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5"/>
  </p:notesMasterIdLst>
  <p:sldIdLst>
    <p:sldId id="256" r:id="rId2"/>
    <p:sldId id="312" r:id="rId3"/>
    <p:sldId id="262" r:id="rId4"/>
    <p:sldId id="264" r:id="rId5"/>
    <p:sldId id="265" r:id="rId6"/>
    <p:sldId id="283" r:id="rId7"/>
    <p:sldId id="284" r:id="rId8"/>
    <p:sldId id="267" r:id="rId9"/>
    <p:sldId id="269" r:id="rId10"/>
    <p:sldId id="270" r:id="rId11"/>
    <p:sldId id="266" r:id="rId12"/>
    <p:sldId id="292" r:id="rId13"/>
    <p:sldId id="293" r:id="rId14"/>
    <p:sldId id="294" r:id="rId15"/>
    <p:sldId id="317" r:id="rId16"/>
    <p:sldId id="318" r:id="rId17"/>
    <p:sldId id="319" r:id="rId18"/>
    <p:sldId id="295" r:id="rId19"/>
    <p:sldId id="273" r:id="rId20"/>
    <p:sldId id="274" r:id="rId21"/>
    <p:sldId id="272" r:id="rId22"/>
    <p:sldId id="291" r:id="rId23"/>
    <p:sldId id="322" r:id="rId24"/>
    <p:sldId id="324" r:id="rId25"/>
    <p:sldId id="325" r:id="rId26"/>
    <p:sldId id="327" r:id="rId27"/>
    <p:sldId id="328" r:id="rId28"/>
    <p:sldId id="329" r:id="rId29"/>
    <p:sldId id="326" r:id="rId30"/>
    <p:sldId id="296" r:id="rId31"/>
    <p:sldId id="330" r:id="rId32"/>
    <p:sldId id="331" r:id="rId33"/>
    <p:sldId id="344" r:id="rId34"/>
    <p:sldId id="332" r:id="rId35"/>
    <p:sldId id="333" r:id="rId36"/>
    <p:sldId id="345" r:id="rId37"/>
    <p:sldId id="334" r:id="rId38"/>
    <p:sldId id="338" r:id="rId39"/>
    <p:sldId id="346" r:id="rId40"/>
    <p:sldId id="301" r:id="rId41"/>
    <p:sldId id="303" r:id="rId42"/>
    <p:sldId id="304" r:id="rId43"/>
    <p:sldId id="350" r:id="rId44"/>
    <p:sldId id="349" r:id="rId45"/>
    <p:sldId id="302" r:id="rId46"/>
    <p:sldId id="306" r:id="rId47"/>
    <p:sldId id="351" r:id="rId48"/>
    <p:sldId id="307" r:id="rId49"/>
    <p:sldId id="352" r:id="rId50"/>
    <p:sldId id="347" r:id="rId51"/>
    <p:sldId id="362" r:id="rId52"/>
    <p:sldId id="348" r:id="rId53"/>
    <p:sldId id="353" r:id="rId54"/>
    <p:sldId id="354" r:id="rId55"/>
    <p:sldId id="356" r:id="rId56"/>
    <p:sldId id="355" r:id="rId57"/>
    <p:sldId id="357" r:id="rId58"/>
    <p:sldId id="358" r:id="rId59"/>
    <p:sldId id="359" r:id="rId60"/>
    <p:sldId id="360" r:id="rId61"/>
    <p:sldId id="361" r:id="rId62"/>
    <p:sldId id="263" r:id="rId63"/>
    <p:sldId id="313" r:id="rId6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>
        <p:scale>
          <a:sx n="122" d="100"/>
          <a:sy n="122" d="100"/>
        </p:scale>
        <p:origin x="-1314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04AAA-59F5-4B14-9528-BC29175B4F0F}" type="datetimeFigureOut">
              <a:rPr lang="en-US" smtClean="0"/>
              <a:t>6/30/2014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F9E9D-DD9C-4A55-9774-3D55FD0E5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809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800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360FF89C-9209-48DD-A7C6-BF10F4380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256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360FF89C-9209-48DD-A7C6-BF10F4380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703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644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559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34533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://academy.telerik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Classic </a:t>
            </a:r>
            <a:r>
              <a:rPr lang="en-US" dirty="0" smtClean="0"/>
              <a:t>OOP in JavaScript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way of Object-oriented Ninja</a:t>
            </a:r>
            <a:endParaRPr lang="en-US" dirty="0"/>
          </a:p>
        </p:txBody>
      </p:sp>
      <p:pic>
        <p:nvPicPr>
          <p:cNvPr id="12" name="Picture 4" descr="http://www.berniecode.com/blog/wp-content/uploads/2007/03/visual-studio-javascript-debugging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48744" y="229420"/>
            <a:ext cx="2412145" cy="1582733"/>
          </a:xfrm>
          <a:prstGeom prst="roundRect">
            <a:avLst>
              <a:gd name="adj" fmla="val 450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 fov="2700000">
              <a:rot lat="323880" lon="2628735" rev="21594000"/>
            </a:camera>
            <a:lightRig rig="threePt" dir="t"/>
          </a:scene3d>
        </p:spPr>
      </p:pic>
      <p:pic>
        <p:nvPicPr>
          <p:cNvPr id="13" name="Picture 6" descr="http://www.strictlyphp.com/blog/wp-content/uploads/2009/07/icon_javascrip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1529" y="1427796"/>
            <a:ext cx="709360" cy="709360"/>
          </a:xfrm>
          <a:prstGeom prst="rect">
            <a:avLst/>
          </a:prstGeom>
          <a:noFill/>
        </p:spPr>
      </p:pic>
      <p:pic>
        <p:nvPicPr>
          <p:cNvPr id="14" name="Picture 8" descr="http://www.lnl.infn.it/~epics/WikiDumps/localhost/160px-javascript_icon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899619">
            <a:off x="4160106" y="4324295"/>
            <a:ext cx="1156391" cy="1156392"/>
          </a:xfrm>
          <a:prstGeom prst="rect">
            <a:avLst/>
          </a:prstGeom>
          <a:noFill/>
          <a:scene3d>
            <a:camera prst="perspectiveContrastingRightFacing" fov="3900000">
              <a:rot lat="1096793" lon="21059336" rev="21486019"/>
            </a:camera>
            <a:lightRig rig="threePt" dir="t"/>
          </a:scene3d>
        </p:spPr>
      </p:pic>
      <p:pic>
        <p:nvPicPr>
          <p:cNvPr id="16" name="Picture 4" descr="http://4.bp.blogspot.com/_Fyl1dFhmZf4/S-mjvhNO96I/AAAAAAAAATU/ZB_LbexAHYk/s320/javascript_log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86050" y="228429"/>
            <a:ext cx="2500817" cy="1583725"/>
          </a:xfrm>
          <a:prstGeom prst="roundRect">
            <a:avLst>
              <a:gd name="adj" fmla="val 419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6931" y="4191001"/>
            <a:ext cx="3352800" cy="2285999"/>
          </a:xfrm>
          <a:prstGeom prst="rect">
            <a:avLst/>
          </a:prstGeom>
        </p:spPr>
      </p:pic>
      <p:sp>
        <p:nvSpPr>
          <p:cNvPr id="20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7198" y="5496290"/>
            <a:ext cx="3990513" cy="400110"/>
          </a:xfr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 </a:t>
            </a: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Team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57199" y="5801090"/>
            <a:ext cx="3990513" cy="369332"/>
          </a:xfrm>
          <a:noFill/>
        </p:spPr>
        <p:txBody>
          <a:bodyPr wrap="square" rtlCol="0">
            <a:spAutoFit/>
          </a:bodyPr>
          <a:lstStyle/>
          <a:p>
            <a:pPr marL="319088" indent="-319088">
              <a:spcBef>
                <a:spcPct val="20000"/>
              </a:spcBef>
            </a:pPr>
            <a:r>
              <a:rPr lang="en-US" dirty="0">
                <a:hlinkClick r:id="rId7"/>
              </a:rPr>
              <a:t>http://academy.telerik.com</a:t>
            </a:r>
            <a:r>
              <a:rPr lang="en-US" dirty="0"/>
              <a:t> 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7199" y="5121647"/>
            <a:ext cx="3990513" cy="461665"/>
          </a:xfrm>
          <a:noFill/>
        </p:spPr>
        <p:txBody>
          <a:bodyPr wrap="square" rtlCol="0">
            <a:spAutoFit/>
          </a:bodyPr>
          <a:lstStyle/>
          <a:p>
            <a:pPr marL="0" indent="0">
              <a:spcBef>
                <a:spcPct val="20000"/>
              </a:spcBef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Telerik Software Academy</a:t>
            </a:r>
          </a:p>
        </p:txBody>
      </p:sp>
    </p:spTree>
    <p:extLst>
      <p:ext uri="{BB962C8B-B14F-4D97-AF65-F5344CB8AC3E}">
        <p14:creationId xmlns:p14="http://schemas.microsoft.com/office/powerpoint/2010/main" val="221433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Objects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301258"/>
            <a:ext cx="8686800" cy="168163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Function constructor with parameters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Just a regular function with parameters, invoked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94947" y="3132992"/>
            <a:ext cx="8077200" cy="30931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function Person(</a:t>
            </a:r>
            <a:r>
              <a:rPr lang="en-US" dirty="0" err="1" smtClean="0"/>
              <a:t>name,age</a:t>
            </a:r>
            <a:r>
              <a:rPr lang="en-US" dirty="0" smtClean="0"/>
              <a:t>){</a:t>
            </a:r>
          </a:p>
          <a:p>
            <a:r>
              <a:rPr lang="en-US" dirty="0" smtClean="0"/>
              <a:t>  console.log</a:t>
            </a:r>
            <a:r>
              <a:rPr lang="en-US" dirty="0"/>
              <a:t>("Name: " + </a:t>
            </a:r>
            <a:r>
              <a:rPr lang="en-US" dirty="0" smtClean="0"/>
              <a:t>name + ", Age: </a:t>
            </a:r>
            <a:r>
              <a:rPr lang="en-US" dirty="0"/>
              <a:t>" + </a:t>
            </a:r>
            <a:r>
              <a:rPr lang="en-US" dirty="0" smtClean="0"/>
              <a:t>age);</a:t>
            </a:r>
          </a:p>
          <a:p>
            <a:r>
              <a:rPr lang="en-US" dirty="0" smtClean="0"/>
              <a:t>}</a:t>
            </a:r>
          </a:p>
          <a:p>
            <a:pPr>
              <a:spcBef>
                <a:spcPts val="900"/>
              </a:spcBef>
            </a:pPr>
            <a:r>
              <a:rPr lang="en-US" dirty="0"/>
              <a:t>v</a:t>
            </a:r>
            <a:r>
              <a:rPr lang="en-US" dirty="0" smtClean="0"/>
              <a:t>ar </a:t>
            </a:r>
            <a:r>
              <a:rPr lang="en-US" dirty="0" err="1" smtClean="0"/>
              <a:t>personGosho</a:t>
            </a:r>
            <a:r>
              <a:rPr lang="en-US" dirty="0" smtClean="0"/>
              <a:t> = new Person("Georgi",23);</a:t>
            </a:r>
          </a:p>
          <a:p>
            <a:r>
              <a:rPr lang="en-US" dirty="0" smtClean="0"/>
              <a:t>//logs:</a:t>
            </a:r>
          </a:p>
          <a:p>
            <a:r>
              <a:rPr lang="en-US" dirty="0" smtClean="0"/>
              <a:t>//Name: Georgi, Age: 23</a:t>
            </a:r>
          </a:p>
          <a:p>
            <a:pPr>
              <a:spcBef>
                <a:spcPts val="900"/>
              </a:spcBef>
            </a:pPr>
            <a:r>
              <a:rPr lang="en-US" dirty="0" smtClean="0"/>
              <a:t>var </a:t>
            </a:r>
            <a:r>
              <a:rPr lang="en-US" dirty="0" err="1" smtClean="0"/>
              <a:t>personMaria</a:t>
            </a:r>
            <a:r>
              <a:rPr lang="en-US" dirty="0" smtClean="0"/>
              <a:t> = new Person("Maria",18);</a:t>
            </a:r>
          </a:p>
          <a:p>
            <a:r>
              <a:rPr lang="en-US" dirty="0"/>
              <a:t>//logs:</a:t>
            </a:r>
          </a:p>
          <a:p>
            <a:r>
              <a:rPr lang="en-US" dirty="0"/>
              <a:t>//Name: </a:t>
            </a:r>
            <a:r>
              <a:rPr lang="en-US" dirty="0" smtClean="0"/>
              <a:t>Maria, </a:t>
            </a:r>
            <a:r>
              <a:rPr lang="en-US" dirty="0"/>
              <a:t>Age: </a:t>
            </a:r>
            <a:r>
              <a:rPr lang="en-US" dirty="0" smtClean="0"/>
              <a:t>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31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 Constructors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15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51811"/>
            <a:ext cx="7924800" cy="685800"/>
          </a:xfrm>
        </p:spPr>
        <p:txBody>
          <a:bodyPr/>
          <a:lstStyle/>
          <a:p>
            <a:r>
              <a:rPr lang="en-US" dirty="0" smtClean="0"/>
              <a:t>Prototypes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8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prototype Object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prototype-oriented</a:t>
            </a:r>
            <a:r>
              <a:rPr lang="en-US" dirty="0" smtClean="0"/>
              <a:t> programming language</a:t>
            </a:r>
          </a:p>
          <a:p>
            <a:pPr lvl="1"/>
            <a:r>
              <a:rPr lang="en-US" dirty="0" smtClean="0"/>
              <a:t>Every object has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hidden property prototype</a:t>
            </a:r>
          </a:p>
          <a:p>
            <a:pPr lvl="1"/>
            <a:r>
              <a:rPr lang="en-US" dirty="0" smtClean="0"/>
              <a:t>Its kind of its parent object</a:t>
            </a:r>
          </a:p>
          <a:p>
            <a:r>
              <a:rPr lang="en-US" dirty="0" smtClean="0"/>
              <a:t>Prototypes have properties available to all instances</a:t>
            </a:r>
          </a:p>
          <a:p>
            <a:pPr lvl="1"/>
            <a:r>
              <a:rPr lang="en-US" dirty="0" smtClean="0"/>
              <a:t>The object type is the parent of all objects</a:t>
            </a:r>
          </a:p>
          <a:p>
            <a:pPr lvl="2"/>
            <a:r>
              <a:rPr lang="en-US" dirty="0" smtClean="0"/>
              <a:t>Every object inherits object</a:t>
            </a:r>
          </a:p>
          <a:p>
            <a:pPr lvl="2"/>
            <a:r>
              <a:rPr lang="en-US" dirty="0" smtClean="0"/>
              <a:t>All objects has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/>
              <a:t> method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38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prototype Object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adding properties to a prototype,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all instances </a:t>
            </a:r>
            <a:r>
              <a:rPr lang="en-US" dirty="0" smtClean="0"/>
              <a:t>will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have these properties</a:t>
            </a:r>
          </a:p>
          <a:p>
            <a:pPr lvl="1"/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86155" y="2059228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950" dirty="0"/>
              <a:t>//adding a repeat method to the String type</a:t>
            </a:r>
          </a:p>
          <a:p>
            <a:r>
              <a:rPr lang="en-US" sz="195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String.prototype.repeat</a:t>
            </a:r>
            <a:r>
              <a:rPr lang="en-US" sz="1950" dirty="0"/>
              <a:t> = function (count) {</a:t>
            </a:r>
          </a:p>
          <a:p>
            <a:r>
              <a:rPr lang="en-US" sz="1950" dirty="0" smtClean="0"/>
              <a:t>  var </a:t>
            </a:r>
            <a:r>
              <a:rPr lang="en-US" sz="1950" dirty="0" err="1"/>
              <a:t>str</a:t>
            </a:r>
            <a:r>
              <a:rPr lang="en-US" sz="1950" dirty="0"/>
              <a:t>,</a:t>
            </a:r>
          </a:p>
          <a:p>
            <a:r>
              <a:rPr lang="en-US" sz="1950" dirty="0" smtClean="0"/>
              <a:t>      pattern</a:t>
            </a:r>
            <a:r>
              <a:rPr lang="en-US" sz="1950" dirty="0"/>
              <a:t>,</a:t>
            </a:r>
          </a:p>
          <a:p>
            <a:r>
              <a:rPr lang="en-US" sz="1950" dirty="0" smtClean="0"/>
              <a:t>      </a:t>
            </a:r>
            <a:r>
              <a:rPr lang="en-US" sz="1950" dirty="0" err="1" smtClean="0"/>
              <a:t>i</a:t>
            </a:r>
            <a:r>
              <a:rPr lang="en-US" sz="1950" dirty="0"/>
              <a:t>;</a:t>
            </a:r>
          </a:p>
          <a:p>
            <a:r>
              <a:rPr lang="en-US" sz="1950" dirty="0" smtClean="0"/>
              <a:t>  pattern </a:t>
            </a:r>
            <a:r>
              <a:rPr lang="en-US" sz="1950" dirty="0"/>
              <a:t>= String(this);</a:t>
            </a:r>
          </a:p>
          <a:p>
            <a:r>
              <a:rPr lang="en-US" sz="1950" dirty="0" smtClean="0"/>
              <a:t>  if </a:t>
            </a:r>
            <a:r>
              <a:rPr lang="en-US" sz="1950" dirty="0"/>
              <a:t>(!count) {</a:t>
            </a:r>
          </a:p>
          <a:p>
            <a:r>
              <a:rPr lang="en-US" sz="1950" dirty="0" smtClean="0"/>
              <a:t>    return </a:t>
            </a:r>
            <a:r>
              <a:rPr lang="en-US" sz="1950" dirty="0"/>
              <a:t>pattern;</a:t>
            </a:r>
          </a:p>
          <a:p>
            <a:r>
              <a:rPr lang="en-US" sz="1950" dirty="0" smtClean="0"/>
              <a:t>  }</a:t>
            </a:r>
            <a:endParaRPr lang="en-US" sz="1950" dirty="0"/>
          </a:p>
          <a:p>
            <a:r>
              <a:rPr lang="en-US" sz="1950" dirty="0" smtClean="0"/>
              <a:t>  </a:t>
            </a:r>
            <a:r>
              <a:rPr lang="en-US" sz="1950" dirty="0" err="1" smtClean="0"/>
              <a:t>str</a:t>
            </a:r>
            <a:r>
              <a:rPr lang="en-US" sz="1950" dirty="0" smtClean="0"/>
              <a:t> </a:t>
            </a:r>
            <a:r>
              <a:rPr lang="en-US" sz="1950" dirty="0"/>
              <a:t>= '';</a:t>
            </a:r>
          </a:p>
          <a:p>
            <a:r>
              <a:rPr lang="en-US" sz="1950" dirty="0" smtClean="0"/>
              <a:t>  for (</a:t>
            </a:r>
            <a:r>
              <a:rPr lang="en-US" sz="1950" dirty="0" err="1" smtClean="0"/>
              <a:t>i</a:t>
            </a:r>
            <a:r>
              <a:rPr lang="en-US" sz="1950" dirty="0" smtClean="0"/>
              <a:t> </a:t>
            </a:r>
            <a:r>
              <a:rPr lang="en-US" sz="1950" dirty="0"/>
              <a:t>= 0; </a:t>
            </a:r>
            <a:r>
              <a:rPr lang="en-US" sz="1950" dirty="0" err="1"/>
              <a:t>i</a:t>
            </a:r>
            <a:r>
              <a:rPr lang="en-US" sz="1950" dirty="0"/>
              <a:t> &lt; count; </a:t>
            </a:r>
            <a:r>
              <a:rPr lang="en-US" sz="1950" dirty="0" err="1"/>
              <a:t>i</a:t>
            </a:r>
            <a:r>
              <a:rPr lang="en-US" sz="1950" dirty="0"/>
              <a:t> += 1) {</a:t>
            </a:r>
          </a:p>
          <a:p>
            <a:r>
              <a:rPr lang="en-US" sz="1950" dirty="0" smtClean="0"/>
              <a:t>    </a:t>
            </a:r>
            <a:r>
              <a:rPr lang="en-US" sz="1950" dirty="0" err="1" smtClean="0"/>
              <a:t>str</a:t>
            </a:r>
            <a:r>
              <a:rPr lang="en-US" sz="1950" dirty="0" smtClean="0"/>
              <a:t> </a:t>
            </a:r>
            <a:r>
              <a:rPr lang="en-US" sz="1950" dirty="0"/>
              <a:t>+= pattern;</a:t>
            </a:r>
          </a:p>
          <a:p>
            <a:r>
              <a:rPr lang="en-US" sz="1950" dirty="0" smtClean="0"/>
              <a:t>  }</a:t>
            </a:r>
            <a:endParaRPr lang="en-US" sz="1950" dirty="0"/>
          </a:p>
          <a:p>
            <a:r>
              <a:rPr lang="en-US" sz="1950" dirty="0" smtClean="0"/>
              <a:t>  return </a:t>
            </a:r>
            <a:r>
              <a:rPr lang="en-US" sz="1950" dirty="0" err="1"/>
              <a:t>str</a:t>
            </a:r>
            <a:r>
              <a:rPr lang="en-US" sz="1950" dirty="0"/>
              <a:t>;</a:t>
            </a:r>
          </a:p>
          <a:p>
            <a:r>
              <a:rPr lang="en-US" sz="195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3373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prototype Object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adding properties to a prototype,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all instances </a:t>
            </a:r>
            <a:r>
              <a:rPr lang="en-US" dirty="0" smtClean="0"/>
              <a:t>will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have these properties</a:t>
            </a:r>
          </a:p>
          <a:p>
            <a:pPr lvl="1"/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86155" y="2059228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950" dirty="0"/>
              <a:t>//adding a repeat method to the String type</a:t>
            </a:r>
          </a:p>
          <a:p>
            <a:r>
              <a:rPr lang="en-US" sz="195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String.prototype.repeat</a:t>
            </a:r>
            <a:r>
              <a:rPr lang="en-US" sz="1950" dirty="0"/>
              <a:t> = function (count) {</a:t>
            </a:r>
          </a:p>
          <a:p>
            <a:r>
              <a:rPr lang="en-US" sz="1950" dirty="0" smtClean="0"/>
              <a:t>  var </a:t>
            </a:r>
            <a:r>
              <a:rPr lang="en-US" sz="1950" dirty="0" err="1"/>
              <a:t>str</a:t>
            </a:r>
            <a:r>
              <a:rPr lang="en-US" sz="1950" dirty="0"/>
              <a:t>,</a:t>
            </a:r>
          </a:p>
          <a:p>
            <a:r>
              <a:rPr lang="en-US" sz="1950" dirty="0" smtClean="0"/>
              <a:t>      pattern</a:t>
            </a:r>
            <a:r>
              <a:rPr lang="en-US" sz="1950" dirty="0"/>
              <a:t>,</a:t>
            </a:r>
          </a:p>
          <a:p>
            <a:r>
              <a:rPr lang="en-US" sz="1950" dirty="0" smtClean="0"/>
              <a:t>      </a:t>
            </a:r>
            <a:r>
              <a:rPr lang="en-US" sz="1950" dirty="0" err="1" smtClean="0"/>
              <a:t>i</a:t>
            </a:r>
            <a:r>
              <a:rPr lang="en-US" sz="1950" dirty="0"/>
              <a:t>;</a:t>
            </a:r>
          </a:p>
          <a:p>
            <a:r>
              <a:rPr lang="en-US" sz="1950" dirty="0" smtClean="0"/>
              <a:t>  pattern </a:t>
            </a:r>
            <a:r>
              <a:rPr lang="en-US" sz="1950" dirty="0"/>
              <a:t>= String(this);</a:t>
            </a:r>
          </a:p>
          <a:p>
            <a:r>
              <a:rPr lang="en-US" sz="1950" dirty="0" smtClean="0"/>
              <a:t>  if </a:t>
            </a:r>
            <a:r>
              <a:rPr lang="en-US" sz="1950" dirty="0"/>
              <a:t>(!count) {</a:t>
            </a:r>
          </a:p>
          <a:p>
            <a:r>
              <a:rPr lang="en-US" sz="1950" dirty="0" smtClean="0"/>
              <a:t>    return </a:t>
            </a:r>
            <a:r>
              <a:rPr lang="en-US" sz="1950" dirty="0"/>
              <a:t>pattern;</a:t>
            </a:r>
          </a:p>
          <a:p>
            <a:r>
              <a:rPr lang="en-US" sz="1950" dirty="0" smtClean="0"/>
              <a:t>  }</a:t>
            </a:r>
            <a:endParaRPr lang="en-US" sz="1950" dirty="0"/>
          </a:p>
          <a:p>
            <a:r>
              <a:rPr lang="en-US" sz="1950" dirty="0" smtClean="0"/>
              <a:t>  </a:t>
            </a:r>
            <a:r>
              <a:rPr lang="en-US" sz="1950" dirty="0" err="1" smtClean="0"/>
              <a:t>str</a:t>
            </a:r>
            <a:r>
              <a:rPr lang="en-US" sz="1950" dirty="0" smtClean="0"/>
              <a:t> </a:t>
            </a:r>
            <a:r>
              <a:rPr lang="en-US" sz="1950" dirty="0"/>
              <a:t>= '';</a:t>
            </a:r>
          </a:p>
          <a:p>
            <a:r>
              <a:rPr lang="en-US" sz="1950" dirty="0" smtClean="0"/>
              <a:t>  for (</a:t>
            </a:r>
            <a:r>
              <a:rPr lang="en-US" sz="1950" dirty="0" err="1" smtClean="0"/>
              <a:t>i</a:t>
            </a:r>
            <a:r>
              <a:rPr lang="en-US" sz="1950" dirty="0" smtClean="0"/>
              <a:t> </a:t>
            </a:r>
            <a:r>
              <a:rPr lang="en-US" sz="1950" dirty="0"/>
              <a:t>= 0; </a:t>
            </a:r>
            <a:r>
              <a:rPr lang="en-US" sz="1950" dirty="0" err="1"/>
              <a:t>i</a:t>
            </a:r>
            <a:r>
              <a:rPr lang="en-US" sz="1950" dirty="0"/>
              <a:t> &lt; count; </a:t>
            </a:r>
            <a:r>
              <a:rPr lang="en-US" sz="1950" dirty="0" err="1"/>
              <a:t>i</a:t>
            </a:r>
            <a:r>
              <a:rPr lang="en-US" sz="1950" dirty="0"/>
              <a:t> += 1) {</a:t>
            </a:r>
          </a:p>
          <a:p>
            <a:r>
              <a:rPr lang="en-US" sz="1950" dirty="0" smtClean="0"/>
              <a:t>    </a:t>
            </a:r>
            <a:r>
              <a:rPr lang="en-US" sz="1950" dirty="0" err="1" smtClean="0"/>
              <a:t>str</a:t>
            </a:r>
            <a:r>
              <a:rPr lang="en-US" sz="1950" dirty="0" smtClean="0"/>
              <a:t> </a:t>
            </a:r>
            <a:r>
              <a:rPr lang="en-US" sz="1950" dirty="0"/>
              <a:t>+= pattern;</a:t>
            </a:r>
          </a:p>
          <a:p>
            <a:r>
              <a:rPr lang="en-US" sz="1950" dirty="0" smtClean="0"/>
              <a:t>  }</a:t>
            </a:r>
            <a:endParaRPr lang="en-US" sz="1950" dirty="0"/>
          </a:p>
          <a:p>
            <a:r>
              <a:rPr lang="en-US" sz="1950" dirty="0" smtClean="0"/>
              <a:t>  return </a:t>
            </a:r>
            <a:r>
              <a:rPr lang="en-US" sz="1950" dirty="0" err="1"/>
              <a:t>str</a:t>
            </a:r>
            <a:r>
              <a:rPr lang="en-US" sz="1950" dirty="0"/>
              <a:t>;</a:t>
            </a:r>
          </a:p>
          <a:p>
            <a:r>
              <a:rPr lang="en-US" sz="1950" dirty="0"/>
              <a:t>};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692182" y="2784723"/>
            <a:ext cx="2092842" cy="783193"/>
          </a:xfrm>
          <a:prstGeom prst="wedgeRoundRectCallout">
            <a:avLst>
              <a:gd name="adj1" fmla="val -61846"/>
              <a:gd name="adj2" fmla="val -3642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Add method to all strings</a:t>
            </a:r>
            <a:endParaRPr lang="en-US" sz="20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80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prototype Object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adding properties to a prototype,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all instances </a:t>
            </a:r>
            <a:r>
              <a:rPr lang="en-US" dirty="0" smtClean="0"/>
              <a:t>will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have these properties</a:t>
            </a:r>
          </a:p>
          <a:p>
            <a:pPr lvl="1"/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86155" y="2059228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950" dirty="0"/>
              <a:t>//adding a repeat method to the String type</a:t>
            </a:r>
          </a:p>
          <a:p>
            <a:r>
              <a:rPr lang="en-US" sz="195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String.prototype.repeat</a:t>
            </a:r>
            <a:r>
              <a:rPr lang="en-US" sz="1950" dirty="0"/>
              <a:t> = function (count) {</a:t>
            </a:r>
          </a:p>
          <a:p>
            <a:r>
              <a:rPr lang="en-US" sz="1950" dirty="0" smtClean="0"/>
              <a:t>  var </a:t>
            </a:r>
            <a:r>
              <a:rPr lang="en-US" sz="1950" dirty="0" err="1"/>
              <a:t>str</a:t>
            </a:r>
            <a:r>
              <a:rPr lang="en-US" sz="1950" dirty="0"/>
              <a:t>,</a:t>
            </a:r>
          </a:p>
          <a:p>
            <a:r>
              <a:rPr lang="en-US" sz="1950" dirty="0" smtClean="0"/>
              <a:t>      pattern</a:t>
            </a:r>
            <a:r>
              <a:rPr lang="en-US" sz="1950" dirty="0"/>
              <a:t>,</a:t>
            </a:r>
          </a:p>
          <a:p>
            <a:r>
              <a:rPr lang="en-US" sz="1950" dirty="0" smtClean="0"/>
              <a:t>      </a:t>
            </a:r>
            <a:r>
              <a:rPr lang="en-US" sz="1950" dirty="0" err="1" smtClean="0"/>
              <a:t>i</a:t>
            </a:r>
            <a:r>
              <a:rPr lang="en-US" sz="1950" dirty="0"/>
              <a:t>;</a:t>
            </a:r>
          </a:p>
          <a:p>
            <a:r>
              <a:rPr lang="en-US" sz="1950" dirty="0" smtClean="0"/>
              <a:t>  pattern </a:t>
            </a:r>
            <a:r>
              <a:rPr lang="en-US" sz="1950" dirty="0"/>
              <a:t>= String(this);</a:t>
            </a:r>
          </a:p>
          <a:p>
            <a:r>
              <a:rPr lang="en-US" sz="1950" dirty="0" smtClean="0"/>
              <a:t>  if </a:t>
            </a:r>
            <a:r>
              <a:rPr lang="en-US" sz="1950" dirty="0"/>
              <a:t>(!count) {</a:t>
            </a:r>
          </a:p>
          <a:p>
            <a:r>
              <a:rPr lang="en-US" sz="1950" dirty="0" smtClean="0"/>
              <a:t>    return </a:t>
            </a:r>
            <a:r>
              <a:rPr lang="en-US" sz="1950" dirty="0"/>
              <a:t>pattern;</a:t>
            </a:r>
          </a:p>
          <a:p>
            <a:r>
              <a:rPr lang="en-US" sz="1950" dirty="0" smtClean="0"/>
              <a:t>  }</a:t>
            </a:r>
            <a:endParaRPr lang="en-US" sz="1950" dirty="0"/>
          </a:p>
          <a:p>
            <a:r>
              <a:rPr lang="en-US" sz="1950" dirty="0" smtClean="0"/>
              <a:t>  </a:t>
            </a:r>
            <a:r>
              <a:rPr lang="en-US" sz="1950" dirty="0" err="1" smtClean="0"/>
              <a:t>str</a:t>
            </a:r>
            <a:r>
              <a:rPr lang="en-US" sz="1950" dirty="0" smtClean="0"/>
              <a:t> </a:t>
            </a:r>
            <a:r>
              <a:rPr lang="en-US" sz="1950" dirty="0"/>
              <a:t>= '';</a:t>
            </a:r>
          </a:p>
          <a:p>
            <a:r>
              <a:rPr lang="en-US" sz="1950" dirty="0" smtClean="0"/>
              <a:t>  for (</a:t>
            </a:r>
            <a:r>
              <a:rPr lang="en-US" sz="1950" dirty="0" err="1" smtClean="0"/>
              <a:t>i</a:t>
            </a:r>
            <a:r>
              <a:rPr lang="en-US" sz="1950" dirty="0" smtClean="0"/>
              <a:t> </a:t>
            </a:r>
            <a:r>
              <a:rPr lang="en-US" sz="1950" dirty="0"/>
              <a:t>= 0; </a:t>
            </a:r>
            <a:r>
              <a:rPr lang="en-US" sz="1950" dirty="0" err="1"/>
              <a:t>i</a:t>
            </a:r>
            <a:r>
              <a:rPr lang="en-US" sz="1950" dirty="0"/>
              <a:t> &lt; count; </a:t>
            </a:r>
            <a:r>
              <a:rPr lang="en-US" sz="1950" dirty="0" err="1"/>
              <a:t>i</a:t>
            </a:r>
            <a:r>
              <a:rPr lang="en-US" sz="1950" dirty="0"/>
              <a:t> += 1) {</a:t>
            </a:r>
          </a:p>
          <a:p>
            <a:r>
              <a:rPr lang="en-US" sz="1950" dirty="0" smtClean="0"/>
              <a:t>    </a:t>
            </a:r>
            <a:r>
              <a:rPr lang="en-US" sz="1950" dirty="0" err="1" smtClean="0"/>
              <a:t>str</a:t>
            </a:r>
            <a:r>
              <a:rPr lang="en-US" sz="1950" dirty="0" smtClean="0"/>
              <a:t> </a:t>
            </a:r>
            <a:r>
              <a:rPr lang="en-US" sz="1950" dirty="0"/>
              <a:t>+= pattern;</a:t>
            </a:r>
          </a:p>
          <a:p>
            <a:r>
              <a:rPr lang="en-US" sz="1950" dirty="0" smtClean="0"/>
              <a:t>  }</a:t>
            </a:r>
            <a:endParaRPr lang="en-US" sz="1950" dirty="0"/>
          </a:p>
          <a:p>
            <a:r>
              <a:rPr lang="en-US" sz="1950" dirty="0" smtClean="0"/>
              <a:t>  return </a:t>
            </a:r>
            <a:r>
              <a:rPr lang="en-US" sz="1950" dirty="0" err="1"/>
              <a:t>str</a:t>
            </a:r>
            <a:r>
              <a:rPr lang="en-US" sz="1950" dirty="0"/>
              <a:t>;</a:t>
            </a:r>
          </a:p>
          <a:p>
            <a:r>
              <a:rPr lang="en-US" sz="1950" dirty="0"/>
              <a:t>};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692182" y="4118797"/>
            <a:ext cx="2092842" cy="783193"/>
          </a:xfrm>
          <a:prstGeom prst="wedgeRoundRectCallout">
            <a:avLst>
              <a:gd name="adj1" fmla="val -41061"/>
              <a:gd name="adj2" fmla="val -8177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Here 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this </a:t>
            </a: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means </a:t>
            </a:r>
            <a:b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</a:b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string</a:t>
            </a:r>
            <a:endParaRPr lang="en-US" sz="20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692182" y="2784723"/>
            <a:ext cx="2092842" cy="783193"/>
          </a:xfrm>
          <a:prstGeom prst="wedgeRoundRectCallout">
            <a:avLst>
              <a:gd name="adj1" fmla="val -61846"/>
              <a:gd name="adj2" fmla="val -3642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Add method to all strings</a:t>
            </a:r>
            <a:endParaRPr lang="en-US" sz="20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84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prototype Object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adding properties to a prototype,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all instances </a:t>
            </a:r>
            <a:r>
              <a:rPr lang="en-US" dirty="0" smtClean="0"/>
              <a:t>will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have these properties</a:t>
            </a:r>
          </a:p>
          <a:p>
            <a:pPr lvl="1"/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86155" y="2059228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950" dirty="0"/>
              <a:t>//adding a repeat method to the String type</a:t>
            </a:r>
          </a:p>
          <a:p>
            <a:r>
              <a:rPr lang="en-US" sz="195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String.prototype.repeat</a:t>
            </a:r>
            <a:r>
              <a:rPr lang="en-US" sz="1950" dirty="0"/>
              <a:t> = function (count) {</a:t>
            </a:r>
          </a:p>
          <a:p>
            <a:r>
              <a:rPr lang="en-US" sz="1950" dirty="0" smtClean="0"/>
              <a:t>  var </a:t>
            </a:r>
            <a:r>
              <a:rPr lang="en-US" sz="1950" dirty="0" err="1"/>
              <a:t>str</a:t>
            </a:r>
            <a:r>
              <a:rPr lang="en-US" sz="1950" dirty="0"/>
              <a:t>,</a:t>
            </a:r>
          </a:p>
          <a:p>
            <a:r>
              <a:rPr lang="en-US" sz="1950" dirty="0" smtClean="0"/>
              <a:t>      pattern</a:t>
            </a:r>
            <a:r>
              <a:rPr lang="en-US" sz="1950" dirty="0"/>
              <a:t>,</a:t>
            </a:r>
          </a:p>
          <a:p>
            <a:r>
              <a:rPr lang="en-US" sz="1950" dirty="0" smtClean="0"/>
              <a:t>      </a:t>
            </a:r>
            <a:r>
              <a:rPr lang="en-US" sz="1950" dirty="0" err="1" smtClean="0"/>
              <a:t>i</a:t>
            </a:r>
            <a:r>
              <a:rPr lang="en-US" sz="1950" dirty="0"/>
              <a:t>;</a:t>
            </a:r>
          </a:p>
          <a:p>
            <a:r>
              <a:rPr lang="en-US" sz="1950" dirty="0" smtClean="0"/>
              <a:t>  pattern </a:t>
            </a:r>
            <a:r>
              <a:rPr lang="en-US" sz="1950" dirty="0"/>
              <a:t>= String(this);</a:t>
            </a:r>
          </a:p>
          <a:p>
            <a:r>
              <a:rPr lang="en-US" sz="1950" dirty="0" smtClean="0"/>
              <a:t>  if </a:t>
            </a:r>
            <a:r>
              <a:rPr lang="en-US" sz="1950" dirty="0"/>
              <a:t>(!count) {</a:t>
            </a:r>
          </a:p>
          <a:p>
            <a:r>
              <a:rPr lang="en-US" sz="1950" dirty="0" smtClean="0"/>
              <a:t>    return </a:t>
            </a:r>
            <a:r>
              <a:rPr lang="en-US" sz="1950" dirty="0"/>
              <a:t>pattern;</a:t>
            </a:r>
          </a:p>
          <a:p>
            <a:r>
              <a:rPr lang="en-US" sz="1950" dirty="0" smtClean="0"/>
              <a:t>  }</a:t>
            </a:r>
            <a:endParaRPr lang="en-US" sz="1950" dirty="0"/>
          </a:p>
          <a:p>
            <a:r>
              <a:rPr lang="en-US" sz="1950" dirty="0" smtClean="0"/>
              <a:t>  </a:t>
            </a:r>
            <a:r>
              <a:rPr lang="en-US" sz="1950" dirty="0" err="1" smtClean="0"/>
              <a:t>str</a:t>
            </a:r>
            <a:r>
              <a:rPr lang="en-US" sz="1950" dirty="0" smtClean="0"/>
              <a:t> </a:t>
            </a:r>
            <a:r>
              <a:rPr lang="en-US" sz="1950" dirty="0"/>
              <a:t>= '';</a:t>
            </a:r>
          </a:p>
          <a:p>
            <a:r>
              <a:rPr lang="en-US" sz="1950" dirty="0" smtClean="0"/>
              <a:t>  for (</a:t>
            </a:r>
            <a:r>
              <a:rPr lang="en-US" sz="1950" dirty="0" err="1" smtClean="0"/>
              <a:t>i</a:t>
            </a:r>
            <a:r>
              <a:rPr lang="en-US" sz="1950" dirty="0" smtClean="0"/>
              <a:t> </a:t>
            </a:r>
            <a:r>
              <a:rPr lang="en-US" sz="1950" dirty="0"/>
              <a:t>= 0; </a:t>
            </a:r>
            <a:r>
              <a:rPr lang="en-US" sz="1950" dirty="0" err="1"/>
              <a:t>i</a:t>
            </a:r>
            <a:r>
              <a:rPr lang="en-US" sz="1950" dirty="0"/>
              <a:t> &lt; count; </a:t>
            </a:r>
            <a:r>
              <a:rPr lang="en-US" sz="1950" dirty="0" err="1"/>
              <a:t>i</a:t>
            </a:r>
            <a:r>
              <a:rPr lang="en-US" sz="1950" dirty="0"/>
              <a:t> += 1) {</a:t>
            </a:r>
          </a:p>
          <a:p>
            <a:r>
              <a:rPr lang="en-US" sz="1950" dirty="0" smtClean="0"/>
              <a:t>    </a:t>
            </a:r>
            <a:r>
              <a:rPr lang="en-US" sz="1950" dirty="0" err="1" smtClean="0"/>
              <a:t>str</a:t>
            </a:r>
            <a:r>
              <a:rPr lang="en-US" sz="1950" dirty="0" smtClean="0"/>
              <a:t> </a:t>
            </a:r>
            <a:r>
              <a:rPr lang="en-US" sz="1950" dirty="0"/>
              <a:t>+= pattern;</a:t>
            </a:r>
          </a:p>
          <a:p>
            <a:r>
              <a:rPr lang="en-US" sz="1950" dirty="0" smtClean="0"/>
              <a:t>  }</a:t>
            </a:r>
            <a:endParaRPr lang="en-US" sz="1950" dirty="0"/>
          </a:p>
          <a:p>
            <a:r>
              <a:rPr lang="en-US" sz="1950" dirty="0" smtClean="0"/>
              <a:t>  return </a:t>
            </a:r>
            <a:r>
              <a:rPr lang="en-US" sz="1950" dirty="0" err="1"/>
              <a:t>str</a:t>
            </a:r>
            <a:r>
              <a:rPr lang="en-US" sz="1950" dirty="0"/>
              <a:t>;</a:t>
            </a:r>
          </a:p>
          <a:p>
            <a:r>
              <a:rPr lang="en-US" sz="1950" dirty="0"/>
              <a:t>};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692182" y="4118797"/>
            <a:ext cx="2092842" cy="783193"/>
          </a:xfrm>
          <a:prstGeom prst="wedgeRoundRectCallout">
            <a:avLst>
              <a:gd name="adj1" fmla="val -41061"/>
              <a:gd name="adj2" fmla="val -8177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Here 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this </a:t>
            </a: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means </a:t>
            </a:r>
            <a:b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</a:b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string</a:t>
            </a:r>
            <a:endParaRPr lang="en-US" sz="20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692182" y="2784723"/>
            <a:ext cx="2092842" cy="783193"/>
          </a:xfrm>
          <a:prstGeom prst="wedgeRoundRectCallout">
            <a:avLst>
              <a:gd name="adj1" fmla="val -61846"/>
              <a:gd name="adj2" fmla="val -3642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Add method to all strings</a:t>
            </a:r>
            <a:endParaRPr lang="en-US" sz="20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4403324" y="5482756"/>
            <a:ext cx="3409254" cy="6924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950" dirty="0" smtClean="0"/>
              <a:t>//use it with:</a:t>
            </a:r>
          </a:p>
          <a:p>
            <a:r>
              <a:rPr lang="en-US" sz="195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'-'.repeat(25);</a:t>
            </a:r>
          </a:p>
        </p:txBody>
      </p:sp>
    </p:spTree>
    <p:extLst>
      <p:ext uri="{BB962C8B-B14F-4D97-AF65-F5344CB8AC3E}">
        <p14:creationId xmlns:p14="http://schemas.microsoft.com/office/powerpoint/2010/main" val="2960273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Prototypes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71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Members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29126"/>
            <a:ext cx="8686800" cy="2980592"/>
          </a:xfrm>
        </p:spPr>
        <p:txBody>
          <a:bodyPr/>
          <a:lstStyle/>
          <a:p>
            <a:r>
              <a:rPr lang="en-US" dirty="0" smtClean="0"/>
              <a:t>Objects can also define custom state</a:t>
            </a:r>
          </a:p>
          <a:p>
            <a:pPr lvl="1"/>
            <a:r>
              <a:rPr lang="en-US" dirty="0" smtClean="0"/>
              <a:t>Custom properties that only instances of this type have</a:t>
            </a:r>
          </a:p>
          <a:p>
            <a:r>
              <a:rPr lang="en-US" dirty="0" smtClean="0"/>
              <a:t>Use the keyword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</a:p>
          <a:p>
            <a:pPr lvl="1"/>
            <a:r>
              <a:rPr lang="en-US" dirty="0" smtClean="0"/>
              <a:t>To attach properties to object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33400" y="4239458"/>
            <a:ext cx="80772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function Person(</a:t>
            </a:r>
            <a:r>
              <a:rPr lang="en-US" dirty="0" err="1" smtClean="0"/>
              <a:t>name,age</a:t>
            </a:r>
            <a:r>
              <a:rPr lang="en-US" dirty="0" smtClean="0"/>
              <a:t>){</a:t>
            </a:r>
          </a:p>
          <a:p>
            <a:r>
              <a:rPr lang="en-US" dirty="0" smtClean="0"/>
              <a:t> 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this.name</a:t>
            </a:r>
            <a:r>
              <a:rPr lang="en-US" dirty="0" smtClean="0"/>
              <a:t> = name;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this.age</a:t>
            </a:r>
            <a:r>
              <a:rPr lang="en-US" dirty="0" smtClean="0"/>
              <a:t> = age;</a:t>
            </a:r>
          </a:p>
          <a:p>
            <a:r>
              <a:rPr lang="en-US" dirty="0" smtClean="0"/>
              <a:t>}</a:t>
            </a:r>
          </a:p>
          <a:p>
            <a:r>
              <a:rPr lang="en-US" dirty="0"/>
              <a:t>v</a:t>
            </a:r>
            <a:r>
              <a:rPr lang="en-US" dirty="0" smtClean="0"/>
              <a:t>ar </a:t>
            </a:r>
            <a:r>
              <a:rPr lang="en-US" dirty="0" err="1" smtClean="0"/>
              <a:t>personMaria</a:t>
            </a:r>
            <a:r>
              <a:rPr lang="en-US" dirty="0" smtClean="0"/>
              <a:t> = new Person("Maria",18);</a:t>
            </a:r>
          </a:p>
          <a:p>
            <a:r>
              <a:rPr lang="en-US" dirty="0" smtClean="0"/>
              <a:t>console.log(personMaria.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name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98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 in JavaScript</a:t>
            </a:r>
          </a:p>
          <a:p>
            <a:pPr lvl="1"/>
            <a:r>
              <a:rPr lang="en-US" dirty="0"/>
              <a:t>Object-oriented Design</a:t>
            </a:r>
          </a:p>
          <a:p>
            <a:pPr lvl="1"/>
            <a:r>
              <a:rPr lang="en-US" dirty="0"/>
              <a:t>OOP in JavaScript</a:t>
            </a:r>
          </a:p>
          <a:p>
            <a:r>
              <a:rPr lang="en-US" dirty="0"/>
              <a:t>Classical OOP</a:t>
            </a:r>
          </a:p>
          <a:p>
            <a:r>
              <a:rPr lang="en-US" dirty="0"/>
              <a:t>Prototypes</a:t>
            </a:r>
          </a:p>
          <a:p>
            <a:r>
              <a:rPr lang="en-US" dirty="0"/>
              <a:t>Object Properties</a:t>
            </a:r>
          </a:p>
          <a:p>
            <a:r>
              <a:rPr lang="en-US" dirty="0"/>
              <a:t>Function </a:t>
            </a:r>
            <a:r>
              <a:rPr lang="en-US" dirty="0" smtClean="0"/>
              <a:t>Constructors</a:t>
            </a:r>
            <a:endParaRPr lang="bg-BG" dirty="0" smtClean="0"/>
          </a:p>
          <a:p>
            <a:r>
              <a:rPr lang="en-US" dirty="0" smtClean="0"/>
              <a:t>The value of the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/>
              <a:t> object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94888" y="2903738"/>
            <a:ext cx="3352800" cy="228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43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</a:t>
            </a:r>
            <a:r>
              <a:rPr lang="en-US" dirty="0" smtClean="0"/>
              <a:t>Members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47565"/>
            <a:ext cx="8686800" cy="1704513"/>
          </a:xfrm>
        </p:spPr>
        <p:txBody>
          <a:bodyPr/>
          <a:lstStyle/>
          <a:p>
            <a:r>
              <a:rPr lang="en-US" dirty="0" smtClean="0"/>
              <a:t>Property values can be either variables or functions</a:t>
            </a:r>
          </a:p>
          <a:p>
            <a:pPr lvl="1"/>
            <a:r>
              <a:rPr lang="en-US" dirty="0" smtClean="0"/>
              <a:t>Functions are called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methods</a:t>
            </a:r>
          </a:p>
          <a:p>
            <a:pPr lvl="1"/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533400" y="2885243"/>
            <a:ext cx="807720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function Person(</a:t>
            </a:r>
            <a:r>
              <a:rPr lang="en-US" dirty="0" err="1" smtClean="0"/>
              <a:t>name,age</a:t>
            </a:r>
            <a:r>
              <a:rPr lang="en-US" dirty="0" smtClean="0"/>
              <a:t>){</a:t>
            </a:r>
          </a:p>
          <a:p>
            <a:r>
              <a:rPr lang="en-US" dirty="0" smtClean="0"/>
              <a:t> 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this.name</a:t>
            </a:r>
            <a:r>
              <a:rPr lang="en-US" dirty="0" smtClean="0"/>
              <a:t> = name;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this.age</a:t>
            </a:r>
            <a:r>
              <a:rPr lang="en-US" dirty="0" smtClean="0"/>
              <a:t> = age;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this.sayHello</a:t>
            </a:r>
            <a:r>
              <a:rPr lang="en-US" dirty="0" smtClean="0"/>
              <a:t> = function(){</a:t>
            </a:r>
          </a:p>
          <a:p>
            <a:r>
              <a:rPr lang="en-US" dirty="0"/>
              <a:t> </a:t>
            </a:r>
            <a:r>
              <a:rPr lang="en-US" dirty="0" smtClean="0"/>
              <a:t>   console.log("My name is " + this.name + </a:t>
            </a:r>
            <a:br>
              <a:rPr lang="en-US" dirty="0" smtClean="0"/>
            </a:br>
            <a:r>
              <a:rPr lang="en-US" dirty="0" smtClean="0"/>
              <a:t>                " and I am " + </a:t>
            </a:r>
            <a:r>
              <a:rPr lang="en-US" dirty="0" err="1" smtClean="0"/>
              <a:t>this.age</a:t>
            </a:r>
            <a:r>
              <a:rPr lang="en-US" dirty="0" smtClean="0"/>
              <a:t> + "-years old");</a:t>
            </a:r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}</a:t>
            </a:r>
          </a:p>
          <a:p>
            <a:r>
              <a:rPr lang="en-US" dirty="0"/>
              <a:t>v</a:t>
            </a:r>
            <a:r>
              <a:rPr lang="en-US" dirty="0" smtClean="0"/>
              <a:t>ar </a:t>
            </a:r>
            <a:r>
              <a:rPr lang="en-US" dirty="0" err="1" smtClean="0"/>
              <a:t>maria</a:t>
            </a:r>
            <a:r>
              <a:rPr lang="en-US" dirty="0" smtClean="0"/>
              <a:t> = new Person("Maria",18);</a:t>
            </a:r>
          </a:p>
          <a:p>
            <a:r>
              <a:rPr lang="en-US" dirty="0" err="1"/>
              <a:t>maria.sayHello</a:t>
            </a:r>
            <a:r>
              <a:rPr lang="en-US" dirty="0" smtClean="0"/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 Members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74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Attaching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77008"/>
            <a:ext cx="8686800" cy="332682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Attaching methods inside the object constructor is a tricky operation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Its is slow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Every object has a function with the same functionality, yet different instance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Having the function constructor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533400" y="4100411"/>
            <a:ext cx="445585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function Person(name, age){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this.introduce</a:t>
            </a:r>
            <a:r>
              <a:rPr lang="en-US" dirty="0"/>
              <a:t> </a:t>
            </a:r>
            <a:r>
              <a:rPr lang="en-US" dirty="0" smtClean="0"/>
              <a:t>= function(){ </a:t>
            </a:r>
          </a:p>
          <a:p>
            <a:r>
              <a:rPr lang="en-US" dirty="0"/>
              <a:t> </a:t>
            </a:r>
            <a:r>
              <a:rPr lang="en-US" dirty="0" smtClean="0"/>
              <a:t>   return 'Name: ' + name +</a:t>
            </a:r>
          </a:p>
          <a:p>
            <a:r>
              <a:rPr lang="en-US" dirty="0"/>
              <a:t> </a:t>
            </a:r>
            <a:r>
              <a:rPr lang="en-US" dirty="0" smtClean="0"/>
              <a:t>          ', Age: ' + age;</a:t>
            </a:r>
          </a:p>
          <a:p>
            <a:r>
              <a:rPr lang="en-US" dirty="0"/>
              <a:t> </a:t>
            </a:r>
            <a:r>
              <a:rPr lang="en-US" dirty="0" smtClean="0"/>
              <a:t> };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47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Attaching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77008"/>
            <a:ext cx="8686800" cy="332682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Attaching methods inside the object constructor is a tricky operation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Its is slow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Every object has a function with the same functionality, yet different instance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Having the function constructor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533400" y="4100411"/>
            <a:ext cx="445585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function Person(name, age){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this.introduce</a:t>
            </a:r>
            <a:r>
              <a:rPr lang="en-US" dirty="0"/>
              <a:t> </a:t>
            </a:r>
            <a:r>
              <a:rPr lang="en-US" dirty="0" smtClean="0"/>
              <a:t>= function(){ </a:t>
            </a:r>
          </a:p>
          <a:p>
            <a:r>
              <a:rPr lang="en-US" dirty="0"/>
              <a:t> </a:t>
            </a:r>
            <a:r>
              <a:rPr lang="en-US" dirty="0" smtClean="0"/>
              <a:t>   return 'Name: ' + name +</a:t>
            </a:r>
          </a:p>
          <a:p>
            <a:r>
              <a:rPr lang="en-US" dirty="0"/>
              <a:t> </a:t>
            </a:r>
            <a:r>
              <a:rPr lang="en-US" dirty="0" smtClean="0"/>
              <a:t>          ', Age: ' + age;</a:t>
            </a:r>
          </a:p>
          <a:p>
            <a:r>
              <a:rPr lang="en-US" dirty="0"/>
              <a:t> </a:t>
            </a:r>
            <a:r>
              <a:rPr lang="en-US" dirty="0" smtClean="0"/>
              <a:t> };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104659" y="4525404"/>
            <a:ext cx="3684233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var p1 = new Person();</a:t>
            </a:r>
          </a:p>
          <a:p>
            <a:r>
              <a:rPr lang="en-US" dirty="0" smtClean="0"/>
              <a:t>var p2 = new Person();</a:t>
            </a:r>
          </a:p>
          <a:p>
            <a:r>
              <a:rPr lang="en-US" dirty="0" smtClean="0"/>
              <a:t>console.log (p1 === p2);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104659" y="4069633"/>
            <a:ext cx="2361461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dirty="0" smtClean="0"/>
              <a:t>And the code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5498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Attaching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77008"/>
            <a:ext cx="8686800" cy="332682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Attaching methods inside the object constructor is a tricky operation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Its is slow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Every object has a function with the same functionality, yet different instance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Having the function constructor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533400" y="4100411"/>
            <a:ext cx="445585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function Person(name, age){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this.introduce</a:t>
            </a:r>
            <a:r>
              <a:rPr lang="en-US" dirty="0"/>
              <a:t> </a:t>
            </a:r>
            <a:r>
              <a:rPr lang="en-US" dirty="0" smtClean="0"/>
              <a:t>= function(){ </a:t>
            </a:r>
          </a:p>
          <a:p>
            <a:r>
              <a:rPr lang="en-US" dirty="0"/>
              <a:t> </a:t>
            </a:r>
            <a:r>
              <a:rPr lang="en-US" dirty="0" smtClean="0"/>
              <a:t>   return 'Name: ' + name +</a:t>
            </a:r>
          </a:p>
          <a:p>
            <a:r>
              <a:rPr lang="en-US" dirty="0"/>
              <a:t> </a:t>
            </a:r>
            <a:r>
              <a:rPr lang="en-US" dirty="0" smtClean="0"/>
              <a:t>          ', Age: ' + age;</a:t>
            </a:r>
          </a:p>
          <a:p>
            <a:r>
              <a:rPr lang="en-US" dirty="0"/>
              <a:t> </a:t>
            </a:r>
            <a:r>
              <a:rPr lang="en-US" dirty="0" smtClean="0"/>
              <a:t> };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104659" y="4525404"/>
            <a:ext cx="3684233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var p1 = new Person();</a:t>
            </a:r>
          </a:p>
          <a:p>
            <a:r>
              <a:rPr lang="en-US" dirty="0" smtClean="0"/>
              <a:t>var p2 = new Person();</a:t>
            </a:r>
          </a:p>
          <a:p>
            <a:r>
              <a:rPr lang="en-US" dirty="0" smtClean="0"/>
              <a:t>console.log (p1 === p2);</a:t>
            </a:r>
            <a:endParaRPr lang="en-US" dirty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104659" y="5596728"/>
            <a:ext cx="2092842" cy="442674"/>
          </a:xfrm>
          <a:prstGeom prst="wedgeRoundRectCallout">
            <a:avLst>
              <a:gd name="adj1" fmla="val -10519"/>
              <a:gd name="adj2" fmla="val -8403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Logs </a:t>
            </a:r>
            <a:r>
              <a:rPr lang="en-US" sz="20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'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false</a:t>
            </a: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'</a:t>
            </a:r>
            <a:endParaRPr lang="en-US" sz="20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104659" y="4069633"/>
            <a:ext cx="2361461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dirty="0" smtClean="0"/>
              <a:t>And the code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3141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Different Method Instances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70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92653"/>
            <a:ext cx="7086600" cy="605294"/>
          </a:xfrm>
        </p:spPr>
        <p:txBody>
          <a:bodyPr>
            <a:spAutoFit/>
          </a:bodyPr>
          <a:lstStyle/>
          <a:p>
            <a:r>
              <a:rPr lang="en-US" dirty="0" smtClean="0"/>
              <a:t>Better Method Attachment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571345"/>
            <a:ext cx="4023804" cy="1643527"/>
          </a:xfrm>
        </p:spPr>
        <p:txBody>
          <a:bodyPr>
            <a:spAutoFit/>
          </a:bodyPr>
          <a:lstStyle/>
          <a:p>
            <a:r>
              <a:rPr lang="en-US" dirty="0" smtClean="0"/>
              <a:t>Instead of attaching the methods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this </a:t>
            </a:r>
            <a:r>
              <a:rPr lang="en-US" dirty="0" smtClean="0"/>
              <a:t>in the constructor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28601" y="3265907"/>
            <a:ext cx="430567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function Person(</a:t>
            </a:r>
            <a:r>
              <a:rPr lang="en-US" dirty="0" err="1"/>
              <a:t>name,age</a:t>
            </a:r>
            <a:r>
              <a:rPr lang="en-US" dirty="0"/>
              <a:t>){</a:t>
            </a:r>
          </a:p>
          <a:p>
            <a:r>
              <a:rPr lang="en-US" dirty="0"/>
              <a:t>  //…</a:t>
            </a:r>
          </a:p>
          <a:p>
            <a:r>
              <a:rPr lang="en-US" dirty="0"/>
              <a:t> 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this</a:t>
            </a:r>
            <a:r>
              <a:rPr lang="en-US" dirty="0" err="1"/>
              <a:t>.sayHello</a:t>
            </a:r>
            <a:r>
              <a:rPr lang="en-US" dirty="0"/>
              <a:t> = function(){</a:t>
            </a:r>
          </a:p>
          <a:p>
            <a:r>
              <a:rPr lang="en-US" dirty="0"/>
              <a:t>    //…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2891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92653"/>
            <a:ext cx="7086600" cy="605294"/>
          </a:xfrm>
        </p:spPr>
        <p:txBody>
          <a:bodyPr>
            <a:spAutoFit/>
          </a:bodyPr>
          <a:lstStyle/>
          <a:p>
            <a:r>
              <a:rPr lang="en-US" dirty="0" smtClean="0"/>
              <a:t>Better Method Attachment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571345"/>
            <a:ext cx="4023804" cy="1643527"/>
          </a:xfrm>
        </p:spPr>
        <p:txBody>
          <a:bodyPr>
            <a:spAutoFit/>
          </a:bodyPr>
          <a:lstStyle/>
          <a:p>
            <a:r>
              <a:rPr lang="en-US" dirty="0" smtClean="0"/>
              <a:t>Instead of attaching the methods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this </a:t>
            </a:r>
            <a:r>
              <a:rPr lang="en-US" dirty="0" smtClean="0"/>
              <a:t>in the constructor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93942" y="1571345"/>
            <a:ext cx="3861787" cy="1643527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Attach them to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prototype</a:t>
            </a:r>
            <a:r>
              <a:rPr lang="en-US" dirty="0" smtClean="0"/>
              <a:t> of the constructor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28601" y="3265907"/>
            <a:ext cx="4305670" cy="1938992"/>
          </a:xfrm>
          <a:prstGeom prst="rect">
            <a:avLst/>
          </a:prstGeom>
          <a:solidFill>
            <a:schemeClr val="accent2">
              <a:lumMod val="60000"/>
              <a:lumOff val="40000"/>
              <a:alpha val="15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000" b="1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function Person(</a:t>
            </a:r>
            <a:r>
              <a:rPr lang="en-US" dirty="0" err="1"/>
              <a:t>name,age</a:t>
            </a:r>
            <a:r>
              <a:rPr lang="en-US" dirty="0"/>
              <a:t>){</a:t>
            </a:r>
          </a:p>
          <a:p>
            <a:r>
              <a:rPr lang="en-US" dirty="0"/>
              <a:t>  //…</a:t>
            </a:r>
          </a:p>
          <a:p>
            <a:r>
              <a:rPr lang="en-US" dirty="0"/>
              <a:t>  </a:t>
            </a:r>
            <a:r>
              <a:rPr lang="en-US" dirty="0" err="1"/>
              <a:t>this.sayHello</a:t>
            </a:r>
            <a:r>
              <a:rPr lang="en-US" dirty="0"/>
              <a:t> = function(){</a:t>
            </a:r>
          </a:p>
          <a:p>
            <a:r>
              <a:rPr lang="en-US" dirty="0"/>
              <a:t>    //…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793942" y="3265907"/>
            <a:ext cx="4121458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function Person(</a:t>
            </a:r>
            <a:r>
              <a:rPr lang="en-US" dirty="0" err="1" smtClean="0"/>
              <a:t>name,age</a:t>
            </a:r>
            <a:r>
              <a:rPr lang="en-US" dirty="0" smtClean="0"/>
              <a:t>){</a:t>
            </a:r>
          </a:p>
          <a:p>
            <a:r>
              <a:rPr lang="en-US" dirty="0" smtClean="0"/>
              <a:t>}</a:t>
            </a:r>
          </a:p>
          <a:p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Person.prototype</a:t>
            </a:r>
            <a:r>
              <a:rPr lang="en-US" dirty="0" err="1" smtClean="0"/>
              <a:t>.sayHello</a:t>
            </a:r>
            <a:r>
              <a:rPr lang="en-US" dirty="0" smtClean="0"/>
              <a:t> = </a:t>
            </a:r>
          </a:p>
          <a:p>
            <a:r>
              <a:rPr lang="en-US" dirty="0" smtClean="0"/>
              <a:t>         function(){</a:t>
            </a:r>
          </a:p>
          <a:p>
            <a:r>
              <a:rPr lang="en-US" dirty="0" smtClean="0"/>
              <a:t>           //…</a:t>
            </a:r>
          </a:p>
          <a:p>
            <a:r>
              <a:rPr lang="en-US" dirty="0" smtClean="0"/>
              <a:t>     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877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92653"/>
            <a:ext cx="7086600" cy="605294"/>
          </a:xfrm>
        </p:spPr>
        <p:txBody>
          <a:bodyPr>
            <a:spAutoFit/>
          </a:bodyPr>
          <a:lstStyle/>
          <a:p>
            <a:r>
              <a:rPr lang="en-US" dirty="0" smtClean="0"/>
              <a:t>Better Method Attachment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571345"/>
            <a:ext cx="4023804" cy="1643527"/>
          </a:xfrm>
        </p:spPr>
        <p:txBody>
          <a:bodyPr>
            <a:spAutoFit/>
          </a:bodyPr>
          <a:lstStyle/>
          <a:p>
            <a:r>
              <a:rPr lang="en-US" dirty="0" smtClean="0"/>
              <a:t>Instead of attaching the methods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this </a:t>
            </a:r>
            <a:r>
              <a:rPr lang="en-US" dirty="0" smtClean="0"/>
              <a:t>in the constructor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93942" y="1571345"/>
            <a:ext cx="3861787" cy="1643527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Attach them to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prototype</a:t>
            </a:r>
            <a:r>
              <a:rPr lang="en-US" dirty="0" smtClean="0"/>
              <a:t> of the constructor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28601" y="3265907"/>
            <a:ext cx="4305670" cy="1938992"/>
          </a:xfrm>
          <a:prstGeom prst="rect">
            <a:avLst/>
          </a:prstGeom>
          <a:solidFill>
            <a:schemeClr val="accent2">
              <a:lumMod val="60000"/>
              <a:lumOff val="40000"/>
              <a:alpha val="15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000" b="1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function Person(</a:t>
            </a:r>
            <a:r>
              <a:rPr lang="en-US" dirty="0" err="1"/>
              <a:t>name,age</a:t>
            </a:r>
            <a:r>
              <a:rPr lang="en-US" dirty="0"/>
              <a:t>){</a:t>
            </a:r>
          </a:p>
          <a:p>
            <a:r>
              <a:rPr lang="en-US" dirty="0"/>
              <a:t>  //…</a:t>
            </a:r>
          </a:p>
          <a:p>
            <a:r>
              <a:rPr lang="en-US" dirty="0"/>
              <a:t>  </a:t>
            </a:r>
            <a:r>
              <a:rPr lang="en-US" dirty="0" err="1"/>
              <a:t>this.sayHello</a:t>
            </a:r>
            <a:r>
              <a:rPr lang="en-US" dirty="0"/>
              <a:t> = function(){</a:t>
            </a:r>
          </a:p>
          <a:p>
            <a:r>
              <a:rPr lang="en-US" dirty="0"/>
              <a:t>    //…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793942" y="3265907"/>
            <a:ext cx="4121458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function Person(</a:t>
            </a:r>
            <a:r>
              <a:rPr lang="en-US" dirty="0" err="1" smtClean="0"/>
              <a:t>name,age</a:t>
            </a:r>
            <a:r>
              <a:rPr lang="en-US" dirty="0" smtClean="0"/>
              <a:t>){</a:t>
            </a:r>
          </a:p>
          <a:p>
            <a:r>
              <a:rPr lang="en-US" dirty="0" smtClean="0"/>
              <a:t>}</a:t>
            </a:r>
          </a:p>
          <a:p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Person.prototype</a:t>
            </a:r>
            <a:r>
              <a:rPr lang="en-US" dirty="0" err="1" smtClean="0"/>
              <a:t>.sayHello</a:t>
            </a:r>
            <a:r>
              <a:rPr lang="en-US" dirty="0" smtClean="0"/>
              <a:t> = </a:t>
            </a:r>
          </a:p>
          <a:p>
            <a:r>
              <a:rPr lang="en-US" dirty="0" smtClean="0"/>
              <a:t>         function(){</a:t>
            </a:r>
          </a:p>
          <a:p>
            <a:r>
              <a:rPr lang="en-US" dirty="0" smtClean="0"/>
              <a:t>           //…</a:t>
            </a:r>
          </a:p>
          <a:p>
            <a:r>
              <a:rPr lang="en-US" dirty="0" smtClean="0"/>
              <a:t>         }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1" y="5513386"/>
            <a:ext cx="8427128" cy="57708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each</a:t>
            </a:r>
            <a:r>
              <a:rPr lang="en-US" dirty="0" smtClean="0"/>
              <a:t> method is created exactly once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499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328174"/>
            <a:ext cx="7924800" cy="1444836"/>
          </a:xfrm>
        </p:spPr>
        <p:txBody>
          <a:bodyPr/>
          <a:lstStyle/>
          <a:p>
            <a:r>
              <a:rPr lang="en-US" dirty="0" smtClean="0"/>
              <a:t>Attaching Methods </a:t>
            </a:r>
            <a:br>
              <a:rPr lang="en-US" dirty="0" smtClean="0"/>
            </a:br>
            <a:r>
              <a:rPr lang="en-US" dirty="0" smtClean="0"/>
              <a:t>to the Prototype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851222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64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Object-oriented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88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38346"/>
            <a:ext cx="7086600" cy="838200"/>
          </a:xfrm>
        </p:spPr>
        <p:txBody>
          <a:bodyPr/>
          <a:lstStyle/>
          <a:p>
            <a:r>
              <a:rPr lang="en-US" dirty="0" smtClean="0"/>
              <a:t>Pros and Cons When </a:t>
            </a:r>
            <a:br>
              <a:rPr lang="en-US" dirty="0" smtClean="0"/>
            </a:br>
            <a:r>
              <a:rPr lang="en-US" dirty="0" smtClean="0"/>
              <a:t>Attaching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255" y="1171852"/>
            <a:ext cx="3739718" cy="557460"/>
          </a:xfrm>
        </p:spPr>
        <p:txBody>
          <a:bodyPr wrap="square">
            <a:spAutoFit/>
          </a:bodyPr>
          <a:lstStyle/>
          <a:p>
            <a:r>
              <a:rPr lang="en-US" sz="3000" dirty="0" smtClean="0"/>
              <a:t>Attaching to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this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298272" y="1171852"/>
            <a:ext cx="4617128" cy="557460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smtClean="0"/>
              <a:t>Attaching to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prototype</a:t>
            </a: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69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38346"/>
            <a:ext cx="7086600" cy="838200"/>
          </a:xfrm>
        </p:spPr>
        <p:txBody>
          <a:bodyPr/>
          <a:lstStyle/>
          <a:p>
            <a:r>
              <a:rPr lang="en-US" dirty="0" smtClean="0"/>
              <a:t>Pros and Cons When </a:t>
            </a:r>
            <a:br>
              <a:rPr lang="en-US" dirty="0" smtClean="0"/>
            </a:br>
            <a:r>
              <a:rPr lang="en-US" dirty="0" smtClean="0"/>
              <a:t>Attaching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255" y="1171852"/>
            <a:ext cx="3739718" cy="557460"/>
          </a:xfrm>
        </p:spPr>
        <p:txBody>
          <a:bodyPr wrap="square">
            <a:spAutoFit/>
          </a:bodyPr>
          <a:lstStyle/>
          <a:p>
            <a:r>
              <a:rPr lang="en-US" sz="3000" dirty="0" smtClean="0"/>
              <a:t>Attaching to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this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298272" y="1171852"/>
            <a:ext cx="4617128" cy="557460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smtClean="0"/>
              <a:t>Attaching to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prototype</a:t>
            </a: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6255" y="1729312"/>
            <a:ext cx="3739718" cy="978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closer to other languages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528" y="1729312"/>
            <a:ext cx="559412" cy="53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38346"/>
            <a:ext cx="7086600" cy="838200"/>
          </a:xfrm>
        </p:spPr>
        <p:txBody>
          <a:bodyPr/>
          <a:lstStyle/>
          <a:p>
            <a:r>
              <a:rPr lang="en-US" dirty="0" smtClean="0"/>
              <a:t>Pros and Cons When </a:t>
            </a:r>
            <a:br>
              <a:rPr lang="en-US" dirty="0" smtClean="0"/>
            </a:br>
            <a:r>
              <a:rPr lang="en-US" dirty="0" smtClean="0"/>
              <a:t>Attaching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255" y="1171852"/>
            <a:ext cx="3739718" cy="557460"/>
          </a:xfrm>
        </p:spPr>
        <p:txBody>
          <a:bodyPr wrap="square">
            <a:spAutoFit/>
          </a:bodyPr>
          <a:lstStyle/>
          <a:p>
            <a:r>
              <a:rPr lang="en-US" sz="3000" dirty="0" smtClean="0"/>
              <a:t>Attaching to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this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298272" y="1171852"/>
            <a:ext cx="4617128" cy="557460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smtClean="0"/>
              <a:t>Attaching to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prototype</a:t>
            </a: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6255" y="1729312"/>
            <a:ext cx="3739718" cy="978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closer to other languages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98273" y="1724488"/>
            <a:ext cx="3503802" cy="99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JavaScript as it is meant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528" y="1729312"/>
            <a:ext cx="559412" cy="53916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9325" y="1788023"/>
            <a:ext cx="559412" cy="53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53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38346"/>
            <a:ext cx="7086600" cy="838200"/>
          </a:xfrm>
        </p:spPr>
        <p:txBody>
          <a:bodyPr/>
          <a:lstStyle/>
          <a:p>
            <a:r>
              <a:rPr lang="en-US" dirty="0" smtClean="0"/>
              <a:t>Pros and Cons When </a:t>
            </a:r>
            <a:br>
              <a:rPr lang="en-US" dirty="0" smtClean="0"/>
            </a:br>
            <a:r>
              <a:rPr lang="en-US" dirty="0" smtClean="0"/>
              <a:t>Attaching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255" y="1171852"/>
            <a:ext cx="3739718" cy="557460"/>
          </a:xfrm>
        </p:spPr>
        <p:txBody>
          <a:bodyPr wrap="square">
            <a:spAutoFit/>
          </a:bodyPr>
          <a:lstStyle/>
          <a:p>
            <a:r>
              <a:rPr lang="en-US" sz="3000" dirty="0" smtClean="0"/>
              <a:t>Attaching to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this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298272" y="1171852"/>
            <a:ext cx="4617128" cy="557460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smtClean="0"/>
              <a:t>Attaching to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prototype</a:t>
            </a: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6255" y="1729312"/>
            <a:ext cx="3739718" cy="978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closer to other languages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98273" y="1724488"/>
            <a:ext cx="3503802" cy="99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JavaScript as it is meant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528" y="1729312"/>
            <a:ext cx="559412" cy="53916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9325" y="1788023"/>
            <a:ext cx="559412" cy="539161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326255" y="4541240"/>
            <a:ext cx="8589145" cy="124803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JavaScript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 other </a:t>
            </a:r>
            <a:r>
              <a:rPr lang="en-US" dirty="0" smtClean="0"/>
              <a:t>language</a:t>
            </a:r>
          </a:p>
          <a:p>
            <a:pPr marL="0" indent="0" algn="ctr">
              <a:buNone/>
            </a:pPr>
            <a:r>
              <a:rPr lang="en-US" sz="3000" dirty="0" smtClean="0"/>
              <a:t>It should be treated like a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first class language</a:t>
            </a:r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67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38346"/>
            <a:ext cx="7086600" cy="838200"/>
          </a:xfrm>
        </p:spPr>
        <p:txBody>
          <a:bodyPr/>
          <a:lstStyle/>
          <a:p>
            <a:r>
              <a:rPr lang="en-US" dirty="0" smtClean="0"/>
              <a:t>Pros and Cons When </a:t>
            </a:r>
            <a:br>
              <a:rPr lang="en-US" dirty="0" smtClean="0"/>
            </a:br>
            <a:r>
              <a:rPr lang="en-US" dirty="0" smtClean="0"/>
              <a:t>Attaching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255" y="1171852"/>
            <a:ext cx="3739718" cy="557460"/>
          </a:xfrm>
        </p:spPr>
        <p:txBody>
          <a:bodyPr wrap="square">
            <a:spAutoFit/>
          </a:bodyPr>
          <a:lstStyle/>
          <a:p>
            <a:r>
              <a:rPr lang="en-US" sz="3000" dirty="0" smtClean="0"/>
              <a:t>Attaching to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this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298272" y="1171852"/>
            <a:ext cx="4617128" cy="557460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smtClean="0"/>
              <a:t>Attaching to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prototype</a:t>
            </a: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6255" y="1729312"/>
            <a:ext cx="3739718" cy="978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closer to other languages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6255" y="2708170"/>
            <a:ext cx="3739718" cy="54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idden data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98273" y="1724488"/>
            <a:ext cx="3503802" cy="99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JavaScript as it is meant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528" y="1729312"/>
            <a:ext cx="559412" cy="53916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528" y="2710971"/>
            <a:ext cx="559412" cy="53916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9325" y="1788023"/>
            <a:ext cx="559412" cy="53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740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38346"/>
            <a:ext cx="7086600" cy="838200"/>
          </a:xfrm>
        </p:spPr>
        <p:txBody>
          <a:bodyPr/>
          <a:lstStyle/>
          <a:p>
            <a:r>
              <a:rPr lang="en-US" dirty="0" smtClean="0"/>
              <a:t>Pros and Cons When </a:t>
            </a:r>
            <a:br>
              <a:rPr lang="en-US" dirty="0" smtClean="0"/>
            </a:br>
            <a:r>
              <a:rPr lang="en-US" dirty="0" smtClean="0"/>
              <a:t>Attaching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255" y="1171852"/>
            <a:ext cx="3739718" cy="557460"/>
          </a:xfrm>
        </p:spPr>
        <p:txBody>
          <a:bodyPr wrap="square">
            <a:spAutoFit/>
          </a:bodyPr>
          <a:lstStyle/>
          <a:p>
            <a:r>
              <a:rPr lang="en-US" sz="3000" dirty="0" smtClean="0"/>
              <a:t>Attaching to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this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298272" y="1171852"/>
            <a:ext cx="4617128" cy="557460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smtClean="0"/>
              <a:t>Attaching to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prototype</a:t>
            </a: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6255" y="1729312"/>
            <a:ext cx="3739718" cy="978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closer to other languages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6255" y="2708170"/>
            <a:ext cx="3739718" cy="54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idden data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98273" y="1724488"/>
            <a:ext cx="3503802" cy="99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JavaScript as it is meant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528" y="1729312"/>
            <a:ext cx="559412" cy="53916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528" y="2710971"/>
            <a:ext cx="559412" cy="53916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9325" y="1788023"/>
            <a:ext cx="559412" cy="539161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4296622" y="2726313"/>
            <a:ext cx="3503802" cy="54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hidden data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0424" y="2721684"/>
            <a:ext cx="558313" cy="55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131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38346"/>
            <a:ext cx="7086600" cy="838200"/>
          </a:xfrm>
        </p:spPr>
        <p:txBody>
          <a:bodyPr/>
          <a:lstStyle/>
          <a:p>
            <a:r>
              <a:rPr lang="en-US" dirty="0" smtClean="0"/>
              <a:t>Pros and Cons When </a:t>
            </a:r>
            <a:br>
              <a:rPr lang="en-US" dirty="0" smtClean="0"/>
            </a:br>
            <a:r>
              <a:rPr lang="en-US" dirty="0" smtClean="0"/>
              <a:t>Attaching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255" y="1171852"/>
            <a:ext cx="3739718" cy="557460"/>
          </a:xfrm>
        </p:spPr>
        <p:txBody>
          <a:bodyPr wrap="square">
            <a:spAutoFit/>
          </a:bodyPr>
          <a:lstStyle/>
          <a:p>
            <a:r>
              <a:rPr lang="en-US" sz="3000" dirty="0" smtClean="0"/>
              <a:t>Attaching to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this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298272" y="1171852"/>
            <a:ext cx="4617128" cy="557460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smtClean="0"/>
              <a:t>Attaching to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prototype</a:t>
            </a: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6255" y="1729312"/>
            <a:ext cx="3739718" cy="978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closer to other languages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6255" y="2708170"/>
            <a:ext cx="3739718" cy="54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idden data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98273" y="1724488"/>
            <a:ext cx="3503802" cy="99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JavaScript as it is meant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528" y="1729312"/>
            <a:ext cx="559412" cy="53916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528" y="2710971"/>
            <a:ext cx="559412" cy="53916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9325" y="1788023"/>
            <a:ext cx="559412" cy="539161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4296622" y="2726313"/>
            <a:ext cx="3503802" cy="54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hidden data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0424" y="2721684"/>
            <a:ext cx="558313" cy="558313"/>
          </a:xfrm>
          <a:prstGeom prst="rect">
            <a:avLst/>
          </a:prstGeom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326255" y="4541240"/>
            <a:ext cx="8589145" cy="164044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Hidden data is not such a big problem</a:t>
            </a:r>
          </a:p>
          <a:p>
            <a:pPr marL="0" indent="0" algn="ctr">
              <a:lnSpc>
                <a:spcPct val="95000"/>
              </a:lnSpc>
              <a:buNone/>
            </a:pPr>
            <a:r>
              <a:rPr lang="en-US" sz="3000" dirty="0"/>
              <a:t>Prefix "hidden" data with 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>_(</a:t>
            </a:r>
            <a:r>
              <a:rPr lang="en-US" sz="3000" dirty="0"/>
              <a:t>underscore) </a:t>
            </a:r>
            <a:r>
              <a:rPr lang="en-US" sz="3000" dirty="0" smtClean="0"/>
              <a:t>and </a:t>
            </a:r>
            <a:r>
              <a:rPr lang="en-US" sz="3000" dirty="0"/>
              <a:t>be </a:t>
            </a:r>
            <a:r>
              <a:rPr lang="en-US" sz="3000" dirty="0" smtClean="0"/>
              <a:t>done with </a:t>
            </a:r>
            <a:r>
              <a:rPr lang="en-US" sz="3000" dirty="0"/>
              <a:t>it</a:t>
            </a:r>
          </a:p>
        </p:txBody>
      </p:sp>
    </p:spTree>
    <p:extLst>
      <p:ext uri="{BB962C8B-B14F-4D97-AF65-F5344CB8AC3E}">
        <p14:creationId xmlns:p14="http://schemas.microsoft.com/office/powerpoint/2010/main" val="248099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38346"/>
            <a:ext cx="7086600" cy="838200"/>
          </a:xfrm>
        </p:spPr>
        <p:txBody>
          <a:bodyPr/>
          <a:lstStyle/>
          <a:p>
            <a:r>
              <a:rPr lang="en-US" dirty="0" smtClean="0"/>
              <a:t>Pros and Cons When </a:t>
            </a:r>
            <a:br>
              <a:rPr lang="en-US" dirty="0" smtClean="0"/>
            </a:br>
            <a:r>
              <a:rPr lang="en-US" dirty="0" smtClean="0"/>
              <a:t>Attaching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255" y="1171852"/>
            <a:ext cx="3739718" cy="557460"/>
          </a:xfrm>
        </p:spPr>
        <p:txBody>
          <a:bodyPr wrap="square">
            <a:spAutoFit/>
          </a:bodyPr>
          <a:lstStyle/>
          <a:p>
            <a:r>
              <a:rPr lang="en-US" sz="3000" dirty="0" smtClean="0"/>
              <a:t>Attaching to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this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298272" y="1171852"/>
            <a:ext cx="4617128" cy="557460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smtClean="0"/>
              <a:t>Attaching to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prototype</a:t>
            </a: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6255" y="1729312"/>
            <a:ext cx="3739718" cy="978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closer to other languages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6255" y="2708170"/>
            <a:ext cx="3739718" cy="54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idden data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6255" y="3283968"/>
            <a:ext cx="3739718" cy="978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 good performance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98273" y="1724488"/>
            <a:ext cx="3503802" cy="99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JavaScript as it is meant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528" y="1729312"/>
            <a:ext cx="559412" cy="53916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528" y="2710971"/>
            <a:ext cx="559412" cy="53916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2028" y="3429952"/>
            <a:ext cx="558313" cy="55831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9325" y="1788023"/>
            <a:ext cx="559412" cy="539161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4296622" y="2726313"/>
            <a:ext cx="3503802" cy="54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hidden data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0424" y="2721684"/>
            <a:ext cx="558313" cy="55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202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38346"/>
            <a:ext cx="7086600" cy="838200"/>
          </a:xfrm>
        </p:spPr>
        <p:txBody>
          <a:bodyPr/>
          <a:lstStyle/>
          <a:p>
            <a:r>
              <a:rPr lang="en-US" dirty="0" smtClean="0"/>
              <a:t>Pros and Cons When </a:t>
            </a:r>
            <a:br>
              <a:rPr lang="en-US" dirty="0" smtClean="0"/>
            </a:br>
            <a:r>
              <a:rPr lang="en-US" dirty="0" smtClean="0"/>
              <a:t>Attaching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255" y="1171852"/>
            <a:ext cx="3739718" cy="557460"/>
          </a:xfrm>
        </p:spPr>
        <p:txBody>
          <a:bodyPr wrap="square">
            <a:spAutoFit/>
          </a:bodyPr>
          <a:lstStyle/>
          <a:p>
            <a:r>
              <a:rPr lang="en-US" sz="3000" dirty="0" smtClean="0"/>
              <a:t>Attaching to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this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298272" y="1171852"/>
            <a:ext cx="4617128" cy="557460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smtClean="0"/>
              <a:t>Attaching to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prototype</a:t>
            </a: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6255" y="1729312"/>
            <a:ext cx="3739718" cy="978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closer to other languages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6255" y="2708170"/>
            <a:ext cx="3739718" cy="54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idden data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6255" y="3283968"/>
            <a:ext cx="3739718" cy="978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 good performance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90023" y="3279997"/>
            <a:ext cx="3503802" cy="99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way better performance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98273" y="1724488"/>
            <a:ext cx="3503802" cy="99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JavaScript as it is meant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528" y="1729312"/>
            <a:ext cx="559412" cy="53916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528" y="2710971"/>
            <a:ext cx="559412" cy="53916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2028" y="3429952"/>
            <a:ext cx="558313" cy="55831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9325" y="1788023"/>
            <a:ext cx="559412" cy="53916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3825" y="3449104"/>
            <a:ext cx="559412" cy="539161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4296622" y="2726313"/>
            <a:ext cx="3503802" cy="54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hidden data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0424" y="2721684"/>
            <a:ext cx="558313" cy="55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88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38346"/>
            <a:ext cx="7086600" cy="838200"/>
          </a:xfrm>
        </p:spPr>
        <p:txBody>
          <a:bodyPr/>
          <a:lstStyle/>
          <a:p>
            <a:r>
              <a:rPr lang="en-US" dirty="0" smtClean="0"/>
              <a:t>Pros and Cons When </a:t>
            </a:r>
            <a:br>
              <a:rPr lang="en-US" dirty="0" smtClean="0"/>
            </a:br>
            <a:r>
              <a:rPr lang="en-US" dirty="0" smtClean="0"/>
              <a:t>Attaching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255" y="1171852"/>
            <a:ext cx="3739718" cy="557460"/>
          </a:xfrm>
        </p:spPr>
        <p:txBody>
          <a:bodyPr wrap="square">
            <a:spAutoFit/>
          </a:bodyPr>
          <a:lstStyle/>
          <a:p>
            <a:r>
              <a:rPr lang="en-US" sz="3000" dirty="0" smtClean="0"/>
              <a:t>Attaching to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this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298272" y="1171852"/>
            <a:ext cx="4617128" cy="557460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smtClean="0"/>
              <a:t>Attaching to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prototype</a:t>
            </a: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6255" y="1729312"/>
            <a:ext cx="3739718" cy="978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closer to other languages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6255" y="2708170"/>
            <a:ext cx="3739718" cy="54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idden data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6255" y="3283968"/>
            <a:ext cx="3739718" cy="978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 good performance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90023" y="3279997"/>
            <a:ext cx="3503802" cy="99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way better performance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98273" y="1724488"/>
            <a:ext cx="3503802" cy="99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JavaScript as it is meant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528" y="1729312"/>
            <a:ext cx="559412" cy="53916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528" y="2710971"/>
            <a:ext cx="559412" cy="53916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2028" y="3429952"/>
            <a:ext cx="558313" cy="55831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9325" y="1788023"/>
            <a:ext cx="559412" cy="53916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3825" y="3449104"/>
            <a:ext cx="559412" cy="539161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4296622" y="2726313"/>
            <a:ext cx="3503802" cy="54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hidden data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0424" y="2721684"/>
            <a:ext cx="558313" cy="558313"/>
          </a:xfrm>
          <a:prstGeom prst="rect">
            <a:avLst/>
          </a:prstGeom>
        </p:spPr>
      </p:pic>
      <p:sp>
        <p:nvSpPr>
          <p:cNvPr id="17" name="Content Placeholder 2"/>
          <p:cNvSpPr txBox="1">
            <a:spLocks/>
          </p:cNvSpPr>
          <p:nvPr/>
        </p:nvSpPr>
        <p:spPr>
          <a:xfrm>
            <a:off x="326255" y="4541240"/>
            <a:ext cx="8589145" cy="124803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Performance is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big deal</a:t>
            </a:r>
            <a:r>
              <a:rPr lang="en-US" dirty="0" smtClean="0"/>
              <a:t>!</a:t>
            </a:r>
          </a:p>
          <a:p>
            <a:pPr marL="0" indent="0" algn="ctr">
              <a:buNone/>
            </a:pPr>
            <a:r>
              <a:rPr lang="en-US" sz="3000" dirty="0" smtClean="0"/>
              <a:t>It should </a:t>
            </a:r>
            <a:r>
              <a:rPr lang="en-US" sz="3000" dirty="0"/>
              <a:t>be taken </a:t>
            </a:r>
            <a:r>
              <a:rPr lang="en-US" sz="3000" dirty="0" smtClean="0"/>
              <a:t>into </a:t>
            </a:r>
            <a:r>
              <a:rPr lang="en-US" sz="3000" dirty="0"/>
              <a:t>serious consideration</a:t>
            </a:r>
          </a:p>
        </p:txBody>
      </p:sp>
    </p:spTree>
    <p:extLst>
      <p:ext uri="{BB962C8B-B14F-4D97-AF65-F5344CB8AC3E}">
        <p14:creationId xmlns:p14="http://schemas.microsoft.com/office/powerpoint/2010/main" val="703464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Programming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46284"/>
            <a:ext cx="8686800" cy="5659315"/>
          </a:xfrm>
        </p:spPr>
        <p:txBody>
          <a:bodyPr/>
          <a:lstStyle/>
          <a:p>
            <a:r>
              <a:rPr lang="en-US" dirty="0" smtClean="0"/>
              <a:t>OOP means that the application/program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constructed as a set of objects</a:t>
            </a:r>
          </a:p>
          <a:p>
            <a:pPr lvl="1"/>
            <a:r>
              <a:rPr lang="en-US" dirty="0" smtClean="0"/>
              <a:t>Each object has its purpose</a:t>
            </a:r>
          </a:p>
          <a:p>
            <a:pPr lvl="1"/>
            <a:r>
              <a:rPr lang="en-US" dirty="0" smtClean="0"/>
              <a:t>Each object can hold other objects</a:t>
            </a:r>
          </a:p>
          <a:p>
            <a:r>
              <a:rPr lang="en-US" dirty="0" smtClean="0"/>
              <a:t>JavaScript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prototype-oriented</a:t>
            </a:r>
            <a:r>
              <a:rPr lang="en-US" dirty="0" smtClean="0"/>
              <a:t> language</a:t>
            </a:r>
          </a:p>
          <a:p>
            <a:pPr lvl="1"/>
            <a:r>
              <a:rPr lang="en-US" dirty="0" smtClean="0"/>
              <a:t>Uses prototypes to define its properties</a:t>
            </a:r>
          </a:p>
          <a:p>
            <a:pPr lvl="1"/>
            <a:r>
              <a:rPr lang="en-US" dirty="0" smtClean="0"/>
              <a:t>Does not have definition for class or constructor</a:t>
            </a:r>
          </a:p>
          <a:p>
            <a:pPr lvl="2"/>
            <a:r>
              <a:rPr lang="en-US" dirty="0" err="1" smtClean="0"/>
              <a:t>ECMAScript</a:t>
            </a:r>
            <a:r>
              <a:rPr lang="en-US" dirty="0" smtClean="0"/>
              <a:t> 1.6 introduces classes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352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06091"/>
            <a:ext cx="7924800" cy="6858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/>
              <a:t>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06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90108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/>
              <a:t> is a special kind of object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 is available everywhere in JavaScript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Yet it has a different meaning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/>
              <a:t> object can have two different values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parent scope</a:t>
            </a: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value of this</a:t>
            </a:r>
            <a:r>
              <a:rPr lang="en-US" dirty="0" smtClean="0"/>
              <a:t> of the containing scope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If none of the parents is object,</a:t>
            </a:r>
            <a:br>
              <a:rPr lang="en-US" dirty="0" smtClean="0"/>
            </a:b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its value is window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 concrete object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When using the new operator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42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his</a:t>
            </a:r>
            <a:r>
              <a:rPr lang="en-US" dirty="0" smtClean="0"/>
              <a:t> in Function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69375"/>
            <a:ext cx="8686800" cy="1733374"/>
          </a:xfrm>
        </p:spPr>
        <p:txBody>
          <a:bodyPr/>
          <a:lstStyle/>
          <a:p>
            <a:r>
              <a:rPr lang="en-US" dirty="0" smtClean="0"/>
              <a:t>When executed over a function, without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operator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/>
              <a:t> refers to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parent scope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586155" y="2939571"/>
            <a:ext cx="807720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function Person(name) {</a:t>
            </a:r>
          </a:p>
          <a:p>
            <a:r>
              <a:rPr lang="en-US" dirty="0" smtClean="0"/>
              <a:t>  </a:t>
            </a:r>
            <a:r>
              <a:rPr lang="en-US" dirty="0"/>
              <a:t>this.name = name;</a:t>
            </a:r>
          </a:p>
          <a:p>
            <a:r>
              <a:rPr lang="en-US" dirty="0"/>
              <a:t>  </a:t>
            </a:r>
            <a:r>
              <a:rPr lang="en-US" dirty="0" err="1" smtClean="0"/>
              <a:t>this.getName</a:t>
            </a:r>
            <a:r>
              <a:rPr lang="en-US" dirty="0" smtClean="0"/>
              <a:t> </a:t>
            </a:r>
            <a:r>
              <a:rPr lang="en-US" dirty="0"/>
              <a:t>= function </a:t>
            </a:r>
            <a:r>
              <a:rPr lang="en-US" dirty="0" err="1"/>
              <a:t>getPersonName</a:t>
            </a:r>
            <a:r>
              <a:rPr lang="en-US" dirty="0"/>
              <a:t>() </a:t>
            </a:r>
            <a:r>
              <a:rPr lang="en-US" dirty="0" smtClean="0"/>
              <a:t>{</a:t>
            </a:r>
          </a:p>
          <a:p>
            <a:r>
              <a:rPr lang="en-US" dirty="0" smtClean="0"/>
              <a:t>    return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this</a:t>
            </a:r>
            <a:r>
              <a:rPr lang="en-US" dirty="0" smtClean="0"/>
              <a:t>.name;</a:t>
            </a:r>
          </a:p>
          <a:p>
            <a:r>
              <a:rPr lang="en-US" dirty="0" smtClean="0"/>
              <a:t>  }</a:t>
            </a:r>
            <a:endParaRPr lang="en-US" dirty="0"/>
          </a:p>
          <a:p>
            <a:r>
              <a:rPr lang="en-US" dirty="0" smtClean="0"/>
              <a:t>} </a:t>
            </a:r>
          </a:p>
          <a:p>
            <a:r>
              <a:rPr lang="en-US" dirty="0" smtClean="0"/>
              <a:t>var </a:t>
            </a:r>
            <a:r>
              <a:rPr lang="en-US" dirty="0"/>
              <a:t>p = new Person("</a:t>
            </a:r>
            <a:r>
              <a:rPr lang="en-US" dirty="0" err="1"/>
              <a:t>Gosho</a:t>
            </a:r>
            <a:r>
              <a:rPr lang="en-US" dirty="0"/>
              <a:t>");</a:t>
            </a:r>
          </a:p>
          <a:p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var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getName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p.getName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;</a:t>
            </a:r>
            <a:endParaRPr lang="en-US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dirty="0"/>
              <a:t>console.log(</a:t>
            </a:r>
            <a:r>
              <a:rPr lang="en-US" dirty="0" err="1"/>
              <a:t>p.getName</a:t>
            </a:r>
            <a:r>
              <a:rPr lang="en-US" dirty="0" smtClean="0"/>
              <a:t>()); //</a:t>
            </a:r>
            <a:r>
              <a:rPr lang="en-US" dirty="0" err="1" smtClean="0"/>
              <a:t>Gosho</a:t>
            </a:r>
            <a:endParaRPr lang="en-US" dirty="0"/>
          </a:p>
          <a:p>
            <a:r>
              <a:rPr lang="en-US" dirty="0"/>
              <a:t>console.log(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getName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()</a:t>
            </a:r>
            <a:r>
              <a:rPr lang="en-US" dirty="0"/>
              <a:t>); //undefined</a:t>
            </a:r>
          </a:p>
        </p:txBody>
      </p:sp>
    </p:spTree>
    <p:extLst>
      <p:ext uri="{BB962C8B-B14F-4D97-AF65-F5344CB8AC3E}">
        <p14:creationId xmlns:p14="http://schemas.microsoft.com/office/powerpoint/2010/main" val="137043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his</a:t>
            </a:r>
            <a:r>
              <a:rPr lang="en-US" dirty="0" smtClean="0"/>
              <a:t> in Function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69375"/>
            <a:ext cx="8686800" cy="1733374"/>
          </a:xfrm>
        </p:spPr>
        <p:txBody>
          <a:bodyPr/>
          <a:lstStyle/>
          <a:p>
            <a:r>
              <a:rPr lang="en-US" dirty="0" smtClean="0"/>
              <a:t>When executed over a function, without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operator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/>
              <a:t> refers to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parent scope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586155" y="2939571"/>
            <a:ext cx="807720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function Person(name) {</a:t>
            </a:r>
          </a:p>
          <a:p>
            <a:r>
              <a:rPr lang="en-US" dirty="0" smtClean="0"/>
              <a:t>  </a:t>
            </a:r>
            <a:r>
              <a:rPr lang="en-US" dirty="0"/>
              <a:t>this.name = name;</a:t>
            </a:r>
          </a:p>
          <a:p>
            <a:r>
              <a:rPr lang="en-US" dirty="0"/>
              <a:t>  </a:t>
            </a:r>
            <a:r>
              <a:rPr lang="en-US" dirty="0" err="1" smtClean="0"/>
              <a:t>this.getName</a:t>
            </a:r>
            <a:r>
              <a:rPr lang="en-US" dirty="0" smtClean="0"/>
              <a:t> </a:t>
            </a:r>
            <a:r>
              <a:rPr lang="en-US" dirty="0"/>
              <a:t>= function </a:t>
            </a:r>
            <a:r>
              <a:rPr lang="en-US" dirty="0" err="1"/>
              <a:t>getPersonName</a:t>
            </a:r>
            <a:r>
              <a:rPr lang="en-US" dirty="0"/>
              <a:t>() </a:t>
            </a:r>
            <a:r>
              <a:rPr lang="en-US" dirty="0" smtClean="0"/>
              <a:t>{</a:t>
            </a:r>
          </a:p>
          <a:p>
            <a:r>
              <a:rPr lang="en-US" dirty="0" smtClean="0"/>
              <a:t>    return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this</a:t>
            </a:r>
            <a:r>
              <a:rPr lang="en-US" dirty="0" smtClean="0"/>
              <a:t>.name;</a:t>
            </a:r>
          </a:p>
          <a:p>
            <a:r>
              <a:rPr lang="en-US" dirty="0" smtClean="0"/>
              <a:t>  }</a:t>
            </a:r>
            <a:endParaRPr lang="en-US" dirty="0"/>
          </a:p>
          <a:p>
            <a:r>
              <a:rPr lang="en-US" dirty="0" smtClean="0"/>
              <a:t>} </a:t>
            </a:r>
          </a:p>
          <a:p>
            <a:r>
              <a:rPr lang="en-US" dirty="0" smtClean="0"/>
              <a:t>var </a:t>
            </a:r>
            <a:r>
              <a:rPr lang="en-US" dirty="0"/>
              <a:t>p = new Person("</a:t>
            </a:r>
            <a:r>
              <a:rPr lang="en-US" dirty="0" err="1"/>
              <a:t>Gosho</a:t>
            </a:r>
            <a:r>
              <a:rPr lang="en-US" dirty="0"/>
              <a:t>");</a:t>
            </a:r>
          </a:p>
          <a:p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var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getName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p.getName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;</a:t>
            </a:r>
            <a:endParaRPr lang="en-US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dirty="0"/>
              <a:t>console.log(</a:t>
            </a:r>
            <a:r>
              <a:rPr lang="en-US" dirty="0" err="1"/>
              <a:t>p.getName</a:t>
            </a:r>
            <a:r>
              <a:rPr lang="en-US" dirty="0" smtClean="0"/>
              <a:t>()); //</a:t>
            </a:r>
            <a:r>
              <a:rPr lang="en-US" dirty="0" err="1" smtClean="0"/>
              <a:t>Gosho</a:t>
            </a:r>
            <a:endParaRPr lang="en-US" dirty="0"/>
          </a:p>
          <a:p>
            <a:r>
              <a:rPr lang="en-US" dirty="0"/>
              <a:t>console.log(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getName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()</a:t>
            </a:r>
            <a:r>
              <a:rPr lang="en-US" dirty="0"/>
              <a:t>); //undefined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454497" y="3992346"/>
            <a:ext cx="2678996" cy="783193"/>
          </a:xfrm>
          <a:prstGeom prst="wedgeRoundRectCallout">
            <a:avLst>
              <a:gd name="adj1" fmla="val -65089"/>
              <a:gd name="adj2" fmla="val -5551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Here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this</a:t>
            </a: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means the Person object</a:t>
            </a:r>
            <a:endParaRPr lang="en-US" sz="20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897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his</a:t>
            </a:r>
            <a:r>
              <a:rPr lang="en-US" dirty="0" smtClean="0"/>
              <a:t> in Function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69375"/>
            <a:ext cx="8686800" cy="1733374"/>
          </a:xfrm>
        </p:spPr>
        <p:txBody>
          <a:bodyPr/>
          <a:lstStyle/>
          <a:p>
            <a:r>
              <a:rPr lang="en-US" dirty="0" smtClean="0"/>
              <a:t>When executed over a function, without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operator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/>
              <a:t> refers to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parent scope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586155" y="2939571"/>
            <a:ext cx="807720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function Person(name) {</a:t>
            </a:r>
          </a:p>
          <a:p>
            <a:r>
              <a:rPr lang="en-US" dirty="0" smtClean="0"/>
              <a:t>  </a:t>
            </a:r>
            <a:r>
              <a:rPr lang="en-US" dirty="0"/>
              <a:t>this.name = name;</a:t>
            </a:r>
          </a:p>
          <a:p>
            <a:r>
              <a:rPr lang="en-US" dirty="0"/>
              <a:t>  </a:t>
            </a:r>
            <a:r>
              <a:rPr lang="en-US" dirty="0" err="1" smtClean="0"/>
              <a:t>this.getName</a:t>
            </a:r>
            <a:r>
              <a:rPr lang="en-US" dirty="0" smtClean="0"/>
              <a:t> </a:t>
            </a:r>
            <a:r>
              <a:rPr lang="en-US" dirty="0"/>
              <a:t>= function </a:t>
            </a:r>
            <a:r>
              <a:rPr lang="en-US" dirty="0" err="1"/>
              <a:t>getPersonName</a:t>
            </a:r>
            <a:r>
              <a:rPr lang="en-US" dirty="0"/>
              <a:t>() </a:t>
            </a:r>
            <a:r>
              <a:rPr lang="en-US" dirty="0" smtClean="0"/>
              <a:t>{</a:t>
            </a:r>
          </a:p>
          <a:p>
            <a:r>
              <a:rPr lang="en-US" dirty="0" smtClean="0"/>
              <a:t>    return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this</a:t>
            </a:r>
            <a:r>
              <a:rPr lang="en-US" dirty="0" smtClean="0"/>
              <a:t>.name;</a:t>
            </a:r>
          </a:p>
          <a:p>
            <a:r>
              <a:rPr lang="en-US" dirty="0" smtClean="0"/>
              <a:t>  }</a:t>
            </a:r>
            <a:endParaRPr lang="en-US" dirty="0"/>
          </a:p>
          <a:p>
            <a:r>
              <a:rPr lang="en-US" dirty="0" smtClean="0"/>
              <a:t>} </a:t>
            </a:r>
          </a:p>
          <a:p>
            <a:r>
              <a:rPr lang="en-US" dirty="0" smtClean="0"/>
              <a:t>var </a:t>
            </a:r>
            <a:r>
              <a:rPr lang="en-US" dirty="0"/>
              <a:t>p = new Person("</a:t>
            </a:r>
            <a:r>
              <a:rPr lang="en-US" dirty="0" err="1"/>
              <a:t>Gosho</a:t>
            </a:r>
            <a:r>
              <a:rPr lang="en-US" dirty="0"/>
              <a:t>");</a:t>
            </a:r>
          </a:p>
          <a:p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var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getName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p.getName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;</a:t>
            </a:r>
            <a:endParaRPr lang="en-US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dirty="0"/>
              <a:t>console.log(</a:t>
            </a:r>
            <a:r>
              <a:rPr lang="en-US" dirty="0" err="1"/>
              <a:t>p.getName</a:t>
            </a:r>
            <a:r>
              <a:rPr lang="en-US" dirty="0" smtClean="0"/>
              <a:t>()); //</a:t>
            </a:r>
            <a:r>
              <a:rPr lang="en-US" dirty="0" err="1" smtClean="0"/>
              <a:t>Gosho</a:t>
            </a:r>
            <a:endParaRPr lang="en-US" dirty="0"/>
          </a:p>
          <a:p>
            <a:r>
              <a:rPr lang="en-US" dirty="0"/>
              <a:t>console.log(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getName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()</a:t>
            </a:r>
            <a:r>
              <a:rPr lang="en-US" dirty="0"/>
              <a:t>); //undefined</a:t>
            </a: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4454497" y="3992346"/>
            <a:ext cx="2678996" cy="783193"/>
          </a:xfrm>
          <a:prstGeom prst="wedgeRoundRectCallout">
            <a:avLst>
              <a:gd name="adj1" fmla="val -65089"/>
              <a:gd name="adj2" fmla="val -5551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Here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this</a:t>
            </a: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means the Person object</a:t>
            </a:r>
            <a:endParaRPr lang="en-US" sz="20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512505" y="4927920"/>
            <a:ext cx="2857772" cy="783193"/>
          </a:xfrm>
          <a:prstGeom prst="wedgeRoundRectCallout">
            <a:avLst>
              <a:gd name="adj1" fmla="val -83140"/>
              <a:gd name="adj2" fmla="val -2071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Here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this</a:t>
            </a: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means its parent scope (window)</a:t>
            </a:r>
            <a:endParaRPr lang="en-US" sz="20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87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this function object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15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Constructors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509204"/>
            <a:ext cx="8686800" cy="1766656"/>
          </a:xfrm>
        </p:spPr>
        <p:txBody>
          <a:bodyPr/>
          <a:lstStyle/>
          <a:p>
            <a:r>
              <a:rPr lang="en-US" dirty="0" smtClean="0"/>
              <a:t>JavaScript cannot limit function to be used only as constructors</a:t>
            </a:r>
          </a:p>
          <a:p>
            <a:pPr lvl="1"/>
            <a:r>
              <a:rPr lang="en-US" dirty="0" smtClean="0"/>
              <a:t>JavaScript was meant for a simple UI purposes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86155" y="3387120"/>
            <a:ext cx="8077200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function Person(name) </a:t>
            </a:r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var self = this;</a:t>
            </a:r>
            <a:endParaRPr lang="en-US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/>
              <a:t> 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self</a:t>
            </a:r>
            <a:r>
              <a:rPr lang="en-US" dirty="0" smtClean="0"/>
              <a:t>.name = </a:t>
            </a:r>
            <a:r>
              <a:rPr lang="en-US" dirty="0"/>
              <a:t>name;</a:t>
            </a:r>
          </a:p>
          <a:p>
            <a:r>
              <a:rPr lang="en-US" dirty="0"/>
              <a:t> 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self</a:t>
            </a:r>
            <a:r>
              <a:rPr lang="en-US" dirty="0" err="1" smtClean="0"/>
              <a:t>.getName</a:t>
            </a:r>
            <a:r>
              <a:rPr lang="en-US" dirty="0" smtClean="0"/>
              <a:t> </a:t>
            </a:r>
            <a:r>
              <a:rPr lang="en-US" dirty="0"/>
              <a:t>= function </a:t>
            </a:r>
            <a:r>
              <a:rPr lang="en-US" dirty="0" err="1"/>
              <a:t>getPersonName</a:t>
            </a:r>
            <a:r>
              <a:rPr lang="en-US" dirty="0"/>
              <a:t>() </a:t>
            </a:r>
            <a:r>
              <a:rPr lang="en-US" dirty="0" smtClean="0"/>
              <a:t>{</a:t>
            </a:r>
          </a:p>
          <a:p>
            <a:r>
              <a:rPr lang="en-US" dirty="0" smtClean="0"/>
              <a:t>    return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self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.name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}</a:t>
            </a:r>
            <a:endParaRPr lang="en-US" dirty="0"/>
          </a:p>
          <a:p>
            <a:r>
              <a:rPr lang="en-US" dirty="0" smtClean="0"/>
              <a:t>} </a:t>
            </a:r>
          </a:p>
          <a:p>
            <a:r>
              <a:rPr lang="en-US" dirty="0" smtClean="0"/>
              <a:t>var </a:t>
            </a:r>
            <a:r>
              <a:rPr lang="en-US" dirty="0"/>
              <a:t>p = </a:t>
            </a:r>
            <a:r>
              <a:rPr lang="en-US" dirty="0" smtClean="0"/>
              <a:t>Person("Peter");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72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Constructors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509204"/>
            <a:ext cx="8686800" cy="1766656"/>
          </a:xfrm>
        </p:spPr>
        <p:txBody>
          <a:bodyPr/>
          <a:lstStyle/>
          <a:p>
            <a:r>
              <a:rPr lang="en-US" dirty="0" smtClean="0"/>
              <a:t>JavaScript cannot limit function to be used only as constructors</a:t>
            </a:r>
          </a:p>
          <a:p>
            <a:pPr lvl="1"/>
            <a:r>
              <a:rPr lang="en-US" dirty="0" smtClean="0"/>
              <a:t>JavaScript was meant for a simple UI purposes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86155" y="3387120"/>
            <a:ext cx="8077200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function Person(name) </a:t>
            </a:r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var self = this;</a:t>
            </a:r>
            <a:endParaRPr lang="en-US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/>
              <a:t> 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self</a:t>
            </a:r>
            <a:r>
              <a:rPr lang="en-US" dirty="0" smtClean="0"/>
              <a:t>.name = </a:t>
            </a:r>
            <a:r>
              <a:rPr lang="en-US" dirty="0"/>
              <a:t>name;</a:t>
            </a:r>
          </a:p>
          <a:p>
            <a:r>
              <a:rPr lang="en-US" dirty="0"/>
              <a:t> 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self</a:t>
            </a:r>
            <a:r>
              <a:rPr lang="en-US" dirty="0" err="1" smtClean="0"/>
              <a:t>.getName</a:t>
            </a:r>
            <a:r>
              <a:rPr lang="en-US" dirty="0" smtClean="0"/>
              <a:t> </a:t>
            </a:r>
            <a:r>
              <a:rPr lang="en-US" dirty="0"/>
              <a:t>= function </a:t>
            </a:r>
            <a:r>
              <a:rPr lang="en-US" dirty="0" err="1"/>
              <a:t>getPersonName</a:t>
            </a:r>
            <a:r>
              <a:rPr lang="en-US" dirty="0"/>
              <a:t>() </a:t>
            </a:r>
            <a:r>
              <a:rPr lang="en-US" dirty="0" smtClean="0"/>
              <a:t>{</a:t>
            </a:r>
          </a:p>
          <a:p>
            <a:r>
              <a:rPr lang="en-US" dirty="0" smtClean="0"/>
              <a:t>    return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self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.name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}</a:t>
            </a:r>
            <a:endParaRPr lang="en-US" dirty="0"/>
          </a:p>
          <a:p>
            <a:r>
              <a:rPr lang="en-US" dirty="0" smtClean="0"/>
              <a:t>} </a:t>
            </a:r>
          </a:p>
          <a:p>
            <a:r>
              <a:rPr lang="en-US" dirty="0" smtClean="0"/>
              <a:t>var </a:t>
            </a:r>
            <a:r>
              <a:rPr lang="en-US" dirty="0"/>
              <a:t>p = </a:t>
            </a:r>
            <a:r>
              <a:rPr lang="en-US" dirty="0" smtClean="0"/>
              <a:t>Person("Peter");</a:t>
            </a:r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392951" y="4959500"/>
            <a:ext cx="2678996" cy="783193"/>
          </a:xfrm>
          <a:prstGeom prst="wedgeRoundRectCallout">
            <a:avLst>
              <a:gd name="adj1" fmla="val -59969"/>
              <a:gd name="adj2" fmla="val 4956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What will be the value of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?</a:t>
            </a:r>
            <a:endParaRPr lang="en-US" sz="20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342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</a:t>
            </a:r>
            <a:r>
              <a:rPr lang="en-US" dirty="0" smtClean="0"/>
              <a:t>Constructors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2080260"/>
            <a:ext cx="8686800" cy="3211830"/>
          </a:xfrm>
        </p:spPr>
        <p:txBody>
          <a:bodyPr/>
          <a:lstStyle/>
          <a:p>
            <a:r>
              <a:rPr lang="en-US" dirty="0" smtClean="0"/>
              <a:t>The only way to mark something as </a:t>
            </a:r>
            <a:r>
              <a:rPr lang="en-US" dirty="0" err="1" smtClean="0"/>
              <a:t>contructor</a:t>
            </a:r>
            <a:r>
              <a:rPr lang="en-US" dirty="0" smtClean="0"/>
              <a:t> is to name it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PascalCase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/>
              <a:t>And </a:t>
            </a:r>
            <a:r>
              <a:rPr lang="en-US" dirty="0" smtClean="0"/>
              <a:t>hope that the user of you code will be so nice to call </a:t>
            </a:r>
            <a:r>
              <a:rPr lang="en-US" dirty="0" err="1" smtClean="0"/>
              <a:t>PascalCase</a:t>
            </a:r>
            <a:r>
              <a:rPr lang="en-US" dirty="0" smtClean="0"/>
              <a:t>-named functions with new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95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 </a:t>
            </a:r>
            <a:r>
              <a:rPr lang="en-US" dirty="0" smtClean="0"/>
              <a:t>Invoking Function Constructors Without new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947653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42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3097531"/>
            <a:ext cx="7924800" cy="685800"/>
          </a:xfrm>
        </p:spPr>
        <p:txBody>
          <a:bodyPr/>
          <a:lstStyle/>
          <a:p>
            <a:r>
              <a:rPr lang="en-US" dirty="0" smtClean="0"/>
              <a:t>OOP in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3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 txBox="1">
            <a:spLocks/>
          </p:cNvSpPr>
          <p:nvPr/>
        </p:nvSpPr>
        <p:spPr>
          <a:xfrm>
            <a:off x="533400" y="2953987"/>
            <a:ext cx="8077200" cy="24006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function Person(name, age) {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  if </a:t>
            </a:r>
            <a:r>
              <a:rPr lang="en-US" dirty="0"/>
              <a:t>(!(this </a:t>
            </a:r>
            <a:r>
              <a:rPr lang="en-US" dirty="0" err="1"/>
              <a:t>instanceof</a:t>
            </a:r>
            <a:r>
              <a:rPr lang="en-US" dirty="0"/>
              <a:t> </a:t>
            </a:r>
            <a:r>
              <a:rPr lang="en-US" dirty="0" err="1"/>
              <a:t>arguments.callee</a:t>
            </a:r>
            <a:r>
              <a:rPr lang="en-US" dirty="0"/>
              <a:t>)) {</a:t>
            </a:r>
          </a:p>
          <a:p>
            <a:r>
              <a:rPr lang="en-US" dirty="0" smtClean="0"/>
              <a:t>    return </a:t>
            </a:r>
            <a:r>
              <a:rPr lang="en-US" dirty="0"/>
              <a:t>new Person(name, age);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  }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this._name</a:t>
            </a:r>
            <a:r>
              <a:rPr lang="en-US" dirty="0" smtClean="0"/>
              <a:t> </a:t>
            </a:r>
            <a:r>
              <a:rPr lang="en-US" dirty="0"/>
              <a:t>= name;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this._age</a:t>
            </a:r>
            <a:r>
              <a:rPr lang="en-US" dirty="0" smtClean="0"/>
              <a:t> </a:t>
            </a:r>
            <a:r>
              <a:rPr lang="en-US" dirty="0"/>
              <a:t>= age;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Constructor Fix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44242"/>
            <a:ext cx="8686800" cy="1464816"/>
          </a:xfrm>
        </p:spPr>
        <p:txBody>
          <a:bodyPr/>
          <a:lstStyle/>
          <a:p>
            <a:r>
              <a:rPr lang="en-US" dirty="0" smtClean="0"/>
              <a:t>John </a:t>
            </a:r>
            <a:r>
              <a:rPr lang="en-US" dirty="0" err="1" smtClean="0"/>
              <a:t>Resig</a:t>
            </a:r>
            <a:r>
              <a:rPr lang="en-US" dirty="0" smtClean="0"/>
              <a:t> (jQuery) designed a simple way to  check if the function is not used as constructor: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68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5"/>
          <p:cNvSpPr txBox="1">
            <a:spLocks/>
          </p:cNvSpPr>
          <p:nvPr/>
        </p:nvSpPr>
        <p:spPr>
          <a:xfrm>
            <a:off x="845598" y="3348755"/>
            <a:ext cx="6132251" cy="10209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33400" y="2953987"/>
            <a:ext cx="8077200" cy="24006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function Person(name, age) {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  if </a:t>
            </a:r>
            <a:r>
              <a:rPr lang="en-US" dirty="0"/>
              <a:t>(!(this </a:t>
            </a:r>
            <a:r>
              <a:rPr lang="en-US" dirty="0" err="1"/>
              <a:t>instanceof</a:t>
            </a:r>
            <a:r>
              <a:rPr lang="en-US" dirty="0"/>
              <a:t> </a:t>
            </a:r>
            <a:r>
              <a:rPr lang="en-US" dirty="0" err="1"/>
              <a:t>arguments.callee</a:t>
            </a:r>
            <a:r>
              <a:rPr lang="en-US" dirty="0"/>
              <a:t>)) {</a:t>
            </a:r>
          </a:p>
          <a:p>
            <a:r>
              <a:rPr lang="en-US" dirty="0" smtClean="0"/>
              <a:t>    return </a:t>
            </a:r>
            <a:r>
              <a:rPr lang="en-US" dirty="0"/>
              <a:t>new Person(name, age);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  }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this._name</a:t>
            </a:r>
            <a:r>
              <a:rPr lang="en-US" dirty="0" smtClean="0"/>
              <a:t> </a:t>
            </a:r>
            <a:r>
              <a:rPr lang="en-US" dirty="0"/>
              <a:t>= name;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this._age</a:t>
            </a:r>
            <a:r>
              <a:rPr lang="en-US" dirty="0" smtClean="0"/>
              <a:t> </a:t>
            </a:r>
            <a:r>
              <a:rPr lang="en-US" dirty="0"/>
              <a:t>= age;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Constructor Fix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44242"/>
            <a:ext cx="8686800" cy="1464816"/>
          </a:xfrm>
        </p:spPr>
        <p:txBody>
          <a:bodyPr/>
          <a:lstStyle/>
          <a:p>
            <a:r>
              <a:rPr lang="en-US" dirty="0" smtClean="0"/>
              <a:t>John </a:t>
            </a:r>
            <a:r>
              <a:rPr lang="en-US" dirty="0" err="1" smtClean="0"/>
              <a:t>Resig</a:t>
            </a:r>
            <a:r>
              <a:rPr lang="en-US" dirty="0" smtClean="0"/>
              <a:t> (jQuery) designed a simple way to  check if the function is not used as constructor:</a:t>
            </a:r>
            <a:endParaRPr lang="en-US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980181" y="4470568"/>
            <a:ext cx="3803092" cy="783193"/>
          </a:xfrm>
          <a:prstGeom prst="wedgeRoundRectCallout">
            <a:avLst>
              <a:gd name="adj1" fmla="val -34138"/>
              <a:gd name="adj2" fmla="val -8111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If this is not of type the function call the function with new</a:t>
            </a:r>
            <a:endParaRPr lang="en-US" sz="20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740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John </a:t>
            </a:r>
            <a:r>
              <a:rPr lang="en-US" dirty="0" err="1" smtClean="0"/>
              <a:t>Resig</a:t>
            </a:r>
            <a:r>
              <a:rPr lang="en-US" dirty="0" smtClean="0"/>
              <a:t> Constructor Fix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7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09600" y="2657216"/>
            <a:ext cx="7924800" cy="1646336"/>
          </a:xfrm>
        </p:spPr>
        <p:txBody>
          <a:bodyPr/>
          <a:lstStyle/>
          <a:p>
            <a:r>
              <a:rPr lang="en-US" dirty="0" smtClean="0"/>
              <a:t>Function Constructors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with 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63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 with Modules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97622"/>
            <a:ext cx="8686800" cy="317942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Function constructors can be put inside a module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Introduces a better abstraction of the code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Allows to hide constants and functions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In JavaScript functions are first-class objects, so they can be easily returned by a module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72231" y="4190686"/>
            <a:ext cx="8199538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var </a:t>
            </a:r>
            <a:r>
              <a:rPr lang="en-US" dirty="0" smtClean="0"/>
              <a:t>Person = </a:t>
            </a:r>
            <a:r>
              <a:rPr lang="en-US" dirty="0"/>
              <a:t>(function () </a:t>
            </a:r>
            <a:r>
              <a:rPr lang="en-US" dirty="0" smtClean="0"/>
              <a:t>{</a:t>
            </a:r>
          </a:p>
          <a:p>
            <a:r>
              <a:rPr lang="en-US" dirty="0" smtClean="0"/>
              <a:t>  function </a:t>
            </a:r>
            <a:r>
              <a:rPr lang="en-US" dirty="0"/>
              <a:t>Person(name) {</a:t>
            </a:r>
          </a:p>
          <a:p>
            <a:r>
              <a:rPr lang="en-US" dirty="0"/>
              <a:t>  </a:t>
            </a:r>
            <a:r>
              <a:rPr lang="en-US" dirty="0" smtClean="0"/>
              <a:t>  //…</a:t>
            </a:r>
            <a:endParaRPr lang="en-US" dirty="0"/>
          </a:p>
          <a:p>
            <a:r>
              <a:rPr lang="en-US" dirty="0" smtClean="0"/>
              <a:t>  }</a:t>
            </a:r>
            <a:endParaRPr lang="en-US" dirty="0"/>
          </a:p>
          <a:p>
            <a:r>
              <a:rPr lang="en-US" dirty="0" smtClean="0"/>
              <a:t>  </a:t>
            </a:r>
            <a:r>
              <a:rPr lang="en-US" dirty="0" err="1" smtClean="0"/>
              <a:t>Person.prototype.walk</a:t>
            </a:r>
            <a:r>
              <a:rPr lang="en-US" dirty="0" smtClean="0"/>
              <a:t> </a:t>
            </a:r>
            <a:r>
              <a:rPr lang="en-US" dirty="0"/>
              <a:t>= function (distance){ /*...*/ </a:t>
            </a:r>
            <a:r>
              <a:rPr lang="en-US" dirty="0" smtClean="0"/>
              <a:t>};</a:t>
            </a:r>
          </a:p>
          <a:p>
            <a:r>
              <a:rPr lang="en-US" dirty="0" smtClean="0"/>
              <a:t>  return Person;</a:t>
            </a:r>
          </a:p>
          <a:p>
            <a:r>
              <a:rPr lang="en-US" dirty="0" smtClean="0"/>
              <a:t>}());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55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355211"/>
            <a:ext cx="7924800" cy="1344334"/>
          </a:xfrm>
        </p:spPr>
        <p:txBody>
          <a:bodyPr/>
          <a:lstStyle/>
          <a:p>
            <a:r>
              <a:rPr lang="en-US" dirty="0" smtClean="0"/>
              <a:t>Function Constructors </a:t>
            </a:r>
            <a:br>
              <a:rPr lang="en-US" dirty="0" smtClean="0"/>
            </a:br>
            <a:r>
              <a:rPr lang="en-US" dirty="0" smtClean="0"/>
              <a:t>with Modules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813428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58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Hidden functions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to do when we want to hide something?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34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</a:t>
            </a:r>
            <a:r>
              <a:rPr lang="en-US" dirty="0" err="1" smtClean="0"/>
              <a:t>Funcitons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function constructor is wrapped inside a module:</a:t>
            </a:r>
          </a:p>
          <a:p>
            <a:pPr lvl="1"/>
            <a:r>
              <a:rPr lang="en-US" dirty="0" smtClean="0"/>
              <a:t>The module can contain hidden functions</a:t>
            </a:r>
          </a:p>
          <a:p>
            <a:pPr lvl="1"/>
            <a:r>
              <a:rPr lang="en-US" dirty="0" smtClean="0"/>
              <a:t>The function constructor can use these hidden functions</a:t>
            </a:r>
          </a:p>
          <a:p>
            <a:r>
              <a:rPr lang="en-US" dirty="0" smtClean="0"/>
              <a:t>Yet, to use these functions as object methods, we should 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apply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01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Functions: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3998"/>
          </a:xfrm>
        </p:spPr>
        <p:txBody>
          <a:bodyPr/>
          <a:lstStyle/>
          <a:p>
            <a:r>
              <a:rPr lang="en-US" dirty="0" smtClean="0"/>
              <a:t>Using hidden functions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33400" y="1752602"/>
            <a:ext cx="8077200" cy="4708981"/>
          </a:xfrm>
        </p:spPr>
        <p:txBody>
          <a:bodyPr/>
          <a:lstStyle/>
          <a:p>
            <a:r>
              <a:rPr lang="en-US" dirty="0"/>
              <a:t>var </a:t>
            </a:r>
            <a:r>
              <a:rPr lang="en-US" dirty="0" err="1"/>
              <a:t>Rect</a:t>
            </a:r>
            <a:r>
              <a:rPr lang="en-US" dirty="0"/>
              <a:t> = (function () {</a:t>
            </a:r>
          </a:p>
          <a:p>
            <a:pPr>
              <a:spcBef>
                <a:spcPts val="600"/>
              </a:spcBef>
            </a:pPr>
            <a:r>
              <a:rPr lang="en-US" dirty="0"/>
              <a:t>  function </a:t>
            </a:r>
            <a:r>
              <a:rPr lang="en-US" dirty="0" err="1"/>
              <a:t>validatePosition</a:t>
            </a:r>
            <a:r>
              <a:rPr lang="en-US" dirty="0"/>
              <a:t>() {</a:t>
            </a:r>
          </a:p>
          <a:p>
            <a:r>
              <a:rPr lang="en-US" dirty="0"/>
              <a:t>    //…</a:t>
            </a:r>
          </a:p>
          <a:p>
            <a:pPr>
              <a:spcAft>
                <a:spcPts val="600"/>
              </a:spcAft>
            </a:pPr>
            <a:r>
              <a:rPr lang="en-US" dirty="0"/>
              <a:t>  }</a:t>
            </a:r>
          </a:p>
          <a:p>
            <a:r>
              <a:rPr lang="en-US" dirty="0"/>
              <a:t>  function </a:t>
            </a:r>
            <a:r>
              <a:rPr lang="en-US" dirty="0" err="1"/>
              <a:t>Rect</a:t>
            </a:r>
            <a:r>
              <a:rPr lang="en-US" dirty="0"/>
              <a:t>(x, y, width, height) 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var </a:t>
            </a:r>
            <a:r>
              <a:rPr lang="en-US" dirty="0" err="1"/>
              <a:t>isPositionValid</a:t>
            </a:r>
            <a:r>
              <a:rPr lang="en-US" dirty="0"/>
              <a:t> = </a:t>
            </a:r>
            <a:r>
              <a:rPr lang="en-US" dirty="0" err="1"/>
              <a:t>validatePosition.call</a:t>
            </a:r>
            <a:r>
              <a:rPr lang="en-US" dirty="0"/>
              <a:t>(this);</a:t>
            </a:r>
          </a:p>
          <a:p>
            <a:r>
              <a:rPr lang="en-US" dirty="0"/>
              <a:t>    if (!</a:t>
            </a:r>
            <a:r>
              <a:rPr lang="en-US" dirty="0" err="1"/>
              <a:t>isPositionValid</a:t>
            </a:r>
            <a:r>
              <a:rPr lang="en-US" dirty="0"/>
              <a:t>) {</a:t>
            </a:r>
          </a:p>
          <a:p>
            <a:r>
              <a:rPr lang="en-US" dirty="0"/>
              <a:t>      throw new Error('Invalid </a:t>
            </a:r>
            <a:r>
              <a:rPr lang="en-US" dirty="0" err="1"/>
              <a:t>Rect</a:t>
            </a:r>
            <a:r>
              <a:rPr lang="en-US" dirty="0"/>
              <a:t> position');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}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Rect.prototype</a:t>
            </a:r>
            <a:r>
              <a:rPr lang="en-US" dirty="0"/>
              <a:t> = { /* … */};</a:t>
            </a:r>
          </a:p>
          <a:p>
            <a:r>
              <a:rPr lang="en-US" dirty="0"/>
              <a:t>  return </a:t>
            </a:r>
            <a:r>
              <a:rPr lang="en-US" dirty="0" err="1"/>
              <a:t>Rect</a:t>
            </a:r>
            <a:r>
              <a:rPr lang="en-US" dirty="0"/>
              <a:t>;</a:t>
            </a:r>
          </a:p>
          <a:p>
            <a:r>
              <a:rPr lang="en-US" dirty="0"/>
              <a:t>}());</a:t>
            </a:r>
          </a:p>
        </p:txBody>
      </p:sp>
    </p:spTree>
    <p:extLst>
      <p:ext uri="{BB962C8B-B14F-4D97-AF65-F5344CB8AC3E}">
        <p14:creationId xmlns:p14="http://schemas.microsoft.com/office/powerpoint/2010/main" val="192431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 txBox="1">
            <a:spLocks/>
          </p:cNvSpPr>
          <p:nvPr/>
        </p:nvSpPr>
        <p:spPr>
          <a:xfrm>
            <a:off x="797612" y="2110975"/>
            <a:ext cx="4228750" cy="1029389"/>
          </a:xfrm>
          <a:prstGeom prst="roundRect">
            <a:avLst>
              <a:gd name="adj" fmla="val 320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33400" y="1752602"/>
            <a:ext cx="8077200" cy="4708981"/>
          </a:xfrm>
        </p:spPr>
        <p:txBody>
          <a:bodyPr/>
          <a:lstStyle/>
          <a:p>
            <a:r>
              <a:rPr lang="en-US" dirty="0"/>
              <a:t>var </a:t>
            </a:r>
            <a:r>
              <a:rPr lang="en-US" dirty="0" err="1"/>
              <a:t>Rect</a:t>
            </a:r>
            <a:r>
              <a:rPr lang="en-US" dirty="0"/>
              <a:t> = (function () {</a:t>
            </a:r>
          </a:p>
          <a:p>
            <a:pPr>
              <a:spcBef>
                <a:spcPts val="600"/>
              </a:spcBef>
            </a:pPr>
            <a:r>
              <a:rPr lang="en-US" dirty="0"/>
              <a:t>  function </a:t>
            </a:r>
            <a:r>
              <a:rPr lang="en-US" dirty="0" err="1"/>
              <a:t>validatePosition</a:t>
            </a:r>
            <a:r>
              <a:rPr lang="en-US" dirty="0"/>
              <a:t>() {</a:t>
            </a:r>
          </a:p>
          <a:p>
            <a:r>
              <a:rPr lang="en-US" dirty="0"/>
              <a:t>    //…</a:t>
            </a:r>
          </a:p>
          <a:p>
            <a:pPr>
              <a:spcAft>
                <a:spcPts val="600"/>
              </a:spcAft>
            </a:pPr>
            <a:r>
              <a:rPr lang="en-US" dirty="0"/>
              <a:t>  }</a:t>
            </a:r>
          </a:p>
          <a:p>
            <a:r>
              <a:rPr lang="en-US" dirty="0"/>
              <a:t>  function </a:t>
            </a:r>
            <a:r>
              <a:rPr lang="en-US" dirty="0" err="1"/>
              <a:t>Rect</a:t>
            </a:r>
            <a:r>
              <a:rPr lang="en-US" dirty="0"/>
              <a:t>(x, y, width, height) 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var </a:t>
            </a:r>
            <a:r>
              <a:rPr lang="en-US" dirty="0" err="1"/>
              <a:t>isPositionValid</a:t>
            </a:r>
            <a:r>
              <a:rPr lang="en-US" dirty="0"/>
              <a:t> = </a:t>
            </a:r>
            <a:r>
              <a:rPr lang="en-US" dirty="0" err="1"/>
              <a:t>validatePosition.call</a:t>
            </a:r>
            <a:r>
              <a:rPr lang="en-US" dirty="0"/>
              <a:t>(this);</a:t>
            </a:r>
          </a:p>
          <a:p>
            <a:r>
              <a:rPr lang="en-US" dirty="0"/>
              <a:t>    if (!</a:t>
            </a:r>
            <a:r>
              <a:rPr lang="en-US" dirty="0" err="1"/>
              <a:t>isPositionValid</a:t>
            </a:r>
            <a:r>
              <a:rPr lang="en-US" dirty="0"/>
              <a:t>) {</a:t>
            </a:r>
          </a:p>
          <a:p>
            <a:r>
              <a:rPr lang="en-US" dirty="0"/>
              <a:t>      throw new Error('Invalid </a:t>
            </a:r>
            <a:r>
              <a:rPr lang="en-US" dirty="0" err="1"/>
              <a:t>Rect</a:t>
            </a:r>
            <a:r>
              <a:rPr lang="en-US" dirty="0"/>
              <a:t> position');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}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Rect.prototype</a:t>
            </a:r>
            <a:r>
              <a:rPr lang="en-US" dirty="0"/>
              <a:t> = { /* … */};</a:t>
            </a:r>
          </a:p>
          <a:p>
            <a:r>
              <a:rPr lang="en-US" dirty="0"/>
              <a:t>  return </a:t>
            </a:r>
            <a:r>
              <a:rPr lang="en-US" dirty="0" err="1"/>
              <a:t>Rect</a:t>
            </a:r>
            <a:r>
              <a:rPr lang="en-US" dirty="0"/>
              <a:t>;</a:t>
            </a:r>
          </a:p>
          <a:p>
            <a:r>
              <a:rPr lang="en-US" dirty="0"/>
              <a:t>}());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Functions: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3998"/>
          </a:xfrm>
        </p:spPr>
        <p:txBody>
          <a:bodyPr/>
          <a:lstStyle/>
          <a:p>
            <a:r>
              <a:rPr lang="en-US" dirty="0" smtClean="0"/>
              <a:t>Using hidden functions</a:t>
            </a:r>
            <a:endParaRPr lang="en-US" dirty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290573" y="1931074"/>
            <a:ext cx="2678996" cy="783193"/>
          </a:xfrm>
          <a:prstGeom prst="wedgeRoundRectCallout">
            <a:avLst>
              <a:gd name="adj1" fmla="val -59969"/>
              <a:gd name="adj2" fmla="val -1256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This is not exposed from the module</a:t>
            </a:r>
            <a:endParaRPr lang="en-US" sz="20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650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 in JavaScript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dynamic </a:t>
            </a:r>
            <a:r>
              <a:rPr lang="en-US" dirty="0" smtClean="0"/>
              <a:t>language</a:t>
            </a:r>
          </a:p>
          <a:p>
            <a:pPr lvl="1"/>
            <a:r>
              <a:rPr lang="en-US" dirty="0" smtClean="0"/>
              <a:t>No such things 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types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polymorphism</a:t>
            </a:r>
          </a:p>
          <a:p>
            <a:r>
              <a:rPr lang="en-US" dirty="0" smtClean="0"/>
              <a:t>JavaScript is also highly expressive language</a:t>
            </a:r>
          </a:p>
          <a:p>
            <a:pPr lvl="1"/>
            <a:r>
              <a:rPr lang="en-US" dirty="0" smtClean="0"/>
              <a:t>Most things can be achieved in many ways</a:t>
            </a:r>
          </a:p>
          <a:p>
            <a:r>
              <a:rPr lang="en-US" dirty="0" smtClean="0"/>
              <a:t>That is why JavaScript has many ways to support OOP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Classical/Functional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Prototypal</a:t>
            </a:r>
          </a:p>
          <a:p>
            <a:pPr lvl="1"/>
            <a:r>
              <a:rPr lang="en-US" dirty="0" smtClean="0"/>
              <a:t>Each has its advantages and drawbacks</a:t>
            </a:r>
          </a:p>
          <a:p>
            <a:pPr lvl="1"/>
            <a:r>
              <a:rPr lang="en-US" dirty="0" smtClean="0"/>
              <a:t>Usage depends on the case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0324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/>
          <p:cNvSpPr txBox="1">
            <a:spLocks/>
          </p:cNvSpPr>
          <p:nvPr/>
        </p:nvSpPr>
        <p:spPr>
          <a:xfrm>
            <a:off x="4128655" y="3528290"/>
            <a:ext cx="4098107" cy="378691"/>
          </a:xfrm>
          <a:prstGeom prst="roundRect">
            <a:avLst>
              <a:gd name="adj" fmla="val 320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Functions: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3998"/>
          </a:xfrm>
        </p:spPr>
        <p:txBody>
          <a:bodyPr/>
          <a:lstStyle/>
          <a:p>
            <a:r>
              <a:rPr lang="en-US" dirty="0" smtClean="0"/>
              <a:t>Using hidden functions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33400" y="1752602"/>
            <a:ext cx="8077200" cy="4708981"/>
          </a:xfrm>
        </p:spPr>
        <p:txBody>
          <a:bodyPr/>
          <a:lstStyle/>
          <a:p>
            <a:r>
              <a:rPr lang="en-US" dirty="0"/>
              <a:t>var </a:t>
            </a:r>
            <a:r>
              <a:rPr lang="en-US" dirty="0" err="1"/>
              <a:t>Rect</a:t>
            </a:r>
            <a:r>
              <a:rPr lang="en-US" dirty="0"/>
              <a:t> = (function () {</a:t>
            </a:r>
          </a:p>
          <a:p>
            <a:pPr>
              <a:spcBef>
                <a:spcPts val="600"/>
              </a:spcBef>
            </a:pPr>
            <a:r>
              <a:rPr lang="en-US" dirty="0"/>
              <a:t>  function </a:t>
            </a:r>
            <a:r>
              <a:rPr lang="en-US" dirty="0" err="1"/>
              <a:t>validatePosition</a:t>
            </a:r>
            <a:r>
              <a:rPr lang="en-US" dirty="0"/>
              <a:t>() {</a:t>
            </a:r>
          </a:p>
          <a:p>
            <a:r>
              <a:rPr lang="en-US" dirty="0"/>
              <a:t>    //…</a:t>
            </a:r>
          </a:p>
          <a:p>
            <a:pPr>
              <a:spcAft>
                <a:spcPts val="600"/>
              </a:spcAft>
            </a:pPr>
            <a:r>
              <a:rPr lang="en-US" dirty="0"/>
              <a:t>  }</a:t>
            </a:r>
          </a:p>
          <a:p>
            <a:r>
              <a:rPr lang="en-US" dirty="0"/>
              <a:t>  function </a:t>
            </a:r>
            <a:r>
              <a:rPr lang="en-US" dirty="0" err="1"/>
              <a:t>Rect</a:t>
            </a:r>
            <a:r>
              <a:rPr lang="en-US" dirty="0"/>
              <a:t>(x, y, width, height) 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var </a:t>
            </a:r>
            <a:r>
              <a:rPr lang="en-US" dirty="0" err="1"/>
              <a:t>isPositionValid</a:t>
            </a:r>
            <a:r>
              <a:rPr lang="en-US" dirty="0"/>
              <a:t> = </a:t>
            </a:r>
            <a:r>
              <a:rPr lang="en-US" dirty="0" err="1"/>
              <a:t>validatePosition.call</a:t>
            </a:r>
            <a:r>
              <a:rPr lang="en-US" dirty="0"/>
              <a:t>(this);</a:t>
            </a:r>
          </a:p>
          <a:p>
            <a:r>
              <a:rPr lang="en-US" dirty="0"/>
              <a:t>    if (!</a:t>
            </a:r>
            <a:r>
              <a:rPr lang="en-US" dirty="0" err="1"/>
              <a:t>isPositionValid</a:t>
            </a:r>
            <a:r>
              <a:rPr lang="en-US" dirty="0"/>
              <a:t>) {</a:t>
            </a:r>
          </a:p>
          <a:p>
            <a:r>
              <a:rPr lang="en-US" dirty="0"/>
              <a:t>      throw new Error('Invalid </a:t>
            </a:r>
            <a:r>
              <a:rPr lang="en-US" dirty="0" err="1"/>
              <a:t>Rect</a:t>
            </a:r>
            <a:r>
              <a:rPr lang="en-US" dirty="0"/>
              <a:t> position');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}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Rect.prototype</a:t>
            </a:r>
            <a:r>
              <a:rPr lang="en-US" dirty="0"/>
              <a:t> = { /* … */};</a:t>
            </a:r>
          </a:p>
          <a:p>
            <a:r>
              <a:rPr lang="en-US" dirty="0"/>
              <a:t>  return </a:t>
            </a:r>
            <a:r>
              <a:rPr lang="en-US" dirty="0" err="1"/>
              <a:t>Rect</a:t>
            </a:r>
            <a:r>
              <a:rPr lang="en-US" dirty="0"/>
              <a:t>;</a:t>
            </a:r>
          </a:p>
          <a:p>
            <a:r>
              <a:rPr lang="en-US" dirty="0"/>
              <a:t>}());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290573" y="1931074"/>
            <a:ext cx="2678996" cy="783193"/>
          </a:xfrm>
          <a:prstGeom prst="wedgeRoundRectCallout">
            <a:avLst>
              <a:gd name="adj1" fmla="val -59969"/>
              <a:gd name="adj2" fmla="val -1256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This is not exposed from the module</a:t>
            </a:r>
            <a:endParaRPr lang="en-US" sz="20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372100" y="4248724"/>
            <a:ext cx="2678996" cy="783193"/>
          </a:xfrm>
          <a:prstGeom prst="wedgeRoundRectCallout">
            <a:avLst>
              <a:gd name="adj1" fmla="val -8311"/>
              <a:gd name="adj2" fmla="val -8668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Use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call()</a:t>
            </a: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to invoke the function over this</a:t>
            </a:r>
            <a:endParaRPr lang="en-US" sz="20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797612" y="2110975"/>
            <a:ext cx="4228750" cy="1029389"/>
          </a:xfrm>
          <a:prstGeom prst="roundRect">
            <a:avLst>
              <a:gd name="adj" fmla="val 320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587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Hidden Functions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94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Classical OOP </a:t>
            </a:r>
            <a:r>
              <a:rPr lang="en-US" smtClean="0"/>
              <a:t>in JavaScript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067891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76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4813" indent="-404813">
              <a:buFont typeface="+mj-lt"/>
              <a:buAutoNum type="arabicPeriod"/>
            </a:pPr>
            <a:r>
              <a:rPr lang="en-US" sz="2800" dirty="0" smtClean="0"/>
              <a:t>Create a module for drawing shapes using Canvas. Implement the following shapes:</a:t>
            </a:r>
          </a:p>
          <a:p>
            <a:pPr marL="804863" lvl="1" indent="-457200"/>
            <a:r>
              <a:rPr lang="en-US" sz="2600" dirty="0" err="1" smtClean="0"/>
              <a:t>Rect</a:t>
            </a:r>
            <a:r>
              <a:rPr lang="en-US" sz="2600" dirty="0" smtClean="0"/>
              <a:t>, by given position (X, Y) and size (Width, Height)</a:t>
            </a:r>
          </a:p>
          <a:p>
            <a:pPr marL="804863" lvl="1" indent="-457200"/>
            <a:r>
              <a:rPr lang="en-US" sz="2600" dirty="0" smtClean="0"/>
              <a:t>Circle, by given center position (X, Y) and radius (R)</a:t>
            </a:r>
          </a:p>
          <a:p>
            <a:pPr marL="804863" lvl="1" indent="-457200"/>
            <a:r>
              <a:rPr lang="en-US" sz="2600" dirty="0" smtClean="0"/>
              <a:t>Line, by given from (X1, Y1) and to (X2, Y2</a:t>
            </a:r>
            <a:r>
              <a:rPr lang="en-US" sz="2600" smtClean="0"/>
              <a:t>) positions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240911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09600" y="3051811"/>
            <a:ext cx="7924800" cy="685800"/>
          </a:xfrm>
        </p:spPr>
        <p:txBody>
          <a:bodyPr/>
          <a:lstStyle/>
          <a:p>
            <a:r>
              <a:rPr lang="en-US" dirty="0" smtClean="0"/>
              <a:t>Classical 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17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Classical OOP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396216"/>
            <a:ext cx="8686800" cy="2980592"/>
          </a:xfrm>
        </p:spPr>
        <p:txBody>
          <a:bodyPr/>
          <a:lstStyle/>
          <a:p>
            <a:r>
              <a:rPr lang="en-US" dirty="0" smtClean="0"/>
              <a:t>JavaScript uses functions to create objects</a:t>
            </a:r>
          </a:p>
          <a:p>
            <a:pPr lvl="1"/>
            <a:r>
              <a:rPr lang="en-US" dirty="0" smtClean="0"/>
              <a:t>It has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 definition for class or constructor</a:t>
            </a:r>
          </a:p>
          <a:p>
            <a:r>
              <a:rPr lang="en-US" dirty="0" smtClean="0"/>
              <a:t>Functions play the role of object constructors</a:t>
            </a:r>
          </a:p>
          <a:p>
            <a:pPr lvl="1"/>
            <a:r>
              <a:rPr lang="en-US" dirty="0" smtClean="0"/>
              <a:t>Create/initiate object by calling the function with the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 smtClean="0"/>
              <a:t>" keyword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33400" y="4529216"/>
            <a:ext cx="80772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function Person(){}</a:t>
            </a:r>
          </a:p>
          <a:p>
            <a:r>
              <a:rPr lang="en-US" dirty="0"/>
              <a:t>v</a:t>
            </a:r>
            <a:r>
              <a:rPr lang="en-US" dirty="0" smtClean="0"/>
              <a:t>ar </a:t>
            </a:r>
            <a:r>
              <a:rPr lang="en-US" dirty="0" err="1" smtClean="0"/>
              <a:t>gosho</a:t>
            </a:r>
            <a:r>
              <a:rPr lang="en-US" dirty="0" smtClean="0"/>
              <a:t> = new Person(); //instance of Person</a:t>
            </a:r>
          </a:p>
          <a:p>
            <a:r>
              <a:rPr lang="en-US" dirty="0" smtClean="0"/>
              <a:t>var </a:t>
            </a:r>
            <a:r>
              <a:rPr lang="en-US" dirty="0" err="1" smtClean="0"/>
              <a:t>maria</a:t>
            </a:r>
            <a:r>
              <a:rPr lang="en-US" dirty="0" smtClean="0"/>
              <a:t> = new Person(); //another instance of Person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85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Objects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10466"/>
            <a:ext cx="8686800" cy="5591910"/>
          </a:xfrm>
        </p:spPr>
        <p:txBody>
          <a:bodyPr/>
          <a:lstStyle/>
          <a:p>
            <a:r>
              <a:rPr lang="en-US" dirty="0" smtClean="0"/>
              <a:t>When using a function as an object constructor it is executed when called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Each of the instances is independent</a:t>
            </a:r>
          </a:p>
          <a:p>
            <a:pPr lvl="2"/>
            <a:r>
              <a:rPr lang="en-US" dirty="0" smtClean="0"/>
              <a:t>They have their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own state and behavior</a:t>
            </a:r>
          </a:p>
          <a:p>
            <a:r>
              <a:rPr lang="en-US" dirty="0" smtClean="0"/>
              <a:t>Function constructors can take parameters to give instances different state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12531" y="2361910"/>
            <a:ext cx="80772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function Person(){}</a:t>
            </a:r>
          </a:p>
          <a:p>
            <a:r>
              <a:rPr lang="en-US" dirty="0"/>
              <a:t>v</a:t>
            </a:r>
            <a:r>
              <a:rPr lang="en-US" dirty="0" smtClean="0"/>
              <a:t>ar </a:t>
            </a:r>
            <a:r>
              <a:rPr lang="en-US" dirty="0" err="1" smtClean="0"/>
              <a:t>personGosho</a:t>
            </a:r>
            <a:r>
              <a:rPr lang="en-US" dirty="0" smtClean="0"/>
              <a:t> = new Person(); //instance of Person</a:t>
            </a:r>
          </a:p>
          <a:p>
            <a:r>
              <a:rPr lang="en-US" dirty="0" smtClean="0"/>
              <a:t>var </a:t>
            </a:r>
            <a:r>
              <a:rPr lang="en-US" dirty="0" err="1" smtClean="0"/>
              <a:t>personMaria</a:t>
            </a:r>
            <a:r>
              <a:rPr lang="en-US" dirty="0" smtClean="0"/>
              <a:t> = new Person(); //instance of Person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13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1837</TotalTime>
  <Words>2577</Words>
  <Application>Microsoft Office PowerPoint</Application>
  <PresentationFormat>On-screen Show (4:3)</PresentationFormat>
  <Paragraphs>517</Paragraphs>
  <Slides>63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4" baseType="lpstr">
      <vt:lpstr>Telerik Academy</vt:lpstr>
      <vt:lpstr>Classic OOP in JavaScript</vt:lpstr>
      <vt:lpstr>Table of Contents</vt:lpstr>
      <vt:lpstr>Object-oriented Design</vt:lpstr>
      <vt:lpstr>Object-oriented Programming</vt:lpstr>
      <vt:lpstr>OOP in JavaScript</vt:lpstr>
      <vt:lpstr>OOP in JavaScript</vt:lpstr>
      <vt:lpstr>Classical OOP</vt:lpstr>
      <vt:lpstr>Classical OOP</vt:lpstr>
      <vt:lpstr>Creating Objects</vt:lpstr>
      <vt:lpstr>Creating Objects</vt:lpstr>
      <vt:lpstr>Function Constructors</vt:lpstr>
      <vt:lpstr>Prototypes</vt:lpstr>
      <vt:lpstr>The prototype Object</vt:lpstr>
      <vt:lpstr>The prototype Object (2)</vt:lpstr>
      <vt:lpstr>The prototype Object (2)</vt:lpstr>
      <vt:lpstr>The prototype Object (2)</vt:lpstr>
      <vt:lpstr>The prototype Object (2)</vt:lpstr>
      <vt:lpstr>Prototypes</vt:lpstr>
      <vt:lpstr>Object Members</vt:lpstr>
      <vt:lpstr>Object Members (2)</vt:lpstr>
      <vt:lpstr>Object Members</vt:lpstr>
      <vt:lpstr>Attaching Methods</vt:lpstr>
      <vt:lpstr>Attaching Methods</vt:lpstr>
      <vt:lpstr>Attaching Methods</vt:lpstr>
      <vt:lpstr>Different Method Instances</vt:lpstr>
      <vt:lpstr>Better Method Attachment</vt:lpstr>
      <vt:lpstr>Better Method Attachment</vt:lpstr>
      <vt:lpstr>Better Method Attachment</vt:lpstr>
      <vt:lpstr>Attaching Methods  to the Prototype</vt:lpstr>
      <vt:lpstr>Pros and Cons When  Attaching Methods</vt:lpstr>
      <vt:lpstr>Pros and Cons When  Attaching Methods</vt:lpstr>
      <vt:lpstr>Pros and Cons When  Attaching Methods</vt:lpstr>
      <vt:lpstr>Pros and Cons When  Attaching Methods</vt:lpstr>
      <vt:lpstr>Pros and Cons When  Attaching Methods</vt:lpstr>
      <vt:lpstr>Pros and Cons When  Attaching Methods</vt:lpstr>
      <vt:lpstr>Pros and Cons When  Attaching Methods</vt:lpstr>
      <vt:lpstr>Pros and Cons When  Attaching Methods</vt:lpstr>
      <vt:lpstr>Pros and Cons When  Attaching Methods</vt:lpstr>
      <vt:lpstr>Pros and Cons When  Attaching Methods</vt:lpstr>
      <vt:lpstr>The this Object</vt:lpstr>
      <vt:lpstr>The this Object</vt:lpstr>
      <vt:lpstr>this in Function Scope</vt:lpstr>
      <vt:lpstr>this in Function Scope</vt:lpstr>
      <vt:lpstr>this in Function Scope</vt:lpstr>
      <vt:lpstr>The this function object</vt:lpstr>
      <vt:lpstr>Function Constructors</vt:lpstr>
      <vt:lpstr>Function Constructors</vt:lpstr>
      <vt:lpstr>Function Constructors (2)</vt:lpstr>
      <vt:lpstr> Invoking Function Constructors Without new</vt:lpstr>
      <vt:lpstr>Function Constructor Fix</vt:lpstr>
      <vt:lpstr>Function Constructor Fix</vt:lpstr>
      <vt:lpstr>John Resig Constructor Fix</vt:lpstr>
      <vt:lpstr>Function Constructors with Modules</vt:lpstr>
      <vt:lpstr>Constructors with Modules</vt:lpstr>
      <vt:lpstr>Function Constructors  with Modules</vt:lpstr>
      <vt:lpstr>Hidden functions</vt:lpstr>
      <vt:lpstr>Hidden Funcitons</vt:lpstr>
      <vt:lpstr>Hidden Functions: Example</vt:lpstr>
      <vt:lpstr>Hidden Functions: Example</vt:lpstr>
      <vt:lpstr>Hidden Functions: Example</vt:lpstr>
      <vt:lpstr>Hidden Functions</vt:lpstr>
      <vt:lpstr>Classical OOP in JavaScript</vt:lpstr>
      <vt:lpstr>Homework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OOP</dc:title>
  <dc:creator>Doncho Minkov</dc:creator>
  <cp:lastModifiedBy>Vase</cp:lastModifiedBy>
  <cp:revision>780</cp:revision>
  <dcterms:created xsi:type="dcterms:W3CDTF">2013-04-02T06:47:44Z</dcterms:created>
  <dcterms:modified xsi:type="dcterms:W3CDTF">2014-06-30T11:38:18Z</dcterms:modified>
</cp:coreProperties>
</file>