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67" r:id="rId10"/>
    <p:sldId id="368" r:id="rId11"/>
    <p:sldId id="353" r:id="rId12"/>
    <p:sldId id="330" r:id="rId13"/>
    <p:sldId id="331" r:id="rId14"/>
    <p:sldId id="332" r:id="rId15"/>
    <p:sldId id="333" r:id="rId16"/>
    <p:sldId id="334" r:id="rId17"/>
    <p:sldId id="335" r:id="rId18"/>
    <p:sldId id="358" r:id="rId19"/>
    <p:sldId id="359" r:id="rId20"/>
    <p:sldId id="336" r:id="rId21"/>
    <p:sldId id="337" r:id="rId22"/>
    <p:sldId id="338" r:id="rId23"/>
    <p:sldId id="339" r:id="rId24"/>
    <p:sldId id="356" r:id="rId25"/>
    <p:sldId id="365" r:id="rId26"/>
    <p:sldId id="341" r:id="rId27"/>
    <p:sldId id="363" r:id="rId28"/>
    <p:sldId id="364" r:id="rId29"/>
    <p:sldId id="369" r:id="rId30"/>
    <p:sldId id="370" r:id="rId31"/>
    <p:sldId id="372" r:id="rId32"/>
    <p:sldId id="374" r:id="rId33"/>
    <p:sldId id="342" r:id="rId34"/>
    <p:sldId id="355" r:id="rId35"/>
    <p:sldId id="345" r:id="rId36"/>
    <p:sldId id="346" r:id="rId37"/>
    <p:sldId id="347" r:id="rId38"/>
    <p:sldId id="348" r:id="rId39"/>
    <p:sldId id="352" r:id="rId40"/>
    <p:sldId id="360" r:id="rId41"/>
    <p:sldId id="361" r:id="rId42"/>
    <p:sldId id="362" r:id="rId43"/>
    <p:sldId id="371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80" d="100"/>
          <a:sy n="80" d="100"/>
        </p:scale>
        <p:origin x="-2514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and Writing to the Console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95800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106680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1524000" cy="1511774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3124200"/>
            <a:ext cx="1809124" cy="17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6028421" y="450952"/>
            <a:ext cx="2274978" cy="1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057399" y="1066800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Specifies </a:t>
            </a:r>
            <a:r>
              <a:rPr lang="en-US" dirty="0"/>
              <a:t>the format of the corresponding argument's result </a:t>
            </a:r>
            <a:r>
              <a:rPr lang="en-US" dirty="0" smtClean="0"/>
              <a:t>string, e.g.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 smtClean="0"/>
              <a:t>"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Example:</a:t>
            </a:r>
          </a:p>
          <a:p>
            <a:pPr lvl="2">
              <a:lnSpc>
                <a:spcPts val="3600"/>
              </a:lnSpc>
            </a:pP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191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pi = 1.234;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0:0.000000}",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("{0:F2}", pi); // 3,14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 – Bye!");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69925" y="1295400"/>
            <a:ext cx="778827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cola, colaPrice);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fanta, fantaPrice);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zagorka, zagorkaPrice);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single character </a:t>
            </a:r>
            <a:r>
              <a:rPr lang="en-US" sz="3000" dirty="0" smtClean="0"/>
              <a:t>from the console (after [Enter] is pressed)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Returns a result 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cast it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09600" y="4572000"/>
            <a:ext cx="784383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 the code of the entered symbol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ch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 </a:t>
            </a:r>
            <a:r>
              <a:rPr lang="en-US" dirty="0"/>
              <a:t>from</a:t>
            </a:r>
            <a:r>
              <a:rPr lang="bg-BG" dirty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Console.ReadKey()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Reads a </a:t>
            </a:r>
            <a:r>
              <a:rPr lang="en-US" sz="2800" dirty="0"/>
              <a:t>single character </a:t>
            </a:r>
            <a:r>
              <a:rPr lang="en-US" sz="2800" dirty="0" smtClean="0"/>
              <a:t>from console or a combination of keys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3000" dirty="0"/>
              <a:t>Returns a result of type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sz="2800" dirty="0" smtClean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sz="2800" dirty="0" smtClean="0"/>
              <a:t> – holds the state of [Ctrl], [Alt], …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14362" y="4896709"/>
            <a:ext cx="799623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3925" y="12954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Keys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606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3162772" y="3808580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Printing Strings and Numbers </a:t>
            </a:r>
          </a:p>
          <a:p>
            <a:pPr>
              <a:lnSpc>
                <a:spcPct val="100000"/>
              </a:lnSpc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Numeral Types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3528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8862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</a:t>
            </a:r>
            <a:r>
              <a:rPr lang="en-US" sz="2800" dirty="0" smtClean="0"/>
              <a:t>can not </a:t>
            </a:r>
            <a:r>
              <a:rPr lang="en-US" sz="2800" dirty="0"/>
              <a:t>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</a:t>
            </a:r>
            <a:r>
              <a:rPr lang="en-US" sz="2800" dirty="0" smtClean="0"/>
              <a:t>numeral </a:t>
            </a:r>
            <a:r>
              <a:rPr lang="en-US" sz="2800" dirty="0"/>
              <a:t>type do </a:t>
            </a:r>
            <a:r>
              <a:rPr lang="en-US" sz="2800" dirty="0" smtClean="0"/>
              <a:t>the following</a:t>
            </a:r>
            <a:r>
              <a:rPr lang="en-US" sz="2800" dirty="0"/>
              <a:t>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620713" lvl="1">
              <a:lnSpc>
                <a:spcPct val="100000"/>
              </a:lnSpc>
            </a:pPr>
            <a:r>
              <a:rPr lang="en-US" sz="2600" dirty="0" smtClean="0"/>
              <a:t>Parses (converts</a:t>
            </a:r>
            <a:r>
              <a:rPr lang="bg-BG" sz="2600" dirty="0" smtClean="0"/>
              <a:t>)</a:t>
            </a:r>
            <a:r>
              <a:rPr lang="en-US" sz="2600" dirty="0" smtClean="0"/>
              <a:t> </a:t>
            </a:r>
            <a:r>
              <a:rPr lang="en-US" sz="2600" dirty="0"/>
              <a:t>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dirty="0" smtClean="0"/>
              <a:t> </a:t>
            </a:r>
            <a:r>
              <a:rPr lang="en-US" sz="2600" dirty="0"/>
              <a:t>to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773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Numeral types have 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ym typeface="Wingdings" pitchFamily="2" charset="2"/>
              </a:rPr>
              <a:t>Causes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case of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error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4615696"/>
            <a:ext cx="777557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14400"/>
          </a:xfrm>
        </p:spPr>
        <p:txBody>
          <a:bodyPr/>
          <a:lstStyle/>
          <a:p>
            <a:r>
              <a:rPr lang="en-US" dirty="0" smtClean="0"/>
              <a:t>Reading Numbers from</a:t>
            </a:r>
            <a:br>
              <a:rPr lang="en-US" dirty="0" smtClean="0"/>
            </a:br>
            <a:r>
              <a:rPr lang="en-US" dirty="0" smtClean="0"/>
              <a:t>the Console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+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float.Parse(Console.ReadLine());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/ {2} = {3}",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Strings</a:t>
            </a:r>
            <a:br>
              <a:rPr lang="en-US" dirty="0" smtClean="0"/>
            </a:br>
            <a:r>
              <a:rPr lang="en-US" dirty="0" smtClean="0"/>
              <a:t>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3352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 smtClean="0"/>
              <a:t>Converting can also be done using the methods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</a:t>
            </a:r>
            <a:r>
              <a:rPr lang="en-US" sz="3000" dirty="0" smtClean="0"/>
              <a:t> class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Convert.ToInt32(string)</a:t>
            </a:r>
            <a:r>
              <a:rPr lang="en-US" sz="2800" dirty="0" smtClean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ym typeface="Wingdings" pitchFamily="2" charset="2"/>
              </a:rPr>
              <a:t>It uses the parse methods of the numeral types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0" y="4614208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Convert.ToInt64(s);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Convert.ToInt32(invalid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4277257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7338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2133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Two options: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noProof="1" smtClean="0"/>
              <a:t> block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Parsing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000" noProof="1" smtClean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3276600"/>
            <a:ext cx="7775574" cy="30675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495800"/>
            <a:ext cx="7554912" cy="1098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Parsing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2287" y="5638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18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1026320"/>
          </a:xfrm>
        </p:spPr>
        <p:txBody>
          <a:bodyPr/>
          <a:lstStyle/>
          <a:p>
            <a:r>
              <a:rPr lang="en-US" dirty="0" smtClean="0"/>
              <a:t>Printing and Reading Special Characters</a:t>
            </a:r>
          </a:p>
          <a:p>
            <a:r>
              <a:rPr lang="en-US" dirty="0" smtClean="0"/>
              <a:t>Regional Settings and the Number Formatting</a:t>
            </a:r>
            <a:endParaRPr lang="en-US" dirty="0"/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90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343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3086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4822">
            <a:off x="1138614" y="1173705"/>
            <a:ext cx="7667625" cy="2363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to Print Special</a:t>
            </a:r>
            <a:br>
              <a:rPr lang="en-US" dirty="0" smtClean="0"/>
            </a:br>
            <a:r>
              <a:rPr lang="en-US" dirty="0" smtClean="0"/>
              <a:t>Characters on the Console?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 smtClean="0"/>
              <a:t>Printing special characters on the console needs two steps:</a:t>
            </a:r>
          </a:p>
          <a:p>
            <a:pPr lvl="1"/>
            <a:r>
              <a:rPr lang="en-US" sz="2800" dirty="0" smtClean="0"/>
              <a:t>Change the console properties</a:t>
            </a:r>
            <a:br>
              <a:rPr lang="en-US" sz="2800" dirty="0" smtClean="0"/>
            </a:br>
            <a:r>
              <a:rPr lang="en-US" sz="2800" dirty="0" smtClean="0"/>
              <a:t>to enable Unicode-friendly font</a:t>
            </a:r>
          </a:p>
          <a:p>
            <a:pPr lvl="1"/>
            <a:r>
              <a:rPr lang="en-US" sz="2800" dirty="0" smtClean="0"/>
              <a:t>Enable Unicode for the Console</a:t>
            </a:r>
            <a:br>
              <a:rPr lang="en-US" sz="2800" dirty="0" smtClean="0"/>
            </a:br>
            <a:r>
              <a:rPr lang="en-US" sz="2800" dirty="0" smtClean="0"/>
              <a:t>by adjusting its output encoding</a:t>
            </a:r>
          </a:p>
          <a:p>
            <a:pPr lvl="2"/>
            <a:r>
              <a:rPr lang="en-US" sz="2600" dirty="0" smtClean="0"/>
              <a:t>Prefer UTF8 (Unicode)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0" y="1941324"/>
            <a:ext cx="2514600" cy="30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57800"/>
            <a:ext cx="7315200" cy="12096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Encoding.UTF8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02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The currency format and number formats are different in different countries</a:t>
            </a:r>
          </a:p>
          <a:p>
            <a:pPr lvl="1"/>
            <a:r>
              <a:rPr lang="en-US" dirty="0" smtClean="0"/>
              <a:t>E.g. the decimal separator could be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"</a:t>
            </a:r>
          </a:p>
          <a:p>
            <a:r>
              <a:rPr lang="en-US" dirty="0" smtClean="0"/>
              <a:t>To ensure the decimal separator is "." use the following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962400"/>
            <a:ext cx="7315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Console.WriteLine(3.54); // 3.54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320688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6453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2935464" y="38862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2004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6576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3246726" y="4716842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  <a:endParaRPr lang="en-US" sz="4400" b="1" dirty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tell you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{1} has chosen you to take part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the \"Introduction To Programming\"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course. {1} wishes you good luck!",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 rectangle or a triangle");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a and h (for triangle):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{0}", area);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write values to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read values from the </a:t>
            </a:r>
            <a:r>
              <a:rPr lang="en-US" dirty="0" smtClean="0"/>
              <a:t>console</a:t>
            </a:r>
          </a:p>
          <a:p>
            <a:pPr marL="573087">
              <a:lnSpc>
                <a:spcPct val="100000"/>
              </a:lnSpc>
            </a:pPr>
            <a:r>
              <a:rPr lang="en-US" dirty="0" smtClean="0"/>
              <a:t>Parsing numbers to strings</a:t>
            </a:r>
          </a:p>
          <a:p>
            <a:pPr marL="920750"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 smtClean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pic>
        <p:nvPicPr>
          <p:cNvPr id="819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7309647">
            <a:off x="6336522" y="3798079"/>
            <a:ext cx="2362200" cy="2362200"/>
          </a:xfrm>
          <a:prstGeom prst="rect">
            <a:avLst/>
          </a:prstGeom>
          <a:noFill/>
        </p:spPr>
      </p:pic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21392603">
            <a:off x="221414" y="3653035"/>
            <a:ext cx="2450151" cy="2450151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892727">
            <a:off x="3390008" y="4338089"/>
            <a:ext cx="2119950" cy="211995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489589" y="798821"/>
            <a:ext cx="1673990" cy="1673990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94504"/>
            <a:ext cx="881452" cy="881452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Console is used to </a:t>
            </a:r>
            <a:r>
              <a:rPr lang="en-US" dirty="0"/>
              <a:t>display </a:t>
            </a:r>
            <a:r>
              <a:rPr lang="en-US" dirty="0" smtClean="0"/>
              <a:t>information in a text window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Can display different values: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To print to the console </a:t>
            </a:r>
            <a:r>
              <a:rPr lang="en-US" dirty="0" smtClean="0"/>
              <a:t>use </a:t>
            </a:r>
            <a:r>
              <a:rPr lang="en-US" dirty="0"/>
              <a:t>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positive integer </a:t>
            </a:r>
            <a:r>
              <a:rPr lang="en-US" sz="2800" dirty="0"/>
              <a:t>numbers and prints how many </a:t>
            </a:r>
            <a:r>
              <a:rPr lang="en-US" sz="2800" dirty="0" smtClean="0"/>
              <a:t>numbers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(inclusive).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</a:t>
            </a:r>
            <a:r>
              <a:rPr lang="en-US" sz="2800" dirty="0" smtClean="0"/>
              <a:t>Fibonacci</a:t>
            </a:r>
            <a:r>
              <a:rPr lang="en-US" sz="2800" noProof="1" smtClean="0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 smtClean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;  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 smtClean="0"/>
              <a:t>Rocks are the symbols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 smtClean="0"/>
              <a:t> distributed with appropriate density. The dwarf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 smtClean="0"/>
              <a:t>. Ensure a constant game speed by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 smtClean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</a:t>
            </a:r>
            <a:r>
              <a:rPr lang="en-US" sz="2600" b="1" dirty="0" smtClean="0"/>
              <a:t>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console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– reads a single character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– reads </a:t>
            </a:r>
            <a:r>
              <a:rPr lang="en-US" dirty="0"/>
              <a:t>a </a:t>
            </a:r>
            <a:r>
              <a:rPr lang="en-US" dirty="0" smtClean="0"/>
              <a:t>combination of keys</a:t>
            </a:r>
            <a:endParaRPr lang="en-US" dirty="0"/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789238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601788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990600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953609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7531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2833688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673562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990600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3984625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73722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new line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71514" y="1219200"/>
            <a:ext cx="778668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</a:t>
            </a:r>
            <a:r>
              <a:rPr lang="en-US" dirty="0"/>
              <a:t>zero-based index of the argument whose string representation is to be included at this position in the </a:t>
            </a:r>
            <a:r>
              <a:rPr lang="en-US" dirty="0" smtClean="0"/>
              <a:t>string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</a:t>
            </a:r>
            <a:r>
              <a:rPr lang="en-US" dirty="0" smtClean="0"/>
              <a:t>inserted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positive </a:t>
            </a:r>
            <a:r>
              <a:rPr lang="en-US" dirty="0" smtClean="0"/>
              <a:t>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negative </a:t>
            </a:r>
            <a:r>
              <a:rPr lang="en-US" dirty="0" smtClean="0"/>
              <a:t>integer</a:t>
            </a:r>
            <a:r>
              <a:rPr lang="en-US" dirty="0"/>
              <a:t> –</a:t>
            </a:r>
            <a:r>
              <a:rPr lang="en-US" dirty="0" smtClean="0"/>
              <a:t> left-aligned</a:t>
            </a:r>
          </a:p>
        </p:txBody>
      </p:sp>
    </p:spTree>
    <p:extLst>
      <p:ext uri="{BB962C8B-B14F-4D97-AF65-F5344CB8AC3E}">
        <p14:creationId xmlns:p14="http://schemas.microsoft.com/office/powerpoint/2010/main" val="10491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6148</TotalTime>
  <Words>2672</Words>
  <Application>Microsoft Office PowerPoint</Application>
  <PresentationFormat>On-screen Show (4:3)</PresentationFormat>
  <Paragraphs>429</Paragraphs>
  <Slides>43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Telerik-PowerPoint-Theme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</vt:lpstr>
      <vt:lpstr>Formatting Strings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Vase</cp:lastModifiedBy>
  <cp:revision>397</cp:revision>
  <dcterms:created xsi:type="dcterms:W3CDTF">2007-12-08T16:03:35Z</dcterms:created>
  <dcterms:modified xsi:type="dcterms:W3CDTF">2013-11-11T15:49:53Z</dcterms:modified>
</cp:coreProperties>
</file>