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379" r:id="rId2"/>
    <p:sldId id="324" r:id="rId3"/>
    <p:sldId id="381" r:id="rId4"/>
    <p:sldId id="325" r:id="rId5"/>
    <p:sldId id="327" r:id="rId6"/>
    <p:sldId id="383" r:id="rId7"/>
    <p:sldId id="328" r:id="rId8"/>
    <p:sldId id="330" r:id="rId9"/>
    <p:sldId id="384" r:id="rId10"/>
    <p:sldId id="331" r:id="rId11"/>
    <p:sldId id="333" r:id="rId12"/>
    <p:sldId id="385" r:id="rId13"/>
    <p:sldId id="334" r:id="rId14"/>
    <p:sldId id="337" r:id="rId15"/>
    <p:sldId id="386" r:id="rId16"/>
    <p:sldId id="338" r:id="rId17"/>
    <p:sldId id="340" r:id="rId18"/>
    <p:sldId id="387" r:id="rId19"/>
    <p:sldId id="341" r:id="rId20"/>
    <p:sldId id="377" r:id="rId21"/>
    <p:sldId id="388" r:id="rId22"/>
    <p:sldId id="344" r:id="rId23"/>
    <p:sldId id="378" r:id="rId24"/>
    <p:sldId id="389" r:id="rId25"/>
    <p:sldId id="347" r:id="rId26"/>
    <p:sldId id="321" r:id="rId27"/>
    <p:sldId id="390" r:id="rId28"/>
    <p:sldId id="293" r:id="rId29"/>
    <p:sldId id="349" r:id="rId30"/>
    <p:sldId id="391" r:id="rId31"/>
    <p:sldId id="350" r:id="rId32"/>
    <p:sldId id="352" r:id="rId33"/>
    <p:sldId id="392" r:id="rId34"/>
    <p:sldId id="353" r:id="rId35"/>
    <p:sldId id="355" r:id="rId36"/>
    <p:sldId id="393" r:id="rId37"/>
    <p:sldId id="356" r:id="rId38"/>
    <p:sldId id="322" r:id="rId39"/>
    <p:sldId id="394" r:id="rId40"/>
    <p:sldId id="313" r:id="rId41"/>
    <p:sldId id="358" r:id="rId42"/>
    <p:sldId id="395" r:id="rId43"/>
    <p:sldId id="359" r:id="rId44"/>
    <p:sldId id="361" r:id="rId45"/>
    <p:sldId id="402" r:id="rId46"/>
    <p:sldId id="362" r:id="rId47"/>
    <p:sldId id="364" r:id="rId48"/>
    <p:sldId id="403" r:id="rId49"/>
    <p:sldId id="365" r:id="rId50"/>
    <p:sldId id="367" r:id="rId51"/>
    <p:sldId id="398" r:id="rId52"/>
    <p:sldId id="368" r:id="rId53"/>
    <p:sldId id="370" r:id="rId54"/>
    <p:sldId id="399" r:id="rId55"/>
    <p:sldId id="371" r:id="rId56"/>
    <p:sldId id="373" r:id="rId57"/>
    <p:sldId id="400" r:id="rId58"/>
    <p:sldId id="374" r:id="rId59"/>
    <p:sldId id="375" r:id="rId60"/>
    <p:sldId id="401" r:id="rId61"/>
    <p:sldId id="376" r:id="rId62"/>
    <p:sldId id="380" r:id="rId6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orge Georgiev" initials="GG" lastIdx="1" clrIdx="0"/>
  <p:cmAuthor id="1" name="Todor Stoyanov" initials="T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3" autoAdjust="0"/>
    <p:restoredTop sz="94451" autoAdjust="0"/>
  </p:normalViewPr>
  <p:slideViewPr>
    <p:cSldViewPr>
      <p:cViewPr>
        <p:scale>
          <a:sx n="115" d="100"/>
          <a:sy n="115" d="100"/>
        </p:scale>
        <p:origin x="-1848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544"/>
    </p:cViewPr>
  </p:sorterViewPr>
  <p:notesViewPr>
    <p:cSldViewPr>
      <p:cViewPr varScale="1">
        <p:scale>
          <a:sx n="84" d="100"/>
          <a:sy n="84" d="100"/>
        </p:scale>
        <p:origin x="-3162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11/29/2013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11/29/2013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technet.microsoft.com/en-us/library/hh994597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east_significant_b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TO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en.wikipedia.org/wiki/Project_management_triang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Zip_(file_format)" TargetMode="External"/><Relationship Id="rId2" Type="http://schemas.openxmlformats.org/officeDocument/2006/relationships/hyperlink" Target="http://en.wikipedia.org/wiki/DEFLAT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bg.wikipedia.org/wiki/ASCII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eecs.berkeley.edu/~cs294-13/fa09/lectures/294-lecture4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lational_databas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loud_computin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ymmetric_cryptography" TargetMode="External"/><Relationship Id="rId2" Type="http://schemas.openxmlformats.org/officeDocument/2006/relationships/hyperlink" Target="http://www.garykessler.net/library/crypto.html#skc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Keyboard_layou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freelanceswitch.com/industry-tips/22-tips-designing-an-effective-slide-deck-presentation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ontainer_format_(digital)#Multimedia_container_format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elearn.uni-sofia.bg/pluginfile.php/30434/mod_resource/content/0/Materiali/Topic-20.pdf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bg.wikipedia.org/wiki/IEEE_802.1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ix_degrees_of_separation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ointing_device_gestur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kov.com/blog/2013/06/30/koy-ezik-za-programirane-da-uchim-php-java-csharp-javascript-sql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kov.com/blog/2013/06/30/koy-ezik-za-programirane-da-uchim-php-java-csharp-javascript-sql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Free_softw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sz="2800" dirty="0" smtClean="0"/>
          </a:p>
          <a:p>
            <a:pPr marL="0" indent="0" algn="ctr">
              <a:buNone/>
            </a:pPr>
            <a:endParaRPr lang="bg-BG" sz="2800" dirty="0"/>
          </a:p>
          <a:p>
            <a:pPr marL="0" indent="0" algn="ctr">
              <a:buNone/>
            </a:pPr>
            <a:endParaRPr lang="bg-BG" sz="2800" dirty="0" smtClean="0"/>
          </a:p>
          <a:p>
            <a:pPr marL="0" indent="0" algn="ctr">
              <a:buNone/>
            </a:pPr>
            <a:r>
              <a:rPr lang="bg-BG" sz="2800" dirty="0" smtClean="0"/>
              <a:t>ИТ   ТЕСТ   1</a:t>
            </a:r>
          </a:p>
          <a:p>
            <a:pPr marL="0" indent="0" algn="ctr">
              <a:buNone/>
            </a:pPr>
            <a:endParaRPr lang="bg-BG" sz="2800" dirty="0" smtClean="0"/>
          </a:p>
          <a:p>
            <a:pPr marL="0" indent="0" algn="ctr">
              <a:buNone/>
            </a:pPr>
            <a:r>
              <a:rPr lang="bg-BG" sz="2800" dirty="0"/>
              <a:t>е</a:t>
            </a:r>
            <a:r>
              <a:rPr lang="bg-BG" sz="2800" dirty="0" smtClean="0"/>
              <a:t>кип Джеймс Джойс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bg-BG" sz="2800" dirty="0"/>
              <a:t>Източник: 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technet.microsoft.com/en-us/library/hh994597.aspx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3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</a:t>
            </a:r>
            <a:r>
              <a:rPr lang="bg-BG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>
                <a:effectLst/>
              </a:rPr>
              <a:t>По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какъв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критерий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може</a:t>
            </a:r>
            <a:r>
              <a:rPr lang="bg-BG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лесно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да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определи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дали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едно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двоично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число</a:t>
            </a:r>
            <a:r>
              <a:rPr lang="en-US" sz="2800" dirty="0">
                <a:effectLst/>
              </a:rPr>
              <a:t> е </a:t>
            </a:r>
            <a:r>
              <a:rPr lang="en-US" sz="2800" dirty="0" err="1">
                <a:effectLst/>
              </a:rPr>
              <a:t>четно</a:t>
            </a:r>
            <a:r>
              <a:rPr lang="en-US" sz="2800" dirty="0">
                <a:effectLst/>
              </a:rPr>
              <a:t>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>
                <a:effectLst/>
              </a:rPr>
              <a:t>Има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четен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брой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единици</a:t>
            </a:r>
            <a:r>
              <a:rPr lang="en-US" sz="2800" dirty="0">
                <a:effectLst/>
              </a:rPr>
              <a:t> и </a:t>
            </a:r>
            <a:r>
              <a:rPr lang="en-US" sz="2800" dirty="0" err="1" smtClean="0">
                <a:effectLst/>
              </a:rPr>
              <a:t>нули</a:t>
            </a:r>
            <a:endParaRPr lang="bg-BG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>
                <a:effectLst/>
              </a:rPr>
              <a:t>Има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четен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брой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нули</a:t>
            </a:r>
            <a:endParaRPr lang="bg-BG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>
                <a:effectLst/>
              </a:rPr>
              <a:t>Има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четен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брой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единици</a:t>
            </a:r>
            <a:endParaRPr lang="bg-BG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 smtClean="0">
                <a:effectLst/>
              </a:rPr>
              <a:t>Завършва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>
                <a:effectLst/>
              </a:rPr>
              <a:t>на </a:t>
            </a:r>
            <a:r>
              <a:rPr lang="bg-BG" sz="2800" dirty="0" smtClean="0">
                <a:effectLst/>
              </a:rPr>
              <a:t>нула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bg-BG" sz="2800" dirty="0" smtClean="0">
                <a:effectLst/>
              </a:rPr>
              <a:t>Завършва на единица</a:t>
            </a:r>
            <a:endParaRPr lang="bg-BG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8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</a:t>
            </a:r>
            <a:r>
              <a:rPr lang="bg-BG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>
                <a:effectLst/>
              </a:rPr>
              <a:t>По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какъв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критерий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може</a:t>
            </a:r>
            <a:r>
              <a:rPr lang="bg-BG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лесно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да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определи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дали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едно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двоично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число</a:t>
            </a:r>
            <a:r>
              <a:rPr lang="en-US" sz="2800" dirty="0">
                <a:effectLst/>
              </a:rPr>
              <a:t> е </a:t>
            </a:r>
            <a:r>
              <a:rPr lang="en-US" sz="2800" dirty="0" err="1">
                <a:effectLst/>
              </a:rPr>
              <a:t>четно</a:t>
            </a:r>
            <a:r>
              <a:rPr lang="en-US" sz="2800" dirty="0">
                <a:effectLst/>
              </a:rPr>
              <a:t>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>
                <a:effectLst/>
              </a:rPr>
              <a:t>Има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четен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брой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единици</a:t>
            </a:r>
            <a:r>
              <a:rPr lang="en-US" sz="2800" dirty="0">
                <a:effectLst/>
              </a:rPr>
              <a:t> и </a:t>
            </a:r>
            <a:r>
              <a:rPr lang="en-US" sz="2800" dirty="0" err="1" smtClean="0">
                <a:effectLst/>
              </a:rPr>
              <a:t>нули</a:t>
            </a:r>
            <a:endParaRPr lang="bg-BG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>
                <a:effectLst/>
              </a:rPr>
              <a:t>Има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четен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брой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нули</a:t>
            </a:r>
            <a:endParaRPr lang="bg-BG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>
                <a:effectLst/>
              </a:rPr>
              <a:t>Има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четен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брой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единици</a:t>
            </a:r>
            <a:endParaRPr lang="bg-BG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i="1" u="sng" dirty="0" err="1">
                <a:solidFill>
                  <a:schemeClr val="tx2"/>
                </a:solidFill>
                <a:effectLst/>
              </a:rPr>
              <a:t>Завършва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 на </a:t>
            </a:r>
            <a:r>
              <a:rPr lang="bg-BG" sz="2600" i="1" u="sng" dirty="0">
                <a:solidFill>
                  <a:schemeClr val="tx2"/>
                </a:solidFill>
                <a:effectLst/>
              </a:rPr>
              <a:t>нула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bg-BG" sz="2800" dirty="0" smtClean="0">
                <a:effectLst/>
              </a:rPr>
              <a:t>Завършва на единица</a:t>
            </a:r>
            <a:endParaRPr lang="bg-BG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4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</a:t>
            </a:r>
            <a:r>
              <a:rPr lang="bg-BG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effectLst/>
              </a:rPr>
              <a:t>1</a:t>
            </a:r>
            <a:r>
              <a:rPr lang="bg-BG" sz="2800" dirty="0" smtClean="0">
                <a:effectLst/>
              </a:rPr>
              <a:t>     000000</a:t>
            </a:r>
            <a:r>
              <a:rPr lang="en-US" sz="2800" dirty="0" smtClean="0">
                <a:effectLst/>
              </a:rPr>
              <a:t>01</a:t>
            </a:r>
            <a:endParaRPr lang="bg-BG" sz="2800" u="sng" dirty="0" smtClean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2     0000001</a:t>
            </a:r>
            <a:r>
              <a:rPr lang="en-US" sz="2800" u="sng" dirty="0" smtClean="0">
                <a:effectLst/>
              </a:rPr>
              <a:t>0</a:t>
            </a:r>
            <a:endParaRPr lang="bg-BG" sz="2800" u="sng" dirty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3     00000011</a:t>
            </a:r>
            <a:endParaRPr lang="bg-BG" sz="2800" u="sng" dirty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4     0000010</a:t>
            </a:r>
            <a:r>
              <a:rPr lang="en-US" sz="2800" u="sng" dirty="0" smtClean="0">
                <a:effectLst/>
              </a:rPr>
              <a:t>0</a:t>
            </a:r>
            <a:endParaRPr lang="bg-BG" sz="2800" u="sng" dirty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5     00000101</a:t>
            </a: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6     0000011</a:t>
            </a:r>
            <a:r>
              <a:rPr lang="en-US" sz="2800" u="sng" dirty="0" smtClean="0">
                <a:effectLst/>
              </a:rPr>
              <a:t>0</a:t>
            </a: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7     00000111</a:t>
            </a:r>
            <a:endParaRPr lang="bg-BG" sz="2800" dirty="0">
              <a:effectLst/>
            </a:endParaRPr>
          </a:p>
          <a:p>
            <a:pPr marL="0" indent="0">
              <a:buNone/>
            </a:pPr>
            <a:r>
              <a:rPr lang="en-US" sz="2800" dirty="0" err="1" smtClean="0">
                <a:effectLst/>
              </a:rPr>
              <a:t>Източник</a:t>
            </a:r>
            <a:r>
              <a:rPr lang="en-US" sz="2800" dirty="0">
                <a:effectLst/>
              </a:rPr>
              <a:t>:</a:t>
            </a:r>
            <a:r>
              <a:rPr lang="en-US" sz="2800" dirty="0">
                <a:effectLst/>
                <a:hlinkClick r:id="rId2"/>
              </a:rPr>
              <a:t> </a:t>
            </a:r>
            <a:r>
              <a:rPr lang="en-US" sz="2800" u="sng" dirty="0">
                <a:effectLst/>
                <a:hlinkClick r:id="rId2"/>
              </a:rPr>
              <a:t>http://en.wikipedia.org/wiki/Least_significant_bit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</a:t>
            </a:r>
            <a:r>
              <a:rPr lang="bg-BG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305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>
                <a:effectLst/>
              </a:rPr>
              <a:t>Какво</a:t>
            </a:r>
            <a:r>
              <a:rPr lang="en-US" sz="2800" dirty="0">
                <a:effectLst/>
              </a:rPr>
              <a:t> е RTOS?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dirty="0" err="1" smtClean="0">
                <a:effectLst/>
              </a:rPr>
              <a:t>многозадачна</a:t>
            </a:r>
            <a:r>
              <a:rPr lang="en-US" sz="2600" dirty="0" smtClean="0">
                <a:effectLst/>
              </a:rPr>
              <a:t> </a:t>
            </a:r>
            <a:r>
              <a:rPr lang="en-US" sz="2600" dirty="0" err="1">
                <a:effectLst/>
              </a:rPr>
              <a:t>операционна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система</a:t>
            </a:r>
            <a:r>
              <a:rPr lang="en-US" sz="2600" dirty="0">
                <a:effectLst/>
              </a:rPr>
              <a:t>, </a:t>
            </a:r>
            <a:r>
              <a:rPr lang="en-US" sz="2600" dirty="0" err="1">
                <a:effectLst/>
              </a:rPr>
              <a:t>която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изпълнява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приложения</a:t>
            </a:r>
            <a:r>
              <a:rPr lang="en-US" sz="2600" dirty="0">
                <a:effectLst/>
              </a:rPr>
              <a:t> в </a:t>
            </a:r>
            <a:r>
              <a:rPr lang="en-US" sz="2600" dirty="0" err="1">
                <a:effectLst/>
              </a:rPr>
              <a:t>реално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време</a:t>
            </a:r>
            <a:r>
              <a:rPr lang="en-US" sz="2600" dirty="0">
                <a:effectLst/>
              </a:rPr>
              <a:t> </a:t>
            </a:r>
            <a:endParaRPr lang="bg-BG" sz="26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dirty="0" err="1" smtClean="0">
                <a:effectLst/>
              </a:rPr>
              <a:t>операционна</a:t>
            </a:r>
            <a:r>
              <a:rPr lang="en-US" sz="2600" dirty="0" smtClean="0">
                <a:effectLst/>
              </a:rPr>
              <a:t> </a:t>
            </a:r>
            <a:r>
              <a:rPr lang="en-US" sz="2600" dirty="0" err="1">
                <a:effectLst/>
              </a:rPr>
              <a:t>система</a:t>
            </a:r>
            <a:r>
              <a:rPr lang="en-US" sz="2600" dirty="0">
                <a:effectLst/>
              </a:rPr>
              <a:t>, </a:t>
            </a:r>
            <a:r>
              <a:rPr lang="en-US" sz="2600" dirty="0" err="1">
                <a:effectLst/>
              </a:rPr>
              <a:t>която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позволява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повече</a:t>
            </a:r>
            <a:r>
              <a:rPr lang="en-US" sz="2600" dirty="0">
                <a:effectLst/>
              </a:rPr>
              <a:t> от </a:t>
            </a:r>
            <a:r>
              <a:rPr lang="en-US" sz="2600" dirty="0" err="1">
                <a:effectLst/>
              </a:rPr>
              <a:t>една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програма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да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се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изпълнява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по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едно</a:t>
            </a:r>
            <a:r>
              <a:rPr lang="en-US" sz="2600" dirty="0">
                <a:effectLst/>
              </a:rPr>
              <a:t> и </a:t>
            </a:r>
            <a:r>
              <a:rPr lang="en-US" sz="2600" dirty="0" err="1">
                <a:effectLst/>
              </a:rPr>
              <a:t>също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време</a:t>
            </a:r>
            <a:endParaRPr lang="en-US" sz="26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dirty="0" err="1">
                <a:effectLst/>
              </a:rPr>
              <a:t>операционна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система</a:t>
            </a:r>
            <a:r>
              <a:rPr lang="en-US" sz="2600" dirty="0">
                <a:effectLst/>
              </a:rPr>
              <a:t>, </a:t>
            </a:r>
            <a:r>
              <a:rPr lang="en-US" sz="2600" dirty="0" err="1">
                <a:effectLst/>
              </a:rPr>
              <a:t>която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управлява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група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независими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компютри</a:t>
            </a:r>
            <a:r>
              <a:rPr lang="en-US" sz="2600" dirty="0">
                <a:effectLst/>
              </a:rPr>
              <a:t> и </a:t>
            </a:r>
            <a:r>
              <a:rPr lang="en-US" sz="2600" dirty="0" err="1">
                <a:effectLst/>
              </a:rPr>
              <a:t>ги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кара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изглеждат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като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един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компютър</a:t>
            </a:r>
            <a:r>
              <a:rPr lang="en-US" sz="2600" dirty="0">
                <a:effectLst/>
              </a:rPr>
              <a:t> </a:t>
            </a:r>
            <a:endParaRPr lang="bg-BG" sz="26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dirty="0" err="1">
                <a:effectLst/>
              </a:rPr>
              <a:t>операционна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система</a:t>
            </a:r>
            <a:r>
              <a:rPr lang="en-US" sz="2600" dirty="0">
                <a:effectLst/>
              </a:rPr>
              <a:t>, </a:t>
            </a:r>
            <a:r>
              <a:rPr lang="en-US" sz="2600" dirty="0" err="1">
                <a:effectLst/>
              </a:rPr>
              <a:t>която</a:t>
            </a:r>
            <a:r>
              <a:rPr lang="en-US" sz="2600" dirty="0">
                <a:effectLst/>
              </a:rPr>
              <a:t> е </a:t>
            </a:r>
            <a:r>
              <a:rPr lang="en-US" sz="2600" dirty="0" err="1" smtClean="0">
                <a:effectLst/>
              </a:rPr>
              <a:t>компактна</a:t>
            </a:r>
            <a:r>
              <a:rPr lang="en-US" sz="2600" dirty="0" smtClean="0">
                <a:effectLst/>
              </a:rPr>
              <a:t> </a:t>
            </a:r>
            <a:r>
              <a:rPr lang="en-US" sz="2600" dirty="0">
                <a:effectLst/>
              </a:rPr>
              <a:t>и </a:t>
            </a:r>
            <a:r>
              <a:rPr lang="en-US" sz="2600" dirty="0" err="1">
                <a:effectLst/>
              </a:rPr>
              <a:t>ефикасна</a:t>
            </a:r>
            <a:r>
              <a:rPr lang="en-US" sz="2600" dirty="0">
                <a:effectLst/>
              </a:rPr>
              <a:t> в </a:t>
            </a:r>
            <a:r>
              <a:rPr lang="en-US" sz="2600" dirty="0" err="1">
                <a:effectLst/>
              </a:rPr>
              <a:t>употребата</a:t>
            </a:r>
            <a:r>
              <a:rPr lang="en-US" sz="2600" dirty="0">
                <a:effectLst/>
              </a:rPr>
              <a:t> на </a:t>
            </a:r>
            <a:r>
              <a:rPr lang="en-US" sz="2600" dirty="0" err="1">
                <a:effectLst/>
              </a:rPr>
              <a:t>ресурси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</a:t>
            </a:r>
            <a:r>
              <a:rPr lang="bg-BG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305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>
                <a:effectLst/>
              </a:rPr>
              <a:t>Какво</a:t>
            </a:r>
            <a:r>
              <a:rPr lang="en-US" sz="2800" dirty="0">
                <a:effectLst/>
              </a:rPr>
              <a:t> е RTOS?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i="1" u="sng" dirty="0" err="1">
                <a:solidFill>
                  <a:schemeClr val="tx2"/>
                </a:solidFill>
                <a:effectLst/>
              </a:rPr>
              <a:t>многозадачна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600" i="1" u="sng" dirty="0" err="1">
                <a:solidFill>
                  <a:schemeClr val="tx2"/>
                </a:solidFill>
                <a:effectLst/>
              </a:rPr>
              <a:t>операционна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600" i="1" u="sng" dirty="0" err="1">
                <a:solidFill>
                  <a:schemeClr val="tx2"/>
                </a:solidFill>
                <a:effectLst/>
              </a:rPr>
              <a:t>система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, </a:t>
            </a:r>
            <a:r>
              <a:rPr lang="en-US" sz="2600" i="1" u="sng" dirty="0" err="1">
                <a:solidFill>
                  <a:schemeClr val="tx2"/>
                </a:solidFill>
                <a:effectLst/>
              </a:rPr>
              <a:t>която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600" i="1" u="sng" dirty="0" err="1">
                <a:solidFill>
                  <a:schemeClr val="tx2"/>
                </a:solidFill>
                <a:effectLst/>
              </a:rPr>
              <a:t>изпълнява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600" i="1" u="sng" dirty="0" err="1">
                <a:solidFill>
                  <a:schemeClr val="tx2"/>
                </a:solidFill>
                <a:effectLst/>
              </a:rPr>
              <a:t>приложения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 в </a:t>
            </a:r>
            <a:r>
              <a:rPr lang="en-US" sz="2600" i="1" u="sng" dirty="0" err="1">
                <a:solidFill>
                  <a:schemeClr val="tx2"/>
                </a:solidFill>
                <a:effectLst/>
              </a:rPr>
              <a:t>реално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600" i="1" u="sng" dirty="0" err="1">
                <a:solidFill>
                  <a:schemeClr val="tx2"/>
                </a:solidFill>
                <a:effectLst/>
              </a:rPr>
              <a:t>време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 </a:t>
            </a:r>
            <a:endParaRPr lang="bg-BG" sz="2600" i="1" u="sng" dirty="0">
              <a:solidFill>
                <a:schemeClr val="tx2"/>
              </a:solidFill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dirty="0" err="1" smtClean="0">
                <a:effectLst/>
              </a:rPr>
              <a:t>операционна</a:t>
            </a:r>
            <a:r>
              <a:rPr lang="en-US" sz="2600" dirty="0" smtClean="0">
                <a:effectLst/>
              </a:rPr>
              <a:t> </a:t>
            </a:r>
            <a:r>
              <a:rPr lang="en-US" sz="2600" dirty="0" err="1">
                <a:effectLst/>
              </a:rPr>
              <a:t>система</a:t>
            </a:r>
            <a:r>
              <a:rPr lang="en-US" sz="2600" dirty="0">
                <a:effectLst/>
              </a:rPr>
              <a:t>, </a:t>
            </a:r>
            <a:r>
              <a:rPr lang="en-US" sz="2600" dirty="0" err="1">
                <a:effectLst/>
              </a:rPr>
              <a:t>която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позволява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повече</a:t>
            </a:r>
            <a:r>
              <a:rPr lang="en-US" sz="2600" dirty="0">
                <a:effectLst/>
              </a:rPr>
              <a:t> от </a:t>
            </a:r>
            <a:r>
              <a:rPr lang="en-US" sz="2600" dirty="0" err="1">
                <a:effectLst/>
              </a:rPr>
              <a:t>една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програма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да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се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изпълнява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по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едно</a:t>
            </a:r>
            <a:r>
              <a:rPr lang="en-US" sz="2600" dirty="0">
                <a:effectLst/>
              </a:rPr>
              <a:t> и </a:t>
            </a:r>
            <a:r>
              <a:rPr lang="en-US" sz="2600" dirty="0" err="1">
                <a:effectLst/>
              </a:rPr>
              <a:t>също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време</a:t>
            </a:r>
            <a:endParaRPr lang="en-US" sz="26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dirty="0" err="1">
                <a:effectLst/>
              </a:rPr>
              <a:t>операционна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система</a:t>
            </a:r>
            <a:r>
              <a:rPr lang="en-US" sz="2600" dirty="0">
                <a:effectLst/>
              </a:rPr>
              <a:t>, </a:t>
            </a:r>
            <a:r>
              <a:rPr lang="en-US" sz="2600" dirty="0" err="1">
                <a:effectLst/>
              </a:rPr>
              <a:t>която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управлява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група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независими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компютри</a:t>
            </a:r>
            <a:r>
              <a:rPr lang="en-US" sz="2600" dirty="0">
                <a:effectLst/>
              </a:rPr>
              <a:t> и </a:t>
            </a:r>
            <a:r>
              <a:rPr lang="en-US" sz="2600" dirty="0" err="1">
                <a:effectLst/>
              </a:rPr>
              <a:t>ги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кара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изглеждат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като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един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компютър</a:t>
            </a:r>
            <a:r>
              <a:rPr lang="en-US" sz="2600" dirty="0">
                <a:effectLst/>
              </a:rPr>
              <a:t> </a:t>
            </a:r>
            <a:endParaRPr lang="bg-BG" sz="26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dirty="0" err="1">
                <a:effectLst/>
              </a:rPr>
              <a:t>операционна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система</a:t>
            </a:r>
            <a:r>
              <a:rPr lang="en-US" sz="2600" dirty="0">
                <a:effectLst/>
              </a:rPr>
              <a:t>, </a:t>
            </a:r>
            <a:r>
              <a:rPr lang="en-US" sz="2600" dirty="0" err="1">
                <a:effectLst/>
              </a:rPr>
              <a:t>която</a:t>
            </a:r>
            <a:r>
              <a:rPr lang="en-US" sz="2600" dirty="0">
                <a:effectLst/>
              </a:rPr>
              <a:t> е </a:t>
            </a:r>
            <a:r>
              <a:rPr lang="en-US" sz="2600" dirty="0" err="1" smtClean="0">
                <a:effectLst/>
              </a:rPr>
              <a:t>компактна</a:t>
            </a:r>
            <a:r>
              <a:rPr lang="en-US" sz="2600" dirty="0" smtClean="0">
                <a:effectLst/>
              </a:rPr>
              <a:t> </a:t>
            </a:r>
            <a:r>
              <a:rPr lang="en-US" sz="2600" dirty="0">
                <a:effectLst/>
              </a:rPr>
              <a:t>и </a:t>
            </a:r>
            <a:r>
              <a:rPr lang="en-US" sz="2600" dirty="0" err="1">
                <a:effectLst/>
              </a:rPr>
              <a:t>ефикасна</a:t>
            </a:r>
            <a:r>
              <a:rPr lang="en-US" sz="2600" dirty="0">
                <a:effectLst/>
              </a:rPr>
              <a:t> в </a:t>
            </a:r>
            <a:r>
              <a:rPr lang="en-US" sz="2600" dirty="0" err="1">
                <a:effectLst/>
              </a:rPr>
              <a:t>употребата</a:t>
            </a:r>
            <a:r>
              <a:rPr lang="en-US" sz="2600" dirty="0">
                <a:effectLst/>
              </a:rPr>
              <a:t> на </a:t>
            </a:r>
            <a:r>
              <a:rPr lang="en-US" sz="2600" dirty="0" err="1">
                <a:effectLst/>
              </a:rPr>
              <a:t>ресурси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8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</a:t>
            </a:r>
            <a:r>
              <a:rPr lang="bg-BG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305800" cy="5638800"/>
          </a:xfrm>
        </p:spPr>
        <p:txBody>
          <a:bodyPr/>
          <a:lstStyle/>
          <a:p>
            <a:pPr marL="0" indent="0">
              <a:buNone/>
            </a:pPr>
            <a:endParaRPr lang="bg-BG" sz="2800" dirty="0" smtClean="0">
              <a:effectLst/>
            </a:endParaRPr>
          </a:p>
          <a:p>
            <a:pPr marL="0" indent="0">
              <a:buNone/>
            </a:pPr>
            <a:r>
              <a:rPr lang="en-US" sz="2800" dirty="0" smtClean="0"/>
              <a:t>RTOS - real-time </a:t>
            </a:r>
            <a:r>
              <a:rPr lang="en-US" sz="2800" dirty="0"/>
              <a:t>operating system</a:t>
            </a:r>
            <a:endParaRPr lang="bg-BG" sz="2800" dirty="0">
              <a:effectLst/>
            </a:endParaRPr>
          </a:p>
          <a:p>
            <a:pPr marL="0" indent="0">
              <a:buNone/>
            </a:pPr>
            <a:endParaRPr lang="en-US" sz="2800" dirty="0" smtClean="0">
              <a:effectLst/>
            </a:endParaRPr>
          </a:p>
          <a:p>
            <a:pPr marL="0" indent="0">
              <a:buNone/>
            </a:pPr>
            <a:endParaRPr lang="bg-BG" sz="2800" dirty="0" smtClean="0">
              <a:effectLst/>
            </a:endParaRPr>
          </a:p>
          <a:p>
            <a:pPr marL="0" indent="0">
              <a:buNone/>
            </a:pPr>
            <a:r>
              <a:rPr lang="bg-BG" sz="2800" dirty="0" smtClean="0">
                <a:effectLst/>
              </a:rPr>
              <a:t>Източник</a:t>
            </a:r>
            <a:r>
              <a:rPr lang="en-US" sz="2800" dirty="0" smtClean="0">
                <a:effectLst/>
              </a:rPr>
              <a:t>: </a:t>
            </a:r>
            <a:endParaRPr lang="bg-BG" sz="2800" dirty="0" smtClean="0">
              <a:effectLst/>
            </a:endParaRPr>
          </a:p>
          <a:p>
            <a:pPr marL="0" indent="0">
              <a:buNone/>
            </a:pPr>
            <a:r>
              <a:rPr lang="en-US" sz="2800" u="sng" dirty="0" smtClean="0">
                <a:effectLst/>
                <a:hlinkClick r:id="rId2"/>
              </a:rPr>
              <a:t>http</a:t>
            </a:r>
            <a:r>
              <a:rPr lang="en-US" sz="2800" u="sng" dirty="0">
                <a:effectLst/>
                <a:hlinkClick r:id="rId2"/>
              </a:rPr>
              <a:t>://en.wikipedia.org/wiki/RTOS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 err="1">
                <a:effectLst/>
              </a:rPr>
              <a:t>При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управлението</a:t>
            </a:r>
            <a:r>
              <a:rPr lang="en-US" sz="2200" dirty="0">
                <a:effectLst/>
              </a:rPr>
              <a:t> на </a:t>
            </a:r>
            <a:r>
              <a:rPr lang="en-US" sz="2200" dirty="0" err="1">
                <a:effectLst/>
              </a:rPr>
              <a:t>проекти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се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спазват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няколко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основни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ограничения</a:t>
            </a:r>
            <a:r>
              <a:rPr lang="en-US" sz="2200" dirty="0">
                <a:effectLst/>
              </a:rPr>
              <a:t> (</a:t>
            </a:r>
            <a:r>
              <a:rPr lang="en-US" sz="2200" dirty="0" err="1">
                <a:effectLst/>
              </a:rPr>
              <a:t>т.нар</a:t>
            </a:r>
            <a:r>
              <a:rPr lang="en-US" sz="2200" dirty="0">
                <a:effectLst/>
              </a:rPr>
              <a:t>. Project management triangle). </a:t>
            </a:r>
            <a:r>
              <a:rPr lang="en-US" sz="2200" dirty="0" err="1">
                <a:effectLst/>
              </a:rPr>
              <a:t>Кои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са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те</a:t>
            </a:r>
            <a:r>
              <a:rPr lang="en-US" sz="2200" dirty="0">
                <a:effectLst/>
              </a:rPr>
              <a:t>?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200" dirty="0" err="1" smtClean="0">
                <a:effectLst/>
              </a:rPr>
              <a:t>Проектът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>
                <a:effectLst/>
              </a:rPr>
              <a:t>следва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да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завърши</a:t>
            </a:r>
            <a:r>
              <a:rPr lang="en-US" sz="2200" dirty="0">
                <a:effectLst/>
              </a:rPr>
              <a:t> за </a:t>
            </a:r>
            <a:r>
              <a:rPr lang="en-US" sz="2200" dirty="0" err="1">
                <a:effectLst/>
              </a:rPr>
              <a:t>определено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време</a:t>
            </a:r>
            <a:r>
              <a:rPr lang="en-US" sz="2200" dirty="0">
                <a:effectLst/>
              </a:rPr>
              <a:t>, </a:t>
            </a:r>
            <a:r>
              <a:rPr lang="en-US" sz="2200" dirty="0" err="1">
                <a:effectLst/>
              </a:rPr>
              <a:t>при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минимален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риск</a:t>
            </a:r>
            <a:r>
              <a:rPr lang="en-US" sz="2200" dirty="0">
                <a:effectLst/>
              </a:rPr>
              <a:t> и </a:t>
            </a:r>
            <a:r>
              <a:rPr lang="en-US" sz="2200" dirty="0" err="1">
                <a:effectLst/>
              </a:rPr>
              <a:t>максимална</a:t>
            </a:r>
            <a:r>
              <a:rPr lang="en-US" sz="2200" dirty="0">
                <a:effectLst/>
              </a:rPr>
              <a:t> </a:t>
            </a:r>
            <a:r>
              <a:rPr lang="en-US" sz="2200" dirty="0" err="1" smtClean="0">
                <a:effectLst/>
              </a:rPr>
              <a:t>печалба</a:t>
            </a:r>
            <a:endParaRPr lang="en-US" sz="22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200" dirty="0" err="1">
                <a:effectLst/>
              </a:rPr>
              <a:t>Проектът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следва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да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завърши</a:t>
            </a:r>
            <a:r>
              <a:rPr lang="en-US" sz="2200" dirty="0">
                <a:effectLst/>
              </a:rPr>
              <a:t> за </a:t>
            </a:r>
            <a:r>
              <a:rPr lang="en-US" sz="2200" dirty="0" err="1">
                <a:effectLst/>
              </a:rPr>
              <a:t>определено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време</a:t>
            </a:r>
            <a:r>
              <a:rPr lang="en-US" sz="2200" dirty="0">
                <a:effectLst/>
              </a:rPr>
              <a:t>, в </a:t>
            </a:r>
            <a:r>
              <a:rPr lang="en-US" sz="2200" dirty="0" err="1">
                <a:effectLst/>
              </a:rPr>
              <a:t>рамките</a:t>
            </a:r>
            <a:r>
              <a:rPr lang="en-US" sz="2200" dirty="0">
                <a:effectLst/>
              </a:rPr>
              <a:t> на </a:t>
            </a:r>
            <a:r>
              <a:rPr lang="en-US" sz="2200" dirty="0" err="1">
                <a:effectLst/>
              </a:rPr>
              <a:t>определен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бюджет</a:t>
            </a:r>
            <a:r>
              <a:rPr lang="en-US" sz="2200" dirty="0">
                <a:effectLst/>
              </a:rPr>
              <a:t> и </a:t>
            </a:r>
            <a:r>
              <a:rPr lang="en-US" sz="2200" dirty="0" err="1">
                <a:effectLst/>
              </a:rPr>
              <a:t>да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изпълни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определен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обхват</a:t>
            </a:r>
            <a:r>
              <a:rPr lang="en-US" sz="2200" dirty="0">
                <a:effectLst/>
              </a:rPr>
              <a:t> от </a:t>
            </a:r>
            <a:r>
              <a:rPr lang="en-US" sz="2200" dirty="0" err="1">
                <a:effectLst/>
              </a:rPr>
              <a:t>поставени</a:t>
            </a:r>
            <a:r>
              <a:rPr lang="en-US" sz="2200" dirty="0">
                <a:effectLst/>
              </a:rPr>
              <a:t> </a:t>
            </a:r>
            <a:r>
              <a:rPr lang="en-US" sz="2200" dirty="0" err="1" smtClean="0">
                <a:effectLst/>
              </a:rPr>
              <a:t>цели</a:t>
            </a:r>
            <a:endParaRPr lang="en-US" sz="22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200" dirty="0" err="1">
                <a:effectLst/>
              </a:rPr>
              <a:t>Проектът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следва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да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завърши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колкото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се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може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по-рано</a:t>
            </a:r>
            <a:r>
              <a:rPr lang="en-US" sz="2200" dirty="0">
                <a:effectLst/>
              </a:rPr>
              <a:t> от </a:t>
            </a:r>
            <a:r>
              <a:rPr lang="en-US" sz="2200" dirty="0" err="1">
                <a:effectLst/>
              </a:rPr>
              <a:t>определения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срок</a:t>
            </a:r>
            <a:r>
              <a:rPr lang="en-US" sz="2200" dirty="0">
                <a:effectLst/>
              </a:rPr>
              <a:t>, </a:t>
            </a:r>
            <a:r>
              <a:rPr lang="en-US" sz="2200" dirty="0" err="1">
                <a:effectLst/>
              </a:rPr>
              <a:t>независимо</a:t>
            </a:r>
            <a:r>
              <a:rPr lang="en-US" sz="2200" dirty="0">
                <a:effectLst/>
              </a:rPr>
              <a:t> от </a:t>
            </a:r>
            <a:r>
              <a:rPr lang="en-US" sz="2200" dirty="0" err="1">
                <a:effectLst/>
              </a:rPr>
              <a:t>цената</a:t>
            </a:r>
            <a:r>
              <a:rPr lang="en-US" sz="2200" dirty="0">
                <a:effectLst/>
              </a:rPr>
              <a:t> на </a:t>
            </a:r>
            <a:r>
              <a:rPr lang="en-US" sz="2200" dirty="0" err="1">
                <a:effectLst/>
              </a:rPr>
              <a:t>реализация</a:t>
            </a:r>
            <a:r>
              <a:rPr lang="en-US" sz="2200" dirty="0">
                <a:effectLst/>
              </a:rPr>
              <a:t> и </a:t>
            </a:r>
            <a:r>
              <a:rPr lang="en-US" sz="2200" dirty="0" err="1">
                <a:effectLst/>
              </a:rPr>
              <a:t>въвлечените</a:t>
            </a:r>
            <a:r>
              <a:rPr lang="en-US" sz="2200" dirty="0">
                <a:effectLst/>
              </a:rPr>
              <a:t> </a:t>
            </a:r>
            <a:r>
              <a:rPr lang="en-US" sz="2200" dirty="0" err="1" smtClean="0">
                <a:effectLst/>
              </a:rPr>
              <a:t>ресурси</a:t>
            </a:r>
            <a:endParaRPr lang="en-US" sz="22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200" dirty="0" err="1" smtClean="0">
                <a:effectLst/>
              </a:rPr>
              <a:t>Проектът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>
                <a:effectLst/>
              </a:rPr>
              <a:t>следва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да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завърши</a:t>
            </a:r>
            <a:r>
              <a:rPr lang="en-US" sz="2200" dirty="0">
                <a:effectLst/>
              </a:rPr>
              <a:t> с </a:t>
            </a:r>
            <a:r>
              <a:rPr lang="en-US" sz="2200" dirty="0" err="1">
                <a:effectLst/>
              </a:rPr>
              <a:t>писменото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одобрение</a:t>
            </a:r>
            <a:r>
              <a:rPr lang="en-US" sz="2200" dirty="0">
                <a:effectLst/>
              </a:rPr>
              <a:t> на </a:t>
            </a:r>
            <a:r>
              <a:rPr lang="en-US" sz="2200" dirty="0" err="1">
                <a:effectLst/>
              </a:rPr>
              <a:t>ръководството</a:t>
            </a:r>
            <a:r>
              <a:rPr lang="en-US" sz="2200" dirty="0">
                <a:effectLst/>
              </a:rPr>
              <a:t> и </a:t>
            </a:r>
            <a:r>
              <a:rPr lang="en-US" sz="2200" dirty="0" err="1">
                <a:effectLst/>
              </a:rPr>
              <a:t>след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презентация</a:t>
            </a:r>
            <a:r>
              <a:rPr lang="en-US" sz="2200" dirty="0">
                <a:effectLst/>
              </a:rPr>
              <a:t> на </a:t>
            </a:r>
            <a:r>
              <a:rPr lang="en-US" sz="2200" dirty="0" err="1">
                <a:effectLst/>
              </a:rPr>
              <a:t>постигнатите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резултати</a:t>
            </a:r>
            <a:endParaRPr lang="en-US" sz="22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dirty="0" err="1">
                <a:effectLst/>
              </a:rPr>
              <a:t>При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управлението</a:t>
            </a:r>
            <a:r>
              <a:rPr lang="en-US" sz="2200" dirty="0">
                <a:effectLst/>
              </a:rPr>
              <a:t> на </a:t>
            </a:r>
            <a:r>
              <a:rPr lang="en-US" sz="2200" dirty="0" err="1">
                <a:effectLst/>
              </a:rPr>
              <a:t>проекти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се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спазват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няколко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основни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ограничения</a:t>
            </a:r>
            <a:r>
              <a:rPr lang="en-US" sz="2200" dirty="0">
                <a:effectLst/>
              </a:rPr>
              <a:t> (</a:t>
            </a:r>
            <a:r>
              <a:rPr lang="en-US" sz="2200" dirty="0" err="1">
                <a:effectLst/>
              </a:rPr>
              <a:t>т.нар</a:t>
            </a:r>
            <a:r>
              <a:rPr lang="en-US" sz="2200" dirty="0">
                <a:effectLst/>
              </a:rPr>
              <a:t>. Project management triangle). </a:t>
            </a:r>
            <a:r>
              <a:rPr lang="en-US" sz="2200" dirty="0" err="1">
                <a:effectLst/>
              </a:rPr>
              <a:t>Кои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са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те</a:t>
            </a:r>
            <a:r>
              <a:rPr lang="en-US" sz="2200" dirty="0">
                <a:effectLst/>
              </a:rPr>
              <a:t>?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200" dirty="0" err="1" smtClean="0">
                <a:effectLst/>
              </a:rPr>
              <a:t>Проектът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>
                <a:effectLst/>
              </a:rPr>
              <a:t>следва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да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завърши</a:t>
            </a:r>
            <a:r>
              <a:rPr lang="en-US" sz="2200" dirty="0">
                <a:effectLst/>
              </a:rPr>
              <a:t> за </a:t>
            </a:r>
            <a:r>
              <a:rPr lang="en-US" sz="2200" dirty="0" err="1">
                <a:effectLst/>
              </a:rPr>
              <a:t>определено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време</a:t>
            </a:r>
            <a:r>
              <a:rPr lang="en-US" sz="2200" dirty="0">
                <a:effectLst/>
              </a:rPr>
              <a:t>, </a:t>
            </a:r>
            <a:r>
              <a:rPr lang="en-US" sz="2200" dirty="0" err="1">
                <a:effectLst/>
              </a:rPr>
              <a:t>при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минимален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риск</a:t>
            </a:r>
            <a:r>
              <a:rPr lang="en-US" sz="2200" dirty="0">
                <a:effectLst/>
              </a:rPr>
              <a:t> и </a:t>
            </a:r>
            <a:r>
              <a:rPr lang="en-US" sz="2200" dirty="0" err="1">
                <a:effectLst/>
              </a:rPr>
              <a:t>максимална</a:t>
            </a:r>
            <a:r>
              <a:rPr lang="en-US" sz="2200" dirty="0">
                <a:effectLst/>
              </a:rPr>
              <a:t> </a:t>
            </a:r>
            <a:r>
              <a:rPr lang="en-US" sz="2200" dirty="0" err="1" smtClean="0">
                <a:effectLst/>
              </a:rPr>
              <a:t>печалба</a:t>
            </a:r>
            <a:endParaRPr lang="en-US" sz="22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200" i="1" u="sng" dirty="0" err="1">
                <a:solidFill>
                  <a:schemeClr val="tx2"/>
                </a:solidFill>
                <a:effectLst/>
              </a:rPr>
              <a:t>Проектът</a:t>
            </a:r>
            <a:r>
              <a:rPr lang="en-US" sz="22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200" i="1" u="sng" dirty="0" err="1">
                <a:solidFill>
                  <a:schemeClr val="tx2"/>
                </a:solidFill>
                <a:effectLst/>
              </a:rPr>
              <a:t>следва</a:t>
            </a:r>
            <a:r>
              <a:rPr lang="en-US" sz="22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200" i="1" u="sng" dirty="0" err="1">
                <a:solidFill>
                  <a:schemeClr val="tx2"/>
                </a:solidFill>
                <a:effectLst/>
              </a:rPr>
              <a:t>да</a:t>
            </a:r>
            <a:r>
              <a:rPr lang="en-US" sz="22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200" i="1" u="sng" dirty="0" err="1">
                <a:solidFill>
                  <a:schemeClr val="tx2"/>
                </a:solidFill>
                <a:effectLst/>
              </a:rPr>
              <a:t>завърши</a:t>
            </a:r>
            <a:r>
              <a:rPr lang="en-US" sz="2200" i="1" u="sng" dirty="0">
                <a:solidFill>
                  <a:schemeClr val="tx2"/>
                </a:solidFill>
                <a:effectLst/>
              </a:rPr>
              <a:t> за </a:t>
            </a:r>
            <a:r>
              <a:rPr lang="en-US" sz="2200" i="1" u="sng" dirty="0" err="1">
                <a:solidFill>
                  <a:schemeClr val="tx2"/>
                </a:solidFill>
                <a:effectLst/>
              </a:rPr>
              <a:t>определено</a:t>
            </a:r>
            <a:r>
              <a:rPr lang="en-US" sz="22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200" i="1" u="sng" dirty="0" err="1">
                <a:solidFill>
                  <a:schemeClr val="tx2"/>
                </a:solidFill>
                <a:effectLst/>
              </a:rPr>
              <a:t>време</a:t>
            </a:r>
            <a:r>
              <a:rPr lang="en-US" sz="2200" i="1" u="sng" dirty="0">
                <a:solidFill>
                  <a:schemeClr val="tx2"/>
                </a:solidFill>
                <a:effectLst/>
              </a:rPr>
              <a:t>, в </a:t>
            </a:r>
            <a:r>
              <a:rPr lang="en-US" sz="2200" i="1" u="sng" dirty="0" err="1">
                <a:solidFill>
                  <a:schemeClr val="tx2"/>
                </a:solidFill>
                <a:effectLst/>
              </a:rPr>
              <a:t>рамките</a:t>
            </a:r>
            <a:r>
              <a:rPr lang="en-US" sz="2200" i="1" u="sng" dirty="0">
                <a:solidFill>
                  <a:schemeClr val="tx2"/>
                </a:solidFill>
                <a:effectLst/>
              </a:rPr>
              <a:t> на </a:t>
            </a:r>
            <a:r>
              <a:rPr lang="en-US" sz="2200" i="1" u="sng" dirty="0" err="1">
                <a:solidFill>
                  <a:schemeClr val="tx2"/>
                </a:solidFill>
                <a:effectLst/>
              </a:rPr>
              <a:t>определен</a:t>
            </a:r>
            <a:r>
              <a:rPr lang="en-US" sz="22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200" i="1" u="sng" dirty="0" err="1">
                <a:solidFill>
                  <a:schemeClr val="tx2"/>
                </a:solidFill>
                <a:effectLst/>
              </a:rPr>
              <a:t>бюджет</a:t>
            </a:r>
            <a:r>
              <a:rPr lang="en-US" sz="2200" i="1" u="sng" dirty="0">
                <a:solidFill>
                  <a:schemeClr val="tx2"/>
                </a:solidFill>
                <a:effectLst/>
              </a:rPr>
              <a:t> и </a:t>
            </a:r>
            <a:r>
              <a:rPr lang="en-US" sz="2200" i="1" u="sng" dirty="0" err="1">
                <a:solidFill>
                  <a:schemeClr val="tx2"/>
                </a:solidFill>
                <a:effectLst/>
              </a:rPr>
              <a:t>да</a:t>
            </a:r>
            <a:r>
              <a:rPr lang="en-US" sz="22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200" i="1" u="sng" dirty="0" err="1">
                <a:solidFill>
                  <a:schemeClr val="tx2"/>
                </a:solidFill>
                <a:effectLst/>
              </a:rPr>
              <a:t>изпълни</a:t>
            </a:r>
            <a:r>
              <a:rPr lang="en-US" sz="22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200" i="1" u="sng" dirty="0" err="1">
                <a:solidFill>
                  <a:schemeClr val="tx2"/>
                </a:solidFill>
                <a:effectLst/>
              </a:rPr>
              <a:t>определен</a:t>
            </a:r>
            <a:r>
              <a:rPr lang="en-US" sz="22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200" i="1" u="sng" dirty="0" err="1">
                <a:solidFill>
                  <a:schemeClr val="tx2"/>
                </a:solidFill>
                <a:effectLst/>
              </a:rPr>
              <a:t>обхват</a:t>
            </a:r>
            <a:r>
              <a:rPr lang="en-US" sz="2200" i="1" u="sng" dirty="0">
                <a:solidFill>
                  <a:schemeClr val="tx2"/>
                </a:solidFill>
                <a:effectLst/>
              </a:rPr>
              <a:t> от </a:t>
            </a:r>
            <a:r>
              <a:rPr lang="en-US" sz="2200" i="1" u="sng" dirty="0" err="1">
                <a:solidFill>
                  <a:schemeClr val="tx2"/>
                </a:solidFill>
                <a:effectLst/>
              </a:rPr>
              <a:t>поставени</a:t>
            </a:r>
            <a:r>
              <a:rPr lang="en-US" sz="22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200" i="1" u="sng" dirty="0" err="1">
                <a:solidFill>
                  <a:schemeClr val="tx2"/>
                </a:solidFill>
                <a:effectLst/>
              </a:rPr>
              <a:t>цели</a:t>
            </a:r>
            <a:endParaRPr lang="en-US" sz="2200" i="1" u="sng" dirty="0">
              <a:solidFill>
                <a:schemeClr val="tx2"/>
              </a:solidFill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200" dirty="0" err="1">
                <a:effectLst/>
              </a:rPr>
              <a:t>Проектът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следва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да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завърши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колкото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се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може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по-рано</a:t>
            </a:r>
            <a:r>
              <a:rPr lang="en-US" sz="2200" dirty="0">
                <a:effectLst/>
              </a:rPr>
              <a:t> от </a:t>
            </a:r>
            <a:r>
              <a:rPr lang="en-US" sz="2200" dirty="0" err="1">
                <a:effectLst/>
              </a:rPr>
              <a:t>определения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срок</a:t>
            </a:r>
            <a:r>
              <a:rPr lang="en-US" sz="2200" dirty="0">
                <a:effectLst/>
              </a:rPr>
              <a:t>, </a:t>
            </a:r>
            <a:r>
              <a:rPr lang="en-US" sz="2200" dirty="0" err="1">
                <a:effectLst/>
              </a:rPr>
              <a:t>независимо</a:t>
            </a:r>
            <a:r>
              <a:rPr lang="en-US" sz="2200" dirty="0">
                <a:effectLst/>
              </a:rPr>
              <a:t> от </a:t>
            </a:r>
            <a:r>
              <a:rPr lang="en-US" sz="2200" dirty="0" err="1">
                <a:effectLst/>
              </a:rPr>
              <a:t>цената</a:t>
            </a:r>
            <a:r>
              <a:rPr lang="en-US" sz="2200" dirty="0">
                <a:effectLst/>
              </a:rPr>
              <a:t> на </a:t>
            </a:r>
            <a:r>
              <a:rPr lang="en-US" sz="2200" dirty="0" err="1">
                <a:effectLst/>
              </a:rPr>
              <a:t>реализация</a:t>
            </a:r>
            <a:r>
              <a:rPr lang="en-US" sz="2200" dirty="0">
                <a:effectLst/>
              </a:rPr>
              <a:t> и </a:t>
            </a:r>
            <a:r>
              <a:rPr lang="en-US" sz="2200" dirty="0" err="1">
                <a:effectLst/>
              </a:rPr>
              <a:t>въвлечените</a:t>
            </a:r>
            <a:r>
              <a:rPr lang="en-US" sz="2200" dirty="0">
                <a:effectLst/>
              </a:rPr>
              <a:t> </a:t>
            </a:r>
            <a:r>
              <a:rPr lang="en-US" sz="2200" dirty="0" err="1" smtClean="0">
                <a:effectLst/>
              </a:rPr>
              <a:t>ресурси</a:t>
            </a:r>
            <a:endParaRPr lang="en-US" sz="22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200" dirty="0" err="1" smtClean="0">
                <a:effectLst/>
              </a:rPr>
              <a:t>Проектът</a:t>
            </a:r>
            <a:r>
              <a:rPr lang="en-US" sz="2200" dirty="0" smtClean="0">
                <a:effectLst/>
              </a:rPr>
              <a:t> </a:t>
            </a:r>
            <a:r>
              <a:rPr lang="en-US" sz="2200" dirty="0" err="1">
                <a:effectLst/>
              </a:rPr>
              <a:t>следва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да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завърши</a:t>
            </a:r>
            <a:r>
              <a:rPr lang="en-US" sz="2200" dirty="0">
                <a:effectLst/>
              </a:rPr>
              <a:t> с </a:t>
            </a:r>
            <a:r>
              <a:rPr lang="en-US" sz="2200" dirty="0" err="1">
                <a:effectLst/>
              </a:rPr>
              <a:t>писменото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одобрение</a:t>
            </a:r>
            <a:r>
              <a:rPr lang="en-US" sz="2200" dirty="0">
                <a:effectLst/>
              </a:rPr>
              <a:t> на </a:t>
            </a:r>
            <a:r>
              <a:rPr lang="en-US" sz="2200" dirty="0" err="1">
                <a:effectLst/>
              </a:rPr>
              <a:t>ръководството</a:t>
            </a:r>
            <a:r>
              <a:rPr lang="en-US" sz="2200" dirty="0">
                <a:effectLst/>
              </a:rPr>
              <a:t> и </a:t>
            </a:r>
            <a:r>
              <a:rPr lang="en-US" sz="2200" dirty="0" err="1">
                <a:effectLst/>
              </a:rPr>
              <a:t>след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презентация</a:t>
            </a:r>
            <a:r>
              <a:rPr lang="en-US" sz="2200" dirty="0">
                <a:effectLst/>
              </a:rPr>
              <a:t> на </a:t>
            </a:r>
            <a:r>
              <a:rPr lang="en-US" sz="2200" dirty="0" err="1">
                <a:effectLst/>
              </a:rPr>
              <a:t>постигнатите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резултати</a:t>
            </a:r>
            <a:endParaRPr lang="en-US" sz="22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5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endParaRPr lang="en-US" sz="2400" dirty="0" smtClean="0">
              <a:effectLst/>
            </a:endParaRP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0" indent="0">
              <a:buNone/>
            </a:pPr>
            <a:endParaRPr lang="en-US" sz="2400" dirty="0" smtClean="0">
              <a:effectLst/>
            </a:endParaRP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0" indent="0">
              <a:buNone/>
            </a:pPr>
            <a:endParaRPr lang="en-US" sz="2400" dirty="0" smtClean="0">
              <a:effectLst/>
            </a:endParaRP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0" indent="0">
              <a:buNone/>
            </a:pPr>
            <a:endParaRPr lang="en-US" sz="2400" dirty="0" smtClean="0">
              <a:effectLst/>
            </a:endParaRP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0" indent="0">
              <a:buNone/>
            </a:pPr>
            <a:endParaRPr lang="en-US" sz="2400" dirty="0" smtClean="0">
              <a:effectLst/>
            </a:endParaRP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Източник</a:t>
            </a:r>
            <a:r>
              <a:rPr lang="en-US" sz="2400" dirty="0">
                <a:effectLst/>
              </a:rPr>
              <a:t>:</a:t>
            </a:r>
            <a:r>
              <a:rPr lang="en-US" sz="2400" dirty="0">
                <a:effectLst/>
                <a:hlinkClick r:id="rId2"/>
              </a:rPr>
              <a:t> </a:t>
            </a:r>
            <a:r>
              <a:rPr lang="en-US" sz="2400" u="sng" dirty="0">
                <a:effectLst/>
                <a:hlinkClick r:id="rId2"/>
              </a:rPr>
              <a:t>http://en.wikipedia.org/wiki/Project_management_triangle</a:t>
            </a:r>
            <a:endParaRPr lang="en-US" sz="24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2" descr="http://upload.wikimedia.org/wikipedia/commons/a/a6/The_triad_constrai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58388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2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</a:t>
            </a:r>
            <a:r>
              <a:rPr lang="bg-BG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Кой от посочените варианти не е стандартна клавиатурна подредба?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JCUKEN</a:t>
            </a:r>
            <a:endParaRPr lang="bg-BG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UTF-8</a:t>
            </a:r>
            <a:endParaRPr lang="bg-BG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Dvorak</a:t>
            </a:r>
            <a:endParaRPr lang="bg-BG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QWERTY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bg-BG" sz="2800" dirty="0" smtClean="0">
                <a:effectLst/>
              </a:rPr>
              <a:t>Кой </a:t>
            </a:r>
            <a:r>
              <a:rPr lang="bg-BG" sz="2800" dirty="0">
                <a:effectLst/>
              </a:rPr>
              <a:t>е първият алгоритъм използван за компресия в </a:t>
            </a:r>
            <a:r>
              <a:rPr lang="en-US" sz="2800" dirty="0">
                <a:effectLst/>
              </a:rPr>
              <a:t>ZIP </a:t>
            </a:r>
            <a:r>
              <a:rPr lang="bg-BG" sz="2800" dirty="0">
                <a:effectLst/>
              </a:rPr>
              <a:t>формат?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>
                <a:effectLst/>
              </a:rPr>
              <a:t>LZ77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>
                <a:effectLst/>
              </a:rPr>
              <a:t>LZ78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 smtClean="0">
                <a:effectLst/>
              </a:rPr>
              <a:t>Алгоритъм </a:t>
            </a:r>
            <a:r>
              <a:rPr lang="bg-BG" sz="2800" dirty="0">
                <a:effectLst/>
              </a:rPr>
              <a:t>на </a:t>
            </a:r>
            <a:r>
              <a:rPr lang="bg-BG" sz="2800" dirty="0" smtClean="0">
                <a:effectLst/>
              </a:rPr>
              <a:t>Хъфман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>
                <a:effectLst/>
              </a:rPr>
              <a:t>DEFLATE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bg-BG" sz="2800" dirty="0" smtClean="0">
                <a:effectLst/>
              </a:rPr>
              <a:t>Кой </a:t>
            </a:r>
            <a:r>
              <a:rPr lang="bg-BG" sz="2800" dirty="0">
                <a:effectLst/>
              </a:rPr>
              <a:t>е първият алгоритъм използван за компресия в </a:t>
            </a:r>
            <a:r>
              <a:rPr lang="en-US" sz="2800" dirty="0">
                <a:effectLst/>
              </a:rPr>
              <a:t>ZIP </a:t>
            </a:r>
            <a:r>
              <a:rPr lang="bg-BG" sz="2800" dirty="0">
                <a:effectLst/>
              </a:rPr>
              <a:t>формат?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>
                <a:effectLst/>
              </a:rPr>
              <a:t>LZ77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smtClean="0">
                <a:effectLst/>
              </a:rPr>
              <a:t>LZ78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 smtClean="0">
                <a:effectLst/>
              </a:rPr>
              <a:t>Алгоритъм </a:t>
            </a:r>
            <a:r>
              <a:rPr lang="bg-BG" sz="2800" dirty="0">
                <a:effectLst/>
              </a:rPr>
              <a:t>на </a:t>
            </a:r>
            <a:r>
              <a:rPr lang="bg-BG" sz="2800" dirty="0" smtClean="0">
                <a:effectLst/>
              </a:rPr>
              <a:t>Хъфман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DEFLATE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7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bg-BG" sz="2800" dirty="0" smtClean="0"/>
          </a:p>
          <a:p>
            <a:pPr marL="0" indent="0" algn="just">
              <a:buNone/>
            </a:pPr>
            <a:r>
              <a:rPr lang="bg-BG" sz="2800" dirty="0" smtClean="0"/>
              <a:t>Източник:</a:t>
            </a:r>
            <a:r>
              <a:rPr lang="bg-BG" sz="2800" dirty="0" smtClean="0">
                <a:effectLst/>
              </a:rPr>
              <a:t> </a:t>
            </a:r>
            <a:endParaRPr lang="en-US" sz="2800" dirty="0" smtClean="0">
              <a:effectLst/>
            </a:endParaRPr>
          </a:p>
          <a:p>
            <a:pPr marL="0" indent="0" algn="just">
              <a:buNone/>
            </a:pPr>
            <a:r>
              <a:rPr lang="bg-BG" sz="2800" u="sng" dirty="0" smtClean="0">
                <a:effectLst/>
                <a:hlinkClick r:id="rId2"/>
              </a:rPr>
              <a:t>http</a:t>
            </a:r>
            <a:r>
              <a:rPr lang="bg-BG" sz="2800" u="sng" dirty="0">
                <a:effectLst/>
                <a:hlinkClick r:id="rId2"/>
              </a:rPr>
              <a:t>://en.wikipedia.org/wiki/DEFLATE</a:t>
            </a:r>
            <a:r>
              <a:rPr lang="bg-BG" sz="2800" dirty="0">
                <a:effectLst/>
              </a:rPr>
              <a:t> </a:t>
            </a:r>
            <a:r>
              <a:rPr lang="bg-BG" sz="2800" u="sng" dirty="0">
                <a:effectLst/>
                <a:hlinkClick r:id="rId3"/>
              </a:rPr>
              <a:t>http://en.wikipedia.org/wiki/Zip_(file_format)</a:t>
            </a:r>
            <a:endParaRPr lang="en-US" sz="2800" dirty="0">
              <a:effectLst/>
            </a:endParaRPr>
          </a:p>
          <a:p>
            <a:pPr marL="0" indent="0" algn="just">
              <a:buNone/>
            </a:pP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</a:t>
            </a:r>
            <a:r>
              <a:rPr lang="bg-BG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bg-BG" sz="2800" dirty="0" smtClean="0">
                <a:effectLst/>
              </a:rPr>
              <a:t>Оригиналната </a:t>
            </a:r>
            <a:r>
              <a:rPr lang="en-US" sz="2800" dirty="0">
                <a:effectLst/>
              </a:rPr>
              <a:t>ASCII </a:t>
            </a:r>
            <a:r>
              <a:rPr lang="bg-BG" sz="2800" dirty="0">
                <a:effectLst/>
              </a:rPr>
              <a:t>кодова таблица кодира символите в: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bg-BG" sz="2800" dirty="0" smtClean="0">
                <a:effectLst/>
              </a:rPr>
              <a:t>4 бита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7</a:t>
            </a:r>
            <a:r>
              <a:rPr lang="bg-BG" sz="2800" dirty="0" smtClean="0">
                <a:effectLst/>
              </a:rPr>
              <a:t> бита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8</a:t>
            </a:r>
            <a:r>
              <a:rPr lang="bg-BG" sz="2800" dirty="0" smtClean="0">
                <a:effectLst/>
              </a:rPr>
              <a:t> бита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1 </a:t>
            </a:r>
            <a:r>
              <a:rPr lang="bg-BG" sz="2800" dirty="0" smtClean="0"/>
              <a:t>байт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</a:t>
            </a:r>
            <a:r>
              <a:rPr lang="bg-BG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bg-BG" sz="2800" dirty="0" smtClean="0">
                <a:effectLst/>
              </a:rPr>
              <a:t>Оригиналната </a:t>
            </a:r>
            <a:r>
              <a:rPr lang="en-US" sz="2800" dirty="0">
                <a:effectLst/>
              </a:rPr>
              <a:t>ASCII </a:t>
            </a:r>
            <a:r>
              <a:rPr lang="bg-BG" sz="2800" dirty="0">
                <a:effectLst/>
              </a:rPr>
              <a:t>кодова таблица кодира символите в: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bg-BG" sz="2800" dirty="0" smtClean="0">
                <a:effectLst/>
              </a:rPr>
              <a:t>4 бита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7</a:t>
            </a:r>
            <a:r>
              <a:rPr lang="bg-BG" sz="2800" i="1" u="sng" dirty="0">
                <a:solidFill>
                  <a:schemeClr val="tx2"/>
                </a:solidFill>
                <a:effectLst/>
              </a:rPr>
              <a:t> бита</a:t>
            </a:r>
            <a:endParaRPr lang="en-US" sz="2800" i="1" u="sng" dirty="0">
              <a:solidFill>
                <a:schemeClr val="tx2"/>
              </a:solidFill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8</a:t>
            </a:r>
            <a:r>
              <a:rPr lang="bg-BG" sz="2800" dirty="0" smtClean="0">
                <a:effectLst/>
              </a:rPr>
              <a:t> бита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1 </a:t>
            </a:r>
            <a:r>
              <a:rPr lang="bg-BG" sz="2800" dirty="0" smtClean="0"/>
              <a:t>байт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</a:t>
            </a:r>
            <a:r>
              <a:rPr lang="bg-BG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endParaRPr lang="bg-BG" sz="2800" dirty="0"/>
          </a:p>
          <a:p>
            <a:pPr marL="0" indent="0" algn="just">
              <a:buNone/>
            </a:pPr>
            <a:endParaRPr lang="bg-BG" sz="2800" dirty="0" smtClean="0"/>
          </a:p>
          <a:p>
            <a:pPr marL="0" indent="0" algn="just">
              <a:buNone/>
            </a:pPr>
            <a:endParaRPr lang="bg-BG" sz="2800" dirty="0"/>
          </a:p>
          <a:p>
            <a:pPr marL="0" indent="0" algn="just">
              <a:buNone/>
            </a:pPr>
            <a:r>
              <a:rPr lang="bg-BG" sz="2800" dirty="0" smtClean="0"/>
              <a:t>Източник:</a:t>
            </a:r>
          </a:p>
          <a:p>
            <a:pPr marL="0" indent="0" algn="just">
              <a:buNone/>
            </a:pPr>
            <a:r>
              <a:rPr lang="bg-BG" sz="2800" u="sng" dirty="0">
                <a:effectLst/>
                <a:hlinkClick r:id="rId2"/>
              </a:rPr>
              <a:t>http://</a:t>
            </a:r>
            <a:r>
              <a:rPr lang="en-US" sz="2800" u="sng" dirty="0" err="1">
                <a:effectLst/>
                <a:hlinkClick r:id="rId2"/>
              </a:rPr>
              <a:t>bg</a:t>
            </a:r>
            <a:r>
              <a:rPr lang="bg-BG" sz="2800" u="sng" dirty="0">
                <a:effectLst/>
                <a:hlinkClick r:id="rId2"/>
              </a:rPr>
              <a:t>.wikipedia.org/wiki/ASCII</a:t>
            </a:r>
            <a:endParaRPr lang="bg-BG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bg-BG" sz="2800" dirty="0" smtClean="0"/>
              <a:t>Кое от следните не е предимство на Монте Карло алгоритмите?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 smtClean="0"/>
              <a:t>Ефективни за решаването на комплек</a:t>
            </a:r>
            <a:r>
              <a:rPr lang="bg-BG" sz="2800" dirty="0"/>
              <a:t>с</a:t>
            </a:r>
            <a:r>
              <a:rPr lang="bg-BG" sz="2800" dirty="0" smtClean="0"/>
              <a:t>ни интеграли в компютърната графика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 smtClean="0"/>
              <a:t>Прости за реализация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/>
              <a:t>Приложими за общи сцени и </a:t>
            </a:r>
            <a:r>
              <a:rPr lang="bg-BG" sz="2800" dirty="0" smtClean="0"/>
              <a:t>повърхности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/>
              <a:t>Бързи при изпълнение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9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bg-BG" sz="2800" dirty="0" smtClean="0"/>
              <a:t>Кое от следните не е предимство на Монте Карло алгоритмите?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 smtClean="0"/>
              <a:t>Ефективни за решаването на комплек</a:t>
            </a:r>
            <a:r>
              <a:rPr lang="bg-BG" sz="2800" dirty="0"/>
              <a:t>с</a:t>
            </a:r>
            <a:r>
              <a:rPr lang="bg-BG" sz="2800" dirty="0" smtClean="0"/>
              <a:t>ни интеграли в компютърната графика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 smtClean="0"/>
              <a:t>Прости за реализация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/>
              <a:t>Приложими за общи сцени и </a:t>
            </a:r>
            <a:r>
              <a:rPr lang="bg-BG" sz="2800" dirty="0" smtClean="0"/>
              <a:t>повърхности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bg-BG" sz="2800" i="1" u="sng" dirty="0">
                <a:solidFill>
                  <a:schemeClr val="tx2"/>
                </a:solidFill>
                <a:effectLst/>
              </a:rPr>
              <a:t>Бързи при изпълнение</a:t>
            </a:r>
            <a:endParaRPr lang="en-US" sz="2800" i="1" u="sng" dirty="0">
              <a:solidFill>
                <a:schemeClr val="tx2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</a:t>
            </a:r>
            <a:r>
              <a:rPr lang="en-US" dirty="0"/>
              <a:t>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382000" cy="5791200"/>
          </a:xfrm>
        </p:spPr>
        <p:txBody>
          <a:bodyPr/>
          <a:lstStyle/>
          <a:p>
            <a:pPr marL="0" lvl="1" inden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r>
              <a:rPr lang="bg-BG" sz="2800" dirty="0"/>
              <a:t>Бързи при </a:t>
            </a:r>
            <a:r>
              <a:rPr lang="bg-BG" sz="2800" dirty="0" smtClean="0"/>
              <a:t>изпълнение</a:t>
            </a:r>
            <a:endParaRPr lang="en-US" sz="2800" dirty="0" smtClean="0"/>
          </a:p>
          <a:p>
            <a:pPr marL="0" lvl="1" inden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tabLst>
                <a:tab pos="282575" algn="l"/>
              </a:tabLst>
            </a:pPr>
            <a:endParaRPr lang="bg-BG" sz="2800" dirty="0" smtClean="0"/>
          </a:p>
          <a:p>
            <a:pPr marL="357188" lvl="1" indent="0" algn="just">
              <a:buNone/>
            </a:pPr>
            <a:r>
              <a:rPr lang="bg-BG" sz="2800" dirty="0" smtClean="0"/>
              <a:t>Сравнително бавната конвергенция дава отражение върху скоростта на този тип алгоритми.</a:t>
            </a: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r>
              <a:rPr lang="bg-BG" sz="2800" dirty="0" smtClean="0"/>
              <a:t>Източник:</a:t>
            </a:r>
            <a:endParaRPr lang="en-US" sz="2800" dirty="0" smtClean="0"/>
          </a:p>
          <a:p>
            <a:pPr marL="357188" lvl="1" indent="0">
              <a:buNone/>
            </a:pPr>
            <a:r>
              <a:rPr lang="en-US" sz="2800" dirty="0" err="1" smtClean="0">
                <a:hlinkClick r:id="rId2"/>
              </a:rPr>
              <a:t>Ramamoorthi</a:t>
            </a:r>
            <a:r>
              <a:rPr lang="en-US" sz="2800" dirty="0" smtClean="0">
                <a:hlinkClick r:id="rId2"/>
              </a:rPr>
              <a:t>, R. "Advanced Computer Graphics"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</a:t>
            </a:r>
            <a:r>
              <a:rPr lang="bg-BG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>
                <a:effectLst/>
              </a:rPr>
              <a:t>Какво</a:t>
            </a:r>
            <a:r>
              <a:rPr lang="en-US" sz="2800" dirty="0">
                <a:effectLst/>
              </a:rPr>
              <a:t> е </a:t>
            </a:r>
            <a:r>
              <a:rPr lang="en-US" sz="2800" dirty="0" err="1">
                <a:effectLst/>
              </a:rPr>
              <a:t>първичен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ключ</a:t>
            </a:r>
            <a:r>
              <a:rPr lang="en-US" sz="2800" dirty="0">
                <a:effectLst/>
              </a:rPr>
              <a:t> в </a:t>
            </a:r>
            <a:r>
              <a:rPr lang="en-US" sz="2800" dirty="0" err="1">
                <a:effectLst/>
              </a:rPr>
              <a:t>база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данни</a:t>
            </a:r>
            <a:r>
              <a:rPr lang="en-US" sz="2800" dirty="0">
                <a:effectLst/>
              </a:rPr>
              <a:t>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>
                <a:effectLst/>
              </a:rPr>
              <a:t>атрибут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който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служи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идентифицира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уникален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начин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всеки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запис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 smtClean="0">
                <a:effectLst/>
              </a:rPr>
              <a:t>релацията</a:t>
            </a:r>
            <a:endParaRPr lang="bg-BG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>
                <a:effectLst/>
              </a:rPr>
              <a:t>необходим</a:t>
            </a:r>
            <a:r>
              <a:rPr lang="en-US" sz="2800" dirty="0">
                <a:effectLst/>
              </a:rPr>
              <a:t> е, </a:t>
            </a:r>
            <a:r>
              <a:rPr lang="en-US" sz="2800" dirty="0" err="1">
                <a:effectLst/>
              </a:rPr>
              <a:t>когато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налице</a:t>
            </a:r>
            <a:r>
              <a:rPr lang="en-US" sz="2800" dirty="0">
                <a:effectLst/>
              </a:rPr>
              <a:t> е </a:t>
            </a:r>
            <a:r>
              <a:rPr lang="en-US" sz="2800" dirty="0" err="1">
                <a:effectLst/>
              </a:rPr>
              <a:t>отношение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между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две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таблици</a:t>
            </a:r>
            <a:endParaRPr lang="bg-BG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>
                <a:effectLst/>
              </a:rPr>
              <a:t>множество</a:t>
            </a:r>
            <a:r>
              <a:rPr lang="en-US" sz="2800" dirty="0">
                <a:effectLst/>
              </a:rPr>
              <a:t> от </a:t>
            </a:r>
            <a:r>
              <a:rPr lang="en-US" sz="2800" dirty="0" err="1">
                <a:effectLst/>
              </a:rPr>
              <a:t>стойности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които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могат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бъдат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присвоeни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като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актуални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стойности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 smtClean="0">
                <a:effectLst/>
              </a:rPr>
              <a:t>атрибутите</a:t>
            </a:r>
            <a:endParaRPr lang="bg-BG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>
                <a:effectLst/>
              </a:rPr>
              <a:t>всички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посочени</a:t>
            </a:r>
            <a:r>
              <a:rPr lang="en-US" sz="2800" dirty="0">
                <a:effectLst/>
              </a:rPr>
              <a:t> 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</a:t>
            </a:r>
            <a:r>
              <a:rPr lang="bg-BG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Кой от посочените варианти не е стандартна клавиатурна подредба?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JCUKEN</a:t>
            </a:r>
            <a:endParaRPr lang="bg-BG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UTF-8</a:t>
            </a:r>
            <a:endParaRPr lang="bg-BG" sz="2800" i="1" u="sng" dirty="0">
              <a:solidFill>
                <a:schemeClr val="tx2"/>
              </a:solidFill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Dvorak</a:t>
            </a:r>
            <a:endParaRPr lang="bg-BG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>
                <a:effectLst/>
              </a:rPr>
              <a:t>QWERTY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3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</a:t>
            </a:r>
            <a:r>
              <a:rPr lang="bg-BG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>
                <a:effectLst/>
              </a:rPr>
              <a:t>Какво</a:t>
            </a:r>
            <a:r>
              <a:rPr lang="en-US" sz="2800" dirty="0">
                <a:effectLst/>
              </a:rPr>
              <a:t> е </a:t>
            </a:r>
            <a:r>
              <a:rPr lang="en-US" sz="2800" dirty="0" err="1">
                <a:effectLst/>
              </a:rPr>
              <a:t>първичен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ключ</a:t>
            </a:r>
            <a:r>
              <a:rPr lang="en-US" sz="2800" dirty="0">
                <a:effectLst/>
              </a:rPr>
              <a:t> в </a:t>
            </a:r>
            <a:r>
              <a:rPr lang="en-US" sz="2800" dirty="0" err="1">
                <a:effectLst/>
              </a:rPr>
              <a:t>база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данни</a:t>
            </a:r>
            <a:r>
              <a:rPr lang="en-US" sz="2800" dirty="0">
                <a:effectLst/>
              </a:rPr>
              <a:t>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 err="1">
                <a:solidFill>
                  <a:schemeClr val="tx2"/>
                </a:solidFill>
                <a:effectLst/>
              </a:rPr>
              <a:t>атрибут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,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който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служи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да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идентифицира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по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уникален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начин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всеки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запис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на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релацията</a:t>
            </a:r>
            <a:endParaRPr lang="bg-BG" sz="2800" i="1" u="sng" dirty="0">
              <a:solidFill>
                <a:schemeClr val="tx2"/>
              </a:solidFill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>
                <a:effectLst/>
              </a:rPr>
              <a:t>необходим</a:t>
            </a:r>
            <a:r>
              <a:rPr lang="en-US" sz="2800" dirty="0">
                <a:effectLst/>
              </a:rPr>
              <a:t> е, </a:t>
            </a:r>
            <a:r>
              <a:rPr lang="en-US" sz="2800" dirty="0" err="1">
                <a:effectLst/>
              </a:rPr>
              <a:t>когато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налице</a:t>
            </a:r>
            <a:r>
              <a:rPr lang="en-US" sz="2800" dirty="0">
                <a:effectLst/>
              </a:rPr>
              <a:t> е </a:t>
            </a:r>
            <a:r>
              <a:rPr lang="en-US" sz="2800" dirty="0" err="1">
                <a:effectLst/>
              </a:rPr>
              <a:t>отношение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между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две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таблици</a:t>
            </a:r>
            <a:endParaRPr lang="bg-BG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>
                <a:effectLst/>
              </a:rPr>
              <a:t>множество</a:t>
            </a:r>
            <a:r>
              <a:rPr lang="en-US" sz="2800" dirty="0">
                <a:effectLst/>
              </a:rPr>
              <a:t> от </a:t>
            </a:r>
            <a:r>
              <a:rPr lang="en-US" sz="2800" dirty="0" err="1">
                <a:effectLst/>
              </a:rPr>
              <a:t>стойности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които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могат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бъдат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присвоeни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като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актуални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стойности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 smtClean="0">
                <a:effectLst/>
              </a:rPr>
              <a:t>атрибутите</a:t>
            </a:r>
            <a:endParaRPr lang="bg-BG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>
                <a:effectLst/>
              </a:rPr>
              <a:t>всички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посочени</a:t>
            </a:r>
            <a:r>
              <a:rPr lang="en-US" sz="2800" dirty="0">
                <a:effectLst/>
              </a:rPr>
              <a:t> 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9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</a:t>
            </a:r>
            <a:r>
              <a:rPr lang="bg-BG" dirty="0" smtClean="0"/>
              <a:t>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endParaRPr lang="bg-BG" sz="2800" dirty="0" smtClean="0">
              <a:effectLst/>
            </a:endParaRPr>
          </a:p>
          <a:p>
            <a:pPr marL="0" indent="0">
              <a:buNone/>
            </a:pPr>
            <a:endParaRPr lang="bg-BG" sz="2800" dirty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Източник</a:t>
            </a:r>
            <a:r>
              <a:rPr lang="en-US" sz="2800" dirty="0">
                <a:effectLst/>
              </a:rPr>
              <a:t>: </a:t>
            </a:r>
            <a:r>
              <a:rPr lang="en-US" sz="2800" u="sng" dirty="0">
                <a:effectLst/>
                <a:hlinkClick r:id="rId2"/>
              </a:rPr>
              <a:t>http://en.wikipedia.org/wiki/Relational_database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88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>
                <a:effectLst/>
              </a:rPr>
              <a:t>Кои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моделите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доставка</a:t>
            </a:r>
            <a:r>
              <a:rPr lang="en-US" sz="2800" dirty="0">
                <a:effectLst/>
              </a:rPr>
              <a:t> на cloud </a:t>
            </a:r>
            <a:r>
              <a:rPr lang="en-US" sz="2800" dirty="0" smtClean="0">
                <a:effectLst/>
              </a:rPr>
              <a:t>computing?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>
                <a:effectLst/>
              </a:rPr>
              <a:t>SaaS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CaaS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 smtClean="0">
                <a:effectLst/>
              </a:rPr>
              <a:t>Paas</a:t>
            </a:r>
            <a:endParaRPr lang="en-US" sz="28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>
                <a:effectLst/>
              </a:rPr>
              <a:t>DaaS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CaaS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 smtClean="0">
                <a:effectLst/>
              </a:rPr>
              <a:t>Paas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>
                <a:effectLst/>
              </a:rPr>
              <a:t>DaaS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IaaS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 smtClean="0">
                <a:effectLst/>
              </a:rPr>
              <a:t>Paas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>
                <a:effectLst/>
              </a:rPr>
              <a:t>SaaS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IaaS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Paas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>
                <a:effectLst/>
              </a:rPr>
              <a:t>Кои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моделите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доставка</a:t>
            </a:r>
            <a:r>
              <a:rPr lang="en-US" sz="2800" dirty="0">
                <a:effectLst/>
              </a:rPr>
              <a:t> на cloud </a:t>
            </a:r>
            <a:r>
              <a:rPr lang="en-US" sz="2800" dirty="0" smtClean="0">
                <a:effectLst/>
              </a:rPr>
              <a:t>computing?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>
                <a:effectLst/>
              </a:rPr>
              <a:t>SaaS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CaaS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 smtClean="0">
                <a:effectLst/>
              </a:rPr>
              <a:t>Paas</a:t>
            </a:r>
            <a:endParaRPr lang="en-US" sz="2800" dirty="0" smtClean="0">
              <a:effectLst/>
            </a:endParaRPr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>
                <a:effectLst/>
              </a:rPr>
              <a:t>DaaS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CaaS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 smtClean="0">
                <a:effectLst/>
              </a:rPr>
              <a:t>Paas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>
                <a:effectLst/>
              </a:rPr>
              <a:t>DaaS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IaaS</a:t>
            </a:r>
            <a:r>
              <a:rPr lang="en-US" sz="2800" dirty="0">
                <a:effectLst/>
              </a:rPr>
              <a:t>, </a:t>
            </a:r>
            <a:r>
              <a:rPr lang="en-US" sz="2800" dirty="0" err="1" smtClean="0">
                <a:effectLst/>
              </a:rPr>
              <a:t>Paas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i="1" u="sng" dirty="0" err="1">
                <a:solidFill>
                  <a:schemeClr val="tx2"/>
                </a:solidFill>
                <a:effectLst/>
              </a:rPr>
              <a:t>SaaS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,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IaaS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,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Paas</a:t>
            </a:r>
            <a:endParaRPr lang="en-US" sz="2800" i="1" u="sng" dirty="0">
              <a:solidFill>
                <a:schemeClr val="tx2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8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 smtClean="0">
                <a:effectLst/>
              </a:rPr>
              <a:t>SaaS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>
                <a:effectLst/>
              </a:rPr>
              <a:t>- </a:t>
            </a:r>
            <a:r>
              <a:rPr lang="en-US" sz="2800" dirty="0"/>
              <a:t>Software as a Service</a:t>
            </a:r>
          </a:p>
          <a:p>
            <a:pPr marL="0" indent="0">
              <a:buNone/>
            </a:pPr>
            <a:r>
              <a:rPr lang="en-US" sz="2800" dirty="0" err="1"/>
              <a:t>IaaS</a:t>
            </a:r>
            <a:r>
              <a:rPr lang="en-US" sz="2800" dirty="0"/>
              <a:t> - Infrastructure as a Service</a:t>
            </a:r>
          </a:p>
          <a:p>
            <a:pPr marL="0" indent="0">
              <a:buNone/>
            </a:pPr>
            <a:r>
              <a:rPr lang="en-US" sz="2800" dirty="0" err="1"/>
              <a:t>Paas</a:t>
            </a:r>
            <a:r>
              <a:rPr lang="en-US" sz="2800" dirty="0"/>
              <a:t> - Platform as a service</a:t>
            </a:r>
          </a:p>
          <a:p>
            <a:pPr marL="0" indent="0">
              <a:buNone/>
            </a:pPr>
            <a:r>
              <a:rPr lang="en-US" sz="2800" dirty="0" err="1"/>
              <a:t>DaaS</a:t>
            </a:r>
            <a:r>
              <a:rPr lang="en-US" sz="2800" dirty="0"/>
              <a:t> - Data as a Service</a:t>
            </a:r>
          </a:p>
          <a:p>
            <a:pPr marL="0" indent="0">
              <a:buNone/>
            </a:pPr>
            <a:r>
              <a:rPr lang="en-US" sz="2800" dirty="0" err="1"/>
              <a:t>CaaS</a:t>
            </a:r>
            <a:r>
              <a:rPr lang="en-US" sz="2800" dirty="0"/>
              <a:t> - Communication as a Service</a:t>
            </a:r>
          </a:p>
          <a:p>
            <a:pPr marL="0" indent="0" algn="just">
              <a:buNone/>
            </a:pPr>
            <a:endParaRPr lang="en-US" sz="2800" dirty="0" err="1">
              <a:effectLst/>
            </a:endParaRPr>
          </a:p>
          <a:p>
            <a:pPr marL="0" indent="0" algn="just">
              <a:buNone/>
            </a:pPr>
            <a:r>
              <a:rPr lang="en-US" sz="2800" dirty="0">
                <a:effectLst/>
              </a:rPr>
              <a:t>Източник: </a:t>
            </a:r>
            <a:r>
              <a:rPr lang="en-US" sz="2800" dirty="0">
                <a:effectLst/>
                <a:hlinkClick r:id="rId2"/>
              </a:rPr>
              <a:t>http://</a:t>
            </a:r>
            <a:r>
              <a:rPr lang="en-US" sz="2800" dirty="0" smtClean="0">
                <a:effectLst/>
                <a:hlinkClick r:id="rId2"/>
              </a:rPr>
              <a:t>en.wikipedia.org/wiki/Cloud_computing</a:t>
            </a:r>
            <a:endParaRPr lang="en-US" sz="2800" dirty="0" smtClean="0">
              <a:effectLst/>
            </a:endParaRPr>
          </a:p>
          <a:p>
            <a:pPr marL="0" indent="0" algn="just">
              <a:buNone/>
            </a:pPr>
            <a:endParaRPr lang="en-US" sz="2800" dirty="0" err="1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>
                <a:effectLst/>
              </a:rPr>
              <a:t>При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симетричната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криптография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има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два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основни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вида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алгоритми</a:t>
            </a:r>
            <a:r>
              <a:rPr lang="en-US" sz="2800" dirty="0">
                <a:effectLst/>
              </a:rPr>
              <a:t>. </a:t>
            </a:r>
            <a:r>
              <a:rPr lang="en-US" sz="2800" dirty="0" err="1">
                <a:effectLst/>
              </a:rPr>
              <a:t>Кои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те</a:t>
            </a:r>
            <a:r>
              <a:rPr lang="en-US" sz="2800" dirty="0" smtClean="0">
                <a:effectLst/>
              </a:rPr>
              <a:t>?</a:t>
            </a:r>
          </a:p>
          <a:p>
            <a:pPr marL="0" indent="0" algn="just">
              <a:buNone/>
            </a:pPr>
            <a:endParaRPr lang="en-US" sz="28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 smtClean="0">
                <a:effectLst/>
              </a:rPr>
              <a:t>Блоково</a:t>
            </a:r>
            <a:r>
              <a:rPr lang="en-US" sz="2800" dirty="0" smtClean="0">
                <a:effectLst/>
              </a:rPr>
              <a:t> и </a:t>
            </a:r>
            <a:r>
              <a:rPr lang="en-US" sz="2800" dirty="0" err="1">
                <a:effectLst/>
              </a:rPr>
              <a:t>поточно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шифроване</a:t>
            </a:r>
            <a:endParaRPr lang="en-US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>
                <a:effectLst/>
              </a:rPr>
              <a:t>Елиптично</a:t>
            </a:r>
            <a:r>
              <a:rPr lang="en-US" sz="2800" dirty="0">
                <a:effectLst/>
              </a:rPr>
              <a:t> </a:t>
            </a:r>
            <a:r>
              <a:rPr lang="en-US" sz="2800" dirty="0" smtClean="0">
                <a:effectLst/>
              </a:rPr>
              <a:t>и </a:t>
            </a:r>
            <a:r>
              <a:rPr lang="en-US" sz="2800" dirty="0" err="1">
                <a:effectLst/>
              </a:rPr>
              <a:t>поточно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шифроване</a:t>
            </a:r>
            <a:endParaRPr lang="en-US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>
                <a:effectLst/>
              </a:rPr>
              <a:t>Блоково</a:t>
            </a:r>
            <a:r>
              <a:rPr lang="en-US" sz="2800" dirty="0">
                <a:effectLst/>
              </a:rPr>
              <a:t> </a:t>
            </a:r>
            <a:r>
              <a:rPr lang="en-US" sz="2800" dirty="0" smtClean="0">
                <a:effectLst/>
              </a:rPr>
              <a:t>и </a:t>
            </a:r>
            <a:r>
              <a:rPr lang="en-US" sz="2800" dirty="0" err="1">
                <a:effectLst/>
              </a:rPr>
              <a:t>елиптично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шифроване</a:t>
            </a:r>
            <a:endParaRPr lang="en-US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 smtClean="0">
                <a:effectLst/>
              </a:rPr>
              <a:t>Еднопосочно</a:t>
            </a:r>
            <a:r>
              <a:rPr lang="en-US" sz="2800" dirty="0" smtClean="0">
                <a:effectLst/>
              </a:rPr>
              <a:t> и </a:t>
            </a:r>
            <a:r>
              <a:rPr lang="en-US" sz="2800" dirty="0" err="1">
                <a:effectLst/>
              </a:rPr>
              <a:t>елиптично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шифроване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0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>
                <a:effectLst/>
              </a:rPr>
              <a:t>При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симетричната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криптография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има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два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основни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вида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алгоритми</a:t>
            </a:r>
            <a:r>
              <a:rPr lang="en-US" sz="2800" dirty="0">
                <a:effectLst/>
              </a:rPr>
              <a:t>. </a:t>
            </a:r>
            <a:r>
              <a:rPr lang="en-US" sz="2800" dirty="0" err="1">
                <a:effectLst/>
              </a:rPr>
              <a:t>Кои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те</a:t>
            </a:r>
            <a:r>
              <a:rPr lang="en-US" sz="2800" dirty="0" smtClean="0">
                <a:effectLst/>
              </a:rPr>
              <a:t>?</a:t>
            </a:r>
          </a:p>
          <a:p>
            <a:pPr marL="0" indent="0" algn="just">
              <a:buNone/>
            </a:pPr>
            <a:endParaRPr lang="en-US" sz="28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 err="1">
                <a:solidFill>
                  <a:schemeClr val="tx2"/>
                </a:solidFill>
                <a:effectLst/>
              </a:rPr>
              <a:t>Блоково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и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поточно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шифроване</a:t>
            </a:r>
            <a:endParaRPr lang="en-US" sz="2800" i="1" u="sng" dirty="0">
              <a:solidFill>
                <a:schemeClr val="tx2"/>
              </a:solidFill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>
                <a:effectLst/>
              </a:rPr>
              <a:t>Елиптично</a:t>
            </a:r>
            <a:r>
              <a:rPr lang="en-US" sz="2800" dirty="0">
                <a:effectLst/>
              </a:rPr>
              <a:t> </a:t>
            </a:r>
            <a:r>
              <a:rPr lang="en-US" sz="2800" dirty="0" smtClean="0">
                <a:effectLst/>
              </a:rPr>
              <a:t>и </a:t>
            </a:r>
            <a:r>
              <a:rPr lang="en-US" sz="2800" dirty="0" err="1">
                <a:effectLst/>
              </a:rPr>
              <a:t>поточно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шифроване</a:t>
            </a:r>
            <a:endParaRPr lang="en-US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>
                <a:effectLst/>
              </a:rPr>
              <a:t>Блоково</a:t>
            </a:r>
            <a:r>
              <a:rPr lang="en-US" sz="2800" dirty="0">
                <a:effectLst/>
              </a:rPr>
              <a:t> </a:t>
            </a:r>
            <a:r>
              <a:rPr lang="en-US" sz="2800" dirty="0" smtClean="0">
                <a:effectLst/>
              </a:rPr>
              <a:t>и </a:t>
            </a:r>
            <a:r>
              <a:rPr lang="en-US" sz="2800" dirty="0" err="1">
                <a:effectLst/>
              </a:rPr>
              <a:t>елиптично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шифроване</a:t>
            </a:r>
            <a:endParaRPr lang="en-US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 smtClean="0">
                <a:effectLst/>
              </a:rPr>
              <a:t>Еднопосочно</a:t>
            </a:r>
            <a:r>
              <a:rPr lang="en-US" sz="2800" dirty="0" smtClean="0">
                <a:effectLst/>
              </a:rPr>
              <a:t> и </a:t>
            </a:r>
            <a:r>
              <a:rPr lang="en-US" sz="2800" dirty="0" err="1">
                <a:effectLst/>
              </a:rPr>
              <a:t>елиптично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шифроване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bg-BG" sz="2800" dirty="0">
                <a:effectLst/>
              </a:rPr>
              <a:t>Алгоритмите за симетрична криптография са главно блоково и поточно шифроване. Поточното шифроване работи бит по бит и прилага механизъм за обратна връзка, така че ключът да се променя постоянно.</a:t>
            </a:r>
            <a:endParaRPr lang="en-US" sz="2800" dirty="0">
              <a:effectLst/>
            </a:endParaRPr>
          </a:p>
          <a:p>
            <a:pPr marL="0" indent="0" algn="just">
              <a:buNone/>
            </a:pPr>
            <a:r>
              <a:rPr lang="bg-BG" sz="2800" dirty="0">
                <a:effectLst/>
              </a:rPr>
              <a:t>Блоковото шифроване се нарича така, защото криптира информацията на блокове, като използва същия ключ на всеки блок</a:t>
            </a:r>
            <a:r>
              <a:rPr lang="bg-BG" sz="2800" dirty="0" smtClean="0">
                <a:effectLst/>
              </a:rPr>
              <a:t>.</a:t>
            </a:r>
            <a:endParaRPr lang="en-US" sz="2800" dirty="0" smtClean="0">
              <a:effectLst/>
            </a:endParaRPr>
          </a:p>
          <a:p>
            <a:pPr marL="0" indent="0" algn="just">
              <a:buNone/>
            </a:pPr>
            <a:r>
              <a:rPr lang="en-US" sz="2800" dirty="0" smtClean="0">
                <a:effectLst/>
              </a:rPr>
              <a:t>Източник</a:t>
            </a:r>
            <a:r>
              <a:rPr lang="en-US" sz="2800" dirty="0">
                <a:effectLst/>
              </a:rPr>
              <a:t>: </a:t>
            </a:r>
            <a:r>
              <a:rPr lang="en-US" sz="2800" u="sng" dirty="0">
                <a:effectLst/>
                <a:hlinkClick r:id="rId2"/>
              </a:rPr>
              <a:t>http://www.garykessler.net/library/crypto.html#skc</a:t>
            </a:r>
            <a:endParaRPr lang="en-US" sz="2800" dirty="0">
              <a:effectLst/>
            </a:endParaRPr>
          </a:p>
          <a:p>
            <a:pPr marL="0" indent="0" algn="just">
              <a:buNone/>
            </a:pPr>
            <a:r>
              <a:rPr lang="en-US" sz="2800" u="sng" dirty="0" smtClean="0">
                <a:effectLst/>
                <a:hlinkClick r:id="rId3"/>
              </a:rPr>
              <a:t>http</a:t>
            </a:r>
            <a:r>
              <a:rPr lang="en-US" sz="2800" u="sng" dirty="0">
                <a:effectLst/>
                <a:hlinkClick r:id="rId3"/>
              </a:rPr>
              <a:t>://en.wikipedia.org/wiki/Symmetric_cryptography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2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bg-BG" sz="2800" dirty="0" smtClean="0"/>
              <a:t>Какъв е препоръчителният брой изображения на слайд в презентация?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bg-BG" sz="2800" dirty="0" smtClean="0"/>
              <a:t>Нула (с изключение на фона)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bg-BG" sz="2800" dirty="0" smtClean="0"/>
              <a:t>Не повече от едно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bg-BG" sz="2800" dirty="0" smtClean="0"/>
              <a:t>Не повече от три.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bg-BG" sz="2800" dirty="0" smtClean="0"/>
              <a:t>Няма ограничение (според нуждите)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bg-BG" sz="2800" dirty="0" smtClean="0"/>
              <a:t>Какъв е препоръчителният брой изображения на слайд в презентация?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bg-BG" sz="2800" dirty="0" smtClean="0"/>
              <a:t>Нула (с изключение на фона)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bg-BG" sz="2800" i="1" u="sng" dirty="0">
                <a:solidFill>
                  <a:schemeClr val="tx2"/>
                </a:solidFill>
                <a:effectLst/>
              </a:rPr>
              <a:t>Не повече от едно</a:t>
            </a:r>
            <a:endParaRPr lang="en-US" sz="2800" i="1" u="sng" dirty="0">
              <a:solidFill>
                <a:schemeClr val="tx2"/>
              </a:solidFill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bg-BG" sz="2800" dirty="0" smtClean="0"/>
              <a:t>Не повече от три.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bg-BG" sz="2800" dirty="0" smtClean="0"/>
              <a:t>Няма ограничение (според нуждите)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8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</a:t>
            </a:r>
            <a:r>
              <a:rPr lang="bg-BG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Клавиатурата </a:t>
            </a:r>
            <a:r>
              <a:rPr lang="en-US" sz="2800" dirty="0" smtClean="0">
                <a:effectLst/>
              </a:rPr>
              <a:t>Dvorak</a:t>
            </a:r>
            <a:r>
              <a:rPr lang="bg-BG" sz="2800" dirty="0" smtClean="0">
                <a:effectLst/>
              </a:rPr>
              <a:t> или </a:t>
            </a:r>
            <a:r>
              <a:rPr lang="en-US" sz="2800" dirty="0" smtClean="0">
                <a:effectLst/>
              </a:rPr>
              <a:t>American </a:t>
            </a:r>
            <a:r>
              <a:rPr lang="en-US" sz="2800" dirty="0">
                <a:effectLst/>
              </a:rPr>
              <a:t>Simplified Keyboard (ASK</a:t>
            </a:r>
            <a:r>
              <a:rPr lang="en-US" sz="2800" dirty="0" smtClean="0">
                <a:effectLst/>
              </a:rPr>
              <a:t>) </a:t>
            </a:r>
            <a:r>
              <a:rPr lang="en-US" sz="2800" dirty="0">
                <a:effectLst/>
              </a:rPr>
              <a:t>е патентована през </a:t>
            </a:r>
            <a:r>
              <a:rPr lang="en-US" sz="2800" dirty="0" smtClean="0">
                <a:effectLst/>
              </a:rPr>
              <a:t>1936</a:t>
            </a:r>
            <a:r>
              <a:rPr lang="bg-BG" sz="2800" dirty="0" smtClean="0">
                <a:effectLst/>
              </a:rPr>
              <a:t> г.</a:t>
            </a:r>
            <a:r>
              <a:rPr lang="en-US" sz="2800" dirty="0" smtClean="0">
                <a:effectLst/>
              </a:rPr>
              <a:t> </a:t>
            </a:r>
            <a:r>
              <a:rPr lang="bg-BG" sz="2800" dirty="0" smtClean="0">
                <a:effectLst/>
              </a:rPr>
              <a:t>И</a:t>
            </a:r>
            <a:r>
              <a:rPr lang="en-US" sz="2800" dirty="0" smtClean="0">
                <a:effectLst/>
              </a:rPr>
              <a:t>ма дизайн</a:t>
            </a:r>
            <a:r>
              <a:rPr lang="bg-BG" sz="2800" dirty="0" smtClean="0">
                <a:effectLst/>
              </a:rPr>
              <a:t> за висока</a:t>
            </a:r>
            <a:r>
              <a:rPr lang="en-US" sz="2800" dirty="0" smtClean="0">
                <a:effectLst/>
              </a:rPr>
              <a:t> наборна </a:t>
            </a:r>
            <a:r>
              <a:rPr lang="en-US" sz="2800" dirty="0">
                <a:effectLst/>
              </a:rPr>
              <a:t>скорост</a:t>
            </a:r>
            <a:r>
              <a:rPr lang="en-US" sz="2800" dirty="0" smtClean="0">
                <a:effectLst/>
              </a:rPr>
              <a:t>.</a:t>
            </a:r>
            <a:endParaRPr lang="bg-BG" sz="2800" dirty="0" smtClean="0">
              <a:effectLst/>
            </a:endParaRPr>
          </a:p>
          <a:p>
            <a:pPr marL="0" indent="0" algn="just">
              <a:buNone/>
            </a:pPr>
            <a:endParaRPr lang="en-US" sz="2800" dirty="0" smtClean="0">
              <a:effectLst/>
            </a:endParaRPr>
          </a:p>
          <a:p>
            <a:pPr marL="0" indent="0" algn="just">
              <a:buNone/>
            </a:pPr>
            <a:r>
              <a:rPr lang="en-US" sz="2800" dirty="0" smtClean="0">
                <a:effectLst/>
              </a:rPr>
              <a:t>JCUKEN </a:t>
            </a:r>
            <a:r>
              <a:rPr lang="en-US" sz="2800" dirty="0">
                <a:effectLst/>
              </a:rPr>
              <a:t>е фонетична клавиатура от бившия СССР. </a:t>
            </a:r>
            <a:endParaRPr lang="bg-BG" sz="2800" dirty="0" smtClean="0">
              <a:effectLst/>
            </a:endParaRPr>
          </a:p>
          <a:p>
            <a:pPr marL="0" indent="0" algn="just">
              <a:buNone/>
            </a:pPr>
            <a:endParaRPr lang="en-US" sz="2800" dirty="0" smtClean="0">
              <a:effectLst/>
            </a:endParaRPr>
          </a:p>
          <a:p>
            <a:pPr marL="0" indent="0" algn="just">
              <a:buNone/>
            </a:pPr>
            <a:r>
              <a:rPr lang="en-US" sz="2800" dirty="0" smtClean="0">
                <a:effectLst/>
              </a:rPr>
              <a:t>UTF-8 </a:t>
            </a:r>
            <a:r>
              <a:rPr lang="en-US" sz="2800" dirty="0">
                <a:effectLst/>
              </a:rPr>
              <a:t>е стандарт за кодиране на символи.</a:t>
            </a:r>
          </a:p>
          <a:p>
            <a:pPr marL="0" indent="0" algn="just">
              <a:buNone/>
            </a:pPr>
            <a:endParaRPr lang="bg-BG" sz="2800" dirty="0" smtClean="0">
              <a:effectLst/>
            </a:endParaRPr>
          </a:p>
          <a:p>
            <a:pPr marL="0" indent="0" algn="just">
              <a:buNone/>
            </a:pPr>
            <a:r>
              <a:rPr lang="en-US" sz="2800" dirty="0" smtClean="0">
                <a:effectLst/>
              </a:rPr>
              <a:t>Източник</a:t>
            </a:r>
            <a:r>
              <a:rPr lang="en-US" sz="2800" dirty="0">
                <a:effectLst/>
              </a:rPr>
              <a:t>: </a:t>
            </a:r>
            <a:r>
              <a:rPr lang="en-US" sz="2800" u="sng" dirty="0">
                <a:effectLst/>
                <a:hlinkClick r:id="rId2"/>
              </a:rPr>
              <a:t>http://en.wikipedia.org/wiki/Keyboard_layout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6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305800" cy="5791200"/>
          </a:xfrm>
        </p:spPr>
        <p:txBody>
          <a:bodyPr/>
          <a:lstStyle/>
          <a:p>
            <a:pPr marL="0" indent="0">
              <a:buNone/>
            </a:pPr>
            <a:r>
              <a:rPr lang="bg-BG" sz="2800" dirty="0" smtClean="0"/>
              <a:t>Едно изображение на слайд</a:t>
            </a:r>
          </a:p>
          <a:p>
            <a:pPr marL="357188" lvl="1" indent="0" algn="just">
              <a:buNone/>
            </a:pPr>
            <a:endParaRPr lang="en-US" sz="2800" dirty="0" smtClean="0"/>
          </a:p>
          <a:p>
            <a:pPr marL="357188" lvl="1" indent="0" algn="just">
              <a:buNone/>
            </a:pPr>
            <a:r>
              <a:rPr lang="bg-BG" sz="2800" dirty="0" smtClean="0"/>
              <a:t>Всеки слайд следва да съдържа информация по една</a:t>
            </a:r>
            <a:r>
              <a:rPr lang="en-US" sz="2800" dirty="0" smtClean="0"/>
              <a:t> </a:t>
            </a:r>
            <a:r>
              <a:rPr lang="bg-BG" sz="2800" dirty="0" smtClean="0"/>
              <a:t>тема/въпрос. </a:t>
            </a:r>
          </a:p>
          <a:p>
            <a:pPr marL="357188" lvl="1" indent="0" algn="just">
              <a:buNone/>
            </a:pPr>
            <a:r>
              <a:rPr lang="bg-BG" sz="2800" dirty="0" smtClean="0"/>
              <a:t>Помощното изображение (било то картинка, графика или таблица) трябва да бъде не повече от едно.</a:t>
            </a:r>
            <a:endParaRPr lang="en-US" sz="2800" dirty="0" smtClean="0"/>
          </a:p>
          <a:p>
            <a:pPr marL="357188" lvl="1" indent="0" algn="just">
              <a:buNone/>
            </a:pPr>
            <a:endParaRPr lang="bg-BG" sz="2800" dirty="0"/>
          </a:p>
          <a:p>
            <a:pPr marL="0" indent="0">
              <a:buNone/>
            </a:pPr>
            <a:r>
              <a:rPr lang="bg-BG" sz="2800" dirty="0" smtClean="0"/>
              <a:t>Източник: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hlinkClick r:id="rId2"/>
              </a:rPr>
              <a:t>McDanniel</a:t>
            </a:r>
            <a:r>
              <a:rPr lang="en-US" sz="2800" dirty="0" smtClean="0">
                <a:hlinkClick r:id="rId2"/>
              </a:rPr>
              <a:t>, C. : “Designing an Effective Slide Deck Presentation”</a:t>
            </a:r>
            <a:endParaRPr lang="en-US" sz="2800" dirty="0" smtClean="0"/>
          </a:p>
          <a:p>
            <a:pPr marL="357188" lvl="1" indent="0"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В </a:t>
            </a:r>
            <a:r>
              <a:rPr lang="en-US" sz="2800" dirty="0" err="1">
                <a:effectLst/>
              </a:rPr>
              <a:t>кой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ред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има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само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аудио</a:t>
            </a:r>
            <a:r>
              <a:rPr lang="en-US" sz="2800" dirty="0">
                <a:effectLst/>
              </a:rPr>
              <a:t> и </a:t>
            </a:r>
            <a:r>
              <a:rPr lang="en-US" sz="2800" dirty="0" err="1">
                <a:effectLst/>
              </a:rPr>
              <a:t>видео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формати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които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тип</a:t>
            </a:r>
            <a:r>
              <a:rPr lang="en-US" sz="2800" dirty="0">
                <a:effectLst/>
              </a:rPr>
              <a:t> ”</a:t>
            </a:r>
            <a:r>
              <a:rPr lang="en-US" sz="2800" dirty="0" err="1">
                <a:effectLst/>
              </a:rPr>
              <a:t>контейнер</a:t>
            </a:r>
            <a:r>
              <a:rPr lang="en-US" sz="2800" dirty="0">
                <a:effectLst/>
              </a:rPr>
              <a:t>”?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AVI</a:t>
            </a:r>
            <a:r>
              <a:rPr lang="en-US" sz="2800" dirty="0">
                <a:effectLst/>
              </a:rPr>
              <a:t>, MP4, MKV, ASF, </a:t>
            </a:r>
            <a:r>
              <a:rPr lang="en-US" sz="2800" dirty="0" err="1">
                <a:effectLst/>
              </a:rPr>
              <a:t>Ogg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MKV</a:t>
            </a:r>
            <a:r>
              <a:rPr lang="en-US" sz="2800" dirty="0">
                <a:effectLst/>
              </a:rPr>
              <a:t>, WMV, AVI, ASF, MP3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MP3</a:t>
            </a:r>
            <a:r>
              <a:rPr lang="en-US" sz="2800" dirty="0">
                <a:effectLst/>
              </a:rPr>
              <a:t>, MP4, MKV, ASF, </a:t>
            </a:r>
            <a:r>
              <a:rPr lang="en-US" sz="2800" dirty="0" err="1">
                <a:effectLst/>
              </a:rPr>
              <a:t>Ogg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WMA</a:t>
            </a:r>
            <a:r>
              <a:rPr lang="en-US" sz="2800" dirty="0">
                <a:effectLst/>
              </a:rPr>
              <a:t>, WMV, H264, MKV, AVI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В </a:t>
            </a:r>
            <a:r>
              <a:rPr lang="en-US" sz="2800" dirty="0" err="1">
                <a:effectLst/>
              </a:rPr>
              <a:t>кой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ред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има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само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аудио</a:t>
            </a:r>
            <a:r>
              <a:rPr lang="en-US" sz="2800" dirty="0">
                <a:effectLst/>
              </a:rPr>
              <a:t> и </a:t>
            </a:r>
            <a:r>
              <a:rPr lang="en-US" sz="2800" dirty="0" err="1">
                <a:effectLst/>
              </a:rPr>
              <a:t>видео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формати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които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тип</a:t>
            </a:r>
            <a:r>
              <a:rPr lang="en-US" sz="2800" dirty="0">
                <a:effectLst/>
              </a:rPr>
              <a:t> ”</a:t>
            </a:r>
            <a:r>
              <a:rPr lang="en-US" sz="2800" dirty="0" err="1">
                <a:effectLst/>
              </a:rPr>
              <a:t>контейнер</a:t>
            </a:r>
            <a:r>
              <a:rPr lang="en-US" sz="2800" dirty="0">
                <a:effectLst/>
              </a:rPr>
              <a:t>”?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AVI, MP4, MKV, ASF,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Ogg</a:t>
            </a:r>
            <a:endParaRPr lang="en-US" sz="2800" i="1" u="sng" dirty="0">
              <a:solidFill>
                <a:schemeClr val="tx2"/>
              </a:solidFill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MKV</a:t>
            </a:r>
            <a:r>
              <a:rPr lang="en-US" sz="2800" dirty="0">
                <a:effectLst/>
              </a:rPr>
              <a:t>, WMV, AVI, ASF, MP3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MP3</a:t>
            </a:r>
            <a:r>
              <a:rPr lang="en-US" sz="2800" dirty="0">
                <a:effectLst/>
              </a:rPr>
              <a:t>, MP4, MKV, ASF, </a:t>
            </a:r>
            <a:r>
              <a:rPr lang="en-US" sz="2800" dirty="0" err="1">
                <a:effectLst/>
              </a:rPr>
              <a:t>Ogg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WMA</a:t>
            </a:r>
            <a:r>
              <a:rPr lang="en-US" sz="2800" dirty="0">
                <a:effectLst/>
              </a:rPr>
              <a:t>, WMV, H264, MKV, AVI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1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bg-BG" sz="2800" dirty="0">
                <a:effectLst/>
              </a:rPr>
              <a:t>Формат тип „контейнер“ е метафайл формат, чиято спецификация описва как различните елементи от данни и метаданни съжителстват в компютърен файл.</a:t>
            </a:r>
            <a:endParaRPr lang="en-US" sz="2800" dirty="0">
              <a:effectLst/>
            </a:endParaRPr>
          </a:p>
          <a:p>
            <a:pPr marL="0" indent="0" algn="just">
              <a:buNone/>
            </a:pPr>
            <a:endParaRPr lang="en-US" sz="2800" dirty="0" smtClean="0">
              <a:effectLst/>
            </a:endParaRPr>
          </a:p>
          <a:p>
            <a:pPr marL="0" indent="0" algn="just">
              <a:buNone/>
            </a:pPr>
            <a:r>
              <a:rPr lang="en-US" sz="2800" dirty="0" smtClean="0">
                <a:effectLst/>
              </a:rPr>
              <a:t>Източник</a:t>
            </a:r>
            <a:r>
              <a:rPr lang="en-US" sz="2800" dirty="0">
                <a:effectLst/>
              </a:rPr>
              <a:t>: </a:t>
            </a:r>
            <a:r>
              <a:rPr lang="en-US" sz="2800" u="sng" dirty="0">
                <a:effectLst/>
                <a:hlinkClick r:id="rId2"/>
              </a:rPr>
              <a:t>http://en.wikipedia.org/wiki/Container_format_(digital)#Multimedia_container_formats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>
                <a:effectLst/>
              </a:rPr>
              <a:t>За кои от следните услуги е удачно да се използва UDP (User Datagram Protocol) протокол от Трнаспортния слой </a:t>
            </a:r>
            <a:r>
              <a:rPr lang="ru-RU" sz="2800" dirty="0" smtClean="0">
                <a:effectLst/>
              </a:rPr>
              <a:t>?</a:t>
            </a:r>
            <a:endParaRPr lang="en-US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HTTP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HTTPS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VoIP (Voice (Video) over IP</a:t>
            </a:r>
            <a:r>
              <a:rPr lang="en-US" sz="2800" dirty="0" smtClean="0"/>
              <a:t>)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POP3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>
                <a:effectLst/>
              </a:rPr>
              <a:t>За кои от следните услуги е удачно да се използва UDP (User Datagram Protocol) протокол от Трнаспортния слой </a:t>
            </a:r>
            <a:r>
              <a:rPr lang="ru-RU" sz="2800" dirty="0" smtClean="0">
                <a:effectLst/>
              </a:rPr>
              <a:t>?</a:t>
            </a:r>
            <a:endParaRPr lang="en-US" sz="28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HTTP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HTTPS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VoIP (Voice (Video) over IP)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POP3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>
                <a:effectLst/>
              </a:rPr>
              <a:t>UDP протоколът предоставя ненадеждно обслужване с неустановена връзка и за разлика от TCP прооколът, който предоставя надеждно обслужване с установена връзка, осигурява бързо предаване на пакетите със възможност за загуби. В приложения със Video или Voice streaming, които се изпълняват в реално време е важно информацията да се предава бързо, без закъснения и могат да толерират няколко изгубени пакета, но не и да прекъсват процеса заради изчакване на получаването им.</a:t>
            </a:r>
          </a:p>
          <a:p>
            <a:pPr marL="0" indent="0" algn="just">
              <a:buNone/>
            </a:pPr>
            <a:r>
              <a:rPr lang="ru-RU" sz="2400" dirty="0">
                <a:effectLst/>
              </a:rPr>
              <a:t>Източник: </a:t>
            </a:r>
            <a:endParaRPr lang="en-US" sz="2400" dirty="0" smtClean="0">
              <a:effectLst/>
            </a:endParaRPr>
          </a:p>
          <a:p>
            <a:pPr marL="0" indent="0" algn="just">
              <a:buNone/>
            </a:pPr>
            <a:r>
              <a:rPr lang="ru-RU" sz="2400" u="sng" dirty="0" smtClean="0">
                <a:effectLst/>
                <a:hlinkClick r:id="rId2"/>
              </a:rPr>
              <a:t>http</a:t>
            </a:r>
            <a:r>
              <a:rPr lang="ru-RU" sz="2400" u="sng" dirty="0">
                <a:effectLst/>
                <a:hlinkClick r:id="rId2"/>
              </a:rPr>
              <a:t>://elearn.uni-sofia.bg/pluginfile.php/30434/mod_resource/content/0/Materiali/Topic-20.pdf</a:t>
            </a:r>
            <a:endParaRPr lang="ru-RU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9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/>
              <a:t>Каква е максималната скорост  за пренос на данни в стандарта 802.11ac </a:t>
            </a:r>
            <a:r>
              <a:rPr lang="ru-RU" sz="2800" dirty="0" smtClean="0"/>
              <a:t>?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150Mbit/s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300Mbit/s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54Mbit/s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/>
              <a:t>866.7 Mbit/s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/>
              <a:t>Каква е максималната скорост  за пренос на данни в стандарта 802.11ac </a:t>
            </a:r>
            <a:r>
              <a:rPr lang="ru-RU" sz="2800" dirty="0" smtClean="0"/>
              <a:t>?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150Mbit/s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300Mbit/s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/>
              <a:t>54Mbit/s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866.7 Mbit/s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5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ru-RU" sz="2400" dirty="0">
                <a:effectLst/>
              </a:rPr>
              <a:t>Стандартът е Wi-Fi стандарт 802.11ac е обявен през 2012 година като </a:t>
            </a:r>
            <a:r>
              <a:rPr lang="ru-RU" sz="2400" dirty="0" smtClean="0">
                <a:effectLst/>
              </a:rPr>
              <a:t>поч</a:t>
            </a:r>
            <a:r>
              <a:rPr lang="bg-BG" sz="2400" dirty="0">
                <a:effectLst/>
              </a:rPr>
              <a:t>т</a:t>
            </a:r>
            <a:r>
              <a:rPr lang="ru-RU" sz="2400" dirty="0" smtClean="0">
                <a:effectLst/>
              </a:rPr>
              <a:t>и </a:t>
            </a:r>
            <a:r>
              <a:rPr lang="ru-RU" sz="2400" dirty="0">
                <a:effectLst/>
              </a:rPr>
              <a:t>утроява максималната скорост на предишния 802.11n. За разлика от предшественика си 802.11ac работи само на 5GHz честота и не използва 2.4GHz (доста популярна сред днешните устройства) и така смущенията в сигнала рязко намаляват. Увеличаването на скоростта се дължи и на по-голямата честотна лента (20, 40, 80 и 160МHz) както и на Beamforming технологията , която използва насочване на сигнала</a:t>
            </a:r>
            <a:r>
              <a:rPr lang="ru-RU" sz="2400" dirty="0" smtClean="0">
                <a:effectLst/>
              </a:rPr>
              <a:t>.</a:t>
            </a:r>
            <a:endParaRPr lang="en-US" sz="2400" dirty="0" smtClean="0">
              <a:effectLst/>
            </a:endParaRPr>
          </a:p>
          <a:p>
            <a:pPr marL="0" indent="0" algn="just">
              <a:buNone/>
            </a:pPr>
            <a:endParaRPr lang="ru-RU" sz="2400" dirty="0">
              <a:effectLst/>
            </a:endParaRPr>
          </a:p>
          <a:p>
            <a:pPr marL="0" indent="0" algn="just">
              <a:buNone/>
            </a:pPr>
            <a:r>
              <a:rPr lang="ru-RU" sz="2400" dirty="0">
                <a:effectLst/>
              </a:rPr>
              <a:t>Източник: </a:t>
            </a:r>
            <a:r>
              <a:rPr lang="ru-RU" sz="2400" u="sng" dirty="0">
                <a:effectLst/>
                <a:hlinkClick r:id="rId2"/>
              </a:rPr>
              <a:t>http://bg.wikipedia.org/wiki/IEEE_802.11</a:t>
            </a:r>
            <a:endParaRPr lang="ru-RU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600" dirty="0" err="1" smtClean="0">
                <a:effectLst/>
              </a:rPr>
              <a:t>Ко</a:t>
            </a:r>
            <a:r>
              <a:rPr lang="bg-BG" sz="2600" dirty="0">
                <a:effectLst/>
              </a:rPr>
              <a:t>е</a:t>
            </a:r>
            <a:r>
              <a:rPr lang="en-US" sz="2600" dirty="0" smtClean="0">
                <a:effectLst/>
              </a:rPr>
              <a:t> не </a:t>
            </a:r>
            <a:r>
              <a:rPr lang="en-US" sz="2600" dirty="0">
                <a:effectLst/>
              </a:rPr>
              <a:t>е </a:t>
            </a:r>
            <a:r>
              <a:rPr lang="en-US" sz="2600" dirty="0" err="1">
                <a:effectLst/>
              </a:rPr>
              <a:t>част</a:t>
            </a:r>
            <a:r>
              <a:rPr lang="en-US" sz="2600" dirty="0">
                <a:effectLst/>
              </a:rPr>
              <a:t> от </a:t>
            </a:r>
            <a:r>
              <a:rPr lang="en-US" sz="2600" dirty="0" err="1">
                <a:effectLst/>
              </a:rPr>
              <a:t>дефиницията</a:t>
            </a:r>
            <a:r>
              <a:rPr lang="en-US" sz="2600" dirty="0">
                <a:effectLst/>
              </a:rPr>
              <a:t> за </a:t>
            </a:r>
            <a:r>
              <a:rPr lang="en-US" sz="2600" dirty="0" err="1">
                <a:effectLst/>
              </a:rPr>
              <a:t>свободния</a:t>
            </a:r>
            <a:r>
              <a:rPr lang="en-US" sz="2600" dirty="0">
                <a:effectLst/>
              </a:rPr>
              <a:t> </a:t>
            </a:r>
            <a:r>
              <a:rPr lang="en-US" sz="2600" dirty="0" err="1" smtClean="0">
                <a:effectLst/>
              </a:rPr>
              <a:t>софтуер</a:t>
            </a:r>
            <a:r>
              <a:rPr lang="en-US" sz="2600" dirty="0" smtClean="0">
                <a:effectLst/>
              </a:rPr>
              <a:t> (free software)?</a:t>
            </a:r>
          </a:p>
          <a:p>
            <a:pPr marL="0" indent="0" algn="just">
              <a:buNone/>
            </a:pPr>
            <a:endParaRPr lang="en-US" sz="26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dirty="0" err="1">
                <a:effectLst/>
              </a:rPr>
              <a:t>свобода</a:t>
            </a:r>
            <a:r>
              <a:rPr lang="en-US" sz="2600" dirty="0">
                <a:effectLst/>
              </a:rPr>
              <a:t> на </a:t>
            </a:r>
            <a:r>
              <a:rPr lang="en-US" sz="2600" dirty="0" err="1">
                <a:effectLst/>
              </a:rPr>
              <a:t>изпълнение</a:t>
            </a:r>
            <a:r>
              <a:rPr lang="en-US" sz="2600" dirty="0">
                <a:effectLst/>
              </a:rPr>
              <a:t> на </a:t>
            </a:r>
            <a:r>
              <a:rPr lang="en-US" sz="2600" dirty="0" err="1">
                <a:effectLst/>
              </a:rPr>
              <a:t>приложението</a:t>
            </a:r>
            <a:r>
              <a:rPr lang="en-US" sz="2600" dirty="0">
                <a:effectLst/>
              </a:rPr>
              <a:t> за </a:t>
            </a:r>
            <a:r>
              <a:rPr lang="en-US" sz="2600" dirty="0" err="1">
                <a:effectLst/>
              </a:rPr>
              <a:t>всяка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 smtClean="0">
                <a:effectLst/>
              </a:rPr>
              <a:t>цел</a:t>
            </a:r>
            <a:endParaRPr lang="en-US" sz="26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dirty="0" err="1">
                <a:effectLst/>
              </a:rPr>
              <a:t>свобода</a:t>
            </a:r>
            <a:r>
              <a:rPr lang="en-US" sz="2600" dirty="0">
                <a:effectLst/>
              </a:rPr>
              <a:t> </a:t>
            </a:r>
            <a:r>
              <a:rPr lang="bg-BG" sz="2600" dirty="0" err="1">
                <a:effectLst/>
              </a:rPr>
              <a:t>д</a:t>
            </a:r>
            <a:r>
              <a:rPr lang="en-US" sz="2600" dirty="0" smtClean="0">
                <a:effectLst/>
              </a:rPr>
              <a:t>а </a:t>
            </a:r>
            <a:r>
              <a:rPr lang="en-US" sz="2600" dirty="0" err="1" smtClean="0">
                <a:effectLst/>
              </a:rPr>
              <a:t>изучава</a:t>
            </a:r>
            <a:r>
              <a:rPr lang="bg-BG" sz="2600" dirty="0" smtClean="0">
                <a:effectLst/>
              </a:rPr>
              <a:t>м</a:t>
            </a:r>
            <a:r>
              <a:rPr lang="en-US" sz="2600" dirty="0" smtClean="0">
                <a:effectLst/>
              </a:rPr>
              <a:t>е </a:t>
            </a:r>
            <a:r>
              <a:rPr lang="en-US" sz="2600" dirty="0" err="1">
                <a:effectLst/>
              </a:rPr>
              <a:t>как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работи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приложението</a:t>
            </a:r>
            <a:r>
              <a:rPr lang="en-US" sz="2600" dirty="0">
                <a:effectLst/>
              </a:rPr>
              <a:t> и </a:t>
            </a:r>
            <a:r>
              <a:rPr lang="bg-BG" sz="2600" dirty="0" smtClean="0">
                <a:effectLst/>
              </a:rPr>
              <a:t>да го променяме</a:t>
            </a:r>
            <a:r>
              <a:rPr lang="en-US" sz="2600" dirty="0" smtClean="0">
                <a:effectLst/>
              </a:rPr>
              <a:t> </a:t>
            </a:r>
            <a:r>
              <a:rPr lang="en-US" sz="2600" dirty="0" err="1" smtClean="0">
                <a:effectLst/>
              </a:rPr>
              <a:t>според</a:t>
            </a:r>
            <a:r>
              <a:rPr lang="en-US" sz="2600" dirty="0" smtClean="0">
                <a:effectLst/>
              </a:rPr>
              <a:t> </a:t>
            </a:r>
            <a:r>
              <a:rPr lang="en-US" sz="2600" dirty="0" err="1">
                <a:effectLst/>
              </a:rPr>
              <a:t>собствените</a:t>
            </a:r>
            <a:r>
              <a:rPr lang="en-US" sz="2600" dirty="0">
                <a:effectLst/>
              </a:rPr>
              <a:t> </a:t>
            </a:r>
            <a:r>
              <a:rPr lang="bg-BG" sz="2600" dirty="0" err="1">
                <a:effectLst/>
              </a:rPr>
              <a:t>с</a:t>
            </a:r>
            <a:r>
              <a:rPr lang="en-US" sz="2600" dirty="0" smtClean="0">
                <a:effectLst/>
              </a:rPr>
              <a:t>и </a:t>
            </a:r>
            <a:r>
              <a:rPr lang="en-US" sz="2600" dirty="0" err="1" smtClean="0">
                <a:effectLst/>
              </a:rPr>
              <a:t>цели</a:t>
            </a:r>
            <a:endParaRPr lang="bg-BG" sz="26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bg-BG" sz="2600" dirty="0" smtClean="0">
                <a:effectLst/>
              </a:rPr>
              <a:t>с</a:t>
            </a:r>
            <a:r>
              <a:rPr lang="en-US" sz="2600" dirty="0" err="1" smtClean="0">
                <a:effectLst/>
              </a:rPr>
              <a:t>вобода</a:t>
            </a:r>
            <a:r>
              <a:rPr lang="en-US" sz="2600" dirty="0" smtClean="0">
                <a:effectLst/>
              </a:rPr>
              <a:t> </a:t>
            </a:r>
            <a:r>
              <a:rPr lang="en-US" sz="2600" dirty="0" err="1">
                <a:effectLst/>
              </a:rPr>
              <a:t>да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разпространяваме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копия</a:t>
            </a:r>
            <a:r>
              <a:rPr lang="en-US" sz="2600" dirty="0">
                <a:effectLst/>
              </a:rPr>
              <a:t> с </a:t>
            </a:r>
            <a:r>
              <a:rPr lang="en-US" sz="2600" dirty="0" err="1">
                <a:effectLst/>
              </a:rPr>
              <a:t>цел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да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помагаме</a:t>
            </a:r>
            <a:r>
              <a:rPr lang="en-US" sz="2600" dirty="0">
                <a:effectLst/>
              </a:rPr>
              <a:t> на </a:t>
            </a:r>
            <a:r>
              <a:rPr lang="en-US" sz="2600" dirty="0" err="1">
                <a:effectLst/>
              </a:rPr>
              <a:t>съседите</a:t>
            </a:r>
            <a:r>
              <a:rPr lang="en-US" sz="2600" dirty="0">
                <a:effectLst/>
              </a:rPr>
              <a:t> </a:t>
            </a:r>
            <a:r>
              <a:rPr lang="en-US" sz="2600" dirty="0" err="1" smtClean="0">
                <a:effectLst/>
              </a:rPr>
              <a:t>си</a:t>
            </a:r>
            <a:r>
              <a:rPr lang="bg-BG" sz="2600" dirty="0" smtClean="0">
                <a:effectLst/>
              </a:rPr>
              <a:t>		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dirty="0" err="1">
                <a:effectLst/>
              </a:rPr>
              <a:t>свобода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да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променяме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името</a:t>
            </a:r>
            <a:r>
              <a:rPr lang="en-US" sz="2600" dirty="0">
                <a:effectLst/>
              </a:rPr>
              <a:t> на </a:t>
            </a:r>
            <a:r>
              <a:rPr lang="en-US" sz="2600" dirty="0" err="1">
                <a:effectLst/>
              </a:rPr>
              <a:t>софтуера</a:t>
            </a:r>
            <a:r>
              <a:rPr lang="en-US" sz="2600" dirty="0">
                <a:effectLst/>
              </a:rPr>
              <a:t> и </a:t>
            </a:r>
            <a:r>
              <a:rPr lang="en-US" sz="2600" dirty="0" err="1">
                <a:effectLst/>
              </a:rPr>
              <a:t>автора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му</a:t>
            </a:r>
            <a:r>
              <a:rPr lang="en-US" sz="2600" dirty="0">
                <a:effectLst/>
              </a:rPr>
              <a:t>, </a:t>
            </a:r>
            <a:r>
              <a:rPr lang="en-US" sz="2600" dirty="0" err="1">
                <a:effectLst/>
              </a:rPr>
              <a:t>след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като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сме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направили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промени</a:t>
            </a:r>
            <a:r>
              <a:rPr lang="en-US" sz="2600" dirty="0">
                <a:effectLst/>
              </a:rPr>
              <a:t> в </a:t>
            </a:r>
            <a:r>
              <a:rPr lang="en-US" sz="2600" dirty="0" err="1">
                <a:effectLst/>
              </a:rPr>
              <a:t>кода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3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>
                <a:effectLst/>
              </a:rPr>
              <a:t>Какво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представлява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теорията</a:t>
            </a:r>
            <a:r>
              <a:rPr lang="en-US" sz="2800" dirty="0">
                <a:effectLst/>
              </a:rPr>
              <a:t> за „</a:t>
            </a:r>
            <a:r>
              <a:rPr lang="en-US" sz="2800" dirty="0" err="1">
                <a:effectLst/>
              </a:rPr>
              <a:t>Шест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степени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разделение</a:t>
            </a:r>
            <a:r>
              <a:rPr lang="en-US" sz="2800" i="1" dirty="0" smtClean="0">
                <a:effectLst/>
              </a:rPr>
              <a:t>”</a:t>
            </a:r>
            <a:r>
              <a:rPr lang="en-US" sz="2800" dirty="0" smtClean="0">
                <a:effectLst/>
              </a:rPr>
              <a:t>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 smtClean="0">
                <a:effectLst/>
              </a:rPr>
              <a:t>Друго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име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теорията</a:t>
            </a:r>
            <a:r>
              <a:rPr lang="en-US" sz="2800" dirty="0">
                <a:effectLst/>
              </a:rPr>
              <a:t> от </a:t>
            </a:r>
            <a:r>
              <a:rPr lang="en-US" sz="2800" dirty="0" err="1">
                <a:effectLst/>
              </a:rPr>
              <a:t>физиката</a:t>
            </a:r>
            <a:r>
              <a:rPr lang="en-US" sz="2800" dirty="0">
                <a:effectLst/>
              </a:rPr>
              <a:t> „</a:t>
            </a:r>
            <a:r>
              <a:rPr lang="en-US" sz="2800" dirty="0" err="1">
                <a:effectLst/>
              </a:rPr>
              <a:t>Шест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степени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свобода</a:t>
            </a:r>
            <a:r>
              <a:rPr lang="en-US" sz="2800" i="1" dirty="0">
                <a:effectLst/>
              </a:rPr>
              <a:t>”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 smtClean="0">
                <a:effectLst/>
              </a:rPr>
              <a:t>Пълното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разделение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минава</a:t>
            </a:r>
            <a:r>
              <a:rPr lang="en-US" sz="2800" dirty="0">
                <a:effectLst/>
              </a:rPr>
              <a:t> през </a:t>
            </a:r>
            <a:r>
              <a:rPr lang="en-US" sz="2800" dirty="0" err="1">
                <a:effectLst/>
              </a:rPr>
              <a:t>шест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етапа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 smtClean="0">
                <a:effectLst/>
              </a:rPr>
              <a:t>Всеки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>
                <a:effectLst/>
              </a:rPr>
              <a:t>е на </a:t>
            </a:r>
            <a:r>
              <a:rPr lang="en-US" sz="2800" dirty="0" err="1">
                <a:effectLst/>
              </a:rPr>
              <a:t>шест</a:t>
            </a:r>
            <a:r>
              <a:rPr lang="en-US" sz="2800" dirty="0">
                <a:effectLst/>
              </a:rPr>
              <a:t> „</a:t>
            </a:r>
            <a:r>
              <a:rPr lang="en-US" sz="2800" dirty="0" err="1">
                <a:effectLst/>
              </a:rPr>
              <a:t>приятел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приятел</a:t>
            </a:r>
            <a:r>
              <a:rPr lang="en-US" sz="2800" dirty="0">
                <a:effectLst/>
              </a:rPr>
              <a:t>” </a:t>
            </a:r>
            <a:r>
              <a:rPr lang="en-US" sz="2800" dirty="0" err="1">
                <a:effectLst/>
              </a:rPr>
              <a:t>стъпки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далече</a:t>
            </a:r>
            <a:r>
              <a:rPr lang="en-US" sz="2800" dirty="0">
                <a:effectLst/>
              </a:rPr>
              <a:t> от </a:t>
            </a:r>
            <a:r>
              <a:rPr lang="en-US" sz="2800" dirty="0" err="1">
                <a:effectLst/>
              </a:rPr>
              <a:t>мен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 smtClean="0">
                <a:effectLst/>
              </a:rPr>
              <a:t>Има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шест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различни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измерения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разделението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>
                <a:effectLst/>
              </a:rPr>
              <a:t>Какво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представлява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теорията</a:t>
            </a:r>
            <a:r>
              <a:rPr lang="en-US" sz="2800" dirty="0">
                <a:effectLst/>
              </a:rPr>
              <a:t> за „</a:t>
            </a:r>
            <a:r>
              <a:rPr lang="en-US" sz="2800" dirty="0" err="1">
                <a:effectLst/>
              </a:rPr>
              <a:t>Шест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степени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разделение</a:t>
            </a:r>
            <a:r>
              <a:rPr lang="en-US" sz="2800" i="1" dirty="0" smtClean="0">
                <a:effectLst/>
              </a:rPr>
              <a:t>”</a:t>
            </a:r>
            <a:r>
              <a:rPr lang="en-US" sz="2800" dirty="0" smtClean="0">
                <a:effectLst/>
              </a:rPr>
              <a:t>?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 smtClean="0">
                <a:effectLst/>
              </a:rPr>
              <a:t>Друго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име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теорията</a:t>
            </a:r>
            <a:r>
              <a:rPr lang="en-US" sz="2800" dirty="0">
                <a:effectLst/>
              </a:rPr>
              <a:t> от </a:t>
            </a:r>
            <a:r>
              <a:rPr lang="en-US" sz="2800" dirty="0" err="1">
                <a:effectLst/>
              </a:rPr>
              <a:t>физиката</a:t>
            </a:r>
            <a:r>
              <a:rPr lang="en-US" sz="2800" dirty="0">
                <a:effectLst/>
              </a:rPr>
              <a:t> „</a:t>
            </a:r>
            <a:r>
              <a:rPr lang="en-US" sz="2800" dirty="0" err="1">
                <a:effectLst/>
              </a:rPr>
              <a:t>Шест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степени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свобода</a:t>
            </a:r>
            <a:r>
              <a:rPr lang="en-US" sz="2800" i="1" dirty="0">
                <a:effectLst/>
              </a:rPr>
              <a:t>”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 smtClean="0">
                <a:effectLst/>
              </a:rPr>
              <a:t>Пълното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разделение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минава</a:t>
            </a:r>
            <a:r>
              <a:rPr lang="en-US" sz="2800" dirty="0">
                <a:effectLst/>
              </a:rPr>
              <a:t> през </a:t>
            </a:r>
            <a:r>
              <a:rPr lang="en-US" sz="2800" dirty="0" err="1">
                <a:effectLst/>
              </a:rPr>
              <a:t>шест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етапа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 err="1">
                <a:solidFill>
                  <a:schemeClr val="tx2"/>
                </a:solidFill>
                <a:effectLst/>
              </a:rPr>
              <a:t>Всеки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е на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шест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„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приятел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на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приятел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”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стъпки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далече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от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мен</a:t>
            </a:r>
            <a:endParaRPr lang="en-US" sz="2800" i="1" u="sng" dirty="0">
              <a:solidFill>
                <a:schemeClr val="tx2"/>
              </a:solidFill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err="1" smtClean="0">
                <a:effectLst/>
              </a:rPr>
              <a:t>Има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шест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различни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измерения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разделението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8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>
                <a:effectLst/>
              </a:rPr>
              <a:t>Шест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степени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разделение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нарича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теорията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според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която</a:t>
            </a:r>
            <a:r>
              <a:rPr lang="bg-BG" sz="2800" dirty="0" smtClean="0">
                <a:effectLst/>
              </a:rPr>
              <a:t>,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базирайки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се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веригата</a:t>
            </a:r>
            <a:r>
              <a:rPr lang="en-US" sz="2800" dirty="0">
                <a:effectLst/>
              </a:rPr>
              <a:t> „</a:t>
            </a:r>
            <a:r>
              <a:rPr lang="en-US" sz="2800" dirty="0" err="1">
                <a:effectLst/>
              </a:rPr>
              <a:t>приятел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приятел</a:t>
            </a:r>
            <a:r>
              <a:rPr lang="en-US" sz="2800" dirty="0" smtClean="0">
                <a:effectLst/>
              </a:rPr>
              <a:t>”</a:t>
            </a:r>
            <a:r>
              <a:rPr lang="bg-BG" sz="2800" dirty="0" smtClean="0">
                <a:effectLst/>
              </a:rPr>
              <a:t>,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всеки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човек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независимо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къде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света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намира</a:t>
            </a:r>
            <a:r>
              <a:rPr lang="en-US" sz="2800" dirty="0">
                <a:effectLst/>
              </a:rPr>
              <a:t>, е </a:t>
            </a:r>
            <a:r>
              <a:rPr lang="en-US" sz="2800" dirty="0" err="1">
                <a:effectLst/>
              </a:rPr>
              <a:t>отдалечен</a:t>
            </a:r>
            <a:r>
              <a:rPr lang="en-US" sz="2800" dirty="0">
                <a:effectLst/>
              </a:rPr>
              <a:t> от </a:t>
            </a:r>
            <a:r>
              <a:rPr lang="en-US" sz="2800" dirty="0" err="1">
                <a:effectLst/>
              </a:rPr>
              <a:t>нас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шест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или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по-малко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стъпки</a:t>
            </a:r>
            <a:r>
              <a:rPr lang="en-US" sz="2800" dirty="0">
                <a:effectLst/>
              </a:rPr>
              <a:t>.</a:t>
            </a:r>
          </a:p>
          <a:p>
            <a:pPr algn="just"/>
            <a:endParaRPr lang="en-US" sz="2800" dirty="0">
              <a:effectLst/>
            </a:endParaRPr>
          </a:p>
          <a:p>
            <a:pPr marL="0" indent="0" algn="just">
              <a:buNone/>
            </a:pPr>
            <a:r>
              <a:rPr lang="en-US" sz="2800" dirty="0">
                <a:effectLst/>
              </a:rPr>
              <a:t>Източник:</a:t>
            </a:r>
            <a:r>
              <a:rPr lang="en-US" sz="2800" dirty="0">
                <a:effectLst/>
                <a:hlinkClick r:id="rId2"/>
              </a:rPr>
              <a:t> </a:t>
            </a:r>
            <a:r>
              <a:rPr lang="en-US" sz="2600" u="sng" dirty="0">
                <a:effectLst/>
                <a:hlinkClick r:id="rId2"/>
              </a:rPr>
              <a:t>http://en.wikipedia.org/wiki/Six_degrees_of_separation</a:t>
            </a:r>
            <a:endParaRPr lang="en-US" sz="26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2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 smtClean="0">
                <a:effectLst/>
              </a:rPr>
              <a:t>При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кои</a:t>
            </a:r>
            <a:r>
              <a:rPr lang="en-US" sz="2800" dirty="0">
                <a:effectLst/>
              </a:rPr>
              <a:t> от </a:t>
            </a:r>
            <a:r>
              <a:rPr lang="en-US" sz="2800" dirty="0" err="1">
                <a:effectLst/>
              </a:rPr>
              <a:t>популярните</a:t>
            </a:r>
            <a:r>
              <a:rPr lang="en-US" sz="2800" dirty="0">
                <a:effectLst/>
              </a:rPr>
              <a:t> web-</a:t>
            </a:r>
            <a:r>
              <a:rPr lang="en-US" sz="2800" dirty="0" err="1">
                <a:effectLst/>
              </a:rPr>
              <a:t>браузъри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може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ползват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т.нар</a:t>
            </a:r>
            <a:r>
              <a:rPr lang="en-US" sz="2800" dirty="0">
                <a:effectLst/>
              </a:rPr>
              <a:t>. “mouse gestures” (с </a:t>
            </a:r>
            <a:r>
              <a:rPr lang="en-US" sz="2800" dirty="0" err="1">
                <a:effectLst/>
              </a:rPr>
              <a:t>опеределени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движения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мишката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дават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команди</a:t>
            </a:r>
            <a:r>
              <a:rPr lang="en-US" sz="2800" dirty="0" smtClean="0">
                <a:effectLst/>
              </a:rPr>
              <a:t>)?</a:t>
            </a:r>
          </a:p>
          <a:p>
            <a:pPr marL="0" indent="0" algn="just">
              <a:buNone/>
            </a:pPr>
            <a:endParaRPr lang="en-US" sz="28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Opera </a:t>
            </a:r>
            <a:r>
              <a:rPr lang="en-US" sz="2800" dirty="0">
                <a:effectLst/>
              </a:rPr>
              <a:t>и Firefox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Internet </a:t>
            </a:r>
            <a:r>
              <a:rPr lang="en-US" sz="2800" dirty="0">
                <a:effectLst/>
              </a:rPr>
              <a:t>Explorer и Chrome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Chrome </a:t>
            </a:r>
            <a:r>
              <a:rPr lang="en-US" sz="2800" dirty="0">
                <a:effectLst/>
              </a:rPr>
              <a:t>и Safari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Internet </a:t>
            </a:r>
            <a:r>
              <a:rPr lang="en-US" sz="2800" dirty="0">
                <a:effectLst/>
              </a:rPr>
              <a:t>Explorer и Safari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 smtClean="0">
                <a:effectLst/>
              </a:rPr>
              <a:t>При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кои</a:t>
            </a:r>
            <a:r>
              <a:rPr lang="en-US" sz="2800" dirty="0">
                <a:effectLst/>
              </a:rPr>
              <a:t> от </a:t>
            </a:r>
            <a:r>
              <a:rPr lang="en-US" sz="2800" dirty="0" err="1">
                <a:effectLst/>
              </a:rPr>
              <a:t>популярните</a:t>
            </a:r>
            <a:r>
              <a:rPr lang="en-US" sz="2800" dirty="0">
                <a:effectLst/>
              </a:rPr>
              <a:t> web-</a:t>
            </a:r>
            <a:r>
              <a:rPr lang="en-US" sz="2800" dirty="0" err="1">
                <a:effectLst/>
              </a:rPr>
              <a:t>браузъри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може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ползват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т.нар</a:t>
            </a:r>
            <a:r>
              <a:rPr lang="en-US" sz="2800" dirty="0">
                <a:effectLst/>
              </a:rPr>
              <a:t>. “mouse gestures” (с </a:t>
            </a:r>
            <a:r>
              <a:rPr lang="en-US" sz="2800" dirty="0" err="1">
                <a:effectLst/>
              </a:rPr>
              <a:t>опеределени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движения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мишката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дават</a:t>
            </a:r>
            <a:r>
              <a:rPr lang="en-US" sz="2800" dirty="0">
                <a:effectLst/>
              </a:rPr>
              <a:t> </a:t>
            </a:r>
            <a:r>
              <a:rPr lang="en-US" sz="2800" dirty="0" err="1" smtClean="0">
                <a:effectLst/>
              </a:rPr>
              <a:t>команди</a:t>
            </a:r>
            <a:r>
              <a:rPr lang="en-US" sz="2800" dirty="0" smtClean="0">
                <a:effectLst/>
              </a:rPr>
              <a:t>)?</a:t>
            </a:r>
          </a:p>
          <a:p>
            <a:pPr marL="0" indent="0" algn="just">
              <a:buNone/>
            </a:pPr>
            <a:endParaRPr lang="en-US" sz="2800" dirty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Opera и Firefox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Internet </a:t>
            </a:r>
            <a:r>
              <a:rPr lang="en-US" sz="2800" dirty="0">
                <a:effectLst/>
              </a:rPr>
              <a:t>Explorer и Chrome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Chrome </a:t>
            </a:r>
            <a:r>
              <a:rPr lang="en-US" sz="2800" dirty="0">
                <a:effectLst/>
              </a:rPr>
              <a:t>и Safari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Internet </a:t>
            </a:r>
            <a:r>
              <a:rPr lang="en-US" sz="2800" dirty="0">
                <a:effectLst/>
              </a:rPr>
              <a:t>Explorer и Safari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5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Източник</a:t>
            </a:r>
            <a:r>
              <a:rPr lang="en-US" sz="2800" dirty="0">
                <a:effectLst/>
              </a:rPr>
              <a:t>:</a:t>
            </a:r>
            <a:r>
              <a:rPr lang="en-US" sz="2800" dirty="0">
                <a:effectLst/>
                <a:hlinkClick r:id="rId2"/>
              </a:rPr>
              <a:t> </a:t>
            </a:r>
            <a:r>
              <a:rPr lang="en-US" sz="2800" u="sng" dirty="0">
                <a:effectLst/>
                <a:hlinkClick r:id="rId2"/>
              </a:rPr>
              <a:t>http://en.wikipedia.org/wiki/Pointing_device_gesture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7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 smtClean="0">
                <a:effectLst/>
              </a:rPr>
              <a:t>Най-подходящият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език</a:t>
            </a:r>
            <a:r>
              <a:rPr lang="en-US" sz="2800" dirty="0">
                <a:effectLst/>
              </a:rPr>
              <a:t> с </a:t>
            </a:r>
            <a:r>
              <a:rPr lang="en-US" sz="2800" dirty="0" err="1">
                <a:effectLst/>
              </a:rPr>
              <a:t>отворен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код</a:t>
            </a:r>
            <a:r>
              <a:rPr lang="en-US" sz="2800" dirty="0">
                <a:effectLst/>
              </a:rPr>
              <a:t> за </a:t>
            </a:r>
            <a:r>
              <a:rPr lang="en-US" sz="2800" dirty="0" err="1">
                <a:effectLst/>
              </a:rPr>
              <a:t>разработка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сървърни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приложения</a:t>
            </a:r>
            <a:r>
              <a:rPr lang="en-US" sz="2800" dirty="0">
                <a:effectLst/>
              </a:rPr>
              <a:t> е: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JavaScript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Java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HTML 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CSS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 smtClean="0">
                <a:effectLst/>
              </a:rPr>
              <a:t>Най-подходящият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език</a:t>
            </a:r>
            <a:r>
              <a:rPr lang="en-US" sz="2800" dirty="0">
                <a:effectLst/>
              </a:rPr>
              <a:t> с </a:t>
            </a:r>
            <a:r>
              <a:rPr lang="en-US" sz="2800" dirty="0" err="1">
                <a:effectLst/>
              </a:rPr>
              <a:t>отворен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код</a:t>
            </a:r>
            <a:r>
              <a:rPr lang="en-US" sz="2800" dirty="0">
                <a:effectLst/>
              </a:rPr>
              <a:t> за </a:t>
            </a:r>
            <a:r>
              <a:rPr lang="en-US" sz="2800" dirty="0" err="1">
                <a:effectLst/>
              </a:rPr>
              <a:t>разработка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сървърни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приложения</a:t>
            </a:r>
            <a:r>
              <a:rPr lang="en-US" sz="2800" dirty="0">
                <a:effectLst/>
              </a:rPr>
              <a:t> е: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JavaScript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i="1" u="sng" dirty="0">
                <a:solidFill>
                  <a:schemeClr val="tx2"/>
                </a:solidFill>
                <a:effectLst/>
              </a:rPr>
              <a:t>Java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HTML </a:t>
            </a: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800" dirty="0" smtClean="0">
                <a:effectLst/>
              </a:rPr>
              <a:t>CSS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effectLst/>
              </a:rPr>
              <a:t>JavaScript, HTML и CSS </a:t>
            </a:r>
            <a:r>
              <a:rPr lang="en-US" sz="2800" dirty="0" err="1">
                <a:effectLst/>
              </a:rPr>
              <a:t>се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използват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при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разработване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уеб-сайтове</a:t>
            </a:r>
            <a:r>
              <a:rPr lang="en-US" sz="2800" dirty="0">
                <a:effectLst/>
              </a:rPr>
              <a:t> и </a:t>
            </a:r>
            <a:r>
              <a:rPr lang="en-US" sz="2800" dirty="0" err="1">
                <a:effectLst/>
              </a:rPr>
              <a:t>клиентски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уеб-приложения</a:t>
            </a:r>
            <a:r>
              <a:rPr lang="en-US" sz="2800" dirty="0">
                <a:effectLst/>
              </a:rPr>
              <a:t>.</a:t>
            </a:r>
          </a:p>
          <a:p>
            <a:pPr algn="just"/>
            <a:endParaRPr lang="en-US" sz="2800" dirty="0">
              <a:effectLst/>
            </a:endParaRPr>
          </a:p>
          <a:p>
            <a:pPr marL="0" indent="0" algn="just">
              <a:buNone/>
            </a:pPr>
            <a:r>
              <a:rPr lang="en-US" sz="2800" dirty="0">
                <a:effectLst/>
              </a:rPr>
              <a:t>Източник: </a:t>
            </a:r>
            <a:r>
              <a:rPr lang="en-US" sz="2800" u="sng" dirty="0">
                <a:effectLst/>
                <a:hlinkClick r:id="rId2"/>
              </a:rPr>
              <a:t>http://www.nakov.com/blog/2013/06/30/koy-ezik-za-programirane-da-uchim-php-java-csharp-javascript-sql/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6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effectLst/>
              </a:rPr>
              <a:t>JavaScript </a:t>
            </a:r>
            <a:r>
              <a:rPr lang="en-US" sz="2800" dirty="0">
                <a:effectLst/>
              </a:rPr>
              <a:t>е </a:t>
            </a:r>
            <a:r>
              <a:rPr lang="en-US" sz="2800" dirty="0" err="1">
                <a:effectLst/>
              </a:rPr>
              <a:t>скриптов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език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подходящ</a:t>
            </a:r>
            <a:r>
              <a:rPr lang="en-US" sz="2800" dirty="0">
                <a:effectLst/>
              </a:rPr>
              <a:t> за: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 smtClean="0">
                <a:effectLst/>
              </a:rPr>
              <a:t>създаване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>
                <a:effectLst/>
              </a:rPr>
              <a:t>на </a:t>
            </a:r>
            <a:r>
              <a:rPr lang="en-US" sz="2800" dirty="0" err="1">
                <a:effectLst/>
              </a:rPr>
              <a:t>големи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бизнес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приложения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със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сложна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логика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 smtClean="0">
                <a:effectLst/>
              </a:rPr>
              <a:t>писане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>
                <a:effectLst/>
              </a:rPr>
              <a:t>на </a:t>
            </a:r>
            <a:r>
              <a:rPr lang="en-US" sz="2800" dirty="0" err="1">
                <a:effectLst/>
              </a:rPr>
              <a:t>сървърни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приложения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със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сложна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логика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 smtClean="0">
                <a:effectLst/>
              </a:rPr>
              <a:t>използване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като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основен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език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във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фронт-енд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технологиите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 smtClean="0">
                <a:effectLst/>
              </a:rPr>
              <a:t>изграждане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>
                <a:effectLst/>
              </a:rPr>
              <a:t>на </a:t>
            </a:r>
            <a:r>
              <a:rPr lang="en-US" sz="2800" dirty="0" err="1">
                <a:effectLst/>
              </a:rPr>
              <a:t>потребителски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интерфейси</a:t>
            </a:r>
            <a:r>
              <a:rPr lang="en-US" sz="2800" dirty="0">
                <a:effectLst/>
              </a:rPr>
              <a:t> в </a:t>
            </a:r>
            <a:r>
              <a:rPr lang="en-US" sz="2800" dirty="0" err="1">
                <a:effectLst/>
              </a:rPr>
              <a:t>клиентски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уеб-приложения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1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600" dirty="0" err="1" smtClean="0">
                <a:effectLst/>
              </a:rPr>
              <a:t>Ко</a:t>
            </a:r>
            <a:r>
              <a:rPr lang="bg-BG" sz="2600" dirty="0">
                <a:effectLst/>
              </a:rPr>
              <a:t>е</a:t>
            </a:r>
            <a:r>
              <a:rPr lang="en-US" sz="2600" dirty="0" smtClean="0">
                <a:effectLst/>
              </a:rPr>
              <a:t> не </a:t>
            </a:r>
            <a:r>
              <a:rPr lang="en-US" sz="2600" dirty="0">
                <a:effectLst/>
              </a:rPr>
              <a:t>е </a:t>
            </a:r>
            <a:r>
              <a:rPr lang="en-US" sz="2600" dirty="0" err="1">
                <a:effectLst/>
              </a:rPr>
              <a:t>част</a:t>
            </a:r>
            <a:r>
              <a:rPr lang="en-US" sz="2600" dirty="0">
                <a:effectLst/>
              </a:rPr>
              <a:t> от </a:t>
            </a:r>
            <a:r>
              <a:rPr lang="en-US" sz="2600" dirty="0" err="1">
                <a:effectLst/>
              </a:rPr>
              <a:t>дефиницията</a:t>
            </a:r>
            <a:r>
              <a:rPr lang="en-US" sz="2600" dirty="0">
                <a:effectLst/>
              </a:rPr>
              <a:t> за </a:t>
            </a:r>
            <a:r>
              <a:rPr lang="en-US" sz="2600" dirty="0" err="1">
                <a:effectLst/>
              </a:rPr>
              <a:t>свободния</a:t>
            </a:r>
            <a:r>
              <a:rPr lang="en-US" sz="2600" dirty="0">
                <a:effectLst/>
              </a:rPr>
              <a:t> </a:t>
            </a:r>
            <a:r>
              <a:rPr lang="en-US" sz="2600" dirty="0" err="1" smtClean="0">
                <a:effectLst/>
              </a:rPr>
              <a:t>софтуер</a:t>
            </a:r>
            <a:r>
              <a:rPr lang="en-US" sz="2600" dirty="0" smtClean="0">
                <a:effectLst/>
              </a:rPr>
              <a:t> (free software)?</a:t>
            </a:r>
          </a:p>
          <a:p>
            <a:pPr marL="0" indent="0" algn="just">
              <a:buNone/>
            </a:pPr>
            <a:endParaRPr lang="en-US" sz="26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dirty="0" err="1">
                <a:effectLst/>
              </a:rPr>
              <a:t>свобода</a:t>
            </a:r>
            <a:r>
              <a:rPr lang="en-US" sz="2600" dirty="0">
                <a:effectLst/>
              </a:rPr>
              <a:t> на </a:t>
            </a:r>
            <a:r>
              <a:rPr lang="en-US" sz="2600" dirty="0" err="1">
                <a:effectLst/>
              </a:rPr>
              <a:t>изпълнение</a:t>
            </a:r>
            <a:r>
              <a:rPr lang="en-US" sz="2600" dirty="0">
                <a:effectLst/>
              </a:rPr>
              <a:t> на </a:t>
            </a:r>
            <a:r>
              <a:rPr lang="en-US" sz="2600" dirty="0" err="1">
                <a:effectLst/>
              </a:rPr>
              <a:t>приложението</a:t>
            </a:r>
            <a:r>
              <a:rPr lang="en-US" sz="2600" dirty="0">
                <a:effectLst/>
              </a:rPr>
              <a:t> за </a:t>
            </a:r>
            <a:r>
              <a:rPr lang="en-US" sz="2600" dirty="0" err="1">
                <a:effectLst/>
              </a:rPr>
              <a:t>всяка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 smtClean="0">
                <a:effectLst/>
              </a:rPr>
              <a:t>цел</a:t>
            </a:r>
            <a:endParaRPr lang="en-US" sz="26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dirty="0" err="1">
                <a:effectLst/>
              </a:rPr>
              <a:t>свобода</a:t>
            </a:r>
            <a:r>
              <a:rPr lang="en-US" sz="2600" dirty="0">
                <a:effectLst/>
              </a:rPr>
              <a:t> </a:t>
            </a:r>
            <a:r>
              <a:rPr lang="bg-BG" sz="2600" dirty="0" err="1">
                <a:effectLst/>
              </a:rPr>
              <a:t>д</a:t>
            </a:r>
            <a:r>
              <a:rPr lang="en-US" sz="2600" dirty="0" smtClean="0">
                <a:effectLst/>
              </a:rPr>
              <a:t>а </a:t>
            </a:r>
            <a:r>
              <a:rPr lang="en-US" sz="2600" dirty="0" err="1" smtClean="0">
                <a:effectLst/>
              </a:rPr>
              <a:t>изучава</a:t>
            </a:r>
            <a:r>
              <a:rPr lang="bg-BG" sz="2600" dirty="0" smtClean="0">
                <a:effectLst/>
              </a:rPr>
              <a:t>м</a:t>
            </a:r>
            <a:r>
              <a:rPr lang="en-US" sz="2600" dirty="0" smtClean="0">
                <a:effectLst/>
              </a:rPr>
              <a:t>е </a:t>
            </a:r>
            <a:r>
              <a:rPr lang="en-US" sz="2600" dirty="0" err="1">
                <a:effectLst/>
              </a:rPr>
              <a:t>как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работи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приложението</a:t>
            </a:r>
            <a:r>
              <a:rPr lang="en-US" sz="2600" dirty="0">
                <a:effectLst/>
              </a:rPr>
              <a:t> и </a:t>
            </a:r>
            <a:r>
              <a:rPr lang="bg-BG" sz="2600" dirty="0" smtClean="0">
                <a:effectLst/>
              </a:rPr>
              <a:t>да го променяме</a:t>
            </a:r>
            <a:r>
              <a:rPr lang="en-US" sz="2600" dirty="0" smtClean="0">
                <a:effectLst/>
              </a:rPr>
              <a:t> </a:t>
            </a:r>
            <a:r>
              <a:rPr lang="en-US" sz="2600" dirty="0" err="1" smtClean="0">
                <a:effectLst/>
              </a:rPr>
              <a:t>според</a:t>
            </a:r>
            <a:r>
              <a:rPr lang="en-US" sz="2600" dirty="0" smtClean="0">
                <a:effectLst/>
              </a:rPr>
              <a:t> </a:t>
            </a:r>
            <a:r>
              <a:rPr lang="en-US" sz="2600" dirty="0" err="1">
                <a:effectLst/>
              </a:rPr>
              <a:t>собствените</a:t>
            </a:r>
            <a:r>
              <a:rPr lang="en-US" sz="2600" dirty="0">
                <a:effectLst/>
              </a:rPr>
              <a:t> </a:t>
            </a:r>
            <a:r>
              <a:rPr lang="bg-BG" sz="2600" dirty="0" err="1">
                <a:effectLst/>
              </a:rPr>
              <a:t>с</a:t>
            </a:r>
            <a:r>
              <a:rPr lang="en-US" sz="2600" dirty="0" smtClean="0">
                <a:effectLst/>
              </a:rPr>
              <a:t>и </a:t>
            </a:r>
            <a:r>
              <a:rPr lang="en-US" sz="2600" dirty="0" err="1" smtClean="0">
                <a:effectLst/>
              </a:rPr>
              <a:t>цели</a:t>
            </a:r>
            <a:endParaRPr lang="bg-BG" sz="2600" dirty="0" smtClean="0">
              <a:effectLst/>
            </a:endParaRPr>
          </a:p>
          <a:p>
            <a:pPr marL="871538" lvl="1" indent="-514350" algn="just">
              <a:buFont typeface="+mj-lt"/>
              <a:buAutoNum type="alphaLcParenR"/>
            </a:pPr>
            <a:r>
              <a:rPr lang="bg-BG" sz="2600" dirty="0" smtClean="0">
                <a:effectLst/>
              </a:rPr>
              <a:t>с</a:t>
            </a:r>
            <a:r>
              <a:rPr lang="en-US" sz="2600" dirty="0" err="1" smtClean="0">
                <a:effectLst/>
              </a:rPr>
              <a:t>вобода</a:t>
            </a:r>
            <a:r>
              <a:rPr lang="en-US" sz="2600" dirty="0" smtClean="0">
                <a:effectLst/>
              </a:rPr>
              <a:t> </a:t>
            </a:r>
            <a:r>
              <a:rPr lang="en-US" sz="2600" dirty="0" err="1">
                <a:effectLst/>
              </a:rPr>
              <a:t>да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разпространяваме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копия</a:t>
            </a:r>
            <a:r>
              <a:rPr lang="en-US" sz="2600" dirty="0">
                <a:effectLst/>
              </a:rPr>
              <a:t> с </a:t>
            </a:r>
            <a:r>
              <a:rPr lang="en-US" sz="2600" dirty="0" err="1">
                <a:effectLst/>
              </a:rPr>
              <a:t>цел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да</a:t>
            </a:r>
            <a:r>
              <a:rPr lang="en-US" sz="2600" dirty="0">
                <a:effectLst/>
              </a:rPr>
              <a:t> </a:t>
            </a:r>
            <a:r>
              <a:rPr lang="en-US" sz="2600" dirty="0" err="1">
                <a:effectLst/>
              </a:rPr>
              <a:t>помагаме</a:t>
            </a:r>
            <a:r>
              <a:rPr lang="en-US" sz="2600" dirty="0">
                <a:effectLst/>
              </a:rPr>
              <a:t> на </a:t>
            </a:r>
            <a:r>
              <a:rPr lang="en-US" sz="2600" dirty="0" err="1">
                <a:effectLst/>
              </a:rPr>
              <a:t>съседите</a:t>
            </a:r>
            <a:r>
              <a:rPr lang="en-US" sz="2600" dirty="0">
                <a:effectLst/>
              </a:rPr>
              <a:t> </a:t>
            </a:r>
            <a:r>
              <a:rPr lang="en-US" sz="2600" dirty="0" err="1" smtClean="0">
                <a:effectLst/>
              </a:rPr>
              <a:t>си</a:t>
            </a:r>
            <a:r>
              <a:rPr lang="bg-BG" sz="2600" dirty="0" smtClean="0">
                <a:effectLst/>
              </a:rPr>
              <a:t>		</a:t>
            </a:r>
          </a:p>
          <a:p>
            <a:pPr marL="871538" lvl="1" indent="-514350" algn="just">
              <a:buFont typeface="+mj-lt"/>
              <a:buAutoNum type="alphaLcParenR"/>
            </a:pPr>
            <a:r>
              <a:rPr lang="en-US" sz="2600" i="1" u="sng" dirty="0" err="1">
                <a:solidFill>
                  <a:schemeClr val="tx2"/>
                </a:solidFill>
                <a:effectLst/>
              </a:rPr>
              <a:t>свобода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600" i="1" u="sng" dirty="0" err="1">
                <a:solidFill>
                  <a:schemeClr val="tx2"/>
                </a:solidFill>
                <a:effectLst/>
              </a:rPr>
              <a:t>да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600" i="1" u="sng" dirty="0" err="1">
                <a:solidFill>
                  <a:schemeClr val="tx2"/>
                </a:solidFill>
                <a:effectLst/>
              </a:rPr>
              <a:t>променяме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600" i="1" u="sng" dirty="0" err="1">
                <a:solidFill>
                  <a:schemeClr val="tx2"/>
                </a:solidFill>
                <a:effectLst/>
              </a:rPr>
              <a:t>името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 на </a:t>
            </a:r>
            <a:r>
              <a:rPr lang="en-US" sz="2600" i="1" u="sng" dirty="0" err="1">
                <a:solidFill>
                  <a:schemeClr val="tx2"/>
                </a:solidFill>
                <a:effectLst/>
              </a:rPr>
              <a:t>софтуера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 и </a:t>
            </a:r>
            <a:r>
              <a:rPr lang="en-US" sz="2600" i="1" u="sng" dirty="0" err="1">
                <a:solidFill>
                  <a:schemeClr val="tx2"/>
                </a:solidFill>
                <a:effectLst/>
              </a:rPr>
              <a:t>автора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600" i="1" u="sng" dirty="0" err="1">
                <a:solidFill>
                  <a:schemeClr val="tx2"/>
                </a:solidFill>
                <a:effectLst/>
              </a:rPr>
              <a:t>му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, </a:t>
            </a:r>
            <a:r>
              <a:rPr lang="en-US" sz="2600" i="1" u="sng" dirty="0" err="1">
                <a:solidFill>
                  <a:schemeClr val="tx2"/>
                </a:solidFill>
                <a:effectLst/>
              </a:rPr>
              <a:t>след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600" i="1" u="sng" dirty="0" err="1">
                <a:solidFill>
                  <a:schemeClr val="tx2"/>
                </a:solidFill>
                <a:effectLst/>
              </a:rPr>
              <a:t>като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600" i="1" u="sng" dirty="0" err="1">
                <a:solidFill>
                  <a:schemeClr val="tx2"/>
                </a:solidFill>
                <a:effectLst/>
              </a:rPr>
              <a:t>сме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600" i="1" u="sng" dirty="0" err="1">
                <a:solidFill>
                  <a:schemeClr val="tx2"/>
                </a:solidFill>
                <a:effectLst/>
              </a:rPr>
              <a:t>направили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600" i="1" u="sng" dirty="0" err="1">
                <a:solidFill>
                  <a:schemeClr val="tx2"/>
                </a:solidFill>
                <a:effectLst/>
              </a:rPr>
              <a:t>промени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 в </a:t>
            </a:r>
            <a:r>
              <a:rPr lang="en-US" sz="2600" i="1" u="sng" dirty="0" err="1">
                <a:solidFill>
                  <a:schemeClr val="tx2"/>
                </a:solidFill>
                <a:effectLst/>
              </a:rPr>
              <a:t>кода</a:t>
            </a:r>
            <a:endParaRPr lang="en-US" sz="2600" i="1" u="sng" dirty="0">
              <a:solidFill>
                <a:schemeClr val="tx2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>
                <a:effectLst/>
              </a:rPr>
              <a:t>JavaScript </a:t>
            </a:r>
            <a:r>
              <a:rPr lang="en-US" sz="2800" dirty="0">
                <a:effectLst/>
              </a:rPr>
              <a:t>е </a:t>
            </a:r>
            <a:r>
              <a:rPr lang="en-US" sz="2800" dirty="0" err="1">
                <a:effectLst/>
              </a:rPr>
              <a:t>скриптов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език</a:t>
            </a:r>
            <a:r>
              <a:rPr lang="en-US" sz="2800" dirty="0">
                <a:effectLst/>
              </a:rPr>
              <a:t>, </a:t>
            </a:r>
            <a:r>
              <a:rPr lang="en-US" sz="2800" dirty="0" err="1">
                <a:effectLst/>
              </a:rPr>
              <a:t>подходящ</a:t>
            </a:r>
            <a:r>
              <a:rPr lang="en-US" sz="2800" dirty="0">
                <a:effectLst/>
              </a:rPr>
              <a:t> за: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 smtClean="0">
                <a:effectLst/>
              </a:rPr>
              <a:t>създаване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>
                <a:effectLst/>
              </a:rPr>
              <a:t>на </a:t>
            </a:r>
            <a:r>
              <a:rPr lang="en-US" sz="2800" dirty="0" err="1">
                <a:effectLst/>
              </a:rPr>
              <a:t>големи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бизнес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приложения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със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сложна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логика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 smtClean="0">
                <a:effectLst/>
              </a:rPr>
              <a:t>писане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>
                <a:effectLst/>
              </a:rPr>
              <a:t>на </a:t>
            </a:r>
            <a:r>
              <a:rPr lang="en-US" sz="2800" dirty="0" err="1">
                <a:effectLst/>
              </a:rPr>
              <a:t>сървърни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приложения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със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сложна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логика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dirty="0" err="1" smtClean="0">
                <a:effectLst/>
              </a:rPr>
              <a:t>използване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като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основен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език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във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фронт-енд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технологиите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en-US" sz="2800" i="1" u="sng" dirty="0" err="1">
                <a:solidFill>
                  <a:schemeClr val="tx2"/>
                </a:solidFill>
                <a:effectLst/>
              </a:rPr>
              <a:t>изграждане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на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потребителски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интерфейси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в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клиентски</a:t>
            </a:r>
            <a:r>
              <a:rPr lang="en-US" sz="2800" i="1" u="sng" dirty="0">
                <a:solidFill>
                  <a:schemeClr val="tx2"/>
                </a:solidFill>
                <a:effectLst/>
              </a:rPr>
              <a:t> </a:t>
            </a:r>
            <a:r>
              <a:rPr lang="en-US" sz="2800" i="1" u="sng" dirty="0" err="1">
                <a:solidFill>
                  <a:schemeClr val="tx2"/>
                </a:solidFill>
                <a:effectLst/>
              </a:rPr>
              <a:t>уеб-приложения</a:t>
            </a:r>
            <a:endParaRPr lang="en-US" sz="2800" i="1" u="sng" dirty="0">
              <a:solidFill>
                <a:schemeClr val="tx2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Източник</a:t>
            </a:r>
            <a:r>
              <a:rPr lang="en-US" sz="2800" dirty="0">
                <a:effectLst/>
              </a:rPr>
              <a:t>: </a:t>
            </a:r>
            <a:r>
              <a:rPr lang="en-US" sz="2800" u="sng" dirty="0">
                <a:effectLst/>
                <a:hlinkClick r:id="rId2"/>
              </a:rPr>
              <a:t>http://www.nakov.com/blog/2013/06/30/koy-ezik-za-programirane-da-uchim-php-java-csharp-javascript-sql/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effectLst/>
              </a:rPr>
              <a:t> </a:t>
            </a:r>
          </a:p>
          <a:p>
            <a:pPr marL="0" indent="0">
              <a:buNone/>
            </a:pP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2005013"/>
            <a:ext cx="87534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32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>
                <a:effectLst/>
              </a:rPr>
              <a:t>Останалите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три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отговора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част</a:t>
            </a:r>
            <a:r>
              <a:rPr lang="en-US" sz="2800" dirty="0">
                <a:effectLst/>
              </a:rPr>
              <a:t> от </a:t>
            </a:r>
            <a:r>
              <a:rPr lang="en-US" sz="2800" dirty="0" err="1">
                <a:effectLst/>
              </a:rPr>
              <a:t>официалната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дефиниция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Ричард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Сталман</a:t>
            </a:r>
            <a:r>
              <a:rPr lang="en-US" sz="2800" dirty="0">
                <a:effectLst/>
              </a:rPr>
              <a:t> за </a:t>
            </a:r>
            <a:r>
              <a:rPr lang="en-US" sz="2800" dirty="0" err="1">
                <a:effectLst/>
              </a:rPr>
              <a:t>свободния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софтуер</a:t>
            </a:r>
            <a:r>
              <a:rPr lang="en-US" sz="2800" dirty="0">
                <a:effectLst/>
              </a:rPr>
              <a:t>. </a:t>
            </a:r>
            <a:endParaRPr lang="en-US" sz="2800" dirty="0" smtClean="0">
              <a:effectLst/>
            </a:endParaRPr>
          </a:p>
          <a:p>
            <a:pPr marL="0" indent="0" algn="just">
              <a:buNone/>
            </a:pPr>
            <a:endParaRPr lang="bg-BG" sz="2800" dirty="0" smtClean="0">
              <a:effectLst/>
            </a:endParaRPr>
          </a:p>
          <a:p>
            <a:pPr marL="0" indent="0" algn="just">
              <a:buNone/>
            </a:pPr>
            <a:r>
              <a:rPr lang="en-US" sz="2800" dirty="0" err="1" smtClean="0">
                <a:effectLst/>
              </a:rPr>
              <a:t>Последната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>
                <a:effectLst/>
              </a:rPr>
              <a:t>свобода</a:t>
            </a:r>
            <a:r>
              <a:rPr lang="en-US" sz="2800" dirty="0">
                <a:effectLst/>
              </a:rPr>
              <a:t> в </a:t>
            </a:r>
            <a:r>
              <a:rPr lang="en-US" sz="2800" dirty="0" err="1">
                <a:effectLst/>
              </a:rPr>
              <a:t>дефиницията</a:t>
            </a:r>
            <a:r>
              <a:rPr lang="en-US" sz="2800" dirty="0">
                <a:effectLst/>
              </a:rPr>
              <a:t> е </a:t>
            </a:r>
            <a:r>
              <a:rPr lang="en-US" sz="2800" dirty="0" err="1">
                <a:effectLst/>
              </a:rPr>
              <a:t>свободата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да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подобряваме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приложението</a:t>
            </a:r>
            <a:r>
              <a:rPr lang="en-US" sz="2800" dirty="0">
                <a:effectLst/>
              </a:rPr>
              <a:t> и </a:t>
            </a:r>
            <a:r>
              <a:rPr lang="en-US" sz="2800" dirty="0" err="1">
                <a:effectLst/>
              </a:rPr>
              <a:t>да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публикуваме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подобренията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си</a:t>
            </a:r>
            <a:r>
              <a:rPr lang="en-US" sz="2800" dirty="0">
                <a:effectLst/>
              </a:rPr>
              <a:t> в </a:t>
            </a:r>
            <a:r>
              <a:rPr lang="en-US" sz="2800" dirty="0" err="1">
                <a:effectLst/>
              </a:rPr>
              <a:t>полза</a:t>
            </a:r>
            <a:r>
              <a:rPr lang="en-US" sz="2800" dirty="0">
                <a:effectLst/>
              </a:rPr>
              <a:t> на </a:t>
            </a:r>
            <a:r>
              <a:rPr lang="en-US" sz="2800" dirty="0" err="1">
                <a:effectLst/>
              </a:rPr>
              <a:t>цялата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общност</a:t>
            </a:r>
            <a:r>
              <a:rPr lang="en-US" sz="2800" dirty="0">
                <a:effectLst/>
              </a:rPr>
              <a:t>.</a:t>
            </a:r>
          </a:p>
          <a:p>
            <a:pPr marL="0" indent="0">
              <a:buNone/>
            </a:pPr>
            <a:endParaRPr lang="bg-BG" sz="2800" dirty="0" smtClean="0">
              <a:effectLst/>
            </a:endParaRPr>
          </a:p>
          <a:p>
            <a:pPr marL="0" indent="0">
              <a:buNone/>
            </a:pPr>
            <a:r>
              <a:rPr lang="en-US" sz="2800" dirty="0" smtClean="0">
                <a:effectLst/>
              </a:rPr>
              <a:t>Източник</a:t>
            </a:r>
            <a:r>
              <a:rPr lang="en-US" sz="2800" dirty="0">
                <a:effectLst/>
              </a:rPr>
              <a:t>: </a:t>
            </a:r>
            <a:r>
              <a:rPr lang="en-US" sz="2800" u="sng" dirty="0">
                <a:effectLst/>
                <a:hlinkClick r:id="rId2"/>
              </a:rPr>
              <a:t>http://en.wikipedia.org/wiki/Free_software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bg-BG" sz="2800" dirty="0"/>
              <a:t>Къде в </a:t>
            </a:r>
            <a:r>
              <a:rPr lang="en-US" sz="2800" dirty="0"/>
              <a:t>Windows </a:t>
            </a:r>
            <a:r>
              <a:rPr lang="en-US" sz="2800" dirty="0" smtClean="0"/>
              <a:t>8</a:t>
            </a:r>
            <a:r>
              <a:rPr lang="en-US" sz="2800" dirty="0"/>
              <a:t> </a:t>
            </a:r>
            <a:r>
              <a:rPr lang="bg-BG" sz="2800" dirty="0"/>
              <a:t>се проверява дали ползваме легален </a:t>
            </a:r>
            <a:r>
              <a:rPr lang="bg-BG" sz="2800" dirty="0" smtClean="0"/>
              <a:t>софтуер</a:t>
            </a:r>
            <a:r>
              <a:rPr lang="en-US" sz="2800" dirty="0" smtClean="0"/>
              <a:t>?</a:t>
            </a:r>
            <a:r>
              <a:rPr lang="bg-BG" sz="2800" dirty="0"/>
              <a:t/>
            </a:r>
            <a:br>
              <a:rPr lang="bg-BG" sz="2800" dirty="0"/>
            </a:b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 smtClean="0"/>
              <a:t>В </a:t>
            </a:r>
            <a:r>
              <a:rPr lang="en-US" sz="2800" dirty="0" smtClean="0"/>
              <a:t>Security properties 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 smtClean="0"/>
              <a:t>В </a:t>
            </a:r>
            <a:r>
              <a:rPr lang="en-US" sz="2800" dirty="0"/>
              <a:t>Programs and Features 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/>
              <a:t>В </a:t>
            </a:r>
            <a:r>
              <a:rPr lang="en-US" sz="2800" dirty="0"/>
              <a:t>System properties 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/>
              <a:t>В </a:t>
            </a:r>
            <a:r>
              <a:rPr lang="en-US" sz="2800" dirty="0"/>
              <a:t>Program </a:t>
            </a:r>
            <a:r>
              <a:rPr lang="en-US" sz="2800" dirty="0" smtClean="0"/>
              <a:t>files</a:t>
            </a:r>
          </a:p>
          <a:p>
            <a:pPr marL="871538" lvl="1" indent="-514350">
              <a:buFont typeface="+mj-lt"/>
              <a:buAutoNum type="alphaLcParenR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0" indent="0">
              <a:buNone/>
            </a:pPr>
            <a:r>
              <a:rPr lang="bg-BG" sz="2800" dirty="0"/>
              <a:t>Къде в </a:t>
            </a:r>
            <a:r>
              <a:rPr lang="en-US" sz="2800" dirty="0"/>
              <a:t>Windows </a:t>
            </a:r>
            <a:r>
              <a:rPr lang="en-US" sz="2800" dirty="0" smtClean="0"/>
              <a:t>8</a:t>
            </a:r>
            <a:r>
              <a:rPr lang="en-US" sz="2800" dirty="0"/>
              <a:t> </a:t>
            </a:r>
            <a:r>
              <a:rPr lang="bg-BG" sz="2800" dirty="0"/>
              <a:t>се проверява дали ползваме легален </a:t>
            </a:r>
            <a:r>
              <a:rPr lang="bg-BG" sz="2800" dirty="0" smtClean="0"/>
              <a:t>софтуер</a:t>
            </a:r>
            <a:r>
              <a:rPr lang="en-US" sz="2800" dirty="0" smtClean="0"/>
              <a:t>?</a:t>
            </a:r>
            <a:r>
              <a:rPr lang="bg-BG" sz="2800" dirty="0"/>
              <a:t/>
            </a:r>
            <a:br>
              <a:rPr lang="bg-BG" sz="2800" dirty="0"/>
            </a:br>
            <a:endParaRPr lang="en-US" sz="2800" dirty="0" smtClean="0"/>
          </a:p>
          <a:p>
            <a:pPr marL="871538" lvl="1" indent="-514350" algn="just">
              <a:buFont typeface="+mj-lt"/>
              <a:buAutoNum type="alphaLcParenR"/>
            </a:pPr>
            <a:r>
              <a:rPr lang="bg-BG" sz="2600" i="1" u="sng" dirty="0">
                <a:solidFill>
                  <a:schemeClr val="tx2"/>
                </a:solidFill>
                <a:effectLst/>
              </a:rPr>
              <a:t>В </a:t>
            </a:r>
            <a:r>
              <a:rPr lang="en-US" sz="2600" i="1" u="sng" dirty="0">
                <a:solidFill>
                  <a:schemeClr val="tx2"/>
                </a:solidFill>
                <a:effectLst/>
              </a:rPr>
              <a:t>Security properties </a:t>
            </a:r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 smtClean="0"/>
              <a:t>В </a:t>
            </a:r>
            <a:r>
              <a:rPr lang="en-US" sz="2800" dirty="0"/>
              <a:t>Programs and Features 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/>
              <a:t>В </a:t>
            </a:r>
            <a:r>
              <a:rPr lang="en-US" sz="2800" dirty="0"/>
              <a:t>System properties </a:t>
            </a: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r>
              <a:rPr lang="bg-BG" sz="2800" dirty="0"/>
              <a:t>В </a:t>
            </a:r>
            <a:r>
              <a:rPr lang="en-US" sz="2800" dirty="0"/>
              <a:t>Program </a:t>
            </a:r>
            <a:r>
              <a:rPr lang="en-US" sz="2800" dirty="0" smtClean="0"/>
              <a:t>files</a:t>
            </a:r>
            <a:endParaRPr lang="en-US" sz="2800" dirty="0"/>
          </a:p>
          <a:p>
            <a:pPr marL="871538" lvl="1" indent="-514350">
              <a:buFont typeface="+mj-lt"/>
              <a:buAutoNum type="alphaLcParenR"/>
            </a:pPr>
            <a:endParaRPr lang="en-US" sz="2800" dirty="0" smtClean="0"/>
          </a:p>
          <a:p>
            <a:pPr marL="871538" lvl="1" indent="-514350">
              <a:buFont typeface="+mj-lt"/>
              <a:buAutoNum type="alphaLcParenR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6136</TotalTime>
  <Words>2152</Words>
  <Application>Microsoft Office PowerPoint</Application>
  <PresentationFormat>On-screen Show (4:3)</PresentationFormat>
  <Paragraphs>460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Telerik Academy</vt:lpstr>
      <vt:lpstr>  </vt:lpstr>
      <vt:lpstr>Въпрос 1</vt:lpstr>
      <vt:lpstr>Въпрос 1</vt:lpstr>
      <vt:lpstr>Въпрос 1</vt:lpstr>
      <vt:lpstr>Въпрос 2</vt:lpstr>
      <vt:lpstr>Въпрос 2</vt:lpstr>
      <vt:lpstr>Въпрос 2</vt:lpstr>
      <vt:lpstr>Въпрос 3</vt:lpstr>
      <vt:lpstr>Въпрос 3</vt:lpstr>
      <vt:lpstr>Въпрос 3</vt:lpstr>
      <vt:lpstr>Въпрос 4</vt:lpstr>
      <vt:lpstr>Въпрос 4</vt:lpstr>
      <vt:lpstr>Въпрос 4</vt:lpstr>
      <vt:lpstr>Въпрос 5</vt:lpstr>
      <vt:lpstr>Въпрос 5</vt:lpstr>
      <vt:lpstr>Въпрос 5</vt:lpstr>
      <vt:lpstr>Въпрос 6</vt:lpstr>
      <vt:lpstr>Въпрос 6</vt:lpstr>
      <vt:lpstr>Въпрос 6</vt:lpstr>
      <vt:lpstr>Въпрос 7</vt:lpstr>
      <vt:lpstr>Въпрос 7</vt:lpstr>
      <vt:lpstr>Въпрос 7</vt:lpstr>
      <vt:lpstr>Въпрос 8</vt:lpstr>
      <vt:lpstr>Въпрос 8</vt:lpstr>
      <vt:lpstr>Въпрос 8</vt:lpstr>
      <vt:lpstr>Въпрос 9</vt:lpstr>
      <vt:lpstr>Въпрос 9</vt:lpstr>
      <vt:lpstr>Въпрос 9</vt:lpstr>
      <vt:lpstr>Въпрос 10</vt:lpstr>
      <vt:lpstr>Въпрос 10</vt:lpstr>
      <vt:lpstr>Въпрос 10</vt:lpstr>
      <vt:lpstr>Въпрос 11</vt:lpstr>
      <vt:lpstr>Въпрос 11</vt:lpstr>
      <vt:lpstr>Въпрос 11</vt:lpstr>
      <vt:lpstr>Въпрос 12</vt:lpstr>
      <vt:lpstr>Въпрос 12</vt:lpstr>
      <vt:lpstr>Въпрос 12</vt:lpstr>
      <vt:lpstr>Въпрос 13</vt:lpstr>
      <vt:lpstr>Въпрос 13</vt:lpstr>
      <vt:lpstr>Въпрос 13</vt:lpstr>
      <vt:lpstr>Въпрос 14</vt:lpstr>
      <vt:lpstr>Въпрос 14</vt:lpstr>
      <vt:lpstr>Въпрос 14</vt:lpstr>
      <vt:lpstr>Въпрос 15</vt:lpstr>
      <vt:lpstr>Въпрос 15</vt:lpstr>
      <vt:lpstr>Въпрос 15</vt:lpstr>
      <vt:lpstr>Въпрос 16</vt:lpstr>
      <vt:lpstr>Въпрос 16</vt:lpstr>
      <vt:lpstr>Въпрос 16</vt:lpstr>
      <vt:lpstr>Въпрос 17</vt:lpstr>
      <vt:lpstr>Въпрос 17</vt:lpstr>
      <vt:lpstr>Въпрос 17</vt:lpstr>
      <vt:lpstr>Въпрос 18</vt:lpstr>
      <vt:lpstr>Въпрос 18</vt:lpstr>
      <vt:lpstr>Въпрос 18</vt:lpstr>
      <vt:lpstr>Въпрос 19</vt:lpstr>
      <vt:lpstr>Въпрос 19</vt:lpstr>
      <vt:lpstr>Въпрос 19</vt:lpstr>
      <vt:lpstr>Въпрос 20</vt:lpstr>
      <vt:lpstr>Въпрос 20</vt:lpstr>
      <vt:lpstr>Въпрос 20</vt:lpstr>
      <vt:lpstr>  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Училищна софтуерна академия</dc:title>
  <dc:subject>Telerik Software Academy</dc:subject>
  <dc:creator>Svetlin Nakov</dc:creator>
  <cp:keywords>telerik software academy, school academy, училищна софтуерна академия, академия на Телерик за ученици, free courses for developers</cp:keywords>
  <cp:lastModifiedBy>Vase</cp:lastModifiedBy>
  <cp:revision>678</cp:revision>
  <dcterms:created xsi:type="dcterms:W3CDTF">2007-12-08T16:03:35Z</dcterms:created>
  <dcterms:modified xsi:type="dcterms:W3CDTF">2013-11-29T07:01:52Z</dcterms:modified>
  <cp:category>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