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79" r:id="rId2"/>
    <p:sldId id="324" r:id="rId3"/>
    <p:sldId id="381" r:id="rId4"/>
    <p:sldId id="325" r:id="rId5"/>
    <p:sldId id="328" r:id="rId6"/>
    <p:sldId id="382" r:id="rId7"/>
    <p:sldId id="327" r:id="rId8"/>
    <p:sldId id="330" r:id="rId9"/>
    <p:sldId id="383" r:id="rId10"/>
    <p:sldId id="331" r:id="rId11"/>
    <p:sldId id="333" r:id="rId12"/>
    <p:sldId id="384" r:id="rId13"/>
    <p:sldId id="334" r:id="rId14"/>
    <p:sldId id="337" r:id="rId15"/>
    <p:sldId id="385" r:id="rId16"/>
    <p:sldId id="338" r:id="rId17"/>
    <p:sldId id="340" r:id="rId18"/>
    <p:sldId id="386" r:id="rId19"/>
    <p:sldId id="341" r:id="rId20"/>
    <p:sldId id="377" r:id="rId21"/>
    <p:sldId id="387" r:id="rId22"/>
    <p:sldId id="346" r:id="rId23"/>
    <p:sldId id="378" r:id="rId24"/>
    <p:sldId id="388" r:id="rId25"/>
    <p:sldId id="347" r:id="rId26"/>
    <p:sldId id="321" r:id="rId27"/>
    <p:sldId id="389" r:id="rId28"/>
    <p:sldId id="317" r:id="rId29"/>
    <p:sldId id="349" r:id="rId30"/>
    <p:sldId id="390" r:id="rId31"/>
    <p:sldId id="350" r:id="rId32"/>
    <p:sldId id="352" r:id="rId33"/>
    <p:sldId id="391" r:id="rId34"/>
    <p:sldId id="353" r:id="rId35"/>
    <p:sldId id="355" r:id="rId36"/>
    <p:sldId id="392" r:id="rId37"/>
    <p:sldId id="356" r:id="rId38"/>
    <p:sldId id="322" r:id="rId39"/>
    <p:sldId id="393" r:id="rId40"/>
    <p:sldId id="319" r:id="rId41"/>
    <p:sldId id="358" r:id="rId42"/>
    <p:sldId id="394" r:id="rId43"/>
    <p:sldId id="359" r:id="rId44"/>
    <p:sldId id="361" r:id="rId45"/>
    <p:sldId id="401" r:id="rId46"/>
    <p:sldId id="362" r:id="rId47"/>
    <p:sldId id="364" r:id="rId48"/>
    <p:sldId id="402" r:id="rId49"/>
    <p:sldId id="365" r:id="rId50"/>
    <p:sldId id="367" r:id="rId51"/>
    <p:sldId id="397" r:id="rId52"/>
    <p:sldId id="368" r:id="rId53"/>
    <p:sldId id="370" r:id="rId54"/>
    <p:sldId id="398" r:id="rId55"/>
    <p:sldId id="371" r:id="rId56"/>
    <p:sldId id="373" r:id="rId57"/>
    <p:sldId id="399" r:id="rId58"/>
    <p:sldId id="374" r:id="rId59"/>
    <p:sldId id="375" r:id="rId60"/>
    <p:sldId id="400" r:id="rId61"/>
    <p:sldId id="376" r:id="rId62"/>
    <p:sldId id="380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451" autoAdjust="0"/>
  </p:normalViewPr>
  <p:slideViewPr>
    <p:cSldViewPr>
      <p:cViewPr>
        <p:scale>
          <a:sx n="115" d="100"/>
          <a:sy n="115" d="100"/>
        </p:scale>
        <p:origin x="-18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hh994597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east_significant_b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T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Project_management_trian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ip_(file_format)" TargetMode="External"/><Relationship Id="rId2" Type="http://schemas.openxmlformats.org/officeDocument/2006/relationships/hyperlink" Target="http://en.wikipedia.org/wiki/DEFLA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SC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294-13/fa09/lectures/294-lecture4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loud_comput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mmetric_cryptography" TargetMode="External"/><Relationship Id="rId2" Type="http://schemas.openxmlformats.org/officeDocument/2006/relationships/hyperlink" Target="http://www.garykessler.net/library/crypto.html#sk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Keyboard_layou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freelanceswitch.com/industry-tips/22-tips-designing-an-effective-slide-deck-presentati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tainer_format_(digital)#Multimedia_container_forma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.uni-sofia.bg/pluginfile.php/30434/mod_resource/content/0/Materiali/Topic-20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EEE_802.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ointing_device_gestur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6/30/koy-ezik-za-programirane-da-uchim-php-java-csharp-javascript-sql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6/30/koy-ezik-za-programirane-da-uchim-php-java-csharp-javascript-sql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ree_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r>
              <a:rPr lang="en-US" sz="2800" dirty="0" smtClean="0"/>
              <a:t>IT</a:t>
            </a:r>
            <a:r>
              <a:rPr lang="bg-BG" sz="2800" dirty="0" smtClean="0"/>
              <a:t>   </a:t>
            </a:r>
            <a:r>
              <a:rPr lang="en-US" sz="2800" dirty="0" smtClean="0"/>
              <a:t>TEST</a:t>
            </a:r>
            <a:r>
              <a:rPr lang="bg-BG" sz="2800" dirty="0" smtClean="0"/>
              <a:t>   </a:t>
            </a:r>
            <a:r>
              <a:rPr lang="bg-BG" sz="2800" dirty="0"/>
              <a:t>1</a:t>
            </a:r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r>
              <a:rPr lang="en-US" sz="2800" dirty="0" smtClean="0"/>
              <a:t>James Joyce team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Source</a:t>
            </a:r>
            <a:r>
              <a:rPr lang="bg-BG" sz="2800" dirty="0" smtClean="0"/>
              <a:t>: 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>
                <a:hlinkClick r:id="rId2"/>
              </a:rPr>
              <a:t>http://technet.microsoft.com/en-us/library/hh994597.aspx</a:t>
            </a:r>
            <a:endParaRPr lang="en-US" sz="2800" dirty="0">
              <a:effectLst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How can </a:t>
            </a:r>
            <a:r>
              <a:rPr lang="en-US" sz="2800" dirty="0">
                <a:effectLst/>
              </a:rPr>
              <a:t>we </a:t>
            </a:r>
            <a:r>
              <a:rPr lang="en-US" sz="2800" dirty="0" smtClean="0">
                <a:effectLst/>
              </a:rPr>
              <a:t>easily determine if a </a:t>
            </a:r>
            <a:r>
              <a:rPr lang="en-US" sz="2800" dirty="0">
                <a:effectLst/>
              </a:rPr>
              <a:t>binary number is even</a:t>
            </a:r>
            <a:r>
              <a:rPr lang="en-US" sz="28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Has </a:t>
            </a:r>
            <a:r>
              <a:rPr lang="en-US" sz="2800" dirty="0">
                <a:effectLst/>
              </a:rPr>
              <a:t>an even number of </a:t>
            </a:r>
            <a:r>
              <a:rPr lang="en-US" sz="2800" dirty="0" smtClean="0">
                <a:effectLst/>
              </a:rPr>
              <a:t>ones </a:t>
            </a:r>
            <a:r>
              <a:rPr lang="en-US" sz="2800" dirty="0">
                <a:effectLst/>
              </a:rPr>
              <a:t>and </a:t>
            </a:r>
            <a:r>
              <a:rPr lang="en-US" sz="2800" dirty="0" smtClean="0">
                <a:effectLst/>
              </a:rPr>
              <a:t>zeros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Has an even number of zeros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Has an even number of ones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ends with zero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ends with one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How can </a:t>
            </a:r>
            <a:r>
              <a:rPr lang="en-US" sz="2800" dirty="0">
                <a:effectLst/>
              </a:rPr>
              <a:t>we </a:t>
            </a:r>
            <a:r>
              <a:rPr lang="en-US" sz="2800" dirty="0" smtClean="0">
                <a:effectLst/>
              </a:rPr>
              <a:t>easily determine if a </a:t>
            </a:r>
            <a:r>
              <a:rPr lang="en-US" sz="2800" dirty="0">
                <a:effectLst/>
              </a:rPr>
              <a:t>binary number is even</a:t>
            </a:r>
            <a:r>
              <a:rPr lang="en-US" sz="28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Has </a:t>
            </a:r>
            <a:r>
              <a:rPr lang="en-US" sz="2800" dirty="0">
                <a:effectLst/>
              </a:rPr>
              <a:t>an even number of </a:t>
            </a:r>
            <a:r>
              <a:rPr lang="en-US" sz="2800" dirty="0" smtClean="0">
                <a:effectLst/>
              </a:rPr>
              <a:t>ones </a:t>
            </a:r>
            <a:r>
              <a:rPr lang="en-US" sz="2800" dirty="0">
                <a:effectLst/>
              </a:rPr>
              <a:t>and </a:t>
            </a:r>
            <a:r>
              <a:rPr lang="en-US" sz="2800" dirty="0" smtClean="0">
                <a:effectLst/>
              </a:rPr>
              <a:t>zeros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Has an even number of zeros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Has an even number of ones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It ends with zero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ends with one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</a:rPr>
              <a:t>1</a:t>
            </a:r>
            <a:r>
              <a:rPr lang="bg-BG" sz="2800" dirty="0">
                <a:effectLst/>
              </a:rPr>
              <a:t>     000000</a:t>
            </a:r>
            <a:r>
              <a:rPr lang="en-US" sz="2800" dirty="0">
                <a:effectLst/>
              </a:rPr>
              <a:t>01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2     0000001</a:t>
            </a:r>
            <a:r>
              <a:rPr lang="en-US" sz="2800" u="sng" dirty="0">
                <a:effectLst/>
              </a:rPr>
              <a:t>0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3     00000011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4     0000010</a:t>
            </a:r>
            <a:r>
              <a:rPr lang="en-US" sz="2800" u="sng" dirty="0">
                <a:effectLst/>
              </a:rPr>
              <a:t>0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5     00000101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6     0000011</a:t>
            </a:r>
            <a:r>
              <a:rPr lang="en-US" sz="2800" u="sng" dirty="0">
                <a:effectLst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7     </a:t>
            </a:r>
            <a:r>
              <a:rPr lang="en-US" sz="2800" dirty="0" smtClean="0">
                <a:effectLst/>
              </a:rPr>
              <a:t>00000111</a:t>
            </a:r>
            <a:endParaRPr lang="bg-BG" sz="2800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Source:</a:t>
            </a:r>
            <a:r>
              <a:rPr lang="en-US" sz="2800" dirty="0" smtClean="0">
                <a:effectLst/>
                <a:hlinkClick r:id="rId2"/>
              </a:rPr>
              <a:t> </a:t>
            </a:r>
            <a:r>
              <a:rPr lang="en-US" sz="2800" u="sng" dirty="0">
                <a:effectLst/>
                <a:hlinkClick r:id="rId2"/>
              </a:rPr>
              <a:t>http://en.wikipedia.org/wiki/Least_significant_bit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What is RTOS</a:t>
            </a:r>
            <a:r>
              <a:rPr lang="en-US" sz="2800" dirty="0" smtClean="0">
                <a:effectLst/>
              </a:rPr>
              <a:t>?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smtClean="0">
                <a:effectLst/>
              </a:rPr>
              <a:t>multitasking </a:t>
            </a:r>
            <a:r>
              <a:rPr lang="en-US" sz="2600" dirty="0">
                <a:effectLst/>
              </a:rPr>
              <a:t>operating system that aims at executing real-time </a:t>
            </a:r>
            <a:r>
              <a:rPr lang="en-US" sz="2600" dirty="0" smtClean="0">
                <a:effectLst/>
              </a:rPr>
              <a:t>applications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>
                <a:effectLst/>
              </a:rPr>
              <a:t>operating system that allows more than one program to be running at the same </a:t>
            </a:r>
            <a:r>
              <a:rPr lang="en-US" sz="2600" dirty="0" smtClean="0">
                <a:effectLst/>
              </a:rPr>
              <a:t>time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>
                <a:effectLst/>
              </a:rPr>
              <a:t>operating system that manages a group of independent computers and makes them appear to be a single </a:t>
            </a:r>
            <a:r>
              <a:rPr lang="en-US" sz="2600" dirty="0" smtClean="0">
                <a:effectLst/>
              </a:rPr>
              <a:t>computer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smtClean="0">
                <a:effectLst/>
              </a:rPr>
              <a:t>operating </a:t>
            </a:r>
            <a:r>
              <a:rPr lang="en-US" sz="2600" dirty="0">
                <a:effectLst/>
              </a:rPr>
              <a:t>system that is designed to be compact, efficient at resource usage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What is RTOS</a:t>
            </a:r>
            <a:r>
              <a:rPr lang="en-US" sz="2800" dirty="0" smtClean="0">
                <a:effectLst/>
              </a:rPr>
              <a:t>?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multitasking operating system that aims at executing real-time applications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>
                <a:effectLst/>
              </a:rPr>
              <a:t>operating system that allows more than one program to be running at the same </a:t>
            </a:r>
            <a:r>
              <a:rPr lang="en-US" sz="2600" dirty="0" smtClean="0">
                <a:effectLst/>
              </a:rPr>
              <a:t>time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>
                <a:effectLst/>
              </a:rPr>
              <a:t>operating system that manages a group of independent computers and makes them appear to be a single </a:t>
            </a:r>
            <a:r>
              <a:rPr lang="en-US" sz="2600" dirty="0" smtClean="0">
                <a:effectLst/>
              </a:rPr>
              <a:t>computer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smtClean="0">
                <a:effectLst/>
              </a:rPr>
              <a:t>operating </a:t>
            </a:r>
            <a:r>
              <a:rPr lang="en-US" sz="2600" dirty="0">
                <a:effectLst/>
              </a:rPr>
              <a:t>system that is designed to be compact, efficient at resource usage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638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RTOS </a:t>
            </a:r>
            <a:r>
              <a:rPr lang="en-US" sz="2800" dirty="0"/>
              <a:t>- real-time operating system</a:t>
            </a:r>
            <a:endParaRPr lang="bg-BG" sz="2800" dirty="0">
              <a:effectLst/>
            </a:endParaRPr>
          </a:p>
          <a:p>
            <a:pPr marL="0" indent="0">
              <a:buNone/>
            </a:pPr>
            <a:endParaRPr lang="bg-BG" sz="2800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Source: </a:t>
            </a:r>
            <a:endParaRPr lang="bg-BG" sz="2800" dirty="0">
              <a:effectLst/>
            </a:endParaRPr>
          </a:p>
          <a:p>
            <a:pPr marL="0" indent="0">
              <a:buNone/>
            </a:pPr>
            <a:r>
              <a:rPr lang="en-US" sz="2800" u="sng" dirty="0">
                <a:effectLst/>
                <a:hlinkClick r:id="rId2"/>
              </a:rPr>
              <a:t>http://en.wikipedia.org/wiki/RTOS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effectLst/>
              </a:rPr>
              <a:t>In project management projects need to be performed and delivered under certain constraints (so called Project management triangle). What are those constraints</a:t>
            </a:r>
            <a:r>
              <a:rPr lang="en-US" sz="22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2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within defined timeframe, at minimum risk and with maximum </a:t>
            </a:r>
            <a:r>
              <a:rPr lang="en-US" sz="2200" dirty="0" smtClean="0">
                <a:effectLst/>
              </a:rPr>
              <a:t>benefit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within defined timeframe, within allocated budget and within scope of project goals.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as soon as possible, before the defined deadline, regardless of cost for realization and exploited resources.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upon written management approval and after presentation of the achieved </a:t>
            </a:r>
            <a:r>
              <a:rPr lang="en-US" sz="2200" dirty="0" smtClean="0">
                <a:effectLst/>
              </a:rPr>
              <a:t>results.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effectLst/>
              </a:rPr>
              <a:t>In project management projects need to be performed and delivered under certain constraints (so called Project management triangle). What are those constraints</a:t>
            </a:r>
            <a:r>
              <a:rPr lang="en-US" sz="22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2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within defined timeframe, at minimum risk and with maximum </a:t>
            </a:r>
            <a:r>
              <a:rPr lang="en-US" sz="2200" dirty="0" smtClean="0">
                <a:effectLst/>
              </a:rPr>
              <a:t>benefit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i="1" u="sng" dirty="0">
                <a:solidFill>
                  <a:schemeClr val="tx2"/>
                </a:solidFill>
                <a:effectLst/>
              </a:rPr>
              <a:t>The project has to be completed within defined timeframe, within allocated budget and within scope of project goals.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as soon as possible, before the defined deadline, regardless of cost for realization and exploited resources.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>
                <a:effectLst/>
              </a:rPr>
              <a:t>The project has to be completed upon written management approval and after presentation of the achieved </a:t>
            </a:r>
            <a:r>
              <a:rPr lang="en-US" sz="2200" dirty="0" smtClean="0">
                <a:effectLst/>
              </a:rPr>
              <a:t>results.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Source</a:t>
            </a:r>
            <a:r>
              <a:rPr lang="en-US" sz="2400" dirty="0">
                <a:effectLst/>
              </a:rPr>
              <a:t>:</a:t>
            </a:r>
            <a:r>
              <a:rPr lang="en-US" sz="2400" dirty="0">
                <a:effectLst/>
                <a:hlinkClick r:id="rId2"/>
              </a:rPr>
              <a:t> </a:t>
            </a:r>
            <a:r>
              <a:rPr lang="en-US" sz="2400" u="sng" dirty="0">
                <a:effectLst/>
                <a:hlinkClick r:id="rId2"/>
              </a:rPr>
              <a:t>http://en.wikipedia.org/wiki/Project_management_triangle</a:t>
            </a: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 descr="http://upload.wikimedia.org/wikipedia/commons/a/a6/The_triad_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8388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Which of the following options is not a standard keyboard layout?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JCUKEN</a:t>
            </a:r>
            <a:endParaRPr lang="bg-BG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UTF-8</a:t>
            </a:r>
            <a:endParaRPr lang="bg-BG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Dvorak</a:t>
            </a:r>
            <a:endParaRPr lang="bg-BG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QWERTY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Which </a:t>
            </a:r>
            <a:r>
              <a:rPr lang="en-US" sz="2800" dirty="0">
                <a:effectLst/>
              </a:rPr>
              <a:t>is the first algorithm used for compressing into ZIP file format?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LZ77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LZ78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Huffman algorithm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DEFLATE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Which </a:t>
            </a:r>
            <a:r>
              <a:rPr lang="en-US" sz="2800" dirty="0">
                <a:effectLst/>
              </a:rPr>
              <a:t>is the first algorithm used for compressing into ZIP file format?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LZ77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LZ78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Huffman algorithm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DEFLATE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Source:</a:t>
            </a:r>
            <a:r>
              <a:rPr lang="bg-BG" sz="2800" dirty="0" smtClean="0">
                <a:effectLst/>
              </a:rPr>
              <a:t> 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bg-BG" sz="2800" u="sng" dirty="0">
                <a:effectLst/>
                <a:hlinkClick r:id="rId2"/>
              </a:rPr>
              <a:t>http://en.wikipedia.org/wiki/DEFLATE</a:t>
            </a:r>
            <a:r>
              <a:rPr lang="bg-BG" sz="2800" dirty="0">
                <a:effectLst/>
              </a:rPr>
              <a:t> </a:t>
            </a:r>
            <a:r>
              <a:rPr lang="bg-BG" sz="2800" u="sng" dirty="0">
                <a:effectLst/>
                <a:hlinkClick r:id="rId3"/>
              </a:rPr>
              <a:t>http://en.wikipedia.org/wiki/Zip_(file_format)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effectLst/>
              </a:rPr>
              <a:t>ASCII </a:t>
            </a:r>
            <a:r>
              <a:rPr lang="en-US" sz="2800" dirty="0">
                <a:effectLst/>
              </a:rPr>
              <a:t>code table </a:t>
            </a:r>
            <a:r>
              <a:rPr lang="en-US" sz="2800" dirty="0" smtClean="0">
                <a:effectLst/>
              </a:rPr>
              <a:t>was originally designed </a:t>
            </a:r>
            <a:r>
              <a:rPr lang="en-US" sz="2800" dirty="0">
                <a:effectLst/>
              </a:rPr>
              <a:t>to encode the characters into: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4 bits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7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bits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8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bits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1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byte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effectLst/>
              </a:rPr>
              <a:t>ASCII </a:t>
            </a:r>
            <a:r>
              <a:rPr lang="en-US" sz="2800" dirty="0">
                <a:effectLst/>
              </a:rPr>
              <a:t>code table </a:t>
            </a:r>
            <a:r>
              <a:rPr lang="en-US" sz="2800" dirty="0" smtClean="0">
                <a:effectLst/>
              </a:rPr>
              <a:t>was originally designed </a:t>
            </a:r>
            <a:r>
              <a:rPr lang="en-US" sz="2800" dirty="0">
                <a:effectLst/>
              </a:rPr>
              <a:t>to encode the characters into: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4 bits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7</a:t>
            </a:r>
            <a:r>
              <a:rPr lang="bg-BG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bits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8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bits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1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byte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Source:</a:t>
            </a:r>
          </a:p>
          <a:p>
            <a:pPr marL="0" indent="0" algn="just">
              <a:buNone/>
            </a:pPr>
            <a:r>
              <a:rPr lang="bg-BG" sz="2800" u="sng" dirty="0">
                <a:effectLst/>
                <a:hlinkClick r:id="rId2"/>
              </a:rPr>
              <a:t>http://en.wikipedia.org/wiki/ASCII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Which of the following is not among the advantages of Monte Carlo algorithms?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Robust for complex integrals in computer graphics 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Simple to implement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Work for general scenes, surfaces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Fast </a:t>
            </a:r>
            <a:r>
              <a:rPr lang="en-US" sz="2800" dirty="0" smtClean="0"/>
              <a:t>execution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Which of the following is not among the advantages of Monte Carlo algorithms?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Robust for complex integrals in computer graphics 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Simple to implement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Work for general scenes, surfaces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Fast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Fast execution</a:t>
            </a:r>
          </a:p>
          <a:p>
            <a:pPr marL="0" indent="0">
              <a:buNone/>
            </a:pPr>
            <a:endParaRPr lang="bg-BG" sz="2800" dirty="0" smtClean="0"/>
          </a:p>
          <a:p>
            <a:pPr marL="357188" lvl="1" indent="0">
              <a:buNone/>
            </a:pPr>
            <a:r>
              <a:rPr lang="en-US" sz="2800" dirty="0" smtClean="0"/>
              <a:t>These algorithms are slow because many samples are needed for convergence</a:t>
            </a:r>
            <a:r>
              <a:rPr lang="en-US" sz="2800" dirty="0"/>
              <a:t>.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Source</a:t>
            </a:r>
            <a:r>
              <a:rPr lang="bg-BG" sz="2800" dirty="0" smtClean="0"/>
              <a:t>:</a:t>
            </a:r>
            <a:endParaRPr lang="en-US" sz="2800" dirty="0"/>
          </a:p>
          <a:p>
            <a:pPr marL="357188" lvl="1" indent="0">
              <a:buNone/>
            </a:pPr>
            <a:r>
              <a:rPr lang="en-US" sz="2800" dirty="0" err="1">
                <a:hlinkClick r:id="rId2"/>
              </a:rPr>
              <a:t>Ramamoorthi</a:t>
            </a:r>
            <a:r>
              <a:rPr lang="en-US" sz="2800" dirty="0">
                <a:hlinkClick r:id="rId2"/>
              </a:rPr>
              <a:t>, R. "Advanced Computer Graphics</a:t>
            </a:r>
            <a:r>
              <a:rPr lang="en-US" sz="2800" dirty="0" smtClean="0">
                <a:hlinkClick r:id="rId2"/>
              </a:rPr>
              <a:t>"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What is a primary key in a database?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an attribute that is used to uniquely identify each record of the </a:t>
            </a:r>
            <a:r>
              <a:rPr lang="en-US" sz="2800" dirty="0" smtClean="0">
                <a:effectLst/>
              </a:rPr>
              <a:t>relationship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it is needed when there is a relationship between two </a:t>
            </a:r>
            <a:r>
              <a:rPr lang="en-US" sz="2800" dirty="0" smtClean="0">
                <a:effectLst/>
              </a:rPr>
              <a:t>tables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a </a:t>
            </a:r>
            <a:r>
              <a:rPr lang="en-US" sz="2800" dirty="0">
                <a:effectLst/>
              </a:rPr>
              <a:t>set of values ​​which can be assigned as an actual value of the </a:t>
            </a:r>
            <a:r>
              <a:rPr lang="en-US" sz="2800" dirty="0" smtClean="0">
                <a:effectLst/>
              </a:rPr>
              <a:t>attribute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all </a:t>
            </a:r>
            <a:r>
              <a:rPr lang="en-US" sz="2800" dirty="0">
                <a:effectLst/>
              </a:rPr>
              <a:t>of the above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Which of the following options is not a standard keyboard layout?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effectLst/>
              </a:rPr>
              <a:t>JCUKEN</a:t>
            </a:r>
            <a:endParaRPr lang="bg-BG" sz="28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UTF-8</a:t>
            </a:r>
            <a:endParaRPr lang="bg-BG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effectLst/>
              </a:rPr>
              <a:t>Dvorak</a:t>
            </a:r>
            <a:endParaRPr lang="bg-BG" sz="28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effectLst/>
              </a:rPr>
              <a:t>QWERTY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What is a primary key in a database?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an attribute that is used to uniquely identify each record of the relationship</a:t>
            </a:r>
            <a:endParaRPr lang="bg-BG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it is needed when there is a relationship between two </a:t>
            </a:r>
            <a:r>
              <a:rPr lang="en-US" sz="2800" dirty="0" smtClean="0">
                <a:effectLst/>
              </a:rPr>
              <a:t>tables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a </a:t>
            </a:r>
            <a:r>
              <a:rPr lang="en-US" sz="2800" dirty="0">
                <a:effectLst/>
              </a:rPr>
              <a:t>set of values ​​which can be assigned as an actual value of the </a:t>
            </a:r>
            <a:r>
              <a:rPr lang="en-US" sz="2800" dirty="0" smtClean="0">
                <a:effectLst/>
              </a:rPr>
              <a:t>attribute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all </a:t>
            </a:r>
            <a:r>
              <a:rPr lang="en-US" sz="2800" dirty="0">
                <a:effectLst/>
              </a:rPr>
              <a:t>of the above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bg-BG" sz="2800" dirty="0" smtClean="0">
              <a:effectLst/>
            </a:endParaRPr>
          </a:p>
          <a:p>
            <a:pPr marL="0" indent="0">
              <a:buNone/>
            </a:pPr>
            <a:endParaRPr lang="bg-BG" sz="2800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Source: </a:t>
            </a:r>
            <a:r>
              <a:rPr lang="en-US" sz="2800" u="sng" dirty="0">
                <a:effectLst/>
                <a:hlinkClick r:id="rId2"/>
              </a:rPr>
              <a:t>http://en.wikipedia.org/wiki/Relational_database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</a:rPr>
              <a:t>Which are the models that cloud computing provides?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SaaS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IaaS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SaaS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IaaS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</a:rPr>
              <a:t>Which are the models that cloud computing provides?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SaaS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IaaS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 err="1">
                <a:solidFill>
                  <a:schemeClr val="tx2"/>
                </a:solidFill>
                <a:effectLst/>
              </a:rPr>
              <a:t>SaaS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IaaS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Paas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effectLst/>
              </a:rPr>
              <a:t>SaaS</a:t>
            </a:r>
            <a:r>
              <a:rPr lang="en-US" sz="2800" dirty="0" smtClean="0">
                <a:effectLst/>
              </a:rPr>
              <a:t> - </a:t>
            </a:r>
            <a:r>
              <a:rPr lang="en-US" sz="2800" dirty="0"/>
              <a:t>Software as a S</a:t>
            </a:r>
            <a:r>
              <a:rPr lang="en-US" sz="2800" dirty="0" smtClean="0"/>
              <a:t>ervice</a:t>
            </a:r>
          </a:p>
          <a:p>
            <a:pPr marL="0" indent="0">
              <a:buNone/>
            </a:pPr>
            <a:r>
              <a:rPr lang="en-US" sz="2800" dirty="0" err="1" smtClean="0"/>
              <a:t>IaaS</a:t>
            </a:r>
            <a:r>
              <a:rPr lang="en-US" sz="2800" dirty="0" smtClean="0"/>
              <a:t> - Infrastructure </a:t>
            </a:r>
            <a:r>
              <a:rPr lang="en-US" sz="2800" dirty="0"/>
              <a:t>as a S</a:t>
            </a:r>
            <a:r>
              <a:rPr lang="en-US" sz="2800" dirty="0" smtClean="0"/>
              <a:t>ervice</a:t>
            </a:r>
          </a:p>
          <a:p>
            <a:pPr marL="0" indent="0">
              <a:buNone/>
            </a:pPr>
            <a:r>
              <a:rPr lang="en-US" sz="2800" dirty="0" err="1" smtClean="0"/>
              <a:t>Paas</a:t>
            </a:r>
            <a:r>
              <a:rPr lang="en-US" sz="2800" dirty="0" smtClean="0"/>
              <a:t> - Platform </a:t>
            </a:r>
            <a:r>
              <a:rPr lang="en-US" sz="2800" dirty="0"/>
              <a:t>as a </a:t>
            </a:r>
            <a:r>
              <a:rPr lang="en-US" sz="2800" dirty="0" smtClean="0"/>
              <a:t>service</a:t>
            </a:r>
          </a:p>
          <a:p>
            <a:pPr marL="0" indent="0">
              <a:buNone/>
            </a:pPr>
            <a:r>
              <a:rPr lang="en-US" sz="2800" dirty="0" err="1" smtClean="0"/>
              <a:t>DaaS</a:t>
            </a:r>
            <a:r>
              <a:rPr lang="en-US" sz="2800" dirty="0" smtClean="0"/>
              <a:t> - Data </a:t>
            </a:r>
            <a:r>
              <a:rPr lang="en-US" sz="2800" dirty="0"/>
              <a:t>as a </a:t>
            </a:r>
            <a:r>
              <a:rPr lang="en-US" sz="2800" dirty="0" smtClean="0"/>
              <a:t>Service</a:t>
            </a:r>
          </a:p>
          <a:p>
            <a:pPr marL="0" indent="0">
              <a:buNone/>
            </a:pPr>
            <a:r>
              <a:rPr lang="en-US" sz="2800" dirty="0" err="1" smtClean="0"/>
              <a:t>CaaS</a:t>
            </a:r>
            <a:r>
              <a:rPr lang="en-US" sz="2800" dirty="0" smtClean="0"/>
              <a:t> - Communication </a:t>
            </a:r>
            <a:r>
              <a:rPr lang="en-US" sz="2800" dirty="0"/>
              <a:t>as a </a:t>
            </a:r>
            <a:r>
              <a:rPr lang="en-US" sz="2800" dirty="0" smtClean="0"/>
              <a:t>Service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</a:t>
            </a:r>
            <a:r>
              <a:rPr lang="en-US" sz="2800" dirty="0">
                <a:effectLst/>
              </a:rPr>
              <a:t>: </a:t>
            </a:r>
            <a:r>
              <a:rPr lang="en-US" sz="2800" dirty="0">
                <a:effectLst/>
                <a:hlinkClick r:id="rId2"/>
              </a:rPr>
              <a:t>http://</a:t>
            </a:r>
            <a:r>
              <a:rPr lang="en-US" sz="2800" dirty="0" smtClean="0">
                <a:effectLst/>
                <a:hlinkClick r:id="rId2"/>
              </a:rPr>
              <a:t>en.wikipedia.org/wiki/Cloud_computing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In symmetric-key cryptography there are two general types of algorithms. Which are they?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Block ciphers and Stream </a:t>
            </a:r>
            <a:r>
              <a:rPr lang="en-US" sz="2800" dirty="0" smtClean="0">
                <a:effectLst/>
              </a:rPr>
              <a:t>ciphers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Elliptic ciphers and Stream </a:t>
            </a:r>
            <a:r>
              <a:rPr lang="en-US" sz="2800" dirty="0" smtClean="0">
                <a:effectLst/>
              </a:rPr>
              <a:t>ciphers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Block </a:t>
            </a:r>
            <a:r>
              <a:rPr lang="en-US" sz="2800" dirty="0">
                <a:effectLst/>
              </a:rPr>
              <a:t>ciphers and Elliptic ciphers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One-way </a:t>
            </a:r>
            <a:r>
              <a:rPr lang="en-US" sz="2800" dirty="0">
                <a:effectLst/>
              </a:rPr>
              <a:t>ciphers and Elliptic ciphers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In symmetric-key cryptography there are two general types of algorithms. Which are they?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Block ciphers and Stream ciphers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Elliptic ciphers and Stream </a:t>
            </a:r>
            <a:r>
              <a:rPr lang="en-US" sz="2800" dirty="0" smtClean="0">
                <a:effectLst/>
              </a:rPr>
              <a:t>ciphers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Block </a:t>
            </a:r>
            <a:r>
              <a:rPr lang="en-US" sz="2800" dirty="0">
                <a:effectLst/>
              </a:rPr>
              <a:t>ciphers and Elliptic ciphers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One-way </a:t>
            </a:r>
            <a:r>
              <a:rPr lang="en-US" sz="2800" dirty="0">
                <a:effectLst/>
              </a:rPr>
              <a:t>ciphers and Elliptic ciphers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The main algorithms for symmetric cryptography are 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block ciphers and stream ciphers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Stream ciphers are applied bit by bit and uses a feedback mechanism so that the key is constantly changing.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Block ciphers derive their name from encryption information in block chunks</a:t>
            </a:r>
            <a:r>
              <a:rPr lang="bg-BG" sz="2800" dirty="0" smtClean="0">
                <a:effectLst/>
              </a:rPr>
              <a:t>, </a:t>
            </a:r>
            <a:r>
              <a:rPr lang="en-US" sz="2800" dirty="0" smtClean="0">
                <a:effectLst/>
              </a:rPr>
              <a:t>using the same key for each block</a:t>
            </a:r>
            <a:r>
              <a:rPr lang="bg-BG" sz="2800" dirty="0" smtClean="0">
                <a:effectLst/>
              </a:rPr>
              <a:t>.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</a:t>
            </a:r>
            <a:r>
              <a:rPr lang="en-US" sz="2800" u="sng" dirty="0" smtClean="0">
                <a:effectLst/>
                <a:hlinkClick r:id="rId2"/>
              </a:rPr>
              <a:t>www.garykessler.net/library/crypto.html#skc</a:t>
            </a:r>
            <a:endParaRPr lang="en-US" sz="2800" dirty="0">
              <a:effectLst/>
            </a:endParaRPr>
          </a:p>
          <a:p>
            <a:pPr marL="0" indent="0">
              <a:buNone/>
            </a:pPr>
            <a:r>
              <a:rPr lang="en-US" sz="2800" u="sng" dirty="0" smtClean="0">
                <a:effectLst/>
                <a:hlinkClick r:id="rId3"/>
              </a:rPr>
              <a:t>http</a:t>
            </a:r>
            <a:r>
              <a:rPr lang="en-US" sz="2800" u="sng" dirty="0">
                <a:effectLst/>
                <a:hlinkClick r:id="rId3"/>
              </a:rPr>
              <a:t>://en.wikipedia.org/wiki/Symmetric_cryptography</a:t>
            </a: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What is the recommended number of images per slide in a presentation</a:t>
            </a:r>
            <a:r>
              <a:rPr lang="bg-BG" sz="2800" dirty="0"/>
              <a:t>?</a:t>
            </a: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Zero</a:t>
            </a:r>
            <a:r>
              <a:rPr lang="bg-BG" sz="2800" dirty="0" smtClean="0"/>
              <a:t> (</a:t>
            </a:r>
            <a:r>
              <a:rPr lang="en-US" sz="2800" dirty="0" smtClean="0"/>
              <a:t>excluding background</a:t>
            </a:r>
            <a:r>
              <a:rPr lang="bg-BG" sz="2800" dirty="0" smtClean="0"/>
              <a:t>)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Up to one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Up to three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Unlimited </a:t>
            </a:r>
            <a:r>
              <a:rPr lang="bg-BG" sz="2800" dirty="0" smtClean="0"/>
              <a:t>(</a:t>
            </a:r>
            <a:r>
              <a:rPr lang="en-US" sz="2800" dirty="0" smtClean="0"/>
              <a:t>as many as necessary</a:t>
            </a:r>
            <a:r>
              <a:rPr lang="bg-BG" sz="2800" dirty="0" smtClean="0"/>
              <a:t>)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What is the recommended number of images per slide in a presentation</a:t>
            </a:r>
            <a:r>
              <a:rPr lang="bg-BG" sz="2800" dirty="0"/>
              <a:t>?</a:t>
            </a: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Zero</a:t>
            </a:r>
            <a:r>
              <a:rPr lang="bg-BG" sz="2800" dirty="0" smtClean="0"/>
              <a:t> (</a:t>
            </a:r>
            <a:r>
              <a:rPr lang="en-US" sz="2800" dirty="0" smtClean="0"/>
              <a:t>excluding background</a:t>
            </a:r>
            <a:r>
              <a:rPr lang="bg-BG" sz="2800" dirty="0" smtClean="0"/>
              <a:t>)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Up to one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Up to three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Unlimited </a:t>
            </a:r>
            <a:r>
              <a:rPr lang="bg-BG" sz="2800" dirty="0" smtClean="0"/>
              <a:t>(</a:t>
            </a:r>
            <a:r>
              <a:rPr lang="en-US" sz="2800" dirty="0" smtClean="0"/>
              <a:t>as many as necessary</a:t>
            </a:r>
            <a:r>
              <a:rPr lang="bg-BG" sz="2800" dirty="0" smtClean="0"/>
              <a:t>)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The Dvorak </a:t>
            </a:r>
            <a:r>
              <a:rPr lang="en-US" sz="2800" dirty="0" smtClean="0">
                <a:effectLst/>
              </a:rPr>
              <a:t>keyboard (a.k.a. </a:t>
            </a:r>
            <a:r>
              <a:rPr lang="en-US" sz="2800" dirty="0">
                <a:effectLst/>
              </a:rPr>
              <a:t>American Simplified Keyboard (ASK</a:t>
            </a:r>
            <a:r>
              <a:rPr lang="en-US" sz="2800" dirty="0" smtClean="0">
                <a:effectLst/>
              </a:rPr>
              <a:t>)) </a:t>
            </a:r>
            <a:r>
              <a:rPr lang="en-US" sz="2800" dirty="0">
                <a:effectLst/>
              </a:rPr>
              <a:t>was patented in 1936 and was designed to increase typing speed.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JCUKEN </a:t>
            </a:r>
            <a:r>
              <a:rPr lang="en-US" sz="2800" dirty="0">
                <a:effectLst/>
              </a:rPr>
              <a:t>is a phonetic keyboard from the former USSR.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UTF-8 </a:t>
            </a:r>
            <a:r>
              <a:rPr lang="en-US" sz="2800" dirty="0">
                <a:effectLst/>
              </a:rPr>
              <a:t>is a character coding standard</a:t>
            </a:r>
            <a:r>
              <a:rPr lang="en-US" sz="2800" dirty="0" smtClean="0">
                <a:effectLst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Source: </a:t>
            </a:r>
            <a:r>
              <a:rPr lang="en-US" sz="2800" u="sng" dirty="0">
                <a:effectLst/>
                <a:hlinkClick r:id="rId2"/>
              </a:rPr>
              <a:t>http://en.wikipedia.org/wiki/Keyboard_layout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image per </a:t>
            </a:r>
            <a:r>
              <a:rPr lang="en-US" sz="2800" dirty="0" smtClean="0"/>
              <a:t>slide</a:t>
            </a:r>
          </a:p>
          <a:p>
            <a:pPr marL="0" indent="0">
              <a:buNone/>
            </a:pPr>
            <a:endParaRPr lang="en-US" sz="2800" dirty="0" smtClean="0"/>
          </a:p>
          <a:p>
            <a:pPr marL="357188" lvl="1" indent="0" algn="just">
              <a:buNone/>
            </a:pPr>
            <a:r>
              <a:rPr lang="en-US" sz="2800" dirty="0" smtClean="0"/>
              <a:t>Just </a:t>
            </a:r>
            <a:r>
              <a:rPr lang="en-US" sz="2800" dirty="0"/>
              <a:t>as there should be one idea per slide, there should also only be one image per slide.  </a:t>
            </a:r>
            <a:endParaRPr lang="en-US" sz="2800" dirty="0" smtClean="0"/>
          </a:p>
          <a:p>
            <a:pPr marL="357188" lvl="1" indent="0" algn="just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keeps the message straightforward and </a:t>
            </a:r>
            <a:r>
              <a:rPr lang="en-US" sz="2800" dirty="0" smtClean="0"/>
              <a:t>focused.</a:t>
            </a:r>
          </a:p>
          <a:p>
            <a:pPr marL="357188" lvl="1" indent="0" algn="just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Source</a:t>
            </a:r>
            <a:r>
              <a:rPr lang="bg-BG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hlinkClick r:id="rId2"/>
              </a:rPr>
              <a:t>McDanniel</a:t>
            </a:r>
            <a:r>
              <a:rPr lang="en-US" sz="2800" dirty="0">
                <a:hlinkClick r:id="rId2"/>
              </a:rPr>
              <a:t>, C. : “Designing an Effective Slide Deck Presentation</a:t>
            </a:r>
            <a:r>
              <a:rPr lang="en-US" sz="2800" dirty="0" smtClean="0">
                <a:hlinkClick r:id="rId2"/>
              </a:rPr>
              <a:t>”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Which line has only audio and video formats which are “container” type?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AVI, MP4, MKV, ASF, </a:t>
            </a:r>
            <a:r>
              <a:rPr lang="en-US" sz="2800" dirty="0" err="1">
                <a:effectLst/>
              </a:rPr>
              <a:t>Ogg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MKV, WMV, AVI, ASF, MP3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MP3, MP4, MKV, ASF, </a:t>
            </a:r>
            <a:r>
              <a:rPr lang="en-US" sz="2800" dirty="0" err="1">
                <a:effectLst/>
              </a:rPr>
              <a:t>Ogg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WMA, WMV, H264, MKV, AVI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Which line has only audio and video formats which are “container” type?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AVI, MP4, MKV, ASF,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Ogg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MKV, WMV, AVI, ASF, MP3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MP3, MP4, MKV, ASF, </a:t>
            </a:r>
            <a:r>
              <a:rPr lang="en-US" sz="2800" dirty="0" err="1">
                <a:effectLst/>
              </a:rPr>
              <a:t>Ogg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WMA, WMV, H264, MKV, AVI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“Container” file formats are metafile formats whose specifications describe the way different elements of data and metadata coexist within a computer file.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Source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http://en.wikipedia.org/wiki/Container_format_(digital)#Multimedia_container_formats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Which of the following applications uses the UDP (User Datagram Protocol) protocol of the Transport layer?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HTTP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HTTPS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VoIP (Voice (Video) over IP)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POP3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Which of the following applications uses the UDP (User Datagram Protocol) protocol of the Transport layer?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HTTP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HTTPS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VoIP (Voice (Video) over IP)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POP3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UDP is connectionless protocol and unlike TCP (connection-oriented) ensures a fast packet transfer with a possible data loss. In real time applications such as Voice or Video over IP the aim is fast connection, without delay. These applications tolerate a few lost packages in order to ensure a constant process instead of waiting for these packages resending.</a:t>
            </a: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Source: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u="sng" dirty="0" smtClean="0">
                <a:effectLst/>
                <a:hlinkClick r:id="rId2"/>
              </a:rPr>
              <a:t>http</a:t>
            </a:r>
            <a:r>
              <a:rPr lang="en-US" sz="2800" u="sng" dirty="0">
                <a:effectLst/>
                <a:hlinkClick r:id="rId2"/>
              </a:rPr>
              <a:t>://elearn.uni-sofia.bg/pluginfile.php/30434/mod_resource/content/0/Materiali/Topic-20.pdf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What is the maximum </a:t>
            </a:r>
            <a:r>
              <a:rPr lang="en-US" sz="2800" dirty="0" smtClean="0"/>
              <a:t>data </a:t>
            </a:r>
            <a:r>
              <a:rPr lang="en-US" sz="2800" dirty="0"/>
              <a:t>transfer speed in 802.11ac standard</a:t>
            </a:r>
            <a:r>
              <a:rPr lang="en-US" sz="2800" dirty="0" smtClean="0"/>
              <a:t>?</a:t>
            </a:r>
          </a:p>
          <a:p>
            <a:pPr marL="0" indent="0" algn="just">
              <a:buNone/>
            </a:pP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150Mbit/s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300Mbit/s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54Mbit/s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866.7 Mbit/s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What is the maximum </a:t>
            </a:r>
            <a:r>
              <a:rPr lang="en-US" sz="2800" dirty="0" smtClean="0"/>
              <a:t>data </a:t>
            </a:r>
            <a:r>
              <a:rPr lang="en-US" sz="2800" dirty="0"/>
              <a:t>transfer speed in 802.11ac standard</a:t>
            </a:r>
            <a:r>
              <a:rPr lang="en-US" sz="2800" dirty="0" smtClean="0"/>
              <a:t>?</a:t>
            </a:r>
          </a:p>
          <a:p>
            <a:pPr marL="0" indent="0" algn="just">
              <a:buNone/>
            </a:pP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150Mbit/s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300Mbit/s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54Mbit/s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866.7 Mbit/s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effectLst/>
              </a:rPr>
              <a:t>802.11ac is a Wi-Fi standard, released in 2012 and almost triples the maximum Data Rate of his precursor – 802.11n. 802.11ac operates only on 5GHz frequency, not on “crowded” 2.4GHz and that way reduces the signal disturbances. The increased speed is a result of the bigger bandwidth (20, 40, 80 and 160MHz) and the new </a:t>
            </a:r>
            <a:r>
              <a:rPr lang="en-US" sz="2400" dirty="0" err="1">
                <a:effectLst/>
              </a:rPr>
              <a:t>Beamforming</a:t>
            </a:r>
            <a:r>
              <a:rPr lang="en-US" sz="2400" dirty="0">
                <a:effectLst/>
              </a:rPr>
              <a:t> technology</a:t>
            </a:r>
            <a:r>
              <a:rPr lang="en-US" sz="2400" dirty="0" smtClean="0">
                <a:effectLst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effectLst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</a:rPr>
              <a:t>Source: </a:t>
            </a:r>
            <a:endParaRPr lang="en-US" sz="2400" dirty="0" smtClean="0">
              <a:effectLst/>
            </a:endParaRPr>
          </a:p>
          <a:p>
            <a:pPr marL="0" indent="0" algn="just">
              <a:buNone/>
            </a:pPr>
            <a:r>
              <a:rPr lang="en-US" sz="2400" u="sng" dirty="0" smtClean="0">
                <a:effectLst/>
                <a:hlinkClick r:id="rId2"/>
              </a:rPr>
              <a:t>http</a:t>
            </a:r>
            <a:r>
              <a:rPr lang="en-US" sz="2400" u="sng" dirty="0">
                <a:effectLst/>
                <a:hlinkClick r:id="rId2"/>
              </a:rPr>
              <a:t>://en.wikipedia.org/wiki/IEEE_802.11</a:t>
            </a: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Which of the following </a:t>
            </a:r>
            <a:r>
              <a:rPr lang="en-US" sz="2800" dirty="0" smtClean="0">
                <a:effectLst/>
              </a:rPr>
              <a:t>freedoms is </a:t>
            </a:r>
            <a:r>
              <a:rPr lang="en-US" sz="2800" dirty="0">
                <a:effectLst/>
              </a:rPr>
              <a:t>not part of the free software definition?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</a:t>
            </a:r>
            <a:r>
              <a:rPr lang="en-US" sz="2800" dirty="0">
                <a:effectLst/>
              </a:rPr>
              <a:t>run the program for any </a:t>
            </a:r>
            <a:r>
              <a:rPr lang="en-US" sz="2800" dirty="0" smtClean="0">
                <a:effectLst/>
              </a:rPr>
              <a:t>purpose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study </a:t>
            </a:r>
            <a:r>
              <a:rPr lang="en-US" sz="2800" dirty="0">
                <a:effectLst/>
              </a:rPr>
              <a:t>how the program </a:t>
            </a:r>
            <a:r>
              <a:rPr lang="en-US" sz="2800" dirty="0" smtClean="0">
                <a:effectLst/>
              </a:rPr>
              <a:t>works </a:t>
            </a:r>
            <a:r>
              <a:rPr lang="en-US" sz="2800" dirty="0">
                <a:effectLst/>
              </a:rPr>
              <a:t>and change it to make it do what you </a:t>
            </a:r>
            <a:r>
              <a:rPr lang="en-US" sz="2800" dirty="0" smtClean="0">
                <a:effectLst/>
              </a:rPr>
              <a:t>wish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redistribute </a:t>
            </a:r>
            <a:r>
              <a:rPr lang="en-US" sz="2800" dirty="0">
                <a:effectLst/>
              </a:rPr>
              <a:t>copies so you can help your </a:t>
            </a:r>
            <a:r>
              <a:rPr lang="en-US" sz="2800" dirty="0" smtClean="0">
                <a:effectLst/>
              </a:rPr>
              <a:t>neighbor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change </a:t>
            </a:r>
            <a:r>
              <a:rPr lang="en-US" sz="2800" dirty="0">
                <a:effectLst/>
              </a:rPr>
              <a:t>the name of the software and its author following changes in the source code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What does “Six </a:t>
            </a:r>
            <a:r>
              <a:rPr lang="en-US" sz="2800" dirty="0">
                <a:effectLst/>
              </a:rPr>
              <a:t>degrees of separation” </a:t>
            </a:r>
            <a:r>
              <a:rPr lang="en-US" sz="2800" dirty="0" smtClean="0">
                <a:effectLst/>
              </a:rPr>
              <a:t>theory stand for?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This </a:t>
            </a:r>
            <a:r>
              <a:rPr lang="en-US" sz="2800" dirty="0">
                <a:effectLst/>
              </a:rPr>
              <a:t>is another name for “Six degrees of freedom” in Physics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Full </a:t>
            </a:r>
            <a:r>
              <a:rPr lang="en-US" sz="2800" dirty="0">
                <a:effectLst/>
              </a:rPr>
              <a:t>separation goes through six </a:t>
            </a:r>
            <a:r>
              <a:rPr lang="en-US" sz="2800" dirty="0" smtClean="0">
                <a:effectLst/>
              </a:rPr>
              <a:t>stages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Everyone </a:t>
            </a:r>
            <a:r>
              <a:rPr lang="en-US" sz="2800" dirty="0">
                <a:effectLst/>
              </a:rPr>
              <a:t>is six "a friend of a friend" steps away from me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There </a:t>
            </a:r>
            <a:r>
              <a:rPr lang="en-US" sz="2800" dirty="0">
                <a:effectLst/>
              </a:rPr>
              <a:t>are six different dimensions of separation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What does “Six </a:t>
            </a:r>
            <a:r>
              <a:rPr lang="en-US" sz="2800" dirty="0">
                <a:effectLst/>
              </a:rPr>
              <a:t>degrees of separation” </a:t>
            </a:r>
            <a:r>
              <a:rPr lang="en-US" sz="2800" dirty="0" smtClean="0">
                <a:effectLst/>
              </a:rPr>
              <a:t>theory stand for?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This </a:t>
            </a:r>
            <a:r>
              <a:rPr lang="en-US" sz="2800" dirty="0">
                <a:effectLst/>
              </a:rPr>
              <a:t>is another name for “Six degrees of freedom” in Physics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Full </a:t>
            </a:r>
            <a:r>
              <a:rPr lang="en-US" sz="2800" dirty="0">
                <a:effectLst/>
              </a:rPr>
              <a:t>separation goes through six </a:t>
            </a:r>
            <a:r>
              <a:rPr lang="en-US" sz="2800" dirty="0" smtClean="0">
                <a:effectLst/>
              </a:rPr>
              <a:t>stages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Everyone is six "a friend of a friend" steps away from me</a:t>
            </a:r>
            <a:endParaRPr lang="bg-BG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There </a:t>
            </a:r>
            <a:r>
              <a:rPr lang="en-US" sz="2800" dirty="0">
                <a:effectLst/>
              </a:rPr>
              <a:t>are six different dimensions of separation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Six degrees of separation is the theory that everyone and everything is six or fewer steps away, by way of introduction, from any other person in the world, so that a chain of "a friend of a friend" statements can be made to connect any two people in a maximum of six steps. </a:t>
            </a: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Source</a:t>
            </a:r>
            <a:r>
              <a:rPr lang="en-US" sz="2800" dirty="0">
                <a:effectLst/>
              </a:rPr>
              <a:t>:</a:t>
            </a:r>
            <a:r>
              <a:rPr lang="en-US" sz="2800" dirty="0">
                <a:effectLst/>
                <a:hlinkClick r:id="rId2"/>
              </a:rPr>
              <a:t> </a:t>
            </a:r>
            <a:r>
              <a:rPr lang="en-US" sz="2600" u="sng" dirty="0">
                <a:effectLst/>
                <a:hlinkClick r:id="rId2"/>
              </a:rPr>
              <a:t>http://en.wikipedia.org/wiki/Six_degrees_of_separation</a:t>
            </a:r>
            <a:endParaRPr lang="en-US" sz="2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Which </a:t>
            </a:r>
            <a:r>
              <a:rPr lang="en-US" sz="2800" dirty="0">
                <a:effectLst/>
              </a:rPr>
              <a:t>popular web browsers have “mouse gestures” (certain mouse movements execute </a:t>
            </a:r>
            <a:r>
              <a:rPr lang="en-US" sz="2800" dirty="0" smtClean="0">
                <a:effectLst/>
              </a:rPr>
              <a:t>commands)?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Opera </a:t>
            </a:r>
            <a:r>
              <a:rPr lang="en-US" sz="2800" dirty="0">
                <a:effectLst/>
              </a:rPr>
              <a:t>and Firefox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and Chrome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Chrome </a:t>
            </a:r>
            <a:r>
              <a:rPr lang="en-US" sz="2800" dirty="0">
                <a:effectLst/>
              </a:rPr>
              <a:t>and Safari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and Safari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Which </a:t>
            </a:r>
            <a:r>
              <a:rPr lang="en-US" sz="2800" dirty="0">
                <a:effectLst/>
              </a:rPr>
              <a:t>popular web browsers have “mouse gestures” (certain mouse movements execute </a:t>
            </a:r>
            <a:r>
              <a:rPr lang="en-US" sz="2800" dirty="0" smtClean="0">
                <a:effectLst/>
              </a:rPr>
              <a:t>commands)?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Opera and Firefox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and Chrome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Chrome </a:t>
            </a:r>
            <a:r>
              <a:rPr lang="en-US" sz="2800" dirty="0">
                <a:effectLst/>
              </a:rPr>
              <a:t>and Safari</a:t>
            </a:r>
            <a:endParaRPr lang="bg-BG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and Safari</a:t>
            </a: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</a:t>
            </a:r>
            <a:r>
              <a:rPr lang="en-US" sz="2800" dirty="0">
                <a:effectLst/>
              </a:rPr>
              <a:t>:</a:t>
            </a:r>
            <a:r>
              <a:rPr lang="en-US" sz="2800" dirty="0">
                <a:effectLst/>
                <a:hlinkClick r:id="rId2"/>
              </a:rPr>
              <a:t> </a:t>
            </a:r>
            <a:r>
              <a:rPr lang="en-US" sz="2800" u="sng" dirty="0">
                <a:effectLst/>
                <a:hlinkClick r:id="rId2"/>
              </a:rPr>
              <a:t>http://</a:t>
            </a:r>
            <a:r>
              <a:rPr lang="en-US" sz="2800" u="sng" dirty="0" smtClean="0">
                <a:effectLst/>
                <a:hlinkClick r:id="rId2"/>
              </a:rPr>
              <a:t>en.wikipedia.org/wiki/Pointing_device_gesture</a:t>
            </a:r>
            <a:endParaRPr lang="en-US" sz="2800" u="sng" dirty="0" smtClean="0">
              <a:effectLst/>
            </a:endParaRPr>
          </a:p>
          <a:p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The </a:t>
            </a:r>
            <a:r>
              <a:rPr lang="en-US" sz="2800" dirty="0">
                <a:effectLst/>
              </a:rPr>
              <a:t>most appropriate open-source language for building server-side applications is: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JavaScript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Java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HTML 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CSS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The </a:t>
            </a:r>
            <a:r>
              <a:rPr lang="en-US" sz="2800" dirty="0">
                <a:effectLst/>
              </a:rPr>
              <a:t>most appropriate open-source language for building server-side applications is: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JavaScript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Java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HTML </a:t>
            </a:r>
            <a:endParaRPr lang="en-US" sz="2800" dirty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CSS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JavaScript, HTML and CSS are used for creating web sites and client web applications.</a:t>
            </a:r>
          </a:p>
          <a:p>
            <a:pPr algn="just"/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Source: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u="sng" dirty="0" smtClean="0">
                <a:effectLst/>
                <a:hlinkClick r:id="rId2"/>
              </a:rPr>
              <a:t>http</a:t>
            </a:r>
            <a:r>
              <a:rPr lang="en-US" sz="2800" u="sng" dirty="0">
                <a:effectLst/>
                <a:hlinkClick r:id="rId2"/>
              </a:rPr>
              <a:t>://www.nakov.com/blog/2013/06/30/koy-ezik-za-programirane-da-uchim-php-java-csharp-javascript-sql/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JavaScript </a:t>
            </a:r>
            <a:r>
              <a:rPr lang="en-US" sz="2800" dirty="0">
                <a:effectLst/>
              </a:rPr>
              <a:t>is a scripting language </a:t>
            </a:r>
            <a:r>
              <a:rPr lang="en-US" sz="2800" dirty="0" smtClean="0">
                <a:effectLst/>
              </a:rPr>
              <a:t>suitable for</a:t>
            </a:r>
            <a:r>
              <a:rPr lang="en-US" sz="2800" dirty="0">
                <a:effectLst/>
              </a:rPr>
              <a:t>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writing </a:t>
            </a:r>
            <a:r>
              <a:rPr lang="en-US" sz="2800" dirty="0">
                <a:effectLst/>
              </a:rPr>
              <a:t>huge web applications with complicated logic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writing </a:t>
            </a:r>
            <a:r>
              <a:rPr lang="en-US" sz="2800" dirty="0">
                <a:effectLst/>
              </a:rPr>
              <a:t>server applications with heavy logic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used </a:t>
            </a:r>
            <a:r>
              <a:rPr lang="en-US" sz="2800" dirty="0">
                <a:effectLst/>
              </a:rPr>
              <a:t>as a primary language in front-end technologies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building </a:t>
            </a:r>
            <a:r>
              <a:rPr lang="en-US" sz="2800" dirty="0">
                <a:effectLst/>
              </a:rPr>
              <a:t>user interfaces in client web applications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Which of the following </a:t>
            </a:r>
            <a:r>
              <a:rPr lang="en-US" sz="2800" dirty="0" smtClean="0">
                <a:effectLst/>
              </a:rPr>
              <a:t>freedoms is </a:t>
            </a:r>
            <a:r>
              <a:rPr lang="en-US" sz="2800" dirty="0">
                <a:effectLst/>
              </a:rPr>
              <a:t>not part of the free software definition?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</a:t>
            </a:r>
            <a:r>
              <a:rPr lang="en-US" sz="2800" dirty="0">
                <a:effectLst/>
              </a:rPr>
              <a:t>run the program for any </a:t>
            </a:r>
            <a:r>
              <a:rPr lang="en-US" sz="2800" dirty="0" smtClean="0">
                <a:effectLst/>
              </a:rPr>
              <a:t>purpose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study </a:t>
            </a:r>
            <a:r>
              <a:rPr lang="en-US" sz="2800" dirty="0">
                <a:effectLst/>
              </a:rPr>
              <a:t>how the program </a:t>
            </a:r>
            <a:r>
              <a:rPr lang="en-US" sz="2800" dirty="0" smtClean="0">
                <a:effectLst/>
              </a:rPr>
              <a:t>works </a:t>
            </a:r>
            <a:r>
              <a:rPr lang="en-US" sz="2800" dirty="0">
                <a:effectLst/>
              </a:rPr>
              <a:t>and change it to make it do what you </a:t>
            </a:r>
            <a:r>
              <a:rPr lang="en-US" sz="2800" dirty="0" smtClean="0">
                <a:effectLst/>
              </a:rPr>
              <a:t>wish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To redistribute </a:t>
            </a:r>
            <a:r>
              <a:rPr lang="en-US" sz="2800" dirty="0">
                <a:effectLst/>
              </a:rPr>
              <a:t>copies so you can help your </a:t>
            </a:r>
            <a:r>
              <a:rPr lang="en-US" sz="2800" dirty="0" smtClean="0">
                <a:effectLst/>
              </a:rPr>
              <a:t>neighbor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To change the name of the software and its author following changes in the source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JavaScript is a scripting language suitable for:</a:t>
            </a: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effectLst/>
              </a:rPr>
              <a:t>writing huge web applications with complicated logic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effectLst/>
              </a:rPr>
              <a:t>writing server applications with heavy logic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>
                <a:effectLst/>
              </a:rPr>
              <a:t>used as a primary language in front-end technologies</a:t>
            </a:r>
            <a:endParaRPr lang="bg-BG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building user interfaces in client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Source</a:t>
            </a:r>
            <a:r>
              <a:rPr lang="en-US" sz="2800" dirty="0">
                <a:effectLst/>
              </a:rPr>
              <a:t>: </a:t>
            </a: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u="sng" dirty="0" smtClean="0">
                <a:effectLst/>
                <a:hlinkClick r:id="rId2"/>
              </a:rPr>
              <a:t>http</a:t>
            </a:r>
            <a:r>
              <a:rPr lang="en-US" sz="2800" u="sng" dirty="0">
                <a:effectLst/>
                <a:hlinkClick r:id="rId2"/>
              </a:rPr>
              <a:t>://www.nakov.com/blog/2013/06/30/koy-ezik-za-programirane-da-uchim-php-java-csharp-javascript-sql/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005013"/>
            <a:ext cx="87534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The other three answers are part of the official definition of free software as written by Richard Stallman.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The </a:t>
            </a:r>
            <a:r>
              <a:rPr lang="en-US" sz="2800" dirty="0">
                <a:effectLst/>
              </a:rPr>
              <a:t>last freedom in the definition is the freedom to improve the program, and release your improvements (and modified versions in general) to the public, so that the whole community benefits.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Source: </a:t>
            </a:r>
            <a:r>
              <a:rPr lang="en-US" sz="2800" u="sng" dirty="0">
                <a:effectLst/>
                <a:hlinkClick r:id="rId2"/>
              </a:rPr>
              <a:t>http://en.wikipedia.org/wiki/Free_software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Where in Windows 8 </a:t>
            </a:r>
            <a:r>
              <a:rPr lang="en-US" sz="2800" dirty="0" smtClean="0"/>
              <a:t>can we check </a:t>
            </a:r>
            <a:r>
              <a:rPr lang="en-US" sz="2800" dirty="0"/>
              <a:t>if we are using </a:t>
            </a:r>
            <a:r>
              <a:rPr lang="en-US" sz="2800" dirty="0" smtClean="0"/>
              <a:t>legal software?</a:t>
            </a:r>
            <a:r>
              <a:rPr lang="bg-BG" sz="2800" dirty="0"/>
              <a:t/>
            </a:r>
            <a:br>
              <a:rPr lang="bg-BG" sz="2800" dirty="0"/>
            </a:b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Security </a:t>
            </a:r>
            <a:r>
              <a:rPr lang="en-US" sz="2800" dirty="0"/>
              <a:t>properties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Programs </a:t>
            </a:r>
            <a:r>
              <a:rPr lang="en-US" sz="2800" dirty="0"/>
              <a:t>and Features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System </a:t>
            </a:r>
            <a:r>
              <a:rPr lang="en-US" sz="2800" dirty="0"/>
              <a:t>properties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Program </a:t>
            </a:r>
            <a:r>
              <a:rPr lang="en-US" sz="2800" dirty="0"/>
              <a:t>files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Compatibility </a:t>
            </a:r>
            <a:r>
              <a:rPr lang="en-US" sz="2800" dirty="0"/>
              <a:t>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bg-BG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Where in Windows 8 </a:t>
            </a:r>
            <a:r>
              <a:rPr lang="en-US" sz="2800" dirty="0" smtClean="0"/>
              <a:t>can we check </a:t>
            </a:r>
            <a:r>
              <a:rPr lang="en-US" sz="2800" dirty="0"/>
              <a:t>if we are using </a:t>
            </a:r>
            <a:r>
              <a:rPr lang="en-US" sz="2800" dirty="0" smtClean="0"/>
              <a:t>legal software?</a:t>
            </a:r>
            <a:r>
              <a:rPr lang="bg-BG" sz="2800" dirty="0"/>
              <a:t/>
            </a:r>
            <a:br>
              <a:rPr lang="bg-BG" sz="2800" dirty="0"/>
            </a:b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Security properties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Programs </a:t>
            </a:r>
            <a:r>
              <a:rPr lang="en-US" sz="2800" dirty="0"/>
              <a:t>and Features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System </a:t>
            </a:r>
            <a:r>
              <a:rPr lang="en-US" sz="2800" dirty="0"/>
              <a:t>properties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Program </a:t>
            </a:r>
            <a:r>
              <a:rPr lang="en-US" sz="2800" dirty="0"/>
              <a:t>files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Compatibility </a:t>
            </a:r>
            <a:r>
              <a:rPr lang="en-US" sz="2800" dirty="0"/>
              <a:t>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6134</TotalTime>
  <Words>2290</Words>
  <Application>Microsoft Office PowerPoint</Application>
  <PresentationFormat>On-screen Show (4:3)</PresentationFormat>
  <Paragraphs>465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</vt:lpstr>
      <vt:lpstr>  </vt:lpstr>
      <vt:lpstr>Question 1</vt:lpstr>
      <vt:lpstr>Question 1</vt:lpstr>
      <vt:lpstr>Question 1</vt:lpstr>
      <vt:lpstr>Question 2</vt:lpstr>
      <vt:lpstr>Question 2</vt:lpstr>
      <vt:lpstr>Question 2</vt:lpstr>
      <vt:lpstr>Question 3</vt:lpstr>
      <vt:lpstr>Question 3</vt:lpstr>
      <vt:lpstr>Question 3</vt:lpstr>
      <vt:lpstr>Question 4</vt:lpstr>
      <vt:lpstr>Question 4</vt:lpstr>
      <vt:lpstr>Question 4</vt:lpstr>
      <vt:lpstr>Question 5</vt:lpstr>
      <vt:lpstr>Question 5</vt:lpstr>
      <vt:lpstr>Question 5</vt:lpstr>
      <vt:lpstr>Question 6</vt:lpstr>
      <vt:lpstr>Question 6</vt:lpstr>
      <vt:lpstr>Question 6</vt:lpstr>
      <vt:lpstr>Question 7</vt:lpstr>
      <vt:lpstr>Question 7</vt:lpstr>
      <vt:lpstr>Question 7</vt:lpstr>
      <vt:lpstr>Question 8</vt:lpstr>
      <vt:lpstr>Question 8</vt:lpstr>
      <vt:lpstr>Question 8</vt:lpstr>
      <vt:lpstr>Question 9</vt:lpstr>
      <vt:lpstr>Question 9</vt:lpstr>
      <vt:lpstr>Question 9</vt:lpstr>
      <vt:lpstr>Question 10</vt:lpstr>
      <vt:lpstr>Question 10</vt:lpstr>
      <vt:lpstr>Question 10</vt:lpstr>
      <vt:lpstr>Question 11</vt:lpstr>
      <vt:lpstr>Question 11</vt:lpstr>
      <vt:lpstr>Question 11</vt:lpstr>
      <vt:lpstr>Question 12</vt:lpstr>
      <vt:lpstr>Question 12</vt:lpstr>
      <vt:lpstr>Question 12</vt:lpstr>
      <vt:lpstr>Question 13</vt:lpstr>
      <vt:lpstr>Question 13</vt:lpstr>
      <vt:lpstr>Question 13</vt:lpstr>
      <vt:lpstr>Question 14</vt:lpstr>
      <vt:lpstr>Question 14</vt:lpstr>
      <vt:lpstr>Question 14</vt:lpstr>
      <vt:lpstr>Question 15</vt:lpstr>
      <vt:lpstr>Question 15</vt:lpstr>
      <vt:lpstr>Question 15</vt:lpstr>
      <vt:lpstr>Question 16</vt:lpstr>
      <vt:lpstr>Question 16</vt:lpstr>
      <vt:lpstr>Question 16</vt:lpstr>
      <vt:lpstr>Question 17</vt:lpstr>
      <vt:lpstr>Question 17</vt:lpstr>
      <vt:lpstr>Question 17</vt:lpstr>
      <vt:lpstr>Question 18</vt:lpstr>
      <vt:lpstr>Question 18</vt:lpstr>
      <vt:lpstr>Question 18</vt:lpstr>
      <vt:lpstr>Question 19</vt:lpstr>
      <vt:lpstr>Question 19</vt:lpstr>
      <vt:lpstr>Question 19</vt:lpstr>
      <vt:lpstr>Question 20</vt:lpstr>
      <vt:lpstr>Question 20</vt:lpstr>
      <vt:lpstr>Question 20</vt:lpstr>
      <vt:lpstr>  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Vase</cp:lastModifiedBy>
  <cp:revision>671</cp:revision>
  <dcterms:created xsi:type="dcterms:W3CDTF">2007-12-08T16:03:35Z</dcterms:created>
  <dcterms:modified xsi:type="dcterms:W3CDTF">2013-11-28T07:54:35Z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