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570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93" r:id="rId59"/>
    <p:sldId id="894" r:id="rId60"/>
    <p:sldId id="895" r:id="rId61"/>
    <p:sldId id="896" r:id="rId62"/>
    <p:sldId id="897" r:id="rId63"/>
    <p:sldId id="898" r:id="rId64"/>
    <p:sldId id="899" r:id="rId65"/>
    <p:sldId id="900" r:id="rId66"/>
    <p:sldId id="908" r:id="rId67"/>
    <p:sldId id="909" r:id="rId68"/>
    <p:sldId id="910" r:id="rId69"/>
    <p:sldId id="911" r:id="rId70"/>
    <p:sldId id="912" r:id="rId71"/>
    <p:sldId id="913" r:id="rId72"/>
    <p:sldId id="914" r:id="rId73"/>
    <p:sldId id="915" r:id="rId74"/>
    <p:sldId id="916" r:id="rId75"/>
    <p:sldId id="460" r:id="rId76"/>
    <p:sldId id="333" r:id="rId77"/>
  </p:sldIdLst>
  <p:sldSz cx="9144000" cy="6858000" type="screen4x3"/>
  <p:notesSz cx="6881813" cy="9296400"/>
  <p:custDataLst>
    <p:tags r:id="rId8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66" d="100"/>
          <a:sy n="66" d="100"/>
        </p:scale>
        <p:origin x="84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11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dvanced_search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380038"/>
            <a:ext cx="1066800" cy="116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752600" y="1371600"/>
            <a:ext cx="6934200" cy="16764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Methodology of Problem Solving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sz="2700" dirty="0" smtClean="0"/>
              <a:t>Efficiently Solving Computer Programming Problems  </a:t>
            </a:r>
            <a:endParaRPr lang="en-US" sz="2700" dirty="0"/>
          </a:p>
        </p:txBody>
      </p:sp>
      <p:pic>
        <p:nvPicPr>
          <p:cNvPr id="21" name="Picture 2" descr="http://www.cs4fn.org/quantum/images/quantumuniver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29199" y="4572000"/>
            <a:ext cx="3581401" cy="1817288"/>
          </a:xfrm>
          <a:prstGeom prst="roundRect">
            <a:avLst>
              <a:gd name="adj" fmla="val 4965"/>
            </a:avLst>
          </a:prstGeom>
          <a:noFill/>
        </p:spPr>
      </p:pic>
      <p:pic>
        <p:nvPicPr>
          <p:cNvPr id="22" name="Picture 4" descr="http://api.ning.com/files/qz5EtGW82gTbaTR2tz7lnimR06-jZHM544YY7Ghc81b8cWlNBcQgtO3EOKwxZwE-YJl7ZlCwU1JW3PGaiRHWFihtHVCGnvEr/Abstract2026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9678">
            <a:off x="777157" y="1224203"/>
            <a:ext cx="2668048" cy="1700003"/>
          </a:xfrm>
          <a:prstGeom prst="roundRect">
            <a:avLst>
              <a:gd name="adj" fmla="val 5327"/>
            </a:avLst>
          </a:prstGeom>
          <a:noFill/>
          <a:scene3d>
            <a:camera prst="perspectiveHeroicExtremeRightFacing"/>
            <a:lightRig rig="threePt" dir="t"/>
          </a:scene3d>
        </p:spPr>
      </p:pic>
      <p:sp>
        <p:nvSpPr>
          <p:cNvPr id="1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4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6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Sheet of Paper and a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start solving a problem without a sheet of paper and a pen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sketch your ideas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and pen is the best visualization tool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Allows your brain to think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works faster					 than keyboard / screen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visualization tool					 could also work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biacc.org/Pen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4314954"/>
            <a:ext cx="3196546" cy="2003295"/>
          </a:xfrm>
          <a:prstGeom prst="roundRect">
            <a:avLst>
              <a:gd name="adj" fmla="val 474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530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and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sketch it to start thinking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ideas immediately come, e.g.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Split the deck into two parts and swap them a multiple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2 random cards a random number of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each card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38532" y="2286000"/>
            <a:ext cx="6357668" cy="1353238"/>
          </a:xfrm>
          <a:prstGeom prst="roundRect">
            <a:avLst>
              <a:gd name="adj" fmla="val 89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Invent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174079"/>
            <a:ext cx="8229600" cy="569120"/>
          </a:xfrm>
        </p:spPr>
        <p:txBody>
          <a:bodyPr/>
          <a:lstStyle/>
          <a:p>
            <a:r>
              <a:rPr lang="en-US" dirty="0" smtClean="0"/>
              <a:t>Think-up, Invent Ideas and Check Them</a:t>
            </a:r>
            <a:endParaRPr lang="en-US" dirty="0"/>
          </a:p>
        </p:txBody>
      </p:sp>
      <p:pic>
        <p:nvPicPr>
          <p:cNvPr id="56322" name="Picture 2" descr="http://www.21stcentury.co.uk/images/mind/lightbulbs-into-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3190874"/>
            <a:ext cx="3873500" cy="2905126"/>
          </a:xfrm>
          <a:prstGeom prst="roundRect">
            <a:avLst>
              <a:gd name="adj" fmla="val 422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14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up, Invent and Try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take an example of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Sketch it on the sheet of paper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Next try to invent some idea that works for your example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if your idea will work for other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find a case that breaks your idea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challenging examples and unusual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find your idea incorrect, try to fix it or just invent a new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and Try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#1: random number of times split the deck into left and right part and swap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represent the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chose a random split point?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perform the exchange?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#2: swap each card with a random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to repeat this?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fast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 smtClean="0"/>
              <a:t>Invent and Try Ideas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Idea #3: swap 2 random cards a random number of times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two random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#4: choose a random card and insert it in front of the deck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random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24426"/>
            <a:ext cx="8229600" cy="638174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Decompose Problems into Manageable Pieces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1066800"/>
            <a:ext cx="5334002" cy="3332634"/>
          </a:xfrm>
          <a:prstGeom prst="roundRect">
            <a:avLst>
              <a:gd name="adj" fmla="val 3798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0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Decompose the Problem</a:t>
            </a:r>
            <a:br>
              <a:rPr lang="en-US" dirty="0" smtClean="0"/>
            </a:br>
            <a:r>
              <a:rPr lang="en-US" dirty="0" smtClean="0"/>
              <a:t>into 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 decomposition is natural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happens every day in the industry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Projects are decomposed into subprojects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Complex problems could be decomposed into several smaller subproblems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Technique known as "Divide and Conquer"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problems could easily be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Smaller subproblems could be further decomposed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try idea #1: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times split the deck into left and right part and swap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Divide and conquer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#1 (single exchange) – split the deck into two random parts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#2 – 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#3 – combining single exchanges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How many times to perform "single exchange"?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Subproblem #1 (Single Exchange)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Split the deck into 2 parts at random split point and exchange these 2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visualize this by paper and pen: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09750" y="2975479"/>
            <a:ext cx="5505450" cy="3297818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0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 solving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Read and Analyze the Problems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Use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Think up, invent and try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Break the problem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Check up your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Choose appropriate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#2 (Random Split Point)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Needs to understand the concept of pseudo-random numbers and how to use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Internet lots of examples are available, some of them incorrect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System.Random</a:t>
            </a:r>
            <a:r>
              <a:rPr lang="en-US" dirty="0" smtClean="0"/>
              <a:t> can do the job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Important detail is that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class should be instantiated only once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at each random number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6294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#3 (Combining Single Exchanges)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Combining a sequence of single exchanges to solve the initial problem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times to perform single exchanges to reliably randomize the deck?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 times (where N is the number of the cards) seems enough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have an algorithm: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 times split at random position and exchange the left and right parts of the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1cat.biz/wp-content/uploads/2008/12/inspect-expect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438400" y="1143000"/>
            <a:ext cx="4242391" cy="2902688"/>
          </a:xfrm>
          <a:prstGeom prst="roundRect">
            <a:avLst>
              <a:gd name="adj" fmla="val 46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lang="en-US" dirty="0" smtClean="0"/>
              <a:t>Don't go Ahead before Checking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Check-up your ideas with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better to find a problem before the idea is implemented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code is written, changing radically your ideas costs a lot of time and effort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Carefully select examples for check-up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simple enough to be checked by hand in a minute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complex enough to cover the most general case, not just an isolated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check the idea: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After 3 random splits and swaps we obtain the start position </a:t>
            </a:r>
            <a:r>
              <a:rPr lang="en-US" dirty="0" smtClean="0">
                <a:sym typeface="Wingdings" pitchFamily="2" charset="2"/>
              </a:rPr>
              <a:t> seems like a bug!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Cards-Shift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1529545" y="1633940"/>
            <a:ext cx="5938056" cy="3547660"/>
          </a:xfrm>
          <a:prstGeom prst="roundRect">
            <a:avLst>
              <a:gd name="adj" fmla="val 3275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0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to do when you find your idea is not working in all cases?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fix your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 a small change could fix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new idea and carefully check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usual that your first idea is not the best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ideas, check them, try various cases, find problems, fix them, invent better idea,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Invent few new ideas: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– multiple times select 2 random cards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– multiple times select a random card and exchange it with the first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– multiple times select a random card and move it to an external list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Let's check the new idea #2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Check-up the New Idea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 descr="Cards-Mix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1828800" y="1204356"/>
            <a:ext cx="5105400" cy="5058888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0400" y="4724400"/>
            <a:ext cx="1676400" cy="1379101"/>
          </a:xfrm>
          <a:prstGeom prst="wedgeRoundRectCallout">
            <a:avLst>
              <a:gd name="adj1" fmla="val -86385"/>
              <a:gd name="adj2" fmla="val 2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result seems correct</a:t>
            </a:r>
          </a:p>
        </p:txBody>
      </p:sp>
    </p:spTree>
    <p:extLst>
      <p:ext uri="{BB962C8B-B14F-4D97-AF65-F5344CB8AC3E}">
        <p14:creationId xmlns:p14="http://schemas.microsoft.com/office/powerpoint/2010/main" val="37189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sandbarstosunsets.com/wp-content/uploads/2008/11/analyzing-data-graph-with-magnifying-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Think about 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Select Data Structures that Will Work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Choosing Appropriate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appropriate data structures before the start of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input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intermediate program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the requested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could find that your idea cannot be implemented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 implementation will be very complex or inefficient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 smtClean="0"/>
              <a:t>Think </a:t>
            </a:r>
            <a:r>
              <a:rPr lang="en-US" dirty="0"/>
              <a:t>about the efficiency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Implement your algorithm step-by-step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Thoroughly test your </a:t>
            </a:r>
            <a:r>
              <a:rPr lang="en-US" dirty="0" smtClean="0"/>
              <a:t>solution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to search in Google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6220">
            <a:off x="2808793" y="3705352"/>
            <a:ext cx="3526414" cy="2938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Choose Appropriate Data Structures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represent a single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best idea is to create a structure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Face</a:t>
            </a:r>
            <a:r>
              <a:rPr lang="en-US" dirty="0" smtClean="0"/>
              <a:t> – 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or enumeration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– enumeration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represent a deck of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Card[]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Indexed list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> – not a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Efficiency and 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Is Your Algorithm Fast Enough?</a:t>
            </a:r>
            <a:endParaRPr lang="en-US" dirty="0"/>
          </a:p>
        </p:txBody>
      </p:sp>
      <p:pic>
        <p:nvPicPr>
          <p:cNvPr id="36866" name="Picture 2" descr="http://www.cronyinfotech.com/wp-content/uploads/custom/perform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91943"/>
            <a:ext cx="5306086" cy="3169164"/>
          </a:xfrm>
          <a:prstGeom prst="roundRect">
            <a:avLst>
              <a:gd name="adj" fmla="val 2953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0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the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Think about efficiency before writing the first line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Estimate the running time (asymptotic complexity)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your algorithm be fast enough to conform with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don't want to implement your algorithm and find that it is slow when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will lose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Efficiency is not Always Required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Best solution is sometimes just not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carefully your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ugly solution could work for your requirements and it will cost you less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you need to sort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numbers, any algorithm will work when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[0..500]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Implement complex algorithms only when the problem really needs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much cards we have?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typical deck we have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52</a:t>
            </a:r>
            <a:r>
              <a:rPr lang="en-US" dirty="0" smtClean="0"/>
              <a:t> 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matter how fast the algorithm is – it will work fast enough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have N cards, we perform N swaps </a:t>
            </a:r>
            <a:r>
              <a:rPr lang="en-US" dirty="0" smtClean="0">
                <a:sym typeface="Wingdings" pitchFamily="2" charset="2"/>
              </a:rPr>
              <a:t> the expected running time is O(N)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O(N) will work fast for millions of cards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Conclusion: the efficiency is not an issue in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21679"/>
            <a:ext cx="8229600" cy="569120"/>
          </a:xfrm>
        </p:spPr>
        <p:txBody>
          <a:bodyPr/>
          <a:lstStyle/>
          <a:p>
            <a:r>
              <a:rPr lang="en-US" dirty="0" smtClean="0"/>
              <a:t>Coding and Testing Step-by-Step</a:t>
            </a:r>
            <a:endParaRPr lang="en-US" dirty="0"/>
          </a:p>
        </p:txBody>
      </p:sp>
      <p:pic>
        <p:nvPicPr>
          <p:cNvPr id="32770" name="Picture 2" descr="http://www.tuv.com/tib/mediadatabase/3017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258778" y="3048000"/>
            <a:ext cx="4599222" cy="3130552"/>
          </a:xfrm>
          <a:prstGeom prst="roundRect">
            <a:avLst>
              <a:gd name="adj" fmla="val 3761"/>
            </a:avLst>
          </a:prstGeom>
          <a:noFill/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8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Coding: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Never start coding before you find correct idea that will meet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What you will write before you invent a correct idea to solve the problem?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Checklist to follow before start of coding: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understand well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have invented a good idea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your idea is correct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know what data structures to use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the performance will be sufficient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Check List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Checklist before start of coding: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understand well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shuffle given deck of cards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have invented a correct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the idea seems correct and is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know what data structures to use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, enumeration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the performance will be sufficient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Linear running time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good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 your</a:t>
            </a:r>
            <a:br>
              <a:rPr lang="en-US" dirty="0" smtClean="0"/>
            </a:br>
            <a:r>
              <a:rPr lang="en-US" dirty="0" smtClean="0"/>
              <a:t>Algorithm 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"Step-by-step" approach is always better than "build all, then test"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a piece of your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implement another piece of the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Finally put together all pieces and test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Small increments (steps) reveal errors early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"Big bang" integration takes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Class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Face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Suit Suit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string ToString()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card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"(" + this.Face + " " + this.Suit +")";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Suit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Club, Diamond, Heart, Spade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Problems Solving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From Chaotic to Methodological Approach</a:t>
            </a:r>
            <a:endParaRPr lang="en-US" dirty="0"/>
          </a:p>
        </p:txBody>
      </p:sp>
      <p:pic>
        <p:nvPicPr>
          <p:cNvPr id="65538" name="Picture 2" descr="http://christdominion.com/images/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19200"/>
            <a:ext cx="2971800" cy="2854134"/>
          </a:xfrm>
          <a:prstGeom prst="roundRect">
            <a:avLst>
              <a:gd name="adj" fmla="val 6062"/>
            </a:avLst>
          </a:prstGeom>
          <a:noFill/>
        </p:spPr>
      </p:pic>
      <p:pic>
        <p:nvPicPr>
          <p:cNvPr id="65542" name="Picture 6" descr="http://www.mvflooring.co.uk/images/puzzle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 flipH="1">
            <a:off x="914400" y="1219200"/>
            <a:ext cx="2984500" cy="2857500"/>
          </a:xfrm>
          <a:prstGeom prst="roundRect">
            <a:avLst>
              <a:gd name="adj" fmla="val 4016"/>
            </a:avLst>
          </a:prstGeom>
          <a:noFill/>
          <a:ln>
            <a:solidFill>
              <a:srgbClr val="FFFFFF"/>
            </a:solidFill>
          </a:ln>
        </p:spPr>
      </p:pic>
      <p:pic>
        <p:nvPicPr>
          <p:cNvPr id="65544" name="Picture 8" descr="http://forum.mypostworth.com/images/right-arrow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855164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50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 to get feedback as early as possible: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result is as 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379324"/>
            <a:ext cx="76835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 card = new Card() { Face="A", Suit=Suit.Club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007204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Club)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Create and Print a Deck of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53237"/>
            <a:ext cx="7924800" cy="51475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"7",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"10",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"6",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"J",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PrintCards(List&lt;Card&gt;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(Card card in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Console.Write(card);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Console.WriteLine();		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deck of cards seems to be working correctly: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41423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Heart)(A Spade)(10 Diamond)(2 Club)(6 Diamond)(J Club)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602" name="Picture 2" descr="http://ralphlosey.files.wordpress.com/2009/10/playing-cards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700668" y="3276600"/>
            <a:ext cx="3657600" cy="2926080"/>
          </a:xfrm>
          <a:prstGeom prst="roundRect">
            <a:avLst>
              <a:gd name="adj" fmla="val 445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81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Single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278406"/>
            <a:ext cx="76835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cards[1]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test the single exchange we use the following code: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result is unexpected: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291477"/>
            <a:ext cx="76835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"4",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26668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Club)(3 Heart)(4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0" y="2971800"/>
            <a:ext cx="1219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8068" y="3581400"/>
            <a:ext cx="114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Bug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first element of list is at index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not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again incorrect (3 times the same):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61337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2667000"/>
            <a:ext cx="14690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Random.Next()</a:t>
            </a:r>
            <a:r>
              <a:rPr lang="en-US" dirty="0" smtClean="0"/>
              <a:t> has exclusive end range: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The result now seems 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334000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</p:txBody>
      </p:sp>
    </p:spTree>
    <p:extLst>
      <p:ext uri="{BB962C8B-B14F-4D97-AF65-F5344CB8AC3E}">
        <p14:creationId xmlns:p14="http://schemas.microsoft.com/office/powerpoint/2010/main" val="2711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Shuffle the Deck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Shuffle the entire deck of cards: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surprisingly incorrect: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91831"/>
            <a:ext cx="7683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971871"/>
            <a:ext cx="76835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(7 Heart)(A Spade)(10 Diamond)(2 Club)(6 Diamond)(J Club)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(7 Heart)(A Spade)(10 Diamond)(2 Club)(6 Diamond)(J Club)</a:t>
            </a:r>
          </a:p>
        </p:txBody>
      </p:sp>
    </p:spTree>
    <p:extLst>
      <p:ext uri="{BB962C8B-B14F-4D97-AF65-F5344CB8AC3E}">
        <p14:creationId xmlns:p14="http://schemas.microsoft.com/office/powerpoint/2010/main" val="1566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Strange Bug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we step through the code with the debugger, the result seems correct: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Without the debugger the result is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57961"/>
            <a:ext cx="76835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 (7 Heart)(A Spade)(10 Diamond)(2 Club)(6 Diamond)(J Club)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(10 Diamond)(7 Heart)(A Spade)(J Club)(2 Club)(6 Diamond)</a:t>
            </a:r>
          </a:p>
        </p:txBody>
      </p:sp>
      <p:pic>
        <p:nvPicPr>
          <p:cNvPr id="4098" name="Picture 2" descr="VS2008-Debugger-Cards-Bu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76400" y="3833678"/>
            <a:ext cx="5562600" cy="2033722"/>
          </a:xfrm>
          <a:prstGeom prst="roundRect">
            <a:avLst>
              <a:gd name="adj" fmla="val 5565"/>
            </a:avLst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0066" y="1809690"/>
            <a:ext cx="4800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should be instantiated only once:</a:t>
            </a:r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result finally is correct with and without the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05201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www.coldwaterlumber.net/images/blueprint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17173" y="914400"/>
            <a:ext cx="4509654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398"/>
            <a:ext cx="8229600" cy="12954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Understanding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71058"/>
            <a:ext cx="8229600" cy="6858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97337"/>
            <a:ext cx="8229600" cy="569120"/>
          </a:xfrm>
        </p:spPr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pic>
        <p:nvPicPr>
          <p:cNvPr id="17410" name="Picture 2" descr="http://www.trcc.commnet.edu/admissions/updates/images/tes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2486" y="2947458"/>
            <a:ext cx="5336514" cy="3148542"/>
          </a:xfrm>
          <a:prstGeom prst="roundRect">
            <a:avLst>
              <a:gd name="adj" fmla="val 32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790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Wise software engineers say that: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Inventing a good idea and implementing it is half of the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is the second half of the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test thoroughly your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Invest in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% solved problem is better than 2 or 3 partially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existing problem takes less time than solving another problem from scratch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could not certify absence of defects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just reduces the defects 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tested solutions are more likely to be 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Start testing with a good representative of the general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 small isolated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Large and complex test, but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enough to be easily checkable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the border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dirty="0" smtClean="0"/>
              <a:t>]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499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a bug is found, repeat all tests after fixing it to avoid regressions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a load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be sure that your algorithm is fast enough to meet the requirements?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copy-pasting to generate large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the Problem Statement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solution print exactly what is expected?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output follow the requested format?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Did you remove your debug printouts?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sure to solve the requested problem, not the problem you think is requested!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"Write a program to print the number of permutations on n elements" means to print a single number, not a set of permutations!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Test with full deck of 52 cards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Serious error found </a:t>
            </a:r>
            <a:r>
              <a:rPr lang="en-US" sz="2800" dirty="0" smtClean="0">
                <a:sym typeface="Wingdings" pitchFamily="2" charset="2"/>
              </a:rPr>
              <a:t> change the algorithm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Change the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 whether the new algorithm works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1 card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2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0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Load test with 52 000 cards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52 Cards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143000"/>
            <a:ext cx="7988300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List&lt;Card&gt; cards = new List&lt;Card&gt;();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string[] allFaces = new string[] { "2", "3", "4", "5",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"6", "7", "8", "9", "10", "J", "Q", "K", "A"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Suit[] allSuits = new Suit[] { Suit.Club, Suit.Diamond,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Suit.Heart, Suit.Spade };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 card = new Card() { Face = face, Suit = suit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cards.Add(card);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– Example (2)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is surprising: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Half of the cards keep their initial positions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have serious problem – the randomization algorithm is not reliable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789879"/>
            <a:ext cx="7988300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Spade)(7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Diamond)(3 Spade)(4 Spade)(4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Club)(K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Club)(5 Diamond)(5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Heart)(9 Club)(10 Club)(A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Spade)(7 Club)(7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Club)(9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Club)(8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Spade)(8 Diamond)(J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 Diamond)(10 Heart)(10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Heart)(2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Club)(J Spade)(Q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Heart)(2 Heart)(Q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Diamond)(6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Diamond)(K Diamond)</a:t>
            </a:r>
          </a:p>
        </p:txBody>
      </p:sp>
    </p:spTree>
    <p:extLst>
      <p:ext uri="{BB962C8B-B14F-4D97-AF65-F5344CB8AC3E}">
        <p14:creationId xmlns:p14="http://schemas.microsoft.com/office/powerpoint/2010/main" val="30044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New idea that slightly changes the 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590800"/>
            <a:ext cx="7988300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PerformSingleExchange(cards, i);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(Again)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now seems correct: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3000" dirty="0" smtClean="0"/>
              <a:t>Cards are completely randomized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30377"/>
            <a:ext cx="78359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Heart)(5 Club)(3 Club)(7 Spade)(6 Club)(5 Spade)(6 Heart) (4 Club)(10 Club)(3 Spade)(K Diamond)(10 Heart)(8 Club)(A Club)(J Diamond)(K Spade)(9 Spade)(7 Club)(10 Diamond)(9 Diamond)(8 Heart)(6 Diamond)(8 Spade)(5 Diamond)(4 Heart)  (10 Spade)(J Club)(Q Spade)(9 Club)(J Heart)(K Club)(2 Heart) (7 Heart)(A Heart)(3 Diamond)(K Heart)(A Spade)(8 Diamond)(4 Spade)(3 Heart)(5 Heart)(Q Heart)(4 Diamond)(2 Spade)(A Diamond)(2 Diamond)(J Spade)(7 Diamond)(Q Diamond)(2 Club)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Spade)(Q Club)</a:t>
            </a:r>
          </a:p>
        </p:txBody>
      </p:sp>
    </p:spTree>
    <p:extLst>
      <p:ext uri="{BB962C8B-B14F-4D97-AF65-F5344CB8AC3E}">
        <p14:creationId xmlns:p14="http://schemas.microsoft.com/office/powerpoint/2010/main" val="30261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and Analyze the Problems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Consider you are at traditional computer programming exam or contest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You have 5 problems to solve in 8 hours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First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carefully all problems</a:t>
            </a:r>
            <a:r>
              <a:rPr lang="en-US" sz="3000" dirty="0" smtClean="0"/>
              <a:t> and try to estimate how complex each of them is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Read the requirements, don't invent them!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solving the most easy problem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first!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Leave the most complex problem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Approach the next problem when the previous is completely solved and well tested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1 card: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54875"/>
            <a:ext cx="76835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TestShuffleOneCard()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4898569"/>
            <a:ext cx="7683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Unhandled Exception: System.ArgumentOutOfRangeException: Index was out of range. Must be non-negative and less than the size of the collection. Parameter name: index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1910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found a bug: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take 1 card are special case: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62078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(cards.Count &gt; 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PerformSingleExchange(cards,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054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3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8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2 cards: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654076"/>
            <a:ext cx="78359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TestShuffleTwoCards()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4953000"/>
            <a:ext cx="78359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Diamond)(A Club)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672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Bug: sequential executions get the same result: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5562600"/>
            <a:ext cx="8686800" cy="990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problem: the first and the second cards always exchange each other exactly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4400" y="3105090"/>
            <a:ext cx="381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193270"/>
            <a:ext cx="79883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rand.Next(0,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allow each card to be exchanged with any other random card, including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816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7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with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dirty="0" smtClean="0"/>
              <a:t> Cards; Regression Tests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(empty list) generates an empty list </a:t>
            </a:r>
            <a:r>
              <a:rPr lang="en-US" dirty="0" smtClean="0">
                <a:sym typeface="Wingdings" pitchFamily="2" charset="2"/>
              </a:rPr>
              <a:t> correct result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Seems like the cards shuffle algorithm works correctly after the last few fixes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Needs a regression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again that new changes did not break all previously working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with full deck of 52 cards; with 1 card; with 2 cards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</a:t>
            </a:r>
            <a:r>
              <a:rPr lang="en-US" dirty="0" smtClean="0">
                <a:sym typeface="Wingdings" pitchFamily="2" charset="2"/>
              </a:rPr>
              <a:t> everything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 – 52 000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Finally we need a load test with 52 000 cards: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18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TestShuffle52000Cards()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allFaces = new string[] {"2", "3", "4", "5",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"6", "7", "8", "9", "10", "J", "Q", "K", "A"};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Suit[] allSuits = new Suit[] {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Suit.Club, Suit.Diamond, Suit.Heart, Suit.Spade};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1000;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cards.Add(new Card()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 Face = face, Suit = suit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7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How to Search in Google?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7010400" cy="838200"/>
          </a:xfrm>
        </p:spPr>
        <p:txBody>
          <a:bodyPr/>
          <a:lstStyle/>
          <a:p>
            <a:r>
              <a:rPr lang="en-US" dirty="0" smtClean="0"/>
              <a:t>Some Advices for Successful Google</a:t>
            </a:r>
            <a:br>
              <a:rPr lang="en-US" dirty="0" smtClean="0"/>
            </a:br>
            <a:r>
              <a:rPr lang="en-US" dirty="0" smtClean="0"/>
              <a:t>Searching during Problem Solving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3171825"/>
            <a:ext cx="4267200" cy="307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Laws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Keep it </a:t>
            </a:r>
            <a:r>
              <a:rPr lang="en-US" dirty="0" smtClean="0"/>
              <a:t>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queries do not require advanced operators or unusual </a:t>
            </a: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simple </a:t>
            </a:r>
            <a:r>
              <a:rPr lang="en-US" dirty="0"/>
              <a:t>is </a:t>
            </a:r>
            <a:r>
              <a:rPr lang="en-US" dirty="0" smtClean="0"/>
              <a:t>good</a:t>
            </a:r>
          </a:p>
          <a:p>
            <a:pPr>
              <a:lnSpc>
                <a:spcPct val="100000"/>
              </a:lnSpc>
            </a:pPr>
            <a:r>
              <a:rPr lang="en-US" dirty="0"/>
              <a:t>Think </a:t>
            </a:r>
            <a:r>
              <a:rPr lang="en-US" dirty="0" smtClean="0"/>
              <a:t>what </a:t>
            </a:r>
            <a:r>
              <a:rPr lang="en-US" dirty="0"/>
              <a:t>the page you are looking for </a:t>
            </a:r>
            <a:r>
              <a:rPr lang="en-US" dirty="0" smtClean="0"/>
              <a:t>is likely to contain </a:t>
            </a:r>
            <a:r>
              <a:rPr lang="en-US" dirty="0" smtClean="0">
                <a:sym typeface="Wingdings" pitchFamily="2" charset="2"/>
              </a:rPr>
              <a:t> u</a:t>
            </a:r>
            <a:r>
              <a:rPr lang="en-US" dirty="0" smtClean="0"/>
              <a:t>se </a:t>
            </a:r>
            <a:r>
              <a:rPr lang="en-US" dirty="0"/>
              <a:t>the words that are most likely to appear on the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search engine is not a human, it is a program that matches the words you </a:t>
            </a:r>
            <a:r>
              <a:rPr lang="en-US" dirty="0" smtClean="0"/>
              <a:t>specify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instead of saying </a:t>
            </a:r>
            <a:r>
              <a:rPr lang="en-US" dirty="0" smtClean="0"/>
              <a:t>"my </a:t>
            </a:r>
            <a:r>
              <a:rPr lang="en-US" dirty="0"/>
              <a:t>head </a:t>
            </a:r>
            <a:r>
              <a:rPr lang="en-US" dirty="0" smtClean="0"/>
              <a:t>hurts", </a:t>
            </a:r>
            <a:r>
              <a:rPr lang="en-US" dirty="0"/>
              <a:t>say "</a:t>
            </a:r>
            <a:r>
              <a:rPr lang="en-US" dirty="0" smtClean="0"/>
              <a:t>headache", </a:t>
            </a:r>
            <a:r>
              <a:rPr lang="en-US" dirty="0"/>
              <a:t>because that's the term a medical page will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</a:t>
            </a:r>
            <a:r>
              <a:rPr lang="en-US" dirty="0" smtClean="0"/>
              <a:t>Laws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Describe what you need with as </a:t>
            </a:r>
            <a:r>
              <a:rPr lang="en-US" dirty="0" smtClean="0"/>
              <a:t>less terms</a:t>
            </a:r>
          </a:p>
          <a:p>
            <a:pPr lvl="1"/>
            <a:r>
              <a:rPr lang="en-US" dirty="0"/>
              <a:t>Since all words are used, each additional word limits the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limit too much, you will miss a lot of useful </a:t>
            </a:r>
            <a:r>
              <a:rPr lang="en-US" dirty="0" smtClean="0"/>
              <a:t>information</a:t>
            </a:r>
          </a:p>
          <a:p>
            <a:r>
              <a:rPr lang="en-US" dirty="0"/>
              <a:t>Choose descriptive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The more unique the word is the more likely you are to get relevant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the word </a:t>
            </a:r>
            <a:r>
              <a:rPr lang="en-US" dirty="0" smtClean="0"/>
              <a:t>is correct, most people may use other word for the same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Rules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is always case </a:t>
            </a:r>
            <a:r>
              <a:rPr lang="en-US" dirty="0" smtClean="0"/>
              <a:t>insensitive</a:t>
            </a:r>
          </a:p>
          <a:p>
            <a:r>
              <a:rPr lang="en-US" dirty="0"/>
              <a:t>Generally, punctuation is ignored, including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@#$%^&amp;*()=+[]\</a:t>
            </a:r>
            <a:r>
              <a:rPr lang="en-US" dirty="0"/>
              <a:t> and other special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Functional words like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', </a:t>
            </a:r>
            <a:r>
              <a:rPr lang="en-US" dirty="0"/>
              <a:t>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' </a:t>
            </a:r>
            <a:r>
              <a:rPr lang="en-US" dirty="0"/>
              <a:t>are usually ignored </a:t>
            </a:r>
            <a:endParaRPr lang="en-US" dirty="0" smtClean="0"/>
          </a:p>
          <a:p>
            <a:r>
              <a:rPr lang="en-US" dirty="0"/>
              <a:t>Synonyms might replace some words in your original </a:t>
            </a:r>
            <a:r>
              <a:rPr lang="en-US" dirty="0" smtClean="0"/>
              <a:t>query</a:t>
            </a:r>
          </a:p>
          <a:p>
            <a:r>
              <a:rPr lang="en-US" dirty="0"/>
              <a:t> A particular word might not appear on a page in your results if there is sufficient other evidence that the page is </a:t>
            </a:r>
            <a:r>
              <a:rPr lang="en-US" dirty="0" smtClean="0"/>
              <a:t>relevant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Example: we are given 3 problems: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Shuffle a deck of cards in random order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Read a set of students and their marks and print 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students with the best results (by averaging their marks)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 a set of numbers in increasing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phrase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graph"</a:t>
            </a:r>
          </a:p>
          <a:p>
            <a:r>
              <a:rPr lang="en-US" dirty="0"/>
              <a:t>Exclude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-tree</a:t>
            </a:r>
          </a:p>
          <a:p>
            <a:r>
              <a:rPr lang="en-US" dirty="0"/>
              <a:t>Site </a:t>
            </a:r>
            <a:r>
              <a:rPr lang="en-US" dirty="0" smtClean="0"/>
              <a:t>specific search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 specific website for content that matches a certain </a:t>
            </a:r>
            <a:r>
              <a:rPr lang="en-US" dirty="0" smtClean="0"/>
              <a:t>phrase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site:msdn.microsoft.com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words </a:t>
            </a:r>
            <a:r>
              <a:rPr lang="en-US" dirty="0"/>
              <a:t>and </a:t>
            </a:r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include a word in your search, but want to include results that contain similar words or </a:t>
            </a:r>
            <a:r>
              <a:rPr lang="en-US" dirty="0" smtClean="0"/>
              <a:t>synonyms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~example</a:t>
            </a:r>
          </a:p>
          <a:p>
            <a:r>
              <a:rPr lang="en-US" dirty="0" smtClean="0"/>
              <a:t>Specific </a:t>
            </a:r>
            <a:r>
              <a:rPr lang="en-US" dirty="0"/>
              <a:t>Document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filetype:cs</a:t>
            </a:r>
          </a:p>
          <a:p>
            <a:r>
              <a:rPr lang="en-US" dirty="0" smtClean="0"/>
              <a:t>This </a:t>
            </a:r>
            <a:r>
              <a:rPr lang="en-US" dirty="0"/>
              <a:t>OR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"shortest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"prime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50..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dirty="0" smtClean="0"/>
              <a:t>Units converter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radians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degrees</a:t>
            </a:r>
          </a:p>
          <a:p>
            <a:r>
              <a:rPr lang="en-US" dirty="0"/>
              <a:t>Calculator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2^3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3867150"/>
            <a:ext cx="2286000" cy="781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663" y="5181600"/>
            <a:ext cx="5400675" cy="83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blanks </a:t>
            </a:r>
            <a:r>
              <a:rPr lang="en-US" dirty="0" smtClean="0"/>
              <a:t>(*)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tells Google to try to treat the star as a placeholder for any unknown term(s) and then find the best </a:t>
            </a:r>
            <a:r>
              <a:rPr lang="en-US" dirty="0" smtClean="0"/>
              <a:t>matches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2"/>
            <a:r>
              <a:rPr lang="en-US" dirty="0" smtClean="0"/>
              <a:t>Results: </a:t>
            </a:r>
            <a:r>
              <a:rPr lang="en-US" i="1" dirty="0" smtClean="0"/>
              <a:t>shortest</a:t>
            </a:r>
            <a:r>
              <a:rPr lang="en-US" i="1" dirty="0"/>
              <a:t>, longest, </a:t>
            </a:r>
            <a:r>
              <a:rPr lang="en-US" i="1" dirty="0" smtClean="0"/>
              <a:t>Hamiltonian, etc.</a:t>
            </a:r>
            <a:endParaRPr lang="en-US" dirty="0"/>
          </a:p>
          <a:p>
            <a:r>
              <a:rPr lang="en-US" dirty="0" smtClean="0"/>
              <a:t>If you want to search C# code you can just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"using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;"</a:t>
            </a:r>
            <a:r>
              <a:rPr lang="en-US" sz="2800" dirty="0"/>
              <a:t> </a:t>
            </a:r>
            <a:r>
              <a:rPr lang="en-US" dirty="0" smtClean="0"/>
              <a:t>to the search query</a:t>
            </a:r>
          </a:p>
          <a:p>
            <a:r>
              <a:rPr lang="en-US" dirty="0" smtClean="0">
                <a:hlinkClick r:id="rId2"/>
              </a:rPr>
              <a:t>www.google.com/advanced_search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tabLst/>
            </a:pPr>
            <a:r>
              <a:rPr lang="en-US" dirty="0" smtClean="0"/>
              <a:t> Problems solving needs methodology: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Understanding and analyzing 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Using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up, inventing and trying ideas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Decomposing problems into subproblems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Selecting appropriate data structures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about the efficiency and performance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Implementing step-by-step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Testing the nominal case, border cases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Methodology of Problem Solving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problems and think a bit about their possible solutions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Order the problems from the easiest to the most complex: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Trivial – we can use the built-in sorting in .NET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 to randomize the elements of array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Needs summing, sorting and text file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1981200"/>
            <a:ext cx="4038600" cy="1615823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Using a Paper and a Pen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95800" y="3826137"/>
            <a:ext cx="4038600" cy="898263"/>
          </a:xfrm>
        </p:spPr>
        <p:txBody>
          <a:bodyPr/>
          <a:lstStyle/>
          <a:p>
            <a:r>
              <a:rPr lang="en-US" dirty="0" smtClean="0"/>
              <a:t>Visualizing and Sketching your Ideas</a:t>
            </a:r>
            <a:endParaRPr lang="en-US" dirty="0"/>
          </a:p>
        </p:txBody>
      </p:sp>
      <p:pic>
        <p:nvPicPr>
          <p:cNvPr id="59394" name="Picture 2" descr="http://www.losethattyre.co.uk/wp-content/uploads/2008/01/spiral-note-pad-with-pen-empty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243518" cy="4523274"/>
          </a:xfrm>
          <a:prstGeom prst="roundRect">
            <a:avLst>
              <a:gd name="adj" fmla="val 3982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05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4503</Words>
  <Application>Microsoft Office PowerPoint</Application>
  <PresentationFormat>On-screen Show (4:3)</PresentationFormat>
  <Paragraphs>699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Methodology of Problem Solving</vt:lpstr>
      <vt:lpstr>Table of Contents</vt:lpstr>
      <vt:lpstr>Table of Contents (2)</vt:lpstr>
      <vt:lpstr>Problems Solving</vt:lpstr>
      <vt:lpstr>Understanding the Requirements</vt:lpstr>
      <vt:lpstr>Read and Analyze the Problems</vt:lpstr>
      <vt:lpstr>Analyzing the Problems</vt:lpstr>
      <vt:lpstr>Analyzing the Problems (2)</vt:lpstr>
      <vt:lpstr>Using a Paper and a Pen</vt:lpstr>
      <vt:lpstr>Use a Sheet of Paper and a Pen</vt:lpstr>
      <vt:lpstr>Paper and Pen</vt:lpstr>
      <vt:lpstr>Invent Ideas</vt:lpstr>
      <vt:lpstr>Think up, Invent and Try Ideas</vt:lpstr>
      <vt:lpstr>Invent and Try Ideas – Example</vt:lpstr>
      <vt:lpstr>Invent and Try Ideas – Example (2)</vt:lpstr>
      <vt:lpstr>Divide and Conquer</vt:lpstr>
      <vt:lpstr>Decompose the Problem into Subproblems</vt:lpstr>
      <vt:lpstr>Divide and Conquer – Example</vt:lpstr>
      <vt:lpstr>Subproblem #1 (Single Exchange)</vt:lpstr>
      <vt:lpstr>Subproblem #2 (Random Split Point)</vt:lpstr>
      <vt:lpstr>Subproblem #3 (Combining Single Exchanges)</vt:lpstr>
      <vt:lpstr>Check-up Your Ideas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Think about Data Structures</vt:lpstr>
      <vt:lpstr>Choosing Appropriate Data Structures</vt:lpstr>
      <vt:lpstr>Choose Appropriate Data Structures – Example</vt:lpstr>
      <vt:lpstr>Efficiency and Performance</vt:lpstr>
      <vt:lpstr>Think About the Efficiency</vt:lpstr>
      <vt:lpstr>Efficiency is not Always Required</vt:lpstr>
      <vt:lpstr>Efficiency – Example</vt:lpstr>
      <vt:lpstr>Implementation</vt:lpstr>
      <vt:lpstr>Start Coding: Check List</vt:lpstr>
      <vt:lpstr>Coding Check List – Example</vt:lpstr>
      <vt:lpstr>Implement your Algorithm Step-by-Step</vt:lpstr>
      <vt:lpstr>Step #1 – Class Card</vt:lpstr>
      <vt:lpstr>Step #1 – Test</vt:lpstr>
      <vt:lpstr>Step #2 – Create and Print a Deck of Cards</vt:lpstr>
      <vt:lpstr>Step #2 – Test</vt:lpstr>
      <vt:lpstr>Step #3 – Single Exchange</vt:lpstr>
      <vt:lpstr>Step #3 – Test</vt:lpstr>
      <vt:lpstr>Step #3 – Fix Bug and Test</vt:lpstr>
      <vt:lpstr>Step #3 – Fix Again and Test</vt:lpstr>
      <vt:lpstr>Step #4 – Shuffle the Deck</vt:lpstr>
      <vt:lpstr>Step #4 – Strange Bug</vt:lpstr>
      <vt:lpstr>Step #4 – Fix Again and Test</vt:lpstr>
      <vt:lpstr>Testing</vt:lpstr>
      <vt:lpstr>Thoroughly Test your Solution</vt:lpstr>
      <vt:lpstr>How to Test?</vt:lpstr>
      <vt:lpstr>How to Test? (2)</vt:lpstr>
      <vt:lpstr>Read the Problem Statement</vt:lpstr>
      <vt:lpstr>Testing – Example</vt:lpstr>
      <vt:lpstr>Test with 52 Cards – Example</vt:lpstr>
      <vt:lpstr>Test with 52 Cards – Example (2)</vt:lpstr>
      <vt:lpstr>Fixing the Algorithm</vt:lpstr>
      <vt:lpstr>Test with 52 Cards (Again)</vt:lpstr>
      <vt:lpstr>Test with 1 Card</vt:lpstr>
      <vt:lpstr>Test with 1 Card – Bug Fixing</vt:lpstr>
      <vt:lpstr>Test with 2 Cards</vt:lpstr>
      <vt:lpstr>Test with 2 Cards – Bug Fixing</vt:lpstr>
      <vt:lpstr>Test with 0 Cards; Regression Tests</vt:lpstr>
      <vt:lpstr>Load Test – 52 000 Cards</vt:lpstr>
      <vt:lpstr>How to Search in Google?</vt:lpstr>
      <vt:lpstr>Search in Google Laws</vt:lpstr>
      <vt:lpstr>Search in Google Laws (2)</vt:lpstr>
      <vt:lpstr>Search in Google Rules</vt:lpstr>
      <vt:lpstr>Search in Google Tips</vt:lpstr>
      <vt:lpstr>Search in Google Tips (2)</vt:lpstr>
      <vt:lpstr>Search in Google Tips (3)</vt:lpstr>
      <vt:lpstr>Search in Google Tips (4)</vt:lpstr>
      <vt:lpstr>Summary</vt:lpstr>
      <vt:lpstr>Methodology of Problem Solving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Evlogi Hristov</cp:lastModifiedBy>
  <cp:revision>1872</cp:revision>
  <dcterms:created xsi:type="dcterms:W3CDTF">2007-12-08T16:03:35Z</dcterms:created>
  <dcterms:modified xsi:type="dcterms:W3CDTF">2014-09-11T07:27:02Z</dcterms:modified>
  <cp:category>quality code, software engineering</cp:category>
</cp:coreProperties>
</file>