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0" r:id="rId3"/>
    <p:sldId id="264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61" r:id="rId12"/>
  </p:sldIdLst>
  <p:sldSz cx="9144000" cy="6858000" type="screen4x3"/>
  <p:notesSz cx="6884988" cy="10018713"/>
  <p:embeddedFontLst>
    <p:embeddedFont>
      <p:font typeface="Ericsson Capital TT" panose="02000503000000020004" pitchFamily="2" charset="0"/>
      <p:regular r:id="rId15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0"/>
            <p14:sldId id="264"/>
            <p14:sldId id="262"/>
            <p14:sldId id="263"/>
            <p14:sldId id="265"/>
            <p14:sldId id="266"/>
            <p14:sldId id="267"/>
            <p14:sldId id="268"/>
            <p14:sldId id="26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7D3"/>
    <a:srgbClr val="8BC5FF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636" autoAdjust="0"/>
    <p:restoredTop sz="95319" autoAdjust="0"/>
  </p:normalViewPr>
  <p:slideViewPr>
    <p:cSldViewPr snapToGrid="0" snapToObjects="1">
      <p:cViewPr varScale="1">
        <p:scale>
          <a:sx n="73" d="100"/>
          <a:sy n="73" d="100"/>
        </p:scale>
        <p:origin x="-876" y="-102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Pre-measurement workshop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2015-03-04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2015-03-04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Pre-measurement workshop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2015-03-04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70F7-655B-41E0-B090-9608918B2086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Pre-measurement workshop 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2015-03-04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E55B21-4ED6-4E5D-A8B4-7EA55BC0623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Pre-measurement workshop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0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2015-03-04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E55B21-4ED6-4E5D-A8B4-7EA55BC0623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Pre-measurement workshop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04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2015-03-04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E55B21-4ED6-4E5D-A8B4-7EA55BC0623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Pre-measurement workshop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04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2015-03-04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F1487-D44D-45B7-8F14-6D4EAB6D3F8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Pre-measurement workshop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7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9FB7D3"/>
                </a:solidFill>
              </a:rPr>
              <a:t>CAPITALS</a:t>
            </a:r>
            <a:endParaRPr lang="en-US" sz="1200" dirty="0">
              <a:solidFill>
                <a:srgbClr val="9FB7D3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Slide </a:t>
            </a:r>
            <a:r>
              <a:rPr lang="en-US" sz="1200" dirty="0">
                <a:solidFill>
                  <a:srgbClr val="FFFFFF"/>
                </a:solidFill>
              </a:rPr>
              <a:t>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 smtClean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 smtClean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chemeClr val="bg1"/>
                </a:solidFill>
              </a:rPr>
              <a:t>Do not add objects or text in the footer area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 smtClean="0">
                <a:solidFill>
                  <a:srgbClr val="87888A"/>
                </a:solidFill>
              </a:rPr>
              <a:t>Pre-measurement workshop  |  Ericsson Internal  |  2015-03-04  |  Page </a:t>
            </a:r>
            <a:fld id="{DCBFCB76-22BE-4DA6-A156-1E901F199ABA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Survey instructions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Enhancement of communications in the context of Scrum teams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Please indicate to what extent you agree/disagree with the following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statement: “My communications today with my Team Coach were useful”.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r>
              <a:rPr lang="en-US" sz="1400" b="1" dirty="0" smtClean="0"/>
              <a:t>Strongly agree, Somewhat agree, Neither, Somewhat disagree, Strongly disagree.</a:t>
            </a:r>
            <a:endParaRPr lang="en-US" b="1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Once more, it is more important that you are consistent with what each of the possible answers mean for you rather than having a shared understanding of them with your colleagues.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Perform measurements both on the current and treated situations to evaluate the proposed treatment.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To be filled online and daily during the course of two Sprints (there will be a workshop to explain the proposed enhancements that you should use during the second Sprint).</a:t>
            </a:r>
          </a:p>
          <a:p>
            <a:pPr algn="just"/>
            <a:r>
              <a:rPr lang="en-US" dirty="0" smtClean="0"/>
              <a:t>The link will be e-mailed to you later today.</a:t>
            </a:r>
          </a:p>
          <a:p>
            <a:pPr algn="just"/>
            <a:r>
              <a:rPr lang="en-US" dirty="0" smtClean="0"/>
              <a:t>Ideally, fill it before leaving the office. From home is a less-preferred option. Worst-case scenario is filling it before being done with everything else, but it is still better than not filling it at all.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(I)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6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you have two roles, use the </a:t>
            </a:r>
            <a:r>
              <a:rPr lang="en-US" b="1" dirty="0" smtClean="0"/>
              <a:t>least common one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Fill the survey </a:t>
            </a:r>
            <a:r>
              <a:rPr lang="en-US" b="1" dirty="0" smtClean="0"/>
              <a:t>according</a:t>
            </a:r>
            <a:r>
              <a:rPr lang="en-US" dirty="0" smtClean="0"/>
              <a:t> </a:t>
            </a:r>
            <a:r>
              <a:rPr lang="en-US" b="1" dirty="0" smtClean="0"/>
              <a:t>to what you need, not to what you accept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(II)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9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Only I will access the data gathered.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will never be publicly associated to your nor your team’s name; only to your role.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You can choose to not to fill the survey, </a:t>
            </a:r>
            <a:r>
              <a:rPr lang="en-US" b="1" dirty="0" smtClean="0"/>
              <a:t>therefore dropping off the rest of the study also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Take </a:t>
            </a:r>
            <a:r>
              <a:rPr lang="en-US" dirty="0" smtClean="0"/>
              <a:t>two copies of one </a:t>
            </a:r>
            <a:r>
              <a:rPr lang="en-US" dirty="0" smtClean="0"/>
              <a:t>of the identifiers.</a:t>
            </a:r>
          </a:p>
          <a:p>
            <a:pPr algn="just"/>
            <a:r>
              <a:rPr lang="en-US" dirty="0" smtClean="0"/>
              <a:t>Write </a:t>
            </a:r>
            <a:r>
              <a:rPr lang="en-US" dirty="0" smtClean="0"/>
              <a:t>the role you will use during the survey on </a:t>
            </a:r>
            <a:r>
              <a:rPr lang="en-US" dirty="0" smtClean="0"/>
              <a:t>one of them and put it back.</a:t>
            </a:r>
          </a:p>
          <a:p>
            <a:pPr algn="just"/>
            <a:r>
              <a:rPr lang="en-US" dirty="0" smtClean="0"/>
              <a:t>The other one is for you to keep so you can answer the corresponding question in the survey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 </a:t>
            </a:r>
            <a:r>
              <a:rPr lang="en-US" dirty="0" smtClean="0"/>
              <a:t>will use this to be able to know which information belongs to each role and teams without revealing your identities.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your measurement survey id?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As explained before used to track roles and teams in an anonymous basis.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Please estimate the percentage of information among that which you got today that had an actual practical value for you.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percentage is expected (0-100%).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is more important that you make sure to be consistent in the rationale you use across the length of the experiment than using the same one that your colleagues.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Please indicate to what extent you agree/disagree with the following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statement: “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missed being able to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communicate with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Team Coach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today”.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r>
              <a:rPr lang="en-US" sz="1400" b="1" dirty="0" smtClean="0"/>
              <a:t>Strongly agree, Somewhat agree, Neither, Somewhat disagree, Strongly disagree.</a:t>
            </a:r>
            <a:endParaRPr lang="en-US" b="1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Again, it is more important that you are consistent with what each of the possible answers mean for you rather than having a shared understanding of them with your colleagues.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</TotalTime>
  <Words>515</Words>
  <Application>Microsoft Office PowerPoint</Application>
  <PresentationFormat>On-screen Show (4:3)</PresentationFormat>
  <Paragraphs>72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Ericsson Capital TT</vt:lpstr>
      <vt:lpstr>PresentationTemplate2011</vt:lpstr>
      <vt:lpstr>Survey instructions</vt:lpstr>
      <vt:lpstr>Intent</vt:lpstr>
      <vt:lpstr>Details (I)</vt:lpstr>
      <vt:lpstr>Details (II)</vt:lpstr>
      <vt:lpstr>Disclaimer</vt:lpstr>
      <vt:lpstr>ID Mapping</vt:lpstr>
      <vt:lpstr>Survey walkthrough</vt:lpstr>
      <vt:lpstr>Survey walkthrough</vt:lpstr>
      <vt:lpstr>Survey walkthrough</vt:lpstr>
      <vt:lpstr>Survey walkthrough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Pre-measurement workshop</dc:title>
  <dc:creator>EJORGDI</dc:creator>
  <dc:description>Rev PA1</dc:description>
  <cp:lastModifiedBy>Jorge Diaz-Benito Soriano</cp:lastModifiedBy>
  <cp:revision>102</cp:revision>
  <dcterms:created xsi:type="dcterms:W3CDTF">2011-05-24T09:22:48Z</dcterms:created>
  <dcterms:modified xsi:type="dcterms:W3CDTF">2015-03-09T07:18:51Z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>Pre-measurement workshop</vt:lpwstr>
  </property>
  <property fmtid="{D5CDD505-2E9C-101B-9397-08002B2CF9AE}" pid="29" name="RightFooterField2">
    <vt:lpwstr>2015-03-04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>EJORGDI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>INSTRUCTIONS</vt:lpwstr>
  </property>
  <property fmtid="{D5CDD505-2E9C-101B-9397-08002B2CF9AE}" pid="43" name="Title">
    <vt:lpwstr>Pre-measurement workshop</vt:lpwstr>
  </property>
  <property fmtid="{D5CDD505-2E9C-101B-9397-08002B2CF9AE}" pid="44" name="Date">
    <vt:lpwstr>2015-03-04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