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handoutMasterIdLst>
    <p:handoutMasterId r:id="rId20"/>
  </p:handoutMasterIdLst>
  <p:sldIdLst>
    <p:sldId id="256" r:id="rId3"/>
    <p:sldId id="260" r:id="rId4"/>
    <p:sldId id="257" r:id="rId5"/>
    <p:sldId id="266" r:id="rId6"/>
    <p:sldId id="265" r:id="rId7"/>
    <p:sldId id="261" r:id="rId8"/>
    <p:sldId id="262" r:id="rId9"/>
    <p:sldId id="263" r:id="rId10"/>
    <p:sldId id="264" r:id="rId11"/>
    <p:sldId id="267" r:id="rId12"/>
    <p:sldId id="268" r:id="rId13"/>
    <p:sldId id="269" r:id="rId14"/>
    <p:sldId id="270" r:id="rId15"/>
    <p:sldId id="271" r:id="rId16"/>
    <p:sldId id="272" r:id="rId17"/>
    <p:sldId id="273"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66" d="100"/>
          <a:sy n="66" d="100"/>
        </p:scale>
        <p:origin x="702" y="372"/>
      </p:cViewPr>
      <p:guideLst/>
    </p:cSldViewPr>
  </p:slideViewPr>
  <p:notesTextViewPr>
    <p:cViewPr>
      <p:scale>
        <a:sx n="1" d="1"/>
        <a:sy n="1" d="1"/>
      </p:scale>
      <p:origin x="0" y="0"/>
    </p:cViewPr>
  </p:notesTextViewPr>
  <p:sorterViewPr>
    <p:cViewPr>
      <p:scale>
        <a:sx n="100" d="100"/>
        <a:sy n="100" d="100"/>
      </p:scale>
      <p:origin x="0" y="-2106"/>
    </p:cViewPr>
  </p:sorterViewPr>
  <p:notesViewPr>
    <p:cSldViewPr snapToGrid="0" showGuides="1">
      <p:cViewPr varScale="1">
        <p:scale>
          <a:sx n="91" d="100"/>
          <a:sy n="91" d="100"/>
        </p:scale>
        <p:origin x="367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b="0" dirty="0">
                <a:effectLst>
                  <a:outerShdw blurRad="38100" dist="38100" dir="2700000" algn="tl">
                    <a:srgbClr val="000000">
                      <a:alpha val="43137"/>
                    </a:srgbClr>
                  </a:outerShdw>
                </a:effectLst>
              </a:rPr>
              <a:t>Percentage of relevant information received</a:t>
            </a:r>
            <a:endParaRPr lang="es-ES" b="0" dirty="0">
              <a:effectLst>
                <a:outerShdw blurRad="38100" dist="38100" dir="2700000" algn="tl">
                  <a:srgbClr val="000000">
                    <a:alpha val="43137"/>
                  </a:srgbClr>
                </a:outerShdw>
              </a:effectLst>
            </a:endParaRPr>
          </a:p>
        </c:rich>
      </c:tx>
      <c:layout>
        <c:manualLayout>
          <c:xMode val="edge"/>
          <c:yMode val="edge"/>
          <c:x val="0.14984281387218579"/>
          <c:y val="1.051401965873313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Baseline (median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Sheet1!$A$2:$A$3</c:f>
              <c:strCache>
                <c:ptCount val="2"/>
                <c:pt idx="0">
                  <c:v>Scrum Masters</c:v>
                </c:pt>
                <c:pt idx="1">
                  <c:v>Developers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61.93</c:v>
                </c:pt>
                <c:pt idx="1">
                  <c:v>67.400000000000006</c:v>
                </c:pt>
              </c:numCache>
            </c:numRef>
          </c:val>
        </c:ser>
        <c:ser>
          <c:idx val="1"/>
          <c:order val="1"/>
          <c:tx>
            <c:strRef>
              <c:f>Sheet1!$C$1</c:f>
              <c:strCache>
                <c:ptCount val="1"/>
                <c:pt idx="0">
                  <c:v>Treatment (median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Sheet1!$A$2:$A$3</c:f>
              <c:strCache>
                <c:ptCount val="2"/>
                <c:pt idx="0">
                  <c:v>Scrum Masters</c:v>
                </c:pt>
                <c:pt idx="1">
                  <c:v>Developers</c:v>
                </c:pt>
              </c:strCache>
            </c:strRef>
          </c:cat>
          <c:val>
            <c:numRef>
              <c:extLst>
                <c:ext xmlns:c15="http://schemas.microsoft.com/office/drawing/2012/chart" uri="{02D57815-91ED-43cb-92C2-25804820EDAC}">
                  <c15:fullRef>
                    <c15:sqref>Sheet1!$C$2:$C$5</c15:sqref>
                  </c15:fullRef>
                </c:ext>
              </c:extLst>
              <c:f>Sheet1!$C$2:$C$3</c:f>
              <c:numCache>
                <c:formatCode>General</c:formatCode>
                <c:ptCount val="2"/>
                <c:pt idx="0">
                  <c:v>64.44</c:v>
                </c:pt>
                <c:pt idx="1">
                  <c:v>76.099999999999994</c:v>
                </c:pt>
              </c:numCache>
            </c:numRef>
          </c:val>
        </c:ser>
        <c:dLbls>
          <c:showLegendKey val="0"/>
          <c:showVal val="0"/>
          <c:showCatName val="0"/>
          <c:showSerName val="0"/>
          <c:showPercent val="0"/>
          <c:showBubbleSize val="0"/>
        </c:dLbls>
        <c:gapWidth val="100"/>
        <c:overlap val="-24"/>
        <c:axId val="-1072494848"/>
        <c:axId val="-1072496480"/>
      </c:barChart>
      <c:catAx>
        <c:axId val="-10724948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72496480"/>
        <c:crosses val="autoZero"/>
        <c:auto val="1"/>
        <c:lblAlgn val="ctr"/>
        <c:lblOffset val="100"/>
        <c:noMultiLvlLbl val="0"/>
      </c:catAx>
      <c:valAx>
        <c:axId val="-107249648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72494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b="0" dirty="0" smtClean="0">
                <a:effectLst>
                  <a:outerShdw blurRad="38100" dist="38100" dir="2700000" algn="tl">
                    <a:srgbClr val="000000">
                      <a:alpha val="43137"/>
                    </a:srgbClr>
                  </a:outerShdw>
                </a:effectLst>
              </a:rPr>
              <a:t>Difficulty to communicate with the Team Coach</a:t>
            </a:r>
            <a:endParaRPr lang="es-ES" b="0" dirty="0">
              <a:effectLst>
                <a:outerShdw blurRad="38100" dist="38100" dir="2700000" algn="tl">
                  <a:srgbClr val="000000">
                    <a:alpha val="43137"/>
                  </a:srgbClr>
                </a:outerShdw>
              </a:effectLst>
            </a:endParaRPr>
          </a:p>
        </c:rich>
      </c:tx>
      <c:layout>
        <c:manualLayout>
          <c:xMode val="edge"/>
          <c:yMode val="edge"/>
          <c:x val="0.14984281387218579"/>
          <c:y val="1.051401965873313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Baseline (median difficulty)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Sheet1!$B$2</c:f>
              <c:numCache>
                <c:formatCode>General</c:formatCode>
                <c:ptCount val="1"/>
                <c:pt idx="0">
                  <c:v>1.3875</c:v>
                </c:pt>
              </c:numCache>
            </c:numRef>
          </c:val>
        </c:ser>
        <c:ser>
          <c:idx val="1"/>
          <c:order val="1"/>
          <c:tx>
            <c:strRef>
              <c:f>Sheet1!$C$1</c:f>
              <c:strCache>
                <c:ptCount val="1"/>
                <c:pt idx="0">
                  <c:v>Treatment (median difficulty)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Sheet1!$C$2</c:f>
              <c:numCache>
                <c:formatCode>General</c:formatCode>
                <c:ptCount val="1"/>
                <c:pt idx="0">
                  <c:v>1.125</c:v>
                </c:pt>
              </c:numCache>
            </c:numRef>
          </c:val>
        </c:ser>
        <c:dLbls>
          <c:showLegendKey val="0"/>
          <c:showVal val="0"/>
          <c:showCatName val="0"/>
          <c:showSerName val="0"/>
          <c:showPercent val="0"/>
          <c:showBubbleSize val="0"/>
        </c:dLbls>
        <c:gapWidth val="100"/>
        <c:overlap val="-24"/>
        <c:axId val="-1042227664"/>
        <c:axId val="-1042232016"/>
      </c:barChart>
      <c:catAx>
        <c:axId val="-10422276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42232016"/>
        <c:crosses val="autoZero"/>
        <c:auto val="1"/>
        <c:lblAlgn val="ctr"/>
        <c:lblOffset val="100"/>
        <c:noMultiLvlLbl val="0"/>
      </c:catAx>
      <c:valAx>
        <c:axId val="-1042232016"/>
        <c:scaling>
          <c:orientation val="minMax"/>
          <c:max val="5"/>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42227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b="0" dirty="0" smtClean="0">
                <a:effectLst>
                  <a:outerShdw blurRad="38100" dist="38100" dir="2700000" algn="tl">
                    <a:srgbClr val="000000">
                      <a:alpha val="43137"/>
                    </a:srgbClr>
                  </a:outerShdw>
                </a:effectLst>
              </a:rPr>
              <a:t>Utility of the communications with the Team Coach</a:t>
            </a:r>
            <a:endParaRPr lang="es-ES" b="0" dirty="0">
              <a:effectLst>
                <a:outerShdw blurRad="38100" dist="38100" dir="2700000" algn="tl">
                  <a:srgbClr val="000000">
                    <a:alpha val="43137"/>
                  </a:srgbClr>
                </a:outerShdw>
              </a:effectLst>
            </a:endParaRPr>
          </a:p>
        </c:rich>
      </c:tx>
      <c:layout>
        <c:manualLayout>
          <c:xMode val="edge"/>
          <c:yMode val="edge"/>
          <c:x val="0.14984281387218579"/>
          <c:y val="1.051401965873313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Baseline (median utility)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Sheet1!$B$2</c:f>
              <c:numCache>
                <c:formatCode>General</c:formatCode>
                <c:ptCount val="1"/>
                <c:pt idx="0">
                  <c:v>3.5</c:v>
                </c:pt>
              </c:numCache>
            </c:numRef>
          </c:val>
        </c:ser>
        <c:ser>
          <c:idx val="1"/>
          <c:order val="1"/>
          <c:tx>
            <c:strRef>
              <c:f>Sheet1!$C$1</c:f>
              <c:strCache>
                <c:ptCount val="1"/>
                <c:pt idx="0">
                  <c:v>Treatment (median utility)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Developers</c:v>
                </c:pt>
              </c:strCache>
            </c:strRef>
          </c:cat>
          <c:val>
            <c:numRef>
              <c:f>Sheet1!$C$2</c:f>
              <c:numCache>
                <c:formatCode>General</c:formatCode>
                <c:ptCount val="1"/>
                <c:pt idx="0">
                  <c:v>3.6391</c:v>
                </c:pt>
              </c:numCache>
            </c:numRef>
          </c:val>
        </c:ser>
        <c:dLbls>
          <c:showLegendKey val="0"/>
          <c:showVal val="0"/>
          <c:showCatName val="0"/>
          <c:showSerName val="0"/>
          <c:showPercent val="0"/>
          <c:showBubbleSize val="0"/>
        </c:dLbls>
        <c:gapWidth val="100"/>
        <c:overlap val="-24"/>
        <c:axId val="-1042212432"/>
        <c:axId val="-1042211888"/>
      </c:barChart>
      <c:catAx>
        <c:axId val="-10422124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42211888"/>
        <c:crosses val="autoZero"/>
        <c:auto val="1"/>
        <c:lblAlgn val="ctr"/>
        <c:lblOffset val="100"/>
        <c:noMultiLvlLbl val="0"/>
      </c:catAx>
      <c:valAx>
        <c:axId val="-1042211888"/>
        <c:scaling>
          <c:orientation val="minMax"/>
          <c:max val="5"/>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42212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C970DB-8EE6-4E5B-9CBE-4CA39D1A6EC2}" type="datetimeFigureOut">
              <a:rPr lang="en-US" smtClean="0"/>
              <a:t>5/3/2015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55828-8ECA-4525-A47E-5E299A14B1C7}" type="slidenum">
              <a:rPr lang="en-US" smtClean="0"/>
              <a:t>‹#›</a:t>
            </a:fld>
            <a:endParaRPr lang="en-US" dirty="0"/>
          </a:p>
        </p:txBody>
      </p:sp>
    </p:spTree>
    <p:extLst>
      <p:ext uri="{BB962C8B-B14F-4D97-AF65-F5344CB8AC3E}">
        <p14:creationId xmlns:p14="http://schemas.microsoft.com/office/powerpoint/2010/main" val="34518015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0" y="-638"/>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2171700" y="2386584"/>
            <a:ext cx="9175668" cy="2852928"/>
          </a:xfrm>
        </p:spPr>
        <p:txBody>
          <a:bodyPr anchor="b"/>
          <a:lstStyle>
            <a:lvl1pPr algn="l">
              <a:defRPr sz="600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71700" y="5296060"/>
            <a:ext cx="9175668" cy="1561622"/>
          </a:xfrm>
        </p:spPr>
        <p:txBody>
          <a:bodyPr/>
          <a:lstStyle>
            <a:lvl1pPr marL="0" indent="0" algn="l">
              <a:buNone/>
              <a:defRPr sz="24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BECBBC-B5FD-4F11-9AC2-5AED2BF7CA3D}" type="slidenum">
              <a:rPr lang="en-US" smtClean="0"/>
              <a:pPr/>
              <a:t>‹#›</a:t>
            </a:fld>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38113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userDrawn="1"/>
        </p:nvGrpSpPr>
        <p:grpSpPr>
          <a:xfrm>
            <a:off x="-1" y="-2971"/>
            <a:ext cx="12192001" cy="6866062"/>
            <a:chOff x="-1" y="-2971"/>
            <a:chExt cx="12192001" cy="6866062"/>
          </a:xfrm>
        </p:grpSpPr>
        <p:sp>
          <p:nvSpPr>
            <p:cNvPr id="14"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descr="abstract background design"/>
          <p:cNvGrpSpPr/>
          <p:nvPr userDrawn="1"/>
        </p:nvGrpSpPr>
        <p:grpSpPr>
          <a:xfrm>
            <a:off x="-1366" y="-4114"/>
            <a:ext cx="5035003" cy="6865834"/>
            <a:chOff x="-1366" y="-4114"/>
            <a:chExt cx="5035003" cy="6865834"/>
          </a:xfrm>
        </p:grpSpPr>
        <p:sp>
          <p:nvSpPr>
            <p:cNvPr id="9"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0"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1480" y="457200"/>
            <a:ext cx="3483864"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0"/>
            <a:ext cx="6172200" cy="5713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11480" y="2514184"/>
            <a:ext cx="3703320" cy="3658016"/>
          </a:xfrm>
        </p:spPr>
        <p:txBody>
          <a:bodyPr>
            <a:normAutofit/>
          </a:bodyPr>
          <a:lstStyle>
            <a:lvl1pPr marL="0" indent="0">
              <a:buNone/>
              <a:defRPr sz="14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834783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a:gsLst>
            <a:gs pos="100000">
              <a:schemeClr val="accent3"/>
            </a:gs>
            <a:gs pos="0">
              <a:schemeClr val="accent1"/>
            </a:gs>
          </a:gsLst>
          <a:lin ang="1440000" scaled="0"/>
        </a:gra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12192001" cy="6858639"/>
            <a:chOff x="-1" y="-1"/>
            <a:chExt cx="12192001" cy="6858639"/>
          </a:xfrm>
        </p:grpSpPr>
        <p:sp>
          <p:nvSpPr>
            <p:cNvPr id="24"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descr="abstract background design"/>
          <p:cNvGrpSpPr/>
          <p:nvPr userDrawn="1"/>
        </p:nvGrpSpPr>
        <p:grpSpPr>
          <a:xfrm>
            <a:off x="4762" y="0"/>
            <a:ext cx="12201526" cy="6858638"/>
            <a:chOff x="0" y="618575"/>
            <a:chExt cx="12201526" cy="6858638"/>
          </a:xfrm>
        </p:grpSpPr>
        <p:sp>
          <p:nvSpPr>
            <p:cNvPr id="27" name="Rectangle 26"/>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15" name="Freeform 10"/>
          <p:cNvSpPr>
            <a:spLocks/>
          </p:cNvSpPr>
          <p:nvPr userDrawn="1"/>
        </p:nvSpPr>
        <p:spPr bwMode="auto">
          <a:xfrm>
            <a:off x="-1109663" y="28575"/>
            <a:ext cx="14411326" cy="6800850"/>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descr="photo of man sitting on an outdoor bench, using a table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428"/>
            <a:ext cx="8876190" cy="6857143"/>
          </a:xfrm>
          <a:prstGeom prst="rect">
            <a:avLst/>
          </a:prstGeom>
        </p:spPr>
      </p:pic>
      <p:sp>
        <p:nvSpPr>
          <p:cNvPr id="23" name="Freeform 5" descr="Callout shape"/>
          <p:cNvSpPr>
            <a:spLocks/>
          </p:cNvSpPr>
          <p:nvPr userDrawn="1"/>
        </p:nvSpPr>
        <p:spPr bwMode="auto">
          <a:xfrm>
            <a:off x="6778677" y="356679"/>
            <a:ext cx="4956048" cy="3008376"/>
          </a:xfrm>
          <a:custGeom>
            <a:avLst/>
            <a:gdLst>
              <a:gd name="T0" fmla="*/ 0 w 4338"/>
              <a:gd name="T1" fmla="*/ 0 h 2582"/>
              <a:gd name="T2" fmla="*/ 0 w 4338"/>
              <a:gd name="T3" fmla="*/ 2353 h 2582"/>
              <a:gd name="T4" fmla="*/ 921 w 4338"/>
              <a:gd name="T5" fmla="*/ 2353 h 2582"/>
              <a:gd name="T6" fmla="*/ 1101 w 4338"/>
              <a:gd name="T7" fmla="*/ 2582 h 2582"/>
              <a:gd name="T8" fmla="*/ 1278 w 4338"/>
              <a:gd name="T9" fmla="*/ 2353 h 2582"/>
              <a:gd name="T10" fmla="*/ 4338 w 4338"/>
              <a:gd name="T11" fmla="*/ 2353 h 2582"/>
              <a:gd name="T12" fmla="*/ 4338 w 4338"/>
              <a:gd name="T13" fmla="*/ 0 h 2582"/>
              <a:gd name="T14" fmla="*/ 0 w 4338"/>
              <a:gd name="T15" fmla="*/ 0 h 25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8" h="2582">
                <a:moveTo>
                  <a:pt x="0" y="0"/>
                </a:moveTo>
                <a:lnTo>
                  <a:pt x="0" y="2353"/>
                </a:lnTo>
                <a:lnTo>
                  <a:pt x="921" y="2353"/>
                </a:lnTo>
                <a:lnTo>
                  <a:pt x="1101" y="2582"/>
                </a:lnTo>
                <a:lnTo>
                  <a:pt x="1278" y="2353"/>
                </a:lnTo>
                <a:lnTo>
                  <a:pt x="4338" y="2353"/>
                </a:lnTo>
                <a:lnTo>
                  <a:pt x="4338" y="0"/>
                </a:lnTo>
                <a:lnTo>
                  <a:pt x="0" y="0"/>
                </a:lnTo>
                <a:close/>
              </a:path>
            </a:pathLst>
          </a:custGeom>
          <a:solidFill>
            <a:srgbClr val="FDF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945060" y="1382350"/>
            <a:ext cx="4279434" cy="683787"/>
          </a:xfrm>
        </p:spPr>
        <p:txBody>
          <a:bodyPr anchor="b">
            <a:normAutofit/>
          </a:bodyPr>
          <a:lstStyle>
            <a:lvl1pPr algn="l">
              <a:defRPr sz="2000">
                <a:solidFill>
                  <a:schemeClr val="accent1"/>
                </a:solidFill>
                <a:latin typeface="+mj-lt"/>
              </a:defRPr>
            </a:lvl1pPr>
          </a:lstStyle>
          <a:p>
            <a:r>
              <a:rPr lang="en-US" smtClean="0"/>
              <a:t>Click to edit Master title style</a:t>
            </a:r>
            <a:endParaRPr lang="en-US" dirty="0"/>
          </a:p>
        </p:txBody>
      </p:sp>
      <p:sp>
        <p:nvSpPr>
          <p:cNvPr id="34" name="Text Placeholder 33"/>
          <p:cNvSpPr>
            <a:spLocks noGrp="1"/>
          </p:cNvSpPr>
          <p:nvPr>
            <p:ph type="body" sz="quarter" idx="13" hasCustomPrompt="1"/>
          </p:nvPr>
        </p:nvSpPr>
        <p:spPr>
          <a:xfrm>
            <a:off x="7781982" y="2067295"/>
            <a:ext cx="3549389" cy="955667"/>
          </a:xfrm>
        </p:spPr>
        <p:txBody>
          <a:bodyPr vert="horz" lIns="91440" tIns="45720" rIns="91440" bIns="45720" rtlCol="0" anchor="b">
            <a:noAutofit/>
          </a:bodyPr>
          <a:lstStyle>
            <a:lvl1pPr>
              <a:defRPr lang="en-US" sz="5100" smtClean="0">
                <a:solidFill>
                  <a:schemeClr val="accent1"/>
                </a:solidFill>
                <a:latin typeface="+mj-lt"/>
                <a:ea typeface="+mj-ea"/>
              </a:defRPr>
            </a:lvl1pPr>
            <a:lvl2pPr>
              <a:defRPr lang="en-US" sz="6800" smtClean="0">
                <a:solidFill>
                  <a:schemeClr val="accent1"/>
                </a:solidFill>
                <a:cs typeface="+mn-cs"/>
              </a:defRPr>
            </a:lvl2pPr>
            <a:lvl3pPr>
              <a:defRPr lang="en-US" sz="6800" smtClean="0">
                <a:solidFill>
                  <a:schemeClr val="accent1"/>
                </a:solidFill>
                <a:cs typeface="+mn-cs"/>
              </a:defRPr>
            </a:lvl3pPr>
            <a:lvl4pPr>
              <a:defRPr lang="en-US" sz="6800" smtClean="0">
                <a:solidFill>
                  <a:schemeClr val="accent1"/>
                </a:solidFill>
                <a:cs typeface="+mn-cs"/>
              </a:defRPr>
            </a:lvl4pPr>
            <a:lvl5pPr>
              <a:defRPr lang="en-US" sz="6800">
                <a:solidFill>
                  <a:schemeClr val="accent1"/>
                </a:solidFill>
                <a:cs typeface="+mn-cs"/>
              </a:defRPr>
            </a:lvl5pPr>
          </a:lstStyle>
          <a:p>
            <a:pPr lvl="0">
              <a:spcBef>
                <a:spcPct val="0"/>
              </a:spcBef>
            </a:pPr>
            <a:r>
              <a:rPr lang="en-US" dirty="0" smtClean="0"/>
              <a:t>Slide Title</a:t>
            </a:r>
            <a:endParaRPr lang="en-US" dirty="0"/>
          </a:p>
        </p:txBody>
      </p:sp>
      <p:sp>
        <p:nvSpPr>
          <p:cNvPr id="3" name="Subtitle 2"/>
          <p:cNvSpPr>
            <a:spLocks noGrp="1"/>
          </p:cNvSpPr>
          <p:nvPr>
            <p:ph type="subTitle" idx="1"/>
          </p:nvPr>
        </p:nvSpPr>
        <p:spPr>
          <a:xfrm>
            <a:off x="6904228" y="6209375"/>
            <a:ext cx="4994007" cy="336626"/>
          </a:xfrm>
        </p:spPr>
        <p:txBody>
          <a:bodyPr>
            <a:noAutofit/>
          </a:bodyPr>
          <a:lstStyle>
            <a:lvl1pPr marL="0" indent="0" algn="l">
              <a:buNone/>
              <a:defRPr sz="1800" b="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443985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55952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161354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589630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25714070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0">
              <a:schemeClr val="accent1"/>
            </a:gs>
            <a:gs pos="0">
              <a:schemeClr val="accent3"/>
            </a:gs>
          </a:gsLst>
          <a:lin ang="198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flipH="1">
            <a:off x="-1" y="0"/>
            <a:ext cx="12192001" cy="6858639"/>
            <a:chOff x="-1" y="-1"/>
            <a:chExt cx="12192001" cy="6858639"/>
          </a:xfrm>
        </p:grpSpPr>
        <p:sp>
          <p:nvSpPr>
            <p:cNvPr id="15" name="Freeform 19"/>
            <p:cNvSpPr>
              <a:spLocks/>
            </p:cNvSpPr>
            <p:nvPr userDrawn="1"/>
          </p:nvSpPr>
          <p:spPr bwMode="auto">
            <a:xfrm>
              <a:off x="831769" y="-1"/>
              <a:ext cx="10777861" cy="6858639"/>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Lst>
              <a:ahLst/>
              <a:cxnLst>
                <a:cxn ang="0">
                  <a:pos x="T0" y="T1"/>
                </a:cxn>
                <a:cxn ang="0">
                  <a:pos x="T2" y="T3"/>
                </a:cxn>
                <a:cxn ang="0">
                  <a:pos x="T4" y="T5"/>
                </a:cxn>
                <a:cxn ang="0">
                  <a:pos x="T6" y="T7"/>
                </a:cxn>
                <a:cxn ang="0">
                  <a:pos x="T8" y="T9"/>
                </a:cxn>
              </a:cxnLst>
              <a:rect l="0" t="0" r="r" b="b"/>
              <a:pathLst>
                <a:path w="8030" h="5110">
                  <a:moveTo>
                    <a:pt x="3840" y="0"/>
                  </a:moveTo>
                  <a:lnTo>
                    <a:pt x="0" y="0"/>
                  </a:lnTo>
                  <a:lnTo>
                    <a:pt x="6337" y="5110"/>
                  </a:lnTo>
                  <a:lnTo>
                    <a:pt x="8030" y="5110"/>
                  </a:lnTo>
                  <a:lnTo>
                    <a:pt x="3840" y="0"/>
                  </a:lnTo>
                  <a:close/>
                </a:path>
              </a:pathLst>
            </a:custGeom>
            <a:gradFill>
              <a:gsLst>
                <a:gs pos="100000">
                  <a:schemeClr val="accent3">
                    <a:lumMod val="50000"/>
                    <a:alpha val="20000"/>
                  </a:schemeClr>
                </a:gs>
                <a:gs pos="0">
                  <a:schemeClr val="accent2">
                    <a:alpha val="2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347084" y="-1"/>
              <a:ext cx="10318828" cy="6858639"/>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close/>
                </a:path>
              </a:pathLst>
            </a:custGeom>
            <a:gradFill>
              <a:gsLst>
                <a:gs pos="100000">
                  <a:schemeClr val="accent1">
                    <a:lumMod val="75000"/>
                    <a:alpha val="30000"/>
                  </a:schemeClr>
                </a:gs>
                <a:gs pos="0">
                  <a:schemeClr val="accent2">
                    <a:alpha val="20000"/>
                  </a:schemeClr>
                </a:gs>
              </a:gsLst>
              <a:lin ang="19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userDrawn="1"/>
          </p:nvSpPr>
          <p:spPr bwMode="auto">
            <a:xfrm>
              <a:off x="-1" y="398050"/>
              <a:ext cx="12192001" cy="5753528"/>
            </a:xfrm>
            <a:custGeom>
              <a:avLst/>
              <a:gdLst>
                <a:gd name="T0" fmla="*/ 0 w 9078"/>
                <a:gd name="T1" fmla="*/ 0 h 4284"/>
                <a:gd name="T2" fmla="*/ 0 w 9078"/>
                <a:gd name="T3" fmla="*/ 3607 h 4284"/>
                <a:gd name="T4" fmla="*/ 9078 w 9078"/>
                <a:gd name="T5" fmla="*/ 4284 h 4284"/>
                <a:gd name="T6" fmla="*/ 9078 w 9078"/>
                <a:gd name="T7" fmla="*/ 2703 h 4284"/>
                <a:gd name="T8" fmla="*/ 0 w 9078"/>
                <a:gd name="T9" fmla="*/ 0 h 4284"/>
              </a:gdLst>
              <a:ahLst/>
              <a:cxnLst>
                <a:cxn ang="0">
                  <a:pos x="T0" y="T1"/>
                </a:cxn>
                <a:cxn ang="0">
                  <a:pos x="T2" y="T3"/>
                </a:cxn>
                <a:cxn ang="0">
                  <a:pos x="T4" y="T5"/>
                </a:cxn>
                <a:cxn ang="0">
                  <a:pos x="T6" y="T7"/>
                </a:cxn>
                <a:cxn ang="0">
                  <a:pos x="T8" y="T9"/>
                </a:cxn>
              </a:cxnLst>
              <a:rect l="0" t="0" r="r" b="b"/>
              <a:pathLst>
                <a:path w="9078" h="4284">
                  <a:moveTo>
                    <a:pt x="0" y="0"/>
                  </a:moveTo>
                  <a:lnTo>
                    <a:pt x="0" y="3607"/>
                  </a:lnTo>
                  <a:lnTo>
                    <a:pt x="9078" y="4284"/>
                  </a:lnTo>
                  <a:lnTo>
                    <a:pt x="9078" y="2703"/>
                  </a:lnTo>
                  <a:lnTo>
                    <a:pt x="0" y="0"/>
                  </a:lnTo>
                  <a:close/>
                </a:path>
              </a:pathLst>
            </a:custGeom>
            <a:gradFill>
              <a:gsLst>
                <a:gs pos="51800">
                  <a:schemeClr val="accent3">
                    <a:alpha val="30000"/>
                  </a:schemeClr>
                </a:gs>
                <a:gs pos="100000">
                  <a:schemeClr val="accent2">
                    <a:alpha val="10000"/>
                  </a:schemeClr>
                </a:gs>
                <a:gs pos="0">
                  <a:schemeClr val="accent2">
                    <a:alpha val="20000"/>
                  </a:schemeClr>
                </a:gs>
              </a:gsLst>
              <a:lin ang="66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5"/>
            <p:cNvSpPr>
              <a:spLocks/>
            </p:cNvSpPr>
            <p:nvPr userDrawn="1"/>
          </p:nvSpPr>
          <p:spPr bwMode="auto">
            <a:xfrm>
              <a:off x="1447222" y="475725"/>
              <a:ext cx="10744778" cy="6382913"/>
            </a:xfrm>
            <a:custGeom>
              <a:avLst/>
              <a:gdLst>
                <a:gd name="T0" fmla="*/ 7968 w 7968"/>
                <a:gd name="T1" fmla="*/ 0 h 4740"/>
                <a:gd name="T2" fmla="*/ 0 w 7968"/>
                <a:gd name="T3" fmla="*/ 4731 h 4740"/>
                <a:gd name="T4" fmla="*/ 5164 w 7968"/>
                <a:gd name="T5" fmla="*/ 4740 h 4740"/>
                <a:gd name="T6" fmla="*/ 7968 w 7968"/>
                <a:gd name="T7" fmla="*/ 1580 h 4740"/>
                <a:gd name="T8" fmla="*/ 7968 w 7968"/>
                <a:gd name="T9" fmla="*/ 0 h 4740"/>
                <a:gd name="connsiteX0" fmla="*/ 10015 w 10015"/>
                <a:gd name="connsiteY0" fmla="*/ 0 h 10001"/>
                <a:gd name="connsiteX1" fmla="*/ 0 w 10015"/>
                <a:gd name="connsiteY1" fmla="*/ 10001 h 10001"/>
                <a:gd name="connsiteX2" fmla="*/ 6496 w 10015"/>
                <a:gd name="connsiteY2" fmla="*/ 10000 h 10001"/>
                <a:gd name="connsiteX3" fmla="*/ 10015 w 10015"/>
                <a:gd name="connsiteY3" fmla="*/ 3333 h 10001"/>
                <a:gd name="connsiteX4" fmla="*/ 10015 w 10015"/>
                <a:gd name="connsiteY4" fmla="*/ 0 h 10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001">
                  <a:moveTo>
                    <a:pt x="10015" y="0"/>
                  </a:moveTo>
                  <a:lnTo>
                    <a:pt x="0" y="10001"/>
                  </a:lnTo>
                  <a:lnTo>
                    <a:pt x="6496" y="10000"/>
                  </a:lnTo>
                  <a:lnTo>
                    <a:pt x="10015" y="3333"/>
                  </a:lnTo>
                  <a:lnTo>
                    <a:pt x="10015" y="0"/>
                  </a:lnTo>
                  <a:close/>
                </a:path>
              </a:pathLst>
            </a:custGeom>
            <a:gradFill>
              <a:gsLst>
                <a:gs pos="100000">
                  <a:schemeClr val="accent2">
                    <a:alpha val="10000"/>
                  </a:schemeClr>
                </a:gs>
                <a:gs pos="0">
                  <a:schemeClr val="accent2">
                    <a:alpha val="10000"/>
                  </a:schemeClr>
                </a:gs>
              </a:gsLst>
              <a:lin ang="144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descr="abstract background design"/>
          <p:cNvGrpSpPr/>
          <p:nvPr userDrawn="1"/>
        </p:nvGrpSpPr>
        <p:grpSpPr>
          <a:xfrm flipH="1">
            <a:off x="0" y="-638"/>
            <a:ext cx="12201526" cy="6858638"/>
            <a:chOff x="0" y="618575"/>
            <a:chExt cx="12201526" cy="6858638"/>
          </a:xfrm>
        </p:grpSpPr>
        <p:sp>
          <p:nvSpPr>
            <p:cNvPr id="20" name="Rectangle 19"/>
            <p:cNvSpPr/>
            <p:nvPr userDrawn="1"/>
          </p:nvSpPr>
          <p:spPr>
            <a:xfrm>
              <a:off x="0" y="618575"/>
              <a:ext cx="12192000" cy="6858638"/>
            </a:xfrm>
            <a:prstGeom prst="rect">
              <a:avLst/>
            </a:prstGeom>
            <a:gradFill>
              <a:gsLst>
                <a:gs pos="100000">
                  <a:schemeClr val="accent3">
                    <a:alpha val="0"/>
                  </a:schemeClr>
                </a:gs>
                <a:gs pos="0">
                  <a:schemeClr val="accent2">
                    <a:alpha val="5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9526" y="618894"/>
              <a:ext cx="12192000" cy="6858001"/>
            </a:xfrm>
            <a:prstGeom prst="rect">
              <a:avLst/>
            </a:prstGeom>
            <a:gradFill>
              <a:gsLst>
                <a:gs pos="67000">
                  <a:schemeClr val="accent3">
                    <a:alpha val="0"/>
                  </a:schemeClr>
                </a:gs>
                <a:gs pos="0">
                  <a:schemeClr val="accent2">
                    <a:alpha val="2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15"/>
          <p:cNvSpPr>
            <a:spLocks/>
          </p:cNvSpPr>
          <p:nvPr userDrawn="1"/>
        </p:nvSpPr>
        <p:spPr bwMode="auto">
          <a:xfrm flipH="1">
            <a:off x="-3175" y="-627063"/>
            <a:ext cx="12204700" cy="8112126"/>
          </a:xfrm>
          <a:custGeom>
            <a:avLst/>
            <a:gdLst>
              <a:gd name="T0" fmla="*/ 7688 w 7688"/>
              <a:gd name="T1" fmla="*/ 0 h 5110"/>
              <a:gd name="T2" fmla="*/ 5495 w 7688"/>
              <a:gd name="T3" fmla="*/ 0 h 5110"/>
              <a:gd name="T4" fmla="*/ 0 w 7688"/>
              <a:gd name="T5" fmla="*/ 5110 h 5110"/>
              <a:gd name="T6" fmla="*/ 5050 w 7688"/>
              <a:gd name="T7" fmla="*/ 5110 h 5110"/>
              <a:gd name="T8" fmla="*/ 7495 w 7688"/>
              <a:gd name="T9" fmla="*/ 376 h 5110"/>
              <a:gd name="T10" fmla="*/ 7688 w 7688"/>
              <a:gd name="T11" fmla="*/ 0 h 5110"/>
            </a:gdLst>
            <a:ahLst/>
            <a:cxnLst>
              <a:cxn ang="0">
                <a:pos x="T0" y="T1"/>
              </a:cxn>
              <a:cxn ang="0">
                <a:pos x="T2" y="T3"/>
              </a:cxn>
              <a:cxn ang="0">
                <a:pos x="T4" y="T5"/>
              </a:cxn>
              <a:cxn ang="0">
                <a:pos x="T6" y="T7"/>
              </a:cxn>
              <a:cxn ang="0">
                <a:pos x="T8" y="T9"/>
              </a:cxn>
              <a:cxn ang="0">
                <a:pos x="T10" y="T11"/>
              </a:cxn>
            </a:cxnLst>
            <a:rect l="0" t="0" r="r" b="b"/>
            <a:pathLst>
              <a:path w="7688" h="5110">
                <a:moveTo>
                  <a:pt x="7688" y="0"/>
                </a:moveTo>
                <a:lnTo>
                  <a:pt x="5495" y="0"/>
                </a:lnTo>
                <a:lnTo>
                  <a:pt x="0" y="5110"/>
                </a:lnTo>
                <a:lnTo>
                  <a:pt x="5050" y="5110"/>
                </a:lnTo>
                <a:lnTo>
                  <a:pt x="7495" y="376"/>
                </a:lnTo>
                <a:lnTo>
                  <a:pt x="76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2171700" y="2384364"/>
            <a:ext cx="9175668" cy="2852737"/>
          </a:xfrm>
        </p:spPr>
        <p:txBody>
          <a:bodyPr anchor="b"/>
          <a:lstStyle>
            <a:lvl1pPr>
              <a:defRPr sz="6000">
                <a:solidFill>
                  <a:schemeClr val="tx2"/>
                </a:solidFill>
              </a:defRPr>
            </a:lvl1pPr>
          </a:lstStyle>
          <a:p>
            <a:r>
              <a:rPr lang="en-US" smtClean="0"/>
              <a:t>Click to edit Master title style</a:t>
            </a:r>
            <a:endParaRPr lang="en-US" dirty="0"/>
          </a:p>
        </p:txBody>
      </p:sp>
      <p:sp>
        <p:nvSpPr>
          <p:cNvPr id="23" name="Rectangle 22"/>
          <p:cNvSpPr/>
          <p:nvPr userDrawn="1"/>
        </p:nvSpPr>
        <p:spPr>
          <a:xfrm>
            <a:off x="-3175" y="5486400"/>
            <a:ext cx="12204700" cy="13712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2171700" y="5620215"/>
            <a:ext cx="9175668" cy="1237467"/>
          </a:xfrm>
        </p:spPr>
        <p:txBody>
          <a:bodyPr/>
          <a:lstStyle>
            <a:lvl1pPr marL="0" indent="0">
              <a:buNone/>
              <a:defRPr sz="2400" b="0">
                <a:solidFill>
                  <a:schemeClr val="bg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0FFEE5F-65BB-4268-AC17-D19CED90FB82}" type="datetimeFigureOut">
              <a:rPr lang="en-US" smtClean="0"/>
              <a:pPr/>
              <a:t>5/3/2015</a:t>
            </a:fld>
            <a:endParaRPr lang="en-US" dirty="0"/>
          </a:p>
        </p:txBody>
      </p:sp>
      <p:sp>
        <p:nvSpPr>
          <p:cNvPr id="5" name="Footer Placeholder 4"/>
          <p:cNvSpPr>
            <a:spLocks noGrp="1"/>
          </p:cNvSpPr>
          <p:nvPr>
            <p:ph type="ftr" sz="quarter" idx="11"/>
          </p:nvPr>
        </p:nvSpPr>
        <p:spPr>
          <a:xfrm rot="5400000">
            <a:off x="10208348" y="3345599"/>
            <a:ext cx="3417882" cy="365125"/>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pic>
        <p:nvPicPr>
          <p:cNvPr id="25" name="Picture 24" descr="Office Mix Logo"/>
          <p:cNvPicPr>
            <a:picLocks noChangeAspect="1"/>
          </p:cNvPicPr>
          <p:nvPr userDrawn="1"/>
        </p:nvPicPr>
        <p:blipFill rotWithShape="1">
          <a:blip r:embed="rId2" cstate="print">
            <a:extLst>
              <a:ext uri="{28A0092B-C50C-407E-A947-70E740481C1C}">
                <a14:useLocalDpi xmlns:a14="http://schemas.microsoft.com/office/drawing/2010/main" val="0"/>
              </a:ext>
            </a:extLst>
          </a:blip>
          <a:srcRect r="76197"/>
          <a:stretch/>
        </p:blipFill>
        <p:spPr>
          <a:xfrm>
            <a:off x="868514" y="4100388"/>
            <a:ext cx="1240638" cy="1440426"/>
          </a:xfrm>
          <a:prstGeom prst="rect">
            <a:avLst/>
          </a:prstGeom>
        </p:spPr>
      </p:pic>
    </p:spTree>
    <p:extLst>
      <p:ext uri="{BB962C8B-B14F-4D97-AF65-F5344CB8AC3E}">
        <p14:creationId xmlns:p14="http://schemas.microsoft.com/office/powerpoint/2010/main" val="1647718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136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1302915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90687"/>
            <a:ext cx="5157787"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90687"/>
            <a:ext cx="5183188" cy="814387"/>
          </a:xfrm>
        </p:spPr>
        <p:txBody>
          <a:bodyPr anchor="b"/>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1000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499515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t>‹#›</a:t>
            </a:fld>
            <a:endParaRPr lang="en-US" dirty="0"/>
          </a:p>
        </p:txBody>
      </p:sp>
    </p:spTree>
    <p:extLst>
      <p:ext uri="{BB962C8B-B14F-4D97-AF65-F5344CB8AC3E}">
        <p14:creationId xmlns:p14="http://schemas.microsoft.com/office/powerpoint/2010/main" val="96741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userDrawn="1"/>
        </p:nvGrpSpPr>
        <p:grpSpPr>
          <a:xfrm>
            <a:off x="-1" y="-2971"/>
            <a:ext cx="12192001" cy="6866062"/>
            <a:chOff x="-1" y="-2971"/>
            <a:chExt cx="12192001" cy="6866062"/>
          </a:xfrm>
        </p:grpSpPr>
        <p:sp>
          <p:nvSpPr>
            <p:cNvPr id="9"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Rectangle 14"/>
          <p:cNvSpPr/>
          <p:nvPr userDrawn="1"/>
        </p:nvSpPr>
        <p:spPr>
          <a:xfrm>
            <a:off x="0" y="416"/>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abstract background design"/>
          <p:cNvGrpSpPr/>
          <p:nvPr userDrawn="1"/>
        </p:nvGrpSpPr>
        <p:grpSpPr>
          <a:xfrm>
            <a:off x="-1366" y="-4114"/>
            <a:ext cx="5035003" cy="6865834"/>
            <a:chOff x="-1366" y="-4114"/>
            <a:chExt cx="5035003" cy="6865834"/>
          </a:xfrm>
        </p:grpSpPr>
        <p:sp>
          <p:nvSpPr>
            <p:cNvPr id="16" name="Rectangle 1040"/>
            <p:cNvSpPr/>
            <p:nvPr userDrawn="1"/>
          </p:nvSpPr>
          <p:spPr>
            <a:xfrm>
              <a:off x="-1366" y="-2385"/>
              <a:ext cx="5035002" cy="6859550"/>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 name="connsiteX0" fmla="*/ 0 w 12197830"/>
                <a:gd name="connsiteY0" fmla="*/ 0 h 6877450"/>
                <a:gd name="connsiteX1" fmla="*/ 12197830 w 12197830"/>
                <a:gd name="connsiteY1" fmla="*/ 6247021 h 6877450"/>
                <a:gd name="connsiteX2" fmla="*/ 12196119 w 12197830"/>
                <a:gd name="connsiteY2" fmla="*/ 6877450 h 6877450"/>
                <a:gd name="connsiteX3" fmla="*/ 4119 w 12197830"/>
                <a:gd name="connsiteY3" fmla="*/ 6877450 h 6877450"/>
                <a:gd name="connsiteX4" fmla="*/ 0 w 12197830"/>
                <a:gd name="connsiteY4" fmla="*/ 0 h 6877450"/>
                <a:gd name="connsiteX0" fmla="*/ 0 w 12196119"/>
                <a:gd name="connsiteY0" fmla="*/ 1379 h 6878829"/>
                <a:gd name="connsiteX1" fmla="*/ 4996930 w 12196119"/>
                <a:gd name="connsiteY1" fmla="*/ 0 h 6878829"/>
                <a:gd name="connsiteX2" fmla="*/ 12196119 w 12196119"/>
                <a:gd name="connsiteY2" fmla="*/ 6878829 h 6878829"/>
                <a:gd name="connsiteX3" fmla="*/ 4119 w 12196119"/>
                <a:gd name="connsiteY3" fmla="*/ 6878829 h 6878829"/>
                <a:gd name="connsiteX4" fmla="*/ 0 w 12196119"/>
                <a:gd name="connsiteY4" fmla="*/ 1379 h 6878829"/>
                <a:gd name="connsiteX0" fmla="*/ 0 w 5350819"/>
                <a:gd name="connsiteY0" fmla="*/ 1379 h 6878829"/>
                <a:gd name="connsiteX1" fmla="*/ 49969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350819"/>
                <a:gd name="connsiteY0" fmla="*/ 1379 h 6878829"/>
                <a:gd name="connsiteX1" fmla="*/ 4044430 w 5350819"/>
                <a:gd name="connsiteY1" fmla="*/ 0 h 6878829"/>
                <a:gd name="connsiteX2" fmla="*/ 5350819 w 5350819"/>
                <a:gd name="connsiteY2" fmla="*/ 6878829 h 6878829"/>
                <a:gd name="connsiteX3" fmla="*/ 4119 w 5350819"/>
                <a:gd name="connsiteY3" fmla="*/ 6878829 h 6878829"/>
                <a:gd name="connsiteX4" fmla="*/ 0 w 5350819"/>
                <a:gd name="connsiteY4" fmla="*/ 1379 h 6878829"/>
                <a:gd name="connsiteX0" fmla="*/ 0 w 5046019"/>
                <a:gd name="connsiteY0" fmla="*/ 1379 h 6878829"/>
                <a:gd name="connsiteX1" fmla="*/ 4044430 w 5046019"/>
                <a:gd name="connsiteY1" fmla="*/ 0 h 6878829"/>
                <a:gd name="connsiteX2" fmla="*/ 5046019 w 5046019"/>
                <a:gd name="connsiteY2" fmla="*/ 6878829 h 6878829"/>
                <a:gd name="connsiteX3" fmla="*/ 4119 w 5046019"/>
                <a:gd name="connsiteY3" fmla="*/ 6878829 h 6878829"/>
                <a:gd name="connsiteX4" fmla="*/ 0 w 5046019"/>
                <a:gd name="connsiteY4" fmla="*/ 1379 h 6878829"/>
                <a:gd name="connsiteX0" fmla="*/ 0 w 5046019"/>
                <a:gd name="connsiteY0" fmla="*/ 0 h 6877450"/>
                <a:gd name="connsiteX1" fmla="*/ 4052693 w 5046019"/>
                <a:gd name="connsiteY1" fmla="*/ 72985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47185 w 5046019"/>
                <a:gd name="connsiteY1" fmla="*/ 9638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8202 w 5046019"/>
                <a:gd name="connsiteY1" fmla="*/ 64722 h 6877450"/>
                <a:gd name="connsiteX2" fmla="*/ 5046019 w 5046019"/>
                <a:gd name="connsiteY2" fmla="*/ 6877450 h 6877450"/>
                <a:gd name="connsiteX3" fmla="*/ 4119 w 5046019"/>
                <a:gd name="connsiteY3" fmla="*/ 6877450 h 6877450"/>
                <a:gd name="connsiteX4" fmla="*/ 0 w 5046019"/>
                <a:gd name="connsiteY4" fmla="*/ 0 h 6877450"/>
                <a:gd name="connsiteX0" fmla="*/ 0 w 5046019"/>
                <a:gd name="connsiteY0" fmla="*/ 0 h 6877450"/>
                <a:gd name="connsiteX1" fmla="*/ 4052694 w 5046019"/>
                <a:gd name="connsiteY1" fmla="*/ 6884 h 6877450"/>
                <a:gd name="connsiteX2" fmla="*/ 5046019 w 5046019"/>
                <a:gd name="connsiteY2" fmla="*/ 6877450 h 6877450"/>
                <a:gd name="connsiteX3" fmla="*/ 4119 w 5046019"/>
                <a:gd name="connsiteY3" fmla="*/ 6877450 h 6877450"/>
                <a:gd name="connsiteX4" fmla="*/ 0 w 5046019"/>
                <a:gd name="connsiteY4" fmla="*/ 0 h 6877450"/>
                <a:gd name="connsiteX0" fmla="*/ 0 w 5043265"/>
                <a:gd name="connsiteY0" fmla="*/ 31675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31675 h 6870566"/>
                <a:gd name="connsiteX0" fmla="*/ 0 w 5043265"/>
                <a:gd name="connsiteY0" fmla="*/ 1379 h 6870566"/>
                <a:gd name="connsiteX1" fmla="*/ 4049940 w 5043265"/>
                <a:gd name="connsiteY1" fmla="*/ 0 h 6870566"/>
                <a:gd name="connsiteX2" fmla="*/ 5043265 w 5043265"/>
                <a:gd name="connsiteY2" fmla="*/ 6870566 h 6870566"/>
                <a:gd name="connsiteX3" fmla="*/ 1365 w 5043265"/>
                <a:gd name="connsiteY3" fmla="*/ 6870566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83992 w 5043265"/>
                <a:gd name="connsiteY3" fmla="*/ 6843024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4120 w 5043265"/>
                <a:gd name="connsiteY3" fmla="*/ 6859550 h 6870566"/>
                <a:gd name="connsiteX4" fmla="*/ 0 w 5043265"/>
                <a:gd name="connsiteY4" fmla="*/ 1379 h 6870566"/>
                <a:gd name="connsiteX0" fmla="*/ 0 w 5043265"/>
                <a:gd name="connsiteY0" fmla="*/ 1379 h 6870566"/>
                <a:gd name="connsiteX1" fmla="*/ 4049940 w 5043265"/>
                <a:gd name="connsiteY1" fmla="*/ 0 h 6870566"/>
                <a:gd name="connsiteX2" fmla="*/ 5043265 w 5043265"/>
                <a:gd name="connsiteY2" fmla="*/ 6870566 h 6870566"/>
                <a:gd name="connsiteX3" fmla="*/ 1366 w 5043265"/>
                <a:gd name="connsiteY3" fmla="*/ 6859550 h 6870566"/>
                <a:gd name="connsiteX4" fmla="*/ 0 w 5043265"/>
                <a:gd name="connsiteY4" fmla="*/ 1379 h 6870566"/>
                <a:gd name="connsiteX0" fmla="*/ 0 w 5037757"/>
                <a:gd name="connsiteY0" fmla="*/ 1379 h 6859550"/>
                <a:gd name="connsiteX1" fmla="*/ 4049940 w 5037757"/>
                <a:gd name="connsiteY1" fmla="*/ 0 h 6859550"/>
                <a:gd name="connsiteX2" fmla="*/ 5037757 w 5037757"/>
                <a:gd name="connsiteY2" fmla="*/ 6837515 h 6859550"/>
                <a:gd name="connsiteX3" fmla="*/ 1366 w 5037757"/>
                <a:gd name="connsiteY3" fmla="*/ 6859550 h 6859550"/>
                <a:gd name="connsiteX4" fmla="*/ 0 w 5037757"/>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 name="connsiteX0" fmla="*/ 0 w 5035002"/>
                <a:gd name="connsiteY0" fmla="*/ 1379 h 6859550"/>
                <a:gd name="connsiteX1" fmla="*/ 4049940 w 5035002"/>
                <a:gd name="connsiteY1" fmla="*/ 0 h 6859550"/>
                <a:gd name="connsiteX2" fmla="*/ 5035002 w 5035002"/>
                <a:gd name="connsiteY2" fmla="*/ 6859549 h 6859550"/>
                <a:gd name="connsiteX3" fmla="*/ 1366 w 5035002"/>
                <a:gd name="connsiteY3" fmla="*/ 6859550 h 6859550"/>
                <a:gd name="connsiteX4" fmla="*/ 0 w 5035002"/>
                <a:gd name="connsiteY4" fmla="*/ 1379 h 685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5002" h="6859550">
                  <a:moveTo>
                    <a:pt x="0" y="1379"/>
                  </a:moveTo>
                  <a:lnTo>
                    <a:pt x="4049940" y="0"/>
                  </a:lnTo>
                  <a:lnTo>
                    <a:pt x="5035002" y="6859549"/>
                  </a:lnTo>
                  <a:lnTo>
                    <a:pt x="1366" y="6859550"/>
                  </a:lnTo>
                  <a:cubicBezTo>
                    <a:pt x="-7" y="4573493"/>
                    <a:pt x="1373" y="2287436"/>
                    <a:pt x="0" y="1379"/>
                  </a:cubicBez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8" name="Freeform 19"/>
            <p:cNvSpPr>
              <a:spLocks/>
            </p:cNvSpPr>
            <p:nvPr userDrawn="1"/>
          </p:nvSpPr>
          <p:spPr bwMode="auto">
            <a:xfrm>
              <a:off x="1" y="-4114"/>
              <a:ext cx="5033636" cy="6862754"/>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6">
                  <a:moveTo>
                    <a:pt x="8033" y="0"/>
                  </a:moveTo>
                  <a:lnTo>
                    <a:pt x="0" y="6"/>
                  </a:lnTo>
                  <a:lnTo>
                    <a:pt x="7892" y="10006"/>
                  </a:lnTo>
                  <a:lnTo>
                    <a:pt x="10000" y="10006"/>
                  </a:lnTo>
                  <a:lnTo>
                    <a:pt x="8033" y="0"/>
                  </a:lnTo>
                  <a:close/>
                </a:path>
              </a:pathLst>
            </a:custGeom>
            <a:gradFill>
              <a:gsLst>
                <a:gs pos="100000">
                  <a:schemeClr val="accent3">
                    <a:alpha val="24000"/>
                  </a:schemeClr>
                </a:gs>
                <a:gs pos="38000">
                  <a:schemeClr val="accent2">
                    <a:alpha val="25000"/>
                  </a:schemeClr>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userDrawn="1"/>
          </p:nvSpPr>
          <p:spPr bwMode="auto">
            <a:xfrm flipV="1">
              <a:off x="199" y="-686"/>
              <a:ext cx="3432693" cy="6862406"/>
            </a:xfrm>
            <a:custGeom>
              <a:avLst/>
              <a:gdLst>
                <a:gd name="T0" fmla="*/ 3840 w 8030"/>
                <a:gd name="T1" fmla="*/ 0 h 5110"/>
                <a:gd name="T2" fmla="*/ 0 w 8030"/>
                <a:gd name="T3" fmla="*/ 0 h 5110"/>
                <a:gd name="T4" fmla="*/ 6337 w 8030"/>
                <a:gd name="T5" fmla="*/ 5110 h 5110"/>
                <a:gd name="T6" fmla="*/ 8030 w 8030"/>
                <a:gd name="T7" fmla="*/ 5110 h 5110"/>
                <a:gd name="T8" fmla="*/ 3840 w 8030"/>
                <a:gd name="T9" fmla="*/ 0 h 5110"/>
                <a:gd name="connsiteX0" fmla="*/ 8033 w 10000"/>
                <a:gd name="connsiteY0" fmla="*/ 0 h 10000"/>
                <a:gd name="connsiteX1" fmla="*/ 0 w 10000"/>
                <a:gd name="connsiteY1" fmla="*/ 0 h 10000"/>
                <a:gd name="connsiteX2" fmla="*/ 7892 w 10000"/>
                <a:gd name="connsiteY2" fmla="*/ 10000 h 10000"/>
                <a:gd name="connsiteX3" fmla="*/ 10000 w 10000"/>
                <a:gd name="connsiteY3" fmla="*/ 10000 h 10000"/>
                <a:gd name="connsiteX4" fmla="*/ 8033 w 10000"/>
                <a:gd name="connsiteY4" fmla="*/ 0 h 10000"/>
                <a:gd name="connsiteX0" fmla="*/ 7837 w 10000"/>
                <a:gd name="connsiteY0" fmla="*/ 192 h 10000"/>
                <a:gd name="connsiteX1" fmla="*/ 0 w 10000"/>
                <a:gd name="connsiteY1" fmla="*/ 0 h 10000"/>
                <a:gd name="connsiteX2" fmla="*/ 7892 w 10000"/>
                <a:gd name="connsiteY2" fmla="*/ 10000 h 10000"/>
                <a:gd name="connsiteX3" fmla="*/ 10000 w 10000"/>
                <a:gd name="connsiteY3" fmla="*/ 10000 h 10000"/>
                <a:gd name="connsiteX4" fmla="*/ 7837 w 10000"/>
                <a:gd name="connsiteY4" fmla="*/ 192 h 10000"/>
                <a:gd name="connsiteX0" fmla="*/ 8033 w 10000"/>
                <a:gd name="connsiteY0" fmla="*/ 0 h 10012"/>
                <a:gd name="connsiteX1" fmla="*/ 0 w 10000"/>
                <a:gd name="connsiteY1" fmla="*/ 12 h 10012"/>
                <a:gd name="connsiteX2" fmla="*/ 7892 w 10000"/>
                <a:gd name="connsiteY2" fmla="*/ 10012 h 10012"/>
                <a:gd name="connsiteX3" fmla="*/ 10000 w 10000"/>
                <a:gd name="connsiteY3" fmla="*/ 10012 h 10012"/>
                <a:gd name="connsiteX4" fmla="*/ 8033 w 10000"/>
                <a:gd name="connsiteY4" fmla="*/ 0 h 10012"/>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7892 w 10000"/>
                <a:gd name="connsiteY2" fmla="*/ 10006 h 10006"/>
                <a:gd name="connsiteX3" fmla="*/ 10000 w 10000"/>
                <a:gd name="connsiteY3" fmla="*/ 10006 h 10006"/>
                <a:gd name="connsiteX4" fmla="*/ 8033 w 10000"/>
                <a:gd name="connsiteY4" fmla="*/ 0 h 10006"/>
                <a:gd name="connsiteX0" fmla="*/ 8033 w 10000"/>
                <a:gd name="connsiteY0" fmla="*/ 0 h 10006"/>
                <a:gd name="connsiteX1" fmla="*/ 0 w 10000"/>
                <a:gd name="connsiteY1" fmla="*/ 6 h 10006"/>
                <a:gd name="connsiteX2" fmla="*/ 4757 w 10000"/>
                <a:gd name="connsiteY2" fmla="*/ 10006 h 10006"/>
                <a:gd name="connsiteX3" fmla="*/ 10000 w 10000"/>
                <a:gd name="connsiteY3" fmla="*/ 10006 h 10006"/>
                <a:gd name="connsiteX4" fmla="*/ 8033 w 10000"/>
                <a:gd name="connsiteY4" fmla="*/ 0 h 10006"/>
                <a:gd name="connsiteX0" fmla="*/ 8033 w 8033"/>
                <a:gd name="connsiteY0" fmla="*/ 0 h 10006"/>
                <a:gd name="connsiteX1" fmla="*/ 0 w 8033"/>
                <a:gd name="connsiteY1" fmla="*/ 6 h 10006"/>
                <a:gd name="connsiteX2" fmla="*/ 4757 w 8033"/>
                <a:gd name="connsiteY2" fmla="*/ 10006 h 10006"/>
                <a:gd name="connsiteX3" fmla="*/ 7415 w 8033"/>
                <a:gd name="connsiteY3" fmla="*/ 10006 h 10006"/>
                <a:gd name="connsiteX4" fmla="*/ 8033 w 8033"/>
                <a:gd name="connsiteY4" fmla="*/ 0 h 10006"/>
                <a:gd name="connsiteX0" fmla="*/ 5710 w 9231"/>
                <a:gd name="connsiteY0" fmla="*/ 12 h 9994"/>
                <a:gd name="connsiteX1" fmla="*/ 0 w 9231"/>
                <a:gd name="connsiteY1" fmla="*/ 0 h 9994"/>
                <a:gd name="connsiteX2" fmla="*/ 5922 w 9231"/>
                <a:gd name="connsiteY2" fmla="*/ 9994 h 9994"/>
                <a:gd name="connsiteX3" fmla="*/ 9231 w 9231"/>
                <a:gd name="connsiteY3" fmla="*/ 9994 h 9994"/>
                <a:gd name="connsiteX4" fmla="*/ 5710 w 9231"/>
                <a:gd name="connsiteY4" fmla="*/ 12 h 9994"/>
                <a:gd name="connsiteX0" fmla="*/ 6186 w 10000"/>
                <a:gd name="connsiteY0" fmla="*/ 12 h 10000"/>
                <a:gd name="connsiteX1" fmla="*/ 0 w 10000"/>
                <a:gd name="connsiteY1" fmla="*/ 0 h 10000"/>
                <a:gd name="connsiteX2" fmla="*/ 4575 w 10000"/>
                <a:gd name="connsiteY2" fmla="*/ 10000 h 10000"/>
                <a:gd name="connsiteX3" fmla="*/ 10000 w 10000"/>
                <a:gd name="connsiteY3" fmla="*/ 10000 h 10000"/>
                <a:gd name="connsiteX4" fmla="*/ 6186 w 10000"/>
                <a:gd name="connsiteY4" fmla="*/ 12 h 10000"/>
                <a:gd name="connsiteX0" fmla="*/ 6186 w 7838"/>
                <a:gd name="connsiteY0" fmla="*/ 12 h 10000"/>
                <a:gd name="connsiteX1" fmla="*/ 0 w 7838"/>
                <a:gd name="connsiteY1" fmla="*/ 0 h 10000"/>
                <a:gd name="connsiteX2" fmla="*/ 4575 w 7838"/>
                <a:gd name="connsiteY2" fmla="*/ 10000 h 10000"/>
                <a:gd name="connsiteX3" fmla="*/ 7838 w 7838"/>
                <a:gd name="connsiteY3" fmla="*/ 10000 h 10000"/>
                <a:gd name="connsiteX4" fmla="*/ 6186 w 7838"/>
                <a:gd name="connsiteY4" fmla="*/ 12 h 10000"/>
                <a:gd name="connsiteX0" fmla="*/ 9745 w 10000"/>
                <a:gd name="connsiteY0" fmla="*/ 0 h 10023"/>
                <a:gd name="connsiteX1" fmla="*/ 0 w 10000"/>
                <a:gd name="connsiteY1" fmla="*/ 23 h 10023"/>
                <a:gd name="connsiteX2" fmla="*/ 5837 w 10000"/>
                <a:gd name="connsiteY2" fmla="*/ 10023 h 10023"/>
                <a:gd name="connsiteX3" fmla="*/ 10000 w 10000"/>
                <a:gd name="connsiteY3" fmla="*/ 10023 h 10023"/>
                <a:gd name="connsiteX4" fmla="*/ 9745 w 10000"/>
                <a:gd name="connsiteY4" fmla="*/ 0 h 10023"/>
                <a:gd name="connsiteX0" fmla="*/ 9745 w 11688"/>
                <a:gd name="connsiteY0" fmla="*/ 0 h 10041"/>
                <a:gd name="connsiteX1" fmla="*/ 0 w 11688"/>
                <a:gd name="connsiteY1" fmla="*/ 23 h 10041"/>
                <a:gd name="connsiteX2" fmla="*/ 5837 w 11688"/>
                <a:gd name="connsiteY2" fmla="*/ 10023 h 10041"/>
                <a:gd name="connsiteX3" fmla="*/ 11688 w 11688"/>
                <a:gd name="connsiteY3" fmla="*/ 10041 h 10041"/>
                <a:gd name="connsiteX4" fmla="*/ 9745 w 11688"/>
                <a:gd name="connsiteY4" fmla="*/ 0 h 10041"/>
                <a:gd name="connsiteX0" fmla="*/ 9745 w 11688"/>
                <a:gd name="connsiteY0" fmla="*/ 0 h 10041"/>
                <a:gd name="connsiteX1" fmla="*/ 0 w 11688"/>
                <a:gd name="connsiteY1" fmla="*/ 23 h 10041"/>
                <a:gd name="connsiteX2" fmla="*/ 6990 w 11688"/>
                <a:gd name="connsiteY2" fmla="*/ 10023 h 10041"/>
                <a:gd name="connsiteX3" fmla="*/ 11688 w 11688"/>
                <a:gd name="connsiteY3" fmla="*/ 10041 h 10041"/>
                <a:gd name="connsiteX4" fmla="*/ 9745 w 11688"/>
                <a:gd name="connsiteY4" fmla="*/ 0 h 10041"/>
                <a:gd name="connsiteX0" fmla="*/ 9745 w 11675"/>
                <a:gd name="connsiteY0" fmla="*/ 0 h 10023"/>
                <a:gd name="connsiteX1" fmla="*/ 0 w 11675"/>
                <a:gd name="connsiteY1" fmla="*/ 23 h 10023"/>
                <a:gd name="connsiteX2" fmla="*/ 6990 w 11675"/>
                <a:gd name="connsiteY2" fmla="*/ 10023 h 10023"/>
                <a:gd name="connsiteX3" fmla="*/ 11675 w 11675"/>
                <a:gd name="connsiteY3" fmla="*/ 9950 h 10023"/>
                <a:gd name="connsiteX4" fmla="*/ 9745 w 11675"/>
                <a:gd name="connsiteY4" fmla="*/ 0 h 10023"/>
                <a:gd name="connsiteX0" fmla="*/ 9745 w 11702"/>
                <a:gd name="connsiteY0" fmla="*/ 0 h 10024"/>
                <a:gd name="connsiteX1" fmla="*/ 0 w 11702"/>
                <a:gd name="connsiteY1" fmla="*/ 23 h 10024"/>
                <a:gd name="connsiteX2" fmla="*/ 6990 w 11702"/>
                <a:gd name="connsiteY2" fmla="*/ 10023 h 10024"/>
                <a:gd name="connsiteX3" fmla="*/ 11702 w 11702"/>
                <a:gd name="connsiteY3" fmla="*/ 10024 h 10024"/>
                <a:gd name="connsiteX4" fmla="*/ 9745 w 11702"/>
                <a:gd name="connsiteY4" fmla="*/ 0 h 10024"/>
                <a:gd name="connsiteX0" fmla="*/ 9558 w 11515"/>
                <a:gd name="connsiteY0" fmla="*/ 0 h 10024"/>
                <a:gd name="connsiteX1" fmla="*/ 0 w 11515"/>
                <a:gd name="connsiteY1" fmla="*/ 303 h 10024"/>
                <a:gd name="connsiteX2" fmla="*/ 6803 w 11515"/>
                <a:gd name="connsiteY2" fmla="*/ 10023 h 10024"/>
                <a:gd name="connsiteX3" fmla="*/ 11515 w 11515"/>
                <a:gd name="connsiteY3" fmla="*/ 10024 h 10024"/>
                <a:gd name="connsiteX4" fmla="*/ 9558 w 11515"/>
                <a:gd name="connsiteY4" fmla="*/ 0 h 10024"/>
                <a:gd name="connsiteX0" fmla="*/ 9772 w 11729"/>
                <a:gd name="connsiteY0" fmla="*/ 0 h 10024"/>
                <a:gd name="connsiteX1" fmla="*/ 0 w 11729"/>
                <a:gd name="connsiteY1" fmla="*/ 6 h 10024"/>
                <a:gd name="connsiteX2" fmla="*/ 7017 w 11729"/>
                <a:gd name="connsiteY2" fmla="*/ 10023 h 10024"/>
                <a:gd name="connsiteX3" fmla="*/ 11729 w 11729"/>
                <a:gd name="connsiteY3" fmla="*/ 10024 h 10024"/>
                <a:gd name="connsiteX4" fmla="*/ 9772 w 11729"/>
                <a:gd name="connsiteY4" fmla="*/ 0 h 10024"/>
                <a:gd name="connsiteX0" fmla="*/ 9785 w 11729"/>
                <a:gd name="connsiteY0" fmla="*/ 62 h 10018"/>
                <a:gd name="connsiteX1" fmla="*/ 0 w 11729"/>
                <a:gd name="connsiteY1" fmla="*/ 0 h 10018"/>
                <a:gd name="connsiteX2" fmla="*/ 7017 w 11729"/>
                <a:gd name="connsiteY2" fmla="*/ 10017 h 10018"/>
                <a:gd name="connsiteX3" fmla="*/ 11729 w 11729"/>
                <a:gd name="connsiteY3" fmla="*/ 10018 h 10018"/>
                <a:gd name="connsiteX4" fmla="*/ 9785 w 11729"/>
                <a:gd name="connsiteY4" fmla="*/ 62 h 10018"/>
                <a:gd name="connsiteX0" fmla="*/ 9772 w 11729"/>
                <a:gd name="connsiteY0" fmla="*/ 5 h 10018"/>
                <a:gd name="connsiteX1" fmla="*/ 0 w 11729"/>
                <a:gd name="connsiteY1" fmla="*/ 0 h 10018"/>
                <a:gd name="connsiteX2" fmla="*/ 7017 w 11729"/>
                <a:gd name="connsiteY2" fmla="*/ 10017 h 10018"/>
                <a:gd name="connsiteX3" fmla="*/ 11729 w 11729"/>
                <a:gd name="connsiteY3" fmla="*/ 10018 h 10018"/>
                <a:gd name="connsiteX4" fmla="*/ 9772 w 11729"/>
                <a:gd name="connsiteY4" fmla="*/ 5 h 10018"/>
                <a:gd name="connsiteX0" fmla="*/ 9772 w 11729"/>
                <a:gd name="connsiteY0" fmla="*/ 5 h 10018"/>
                <a:gd name="connsiteX1" fmla="*/ 0 w 11729"/>
                <a:gd name="connsiteY1" fmla="*/ 0 h 10018"/>
                <a:gd name="connsiteX2" fmla="*/ 1064 w 11729"/>
                <a:gd name="connsiteY2" fmla="*/ 1494 h 10018"/>
                <a:gd name="connsiteX3" fmla="*/ 7017 w 11729"/>
                <a:gd name="connsiteY3" fmla="*/ 10017 h 10018"/>
                <a:gd name="connsiteX4" fmla="*/ 11729 w 11729"/>
                <a:gd name="connsiteY4" fmla="*/ 10018 h 10018"/>
                <a:gd name="connsiteX5" fmla="*/ 9772 w 11729"/>
                <a:gd name="connsiteY5" fmla="*/ 5 h 10018"/>
                <a:gd name="connsiteX0" fmla="*/ 9791 w 11748"/>
                <a:gd name="connsiteY0" fmla="*/ 5 h 10018"/>
                <a:gd name="connsiteX1" fmla="*/ 19 w 11748"/>
                <a:gd name="connsiteY1" fmla="*/ 0 h 10018"/>
                <a:gd name="connsiteX2" fmla="*/ 0 w 11748"/>
                <a:gd name="connsiteY2" fmla="*/ 2481 h 10018"/>
                <a:gd name="connsiteX3" fmla="*/ 7036 w 11748"/>
                <a:gd name="connsiteY3" fmla="*/ 10017 h 10018"/>
                <a:gd name="connsiteX4" fmla="*/ 11748 w 11748"/>
                <a:gd name="connsiteY4" fmla="*/ 10018 h 10018"/>
                <a:gd name="connsiteX5" fmla="*/ 9791 w 11748"/>
                <a:gd name="connsiteY5" fmla="*/ 5 h 1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8" h="10018">
                  <a:moveTo>
                    <a:pt x="9791" y="5"/>
                  </a:moveTo>
                  <a:lnTo>
                    <a:pt x="19" y="0"/>
                  </a:lnTo>
                  <a:cubicBezTo>
                    <a:pt x="13" y="827"/>
                    <a:pt x="6" y="1654"/>
                    <a:pt x="0" y="2481"/>
                  </a:cubicBezTo>
                  <a:lnTo>
                    <a:pt x="7036" y="10017"/>
                  </a:lnTo>
                  <a:lnTo>
                    <a:pt x="11748" y="10018"/>
                  </a:lnTo>
                  <a:lnTo>
                    <a:pt x="9791" y="5"/>
                  </a:lnTo>
                  <a:close/>
                </a:path>
              </a:pathLst>
            </a:custGeom>
            <a:gradFill>
              <a:gsLst>
                <a:gs pos="100000">
                  <a:schemeClr val="accent3">
                    <a:alpha val="17000"/>
                  </a:schemeClr>
                </a:gs>
                <a:gs pos="38000">
                  <a:schemeClr val="accent2">
                    <a:alpha val="18000"/>
                  </a:schemeClr>
                </a:gs>
              </a:gsLst>
              <a:lin ang="18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14054" y="457200"/>
            <a:ext cx="3482317" cy="1600200"/>
          </a:xfrm>
        </p:spPr>
        <p:txBody>
          <a:bodyPr anchor="b">
            <a:noAutofit/>
          </a:bodyPr>
          <a:lstStyle>
            <a:lvl1pPr>
              <a:defRPr sz="4400">
                <a:solidFill>
                  <a:schemeClr val="bg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457200"/>
            <a:ext cx="6172200" cy="5713358"/>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055" y="2514183"/>
            <a:ext cx="3703320" cy="3658015"/>
          </a:xfrm>
        </p:spPr>
        <p:txBody>
          <a:bodyPr/>
          <a:lstStyle>
            <a:lvl1pPr marL="0" indent="0">
              <a:buNone/>
              <a:defRPr sz="1600" b="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FEE5F-65BB-4268-AC17-D19CED90FB82}" type="datetimeFigureOut">
              <a:rPr lang="en-US" smtClean="0"/>
              <a:t>5/3/2015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0905431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bg2"/>
            </a:gs>
            <a:gs pos="0">
              <a:schemeClr val="bg1">
                <a:lumMod val="85000"/>
                <a:alpha val="50000"/>
              </a:schemeClr>
            </a:gs>
          </a:gsLst>
          <a:lin ang="5400000" scaled="0"/>
        </a:gradFill>
        <a:effectLst/>
      </p:bgPr>
    </p:bg>
    <p:spTree>
      <p:nvGrpSpPr>
        <p:cNvPr id="1" name=""/>
        <p:cNvGrpSpPr/>
        <p:nvPr/>
      </p:nvGrpSpPr>
      <p:grpSpPr>
        <a:xfrm>
          <a:off x="0" y="0"/>
          <a:ext cx="0" cy="0"/>
          <a:chOff x="0" y="0"/>
          <a:chExt cx="0" cy="0"/>
        </a:xfrm>
      </p:grpSpPr>
      <p:grpSp>
        <p:nvGrpSpPr>
          <p:cNvPr id="1039" name="Group 1038"/>
          <p:cNvGrpSpPr/>
          <p:nvPr userDrawn="1"/>
        </p:nvGrpSpPr>
        <p:grpSpPr>
          <a:xfrm>
            <a:off x="-1" y="-2971"/>
            <a:ext cx="12192001" cy="6866062"/>
            <a:chOff x="-1" y="-2971"/>
            <a:chExt cx="12192001" cy="6866062"/>
          </a:xfrm>
        </p:grpSpPr>
        <p:sp>
          <p:nvSpPr>
            <p:cNvPr id="1028" name="Freeform 37"/>
            <p:cNvSpPr>
              <a:spLocks/>
            </p:cNvSpPr>
            <p:nvPr userDrawn="1"/>
          </p:nvSpPr>
          <p:spPr bwMode="auto">
            <a:xfrm>
              <a:off x="0" y="-2971"/>
              <a:ext cx="10287000" cy="6866062"/>
            </a:xfrm>
            <a:custGeom>
              <a:avLst/>
              <a:gdLst>
                <a:gd name="T0" fmla="*/ 6663 w 7656"/>
                <a:gd name="T1" fmla="*/ 0 h 5110"/>
                <a:gd name="T2" fmla="*/ 0 w 7656"/>
                <a:gd name="T3" fmla="*/ 5110 h 5110"/>
                <a:gd name="T4" fmla="*/ 4772 w 7656"/>
                <a:gd name="T5" fmla="*/ 5110 h 5110"/>
                <a:gd name="T6" fmla="*/ 7656 w 7656"/>
                <a:gd name="T7" fmla="*/ 0 h 5110"/>
                <a:gd name="T8" fmla="*/ 6663 w 7656"/>
                <a:gd name="T9" fmla="*/ 0 h 5110"/>
              </a:gdLst>
              <a:ahLst/>
              <a:cxnLst>
                <a:cxn ang="0">
                  <a:pos x="T0" y="T1"/>
                </a:cxn>
                <a:cxn ang="0">
                  <a:pos x="T2" y="T3"/>
                </a:cxn>
                <a:cxn ang="0">
                  <a:pos x="T4" y="T5"/>
                </a:cxn>
                <a:cxn ang="0">
                  <a:pos x="T6" y="T7"/>
                </a:cxn>
                <a:cxn ang="0">
                  <a:pos x="T8" y="T9"/>
                </a:cxn>
              </a:cxnLst>
              <a:rect l="0" t="0" r="r" b="b"/>
              <a:pathLst>
                <a:path w="7656" h="5110">
                  <a:moveTo>
                    <a:pt x="6663" y="0"/>
                  </a:moveTo>
                  <a:lnTo>
                    <a:pt x="0" y="5110"/>
                  </a:lnTo>
                  <a:lnTo>
                    <a:pt x="4772" y="5110"/>
                  </a:lnTo>
                  <a:lnTo>
                    <a:pt x="7656" y="0"/>
                  </a:lnTo>
                  <a:lnTo>
                    <a:pt x="6663"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4" name="Freeform 33"/>
            <p:cNvSpPr>
              <a:spLocks/>
            </p:cNvSpPr>
            <p:nvPr userDrawn="1"/>
          </p:nvSpPr>
          <p:spPr bwMode="auto">
            <a:xfrm>
              <a:off x="-1" y="0"/>
              <a:ext cx="5430032" cy="6858000"/>
            </a:xfrm>
            <a:custGeom>
              <a:avLst/>
              <a:gdLst>
                <a:gd name="T0" fmla="*/ 0 w 4046"/>
                <a:gd name="T1" fmla="*/ 0 h 5110"/>
                <a:gd name="T2" fmla="*/ 2437 w 4046"/>
                <a:gd name="T3" fmla="*/ 0 h 5110"/>
                <a:gd name="T4" fmla="*/ 4046 w 4046"/>
                <a:gd name="T5" fmla="*/ 5110 h 5110"/>
                <a:gd name="T6" fmla="*/ 2664 w 4046"/>
                <a:gd name="T7" fmla="*/ 5110 h 5110"/>
                <a:gd name="T8" fmla="*/ 0 w 4046"/>
                <a:gd name="T9" fmla="*/ 0 h 5110"/>
              </a:gdLst>
              <a:ahLst/>
              <a:cxnLst>
                <a:cxn ang="0">
                  <a:pos x="T0" y="T1"/>
                </a:cxn>
                <a:cxn ang="0">
                  <a:pos x="T2" y="T3"/>
                </a:cxn>
                <a:cxn ang="0">
                  <a:pos x="T4" y="T5"/>
                </a:cxn>
                <a:cxn ang="0">
                  <a:pos x="T6" y="T7"/>
                </a:cxn>
                <a:cxn ang="0">
                  <a:pos x="T8" y="T9"/>
                </a:cxn>
              </a:cxnLst>
              <a:rect l="0" t="0" r="r" b="b"/>
              <a:pathLst>
                <a:path w="4046" h="5110">
                  <a:moveTo>
                    <a:pt x="0" y="0"/>
                  </a:moveTo>
                  <a:lnTo>
                    <a:pt x="2437" y="0"/>
                  </a:lnTo>
                  <a:lnTo>
                    <a:pt x="4046" y="5110"/>
                  </a:lnTo>
                  <a:lnTo>
                    <a:pt x="2664"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9"/>
            <p:cNvSpPr>
              <a:spLocks/>
            </p:cNvSpPr>
            <p:nvPr userDrawn="1"/>
          </p:nvSpPr>
          <p:spPr bwMode="auto">
            <a:xfrm>
              <a:off x="1205778" y="-1"/>
              <a:ext cx="10986222" cy="6858001"/>
            </a:xfrm>
            <a:custGeom>
              <a:avLst/>
              <a:gdLst>
                <a:gd name="T0" fmla="*/ 0 w 8186"/>
                <a:gd name="T1" fmla="*/ 0 h 5110"/>
                <a:gd name="T2" fmla="*/ 5278 w 8186"/>
                <a:gd name="T3" fmla="*/ 0 h 5110"/>
                <a:gd name="T4" fmla="*/ 8186 w 8186"/>
                <a:gd name="T5" fmla="*/ 5110 h 5110"/>
                <a:gd name="T6" fmla="*/ 6479 w 8186"/>
                <a:gd name="T7" fmla="*/ 5110 h 5110"/>
                <a:gd name="T8" fmla="*/ 0 w 8186"/>
                <a:gd name="T9" fmla="*/ 0 h 5110"/>
              </a:gdLst>
              <a:ahLst/>
              <a:cxnLst>
                <a:cxn ang="0">
                  <a:pos x="T0" y="T1"/>
                </a:cxn>
                <a:cxn ang="0">
                  <a:pos x="T2" y="T3"/>
                </a:cxn>
                <a:cxn ang="0">
                  <a:pos x="T4" y="T5"/>
                </a:cxn>
                <a:cxn ang="0">
                  <a:pos x="T6" y="T7"/>
                </a:cxn>
                <a:cxn ang="0">
                  <a:pos x="T8" y="T9"/>
                </a:cxn>
              </a:cxnLst>
              <a:rect l="0" t="0" r="r" b="b"/>
              <a:pathLst>
                <a:path w="8186" h="5110">
                  <a:moveTo>
                    <a:pt x="0" y="0"/>
                  </a:moveTo>
                  <a:lnTo>
                    <a:pt x="5278" y="0"/>
                  </a:lnTo>
                  <a:lnTo>
                    <a:pt x="8186" y="5110"/>
                  </a:lnTo>
                  <a:lnTo>
                    <a:pt x="6479" y="5110"/>
                  </a:lnTo>
                  <a:lnTo>
                    <a:pt x="0"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25"/>
            <p:cNvSpPr>
              <a:spLocks/>
            </p:cNvSpPr>
            <p:nvPr userDrawn="1"/>
          </p:nvSpPr>
          <p:spPr bwMode="auto">
            <a:xfrm>
              <a:off x="6996758" y="0"/>
              <a:ext cx="4495800" cy="6858000"/>
            </a:xfrm>
            <a:custGeom>
              <a:avLst/>
              <a:gdLst>
                <a:gd name="T0" fmla="*/ 0 w 2832"/>
                <a:gd name="T1" fmla="*/ 0 h 4320"/>
                <a:gd name="T2" fmla="*/ 526 w 2832"/>
                <a:gd name="T3" fmla="*/ 4320 h 4320"/>
                <a:gd name="T4" fmla="*/ 2015 w 2832"/>
                <a:gd name="T5" fmla="*/ 4320 h 4320"/>
                <a:gd name="T6" fmla="*/ 2832 w 2832"/>
                <a:gd name="T7" fmla="*/ 0 h 4320"/>
                <a:gd name="T8" fmla="*/ 0 w 2832"/>
                <a:gd name="T9" fmla="*/ 0 h 4320"/>
              </a:gdLst>
              <a:ahLst/>
              <a:cxnLst>
                <a:cxn ang="0">
                  <a:pos x="T0" y="T1"/>
                </a:cxn>
                <a:cxn ang="0">
                  <a:pos x="T2" y="T3"/>
                </a:cxn>
                <a:cxn ang="0">
                  <a:pos x="T4" y="T5"/>
                </a:cxn>
                <a:cxn ang="0">
                  <a:pos x="T6" y="T7"/>
                </a:cxn>
                <a:cxn ang="0">
                  <a:pos x="T8" y="T9"/>
                </a:cxn>
              </a:cxnLst>
              <a:rect l="0" t="0" r="r" b="b"/>
              <a:pathLst>
                <a:path w="2832" h="4320">
                  <a:moveTo>
                    <a:pt x="0" y="0"/>
                  </a:moveTo>
                  <a:lnTo>
                    <a:pt x="526" y="4320"/>
                  </a:lnTo>
                  <a:lnTo>
                    <a:pt x="2015" y="4320"/>
                  </a:lnTo>
                  <a:lnTo>
                    <a:pt x="2832" y="0"/>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p:cNvSpPr>
            <p:nvPr userDrawn="1"/>
          </p:nvSpPr>
          <p:spPr bwMode="auto">
            <a:xfrm>
              <a:off x="2487614" y="-1"/>
              <a:ext cx="6095702" cy="6858001"/>
            </a:xfrm>
            <a:custGeom>
              <a:avLst/>
              <a:gdLst>
                <a:gd name="T0" fmla="*/ 2157 w 4542"/>
                <a:gd name="T1" fmla="*/ 0 h 5110"/>
                <a:gd name="T2" fmla="*/ 1183 w 4542"/>
                <a:gd name="T3" fmla="*/ 0 h 5110"/>
                <a:gd name="T4" fmla="*/ 0 w 4542"/>
                <a:gd name="T5" fmla="*/ 5110 h 5110"/>
                <a:gd name="T6" fmla="*/ 4542 w 4542"/>
                <a:gd name="T7" fmla="*/ 5110 h 5110"/>
                <a:gd name="T8" fmla="*/ 2157 w 4542"/>
                <a:gd name="T9" fmla="*/ 0 h 5110"/>
              </a:gdLst>
              <a:ahLst/>
              <a:cxnLst>
                <a:cxn ang="0">
                  <a:pos x="T0" y="T1"/>
                </a:cxn>
                <a:cxn ang="0">
                  <a:pos x="T2" y="T3"/>
                </a:cxn>
                <a:cxn ang="0">
                  <a:pos x="T4" y="T5"/>
                </a:cxn>
                <a:cxn ang="0">
                  <a:pos x="T6" y="T7"/>
                </a:cxn>
                <a:cxn ang="0">
                  <a:pos x="T8" y="T9"/>
                </a:cxn>
              </a:cxnLst>
              <a:rect l="0" t="0" r="r" b="b"/>
              <a:pathLst>
                <a:path w="4542" h="5110">
                  <a:moveTo>
                    <a:pt x="2157" y="0"/>
                  </a:moveTo>
                  <a:lnTo>
                    <a:pt x="1183" y="0"/>
                  </a:lnTo>
                  <a:lnTo>
                    <a:pt x="0" y="5110"/>
                  </a:lnTo>
                  <a:lnTo>
                    <a:pt x="4542" y="5110"/>
                  </a:lnTo>
                  <a:lnTo>
                    <a:pt x="2157" y="0"/>
                  </a:lnTo>
                  <a:close/>
                </a:path>
              </a:pathLst>
            </a:custGeom>
            <a:gradFill>
              <a:gsLst>
                <a:gs pos="100000">
                  <a:schemeClr val="bg1">
                    <a:alpha val="0"/>
                  </a:schemeClr>
                </a:gs>
                <a:gs pos="0">
                  <a:schemeClr val="bg1">
                    <a:alpha val="5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
            <p:cNvSpPr>
              <a:spLocks/>
            </p:cNvSpPr>
            <p:nvPr userDrawn="1"/>
          </p:nvSpPr>
          <p:spPr bwMode="auto">
            <a:xfrm>
              <a:off x="-1" y="798700"/>
              <a:ext cx="12192001" cy="4781176"/>
            </a:xfrm>
            <a:custGeom>
              <a:avLst/>
              <a:gdLst>
                <a:gd name="T0" fmla="*/ 0 w 9078"/>
                <a:gd name="T1" fmla="*/ 0 h 3560"/>
                <a:gd name="T2" fmla="*/ 9078 w 9078"/>
                <a:gd name="T3" fmla="*/ 672 h 3560"/>
                <a:gd name="T4" fmla="*/ 9078 w 9078"/>
                <a:gd name="T5" fmla="*/ 3560 h 3560"/>
                <a:gd name="T6" fmla="*/ 0 w 9078"/>
                <a:gd name="T7" fmla="*/ 985 h 3560"/>
                <a:gd name="T8" fmla="*/ 0 w 9078"/>
                <a:gd name="T9" fmla="*/ 0 h 3560"/>
              </a:gdLst>
              <a:ahLst/>
              <a:cxnLst>
                <a:cxn ang="0">
                  <a:pos x="T0" y="T1"/>
                </a:cxn>
                <a:cxn ang="0">
                  <a:pos x="T2" y="T3"/>
                </a:cxn>
                <a:cxn ang="0">
                  <a:pos x="T4" y="T5"/>
                </a:cxn>
                <a:cxn ang="0">
                  <a:pos x="T6" y="T7"/>
                </a:cxn>
                <a:cxn ang="0">
                  <a:pos x="T8" y="T9"/>
                </a:cxn>
              </a:cxnLst>
              <a:rect l="0" t="0" r="r" b="b"/>
              <a:pathLst>
                <a:path w="9078" h="3560">
                  <a:moveTo>
                    <a:pt x="0" y="0"/>
                  </a:moveTo>
                  <a:lnTo>
                    <a:pt x="9078" y="672"/>
                  </a:lnTo>
                  <a:lnTo>
                    <a:pt x="9078" y="3560"/>
                  </a:lnTo>
                  <a:lnTo>
                    <a:pt x="0" y="985"/>
                  </a:lnTo>
                  <a:lnTo>
                    <a:pt x="0" y="0"/>
                  </a:lnTo>
                  <a:close/>
                </a:path>
              </a:pathLst>
            </a:custGeom>
            <a:gradFill>
              <a:gsLst>
                <a:gs pos="100000">
                  <a:schemeClr val="bg1">
                    <a:alpha val="0"/>
                  </a:schemeClr>
                </a:gs>
                <a:gs pos="0">
                  <a:schemeClr val="bg1">
                    <a:alpha val="4000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38" name="Rectangle 1037"/>
          <p:cNvSpPr/>
          <p:nvPr userDrawn="1"/>
        </p:nvSpPr>
        <p:spPr>
          <a:xfrm>
            <a:off x="0" y="-5092"/>
            <a:ext cx="12192000" cy="6858000"/>
          </a:xfrm>
          <a:prstGeom prst="rect">
            <a:avLst/>
          </a:prstGeom>
          <a:gradFill>
            <a:gsLst>
              <a:gs pos="100000">
                <a:schemeClr val="bg1">
                  <a:alpha val="0"/>
                </a:schemeClr>
              </a:gs>
              <a:gs pos="0">
                <a:schemeClr val="bg1">
                  <a:lumMod val="75000"/>
                  <a:alpha val="2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1" name="Rectangle 1040" descr="background shape"/>
          <p:cNvSpPr/>
          <p:nvPr userDrawn="1"/>
        </p:nvSpPr>
        <p:spPr>
          <a:xfrm>
            <a:off x="-4119" y="6237752"/>
            <a:ext cx="12197830" cy="630429"/>
          </a:xfrm>
          <a:custGeom>
            <a:avLst/>
            <a:gdLst>
              <a:gd name="connsiteX0" fmla="*/ 0 w 12192000"/>
              <a:gd name="connsiteY0" fmla="*/ 0 h 556282"/>
              <a:gd name="connsiteX1" fmla="*/ 12192000 w 12192000"/>
              <a:gd name="connsiteY1" fmla="*/ 0 h 556282"/>
              <a:gd name="connsiteX2" fmla="*/ 12192000 w 12192000"/>
              <a:gd name="connsiteY2" fmla="*/ 556282 h 556282"/>
              <a:gd name="connsiteX3" fmla="*/ 0 w 12192000"/>
              <a:gd name="connsiteY3" fmla="*/ 556282 h 556282"/>
              <a:gd name="connsiteX4" fmla="*/ 0 w 12192000"/>
              <a:gd name="connsiteY4" fmla="*/ 0 h 556282"/>
              <a:gd name="connsiteX0" fmla="*/ 0 w 12206068"/>
              <a:gd name="connsiteY0" fmla="*/ 1026941 h 1583223"/>
              <a:gd name="connsiteX1" fmla="*/ 12206068 w 12206068"/>
              <a:gd name="connsiteY1" fmla="*/ 0 h 1583223"/>
              <a:gd name="connsiteX2" fmla="*/ 12192000 w 12206068"/>
              <a:gd name="connsiteY2" fmla="*/ 1583223 h 1583223"/>
              <a:gd name="connsiteX3" fmla="*/ 0 w 12206068"/>
              <a:gd name="connsiteY3" fmla="*/ 1583223 h 1583223"/>
              <a:gd name="connsiteX4" fmla="*/ 0 w 12206068"/>
              <a:gd name="connsiteY4" fmla="*/ 1026941 h 1583223"/>
              <a:gd name="connsiteX0" fmla="*/ 0 w 12192000"/>
              <a:gd name="connsiteY0" fmla="*/ 34281 h 590563"/>
              <a:gd name="connsiteX1" fmla="*/ 12086619 w 12192000"/>
              <a:gd name="connsiteY1" fmla="*/ 0 h 590563"/>
              <a:gd name="connsiteX2" fmla="*/ 12192000 w 12192000"/>
              <a:gd name="connsiteY2" fmla="*/ 590563 h 590563"/>
              <a:gd name="connsiteX3" fmla="*/ 0 w 12192000"/>
              <a:gd name="connsiteY3" fmla="*/ 590563 h 590563"/>
              <a:gd name="connsiteX4" fmla="*/ 0 w 12192000"/>
              <a:gd name="connsiteY4" fmla="*/ 34281 h 590563"/>
              <a:gd name="connsiteX0" fmla="*/ 0 w 12193711"/>
              <a:gd name="connsiteY0" fmla="*/ 244346 h 800628"/>
              <a:gd name="connsiteX1" fmla="*/ 12193711 w 12193711"/>
              <a:gd name="connsiteY1" fmla="*/ 0 h 800628"/>
              <a:gd name="connsiteX2" fmla="*/ 12192000 w 12193711"/>
              <a:gd name="connsiteY2" fmla="*/ 800628 h 800628"/>
              <a:gd name="connsiteX3" fmla="*/ 0 w 12193711"/>
              <a:gd name="connsiteY3" fmla="*/ 800628 h 800628"/>
              <a:gd name="connsiteX4" fmla="*/ 0 w 12193711"/>
              <a:gd name="connsiteY4" fmla="*/ 244346 h 800628"/>
              <a:gd name="connsiteX0" fmla="*/ 98854 w 12193711"/>
              <a:gd name="connsiteY0" fmla="*/ 577978 h 800628"/>
              <a:gd name="connsiteX1" fmla="*/ 12193711 w 12193711"/>
              <a:gd name="connsiteY1" fmla="*/ 0 h 800628"/>
              <a:gd name="connsiteX2" fmla="*/ 12192000 w 12193711"/>
              <a:gd name="connsiteY2" fmla="*/ 800628 h 800628"/>
              <a:gd name="connsiteX3" fmla="*/ 0 w 12193711"/>
              <a:gd name="connsiteY3" fmla="*/ 800628 h 800628"/>
              <a:gd name="connsiteX4" fmla="*/ 98854 w 12193711"/>
              <a:gd name="connsiteY4" fmla="*/ 577978 h 800628"/>
              <a:gd name="connsiteX0" fmla="*/ 4119 w 12193711"/>
              <a:gd name="connsiteY0" fmla="*/ 606811 h 800628"/>
              <a:gd name="connsiteX1" fmla="*/ 12193711 w 12193711"/>
              <a:gd name="connsiteY1" fmla="*/ 0 h 800628"/>
              <a:gd name="connsiteX2" fmla="*/ 12192000 w 12193711"/>
              <a:gd name="connsiteY2" fmla="*/ 800628 h 800628"/>
              <a:gd name="connsiteX3" fmla="*/ 0 w 12193711"/>
              <a:gd name="connsiteY3" fmla="*/ 800628 h 800628"/>
              <a:gd name="connsiteX4" fmla="*/ 4119 w 12193711"/>
              <a:gd name="connsiteY4" fmla="*/ 606811 h 800628"/>
              <a:gd name="connsiteX0" fmla="*/ 135924 w 12193711"/>
              <a:gd name="connsiteY0" fmla="*/ 590335 h 800628"/>
              <a:gd name="connsiteX1" fmla="*/ 12193711 w 12193711"/>
              <a:gd name="connsiteY1" fmla="*/ 0 h 800628"/>
              <a:gd name="connsiteX2" fmla="*/ 12192000 w 12193711"/>
              <a:gd name="connsiteY2" fmla="*/ 800628 h 800628"/>
              <a:gd name="connsiteX3" fmla="*/ 0 w 12193711"/>
              <a:gd name="connsiteY3" fmla="*/ 800628 h 800628"/>
              <a:gd name="connsiteX4" fmla="*/ 135924 w 12193711"/>
              <a:gd name="connsiteY4" fmla="*/ 590335 h 800628"/>
              <a:gd name="connsiteX0" fmla="*/ 0 w 12197830"/>
              <a:gd name="connsiteY0" fmla="*/ 577978 h 800628"/>
              <a:gd name="connsiteX1" fmla="*/ 12197830 w 12197830"/>
              <a:gd name="connsiteY1" fmla="*/ 0 h 800628"/>
              <a:gd name="connsiteX2" fmla="*/ 12196119 w 12197830"/>
              <a:gd name="connsiteY2" fmla="*/ 800628 h 800628"/>
              <a:gd name="connsiteX3" fmla="*/ 4119 w 12197830"/>
              <a:gd name="connsiteY3" fmla="*/ 800628 h 800628"/>
              <a:gd name="connsiteX4" fmla="*/ 0 w 12197830"/>
              <a:gd name="connsiteY4" fmla="*/ 577978 h 800628"/>
              <a:gd name="connsiteX0" fmla="*/ 0 w 12196127"/>
              <a:gd name="connsiteY0" fmla="*/ 414454 h 637104"/>
              <a:gd name="connsiteX1" fmla="*/ 12167795 w 12196127"/>
              <a:gd name="connsiteY1" fmla="*/ 0 h 637104"/>
              <a:gd name="connsiteX2" fmla="*/ 12196119 w 12196127"/>
              <a:gd name="connsiteY2" fmla="*/ 637104 h 637104"/>
              <a:gd name="connsiteX3" fmla="*/ 4119 w 12196127"/>
              <a:gd name="connsiteY3" fmla="*/ 637104 h 637104"/>
              <a:gd name="connsiteX4" fmla="*/ 0 w 12196127"/>
              <a:gd name="connsiteY4" fmla="*/ 414454 h 637104"/>
              <a:gd name="connsiteX0" fmla="*/ 0 w 12196196"/>
              <a:gd name="connsiteY0" fmla="*/ 411116 h 633766"/>
              <a:gd name="connsiteX1" fmla="*/ 12194493 w 12196196"/>
              <a:gd name="connsiteY1" fmla="*/ 0 h 633766"/>
              <a:gd name="connsiteX2" fmla="*/ 12196119 w 12196196"/>
              <a:gd name="connsiteY2" fmla="*/ 633766 h 633766"/>
              <a:gd name="connsiteX3" fmla="*/ 4119 w 12196196"/>
              <a:gd name="connsiteY3" fmla="*/ 633766 h 633766"/>
              <a:gd name="connsiteX4" fmla="*/ 0 w 12196196"/>
              <a:gd name="connsiteY4" fmla="*/ 411116 h 633766"/>
              <a:gd name="connsiteX0" fmla="*/ 0 w 12196123"/>
              <a:gd name="connsiteY0" fmla="*/ 374407 h 597057"/>
              <a:gd name="connsiteX1" fmla="*/ 12147772 w 12196123"/>
              <a:gd name="connsiteY1" fmla="*/ 0 h 597057"/>
              <a:gd name="connsiteX2" fmla="*/ 12196119 w 12196123"/>
              <a:gd name="connsiteY2" fmla="*/ 597057 h 597057"/>
              <a:gd name="connsiteX3" fmla="*/ 4119 w 12196123"/>
              <a:gd name="connsiteY3" fmla="*/ 597057 h 597057"/>
              <a:gd name="connsiteX4" fmla="*/ 0 w 12196123"/>
              <a:gd name="connsiteY4" fmla="*/ 374407 h 597057"/>
              <a:gd name="connsiteX0" fmla="*/ 0 w 12196196"/>
              <a:gd name="connsiteY0" fmla="*/ 404442 h 627092"/>
              <a:gd name="connsiteX1" fmla="*/ 12194493 w 12196196"/>
              <a:gd name="connsiteY1" fmla="*/ 0 h 627092"/>
              <a:gd name="connsiteX2" fmla="*/ 12196119 w 12196196"/>
              <a:gd name="connsiteY2" fmla="*/ 627092 h 627092"/>
              <a:gd name="connsiteX3" fmla="*/ 4119 w 12196196"/>
              <a:gd name="connsiteY3" fmla="*/ 627092 h 627092"/>
              <a:gd name="connsiteX4" fmla="*/ 0 w 12196196"/>
              <a:gd name="connsiteY4" fmla="*/ 404442 h 627092"/>
              <a:gd name="connsiteX0" fmla="*/ 0 w 12196123"/>
              <a:gd name="connsiteY0" fmla="*/ 391093 h 613743"/>
              <a:gd name="connsiteX1" fmla="*/ 12141097 w 12196123"/>
              <a:gd name="connsiteY1" fmla="*/ 0 h 613743"/>
              <a:gd name="connsiteX2" fmla="*/ 12196119 w 12196123"/>
              <a:gd name="connsiteY2" fmla="*/ 613743 h 613743"/>
              <a:gd name="connsiteX3" fmla="*/ 4119 w 12196123"/>
              <a:gd name="connsiteY3" fmla="*/ 613743 h 613743"/>
              <a:gd name="connsiteX4" fmla="*/ 0 w 12196123"/>
              <a:gd name="connsiteY4" fmla="*/ 391093 h 613743"/>
              <a:gd name="connsiteX0" fmla="*/ 0 w 12197830"/>
              <a:gd name="connsiteY0" fmla="*/ 407779 h 630429"/>
              <a:gd name="connsiteX1" fmla="*/ 12197830 w 12197830"/>
              <a:gd name="connsiteY1" fmla="*/ 0 h 630429"/>
              <a:gd name="connsiteX2" fmla="*/ 12196119 w 12197830"/>
              <a:gd name="connsiteY2" fmla="*/ 630429 h 630429"/>
              <a:gd name="connsiteX3" fmla="*/ 4119 w 12197830"/>
              <a:gd name="connsiteY3" fmla="*/ 630429 h 630429"/>
              <a:gd name="connsiteX4" fmla="*/ 0 w 12197830"/>
              <a:gd name="connsiteY4" fmla="*/ 407779 h 63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830" h="630429">
                <a:moveTo>
                  <a:pt x="0" y="407779"/>
                </a:moveTo>
                <a:lnTo>
                  <a:pt x="12197830" y="0"/>
                </a:lnTo>
                <a:cubicBezTo>
                  <a:pt x="12197260" y="266876"/>
                  <a:pt x="12196689" y="363553"/>
                  <a:pt x="12196119" y="630429"/>
                </a:cubicBezTo>
                <a:lnTo>
                  <a:pt x="4119" y="630429"/>
                </a:lnTo>
                <a:lnTo>
                  <a:pt x="0" y="407779"/>
                </a:lnTo>
                <a:close/>
              </a:path>
            </a:pathLst>
          </a:custGeom>
          <a:gradFill>
            <a:gsLst>
              <a:gs pos="100000">
                <a:schemeClr val="accent3">
                  <a:alpha val="95000"/>
                </a:schemeClr>
              </a:gs>
              <a:gs pos="0">
                <a:schemeClr val="accent1">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4" name="Date Placeholder 3"/>
          <p:cNvSpPr>
            <a:spLocks noGrp="1"/>
          </p:cNvSpPr>
          <p:nvPr>
            <p:ph type="dt" sz="half" idx="2"/>
          </p:nvPr>
        </p:nvSpPr>
        <p:spPr>
          <a:xfrm rot="5400000">
            <a:off x="11235763" y="843711"/>
            <a:ext cx="1328829"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fld id="{90FFEE5F-65BB-4268-AC17-D19CED90FB82}" type="datetimeFigureOut">
              <a:rPr lang="en-US" smtClean="0"/>
              <a:pPr/>
              <a:t>5/3/2015</a:t>
            </a:fld>
            <a:endParaRPr lang="en-US" dirty="0"/>
          </a:p>
        </p:txBody>
      </p:sp>
      <p:sp>
        <p:nvSpPr>
          <p:cNvPr id="5" name="Footer Placeholder 4"/>
          <p:cNvSpPr>
            <a:spLocks noGrp="1"/>
          </p:cNvSpPr>
          <p:nvPr>
            <p:ph type="ftr" sz="quarter" idx="3"/>
          </p:nvPr>
        </p:nvSpPr>
        <p:spPr>
          <a:xfrm rot="5400000">
            <a:off x="9741620" y="3812327"/>
            <a:ext cx="4351338" cy="365125"/>
          </a:xfrm>
          <a:prstGeom prst="rect">
            <a:avLst/>
          </a:prstGeom>
        </p:spPr>
        <p:txBody>
          <a:bodyPr vert="horz" lIns="91440" tIns="45720" rIns="91440" bIns="45720" rtlCol="0" anchor="t"/>
          <a:lstStyle>
            <a:lvl1pPr algn="l">
              <a:defRPr sz="1200">
                <a:solidFill>
                  <a:schemeClr val="tx1">
                    <a:lumMod val="50000"/>
                    <a:lumOff val="5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11118350" y="6370474"/>
            <a:ext cx="981502" cy="365125"/>
          </a:xfrm>
          <a:prstGeom prst="rect">
            <a:avLst/>
          </a:prstGeom>
        </p:spPr>
        <p:txBody>
          <a:bodyPr vert="horz" lIns="91440" tIns="45720" rIns="91440" bIns="45720" rtlCol="0" anchor="ctr"/>
          <a:lstStyle>
            <a:lvl1pPr algn="r">
              <a:defRPr sz="2000">
                <a:solidFill>
                  <a:schemeClr val="bg2"/>
                </a:solidFill>
                <a:latin typeface="Segoe UI" panose="020B0502040204020203" pitchFamily="34" charset="0"/>
                <a:cs typeface="Segoe UI" panose="020B0502040204020203" pitchFamily="34" charset="0"/>
              </a:defRPr>
            </a:lvl1pPr>
          </a:lstStyle>
          <a:p>
            <a:fld id="{7DBECBBC-B5FD-4F11-9AC2-5AED2BF7CA3D}" type="slidenum">
              <a:rPr lang="en-US" smtClean="0"/>
              <a:pPr/>
              <a:t>‹#›</a:t>
            </a:fld>
            <a:endParaRPr lang="en-US" dirty="0"/>
          </a:p>
        </p:txBody>
      </p:sp>
    </p:spTree>
    <p:extLst>
      <p:ext uri="{BB962C8B-B14F-4D97-AF65-F5344CB8AC3E}">
        <p14:creationId xmlns:p14="http://schemas.microsoft.com/office/powerpoint/2010/main" val="13950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58" r:id="rId12"/>
    <p:sldLayoutId id="2147483659"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Segoe UI" panose="020B0502040204020203" pitchFamily="34" charset="0"/>
        </a:defRPr>
      </a:lvl1pPr>
    </p:titleStyle>
    <p:bodyStyle>
      <a:lvl1pPr marL="0"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defRPr sz="2400" b="1" kern="1200">
          <a:solidFill>
            <a:schemeClr val="tx1">
              <a:lumMod val="75000"/>
              <a:lumOff val="25000"/>
            </a:schemeClr>
          </a:solidFill>
          <a:latin typeface="+mn-lt"/>
          <a:ea typeface="+mn-ea"/>
          <a:cs typeface="Segoe UI" panose="020B0502040204020203" pitchFamily="34" charset="0"/>
        </a:defRPr>
      </a:lvl1pPr>
      <a:lvl2pPr marL="233363" indent="0" algn="l" defTabSz="914400" rtl="0" eaLnBrk="1" latinLnBrk="0" hangingPunct="1">
        <a:lnSpc>
          <a:spcPct val="90000"/>
        </a:lnSpc>
        <a:spcBef>
          <a:spcPts val="1000"/>
        </a:spcBef>
        <a:buClr>
          <a:schemeClr val="tx1">
            <a:lumMod val="75000"/>
            <a:lumOff val="25000"/>
          </a:schemeClr>
        </a:buClr>
        <a:buFont typeface="Arial" panose="020B0604020202020204" pitchFamily="34" charset="0"/>
        <a:buNone/>
        <a:tabLst/>
        <a:defRPr sz="2200" kern="1200">
          <a:solidFill>
            <a:schemeClr val="tx1">
              <a:lumMod val="50000"/>
              <a:lumOff val="50000"/>
            </a:schemeClr>
          </a:solidFill>
          <a:latin typeface="+mn-lt"/>
          <a:ea typeface="+mn-ea"/>
          <a:cs typeface="Segoe UI" panose="020B0502040204020203" pitchFamily="34" charset="0"/>
        </a:defRPr>
      </a:lvl2pPr>
      <a:lvl3pPr marL="687388"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2000" kern="1200">
          <a:solidFill>
            <a:schemeClr val="tx1">
              <a:lumMod val="50000"/>
              <a:lumOff val="50000"/>
            </a:schemeClr>
          </a:solidFill>
          <a:latin typeface="+mn-lt"/>
          <a:ea typeface="+mn-ea"/>
          <a:cs typeface="Segoe UI" panose="020B0502040204020203" pitchFamily="34" charset="0"/>
        </a:defRPr>
      </a:lvl3pPr>
      <a:lvl4pPr marL="914400"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4pPr>
      <a:lvl5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sz="1800" kern="1200">
          <a:solidFill>
            <a:schemeClr val="tx1">
              <a:lumMod val="50000"/>
              <a:lumOff val="50000"/>
            </a:schemeClr>
          </a:solidFill>
          <a:latin typeface="+mn-lt"/>
          <a:ea typeface="+mn-ea"/>
          <a:cs typeface="Segoe UI" panose="020B0502040204020203" pitchFamily="34" charset="0"/>
        </a:defRPr>
      </a:lvl5pPr>
      <a:lvl6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6pPr>
      <a:lvl7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dirty="0" smtClean="0">
          <a:solidFill>
            <a:schemeClr val="tx1">
              <a:lumMod val="50000"/>
              <a:lumOff val="50000"/>
            </a:schemeClr>
          </a:solidFill>
          <a:latin typeface="+mn-lt"/>
          <a:ea typeface="+mn-ea"/>
          <a:cs typeface="Segoe UI" panose="020B0502040204020203" pitchFamily="34" charset="0"/>
        </a:defRPr>
      </a:lvl7pPr>
      <a:lvl8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smtClean="0">
          <a:solidFill>
            <a:schemeClr val="tx1">
              <a:lumMod val="50000"/>
              <a:lumOff val="50000"/>
            </a:schemeClr>
          </a:solidFill>
          <a:latin typeface="+mn-lt"/>
          <a:ea typeface="+mn-ea"/>
          <a:cs typeface="Segoe UI" panose="020B0502040204020203" pitchFamily="34" charset="0"/>
        </a:defRPr>
      </a:lvl8pPr>
      <a:lvl9pPr marL="1141413" indent="-228600" algn="l" defTabSz="914400" rtl="0" eaLnBrk="1" latinLnBrk="0" hangingPunct="1">
        <a:lnSpc>
          <a:spcPct val="90000"/>
        </a:lnSpc>
        <a:spcBef>
          <a:spcPts val="1000"/>
        </a:spcBef>
        <a:buClr>
          <a:schemeClr val="tx1">
            <a:lumMod val="75000"/>
            <a:lumOff val="25000"/>
          </a:schemeClr>
        </a:buClr>
        <a:buFont typeface="Arial" panose="020B0604020202020204" pitchFamily="34" charset="0"/>
        <a:buChar char="•"/>
        <a:tabLst/>
        <a:defRPr lang="en-US" sz="1800" kern="1200" baseline="0" dirty="0">
          <a:solidFill>
            <a:schemeClr val="tx1">
              <a:lumMod val="50000"/>
              <a:lumOff val="50000"/>
            </a:schemeClr>
          </a:solidFill>
          <a:latin typeface="+mn-lt"/>
          <a:ea typeface="+mn-ea"/>
          <a:cs typeface="Segoe UI" panose="020B0502040204020203"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effectLst>
                  <a:outerShdw blurRad="38100" dist="38100" dir="2700000" algn="tl">
                    <a:srgbClr val="000000">
                      <a:alpha val="43137"/>
                    </a:srgbClr>
                  </a:outerShdw>
                </a:effectLst>
              </a:rPr>
              <a:t>Improving communication in large-scale agile environments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 quasi-experimental approach</a:t>
            </a:r>
            <a:endParaRPr lang="en-US"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857" y="533846"/>
            <a:ext cx="1217414" cy="1348434"/>
          </a:xfrm>
          <a:prstGeom prst="rect">
            <a:avLst/>
          </a:prstGeom>
        </p:spPr>
      </p:pic>
    </p:spTree>
    <p:extLst>
      <p:ext uri="{BB962C8B-B14F-4D97-AF65-F5344CB8AC3E}">
        <p14:creationId xmlns:p14="http://schemas.microsoft.com/office/powerpoint/2010/main" val="333360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solutions</a:t>
            </a:r>
            <a:endParaRPr lang="en-US" dirty="0"/>
          </a:p>
        </p:txBody>
      </p:sp>
      <p:sp>
        <p:nvSpPr>
          <p:cNvPr id="3" name="Content Placeholder 2"/>
          <p:cNvSpPr>
            <a:spLocks noGrp="1"/>
          </p:cNvSpPr>
          <p:nvPr>
            <p:ph idx="1"/>
          </p:nvPr>
        </p:nvSpPr>
        <p:spPr>
          <a:xfrm>
            <a:off x="838200" y="1825625"/>
            <a:ext cx="10515600" cy="4351338"/>
          </a:xfrm>
        </p:spPr>
        <p:txBody>
          <a:bodyPr/>
          <a:lstStyle/>
          <a:p>
            <a:pPr algn="just"/>
            <a:r>
              <a:rPr lang="en-US" dirty="0" smtClean="0"/>
              <a:t>Information lacking practical value</a:t>
            </a:r>
          </a:p>
          <a:p>
            <a:pPr marL="342900" indent="-342900" algn="just">
              <a:buFont typeface="Arial" panose="020B0604020202020204" pitchFamily="34" charset="0"/>
              <a:buChar char="•"/>
            </a:pPr>
            <a:r>
              <a:rPr lang="en-GB" sz="2200" b="0" dirty="0" smtClean="0">
                <a:solidFill>
                  <a:schemeClr val="tx1">
                    <a:lumMod val="50000"/>
                    <a:lumOff val="50000"/>
                  </a:schemeClr>
                </a:solidFill>
              </a:rPr>
              <a:t>Most of the irrelevant information is received through e-mail.</a:t>
            </a:r>
          </a:p>
          <a:p>
            <a:pPr marL="342900" indent="-342900" algn="just">
              <a:buFont typeface="Arial" panose="020B0604020202020204" pitchFamily="34" charset="0"/>
              <a:buChar char="•"/>
            </a:pPr>
            <a:r>
              <a:rPr lang="en-GB" sz="2200" b="0" dirty="0" smtClean="0">
                <a:solidFill>
                  <a:schemeClr val="tx1">
                    <a:lumMod val="50000"/>
                    <a:lumOff val="50000"/>
                  </a:schemeClr>
                </a:solidFill>
              </a:rPr>
              <a:t>Most of the time the utility of an e-mail can be derived from either its subject or its sender. </a:t>
            </a:r>
          </a:p>
          <a:p>
            <a:pPr algn="just"/>
            <a:r>
              <a:rPr lang="en-GB" dirty="0" smtClean="0"/>
              <a:t>Proposal: </a:t>
            </a:r>
            <a:r>
              <a:rPr lang="en-GB" sz="2200" b="0" dirty="0" smtClean="0">
                <a:solidFill>
                  <a:schemeClr val="tx1">
                    <a:lumMod val="50000"/>
                    <a:lumOff val="50000"/>
                  </a:schemeClr>
                </a:solidFill>
              </a:rPr>
              <a:t>Filter out incoming e-mails based on this criteria and store them separately so that they are available when the receiver wants to access them rather than when the sender asks them to be accessed.</a:t>
            </a: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spTree>
    <p:extLst>
      <p:ext uri="{BB962C8B-B14F-4D97-AF65-F5344CB8AC3E}">
        <p14:creationId xmlns:p14="http://schemas.microsoft.com/office/powerpoint/2010/main" val="22319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solutions</a:t>
            </a:r>
            <a:endParaRPr lang="en-US" dirty="0"/>
          </a:p>
        </p:txBody>
      </p:sp>
      <p:sp>
        <p:nvSpPr>
          <p:cNvPr id="3" name="Content Placeholder 2"/>
          <p:cNvSpPr>
            <a:spLocks noGrp="1"/>
          </p:cNvSpPr>
          <p:nvPr>
            <p:ph idx="1"/>
          </p:nvPr>
        </p:nvSpPr>
        <p:spPr>
          <a:xfrm>
            <a:off x="838200" y="1825625"/>
            <a:ext cx="10515600" cy="4351338"/>
          </a:xfrm>
        </p:spPr>
        <p:txBody>
          <a:bodyPr/>
          <a:lstStyle/>
          <a:p>
            <a:pPr algn="just"/>
            <a:r>
              <a:rPr lang="en-US" dirty="0" smtClean="0"/>
              <a:t>Communication with Team Coach</a:t>
            </a:r>
          </a:p>
          <a:p>
            <a:pPr marL="342900" indent="-342900" algn="just">
              <a:buFont typeface="Arial" panose="020B0604020202020204" pitchFamily="34" charset="0"/>
              <a:buChar char="•"/>
            </a:pPr>
            <a:r>
              <a:rPr lang="en-GB" sz="2200" b="0" dirty="0" smtClean="0">
                <a:solidFill>
                  <a:schemeClr val="tx1">
                    <a:lumMod val="50000"/>
                    <a:lumOff val="50000"/>
                  </a:schemeClr>
                </a:solidFill>
              </a:rPr>
              <a:t>It is unclear where the boundary between the Scrum Master and Team Coach’s duties is.</a:t>
            </a:r>
          </a:p>
          <a:p>
            <a:pPr marL="342900" indent="-342900" algn="just">
              <a:buFont typeface="Arial" panose="020B0604020202020204" pitchFamily="34" charset="0"/>
              <a:buChar char="•"/>
            </a:pPr>
            <a:r>
              <a:rPr lang="en-GB" sz="2200" b="0" dirty="0" smtClean="0">
                <a:solidFill>
                  <a:schemeClr val="tx1">
                    <a:lumMod val="50000"/>
                    <a:lumOff val="50000"/>
                  </a:schemeClr>
                </a:solidFill>
              </a:rPr>
              <a:t>Because the Team Coach role usually overlaps with the Line Manager one, which requires a lot of dedication, there is barely </a:t>
            </a:r>
            <a:r>
              <a:rPr lang="en-GB" sz="2200" b="0" dirty="0" smtClean="0">
                <a:solidFill>
                  <a:schemeClr val="tx1">
                    <a:lumMod val="50000"/>
                    <a:lumOff val="50000"/>
                  </a:schemeClr>
                </a:solidFill>
              </a:rPr>
              <a:t>any time available </a:t>
            </a:r>
            <a:r>
              <a:rPr lang="en-GB" sz="2200" b="0" dirty="0" smtClean="0">
                <a:solidFill>
                  <a:schemeClr val="tx1">
                    <a:lumMod val="50000"/>
                    <a:lumOff val="50000"/>
                  </a:schemeClr>
                </a:solidFill>
              </a:rPr>
              <a:t>for the former. </a:t>
            </a:r>
          </a:p>
          <a:p>
            <a:pPr algn="just"/>
            <a:r>
              <a:rPr lang="en-GB" dirty="0" smtClean="0"/>
              <a:t>Proposal: </a:t>
            </a:r>
            <a:r>
              <a:rPr lang="en-GB" sz="2200" b="0" dirty="0" smtClean="0">
                <a:solidFill>
                  <a:schemeClr val="tx1">
                    <a:lumMod val="50000"/>
                    <a:lumOff val="50000"/>
                  </a:schemeClr>
                </a:solidFill>
              </a:rPr>
              <a:t>Replace the development duties assigned to Scrum Master with coaching ones, alleviating the workload of Line Managers and bringing the Team Coach figure closer to the teams.</a:t>
            </a:r>
            <a:endParaRPr lang="en-US" sz="2200" b="0" dirty="0">
              <a:solidFill>
                <a:schemeClr val="tx1">
                  <a:lumMod val="50000"/>
                  <a:lumOff val="50000"/>
                </a:schemeClr>
              </a:solidFill>
            </a:endParaRPr>
          </a:p>
        </p:txBody>
      </p:sp>
    </p:spTree>
    <p:extLst>
      <p:ext uri="{BB962C8B-B14F-4D97-AF65-F5344CB8AC3E}">
        <p14:creationId xmlns:p14="http://schemas.microsoft.com/office/powerpoint/2010/main" val="364576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assessment</a:t>
            </a:r>
            <a:endParaRPr lang="en-US" dirty="0"/>
          </a:p>
        </p:txBody>
      </p:sp>
      <p:sp>
        <p:nvSpPr>
          <p:cNvPr id="3" name="Content Placeholder 2"/>
          <p:cNvSpPr>
            <a:spLocks noGrp="1"/>
          </p:cNvSpPr>
          <p:nvPr>
            <p:ph idx="1"/>
          </p:nvPr>
        </p:nvSpPr>
        <p:spPr>
          <a:xfrm>
            <a:off x="838200" y="1825625"/>
            <a:ext cx="5177589" cy="4351338"/>
          </a:xfrm>
        </p:spPr>
        <p:txBody>
          <a:bodyPr/>
          <a:lstStyle/>
          <a:p>
            <a:pPr algn="just"/>
            <a:r>
              <a:rPr lang="en-US" dirty="0" smtClean="0"/>
              <a:t>Information lacking practical </a:t>
            </a:r>
            <a:r>
              <a:rPr lang="en-US" dirty="0" smtClean="0"/>
              <a:t>value</a:t>
            </a:r>
            <a:endParaRPr lang="en-GB" b="0" dirty="0" smtClean="0">
              <a:solidFill>
                <a:schemeClr val="tx1">
                  <a:lumMod val="50000"/>
                  <a:lumOff val="50000"/>
                </a:schemeClr>
              </a:solidFill>
            </a:endParaRPr>
          </a:p>
          <a:p>
            <a:pPr algn="just"/>
            <a:endParaRPr lang="en-US" dirty="0" smtClean="0"/>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17" name="Chart 16"/>
          <p:cNvGraphicFramePr/>
          <p:nvPr>
            <p:extLst>
              <p:ext uri="{D42A27DB-BD31-4B8C-83A1-F6EECF244321}">
                <p14:modId xmlns:p14="http://schemas.microsoft.com/office/powerpoint/2010/main" val="1137613575"/>
              </p:ext>
            </p:extLst>
          </p:nvPr>
        </p:nvGraphicFramePr>
        <p:xfrm>
          <a:off x="2704616" y="2383424"/>
          <a:ext cx="6029158" cy="3623733"/>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p:cNvSpPr txBox="1"/>
          <p:nvPr/>
        </p:nvSpPr>
        <p:spPr>
          <a:xfrm>
            <a:off x="838199" y="2431633"/>
            <a:ext cx="4802945" cy="1938992"/>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smtClean="0">
                <a:solidFill>
                  <a:schemeClr val="tx1">
                    <a:lumMod val="50000"/>
                    <a:lumOff val="50000"/>
                  </a:schemeClr>
                </a:solidFill>
              </a:rPr>
              <a:t>Overall </a:t>
            </a:r>
            <a:r>
              <a:rPr lang="en-GB" sz="2400" dirty="0">
                <a:solidFill>
                  <a:schemeClr val="tx1">
                    <a:lumMod val="50000"/>
                    <a:lumOff val="50000"/>
                  </a:schemeClr>
                </a:solidFill>
              </a:rPr>
              <a:t>numbers are good, although differences are not major.</a:t>
            </a:r>
          </a:p>
          <a:p>
            <a:pPr marL="342900" indent="-342900" algn="just">
              <a:buFont typeface="Arial" panose="020B0604020202020204" pitchFamily="34" charset="0"/>
              <a:buChar char="•"/>
            </a:pPr>
            <a:r>
              <a:rPr lang="en-GB" sz="2400" dirty="0">
                <a:solidFill>
                  <a:schemeClr val="tx1">
                    <a:lumMod val="50000"/>
                    <a:lumOff val="50000"/>
                  </a:schemeClr>
                </a:solidFill>
              </a:rPr>
              <a:t>A</a:t>
            </a:r>
            <a:r>
              <a:rPr lang="en-GB" sz="2400" dirty="0" smtClean="0">
                <a:solidFill>
                  <a:schemeClr val="tx1">
                    <a:lumMod val="50000"/>
                    <a:lumOff val="50000"/>
                  </a:schemeClr>
                </a:solidFill>
              </a:rPr>
              <a:t>verage satisfaction is very good (4+ out of 5).</a:t>
            </a:r>
            <a:endParaRPr lang="es-ES" sz="2400" dirty="0"/>
          </a:p>
        </p:txBody>
      </p:sp>
    </p:spTree>
    <p:extLst>
      <p:ext uri="{BB962C8B-B14F-4D97-AF65-F5344CB8AC3E}">
        <p14:creationId xmlns:p14="http://schemas.microsoft.com/office/powerpoint/2010/main" val="802410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7" dur="500"/>
                                        <p:tgtEl>
                                          <p:spTgt spid="1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12" dur="750"/>
                                        <p:tgtEl>
                                          <p:spTgt spid="1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wipe(down)">
                                      <p:cBhvr>
                                        <p:cTn id="17" dur="750"/>
                                        <p:tgtEl>
                                          <p:spTgt spid="17">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1" nodeType="clickEffect">
                                  <p:stCondLst>
                                    <p:cond delay="0"/>
                                  </p:stCondLst>
                                  <p:childTnLst>
                                    <p:animMotion origin="layout" path="M -6.25E-7 -4.07407E-6 L 0.25 -4.07407E-6 " pathEditMode="relative" rAng="0" ptsTypes="AA">
                                      <p:cBhvr>
                                        <p:cTn id="21" dur="500" fill="hold"/>
                                        <p:tgtEl>
                                          <p:spTgt spid="17">
                                            <p:graphicEl>
                                              <a:chart seriesIdx="-3" categoryIdx="-3" bldStep="gridLegend"/>
                                            </p:graphicEl>
                                          </p:spTgt>
                                        </p:tgtEl>
                                        <p:attrNameLst>
                                          <p:attrName>ppt_x</p:attrName>
                                          <p:attrName>ppt_y</p:attrName>
                                        </p:attrNameLst>
                                      </p:cBhvr>
                                      <p:rCtr x="12500" y="0"/>
                                    </p:animMotion>
                                  </p:childTnLst>
                                </p:cTn>
                              </p:par>
                              <p:par>
                                <p:cTn id="22" presetID="63" presetClass="path" presetSubtype="0" accel="50000" decel="50000" fill="hold" grpId="1" nodeType="withEffect">
                                  <p:stCondLst>
                                    <p:cond delay="0"/>
                                  </p:stCondLst>
                                  <p:childTnLst>
                                    <p:animMotion origin="layout" path="M -6.25E-7 -4.07407E-6 L 0.25 -4.07407E-6 " pathEditMode="relative" rAng="0" ptsTypes="AA">
                                      <p:cBhvr>
                                        <p:cTn id="23" dur="500" fill="hold"/>
                                        <p:tgtEl>
                                          <p:spTgt spid="17">
                                            <p:graphicEl>
                                              <a:chart seriesIdx="0" categoryIdx="-4" bldStep="series"/>
                                            </p:graphicEl>
                                          </p:spTgt>
                                        </p:tgtEl>
                                        <p:attrNameLst>
                                          <p:attrName>ppt_x</p:attrName>
                                          <p:attrName>ppt_y</p:attrName>
                                        </p:attrNameLst>
                                      </p:cBhvr>
                                      <p:rCtr x="12500" y="0"/>
                                    </p:animMotion>
                                  </p:childTnLst>
                                </p:cTn>
                              </p:par>
                              <p:par>
                                <p:cTn id="24" presetID="63" presetClass="path" presetSubtype="0" accel="50000" decel="50000" fill="hold" grpId="1" nodeType="withEffect">
                                  <p:stCondLst>
                                    <p:cond delay="0"/>
                                  </p:stCondLst>
                                  <p:childTnLst>
                                    <p:animMotion origin="layout" path="M -6.25E-7 -4.07407E-6 L 0.25 -4.07407E-6 " pathEditMode="relative" rAng="0" ptsTypes="AA">
                                      <p:cBhvr>
                                        <p:cTn id="25" dur="500" fill="hold"/>
                                        <p:tgtEl>
                                          <p:spTgt spid="17">
                                            <p:graphicEl>
                                              <a:chart seriesIdx="1" categoryIdx="-4" bldStep="series"/>
                                            </p:graphicEl>
                                          </p:spTgt>
                                        </p:tgtEl>
                                        <p:attrNameLst>
                                          <p:attrName>ppt_x</p:attrName>
                                          <p:attrName>ppt_y</p:attrName>
                                        </p:attrNameLst>
                                      </p:cBhvr>
                                      <p:rCtr x="12500" y="0"/>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xEl>
                                              <p:pRg st="1" end="1"/>
                                            </p:txEl>
                                          </p:spTgt>
                                        </p:tgtEl>
                                        <p:attrNameLst>
                                          <p:attrName>style.visibility</p:attrName>
                                        </p:attrNameLst>
                                      </p:cBhvr>
                                      <p:to>
                                        <p:strVal val="visible"/>
                                      </p:to>
                                    </p:set>
                                    <p:animEffect transition="in" filter="fade">
                                      <p:cBhvr>
                                        <p:cTn id="34"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Chart bld="series"/>
        </p:bldSub>
      </p:bldGraphic>
      <p:bldGraphic spid="17" grpId="1" uiExpand="1">
        <p:bldSub>
          <a:bldChart bld="series"/>
        </p:bldSub>
      </p:bldGraphic>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assessment</a:t>
            </a:r>
            <a:endParaRPr lang="en-US" dirty="0"/>
          </a:p>
        </p:txBody>
      </p:sp>
      <p:sp>
        <p:nvSpPr>
          <p:cNvPr id="3" name="Content Placeholder 2"/>
          <p:cNvSpPr>
            <a:spLocks noGrp="1"/>
          </p:cNvSpPr>
          <p:nvPr>
            <p:ph idx="1"/>
          </p:nvPr>
        </p:nvSpPr>
        <p:spPr>
          <a:xfrm>
            <a:off x="838200" y="1825625"/>
            <a:ext cx="4982029" cy="4351338"/>
          </a:xfrm>
        </p:spPr>
        <p:txBody>
          <a:bodyPr/>
          <a:lstStyle/>
          <a:p>
            <a:pPr algn="just"/>
            <a:r>
              <a:rPr lang="en-GB" dirty="0" smtClean="0"/>
              <a:t>Communication with Team Coach</a:t>
            </a:r>
          </a:p>
          <a:p>
            <a:pPr marL="342900" indent="-342900" algn="just">
              <a:buFont typeface="Arial" panose="020B0604020202020204" pitchFamily="34" charset="0"/>
              <a:buChar char="•"/>
            </a:pPr>
            <a:r>
              <a:rPr lang="en-GB" b="0" dirty="0">
                <a:solidFill>
                  <a:schemeClr val="tx1">
                    <a:lumMod val="50000"/>
                    <a:lumOff val="50000"/>
                  </a:schemeClr>
                </a:solidFill>
              </a:rPr>
              <a:t>Communications with the Team Coach are “</a:t>
            </a:r>
            <a:r>
              <a:rPr lang="en-GB" b="0" i="1" dirty="0">
                <a:solidFill>
                  <a:schemeClr val="tx1">
                    <a:lumMod val="50000"/>
                    <a:lumOff val="50000"/>
                  </a:schemeClr>
                </a:solidFill>
              </a:rPr>
              <a:t>20%</a:t>
            </a:r>
            <a:r>
              <a:rPr lang="en-GB" b="0" dirty="0">
                <a:solidFill>
                  <a:schemeClr val="tx1">
                    <a:lumMod val="50000"/>
                    <a:lumOff val="50000"/>
                  </a:schemeClr>
                </a:solidFill>
              </a:rPr>
              <a:t> </a:t>
            </a:r>
            <a:r>
              <a:rPr lang="en-GB" b="0" i="1" dirty="0">
                <a:solidFill>
                  <a:schemeClr val="tx1">
                    <a:lumMod val="50000"/>
                    <a:lumOff val="50000"/>
                  </a:schemeClr>
                </a:solidFill>
              </a:rPr>
              <a:t>easier”</a:t>
            </a:r>
            <a:r>
              <a:rPr lang="en-GB" b="0" dirty="0">
                <a:solidFill>
                  <a:schemeClr val="tx1">
                    <a:lumMod val="50000"/>
                    <a:lumOff val="50000"/>
                  </a:schemeClr>
                </a:solidFill>
              </a:rPr>
              <a:t>.</a:t>
            </a:r>
            <a:endParaRPr lang="es-ES" b="0" dirty="0"/>
          </a:p>
          <a:p>
            <a:pPr algn="just"/>
            <a:endParaRPr lang="en-GB" b="0" dirty="0" smtClean="0">
              <a:solidFill>
                <a:schemeClr val="tx1">
                  <a:lumMod val="50000"/>
                  <a:lumOff val="50000"/>
                </a:schemeClr>
              </a:solidFill>
            </a:endParaRPr>
          </a:p>
          <a:p>
            <a:pPr algn="just"/>
            <a:endParaRPr lang="en-US" dirty="0" smtClean="0"/>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17" name="Chart 16"/>
          <p:cNvGraphicFramePr/>
          <p:nvPr>
            <p:extLst>
              <p:ext uri="{D42A27DB-BD31-4B8C-83A1-F6EECF244321}">
                <p14:modId xmlns:p14="http://schemas.microsoft.com/office/powerpoint/2010/main" val="790350020"/>
              </p:ext>
            </p:extLst>
          </p:nvPr>
        </p:nvGraphicFramePr>
        <p:xfrm>
          <a:off x="2704616" y="2383424"/>
          <a:ext cx="6029158" cy="3623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8848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7" dur="500"/>
                                        <p:tgtEl>
                                          <p:spTgt spid="1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12" dur="500"/>
                                        <p:tgtEl>
                                          <p:spTgt spid="1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wipe(down)">
                                      <p:cBhvr>
                                        <p:cTn id="17" dur="500"/>
                                        <p:tgtEl>
                                          <p:spTgt spid="17">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1" nodeType="clickEffect">
                                  <p:stCondLst>
                                    <p:cond delay="0"/>
                                  </p:stCondLst>
                                  <p:childTnLst>
                                    <p:animMotion origin="layout" path="M -6.25E-7 -4.07407E-6 L 0.25 -4.07407E-6 " pathEditMode="relative" rAng="0" ptsTypes="AA">
                                      <p:cBhvr>
                                        <p:cTn id="21" dur="500" fill="hold"/>
                                        <p:tgtEl>
                                          <p:spTgt spid="17">
                                            <p:graphicEl>
                                              <a:chart seriesIdx="-3" categoryIdx="-3" bldStep="gridLegend"/>
                                            </p:graphicEl>
                                          </p:spTgt>
                                        </p:tgtEl>
                                        <p:attrNameLst>
                                          <p:attrName>ppt_x</p:attrName>
                                          <p:attrName>ppt_y</p:attrName>
                                        </p:attrNameLst>
                                      </p:cBhvr>
                                      <p:rCtr x="12500" y="0"/>
                                    </p:animMotion>
                                  </p:childTnLst>
                                </p:cTn>
                              </p:par>
                              <p:par>
                                <p:cTn id="22" presetID="63" presetClass="path" presetSubtype="0" accel="50000" decel="50000" fill="hold" grpId="1" nodeType="withEffect">
                                  <p:stCondLst>
                                    <p:cond delay="0"/>
                                  </p:stCondLst>
                                  <p:childTnLst>
                                    <p:animMotion origin="layout" path="M -6.25E-7 -4.07407E-6 L 0.25 -4.07407E-6 " pathEditMode="relative" rAng="0" ptsTypes="AA">
                                      <p:cBhvr>
                                        <p:cTn id="23" dur="500" fill="hold"/>
                                        <p:tgtEl>
                                          <p:spTgt spid="17">
                                            <p:graphicEl>
                                              <a:chart seriesIdx="0" categoryIdx="-4" bldStep="series"/>
                                            </p:graphicEl>
                                          </p:spTgt>
                                        </p:tgtEl>
                                        <p:attrNameLst>
                                          <p:attrName>ppt_x</p:attrName>
                                          <p:attrName>ppt_y</p:attrName>
                                        </p:attrNameLst>
                                      </p:cBhvr>
                                      <p:rCtr x="12500" y="0"/>
                                    </p:animMotion>
                                  </p:childTnLst>
                                </p:cTn>
                              </p:par>
                              <p:par>
                                <p:cTn id="24" presetID="63" presetClass="path" presetSubtype="0" accel="50000" decel="50000" fill="hold" grpId="1" nodeType="withEffect">
                                  <p:stCondLst>
                                    <p:cond delay="0"/>
                                  </p:stCondLst>
                                  <p:childTnLst>
                                    <p:animMotion origin="layout" path="M -6.25E-7 -4.07407E-6 L 0.25 -4.07407E-6 " pathEditMode="relative" rAng="0" ptsTypes="AA">
                                      <p:cBhvr>
                                        <p:cTn id="25" dur="500" fill="hold"/>
                                        <p:tgtEl>
                                          <p:spTgt spid="17">
                                            <p:graphicEl>
                                              <a:chart seriesIdx="1" categoryIdx="-4" bldStep="series"/>
                                            </p:graphicEl>
                                          </p:spTgt>
                                        </p:tgtEl>
                                        <p:attrNameLst>
                                          <p:attrName>ppt_x</p:attrName>
                                          <p:attrName>ppt_y</p:attrName>
                                        </p:attrNameLst>
                                      </p:cBhvr>
                                      <p:rCtr x="12500" y="0"/>
                                    </p:animMotion>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Chart bld="series"/>
        </p:bldSub>
      </p:bldGraphic>
      <p:bldGraphic spid="17" grpId="1" uiExpand="1">
        <p:bldSub>
          <a:bldChart bld="series"/>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assessment</a:t>
            </a:r>
            <a:endParaRPr lang="en-US" dirty="0"/>
          </a:p>
        </p:txBody>
      </p:sp>
      <p:sp>
        <p:nvSpPr>
          <p:cNvPr id="3" name="Content Placeholder 2"/>
          <p:cNvSpPr>
            <a:spLocks noGrp="1"/>
          </p:cNvSpPr>
          <p:nvPr>
            <p:ph idx="1"/>
          </p:nvPr>
        </p:nvSpPr>
        <p:spPr>
          <a:xfrm>
            <a:off x="838199" y="1825625"/>
            <a:ext cx="4982029" cy="4351338"/>
          </a:xfrm>
        </p:spPr>
        <p:txBody>
          <a:bodyPr/>
          <a:lstStyle/>
          <a:p>
            <a:pPr algn="just"/>
            <a:r>
              <a:rPr lang="en-GB" dirty="0" smtClean="0"/>
              <a:t>Communication with Team Coach</a:t>
            </a:r>
          </a:p>
          <a:p>
            <a:pPr marL="342900" indent="-342900" algn="just">
              <a:buFont typeface="Arial" panose="020B0604020202020204" pitchFamily="34" charset="0"/>
              <a:buChar char="•"/>
            </a:pPr>
            <a:r>
              <a:rPr lang="en-GB" b="0" dirty="0">
                <a:solidFill>
                  <a:schemeClr val="tx1">
                    <a:lumMod val="50000"/>
                    <a:lumOff val="50000"/>
                  </a:schemeClr>
                </a:solidFill>
              </a:rPr>
              <a:t>Communications with the Team Coach are “</a:t>
            </a:r>
            <a:r>
              <a:rPr lang="en-GB" b="0" i="1" dirty="0">
                <a:solidFill>
                  <a:schemeClr val="tx1">
                    <a:lumMod val="50000"/>
                    <a:lumOff val="50000"/>
                  </a:schemeClr>
                </a:solidFill>
              </a:rPr>
              <a:t>20%</a:t>
            </a:r>
            <a:r>
              <a:rPr lang="en-GB" b="0" dirty="0">
                <a:solidFill>
                  <a:schemeClr val="tx1">
                    <a:lumMod val="50000"/>
                    <a:lumOff val="50000"/>
                  </a:schemeClr>
                </a:solidFill>
              </a:rPr>
              <a:t> </a:t>
            </a:r>
            <a:r>
              <a:rPr lang="en-GB" b="0" i="1" dirty="0">
                <a:solidFill>
                  <a:schemeClr val="tx1">
                    <a:lumMod val="50000"/>
                    <a:lumOff val="50000"/>
                  </a:schemeClr>
                </a:solidFill>
              </a:rPr>
              <a:t>easier”</a:t>
            </a:r>
            <a:r>
              <a:rPr lang="en-GB" b="0" dirty="0">
                <a:solidFill>
                  <a:schemeClr val="tx1">
                    <a:lumMod val="50000"/>
                    <a:lumOff val="50000"/>
                  </a:schemeClr>
                </a:solidFill>
              </a:rPr>
              <a:t>.</a:t>
            </a:r>
          </a:p>
          <a:p>
            <a:pPr marL="342900" indent="-342900" algn="just">
              <a:buFont typeface="Arial" panose="020B0604020202020204" pitchFamily="34" charset="0"/>
              <a:buChar char="•"/>
            </a:pPr>
            <a:r>
              <a:rPr lang="en-GB" b="0" dirty="0">
                <a:solidFill>
                  <a:schemeClr val="tx1">
                    <a:lumMod val="50000"/>
                    <a:lumOff val="50000"/>
                  </a:schemeClr>
                </a:solidFill>
              </a:rPr>
              <a:t>Furthermore, they are also </a:t>
            </a:r>
            <a:r>
              <a:rPr lang="en-GB" dirty="0">
                <a:solidFill>
                  <a:schemeClr val="tx1">
                    <a:lumMod val="50000"/>
                    <a:lumOff val="50000"/>
                  </a:schemeClr>
                </a:solidFill>
              </a:rPr>
              <a:t>consistently</a:t>
            </a:r>
            <a:r>
              <a:rPr lang="en-GB" b="0" dirty="0">
                <a:solidFill>
                  <a:schemeClr val="tx1">
                    <a:lumMod val="50000"/>
                    <a:lumOff val="50000"/>
                  </a:schemeClr>
                </a:solidFill>
              </a:rPr>
              <a:t> more useful!</a:t>
            </a:r>
          </a:p>
          <a:p>
            <a:pPr marL="342900" indent="-342900" algn="just">
              <a:buFont typeface="Arial" panose="020B0604020202020204" pitchFamily="34" charset="0"/>
              <a:buChar char="•"/>
            </a:pPr>
            <a:r>
              <a:rPr lang="en-GB" b="0" dirty="0">
                <a:solidFill>
                  <a:schemeClr val="tx1">
                    <a:lumMod val="50000"/>
                    <a:lumOff val="50000"/>
                  </a:schemeClr>
                </a:solidFill>
              </a:rPr>
              <a:t>Scrum </a:t>
            </a:r>
            <a:r>
              <a:rPr lang="en-GB" b="0" dirty="0" smtClean="0">
                <a:solidFill>
                  <a:schemeClr val="tx1">
                    <a:lumMod val="50000"/>
                    <a:lumOff val="50000"/>
                  </a:schemeClr>
                </a:solidFill>
              </a:rPr>
              <a:t>Masters’ </a:t>
            </a:r>
            <a:r>
              <a:rPr lang="en-GB" b="0" dirty="0">
                <a:solidFill>
                  <a:schemeClr val="tx1">
                    <a:lumMod val="50000"/>
                    <a:lumOff val="50000"/>
                  </a:schemeClr>
                </a:solidFill>
              </a:rPr>
              <a:t>satisfaction is good, but </a:t>
            </a:r>
            <a:r>
              <a:rPr lang="en-GB" b="0" dirty="0" smtClean="0">
                <a:solidFill>
                  <a:schemeClr val="tx1">
                    <a:lumMod val="50000"/>
                    <a:lumOff val="50000"/>
                  </a:schemeClr>
                </a:solidFill>
              </a:rPr>
              <a:t>developers’ </a:t>
            </a:r>
            <a:r>
              <a:rPr lang="en-GB" b="0" dirty="0">
                <a:solidFill>
                  <a:schemeClr val="tx1">
                    <a:lumMod val="50000"/>
                    <a:lumOff val="50000"/>
                  </a:schemeClr>
                </a:solidFill>
              </a:rPr>
              <a:t>could be better.</a:t>
            </a:r>
            <a:endParaRPr lang="es-ES" b="0" dirty="0"/>
          </a:p>
          <a:p>
            <a:pPr marL="342900" indent="-342900" algn="just">
              <a:buFont typeface="Arial" panose="020B0604020202020204" pitchFamily="34" charset="0"/>
              <a:buChar char="•"/>
            </a:pPr>
            <a:endParaRPr lang="en-GB" b="0" dirty="0" smtClean="0">
              <a:solidFill>
                <a:schemeClr val="tx1">
                  <a:lumMod val="50000"/>
                  <a:lumOff val="50000"/>
                </a:schemeClr>
              </a:solidFill>
            </a:endParaRPr>
          </a:p>
          <a:p>
            <a:pPr algn="just"/>
            <a:endParaRPr lang="en-US" dirty="0" smtClean="0"/>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17" name="Chart 16"/>
          <p:cNvGraphicFramePr/>
          <p:nvPr>
            <p:extLst>
              <p:ext uri="{D42A27DB-BD31-4B8C-83A1-F6EECF244321}">
                <p14:modId xmlns:p14="http://schemas.microsoft.com/office/powerpoint/2010/main" val="1421113507"/>
              </p:ext>
            </p:extLst>
          </p:nvPr>
        </p:nvGraphicFramePr>
        <p:xfrm>
          <a:off x="5815316" y="2310852"/>
          <a:ext cx="6029158" cy="3623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1235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7" dur="500"/>
                                        <p:tgtEl>
                                          <p:spTgt spid="17">
                                            <p:graphicEl>
                                              <a:chart seriesIdx="-3" categoryIdx="-3" bldStep="gridLegend"/>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10" dur="250"/>
                                        <p:tgtEl>
                                          <p:spTgt spid="17">
                                            <p:graphicEl>
                                              <a:chart seriesIdx="0" categoryIdx="-4" bldStep="series"/>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wipe(down)">
                                      <p:cBhvr>
                                        <p:cTn id="13" dur="500"/>
                                        <p:tgtEl>
                                          <p:spTgt spid="17">
                                            <p:graphicEl>
                                              <a:chart seriesIdx="1" categoryIdx="-4" bldStep="series"/>
                                            </p:graphic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Chart bld="series"/>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Closure</a:t>
            </a:r>
            <a:endParaRPr lang="es-ES" dirty="0"/>
          </a:p>
        </p:txBody>
      </p:sp>
      <p:sp>
        <p:nvSpPr>
          <p:cNvPr id="3" name="Content Placeholder 2"/>
          <p:cNvSpPr>
            <a:spLocks noGrp="1"/>
          </p:cNvSpPr>
          <p:nvPr>
            <p:ph idx="1"/>
          </p:nvPr>
        </p:nvSpPr>
        <p:spPr/>
        <p:txBody>
          <a:bodyPr/>
          <a:lstStyle/>
          <a:p>
            <a:r>
              <a:rPr lang="en-GB" dirty="0" smtClean="0"/>
              <a:t>Lessons learnt </a:t>
            </a:r>
          </a:p>
          <a:p>
            <a:pPr marL="576263" lvl="1" indent="-342900">
              <a:buFont typeface="Arial" panose="020B0604020202020204" pitchFamily="34" charset="0"/>
              <a:buChar char="•"/>
            </a:pPr>
            <a:r>
              <a:rPr lang="en-GB" dirty="0" smtClean="0"/>
              <a:t>Rerouting global communications and similar e-mail to passive information sources, like the TVs in the corridors, would help reducing clutter in the workers’ inboxes and increasing their efficiency</a:t>
            </a:r>
            <a:r>
              <a:rPr lang="en-GB" b="0" dirty="0" smtClean="0">
                <a:solidFill>
                  <a:schemeClr val="tx1">
                    <a:lumMod val="50000"/>
                    <a:lumOff val="50000"/>
                  </a:schemeClr>
                </a:solidFill>
              </a:rPr>
              <a:t>.</a:t>
            </a:r>
          </a:p>
          <a:p>
            <a:pPr marL="576263" lvl="1" indent="-342900">
              <a:buFont typeface="Arial" panose="020B0604020202020204" pitchFamily="34" charset="0"/>
              <a:buChar char="•"/>
            </a:pPr>
            <a:r>
              <a:rPr lang="en-GB" dirty="0" smtClean="0"/>
              <a:t>Merging coaching duties into the Scrum Master role is a win-win situation for both teams and Line Managers.</a:t>
            </a:r>
            <a:endParaRPr lang="en-GB" b="0" dirty="0">
              <a:solidFill>
                <a:schemeClr val="tx1">
                  <a:lumMod val="50000"/>
                  <a:lumOff val="50000"/>
                </a:schemeClr>
              </a:solidFill>
            </a:endParaRPr>
          </a:p>
        </p:txBody>
      </p:sp>
    </p:spTree>
    <p:extLst>
      <p:ext uri="{BB962C8B-B14F-4D97-AF65-F5344CB8AC3E}">
        <p14:creationId xmlns:p14="http://schemas.microsoft.com/office/powerpoint/2010/main" val="11694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Closure</a:t>
            </a:r>
            <a:endParaRPr lang="es-ES" dirty="0"/>
          </a:p>
        </p:txBody>
      </p:sp>
      <p:sp>
        <p:nvSpPr>
          <p:cNvPr id="3" name="Content Placeholder 2"/>
          <p:cNvSpPr>
            <a:spLocks noGrp="1"/>
          </p:cNvSpPr>
          <p:nvPr>
            <p:ph idx="1"/>
          </p:nvPr>
        </p:nvSpPr>
        <p:spPr/>
        <p:txBody>
          <a:bodyPr/>
          <a:lstStyle/>
          <a:p>
            <a:r>
              <a:rPr lang="en-GB" dirty="0" smtClean="0"/>
              <a:t>For the future</a:t>
            </a:r>
          </a:p>
          <a:p>
            <a:pPr marL="576263" lvl="1" indent="-342900">
              <a:buFont typeface="Arial" panose="020B0604020202020204" pitchFamily="34" charset="0"/>
              <a:buChar char="•"/>
            </a:pPr>
            <a:r>
              <a:rPr lang="en-GB" b="0" dirty="0" smtClean="0">
                <a:solidFill>
                  <a:schemeClr val="tx1">
                    <a:lumMod val="50000"/>
                    <a:lumOff val="50000"/>
                  </a:schemeClr>
                </a:solidFill>
              </a:rPr>
              <a:t>Why did the proposed solution to the </a:t>
            </a:r>
            <a:r>
              <a:rPr lang="en-GB" dirty="0" smtClean="0"/>
              <a:t>communications problem with the Team Coach score so low satisfaction-wise despite reporting quite good performance?</a:t>
            </a:r>
            <a:endParaRPr lang="en-GB" b="0" dirty="0" smtClean="0">
              <a:solidFill>
                <a:schemeClr val="tx1">
                  <a:lumMod val="50000"/>
                  <a:lumOff val="50000"/>
                </a:schemeClr>
              </a:solidFill>
            </a:endParaRPr>
          </a:p>
          <a:p>
            <a:pPr marL="576263" lvl="1" indent="-342900">
              <a:buFont typeface="Arial" panose="020B0604020202020204" pitchFamily="34" charset="0"/>
              <a:buChar char="•"/>
            </a:pPr>
            <a:endParaRPr lang="en-GB" b="0" dirty="0">
              <a:solidFill>
                <a:schemeClr val="tx1">
                  <a:lumMod val="50000"/>
                  <a:lumOff val="50000"/>
                </a:schemeClr>
              </a:solidFill>
            </a:endParaRPr>
          </a:p>
        </p:txBody>
      </p:sp>
    </p:spTree>
    <p:extLst>
      <p:ext uri="{BB962C8B-B14F-4D97-AF65-F5344CB8AC3E}">
        <p14:creationId xmlns:p14="http://schemas.microsoft.com/office/powerpoint/2010/main" val="341308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Thanks for your time!</a:t>
            </a:r>
            <a:endParaRPr lang="en-US" dirty="0">
              <a:effectLst>
                <a:outerShdw blurRad="38100" dist="38100" dir="2700000" algn="tl">
                  <a:srgbClr val="000000">
                    <a:alpha val="43137"/>
                  </a:srgbClr>
                </a:outerShdw>
              </a:effectLst>
            </a:endParaRPr>
          </a:p>
        </p:txBody>
      </p:sp>
      <p:sp>
        <p:nvSpPr>
          <p:cNvPr id="3" name="Text Placeholder 2"/>
          <p:cNvSpPr>
            <a:spLocks noGrp="1"/>
          </p:cNvSpPr>
          <p:nvPr>
            <p:ph type="body" sz="half" idx="2"/>
          </p:nvPr>
        </p:nvSpPr>
        <p:spPr/>
        <p:txBody>
          <a:bodyPr/>
          <a:lstStyle/>
          <a:p>
            <a:r>
              <a:rPr lang="en-GB" dirty="0" smtClean="0">
                <a:effectLst>
                  <a:outerShdw blurRad="38100" dist="38100" dir="2700000" algn="tl">
                    <a:srgbClr val="000000">
                      <a:alpha val="43137"/>
                    </a:srgbClr>
                  </a:outerShdw>
                </a:effectLst>
              </a:rPr>
              <a:t>Questions?</a:t>
            </a:r>
            <a:endParaRPr lang="es-ES"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986" y="635486"/>
            <a:ext cx="6339712" cy="5562954"/>
          </a:xfrm>
          <a:prstGeom prst="rect">
            <a:avLst/>
          </a:prstGeom>
        </p:spPr>
      </p:pic>
    </p:spTree>
    <p:extLst>
      <p:ext uri="{BB962C8B-B14F-4D97-AF65-F5344CB8AC3E}">
        <p14:creationId xmlns:p14="http://schemas.microsoft.com/office/powerpoint/2010/main" val="194562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s-E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smtClean="0"/>
              <a:t>Jorge.</a:t>
            </a:r>
          </a:p>
          <a:p>
            <a:pPr marL="576263" lvl="1" indent="-342900">
              <a:buFont typeface="Arial" panose="020B0604020202020204" pitchFamily="34" charset="0"/>
              <a:buChar char="•"/>
            </a:pPr>
            <a:r>
              <a:rPr lang="en-GB" dirty="0"/>
              <a:t>Bachelor in </a:t>
            </a:r>
            <a:r>
              <a:rPr lang="en-GB" dirty="0" smtClean="0"/>
              <a:t>software development </a:t>
            </a:r>
            <a:r>
              <a:rPr lang="en-GB" dirty="0"/>
              <a:t>methodologies from UCLM (Spain). </a:t>
            </a:r>
            <a:endParaRPr lang="en-GB" dirty="0" smtClean="0"/>
          </a:p>
          <a:p>
            <a:pPr marL="576263" lvl="1" indent="-342900">
              <a:buFont typeface="Arial" panose="020B0604020202020204" pitchFamily="34" charset="0"/>
              <a:buChar char="•"/>
            </a:pPr>
            <a:r>
              <a:rPr lang="en-GB" dirty="0" smtClean="0"/>
              <a:t>MSc in Software Engineering at Chalmers.</a:t>
            </a:r>
          </a:p>
          <a:p>
            <a:pPr marL="342900" indent="-342900">
              <a:buFont typeface="Arial" panose="020B0604020202020204" pitchFamily="34" charset="0"/>
              <a:buChar char="•"/>
            </a:pPr>
            <a:r>
              <a:rPr lang="en-GB" dirty="0" err="1" smtClean="0"/>
              <a:t>Mats’s</a:t>
            </a:r>
            <a:r>
              <a:rPr lang="en-GB" dirty="0" smtClean="0"/>
              <a:t> thesis student.</a:t>
            </a:r>
          </a:p>
          <a:p>
            <a:pPr marL="576263" lvl="1" indent="-342900">
              <a:buFont typeface="Arial" panose="020B0604020202020204" pitchFamily="34" charset="0"/>
              <a:buChar char="•"/>
            </a:pPr>
            <a:r>
              <a:rPr lang="en-GB" dirty="0" smtClean="0"/>
              <a:t>PDU LMR PD CAT.</a:t>
            </a:r>
          </a:p>
          <a:p>
            <a:pPr marL="576263" lvl="1" indent="-342900">
              <a:buFont typeface="Arial" panose="020B0604020202020204" pitchFamily="34" charset="0"/>
              <a:buChar char="•"/>
            </a:pPr>
            <a:r>
              <a:rPr lang="en-GB" dirty="0" smtClean="0"/>
              <a:t>Within Scrum teams Aguilera and Snowbirds.  </a:t>
            </a:r>
            <a:endParaRPr lang="es-ES" dirty="0"/>
          </a:p>
        </p:txBody>
      </p:sp>
      <p:sp>
        <p:nvSpPr>
          <p:cNvPr id="4" name="TextBox 3"/>
          <p:cNvSpPr txBox="1"/>
          <p:nvPr/>
        </p:nvSpPr>
        <p:spPr>
          <a:xfrm>
            <a:off x="7331762" y="5658469"/>
            <a:ext cx="4086760" cy="424732"/>
          </a:xfrm>
          <a:prstGeom prst="rect">
            <a:avLst/>
          </a:prstGeom>
          <a:noFill/>
        </p:spPr>
        <p:txBody>
          <a:bodyPr wrap="none" rtlCol="0">
            <a:spAutoFit/>
          </a:bodyPr>
          <a:lstStyle/>
          <a:p>
            <a:pPr>
              <a:lnSpc>
                <a:spcPct val="90000"/>
              </a:lnSpc>
              <a:spcBef>
                <a:spcPts val="1000"/>
              </a:spcBef>
              <a:buClr>
                <a:schemeClr val="tx1">
                  <a:lumMod val="75000"/>
                  <a:lumOff val="25000"/>
                </a:schemeClr>
              </a:buClr>
            </a:pPr>
            <a:r>
              <a:rPr lang="es-ES" sz="2400" b="1" dirty="0" smtClean="0">
                <a:solidFill>
                  <a:schemeClr val="tx1">
                    <a:lumMod val="75000"/>
                    <a:lumOff val="25000"/>
                  </a:schemeClr>
                </a:solidFill>
                <a:cs typeface="Segoe UI" panose="020B0502040204020203" pitchFamily="34" charset="0"/>
              </a:rPr>
              <a:t>in/</a:t>
            </a:r>
            <a:r>
              <a:rPr lang="es-ES" sz="2400" b="1" dirty="0" err="1" smtClean="0">
                <a:solidFill>
                  <a:schemeClr val="tx1">
                    <a:lumMod val="75000"/>
                    <a:lumOff val="25000"/>
                  </a:schemeClr>
                </a:solidFill>
                <a:cs typeface="Segoe UI" panose="020B0502040204020203" pitchFamily="34" charset="0"/>
              </a:rPr>
              <a:t>jorgediazbenitosoriano</a:t>
            </a:r>
            <a:endParaRPr lang="es-ES" sz="2400" b="1" dirty="0">
              <a:solidFill>
                <a:schemeClr val="tx1">
                  <a:lumMod val="75000"/>
                  <a:lumOff val="25000"/>
                </a:schemeClr>
              </a:solidFill>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1740" y="5602130"/>
            <a:ext cx="537410" cy="537410"/>
          </a:xfrm>
          <a:prstGeom prst="rect">
            <a:avLst/>
          </a:prstGeom>
        </p:spPr>
      </p:pic>
    </p:spTree>
    <p:extLst>
      <p:ext uri="{BB962C8B-B14F-4D97-AF65-F5344CB8AC3E}">
        <p14:creationId xmlns:p14="http://schemas.microsoft.com/office/powerpoint/2010/main" val="52029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4" name="Content Placeholder 3"/>
          <p:cNvSpPr>
            <a:spLocks noGrp="1"/>
          </p:cNvSpPr>
          <p:nvPr>
            <p:ph idx="1"/>
          </p:nvPr>
        </p:nvSpPr>
        <p:spPr/>
        <p:txBody>
          <a:bodyPr>
            <a:normAutofit/>
          </a:bodyPr>
          <a:lstStyle/>
          <a:p>
            <a:pPr marL="457200" indent="-457200">
              <a:buFont typeface="+mj-lt"/>
              <a:buAutoNum type="arabicPeriod"/>
            </a:pPr>
            <a:r>
              <a:rPr lang="en-US" b="0" dirty="0" smtClean="0">
                <a:solidFill>
                  <a:schemeClr val="tx1">
                    <a:lumMod val="75000"/>
                    <a:lumOff val="2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Study context</a:t>
            </a: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Problems</a:t>
            </a:r>
            <a:endParaRPr lang="en-US" b="0" dirty="0" smtClean="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Proposed solutions</a:t>
            </a: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Solution assessment</a:t>
            </a:r>
            <a:endParaRPr lang="en-US" b="0" dirty="0" smtClean="0">
              <a:solidFill>
                <a:schemeClr val="tx1">
                  <a:lumMod val="75000"/>
                  <a:lumOff val="25000"/>
                </a:schemeClr>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eriod"/>
            </a:pPr>
            <a:r>
              <a:rPr lang="en-US" b="0"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Closing</a:t>
            </a:r>
            <a:endParaRPr lang="en-US" b="0"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183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81714" cy="1325563"/>
          </a:xfrm>
        </p:spPr>
        <p:txBody>
          <a:bodyPr/>
          <a:lstStyle/>
          <a:p>
            <a:r>
              <a:rPr lang="en-GB" dirty="0" smtClean="0"/>
              <a:t>Before </a:t>
            </a:r>
            <a:r>
              <a:rPr lang="en-GB" dirty="0" smtClean="0"/>
              <a:t>beginning, let’s </a:t>
            </a:r>
            <a:r>
              <a:rPr lang="en-GB" dirty="0" smtClean="0"/>
              <a:t>agree on </a:t>
            </a:r>
            <a:r>
              <a:rPr lang="en-GB" dirty="0" smtClean="0"/>
              <a:t>terminology</a:t>
            </a:r>
            <a:endParaRPr lang="es-E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dirty="0" smtClean="0"/>
              <a:t>DEV: </a:t>
            </a:r>
            <a:r>
              <a:rPr lang="en-GB" sz="2200" b="0" dirty="0">
                <a:solidFill>
                  <a:schemeClr val="tx1">
                    <a:lumMod val="50000"/>
                    <a:lumOff val="50000"/>
                  </a:schemeClr>
                </a:solidFill>
              </a:rPr>
              <a:t>Developer</a:t>
            </a:r>
            <a:r>
              <a:rPr lang="en-GB" sz="2200" b="0" dirty="0" smtClean="0">
                <a:solidFill>
                  <a:schemeClr val="tx1">
                    <a:lumMod val="50000"/>
                    <a:lumOff val="50000"/>
                  </a:schemeClr>
                </a:solidFill>
              </a:rPr>
              <a:t>.</a:t>
            </a:r>
          </a:p>
          <a:p>
            <a:pPr marL="342900" indent="-342900">
              <a:buFont typeface="Arial" panose="020B0604020202020204" pitchFamily="34" charset="0"/>
              <a:buChar char="•"/>
            </a:pPr>
            <a:r>
              <a:rPr lang="en-GB" dirty="0" smtClean="0"/>
              <a:t>SM:</a:t>
            </a:r>
            <a:r>
              <a:rPr lang="en-GB" sz="2200" b="0" dirty="0" smtClean="0">
                <a:solidFill>
                  <a:schemeClr val="tx1">
                    <a:lumMod val="50000"/>
                    <a:lumOff val="50000"/>
                  </a:schemeClr>
                </a:solidFill>
              </a:rPr>
              <a:t> Scrum Master.</a:t>
            </a:r>
            <a:endParaRPr lang="en-GB" sz="2200" b="0" dirty="0">
              <a:solidFill>
                <a:schemeClr val="tx1">
                  <a:lumMod val="50000"/>
                  <a:lumOff val="50000"/>
                </a:schemeClr>
              </a:solidFill>
            </a:endParaRPr>
          </a:p>
          <a:p>
            <a:pPr marL="342900" indent="-342900">
              <a:buFont typeface="Arial" panose="020B0604020202020204" pitchFamily="34" charset="0"/>
              <a:buChar char="•"/>
            </a:pPr>
            <a:r>
              <a:rPr lang="en-GB" dirty="0" smtClean="0"/>
              <a:t>OPO</a:t>
            </a:r>
            <a:r>
              <a:rPr lang="en-GB" sz="2000" dirty="0" smtClean="0"/>
              <a:t>:</a:t>
            </a:r>
            <a:r>
              <a:rPr lang="en-GB" sz="2200" b="0" dirty="0" smtClean="0">
                <a:solidFill>
                  <a:schemeClr val="tx1">
                    <a:lumMod val="50000"/>
                    <a:lumOff val="50000"/>
                  </a:schemeClr>
                </a:solidFill>
              </a:rPr>
              <a:t> Operative Product Owner.</a:t>
            </a:r>
          </a:p>
          <a:p>
            <a:pPr marL="342900" indent="-342900">
              <a:buFont typeface="Arial" panose="020B0604020202020204" pitchFamily="34" charset="0"/>
              <a:buChar char="•"/>
            </a:pPr>
            <a:r>
              <a:rPr lang="en-GB" dirty="0"/>
              <a:t>PG:</a:t>
            </a:r>
            <a:r>
              <a:rPr lang="en-GB" b="0" dirty="0">
                <a:solidFill>
                  <a:schemeClr val="tx1">
                    <a:lumMod val="50000"/>
                    <a:lumOff val="50000"/>
                  </a:schemeClr>
                </a:solidFill>
              </a:rPr>
              <a:t> Product </a:t>
            </a:r>
            <a:r>
              <a:rPr lang="en-GB" b="0" dirty="0" smtClean="0">
                <a:solidFill>
                  <a:schemeClr val="tx1">
                    <a:lumMod val="50000"/>
                    <a:lumOff val="50000"/>
                  </a:schemeClr>
                </a:solidFill>
              </a:rPr>
              <a:t>Guardian.</a:t>
            </a:r>
          </a:p>
          <a:p>
            <a:pPr marL="342900" indent="-342900">
              <a:buFont typeface="Arial" panose="020B0604020202020204" pitchFamily="34" charset="0"/>
              <a:buChar char="•"/>
            </a:pPr>
            <a:r>
              <a:rPr lang="en-GB" dirty="0" smtClean="0"/>
              <a:t>TC:</a:t>
            </a:r>
            <a:r>
              <a:rPr lang="en-GB" sz="2200" b="0" dirty="0" smtClean="0">
                <a:solidFill>
                  <a:schemeClr val="tx1">
                    <a:lumMod val="50000"/>
                    <a:lumOff val="50000"/>
                  </a:schemeClr>
                </a:solidFill>
              </a:rPr>
              <a:t> Team Coach.</a:t>
            </a:r>
            <a:endParaRPr lang="en-GB" sz="2200" b="0" dirty="0">
              <a:solidFill>
                <a:schemeClr val="tx1">
                  <a:lumMod val="50000"/>
                  <a:lumOff val="50000"/>
                </a:schemeClr>
              </a:solidFill>
            </a:endParaRPr>
          </a:p>
          <a:p>
            <a:pPr marL="342900" indent="-342900">
              <a:buFont typeface="Arial" panose="020B0604020202020204" pitchFamily="34" charset="0"/>
              <a:buChar char="•"/>
            </a:pPr>
            <a:endParaRPr lang="en-GB" sz="2200" b="0" dirty="0">
              <a:solidFill>
                <a:schemeClr val="tx1">
                  <a:lumMod val="50000"/>
                  <a:lumOff val="50000"/>
                </a:schemeClr>
              </a:solidFill>
            </a:endParaRPr>
          </a:p>
        </p:txBody>
      </p:sp>
    </p:spTree>
    <p:extLst>
      <p:ext uri="{BB962C8B-B14F-4D97-AF65-F5344CB8AC3E}">
        <p14:creationId xmlns:p14="http://schemas.microsoft.com/office/powerpoint/2010/main" val="118826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a:stCxn id="21" idx="2"/>
            <a:endCxn id="26" idx="0"/>
          </p:cNvCxnSpPr>
          <p:nvPr/>
        </p:nvCxnSpPr>
        <p:spPr>
          <a:xfrm flipH="1">
            <a:off x="7361324" y="2177765"/>
            <a:ext cx="3302664" cy="3129411"/>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Study context</a:t>
            </a:r>
            <a:endParaRPr lang="en-US" dirty="0"/>
          </a:p>
        </p:txBody>
      </p:sp>
      <p:sp>
        <p:nvSpPr>
          <p:cNvPr id="9" name="Oval 8"/>
          <p:cNvSpPr/>
          <p:nvPr/>
        </p:nvSpPr>
        <p:spPr>
          <a:xfrm>
            <a:off x="5745083" y="201822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OPO</a:t>
            </a:r>
            <a:endParaRPr lang="es-ES" sz="1600"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0" name="Oval 9"/>
          <p:cNvSpPr/>
          <p:nvPr/>
        </p:nvSpPr>
        <p:spPr>
          <a:xfrm>
            <a:off x="1102905" y="2631524"/>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1" name="Oval 10"/>
          <p:cNvSpPr/>
          <p:nvPr/>
        </p:nvSpPr>
        <p:spPr>
          <a:xfrm>
            <a:off x="1102905" y="3428492"/>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2" name="Oval 11"/>
          <p:cNvSpPr/>
          <p:nvPr/>
        </p:nvSpPr>
        <p:spPr>
          <a:xfrm>
            <a:off x="1130976" y="4225460"/>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3" name="Oval 12"/>
          <p:cNvSpPr/>
          <p:nvPr/>
        </p:nvSpPr>
        <p:spPr>
          <a:xfrm>
            <a:off x="1130976" y="502242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4" name="Oval 13"/>
          <p:cNvSpPr/>
          <p:nvPr/>
        </p:nvSpPr>
        <p:spPr>
          <a:xfrm>
            <a:off x="2831445" y="3151767"/>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SM</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15" name="Oval 14"/>
          <p:cNvSpPr/>
          <p:nvPr/>
        </p:nvSpPr>
        <p:spPr>
          <a:xfrm>
            <a:off x="5061283" y="438187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PG</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1" name="Oval 20"/>
          <p:cNvSpPr/>
          <p:nvPr/>
        </p:nvSpPr>
        <p:spPr>
          <a:xfrm>
            <a:off x="10663988" y="1832859"/>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2" name="Oval 21"/>
          <p:cNvSpPr/>
          <p:nvPr/>
        </p:nvSpPr>
        <p:spPr>
          <a:xfrm>
            <a:off x="10663988" y="261316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3" name="Oval 22"/>
          <p:cNvSpPr/>
          <p:nvPr/>
        </p:nvSpPr>
        <p:spPr>
          <a:xfrm>
            <a:off x="10663988" y="338716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5" name="Oval 24"/>
          <p:cNvSpPr/>
          <p:nvPr/>
        </p:nvSpPr>
        <p:spPr>
          <a:xfrm>
            <a:off x="8991590" y="318210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SM</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6" name="Oval 25"/>
          <p:cNvSpPr/>
          <p:nvPr/>
        </p:nvSpPr>
        <p:spPr>
          <a:xfrm>
            <a:off x="7016418" y="5307176"/>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PG</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7" name="Oval 26"/>
          <p:cNvSpPr/>
          <p:nvPr/>
        </p:nvSpPr>
        <p:spPr>
          <a:xfrm>
            <a:off x="3445047" y="5384505"/>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TC</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8" name="Oval 27"/>
          <p:cNvSpPr/>
          <p:nvPr/>
        </p:nvSpPr>
        <p:spPr>
          <a:xfrm>
            <a:off x="7976935" y="1861192"/>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TC</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29" name="Oval 28"/>
          <p:cNvSpPr/>
          <p:nvPr/>
        </p:nvSpPr>
        <p:spPr>
          <a:xfrm>
            <a:off x="1102905" y="1875281"/>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31" name="Oval 30"/>
          <p:cNvSpPr/>
          <p:nvPr/>
        </p:nvSpPr>
        <p:spPr>
          <a:xfrm>
            <a:off x="10663988" y="4135399"/>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sp>
        <p:nvSpPr>
          <p:cNvPr id="32" name="Oval 31"/>
          <p:cNvSpPr/>
          <p:nvPr/>
        </p:nvSpPr>
        <p:spPr>
          <a:xfrm>
            <a:off x="10663988" y="4905968"/>
            <a:ext cx="689812" cy="6898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00" dirty="0" smtClean="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rPr>
              <a:t>DEV</a:t>
            </a:r>
            <a:endParaRPr lang="es-ES" dirty="0">
              <a:effectLst>
                <a:outerShdw blurRad="38100" dist="38100" dir="2700000" algn="tl">
                  <a:srgbClr val="000000">
                    <a:alpha val="43137"/>
                  </a:srgbClr>
                </a:outerShdw>
                <a:reflection blurRad="6350" stA="55000" endA="300" endPos="45500" dir="5400000" sy="-100000" algn="bl" rotWithShape="0"/>
              </a:effectLst>
              <a:latin typeface="Roboto" panose="02000000000000000000" pitchFamily="2" charset="0"/>
              <a:ea typeface="Roboto" panose="02000000000000000000" pitchFamily="2" charset="0"/>
              <a:cs typeface="Roboto" panose="02000000000000000000" pitchFamily="2" charset="0"/>
            </a:endParaRPr>
          </a:p>
        </p:txBody>
      </p:sp>
      <p:cxnSp>
        <p:nvCxnSpPr>
          <p:cNvPr id="36" name="Straight Connector 35"/>
          <p:cNvCxnSpPr>
            <a:stCxn id="29" idx="6"/>
            <a:endCxn id="14" idx="2"/>
          </p:cNvCxnSpPr>
          <p:nvPr/>
        </p:nvCxnSpPr>
        <p:spPr>
          <a:xfrm>
            <a:off x="1792717" y="2220187"/>
            <a:ext cx="1038728" cy="1276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6"/>
            <a:endCxn id="14" idx="2"/>
          </p:cNvCxnSpPr>
          <p:nvPr/>
        </p:nvCxnSpPr>
        <p:spPr>
          <a:xfrm>
            <a:off x="1792717" y="2976430"/>
            <a:ext cx="1038728" cy="520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6"/>
            <a:endCxn id="14" idx="2"/>
          </p:cNvCxnSpPr>
          <p:nvPr/>
        </p:nvCxnSpPr>
        <p:spPr>
          <a:xfrm flipV="1">
            <a:off x="1792717" y="3496673"/>
            <a:ext cx="1038728" cy="276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2" idx="6"/>
            <a:endCxn id="14" idx="2"/>
          </p:cNvCxnSpPr>
          <p:nvPr/>
        </p:nvCxnSpPr>
        <p:spPr>
          <a:xfrm flipV="1">
            <a:off x="1820788" y="3496673"/>
            <a:ext cx="1010657" cy="1073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6"/>
            <a:endCxn id="14" idx="2"/>
          </p:cNvCxnSpPr>
          <p:nvPr/>
        </p:nvCxnSpPr>
        <p:spPr>
          <a:xfrm flipV="1">
            <a:off x="1820788" y="3496673"/>
            <a:ext cx="1010657" cy="1870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6"/>
            <a:endCxn id="21" idx="2"/>
          </p:cNvCxnSpPr>
          <p:nvPr/>
        </p:nvCxnSpPr>
        <p:spPr>
          <a:xfrm flipV="1">
            <a:off x="9681402" y="2177765"/>
            <a:ext cx="982586" cy="1349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6"/>
            <a:endCxn id="32" idx="2"/>
          </p:cNvCxnSpPr>
          <p:nvPr/>
        </p:nvCxnSpPr>
        <p:spPr>
          <a:xfrm>
            <a:off x="9681402" y="3527007"/>
            <a:ext cx="982586" cy="1723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1" idx="2"/>
          </p:cNvCxnSpPr>
          <p:nvPr/>
        </p:nvCxnSpPr>
        <p:spPr>
          <a:xfrm>
            <a:off x="9681402" y="3527007"/>
            <a:ext cx="982586" cy="953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5" idx="6"/>
            <a:endCxn id="22" idx="2"/>
          </p:cNvCxnSpPr>
          <p:nvPr/>
        </p:nvCxnSpPr>
        <p:spPr>
          <a:xfrm flipV="1">
            <a:off x="9681402" y="2958074"/>
            <a:ext cx="982586" cy="568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5" idx="6"/>
            <a:endCxn id="23" idx="2"/>
          </p:cNvCxnSpPr>
          <p:nvPr/>
        </p:nvCxnSpPr>
        <p:spPr>
          <a:xfrm>
            <a:off x="9681402" y="3527007"/>
            <a:ext cx="982586" cy="205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4" idx="6"/>
            <a:endCxn id="27" idx="0"/>
          </p:cNvCxnSpPr>
          <p:nvPr/>
        </p:nvCxnSpPr>
        <p:spPr>
          <a:xfrm>
            <a:off x="3521257" y="3496673"/>
            <a:ext cx="268696" cy="1887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4"/>
            <a:endCxn id="25" idx="0"/>
          </p:cNvCxnSpPr>
          <p:nvPr/>
        </p:nvCxnSpPr>
        <p:spPr>
          <a:xfrm>
            <a:off x="8321841" y="2551004"/>
            <a:ext cx="1014655" cy="631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4" idx="6"/>
            <a:endCxn id="25" idx="2"/>
          </p:cNvCxnSpPr>
          <p:nvPr/>
        </p:nvCxnSpPr>
        <p:spPr>
          <a:xfrm>
            <a:off x="3521257" y="3496673"/>
            <a:ext cx="5470333" cy="30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4" idx="7"/>
            <a:endCxn id="9" idx="2"/>
          </p:cNvCxnSpPr>
          <p:nvPr/>
        </p:nvCxnSpPr>
        <p:spPr>
          <a:xfrm flipV="1">
            <a:off x="3420236" y="2363127"/>
            <a:ext cx="2324847" cy="889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9" idx="6"/>
            <a:endCxn id="9" idx="2"/>
          </p:cNvCxnSpPr>
          <p:nvPr/>
        </p:nvCxnSpPr>
        <p:spPr>
          <a:xfrm>
            <a:off x="1792717" y="2220187"/>
            <a:ext cx="3952366" cy="142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0" idx="6"/>
            <a:endCxn id="9" idx="2"/>
          </p:cNvCxnSpPr>
          <p:nvPr/>
        </p:nvCxnSpPr>
        <p:spPr>
          <a:xfrm flipV="1">
            <a:off x="1792717" y="2363127"/>
            <a:ext cx="3952366" cy="61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6"/>
            <a:endCxn id="27" idx="1"/>
          </p:cNvCxnSpPr>
          <p:nvPr/>
        </p:nvCxnSpPr>
        <p:spPr>
          <a:xfrm>
            <a:off x="1792717" y="2976430"/>
            <a:ext cx="1753351" cy="250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6"/>
            <a:endCxn id="27" idx="2"/>
          </p:cNvCxnSpPr>
          <p:nvPr/>
        </p:nvCxnSpPr>
        <p:spPr>
          <a:xfrm>
            <a:off x="1792717" y="3773398"/>
            <a:ext cx="1652330" cy="1956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2" idx="6"/>
            <a:endCxn id="15" idx="2"/>
          </p:cNvCxnSpPr>
          <p:nvPr/>
        </p:nvCxnSpPr>
        <p:spPr>
          <a:xfrm>
            <a:off x="1820788" y="4570366"/>
            <a:ext cx="3240495" cy="156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2" idx="6"/>
            <a:endCxn id="27" idx="2"/>
          </p:cNvCxnSpPr>
          <p:nvPr/>
        </p:nvCxnSpPr>
        <p:spPr>
          <a:xfrm>
            <a:off x="1820788" y="4570366"/>
            <a:ext cx="1624259" cy="11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3" idx="6"/>
            <a:endCxn id="27" idx="2"/>
          </p:cNvCxnSpPr>
          <p:nvPr/>
        </p:nvCxnSpPr>
        <p:spPr>
          <a:xfrm>
            <a:off x="1820788" y="5367334"/>
            <a:ext cx="1624259" cy="36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2" idx="2"/>
            <a:endCxn id="26" idx="6"/>
          </p:cNvCxnSpPr>
          <p:nvPr/>
        </p:nvCxnSpPr>
        <p:spPr>
          <a:xfrm flipH="1">
            <a:off x="7706230" y="2958074"/>
            <a:ext cx="2957758" cy="269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3" idx="2"/>
            <a:endCxn id="26" idx="6"/>
          </p:cNvCxnSpPr>
          <p:nvPr/>
        </p:nvCxnSpPr>
        <p:spPr>
          <a:xfrm flipH="1">
            <a:off x="7706230" y="3732067"/>
            <a:ext cx="2957758" cy="1920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31" idx="2"/>
            <a:endCxn id="26" idx="6"/>
          </p:cNvCxnSpPr>
          <p:nvPr/>
        </p:nvCxnSpPr>
        <p:spPr>
          <a:xfrm flipH="1">
            <a:off x="7706230" y="4480305"/>
            <a:ext cx="2957758" cy="1171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32" idx="2"/>
            <a:endCxn id="26" idx="6"/>
          </p:cNvCxnSpPr>
          <p:nvPr/>
        </p:nvCxnSpPr>
        <p:spPr>
          <a:xfrm flipH="1">
            <a:off x="7706230" y="5250874"/>
            <a:ext cx="2957758" cy="40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2" idx="2"/>
            <a:endCxn id="28" idx="4"/>
          </p:cNvCxnSpPr>
          <p:nvPr/>
        </p:nvCxnSpPr>
        <p:spPr>
          <a:xfrm flipH="1" flipV="1">
            <a:off x="8321841" y="2551004"/>
            <a:ext cx="2342147" cy="40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5" idx="1"/>
            <a:endCxn id="9" idx="6"/>
          </p:cNvCxnSpPr>
          <p:nvPr/>
        </p:nvCxnSpPr>
        <p:spPr>
          <a:xfrm flipH="1" flipV="1">
            <a:off x="6434895" y="2363127"/>
            <a:ext cx="2657716" cy="919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32" idx="1"/>
            <a:endCxn id="9" idx="6"/>
          </p:cNvCxnSpPr>
          <p:nvPr/>
        </p:nvCxnSpPr>
        <p:spPr>
          <a:xfrm flipH="1" flipV="1">
            <a:off x="6434895" y="2363127"/>
            <a:ext cx="4330114" cy="2643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2" idx="2"/>
            <a:endCxn id="9" idx="6"/>
          </p:cNvCxnSpPr>
          <p:nvPr/>
        </p:nvCxnSpPr>
        <p:spPr>
          <a:xfrm flipH="1" flipV="1">
            <a:off x="6434895" y="2363127"/>
            <a:ext cx="4229093" cy="59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9" idx="2"/>
            <a:endCxn id="10" idx="2"/>
          </p:cNvCxnSpPr>
          <p:nvPr/>
        </p:nvCxnSpPr>
        <p:spPr>
          <a:xfrm>
            <a:off x="1102905" y="2220187"/>
            <a:ext cx="0" cy="756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 idx="4"/>
            <a:endCxn id="11" idx="0"/>
          </p:cNvCxnSpPr>
          <p:nvPr/>
        </p:nvCxnSpPr>
        <p:spPr>
          <a:xfrm>
            <a:off x="1447811" y="3321336"/>
            <a:ext cx="0" cy="10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3" idx="0"/>
            <a:endCxn id="12" idx="4"/>
          </p:cNvCxnSpPr>
          <p:nvPr/>
        </p:nvCxnSpPr>
        <p:spPr>
          <a:xfrm flipV="1">
            <a:off x="1475882" y="4915272"/>
            <a:ext cx="0" cy="107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3" idx="2"/>
            <a:endCxn id="11" idx="2"/>
          </p:cNvCxnSpPr>
          <p:nvPr/>
        </p:nvCxnSpPr>
        <p:spPr>
          <a:xfrm flipH="1" flipV="1">
            <a:off x="1102905" y="3773398"/>
            <a:ext cx="28071" cy="159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32" idx="0"/>
            <a:endCxn id="31" idx="4"/>
          </p:cNvCxnSpPr>
          <p:nvPr/>
        </p:nvCxnSpPr>
        <p:spPr>
          <a:xfrm flipV="1">
            <a:off x="11008894" y="4825211"/>
            <a:ext cx="0" cy="80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1" idx="4"/>
            <a:endCxn id="22" idx="0"/>
          </p:cNvCxnSpPr>
          <p:nvPr/>
        </p:nvCxnSpPr>
        <p:spPr>
          <a:xfrm>
            <a:off x="11008894" y="2522671"/>
            <a:ext cx="0" cy="90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22" idx="4"/>
            <a:endCxn id="23" idx="0"/>
          </p:cNvCxnSpPr>
          <p:nvPr/>
        </p:nvCxnSpPr>
        <p:spPr>
          <a:xfrm>
            <a:off x="11008894" y="3302980"/>
            <a:ext cx="0" cy="84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23" idx="4"/>
            <a:endCxn id="31" idx="0"/>
          </p:cNvCxnSpPr>
          <p:nvPr/>
        </p:nvCxnSpPr>
        <p:spPr>
          <a:xfrm>
            <a:off x="11008894" y="4076973"/>
            <a:ext cx="0" cy="58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32" idx="6"/>
            <a:endCxn id="21" idx="6"/>
          </p:cNvCxnSpPr>
          <p:nvPr/>
        </p:nvCxnSpPr>
        <p:spPr>
          <a:xfrm flipV="1">
            <a:off x="11353800" y="2177765"/>
            <a:ext cx="0" cy="30731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04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down)">
                                      <p:cBhvr>
                                        <p:cTn id="24" dur="500"/>
                                        <p:tgtEl>
                                          <p:spTgt spid="112"/>
                                        </p:tgtEl>
                                      </p:cBhvr>
                                    </p:animEffect>
                                  </p:childTnLst>
                                </p:cTn>
                              </p:par>
                              <p:par>
                                <p:cTn id="25" presetID="22" presetClass="entr" presetSubtype="4"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down)">
                                      <p:cBhvr>
                                        <p:cTn id="27" dur="500"/>
                                        <p:tgtEl>
                                          <p:spTgt spid="108"/>
                                        </p:tgtEl>
                                      </p:cBhvr>
                                    </p:animEffect>
                                  </p:childTnLst>
                                </p:cTn>
                              </p:par>
                              <p:par>
                                <p:cTn id="28" presetID="22" presetClass="entr" presetSubtype="4" fill="hold" nodeType="with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wipe(down)">
                                      <p:cBhvr>
                                        <p:cTn id="30" dur="500"/>
                                        <p:tgtEl>
                                          <p:spTgt spid="106"/>
                                        </p:tgtEl>
                                      </p:cBhvr>
                                    </p:animEffect>
                                  </p:childTnLst>
                                </p:cTn>
                              </p:par>
                              <p:par>
                                <p:cTn id="31" presetID="22" presetClass="entr" presetSubtype="4"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wipe(down)">
                                      <p:cBhvr>
                                        <p:cTn id="33" dur="500"/>
                                        <p:tgtEl>
                                          <p:spTgt spid="10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down)">
                                      <p:cBhvr>
                                        <p:cTn id="55" dur="500"/>
                                        <p:tgtEl>
                                          <p:spTgt spid="122"/>
                                        </p:tgtEl>
                                      </p:cBhvr>
                                    </p:animEffect>
                                  </p:childTnLst>
                                </p:cTn>
                              </p:par>
                              <p:par>
                                <p:cTn id="56" presetID="22" presetClass="entr" presetSubtype="4" fill="hold" nodeType="withEffect">
                                  <p:stCondLst>
                                    <p:cond delay="0"/>
                                  </p:stCondLst>
                                  <p:childTnLst>
                                    <p:set>
                                      <p:cBhvr>
                                        <p:cTn id="57" dur="1" fill="hold">
                                          <p:stCondLst>
                                            <p:cond delay="0"/>
                                          </p:stCondLst>
                                        </p:cTn>
                                        <p:tgtEl>
                                          <p:spTgt spid="116"/>
                                        </p:tgtEl>
                                        <p:attrNameLst>
                                          <p:attrName>style.visibility</p:attrName>
                                        </p:attrNameLst>
                                      </p:cBhvr>
                                      <p:to>
                                        <p:strVal val="visible"/>
                                      </p:to>
                                    </p:set>
                                    <p:animEffect transition="in" filter="wipe(down)">
                                      <p:cBhvr>
                                        <p:cTn id="58" dur="500"/>
                                        <p:tgtEl>
                                          <p:spTgt spid="116"/>
                                        </p:tgtEl>
                                      </p:cBhvr>
                                    </p:animEffect>
                                  </p:childTnLst>
                                </p:cTn>
                              </p:par>
                              <p:par>
                                <p:cTn id="59" presetID="22" presetClass="entr" presetSubtype="4" fill="hold" nodeType="with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wipe(down)">
                                      <p:cBhvr>
                                        <p:cTn id="61" dur="500"/>
                                        <p:tgtEl>
                                          <p:spTgt spid="118"/>
                                        </p:tgtEl>
                                      </p:cBhvr>
                                    </p:animEffect>
                                  </p:childTnLst>
                                </p:cTn>
                              </p:par>
                              <p:par>
                                <p:cTn id="62" presetID="22" presetClass="entr" presetSubtype="4" fill="hold" nodeType="withEffect">
                                  <p:stCondLst>
                                    <p:cond delay="0"/>
                                  </p:stCondLst>
                                  <p:childTnLst>
                                    <p:set>
                                      <p:cBhvr>
                                        <p:cTn id="63" dur="1" fill="hold">
                                          <p:stCondLst>
                                            <p:cond delay="0"/>
                                          </p:stCondLst>
                                        </p:cTn>
                                        <p:tgtEl>
                                          <p:spTgt spid="120"/>
                                        </p:tgtEl>
                                        <p:attrNameLst>
                                          <p:attrName>style.visibility</p:attrName>
                                        </p:attrNameLst>
                                      </p:cBhvr>
                                      <p:to>
                                        <p:strVal val="visible"/>
                                      </p:to>
                                    </p:set>
                                    <p:animEffect transition="in" filter="wipe(down)">
                                      <p:cBhvr>
                                        <p:cTn id="64" dur="500"/>
                                        <p:tgtEl>
                                          <p:spTgt spid="120"/>
                                        </p:tgtEl>
                                      </p:cBhvr>
                                    </p:animEffect>
                                  </p:childTnLst>
                                </p:cTn>
                              </p:par>
                              <p:par>
                                <p:cTn id="65" presetID="22" presetClass="entr" presetSubtype="4" fill="hold"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wipe(down)">
                                      <p:cBhvr>
                                        <p:cTn id="67" dur="500"/>
                                        <p:tgtEl>
                                          <p:spTgt spid="1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500"/>
                                        <p:tgtEl>
                                          <p:spTgt spid="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down)">
                                      <p:cBhvr>
                                        <p:cTn id="97" dur="500"/>
                                        <p:tgtEl>
                                          <p:spTgt spid="36"/>
                                        </p:tgtEl>
                                      </p:cBhvr>
                                    </p:animEffect>
                                  </p:childTnLst>
                                </p:cTn>
                              </p:par>
                              <p:par>
                                <p:cTn id="98" presetID="22" presetClass="entr" presetSubtype="4"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down)">
                                      <p:cBhvr>
                                        <p:cTn id="100" dur="500"/>
                                        <p:tgtEl>
                                          <p:spTgt spid="38"/>
                                        </p:tgtEl>
                                      </p:cBhvr>
                                    </p:animEffect>
                                  </p:childTnLst>
                                </p:cTn>
                              </p:par>
                              <p:par>
                                <p:cTn id="101" presetID="22" presetClass="entr" presetSubtype="4"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down)">
                                      <p:cBhvr>
                                        <p:cTn id="103" dur="500"/>
                                        <p:tgtEl>
                                          <p:spTgt spid="40"/>
                                        </p:tgtEl>
                                      </p:cBhvr>
                                    </p:animEffect>
                                  </p:childTnLst>
                                </p:cTn>
                              </p:par>
                              <p:par>
                                <p:cTn id="104" presetID="22" presetClass="entr" presetSubtype="4" fill="hold"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wipe(down)">
                                      <p:cBhvr>
                                        <p:cTn id="106" dur="500"/>
                                        <p:tgtEl>
                                          <p:spTgt spid="42"/>
                                        </p:tgtEl>
                                      </p:cBhvr>
                                    </p:animEffect>
                                  </p:childTnLst>
                                </p:cTn>
                              </p:par>
                              <p:par>
                                <p:cTn id="107" presetID="22" presetClass="entr" presetSubtype="4"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wipe(down)">
                                      <p:cBhvr>
                                        <p:cTn id="109" dur="500"/>
                                        <p:tgtEl>
                                          <p:spTgt spid="44"/>
                                        </p:tgtEl>
                                      </p:cBhvr>
                                    </p:animEffect>
                                  </p:childTnLst>
                                </p:cTn>
                              </p:par>
                              <p:par>
                                <p:cTn id="110" presetID="22" presetClass="entr" presetSubtype="4" fill="hold"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down)">
                                      <p:cBhvr>
                                        <p:cTn id="112" dur="500"/>
                                        <p:tgtEl>
                                          <p:spTgt spid="48"/>
                                        </p:tgtEl>
                                      </p:cBhvr>
                                    </p:animEffect>
                                  </p:childTnLst>
                                </p:cTn>
                              </p:par>
                              <p:par>
                                <p:cTn id="113" presetID="22" presetClass="entr" presetSubtype="4" fill="hold" nodeType="with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wipe(down)">
                                      <p:cBhvr>
                                        <p:cTn id="115" dur="500"/>
                                        <p:tgtEl>
                                          <p:spTgt spid="50"/>
                                        </p:tgtEl>
                                      </p:cBhvr>
                                    </p:animEffect>
                                  </p:childTnLst>
                                </p:cTn>
                              </p:par>
                              <p:par>
                                <p:cTn id="116" presetID="22" presetClass="entr" presetSubtype="4" fill="hold" nodeType="with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par>
                                <p:cTn id="119" presetID="22" presetClass="entr" presetSubtype="4"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par>
                                <p:cTn id="122" presetID="22" presetClass="entr" presetSubtype="4" fill="hold"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wipe(down)">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wipe(down)">
                                      <p:cBhvr>
                                        <p:cTn id="129" dur="500"/>
                                        <p:tgtEl>
                                          <p:spTgt spid="56"/>
                                        </p:tgtEl>
                                      </p:cBhvr>
                                    </p:animEffect>
                                  </p:childTnLst>
                                </p:cTn>
                              </p:par>
                              <p:par>
                                <p:cTn id="130" presetID="22" presetClass="entr" presetSubtype="4" fill="hold"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wipe(down)">
                                      <p:cBhvr>
                                        <p:cTn id="132" dur="500"/>
                                        <p:tgtEl>
                                          <p:spTgt spid="5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wipe(down)">
                                      <p:cBhvr>
                                        <p:cTn id="137" dur="500"/>
                                        <p:tgtEl>
                                          <p:spTgt spid="6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wipe(down)">
                                      <p:cBhvr>
                                        <p:cTn id="142" dur="500"/>
                                        <p:tgtEl>
                                          <p:spTgt spid="66"/>
                                        </p:tgtEl>
                                      </p:cBhvr>
                                    </p:animEffect>
                                  </p:childTnLst>
                                </p:cTn>
                              </p:par>
                              <p:par>
                                <p:cTn id="143" presetID="22" presetClass="entr" presetSubtype="4" fill="hold" nodeType="with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wipe(down)">
                                      <p:cBhvr>
                                        <p:cTn id="145" dur="500"/>
                                        <p:tgtEl>
                                          <p:spTgt spid="68"/>
                                        </p:tgtEl>
                                      </p:cBhvr>
                                    </p:animEffect>
                                  </p:childTnLst>
                                </p:cTn>
                              </p:par>
                              <p:par>
                                <p:cTn id="146" presetID="22" presetClass="entr" presetSubtype="4" fill="hold" nodeType="withEffect">
                                  <p:stCondLst>
                                    <p:cond delay="0"/>
                                  </p:stCondLst>
                                  <p:childTnLst>
                                    <p:set>
                                      <p:cBhvr>
                                        <p:cTn id="147" dur="1" fill="hold">
                                          <p:stCondLst>
                                            <p:cond delay="0"/>
                                          </p:stCondLst>
                                        </p:cTn>
                                        <p:tgtEl>
                                          <p:spTgt spid="64"/>
                                        </p:tgtEl>
                                        <p:attrNameLst>
                                          <p:attrName>style.visibility</p:attrName>
                                        </p:attrNameLst>
                                      </p:cBhvr>
                                      <p:to>
                                        <p:strVal val="visible"/>
                                      </p:to>
                                    </p:set>
                                    <p:animEffect transition="in" filter="wipe(down)">
                                      <p:cBhvr>
                                        <p:cTn id="148" dur="500"/>
                                        <p:tgtEl>
                                          <p:spTgt spid="6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wipe(down)">
                                      <p:cBhvr>
                                        <p:cTn id="153" dur="500"/>
                                        <p:tgtEl>
                                          <p:spTgt spid="78"/>
                                        </p:tgtEl>
                                      </p:cBhvr>
                                    </p:animEffect>
                                  </p:childTnLst>
                                </p:cTn>
                              </p:par>
                              <p:par>
                                <p:cTn id="154" presetID="22" presetClass="entr" presetSubtype="4" fill="hold" nodeType="withEffect">
                                  <p:stCondLst>
                                    <p:cond delay="0"/>
                                  </p:stCondLst>
                                  <p:childTnLst>
                                    <p:set>
                                      <p:cBhvr>
                                        <p:cTn id="155" dur="1" fill="hold">
                                          <p:stCondLst>
                                            <p:cond delay="0"/>
                                          </p:stCondLst>
                                        </p:cTn>
                                        <p:tgtEl>
                                          <p:spTgt spid="76"/>
                                        </p:tgtEl>
                                        <p:attrNameLst>
                                          <p:attrName>style.visibility</p:attrName>
                                        </p:attrNameLst>
                                      </p:cBhvr>
                                      <p:to>
                                        <p:strVal val="visible"/>
                                      </p:to>
                                    </p:set>
                                    <p:animEffect transition="in" filter="wipe(down)">
                                      <p:cBhvr>
                                        <p:cTn id="156" dur="500"/>
                                        <p:tgtEl>
                                          <p:spTgt spid="76"/>
                                        </p:tgtEl>
                                      </p:cBhvr>
                                    </p:animEffect>
                                  </p:childTnLst>
                                </p:cTn>
                              </p:par>
                              <p:par>
                                <p:cTn id="157" presetID="22" presetClass="entr" presetSubtype="4" fill="hold"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wipe(down)">
                                      <p:cBhvr>
                                        <p:cTn id="159" dur="500"/>
                                        <p:tgtEl>
                                          <p:spTgt spid="72"/>
                                        </p:tgtEl>
                                      </p:cBhvr>
                                    </p:animEffect>
                                  </p:childTnLst>
                                </p:cTn>
                              </p:par>
                              <p:par>
                                <p:cTn id="160" presetID="22" presetClass="entr" presetSubtype="4" fill="hold" nodeType="with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wipe(down)">
                                      <p:cBhvr>
                                        <p:cTn id="162" dur="500"/>
                                        <p:tgtEl>
                                          <p:spTgt spid="70"/>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74"/>
                                        </p:tgtEl>
                                        <p:attrNameLst>
                                          <p:attrName>style.visibility</p:attrName>
                                        </p:attrNameLst>
                                      </p:cBhvr>
                                      <p:to>
                                        <p:strVal val="visible"/>
                                      </p:to>
                                    </p:set>
                                    <p:animEffect transition="in" filter="wipe(down)">
                                      <p:cBhvr>
                                        <p:cTn id="167" dur="500"/>
                                        <p:tgtEl>
                                          <p:spTgt spid="7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88"/>
                                        </p:tgtEl>
                                        <p:attrNameLst>
                                          <p:attrName>style.visibility</p:attrName>
                                        </p:attrNameLst>
                                      </p:cBhvr>
                                      <p:to>
                                        <p:strVal val="visible"/>
                                      </p:to>
                                    </p:set>
                                    <p:animEffect transition="in" filter="wipe(down)">
                                      <p:cBhvr>
                                        <p:cTn id="172" dur="500"/>
                                        <p:tgtEl>
                                          <p:spTgt spid="88"/>
                                        </p:tgtEl>
                                      </p:cBhvr>
                                    </p:animEffect>
                                  </p:childTnLst>
                                </p:cTn>
                              </p:par>
                              <p:par>
                                <p:cTn id="173" presetID="22" presetClass="entr" presetSubtype="4" fill="hold"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down)">
                                      <p:cBhvr>
                                        <p:cTn id="175" dur="500"/>
                                        <p:tgtEl>
                                          <p:spTgt spid="86"/>
                                        </p:tgtEl>
                                      </p:cBhvr>
                                    </p:animEffect>
                                  </p:childTnLst>
                                </p:cTn>
                              </p:par>
                              <p:par>
                                <p:cTn id="176" presetID="22" presetClass="entr" presetSubtype="4" fill="hold" nodeType="withEffect">
                                  <p:stCondLst>
                                    <p:cond delay="0"/>
                                  </p:stCondLst>
                                  <p:childTnLst>
                                    <p:set>
                                      <p:cBhvr>
                                        <p:cTn id="177" dur="1" fill="hold">
                                          <p:stCondLst>
                                            <p:cond delay="0"/>
                                          </p:stCondLst>
                                        </p:cTn>
                                        <p:tgtEl>
                                          <p:spTgt spid="84"/>
                                        </p:tgtEl>
                                        <p:attrNameLst>
                                          <p:attrName>style.visibility</p:attrName>
                                        </p:attrNameLst>
                                      </p:cBhvr>
                                      <p:to>
                                        <p:strVal val="visible"/>
                                      </p:to>
                                    </p:set>
                                    <p:animEffect transition="in" filter="wipe(down)">
                                      <p:cBhvr>
                                        <p:cTn id="178" dur="500"/>
                                        <p:tgtEl>
                                          <p:spTgt spid="84"/>
                                        </p:tgtEl>
                                      </p:cBhvr>
                                    </p:animEffect>
                                  </p:childTnLst>
                                </p:cTn>
                              </p:par>
                              <p:par>
                                <p:cTn id="179" presetID="22" presetClass="entr" presetSubtype="4"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animEffect transition="in" filter="wipe(down)">
                                      <p:cBhvr>
                                        <p:cTn id="181" dur="500"/>
                                        <p:tgtEl>
                                          <p:spTgt spid="82"/>
                                        </p:tgtEl>
                                      </p:cBhvr>
                                    </p:animEffect>
                                  </p:childTnLst>
                                </p:cTn>
                              </p:par>
                              <p:par>
                                <p:cTn id="182" presetID="22" presetClass="entr" presetSubtype="4" fill="hold" nodeType="withEffect">
                                  <p:stCondLst>
                                    <p:cond delay="0"/>
                                  </p:stCondLst>
                                  <p:childTnLst>
                                    <p:set>
                                      <p:cBhvr>
                                        <p:cTn id="183" dur="1" fill="hold">
                                          <p:stCondLst>
                                            <p:cond delay="0"/>
                                          </p:stCondLst>
                                        </p:cTn>
                                        <p:tgtEl>
                                          <p:spTgt spid="80"/>
                                        </p:tgtEl>
                                        <p:attrNameLst>
                                          <p:attrName>style.visibility</p:attrName>
                                        </p:attrNameLst>
                                      </p:cBhvr>
                                      <p:to>
                                        <p:strVal val="visible"/>
                                      </p:to>
                                    </p:set>
                                    <p:animEffect transition="in" filter="wipe(down)">
                                      <p:cBhvr>
                                        <p:cTn id="184" dur="500"/>
                                        <p:tgtEl>
                                          <p:spTgt spid="80"/>
                                        </p:tgtEl>
                                      </p:cBhvr>
                                    </p:animEffect>
                                  </p:childTnLst>
                                </p:cTn>
                              </p:par>
                              <p:par>
                                <p:cTn id="185" presetID="22" presetClass="entr" presetSubtype="4" fill="hold"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wipe(down)">
                                      <p:cBhvr>
                                        <p:cTn id="187" dur="500"/>
                                        <p:tgtEl>
                                          <p:spTgt spid="90"/>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96"/>
                                        </p:tgtEl>
                                        <p:attrNameLst>
                                          <p:attrName>style.visibility</p:attrName>
                                        </p:attrNameLst>
                                      </p:cBhvr>
                                      <p:to>
                                        <p:strVal val="visible"/>
                                      </p:to>
                                    </p:set>
                                    <p:animEffect transition="in" filter="wipe(down)">
                                      <p:cBhvr>
                                        <p:cTn id="192" dur="500"/>
                                        <p:tgtEl>
                                          <p:spTgt spid="96"/>
                                        </p:tgtEl>
                                      </p:cBhvr>
                                    </p:animEffect>
                                  </p:childTnLst>
                                </p:cTn>
                              </p:par>
                              <p:par>
                                <p:cTn id="193" presetID="22" presetClass="entr" presetSubtype="4" fill="hold" nodeType="with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wipe(down)">
                                      <p:cBhvr>
                                        <p:cTn id="195" dur="500"/>
                                        <p:tgtEl>
                                          <p:spTgt spid="92"/>
                                        </p:tgtEl>
                                      </p:cBhvr>
                                    </p:animEffect>
                                  </p:childTnLst>
                                </p:cTn>
                              </p:par>
                              <p:par>
                                <p:cTn id="196" presetID="22" presetClass="entr" presetSubtype="4" fill="hold" nodeType="withEffect">
                                  <p:stCondLst>
                                    <p:cond delay="0"/>
                                  </p:stCondLst>
                                  <p:childTnLst>
                                    <p:set>
                                      <p:cBhvr>
                                        <p:cTn id="197" dur="1" fill="hold">
                                          <p:stCondLst>
                                            <p:cond delay="0"/>
                                          </p:stCondLst>
                                        </p:cTn>
                                        <p:tgtEl>
                                          <p:spTgt spid="94"/>
                                        </p:tgtEl>
                                        <p:attrNameLst>
                                          <p:attrName>style.visibility</p:attrName>
                                        </p:attrNameLst>
                                      </p:cBhvr>
                                      <p:to>
                                        <p:strVal val="visible"/>
                                      </p:to>
                                    </p:set>
                                    <p:animEffect transition="in" filter="wipe(down)">
                                      <p:cBhvr>
                                        <p:cTn id="19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21" grpId="0" animBg="1"/>
      <p:bldP spid="22" grpId="0" animBg="1"/>
      <p:bldP spid="23" grpId="0" animBg="1"/>
      <p:bldP spid="25" grpId="0" animBg="1"/>
      <p:bldP spid="26" grpId="0" animBg="1"/>
      <p:bldP spid="27" grpId="0" animBg="1"/>
      <p:bldP spid="28" grpId="0" animBg="1"/>
      <p:bldP spid="29"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smtClean="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a:solidFill>
                  <a:schemeClr val="tx1">
                    <a:lumMod val="50000"/>
                    <a:lumOff val="50000"/>
                  </a:schemeClr>
                </a:solidFill>
              </a:rPr>
              <a:t>Narrow 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smtClean="0">
                <a:solidFill>
                  <a:schemeClr val="tx1">
                    <a:lumMod val="50000"/>
                    <a:lumOff val="50000"/>
                  </a:schemeClr>
                </a:solidFill>
              </a:rPr>
              <a:t>Find out which ones are real problems.</a:t>
            </a: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4406091"/>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latin typeface="Roboto" panose="02000000000000000000" pitchFamily="2" charset="0"/>
                          <a:ea typeface="Roboto" panose="02000000000000000000" pitchFamily="2" charset="0"/>
                          <a:cs typeface="Roboto" panose="02000000000000000000" pitchFamily="2" charset="0"/>
                        </a:rPr>
                        <a:t> and Developers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channel</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Awareness of alien work</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303868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a:t>
            </a:r>
            <a:r>
              <a:rPr lang="en-GB" sz="2200" b="0" dirty="0" smtClean="0">
                <a:solidFill>
                  <a:schemeClr val="tx1">
                    <a:lumMod val="50000"/>
                    <a:lumOff val="50000"/>
                  </a:schemeClr>
                </a:solidFill>
              </a:rPr>
              <a:t>possible problems to a concrete list.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endParaRPr lang="en-GB" sz="2200" b="0" dirty="0" smtClean="0">
              <a:solidFill>
                <a:schemeClr val="tx1">
                  <a:lumMod val="50000"/>
                  <a:lumOff val="50000"/>
                </a:schemeClr>
              </a:solidFill>
            </a:endParaRPr>
          </a:p>
          <a:p>
            <a:pPr marL="342900" indent="-342900" algn="just">
              <a:buFont typeface="Arial" panose="020B0604020202020204" pitchFamily="34" charset="0"/>
              <a:buChar char="•"/>
            </a:pPr>
            <a:endParaRPr lang="en-GB" sz="2200" b="0" dirty="0">
              <a:solidFill>
                <a:schemeClr val="tx1">
                  <a:lumMod val="50000"/>
                  <a:lumOff val="50000"/>
                </a:schemeClr>
              </a:solidFill>
            </a:endParaRP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26847467"/>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145600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2928547"/>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166782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38200" y="1825625"/>
            <a:ext cx="4876800" cy="4351338"/>
          </a:xfrm>
        </p:spPr>
        <p:txBody>
          <a:bodyPr/>
          <a:lstStyle/>
          <a:p>
            <a:pPr algn="just"/>
            <a:r>
              <a:rPr lang="en-US" dirty="0" smtClean="0"/>
              <a:t>Initial interviews</a:t>
            </a:r>
          </a:p>
          <a:p>
            <a:pPr marL="342900" indent="-342900" algn="just">
              <a:buFont typeface="Arial" panose="020B0604020202020204" pitchFamily="34" charset="0"/>
              <a:buChar char="•"/>
            </a:pPr>
            <a:r>
              <a:rPr lang="en-GB" sz="2200" b="0" dirty="0">
                <a:solidFill>
                  <a:schemeClr val="tx1">
                    <a:lumMod val="50000"/>
                    <a:lumOff val="50000"/>
                  </a:schemeClr>
                </a:solidFill>
              </a:rPr>
              <a:t>Create a starting point built on top of reliable information coming from the own individuals rather than documentation.</a:t>
            </a:r>
          </a:p>
          <a:p>
            <a:pPr marL="342900" indent="-342900" algn="just">
              <a:buFont typeface="Arial" panose="020B0604020202020204" pitchFamily="34" charset="0"/>
              <a:buChar char="•"/>
            </a:pPr>
            <a:r>
              <a:rPr lang="en-GB" sz="2200" b="0" dirty="0" smtClean="0">
                <a:solidFill>
                  <a:schemeClr val="tx1">
                    <a:lumMod val="50000"/>
                    <a:lumOff val="50000"/>
                  </a:schemeClr>
                </a:solidFill>
              </a:rPr>
              <a:t>Narrow </a:t>
            </a:r>
            <a:r>
              <a:rPr lang="en-GB" sz="2200" b="0" dirty="0">
                <a:solidFill>
                  <a:schemeClr val="tx1">
                    <a:lumMod val="50000"/>
                    <a:lumOff val="50000"/>
                  </a:schemeClr>
                </a:solidFill>
              </a:rPr>
              <a:t>down the possible problems to a concrete list</a:t>
            </a:r>
            <a:r>
              <a:rPr lang="en-GB" sz="2200" b="0" dirty="0" smtClean="0">
                <a:solidFill>
                  <a:schemeClr val="tx1">
                    <a:lumMod val="50000"/>
                    <a:lumOff val="50000"/>
                  </a:schemeClr>
                </a:solidFill>
              </a:rPr>
              <a:t>.</a:t>
            </a:r>
          </a:p>
          <a:p>
            <a:pPr marL="342900" indent="-342900" algn="just">
              <a:buFont typeface="Arial" panose="020B0604020202020204" pitchFamily="34" charset="0"/>
              <a:buChar char="•"/>
            </a:pPr>
            <a:r>
              <a:rPr lang="en-GB" sz="2200" b="0" dirty="0">
                <a:solidFill>
                  <a:schemeClr val="tx1">
                    <a:lumMod val="50000"/>
                    <a:lumOff val="50000"/>
                  </a:schemeClr>
                </a:solidFill>
              </a:rPr>
              <a:t>Find out which ones are real problems.</a:t>
            </a:r>
          </a:p>
          <a:p>
            <a:pPr marL="342900" indent="-342900" algn="just">
              <a:buFont typeface="Arial" panose="020B0604020202020204" pitchFamily="34" charset="0"/>
              <a:buChar char="•"/>
            </a:pPr>
            <a:endParaRPr lang="en-US" sz="2200" b="0" dirty="0">
              <a:solidFill>
                <a:schemeClr val="tx1">
                  <a:lumMod val="50000"/>
                  <a:lumOff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79156188"/>
              </p:ext>
            </p:extLst>
          </p:nvPr>
        </p:nvGraphicFramePr>
        <p:xfrm>
          <a:off x="5947531" y="2000516"/>
          <a:ext cx="5712564" cy="38821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904188"/>
                <a:gridCol w="1904188"/>
                <a:gridCol w="1904188"/>
              </a:tblGrid>
              <a:tr h="260636">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Global theme</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Organising themes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b="1" dirty="0"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Codes</a:t>
                      </a:r>
                      <a:endParaRPr lang="es-ES" sz="1300" b="1" dirty="0">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rowSpan="7">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Communication in the close context of Scrum teams</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rowSpan="5">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Within-teams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Team Coach</a:t>
                      </a:r>
                      <a:endParaRPr lang="es-ES" sz="1300" dirty="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with Scrum Master</a:t>
                      </a:r>
                      <a:r>
                        <a:rPr lang="en-GB" sz="1300" baseline="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 and Developers</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Product Guardian</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642664">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rPr>
                        <a:t>Communication with Operative Product Owner</a:t>
                      </a:r>
                      <a:endParaRPr lang="es-ES" sz="1300" dirty="0">
                        <a:effectLst>
                          <a:glow rad="63500">
                            <a:schemeClr val="accent2">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tc>
                <a:tc vMerge="1">
                  <a:txBody>
                    <a:bodyPr/>
                    <a:lstStyle/>
                    <a:p>
                      <a:pPr algn="ctr"/>
                      <a:endParaRPr lang="es-ES" dirty="0"/>
                    </a:p>
                  </a:txBody>
                  <a:tcPr anchor="ctr"/>
                </a:tc>
                <a:tc>
                  <a:txBody>
                    <a:bodyPr/>
                    <a:lstStyle/>
                    <a:p>
                      <a:pPr algn="ctr"/>
                      <a:r>
                        <a:rPr lang="en-GB" sz="1300" dirty="0" smtClean="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Communication channel</a:t>
                      </a:r>
                      <a:endParaRPr lang="es-ES" sz="1300" dirty="0">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449864">
                <a:tc vMerge="1">
                  <a:txBody>
                    <a:bodyPr/>
                    <a:lstStyle/>
                    <a:p>
                      <a:pPr algn="ctr"/>
                      <a:endParaRPr lang="es-ES" dirty="0"/>
                    </a:p>
                  </a:txBody>
                  <a:tcPr/>
                </a:tc>
                <a:tc rowSpan="2">
                  <a:txBody>
                    <a:bodyPr/>
                    <a:lstStyle/>
                    <a:p>
                      <a:pPr algn="ctr"/>
                      <a:r>
                        <a:rPr lang="en-GB" sz="1300" dirty="0" smtClean="0">
                          <a:latin typeface="Roboto" panose="02000000000000000000" pitchFamily="2" charset="0"/>
                          <a:ea typeface="Roboto" panose="02000000000000000000" pitchFamily="2" charset="0"/>
                          <a:cs typeface="Roboto" panose="02000000000000000000" pitchFamily="2" charset="0"/>
                        </a:rPr>
                        <a:t>Between-teams communication</a:t>
                      </a:r>
                      <a:endParaRPr lang="es-ES" sz="1300" dirty="0">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c>
                  <a:txBody>
                    <a:bodyPr/>
                    <a:lstStyle/>
                    <a:p>
                      <a:pPr algn="ctr"/>
                      <a:r>
                        <a:rPr lang="en-GB" sz="1300" dirty="0" smtClean="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rPr>
                        <a:t>Information lacking practical value</a:t>
                      </a:r>
                      <a:endParaRPr lang="es-ES" sz="1300" dirty="0">
                        <a:effectLst>
                          <a:glow rad="63500">
                            <a:schemeClr val="accent1">
                              <a:satMod val="175000"/>
                              <a:alpha val="40000"/>
                            </a:scheme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r h="260636">
                <a:tc vMerge="1">
                  <a:txBody>
                    <a:bodyPr/>
                    <a:lstStyle/>
                    <a:p>
                      <a:pPr algn="ctr"/>
                      <a:endParaRPr lang="es-ES" dirty="0"/>
                    </a:p>
                  </a:txBody>
                  <a:tcPr anchor="ctr"/>
                </a:tc>
                <a:tc vMerge="1">
                  <a:txBody>
                    <a:bodyPr/>
                    <a:lstStyle/>
                    <a:p>
                      <a:pPr algn="ctr"/>
                      <a:endParaRPr lang="es-ES" dirty="0"/>
                    </a:p>
                  </a:txBody>
                  <a:tcPr anchor="ctr"/>
                </a:tc>
                <a:tc>
                  <a:txBody>
                    <a:bodyPr/>
                    <a:lstStyle/>
                    <a:p>
                      <a:pPr marL="0" algn="ctr" defTabSz="914400" rtl="0" eaLnBrk="1" latinLnBrk="0" hangingPunct="1"/>
                      <a:r>
                        <a:rPr lang="en-GB" sz="1300" kern="1200" dirty="0" smtClean="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rPr>
                        <a:t>Awareness of alien work</a:t>
                      </a:r>
                      <a:endParaRPr lang="es-ES" sz="1300" kern="1200" dirty="0">
                        <a:solidFill>
                          <a:schemeClr val="dk1"/>
                        </a:solidFill>
                        <a:effectLst>
                          <a:glow rad="101600">
                            <a:srgbClr val="92D050">
                              <a:alpha val="60000"/>
                            </a:srgbClr>
                          </a:glow>
                        </a:effectLst>
                        <a:latin typeface="Roboto" panose="02000000000000000000" pitchFamily="2" charset="0"/>
                        <a:ea typeface="Roboto" panose="02000000000000000000" pitchFamily="2" charset="0"/>
                        <a:cs typeface="Roboto" panose="02000000000000000000" pitchFamily="2" charset="0"/>
                      </a:endParaRPr>
                    </a:p>
                  </a:txBody>
                  <a:tcPr marL="64266" marR="64266" marT="32133" marB="32133" anchor="ctr"/>
                </a:tc>
              </a:tr>
            </a:tbl>
          </a:graphicData>
        </a:graphic>
      </p:graphicFrame>
    </p:spTree>
    <p:extLst>
      <p:ext uri="{BB962C8B-B14F-4D97-AF65-F5344CB8AC3E}">
        <p14:creationId xmlns:p14="http://schemas.microsoft.com/office/powerpoint/2010/main" val="9162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Mix">
  <a:themeElements>
    <a:clrScheme name="Custom 561">
      <a:dk1>
        <a:sysClr val="windowText" lastClr="000000"/>
      </a:dk1>
      <a:lt1>
        <a:sysClr val="window" lastClr="FFFFFF"/>
      </a:lt1>
      <a:dk2>
        <a:srgbClr val="0E0600"/>
      </a:dk2>
      <a:lt2>
        <a:srgbClr val="FCF5EF"/>
      </a:lt2>
      <a:accent1>
        <a:srgbClr val="DD5900"/>
      </a:accent1>
      <a:accent2>
        <a:srgbClr val="FFB900"/>
      </a:accent2>
      <a:accent3>
        <a:srgbClr val="DC3C00"/>
      </a:accent3>
      <a:accent4>
        <a:srgbClr val="00BCF2"/>
      </a:accent4>
      <a:accent5>
        <a:srgbClr val="00B294"/>
      </a:accent5>
      <a:accent6>
        <a:srgbClr val="68217A"/>
      </a:accent6>
      <a:hlink>
        <a:srgbClr val="00BCF2"/>
      </a:hlink>
      <a:folHlink>
        <a:srgbClr val="68217A"/>
      </a:folHlink>
    </a:clrScheme>
    <a:fontScheme name="Custom 3">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e an Office Mix.potx" id="{4B7366DC-B74D-454D-9AF1-C5E1E2713A61}" vid="{D9FD2935-D4F2-4034-8F2D-E6786535C4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6494B6-1467-40D3-9D2C-6096235D25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an Office Mix</Template>
  <TotalTime>343</TotalTime>
  <Words>803</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Segoe UI</vt:lpstr>
      <vt:lpstr>Segoe UI Light</vt:lpstr>
      <vt:lpstr>Office Mix</vt:lpstr>
      <vt:lpstr>Improving communication in large-scale agile environments</vt:lpstr>
      <vt:lpstr>Who am I?</vt:lpstr>
      <vt:lpstr>Index</vt:lpstr>
      <vt:lpstr>Before beginning, let’s agree on terminology</vt:lpstr>
      <vt:lpstr>Study context</vt:lpstr>
      <vt:lpstr>Problems</vt:lpstr>
      <vt:lpstr>Problems</vt:lpstr>
      <vt:lpstr>Problems</vt:lpstr>
      <vt:lpstr>Problems</vt:lpstr>
      <vt:lpstr>Proposed solutions</vt:lpstr>
      <vt:lpstr>Proposed solutions</vt:lpstr>
      <vt:lpstr>Solution assessment</vt:lpstr>
      <vt:lpstr>Solution assessment</vt:lpstr>
      <vt:lpstr>Solution assessment</vt:lpstr>
      <vt:lpstr>Closure</vt:lpstr>
      <vt:lpstr>Closure</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communication in large-scale agile environments: a quasi-experimental approach</dc:title>
  <dc:creator>Jorge Antonio Díaz-Benito Soriano</dc:creator>
  <cp:keywords/>
  <cp:lastModifiedBy>Jorge Antonio Díaz-Benito Soriano</cp:lastModifiedBy>
  <cp:revision>39</cp:revision>
  <dcterms:created xsi:type="dcterms:W3CDTF">2015-05-03T09:02:52Z</dcterms:created>
  <dcterms:modified xsi:type="dcterms:W3CDTF">2015-05-03T16:42:25Z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TC043863139991</vt:lpwstr>
  </property>
</Properties>
</file>