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handoutMasterIdLst>
    <p:handoutMasterId r:id="rId20"/>
  </p:handoutMasterIdLst>
  <p:sldIdLst>
    <p:sldId id="256" r:id="rId3"/>
    <p:sldId id="260" r:id="rId4"/>
    <p:sldId id="257" r:id="rId5"/>
    <p:sldId id="266" r:id="rId6"/>
    <p:sldId id="265" r:id="rId7"/>
    <p:sldId id="261" r:id="rId8"/>
    <p:sldId id="262" r:id="rId9"/>
    <p:sldId id="263" r:id="rId10"/>
    <p:sldId id="264" r:id="rId11"/>
    <p:sldId id="267" r:id="rId12"/>
    <p:sldId id="268" r:id="rId13"/>
    <p:sldId id="269" r:id="rId14"/>
    <p:sldId id="270" r:id="rId15"/>
    <p:sldId id="271" r:id="rId16"/>
    <p:sldId id="272" r:id="rId17"/>
    <p:sldId id="273"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68" d="100"/>
          <a:sy n="68" d="100"/>
        </p:scale>
        <p:origin x="66" y="324"/>
      </p:cViewPr>
      <p:guideLst/>
    </p:cSldViewPr>
  </p:slideViewPr>
  <p:notesTextViewPr>
    <p:cViewPr>
      <p:scale>
        <a:sx n="1" d="1"/>
        <a:sy n="1" d="1"/>
      </p:scale>
      <p:origin x="0" y="0"/>
    </p:cViewPr>
  </p:notesTextViewPr>
  <p:sorterViewPr>
    <p:cViewPr>
      <p:scale>
        <a:sx n="100" d="100"/>
        <a:sy n="100" d="100"/>
      </p:scale>
      <p:origin x="0" y="-2106"/>
    </p:cViewPr>
  </p:sorterViewPr>
  <p:notesViewPr>
    <p:cSldViewPr snapToGrid="0" showGuides="1">
      <p:cViewPr varScale="1">
        <p:scale>
          <a:sx n="91" d="100"/>
          <a:sy n="91" d="100"/>
        </p:scale>
        <p:origin x="367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b="0" dirty="0">
                <a:effectLst>
                  <a:outerShdw blurRad="38100" dist="38100" dir="2700000" algn="tl">
                    <a:srgbClr val="000000">
                      <a:alpha val="43137"/>
                    </a:srgbClr>
                  </a:outerShdw>
                </a:effectLst>
              </a:rPr>
              <a:t>Percentage of relevant information received</a:t>
            </a:r>
            <a:endParaRPr lang="es-ES" b="0" dirty="0">
              <a:effectLst>
                <a:outerShdw blurRad="38100" dist="38100" dir="2700000" algn="tl">
                  <a:srgbClr val="000000">
                    <a:alpha val="43137"/>
                  </a:srgbClr>
                </a:outerShdw>
              </a:effectLst>
            </a:endParaRPr>
          </a:p>
        </c:rich>
      </c:tx>
      <c:layout>
        <c:manualLayout>
          <c:xMode val="edge"/>
          <c:yMode val="edge"/>
          <c:x val="0.14984281387218579"/>
          <c:y val="1.051401965873313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Sheet1!$B$1</c:f>
              <c:strCache>
                <c:ptCount val="1"/>
                <c:pt idx="0">
                  <c:v>Baseline (median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Sheet1!$A$2:$A$3</c:f>
              <c:strCache>
                <c:ptCount val="2"/>
                <c:pt idx="0">
                  <c:v>Scrum Masters</c:v>
                </c:pt>
                <c:pt idx="1">
                  <c:v>Developers</c:v>
                </c:pt>
              </c:strCache>
            </c:strRef>
          </c:cat>
          <c:val>
            <c:numRef>
              <c:extLst>
                <c:ext xmlns:c15="http://schemas.microsoft.com/office/drawing/2012/chart" uri="{02D57815-91ED-43cb-92C2-25804820EDAC}">
                  <c15:fullRef>
                    <c15:sqref>Sheet1!$B$2:$B$5</c15:sqref>
                  </c15:fullRef>
                </c:ext>
              </c:extLst>
              <c:f>Sheet1!$B$2:$B$3</c:f>
              <c:numCache>
                <c:formatCode>General</c:formatCode>
                <c:ptCount val="2"/>
                <c:pt idx="0">
                  <c:v>61.93</c:v>
                </c:pt>
                <c:pt idx="1">
                  <c:v>67.400000000000006</c:v>
                </c:pt>
              </c:numCache>
            </c:numRef>
          </c:val>
        </c:ser>
        <c:ser>
          <c:idx val="1"/>
          <c:order val="1"/>
          <c:tx>
            <c:strRef>
              <c:f>Sheet1!$C$1</c:f>
              <c:strCache>
                <c:ptCount val="1"/>
                <c:pt idx="0">
                  <c:v>Treatment (median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Sheet1!$A$2:$A$3</c:f>
              <c:strCache>
                <c:ptCount val="2"/>
                <c:pt idx="0">
                  <c:v>Scrum Masters</c:v>
                </c:pt>
                <c:pt idx="1">
                  <c:v>Developers</c:v>
                </c:pt>
              </c:strCache>
            </c:strRef>
          </c:cat>
          <c:val>
            <c:numRef>
              <c:extLst>
                <c:ext xmlns:c15="http://schemas.microsoft.com/office/drawing/2012/chart" uri="{02D57815-91ED-43cb-92C2-25804820EDAC}">
                  <c15:fullRef>
                    <c15:sqref>Sheet1!$C$2:$C$5</c15:sqref>
                  </c15:fullRef>
                </c:ext>
              </c:extLst>
              <c:f>Sheet1!$C$2:$C$3</c:f>
              <c:numCache>
                <c:formatCode>General</c:formatCode>
                <c:ptCount val="2"/>
                <c:pt idx="0">
                  <c:v>64.44</c:v>
                </c:pt>
                <c:pt idx="1">
                  <c:v>76.099999999999994</c:v>
                </c:pt>
              </c:numCache>
            </c:numRef>
          </c:val>
        </c:ser>
        <c:dLbls>
          <c:showLegendKey val="0"/>
          <c:showVal val="0"/>
          <c:showCatName val="0"/>
          <c:showSerName val="0"/>
          <c:showPercent val="0"/>
          <c:showBubbleSize val="0"/>
        </c:dLbls>
        <c:gapWidth val="100"/>
        <c:overlap val="-24"/>
        <c:axId val="-1023881920"/>
        <c:axId val="-1023881376"/>
      </c:barChart>
      <c:catAx>
        <c:axId val="-10238819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23881376"/>
        <c:crosses val="autoZero"/>
        <c:auto val="1"/>
        <c:lblAlgn val="ctr"/>
        <c:lblOffset val="100"/>
        <c:noMultiLvlLbl val="0"/>
      </c:catAx>
      <c:valAx>
        <c:axId val="-102388137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23881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b="0" dirty="0" smtClean="0">
                <a:effectLst>
                  <a:outerShdw blurRad="38100" dist="38100" dir="2700000" algn="tl">
                    <a:srgbClr val="000000">
                      <a:alpha val="43137"/>
                    </a:srgbClr>
                  </a:outerShdw>
                </a:effectLst>
              </a:rPr>
              <a:t>Difficulty to communicate with the Team Coach</a:t>
            </a:r>
            <a:endParaRPr lang="es-ES" b="0" dirty="0">
              <a:effectLst>
                <a:outerShdw blurRad="38100" dist="38100" dir="2700000" algn="tl">
                  <a:srgbClr val="000000">
                    <a:alpha val="43137"/>
                  </a:srgbClr>
                </a:outerShdw>
              </a:effectLst>
            </a:endParaRPr>
          </a:p>
        </c:rich>
      </c:tx>
      <c:layout>
        <c:manualLayout>
          <c:xMode val="edge"/>
          <c:yMode val="edge"/>
          <c:x val="0.14984281387218579"/>
          <c:y val="1.051401965873313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Sheet1!$B$1</c:f>
              <c:strCache>
                <c:ptCount val="1"/>
                <c:pt idx="0">
                  <c:v>Baseline (median difficulty)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Developers</c:v>
                </c:pt>
              </c:strCache>
            </c:strRef>
          </c:cat>
          <c:val>
            <c:numRef>
              <c:f>Sheet1!$B$2</c:f>
              <c:numCache>
                <c:formatCode>General</c:formatCode>
                <c:ptCount val="1"/>
                <c:pt idx="0">
                  <c:v>1.3875</c:v>
                </c:pt>
              </c:numCache>
            </c:numRef>
          </c:val>
        </c:ser>
        <c:ser>
          <c:idx val="1"/>
          <c:order val="1"/>
          <c:tx>
            <c:strRef>
              <c:f>Sheet1!$C$1</c:f>
              <c:strCache>
                <c:ptCount val="1"/>
                <c:pt idx="0">
                  <c:v>Treatment (median difficulty)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Developers</c:v>
                </c:pt>
              </c:strCache>
            </c:strRef>
          </c:cat>
          <c:val>
            <c:numRef>
              <c:f>Sheet1!$C$2</c:f>
              <c:numCache>
                <c:formatCode>General</c:formatCode>
                <c:ptCount val="1"/>
                <c:pt idx="0">
                  <c:v>1.125</c:v>
                </c:pt>
              </c:numCache>
            </c:numRef>
          </c:val>
        </c:ser>
        <c:dLbls>
          <c:showLegendKey val="0"/>
          <c:showVal val="0"/>
          <c:showCatName val="0"/>
          <c:showSerName val="0"/>
          <c:showPercent val="0"/>
          <c:showBubbleSize val="0"/>
        </c:dLbls>
        <c:gapWidth val="100"/>
        <c:overlap val="-24"/>
        <c:axId val="-495711920"/>
        <c:axId val="-495723344"/>
      </c:barChart>
      <c:catAx>
        <c:axId val="-4957119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495723344"/>
        <c:crosses val="autoZero"/>
        <c:auto val="1"/>
        <c:lblAlgn val="ctr"/>
        <c:lblOffset val="100"/>
        <c:noMultiLvlLbl val="0"/>
      </c:catAx>
      <c:valAx>
        <c:axId val="-495723344"/>
        <c:scaling>
          <c:orientation val="minMax"/>
          <c:max val="5"/>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495711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b="0" dirty="0" smtClean="0">
                <a:effectLst>
                  <a:outerShdw blurRad="38100" dist="38100" dir="2700000" algn="tl">
                    <a:srgbClr val="000000">
                      <a:alpha val="43137"/>
                    </a:srgbClr>
                  </a:outerShdw>
                </a:effectLst>
              </a:rPr>
              <a:t>Utility of the communications with the Team Coach</a:t>
            </a:r>
            <a:endParaRPr lang="es-ES" b="0" dirty="0">
              <a:effectLst>
                <a:outerShdw blurRad="38100" dist="38100" dir="2700000" algn="tl">
                  <a:srgbClr val="000000">
                    <a:alpha val="43137"/>
                  </a:srgbClr>
                </a:outerShdw>
              </a:effectLst>
            </a:endParaRPr>
          </a:p>
        </c:rich>
      </c:tx>
      <c:layout>
        <c:manualLayout>
          <c:xMode val="edge"/>
          <c:yMode val="edge"/>
          <c:x val="0.14984281387218579"/>
          <c:y val="1.051401965873313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Sheet1!$B$1</c:f>
              <c:strCache>
                <c:ptCount val="1"/>
                <c:pt idx="0">
                  <c:v>Baseline (median utility)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Developers</c:v>
                </c:pt>
              </c:strCache>
            </c:strRef>
          </c:cat>
          <c:val>
            <c:numRef>
              <c:f>Sheet1!$B$2</c:f>
              <c:numCache>
                <c:formatCode>General</c:formatCode>
                <c:ptCount val="1"/>
                <c:pt idx="0">
                  <c:v>3.5</c:v>
                </c:pt>
              </c:numCache>
            </c:numRef>
          </c:val>
        </c:ser>
        <c:ser>
          <c:idx val="1"/>
          <c:order val="1"/>
          <c:tx>
            <c:strRef>
              <c:f>Sheet1!$C$1</c:f>
              <c:strCache>
                <c:ptCount val="1"/>
                <c:pt idx="0">
                  <c:v>Treatment (median utility)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Developers</c:v>
                </c:pt>
              </c:strCache>
            </c:strRef>
          </c:cat>
          <c:val>
            <c:numRef>
              <c:f>Sheet1!$C$2</c:f>
              <c:numCache>
                <c:formatCode>General</c:formatCode>
                <c:ptCount val="1"/>
                <c:pt idx="0">
                  <c:v>3.6391</c:v>
                </c:pt>
              </c:numCache>
            </c:numRef>
          </c:val>
        </c:ser>
        <c:dLbls>
          <c:showLegendKey val="0"/>
          <c:showVal val="0"/>
          <c:showCatName val="0"/>
          <c:showSerName val="0"/>
          <c:showPercent val="0"/>
          <c:showBubbleSize val="0"/>
        </c:dLbls>
        <c:gapWidth val="100"/>
        <c:overlap val="-24"/>
        <c:axId val="-495709200"/>
        <c:axId val="-495706480"/>
      </c:barChart>
      <c:catAx>
        <c:axId val="-49570920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495706480"/>
        <c:crosses val="autoZero"/>
        <c:auto val="1"/>
        <c:lblAlgn val="ctr"/>
        <c:lblOffset val="100"/>
        <c:noMultiLvlLbl val="0"/>
      </c:catAx>
      <c:valAx>
        <c:axId val="-495706480"/>
        <c:scaling>
          <c:orientation val="minMax"/>
          <c:max val="5"/>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4957092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C970DB-8EE6-4E5B-9CBE-4CA39D1A6EC2}" type="datetimeFigureOut">
              <a:rPr lang="en-US" smtClean="0"/>
              <a:t>5/7/2015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355828-8ECA-4525-A47E-5E299A14B1C7}" type="slidenum">
              <a:rPr lang="en-US" smtClean="0"/>
              <a:t>‹#›</a:t>
            </a:fld>
            <a:endParaRPr lang="en-US" dirty="0"/>
          </a:p>
        </p:txBody>
      </p:sp>
    </p:spTree>
    <p:extLst>
      <p:ext uri="{BB962C8B-B14F-4D97-AF65-F5344CB8AC3E}">
        <p14:creationId xmlns:p14="http://schemas.microsoft.com/office/powerpoint/2010/main" val="34518015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0" y="-638"/>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2171700" y="2386584"/>
            <a:ext cx="9175668" cy="2852928"/>
          </a:xfrm>
        </p:spPr>
        <p:txBody>
          <a:bodyPr anchor="b"/>
          <a:lstStyle>
            <a:lvl1pPr algn="l">
              <a:defRPr sz="600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71700" y="5296060"/>
            <a:ext cx="9175668" cy="1561622"/>
          </a:xfrm>
        </p:spPr>
        <p:txBody>
          <a:bodyPr/>
          <a:lstStyle>
            <a:lvl1pPr marL="0" indent="0" algn="l">
              <a:buNone/>
              <a:defRPr sz="24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BECBBC-B5FD-4F11-9AC2-5AED2BF7CA3D}" type="slidenum">
              <a:rPr lang="en-US" smtClean="0"/>
              <a:pPr/>
              <a:t>‹#›</a:t>
            </a:fld>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38113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userDrawn="1"/>
        </p:nvGrpSpPr>
        <p:grpSpPr>
          <a:xfrm>
            <a:off x="-1" y="-2971"/>
            <a:ext cx="12192001" cy="6866062"/>
            <a:chOff x="-1" y="-2971"/>
            <a:chExt cx="12192001" cy="6866062"/>
          </a:xfrm>
        </p:grpSpPr>
        <p:sp>
          <p:nvSpPr>
            <p:cNvPr id="14"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Rectangle 19"/>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descr="abstract background design"/>
          <p:cNvGrpSpPr/>
          <p:nvPr userDrawn="1"/>
        </p:nvGrpSpPr>
        <p:grpSpPr>
          <a:xfrm>
            <a:off x="-1366" y="-4114"/>
            <a:ext cx="5035003" cy="6865834"/>
            <a:chOff x="-1366" y="-4114"/>
            <a:chExt cx="5035003" cy="6865834"/>
          </a:xfrm>
        </p:grpSpPr>
        <p:sp>
          <p:nvSpPr>
            <p:cNvPr id="9"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1480" y="457200"/>
            <a:ext cx="3483864"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0"/>
            <a:ext cx="6172200" cy="5713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11480" y="2514184"/>
            <a:ext cx="3703320" cy="3658016"/>
          </a:xfrm>
        </p:spPr>
        <p:txBody>
          <a:bodyPr>
            <a:normAutofit/>
          </a:bodyPr>
          <a:lstStyle>
            <a:lvl1pPr marL="0" indent="0">
              <a:buNone/>
              <a:defRPr sz="14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8347838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4762" y="0"/>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descr="photo of man sitting on an outdoor bench, using a table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28"/>
            <a:ext cx="8876190" cy="6857143"/>
          </a:xfrm>
          <a:prstGeom prst="rect">
            <a:avLst/>
          </a:prstGeom>
        </p:spPr>
      </p:pic>
      <p:sp>
        <p:nvSpPr>
          <p:cNvPr id="23" name="Freeform 5" descr="Callout shape"/>
          <p:cNvSpPr>
            <a:spLocks/>
          </p:cNvSpPr>
          <p:nvPr userDrawn="1"/>
        </p:nvSpPr>
        <p:spPr bwMode="auto">
          <a:xfrm>
            <a:off x="6778677" y="356679"/>
            <a:ext cx="4956048" cy="3008376"/>
          </a:xfrm>
          <a:custGeom>
            <a:avLst/>
            <a:gdLst>
              <a:gd name="T0" fmla="*/ 0 w 4338"/>
              <a:gd name="T1" fmla="*/ 0 h 2582"/>
              <a:gd name="T2" fmla="*/ 0 w 4338"/>
              <a:gd name="T3" fmla="*/ 2353 h 2582"/>
              <a:gd name="T4" fmla="*/ 921 w 4338"/>
              <a:gd name="T5" fmla="*/ 2353 h 2582"/>
              <a:gd name="T6" fmla="*/ 1101 w 4338"/>
              <a:gd name="T7" fmla="*/ 2582 h 2582"/>
              <a:gd name="T8" fmla="*/ 1278 w 4338"/>
              <a:gd name="T9" fmla="*/ 2353 h 2582"/>
              <a:gd name="T10" fmla="*/ 4338 w 4338"/>
              <a:gd name="T11" fmla="*/ 2353 h 2582"/>
              <a:gd name="T12" fmla="*/ 4338 w 4338"/>
              <a:gd name="T13" fmla="*/ 0 h 2582"/>
              <a:gd name="T14" fmla="*/ 0 w 4338"/>
              <a:gd name="T15" fmla="*/ 0 h 2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8" h="2582">
                <a:moveTo>
                  <a:pt x="0" y="0"/>
                </a:moveTo>
                <a:lnTo>
                  <a:pt x="0" y="2353"/>
                </a:lnTo>
                <a:lnTo>
                  <a:pt x="921" y="2353"/>
                </a:lnTo>
                <a:lnTo>
                  <a:pt x="1101" y="2582"/>
                </a:lnTo>
                <a:lnTo>
                  <a:pt x="1278" y="2353"/>
                </a:lnTo>
                <a:lnTo>
                  <a:pt x="4338" y="2353"/>
                </a:lnTo>
                <a:lnTo>
                  <a:pt x="4338" y="0"/>
                </a:lnTo>
                <a:lnTo>
                  <a:pt x="0" y="0"/>
                </a:lnTo>
                <a:close/>
              </a:path>
            </a:pathLst>
          </a:custGeom>
          <a:solidFill>
            <a:srgbClr val="FDF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ctrTitle"/>
          </p:nvPr>
        </p:nvSpPr>
        <p:spPr>
          <a:xfrm>
            <a:off x="6945060" y="1382350"/>
            <a:ext cx="4279434" cy="683787"/>
          </a:xfrm>
        </p:spPr>
        <p:txBody>
          <a:bodyPr anchor="b">
            <a:normAutofit/>
          </a:bodyPr>
          <a:lstStyle>
            <a:lvl1pPr algn="l">
              <a:defRPr sz="2000">
                <a:solidFill>
                  <a:schemeClr val="accent1"/>
                </a:solidFill>
                <a:latin typeface="+mj-lt"/>
              </a:defRPr>
            </a:lvl1pPr>
          </a:lstStyle>
          <a:p>
            <a:r>
              <a:rPr lang="en-US" smtClean="0"/>
              <a:t>Click to edit Master title style</a:t>
            </a:r>
            <a:endParaRPr lang="en-US" dirty="0"/>
          </a:p>
        </p:txBody>
      </p:sp>
      <p:sp>
        <p:nvSpPr>
          <p:cNvPr id="34" name="Text Placeholder 33"/>
          <p:cNvSpPr>
            <a:spLocks noGrp="1"/>
          </p:cNvSpPr>
          <p:nvPr>
            <p:ph type="body" sz="quarter" idx="13" hasCustomPrompt="1"/>
          </p:nvPr>
        </p:nvSpPr>
        <p:spPr>
          <a:xfrm>
            <a:off x="7781982" y="2067295"/>
            <a:ext cx="3549389" cy="955667"/>
          </a:xfrm>
        </p:spPr>
        <p:txBody>
          <a:bodyPr vert="horz" lIns="91440" tIns="45720" rIns="91440" bIns="45720" rtlCol="0" anchor="b">
            <a:noAutofit/>
          </a:bodyPr>
          <a:lstStyle>
            <a:lvl1pPr>
              <a:defRPr lang="en-US" sz="5100" smtClean="0">
                <a:solidFill>
                  <a:schemeClr val="accent1"/>
                </a:solidFill>
                <a:latin typeface="+mj-lt"/>
                <a:ea typeface="+mj-ea"/>
              </a:defRPr>
            </a:lvl1pPr>
            <a:lvl2pPr>
              <a:defRPr lang="en-US" sz="6800" smtClean="0">
                <a:solidFill>
                  <a:schemeClr val="accent1"/>
                </a:solidFill>
                <a:cs typeface="+mn-cs"/>
              </a:defRPr>
            </a:lvl2pPr>
            <a:lvl3pPr>
              <a:defRPr lang="en-US" sz="6800" smtClean="0">
                <a:solidFill>
                  <a:schemeClr val="accent1"/>
                </a:solidFill>
                <a:cs typeface="+mn-cs"/>
              </a:defRPr>
            </a:lvl3pPr>
            <a:lvl4pPr>
              <a:defRPr lang="en-US" sz="6800" smtClean="0">
                <a:solidFill>
                  <a:schemeClr val="accent1"/>
                </a:solidFill>
                <a:cs typeface="+mn-cs"/>
              </a:defRPr>
            </a:lvl4pPr>
            <a:lvl5pPr>
              <a:defRPr lang="en-US" sz="6800">
                <a:solidFill>
                  <a:schemeClr val="accent1"/>
                </a:solidFill>
                <a:cs typeface="+mn-cs"/>
              </a:defRPr>
            </a:lvl5pPr>
          </a:lstStyle>
          <a:p>
            <a:pPr lvl="0">
              <a:spcBef>
                <a:spcPct val="0"/>
              </a:spcBef>
            </a:pPr>
            <a:r>
              <a:rPr lang="en-US" dirty="0" smtClean="0"/>
              <a:t>Slide Title</a:t>
            </a:r>
            <a:endParaRPr lang="en-US" dirty="0"/>
          </a:p>
        </p:txBody>
      </p:sp>
      <p:sp>
        <p:nvSpPr>
          <p:cNvPr id="3" name="Subtitle 2"/>
          <p:cNvSpPr>
            <a:spLocks noGrp="1"/>
          </p:cNvSpPr>
          <p:nvPr>
            <p:ph type="subTitle" idx="1"/>
          </p:nvPr>
        </p:nvSpPr>
        <p:spPr>
          <a:xfrm>
            <a:off x="6904228" y="6209375"/>
            <a:ext cx="4994007" cy="336626"/>
          </a:xfrm>
        </p:spPr>
        <p:txBody>
          <a:bodyPr>
            <a:noAutofit/>
          </a:bodyPr>
          <a:lstStyle>
            <a:lvl1pPr marL="0" indent="0" algn="l">
              <a:buNone/>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443985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59524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161354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589630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b="1"/>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5714070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0">
              <a:schemeClr val="accent1"/>
            </a:gs>
            <a:gs pos="0">
              <a:schemeClr val="accent3"/>
            </a:gs>
          </a:gsLst>
          <a:lin ang="19800000" scaled="0"/>
        </a:gradFill>
        <a:effectLst/>
      </p:bgPr>
    </p:bg>
    <p:spTree>
      <p:nvGrpSpPr>
        <p:cNvPr id="1" name=""/>
        <p:cNvGrpSpPr/>
        <p:nvPr/>
      </p:nvGrpSpPr>
      <p:grpSpPr>
        <a:xfrm>
          <a:off x="0" y="0"/>
          <a:ext cx="0" cy="0"/>
          <a:chOff x="0" y="0"/>
          <a:chExt cx="0" cy="0"/>
        </a:xfrm>
      </p:grpSpPr>
      <p:grpSp>
        <p:nvGrpSpPr>
          <p:cNvPr id="14" name="Group 13"/>
          <p:cNvGrpSpPr/>
          <p:nvPr userDrawn="1"/>
        </p:nvGrpSpPr>
        <p:grpSpPr>
          <a:xfrm flipH="1">
            <a:off x="-1" y="0"/>
            <a:ext cx="12192001" cy="6858639"/>
            <a:chOff x="-1" y="-1"/>
            <a:chExt cx="12192001" cy="6858639"/>
          </a:xfrm>
        </p:grpSpPr>
        <p:sp>
          <p:nvSpPr>
            <p:cNvPr id="15"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descr="abstract background design"/>
          <p:cNvGrpSpPr/>
          <p:nvPr userDrawn="1"/>
        </p:nvGrpSpPr>
        <p:grpSpPr>
          <a:xfrm flipH="1">
            <a:off x="0" y="-638"/>
            <a:ext cx="12201526" cy="6858638"/>
            <a:chOff x="0" y="618575"/>
            <a:chExt cx="12201526" cy="6858638"/>
          </a:xfrm>
        </p:grpSpPr>
        <p:sp>
          <p:nvSpPr>
            <p:cNvPr id="20" name="Rectangle 19"/>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15"/>
          <p:cNvSpPr>
            <a:spLocks/>
          </p:cNvSpPr>
          <p:nvPr userDrawn="1"/>
        </p:nvSpPr>
        <p:spPr bwMode="auto">
          <a:xfrm flipH="1">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2171700" y="2384364"/>
            <a:ext cx="9175668" cy="2852737"/>
          </a:xfrm>
        </p:spPr>
        <p:txBody>
          <a:bodyPr anchor="b"/>
          <a:lstStyle>
            <a:lvl1pPr>
              <a:defRPr sz="6000">
                <a:solidFill>
                  <a:schemeClr val="tx2"/>
                </a:solidFill>
              </a:defRPr>
            </a:lvl1pPr>
          </a:lstStyle>
          <a:p>
            <a:r>
              <a:rPr lang="en-US" smtClean="0"/>
              <a:t>Click to edit Master title style</a:t>
            </a:r>
            <a:endParaRPr lang="en-US" dirty="0"/>
          </a:p>
        </p:txBody>
      </p:sp>
      <p:sp>
        <p:nvSpPr>
          <p:cNvPr id="23" name="Rectangle 22"/>
          <p:cNvSpPr/>
          <p:nvPr userDrawn="1"/>
        </p:nvSpPr>
        <p:spPr>
          <a:xfrm>
            <a:off x="-3175" y="5486400"/>
            <a:ext cx="12204700" cy="13712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2171700" y="5620215"/>
            <a:ext cx="9175668" cy="1237467"/>
          </a:xfrm>
        </p:spPr>
        <p:txBody>
          <a:bodyPr/>
          <a:lstStyle>
            <a:lvl1pPr marL="0" indent="0">
              <a:buNone/>
              <a:defRPr sz="2400" b="0">
                <a:solidFill>
                  <a:schemeClr val="bg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0FFEE5F-65BB-4268-AC17-D19CED90FB82}" type="datetimeFigureOut">
              <a:rPr lang="en-US" smtClean="0"/>
              <a:pPr/>
              <a:t>5/7/2015</a:t>
            </a:fld>
            <a:endParaRPr lang="en-US" dirty="0"/>
          </a:p>
        </p:txBody>
      </p:sp>
      <p:sp>
        <p:nvSpPr>
          <p:cNvPr id="5" name="Footer Placeholder 4"/>
          <p:cNvSpPr>
            <a:spLocks noGrp="1"/>
          </p:cNvSpPr>
          <p:nvPr>
            <p:ph type="ftr" sz="quarter" idx="11"/>
          </p:nvPr>
        </p:nvSpPr>
        <p:spPr>
          <a:xfrm rot="5400000">
            <a:off x="10208348" y="3345599"/>
            <a:ext cx="3417882" cy="365125"/>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pic>
        <p:nvPicPr>
          <p:cNvPr id="25" name="Picture 24"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1647718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36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1302915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90687"/>
            <a:ext cx="5157787"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90687"/>
            <a:ext cx="5183188"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1000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499515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674131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userDrawn="1"/>
        </p:nvGrpSpPr>
        <p:grpSpPr>
          <a:xfrm>
            <a:off x="-1" y="-2971"/>
            <a:ext cx="12192001" cy="6866062"/>
            <a:chOff x="-1" y="-2971"/>
            <a:chExt cx="12192001" cy="6866062"/>
          </a:xfrm>
        </p:grpSpPr>
        <p:sp>
          <p:nvSpPr>
            <p:cNvPr id="9"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Rectangle 14"/>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abstract background design"/>
          <p:cNvGrpSpPr/>
          <p:nvPr userDrawn="1"/>
        </p:nvGrpSpPr>
        <p:grpSpPr>
          <a:xfrm>
            <a:off x="-1366" y="-4114"/>
            <a:ext cx="5035003" cy="6865834"/>
            <a:chOff x="-1366" y="-4114"/>
            <a:chExt cx="5035003" cy="6865834"/>
          </a:xfrm>
        </p:grpSpPr>
        <p:sp>
          <p:nvSpPr>
            <p:cNvPr id="16"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8"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4054" y="457200"/>
            <a:ext cx="3482317"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457200"/>
            <a:ext cx="6172200" cy="5713358"/>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4055" y="2514183"/>
            <a:ext cx="3703320" cy="3658015"/>
          </a:xfrm>
        </p:spPr>
        <p:txBody>
          <a:bodyPr/>
          <a:lstStyle>
            <a:lvl1pPr marL="0" indent="0">
              <a:buNone/>
              <a:defRPr sz="16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0905431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bg2"/>
            </a:gs>
            <a:gs pos="0">
              <a:schemeClr val="bg1">
                <a:lumMod val="85000"/>
                <a:alpha val="50000"/>
              </a:schemeClr>
            </a:gs>
          </a:gsLst>
          <a:lin ang="5400000" scaled="0"/>
        </a:gradFill>
        <a:effectLst/>
      </p:bgPr>
    </p:bg>
    <p:spTree>
      <p:nvGrpSpPr>
        <p:cNvPr id="1" name=""/>
        <p:cNvGrpSpPr/>
        <p:nvPr/>
      </p:nvGrpSpPr>
      <p:grpSpPr>
        <a:xfrm>
          <a:off x="0" y="0"/>
          <a:ext cx="0" cy="0"/>
          <a:chOff x="0" y="0"/>
          <a:chExt cx="0" cy="0"/>
        </a:xfrm>
      </p:grpSpPr>
      <p:grpSp>
        <p:nvGrpSpPr>
          <p:cNvPr id="1039" name="Group 1038"/>
          <p:cNvGrpSpPr/>
          <p:nvPr userDrawn="1"/>
        </p:nvGrpSpPr>
        <p:grpSpPr>
          <a:xfrm>
            <a:off x="-1" y="-2971"/>
            <a:ext cx="12192001" cy="6866062"/>
            <a:chOff x="-1" y="-2971"/>
            <a:chExt cx="12192001" cy="6866062"/>
          </a:xfrm>
        </p:grpSpPr>
        <p:sp>
          <p:nvSpPr>
            <p:cNvPr id="1028"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4"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38" name="Rectangle 1037"/>
          <p:cNvSpPr/>
          <p:nvPr userDrawn="1"/>
        </p:nvSpPr>
        <p:spPr>
          <a:xfrm>
            <a:off x="0" y="-5092"/>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1" name="Rectangle 1040" descr="background shape"/>
          <p:cNvSpPr/>
          <p:nvPr userDrawn="1"/>
        </p:nvSpPr>
        <p:spPr>
          <a:xfrm>
            <a:off x="-4119" y="6237752"/>
            <a:ext cx="12197830" cy="630429"/>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830" h="630429">
                <a:moveTo>
                  <a:pt x="0" y="407779"/>
                </a:moveTo>
                <a:lnTo>
                  <a:pt x="12197830" y="0"/>
                </a:lnTo>
                <a:cubicBezTo>
                  <a:pt x="12197260" y="266876"/>
                  <a:pt x="12196689" y="363553"/>
                  <a:pt x="12196119" y="630429"/>
                </a:cubicBezTo>
                <a:lnTo>
                  <a:pt x="4119" y="630429"/>
                </a:lnTo>
                <a:lnTo>
                  <a:pt x="0" y="407779"/>
                </a:ln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 name="Date Placeholder 3"/>
          <p:cNvSpPr>
            <a:spLocks noGrp="1"/>
          </p:cNvSpPr>
          <p:nvPr>
            <p:ph type="dt" sz="half" idx="2"/>
          </p:nvPr>
        </p:nvSpPr>
        <p:spPr>
          <a:xfrm rot="5400000">
            <a:off x="11235763" y="843711"/>
            <a:ext cx="1328829"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fld id="{90FFEE5F-65BB-4268-AC17-D19CED90FB82}" type="datetimeFigureOut">
              <a:rPr lang="en-US" smtClean="0"/>
              <a:pPr/>
              <a:t>5/7/2015</a:t>
            </a:fld>
            <a:endParaRPr lang="en-US" dirty="0"/>
          </a:p>
        </p:txBody>
      </p:sp>
      <p:sp>
        <p:nvSpPr>
          <p:cNvPr id="5" name="Footer Placeholder 4"/>
          <p:cNvSpPr>
            <a:spLocks noGrp="1"/>
          </p:cNvSpPr>
          <p:nvPr>
            <p:ph type="ftr" sz="quarter" idx="3"/>
          </p:nvPr>
        </p:nvSpPr>
        <p:spPr>
          <a:xfrm rot="5400000">
            <a:off x="9741620" y="3812327"/>
            <a:ext cx="4351338"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11118350" y="6370474"/>
            <a:ext cx="981502" cy="365125"/>
          </a:xfrm>
          <a:prstGeom prst="rect">
            <a:avLst/>
          </a:prstGeom>
        </p:spPr>
        <p:txBody>
          <a:bodyPr vert="horz" lIns="91440" tIns="45720" rIns="91440" bIns="45720" rtlCol="0" anchor="ctr"/>
          <a:lstStyle>
            <a:lvl1pPr algn="r">
              <a:defRPr sz="2000">
                <a:solidFill>
                  <a:schemeClr val="bg2"/>
                </a:solidFill>
                <a:latin typeface="Segoe UI" panose="020B0502040204020203" pitchFamily="34" charset="0"/>
                <a:cs typeface="Segoe UI" panose="020B0502040204020203" pitchFamily="34" charset="0"/>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39507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p:titleStyle>
    <p:body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effectLst>
                  <a:outerShdw blurRad="38100" dist="38100" dir="2700000" algn="tl">
                    <a:srgbClr val="000000">
                      <a:alpha val="43137"/>
                    </a:srgbClr>
                  </a:outerShdw>
                </a:effectLst>
              </a:rPr>
              <a:t>Improving communication in large-scale agile environments</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 quasi-experimental approach</a:t>
            </a:r>
            <a:endParaRPr lang="en-US"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857" y="533846"/>
            <a:ext cx="1217414" cy="1348434"/>
          </a:xfrm>
          <a:prstGeom prst="rect">
            <a:avLst/>
          </a:prstGeom>
        </p:spPr>
      </p:pic>
    </p:spTree>
    <p:extLst>
      <p:ext uri="{BB962C8B-B14F-4D97-AF65-F5344CB8AC3E}">
        <p14:creationId xmlns:p14="http://schemas.microsoft.com/office/powerpoint/2010/main" val="333360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solutions</a:t>
            </a:r>
            <a:endParaRPr lang="en-US" dirty="0"/>
          </a:p>
        </p:txBody>
      </p:sp>
      <p:sp>
        <p:nvSpPr>
          <p:cNvPr id="3" name="Content Placeholder 2"/>
          <p:cNvSpPr>
            <a:spLocks noGrp="1"/>
          </p:cNvSpPr>
          <p:nvPr>
            <p:ph idx="1"/>
          </p:nvPr>
        </p:nvSpPr>
        <p:spPr>
          <a:xfrm>
            <a:off x="838200" y="1825625"/>
            <a:ext cx="10515600" cy="4351338"/>
          </a:xfrm>
        </p:spPr>
        <p:txBody>
          <a:bodyPr/>
          <a:lstStyle/>
          <a:p>
            <a:pPr algn="just"/>
            <a:r>
              <a:rPr lang="en-US" dirty="0" smtClean="0"/>
              <a:t>Information lacking practical value</a:t>
            </a:r>
          </a:p>
          <a:p>
            <a:pPr marL="342900" indent="-342900" algn="just">
              <a:buFont typeface="Arial" panose="020B0604020202020204" pitchFamily="34" charset="0"/>
              <a:buChar char="•"/>
            </a:pPr>
            <a:r>
              <a:rPr lang="en-GB" sz="2200" b="0" dirty="0" smtClean="0">
                <a:solidFill>
                  <a:schemeClr val="tx1">
                    <a:lumMod val="50000"/>
                    <a:lumOff val="50000"/>
                  </a:schemeClr>
                </a:solidFill>
              </a:rPr>
              <a:t>Most of the irrelevant information is received through e-mail.</a:t>
            </a:r>
          </a:p>
          <a:p>
            <a:pPr marL="342900" indent="-342900" algn="just">
              <a:buFont typeface="Arial" panose="020B0604020202020204" pitchFamily="34" charset="0"/>
              <a:buChar char="•"/>
            </a:pPr>
            <a:r>
              <a:rPr lang="en-GB" sz="2200" b="0" dirty="0" smtClean="0">
                <a:solidFill>
                  <a:schemeClr val="tx1">
                    <a:lumMod val="50000"/>
                    <a:lumOff val="50000"/>
                  </a:schemeClr>
                </a:solidFill>
              </a:rPr>
              <a:t>Most of the time the utility of an e-mail can be derived from either its subject or its sender. </a:t>
            </a:r>
          </a:p>
          <a:p>
            <a:pPr algn="just"/>
            <a:r>
              <a:rPr lang="en-GB" dirty="0" smtClean="0"/>
              <a:t>Proposal: </a:t>
            </a:r>
            <a:r>
              <a:rPr lang="en-GB" sz="2200" b="0" dirty="0" smtClean="0">
                <a:solidFill>
                  <a:schemeClr val="tx1">
                    <a:lumMod val="50000"/>
                    <a:lumOff val="50000"/>
                  </a:schemeClr>
                </a:solidFill>
              </a:rPr>
              <a:t>Filter out incoming e-mails based on this criteria and store them separately so that they are available when the receiver wants to access them rather than when the sender asks them to be accessed.</a:t>
            </a:r>
            <a:endParaRPr lang="en-GB" sz="2200" b="0" dirty="0">
              <a:solidFill>
                <a:schemeClr val="tx1">
                  <a:lumMod val="50000"/>
                  <a:lumOff val="50000"/>
                </a:schemeClr>
              </a:solidFill>
            </a:endParaRP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spTree>
    <p:extLst>
      <p:ext uri="{BB962C8B-B14F-4D97-AF65-F5344CB8AC3E}">
        <p14:creationId xmlns:p14="http://schemas.microsoft.com/office/powerpoint/2010/main" val="223197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solutions</a:t>
            </a:r>
            <a:endParaRPr lang="en-US" dirty="0"/>
          </a:p>
        </p:txBody>
      </p:sp>
      <p:sp>
        <p:nvSpPr>
          <p:cNvPr id="3" name="Content Placeholder 2"/>
          <p:cNvSpPr>
            <a:spLocks noGrp="1"/>
          </p:cNvSpPr>
          <p:nvPr>
            <p:ph idx="1"/>
          </p:nvPr>
        </p:nvSpPr>
        <p:spPr>
          <a:xfrm>
            <a:off x="838200" y="1825625"/>
            <a:ext cx="10515600" cy="4351338"/>
          </a:xfrm>
        </p:spPr>
        <p:txBody>
          <a:bodyPr/>
          <a:lstStyle/>
          <a:p>
            <a:pPr algn="just"/>
            <a:r>
              <a:rPr lang="en-US" dirty="0" smtClean="0"/>
              <a:t>Communication with Team Coach</a:t>
            </a:r>
          </a:p>
          <a:p>
            <a:pPr marL="342900" indent="-342900" algn="just">
              <a:buFont typeface="Arial" panose="020B0604020202020204" pitchFamily="34" charset="0"/>
              <a:buChar char="•"/>
            </a:pPr>
            <a:r>
              <a:rPr lang="en-GB" sz="2200" b="0" dirty="0" smtClean="0">
                <a:solidFill>
                  <a:schemeClr val="tx1">
                    <a:lumMod val="50000"/>
                    <a:lumOff val="50000"/>
                  </a:schemeClr>
                </a:solidFill>
              </a:rPr>
              <a:t>It is unclear where the boundary between the Scrum Master and Team Coach’s duties is.</a:t>
            </a:r>
          </a:p>
          <a:p>
            <a:pPr marL="342900" indent="-342900" algn="just">
              <a:buFont typeface="Arial" panose="020B0604020202020204" pitchFamily="34" charset="0"/>
              <a:buChar char="•"/>
            </a:pPr>
            <a:r>
              <a:rPr lang="en-GB" sz="2200" b="0" dirty="0" smtClean="0">
                <a:solidFill>
                  <a:schemeClr val="tx1">
                    <a:lumMod val="50000"/>
                    <a:lumOff val="50000"/>
                  </a:schemeClr>
                </a:solidFill>
              </a:rPr>
              <a:t>Because the Team Coach role usually overlaps with the Line Manager one, which requires a lot of dedication, there is barely any time available for the former. </a:t>
            </a:r>
          </a:p>
          <a:p>
            <a:pPr algn="just"/>
            <a:r>
              <a:rPr lang="en-GB" dirty="0" smtClean="0"/>
              <a:t>Proposal: </a:t>
            </a:r>
            <a:r>
              <a:rPr lang="en-GB" sz="2200" b="0" dirty="0" smtClean="0">
                <a:solidFill>
                  <a:schemeClr val="tx1">
                    <a:lumMod val="50000"/>
                    <a:lumOff val="50000"/>
                  </a:schemeClr>
                </a:solidFill>
              </a:rPr>
              <a:t>Replace the development duties assigned to Scrum Master with coaching ones, alleviating the workload of Line Managers and bringing the Team Coach figure closer to the teams.</a:t>
            </a:r>
            <a:endParaRPr lang="en-US" sz="2200" b="0" dirty="0">
              <a:solidFill>
                <a:schemeClr val="tx1">
                  <a:lumMod val="50000"/>
                  <a:lumOff val="50000"/>
                </a:schemeClr>
              </a:solidFill>
            </a:endParaRPr>
          </a:p>
        </p:txBody>
      </p:sp>
    </p:spTree>
    <p:extLst>
      <p:ext uri="{BB962C8B-B14F-4D97-AF65-F5344CB8AC3E}">
        <p14:creationId xmlns:p14="http://schemas.microsoft.com/office/powerpoint/2010/main" val="364576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assessment</a:t>
            </a:r>
            <a:endParaRPr lang="en-US" dirty="0"/>
          </a:p>
        </p:txBody>
      </p:sp>
      <p:sp>
        <p:nvSpPr>
          <p:cNvPr id="3" name="Content Placeholder 2"/>
          <p:cNvSpPr>
            <a:spLocks noGrp="1"/>
          </p:cNvSpPr>
          <p:nvPr>
            <p:ph idx="1"/>
          </p:nvPr>
        </p:nvSpPr>
        <p:spPr>
          <a:xfrm>
            <a:off x="838200" y="1825625"/>
            <a:ext cx="5177589" cy="4351338"/>
          </a:xfrm>
        </p:spPr>
        <p:txBody>
          <a:bodyPr/>
          <a:lstStyle/>
          <a:p>
            <a:pPr algn="just"/>
            <a:r>
              <a:rPr lang="en-US" dirty="0" smtClean="0"/>
              <a:t>Information lacking practical value</a:t>
            </a:r>
            <a:endParaRPr lang="en-GB" b="0" dirty="0" smtClean="0">
              <a:solidFill>
                <a:schemeClr val="tx1">
                  <a:lumMod val="50000"/>
                  <a:lumOff val="50000"/>
                </a:schemeClr>
              </a:solidFill>
            </a:endParaRPr>
          </a:p>
          <a:p>
            <a:pPr algn="just"/>
            <a:endParaRPr lang="en-US" dirty="0" smtClean="0"/>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17" name="Chart 16"/>
          <p:cNvGraphicFramePr/>
          <p:nvPr>
            <p:extLst>
              <p:ext uri="{D42A27DB-BD31-4B8C-83A1-F6EECF244321}">
                <p14:modId xmlns:p14="http://schemas.microsoft.com/office/powerpoint/2010/main" val="1137613575"/>
              </p:ext>
            </p:extLst>
          </p:nvPr>
        </p:nvGraphicFramePr>
        <p:xfrm>
          <a:off x="2704616" y="2383424"/>
          <a:ext cx="6029158" cy="3623733"/>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p:cNvSpPr txBox="1"/>
          <p:nvPr/>
        </p:nvSpPr>
        <p:spPr>
          <a:xfrm>
            <a:off x="838199" y="2431633"/>
            <a:ext cx="4802945" cy="1938992"/>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smtClean="0">
                <a:solidFill>
                  <a:schemeClr val="tx1">
                    <a:lumMod val="50000"/>
                    <a:lumOff val="50000"/>
                  </a:schemeClr>
                </a:solidFill>
              </a:rPr>
              <a:t>Overall </a:t>
            </a:r>
            <a:r>
              <a:rPr lang="en-GB" sz="2400" dirty="0">
                <a:solidFill>
                  <a:schemeClr val="tx1">
                    <a:lumMod val="50000"/>
                    <a:lumOff val="50000"/>
                  </a:schemeClr>
                </a:solidFill>
              </a:rPr>
              <a:t>numbers are good, although differences are not major.</a:t>
            </a:r>
          </a:p>
          <a:p>
            <a:pPr marL="342900" indent="-342900" algn="just">
              <a:buFont typeface="Arial" panose="020B0604020202020204" pitchFamily="34" charset="0"/>
              <a:buChar char="•"/>
            </a:pPr>
            <a:r>
              <a:rPr lang="en-GB" sz="2400" dirty="0">
                <a:solidFill>
                  <a:schemeClr val="tx1">
                    <a:lumMod val="50000"/>
                    <a:lumOff val="50000"/>
                  </a:schemeClr>
                </a:solidFill>
              </a:rPr>
              <a:t>A</a:t>
            </a:r>
            <a:r>
              <a:rPr lang="en-GB" sz="2400" dirty="0" smtClean="0">
                <a:solidFill>
                  <a:schemeClr val="tx1">
                    <a:lumMod val="50000"/>
                    <a:lumOff val="50000"/>
                  </a:schemeClr>
                </a:solidFill>
              </a:rPr>
              <a:t>verage satisfaction is very good (4+ out of 5).</a:t>
            </a:r>
            <a:endParaRPr lang="es-ES" sz="2400" dirty="0"/>
          </a:p>
        </p:txBody>
      </p:sp>
    </p:spTree>
    <p:extLst>
      <p:ext uri="{BB962C8B-B14F-4D97-AF65-F5344CB8AC3E}">
        <p14:creationId xmlns:p14="http://schemas.microsoft.com/office/powerpoint/2010/main" val="80241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wipe(down)">
                                      <p:cBhvr>
                                        <p:cTn id="7" dur="500"/>
                                        <p:tgtEl>
                                          <p:spTgt spid="1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wipe(down)">
                                      <p:cBhvr>
                                        <p:cTn id="12" dur="750"/>
                                        <p:tgtEl>
                                          <p:spTgt spid="17">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wipe(down)">
                                      <p:cBhvr>
                                        <p:cTn id="17" dur="750"/>
                                        <p:tgtEl>
                                          <p:spTgt spid="17">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1" nodeType="clickEffect">
                                  <p:stCondLst>
                                    <p:cond delay="0"/>
                                  </p:stCondLst>
                                  <p:childTnLst>
                                    <p:animMotion origin="layout" path="M -6.25E-7 -4.07407E-6 L 0.25 -4.07407E-6 " pathEditMode="relative" rAng="0" ptsTypes="AA">
                                      <p:cBhvr>
                                        <p:cTn id="21" dur="500" fill="hold"/>
                                        <p:tgtEl>
                                          <p:spTgt spid="17">
                                            <p:graphicEl>
                                              <a:chart seriesIdx="-3" categoryIdx="-3" bldStep="gridLegend"/>
                                            </p:graphicEl>
                                          </p:spTgt>
                                        </p:tgtEl>
                                        <p:attrNameLst>
                                          <p:attrName>ppt_x</p:attrName>
                                          <p:attrName>ppt_y</p:attrName>
                                        </p:attrNameLst>
                                      </p:cBhvr>
                                      <p:rCtr x="12500" y="0"/>
                                    </p:animMotion>
                                  </p:childTnLst>
                                </p:cTn>
                              </p:par>
                              <p:par>
                                <p:cTn id="22" presetID="63" presetClass="path" presetSubtype="0" accel="50000" decel="50000" fill="hold" grpId="1" nodeType="withEffect">
                                  <p:stCondLst>
                                    <p:cond delay="0"/>
                                  </p:stCondLst>
                                  <p:childTnLst>
                                    <p:animMotion origin="layout" path="M -6.25E-7 -4.07407E-6 L 0.25 -4.07407E-6 " pathEditMode="relative" rAng="0" ptsTypes="AA">
                                      <p:cBhvr>
                                        <p:cTn id="23" dur="500" fill="hold"/>
                                        <p:tgtEl>
                                          <p:spTgt spid="17">
                                            <p:graphicEl>
                                              <a:chart seriesIdx="0" categoryIdx="-4" bldStep="series"/>
                                            </p:graphicEl>
                                          </p:spTgt>
                                        </p:tgtEl>
                                        <p:attrNameLst>
                                          <p:attrName>ppt_x</p:attrName>
                                          <p:attrName>ppt_y</p:attrName>
                                        </p:attrNameLst>
                                      </p:cBhvr>
                                      <p:rCtr x="12500" y="0"/>
                                    </p:animMotion>
                                  </p:childTnLst>
                                </p:cTn>
                              </p:par>
                              <p:par>
                                <p:cTn id="24" presetID="63" presetClass="path" presetSubtype="0" accel="50000" decel="50000" fill="hold" grpId="1" nodeType="withEffect">
                                  <p:stCondLst>
                                    <p:cond delay="0"/>
                                  </p:stCondLst>
                                  <p:childTnLst>
                                    <p:animMotion origin="layout" path="M -6.25E-7 -4.07407E-6 L 0.25 -4.07407E-6 " pathEditMode="relative" rAng="0" ptsTypes="AA">
                                      <p:cBhvr>
                                        <p:cTn id="25" dur="500" fill="hold"/>
                                        <p:tgtEl>
                                          <p:spTgt spid="17">
                                            <p:graphicEl>
                                              <a:chart seriesIdx="1" categoryIdx="-4" bldStep="series"/>
                                            </p:graphicEl>
                                          </p:spTgt>
                                        </p:tgtEl>
                                        <p:attrNameLst>
                                          <p:attrName>ppt_x</p:attrName>
                                          <p:attrName>ppt_y</p:attrName>
                                        </p:attrNameLst>
                                      </p:cBhvr>
                                      <p:rCtr x="12500" y="0"/>
                                    </p:animMotion>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Effect transition="in" filter="fade">
                                      <p:cBhvr>
                                        <p:cTn id="39"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uiExpand="1">
        <p:bldSub>
          <a:bldChart bld="series"/>
        </p:bldSub>
      </p:bldGraphic>
      <p:bldGraphic spid="17" grpId="1" uiExpand="1">
        <p:bldSub>
          <a:bldChart bld="series"/>
        </p:bldSub>
      </p:bldGraphic>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assessment</a:t>
            </a:r>
            <a:endParaRPr lang="en-US" dirty="0"/>
          </a:p>
        </p:txBody>
      </p:sp>
      <p:sp>
        <p:nvSpPr>
          <p:cNvPr id="3" name="Content Placeholder 2"/>
          <p:cNvSpPr>
            <a:spLocks noGrp="1"/>
          </p:cNvSpPr>
          <p:nvPr>
            <p:ph idx="1"/>
          </p:nvPr>
        </p:nvSpPr>
        <p:spPr>
          <a:xfrm>
            <a:off x="838200" y="1825625"/>
            <a:ext cx="4982029" cy="4351338"/>
          </a:xfrm>
        </p:spPr>
        <p:txBody>
          <a:bodyPr/>
          <a:lstStyle/>
          <a:p>
            <a:pPr algn="just"/>
            <a:r>
              <a:rPr lang="en-GB" dirty="0" smtClean="0"/>
              <a:t>Communication with Team Coach</a:t>
            </a:r>
          </a:p>
          <a:p>
            <a:pPr marL="342900" indent="-342900" algn="just">
              <a:buFont typeface="Arial" panose="020B0604020202020204" pitchFamily="34" charset="0"/>
              <a:buChar char="•"/>
            </a:pPr>
            <a:r>
              <a:rPr lang="en-GB" b="0" dirty="0">
                <a:solidFill>
                  <a:schemeClr val="tx1">
                    <a:lumMod val="50000"/>
                    <a:lumOff val="50000"/>
                  </a:schemeClr>
                </a:solidFill>
              </a:rPr>
              <a:t>Communications with the Team Coach are “</a:t>
            </a:r>
            <a:r>
              <a:rPr lang="en-GB" b="0" i="1" dirty="0">
                <a:solidFill>
                  <a:schemeClr val="tx1">
                    <a:lumMod val="50000"/>
                    <a:lumOff val="50000"/>
                  </a:schemeClr>
                </a:solidFill>
              </a:rPr>
              <a:t>20%</a:t>
            </a:r>
            <a:r>
              <a:rPr lang="en-GB" b="0" dirty="0">
                <a:solidFill>
                  <a:schemeClr val="tx1">
                    <a:lumMod val="50000"/>
                    <a:lumOff val="50000"/>
                  </a:schemeClr>
                </a:solidFill>
              </a:rPr>
              <a:t> </a:t>
            </a:r>
            <a:r>
              <a:rPr lang="en-GB" b="0" i="1" dirty="0">
                <a:solidFill>
                  <a:schemeClr val="tx1">
                    <a:lumMod val="50000"/>
                    <a:lumOff val="50000"/>
                  </a:schemeClr>
                </a:solidFill>
              </a:rPr>
              <a:t>easier”</a:t>
            </a:r>
            <a:r>
              <a:rPr lang="en-GB" b="0" dirty="0">
                <a:solidFill>
                  <a:schemeClr val="tx1">
                    <a:lumMod val="50000"/>
                    <a:lumOff val="50000"/>
                  </a:schemeClr>
                </a:solidFill>
              </a:rPr>
              <a:t>.</a:t>
            </a:r>
            <a:endParaRPr lang="es-ES" b="0" dirty="0"/>
          </a:p>
          <a:p>
            <a:pPr algn="just"/>
            <a:endParaRPr lang="en-GB" b="0" dirty="0" smtClean="0">
              <a:solidFill>
                <a:schemeClr val="tx1">
                  <a:lumMod val="50000"/>
                  <a:lumOff val="50000"/>
                </a:schemeClr>
              </a:solidFill>
            </a:endParaRPr>
          </a:p>
          <a:p>
            <a:pPr algn="just"/>
            <a:endParaRPr lang="en-US" dirty="0" smtClean="0"/>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17" name="Chart 16"/>
          <p:cNvGraphicFramePr/>
          <p:nvPr>
            <p:extLst>
              <p:ext uri="{D42A27DB-BD31-4B8C-83A1-F6EECF244321}">
                <p14:modId xmlns:p14="http://schemas.microsoft.com/office/powerpoint/2010/main" val="790350020"/>
              </p:ext>
            </p:extLst>
          </p:nvPr>
        </p:nvGraphicFramePr>
        <p:xfrm>
          <a:off x="2704616" y="2383424"/>
          <a:ext cx="6029158" cy="3623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884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wipe(down)">
                                      <p:cBhvr>
                                        <p:cTn id="7" dur="500"/>
                                        <p:tgtEl>
                                          <p:spTgt spid="1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wipe(down)">
                                      <p:cBhvr>
                                        <p:cTn id="12" dur="500"/>
                                        <p:tgtEl>
                                          <p:spTgt spid="17">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wipe(down)">
                                      <p:cBhvr>
                                        <p:cTn id="17" dur="500"/>
                                        <p:tgtEl>
                                          <p:spTgt spid="17">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1" nodeType="clickEffect">
                                  <p:stCondLst>
                                    <p:cond delay="0"/>
                                  </p:stCondLst>
                                  <p:childTnLst>
                                    <p:animMotion origin="layout" path="M -6.25E-7 -4.07407E-6 L 0.25 -4.07407E-6 " pathEditMode="relative" rAng="0" ptsTypes="AA">
                                      <p:cBhvr>
                                        <p:cTn id="21" dur="500" fill="hold"/>
                                        <p:tgtEl>
                                          <p:spTgt spid="17">
                                            <p:graphicEl>
                                              <a:chart seriesIdx="-3" categoryIdx="-3" bldStep="gridLegend"/>
                                            </p:graphicEl>
                                          </p:spTgt>
                                        </p:tgtEl>
                                        <p:attrNameLst>
                                          <p:attrName>ppt_x</p:attrName>
                                          <p:attrName>ppt_y</p:attrName>
                                        </p:attrNameLst>
                                      </p:cBhvr>
                                      <p:rCtr x="12500" y="0"/>
                                    </p:animMotion>
                                  </p:childTnLst>
                                </p:cTn>
                              </p:par>
                              <p:par>
                                <p:cTn id="22" presetID="63" presetClass="path" presetSubtype="0" accel="50000" decel="50000" fill="hold" grpId="1" nodeType="withEffect">
                                  <p:stCondLst>
                                    <p:cond delay="0"/>
                                  </p:stCondLst>
                                  <p:childTnLst>
                                    <p:animMotion origin="layout" path="M -6.25E-7 -4.07407E-6 L 0.25 -4.07407E-6 " pathEditMode="relative" rAng="0" ptsTypes="AA">
                                      <p:cBhvr>
                                        <p:cTn id="23" dur="500" fill="hold"/>
                                        <p:tgtEl>
                                          <p:spTgt spid="17">
                                            <p:graphicEl>
                                              <a:chart seriesIdx="0" categoryIdx="-4" bldStep="series"/>
                                            </p:graphicEl>
                                          </p:spTgt>
                                        </p:tgtEl>
                                        <p:attrNameLst>
                                          <p:attrName>ppt_x</p:attrName>
                                          <p:attrName>ppt_y</p:attrName>
                                        </p:attrNameLst>
                                      </p:cBhvr>
                                      <p:rCtr x="12500" y="0"/>
                                    </p:animMotion>
                                  </p:childTnLst>
                                </p:cTn>
                              </p:par>
                              <p:par>
                                <p:cTn id="24" presetID="63" presetClass="path" presetSubtype="0" accel="50000" decel="50000" fill="hold" grpId="1" nodeType="withEffect">
                                  <p:stCondLst>
                                    <p:cond delay="0"/>
                                  </p:stCondLst>
                                  <p:childTnLst>
                                    <p:animMotion origin="layout" path="M -6.25E-7 -4.07407E-6 L 0.25 -4.07407E-6 " pathEditMode="relative" rAng="0" ptsTypes="AA">
                                      <p:cBhvr>
                                        <p:cTn id="25" dur="500" fill="hold"/>
                                        <p:tgtEl>
                                          <p:spTgt spid="17">
                                            <p:graphicEl>
                                              <a:chart seriesIdx="1" categoryIdx="-4" bldStep="series"/>
                                            </p:graphicEl>
                                          </p:spTgt>
                                        </p:tgtEl>
                                        <p:attrNameLst>
                                          <p:attrName>ppt_x</p:attrName>
                                          <p:attrName>ppt_y</p:attrName>
                                        </p:attrNameLst>
                                      </p:cBhvr>
                                      <p:rCtr x="12500" y="0"/>
                                    </p:animMotion>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Chart bld="series"/>
        </p:bldSub>
      </p:bldGraphic>
      <p:bldGraphic spid="17" grpId="1" uiExpand="1">
        <p:bldSub>
          <a:bldChart bld="series"/>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assessment</a:t>
            </a:r>
            <a:endParaRPr lang="en-US" dirty="0"/>
          </a:p>
        </p:txBody>
      </p:sp>
      <p:sp>
        <p:nvSpPr>
          <p:cNvPr id="3" name="Content Placeholder 2"/>
          <p:cNvSpPr>
            <a:spLocks noGrp="1"/>
          </p:cNvSpPr>
          <p:nvPr>
            <p:ph idx="1"/>
          </p:nvPr>
        </p:nvSpPr>
        <p:spPr>
          <a:xfrm>
            <a:off x="838199" y="1825625"/>
            <a:ext cx="4982029" cy="4351338"/>
          </a:xfrm>
        </p:spPr>
        <p:txBody>
          <a:bodyPr/>
          <a:lstStyle/>
          <a:p>
            <a:pPr algn="just"/>
            <a:r>
              <a:rPr lang="en-GB" dirty="0" smtClean="0"/>
              <a:t>Communication with Team Coach</a:t>
            </a:r>
          </a:p>
          <a:p>
            <a:pPr marL="342900" indent="-342900" algn="just">
              <a:buFont typeface="Arial" panose="020B0604020202020204" pitchFamily="34" charset="0"/>
              <a:buChar char="•"/>
            </a:pPr>
            <a:r>
              <a:rPr lang="en-GB" b="0" dirty="0">
                <a:solidFill>
                  <a:schemeClr val="tx1">
                    <a:lumMod val="50000"/>
                    <a:lumOff val="50000"/>
                  </a:schemeClr>
                </a:solidFill>
              </a:rPr>
              <a:t>Communications with the Team Coach are “</a:t>
            </a:r>
            <a:r>
              <a:rPr lang="en-GB" b="0" i="1" dirty="0">
                <a:solidFill>
                  <a:schemeClr val="tx1">
                    <a:lumMod val="50000"/>
                    <a:lumOff val="50000"/>
                  </a:schemeClr>
                </a:solidFill>
              </a:rPr>
              <a:t>20%</a:t>
            </a:r>
            <a:r>
              <a:rPr lang="en-GB" b="0" dirty="0">
                <a:solidFill>
                  <a:schemeClr val="tx1">
                    <a:lumMod val="50000"/>
                    <a:lumOff val="50000"/>
                  </a:schemeClr>
                </a:solidFill>
              </a:rPr>
              <a:t> </a:t>
            </a:r>
            <a:r>
              <a:rPr lang="en-GB" b="0" i="1" dirty="0">
                <a:solidFill>
                  <a:schemeClr val="tx1">
                    <a:lumMod val="50000"/>
                    <a:lumOff val="50000"/>
                  </a:schemeClr>
                </a:solidFill>
              </a:rPr>
              <a:t>easier”</a:t>
            </a:r>
            <a:r>
              <a:rPr lang="en-GB" b="0" dirty="0">
                <a:solidFill>
                  <a:schemeClr val="tx1">
                    <a:lumMod val="50000"/>
                    <a:lumOff val="50000"/>
                  </a:schemeClr>
                </a:solidFill>
              </a:rPr>
              <a:t>.</a:t>
            </a:r>
          </a:p>
          <a:p>
            <a:pPr marL="342900" indent="-342900" algn="just">
              <a:buFont typeface="Arial" panose="020B0604020202020204" pitchFamily="34" charset="0"/>
              <a:buChar char="•"/>
            </a:pPr>
            <a:r>
              <a:rPr lang="en-GB" b="0" dirty="0">
                <a:solidFill>
                  <a:schemeClr val="tx1">
                    <a:lumMod val="50000"/>
                    <a:lumOff val="50000"/>
                  </a:schemeClr>
                </a:solidFill>
              </a:rPr>
              <a:t>Furthermore, they are also </a:t>
            </a:r>
            <a:r>
              <a:rPr lang="en-GB" dirty="0">
                <a:solidFill>
                  <a:schemeClr val="tx1">
                    <a:lumMod val="50000"/>
                    <a:lumOff val="50000"/>
                  </a:schemeClr>
                </a:solidFill>
              </a:rPr>
              <a:t>consistently</a:t>
            </a:r>
            <a:r>
              <a:rPr lang="en-GB" b="0" dirty="0">
                <a:solidFill>
                  <a:schemeClr val="tx1">
                    <a:lumMod val="50000"/>
                    <a:lumOff val="50000"/>
                  </a:schemeClr>
                </a:solidFill>
              </a:rPr>
              <a:t> more useful!</a:t>
            </a:r>
          </a:p>
          <a:p>
            <a:pPr marL="342900" indent="-342900" algn="just">
              <a:buFont typeface="Arial" panose="020B0604020202020204" pitchFamily="34" charset="0"/>
              <a:buChar char="•"/>
            </a:pPr>
            <a:r>
              <a:rPr lang="en-GB" b="0" dirty="0">
                <a:solidFill>
                  <a:schemeClr val="tx1">
                    <a:lumMod val="50000"/>
                    <a:lumOff val="50000"/>
                  </a:schemeClr>
                </a:solidFill>
              </a:rPr>
              <a:t>Scrum </a:t>
            </a:r>
            <a:r>
              <a:rPr lang="en-GB" b="0" dirty="0" smtClean="0">
                <a:solidFill>
                  <a:schemeClr val="tx1">
                    <a:lumMod val="50000"/>
                    <a:lumOff val="50000"/>
                  </a:schemeClr>
                </a:solidFill>
              </a:rPr>
              <a:t>Masters’ </a:t>
            </a:r>
            <a:r>
              <a:rPr lang="en-GB" b="0" dirty="0">
                <a:solidFill>
                  <a:schemeClr val="tx1">
                    <a:lumMod val="50000"/>
                    <a:lumOff val="50000"/>
                  </a:schemeClr>
                </a:solidFill>
              </a:rPr>
              <a:t>satisfaction is good, but </a:t>
            </a:r>
            <a:r>
              <a:rPr lang="en-GB" b="0" dirty="0" smtClean="0">
                <a:solidFill>
                  <a:schemeClr val="tx1">
                    <a:lumMod val="50000"/>
                    <a:lumOff val="50000"/>
                  </a:schemeClr>
                </a:solidFill>
              </a:rPr>
              <a:t>developers’ </a:t>
            </a:r>
            <a:r>
              <a:rPr lang="en-GB" b="0" dirty="0">
                <a:solidFill>
                  <a:schemeClr val="tx1">
                    <a:lumMod val="50000"/>
                    <a:lumOff val="50000"/>
                  </a:schemeClr>
                </a:solidFill>
              </a:rPr>
              <a:t>could be better.</a:t>
            </a:r>
            <a:endParaRPr lang="es-ES" b="0" dirty="0"/>
          </a:p>
          <a:p>
            <a:pPr marL="342900" indent="-342900" algn="just">
              <a:buFont typeface="Arial" panose="020B0604020202020204" pitchFamily="34" charset="0"/>
              <a:buChar char="•"/>
            </a:pPr>
            <a:endParaRPr lang="en-GB" b="0" dirty="0" smtClean="0">
              <a:solidFill>
                <a:schemeClr val="tx1">
                  <a:lumMod val="50000"/>
                  <a:lumOff val="50000"/>
                </a:schemeClr>
              </a:solidFill>
            </a:endParaRPr>
          </a:p>
          <a:p>
            <a:pPr algn="just"/>
            <a:endParaRPr lang="en-US" dirty="0" smtClean="0"/>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17" name="Chart 16"/>
          <p:cNvGraphicFramePr/>
          <p:nvPr>
            <p:extLst>
              <p:ext uri="{D42A27DB-BD31-4B8C-83A1-F6EECF244321}">
                <p14:modId xmlns:p14="http://schemas.microsoft.com/office/powerpoint/2010/main" val="1421113507"/>
              </p:ext>
            </p:extLst>
          </p:nvPr>
        </p:nvGraphicFramePr>
        <p:xfrm>
          <a:off x="5815316" y="2310852"/>
          <a:ext cx="6029158" cy="3623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123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wipe(down)">
                                      <p:cBhvr>
                                        <p:cTn id="7" dur="500"/>
                                        <p:tgtEl>
                                          <p:spTgt spid="17">
                                            <p:graphicEl>
                                              <a:chart seriesIdx="-3" categoryIdx="-3" bldStep="gridLegend"/>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wipe(down)">
                                      <p:cBhvr>
                                        <p:cTn id="10" dur="250"/>
                                        <p:tgtEl>
                                          <p:spTgt spid="17">
                                            <p:graphicEl>
                                              <a:chart seriesIdx="0" categoryIdx="-4" bldStep="series"/>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wipe(down)">
                                      <p:cBhvr>
                                        <p:cTn id="13" dur="500"/>
                                        <p:tgtEl>
                                          <p:spTgt spid="17">
                                            <p:graphicEl>
                                              <a:chart seriesIdx="1" categoryIdx="-4" bldStep="series"/>
                                            </p:graphic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uiExpand="1">
        <p:bldSub>
          <a:bldChart bld="series"/>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Closure</a:t>
            </a:r>
            <a:endParaRPr lang="es-ES" dirty="0"/>
          </a:p>
        </p:txBody>
      </p:sp>
      <p:sp>
        <p:nvSpPr>
          <p:cNvPr id="3" name="Content Placeholder 2"/>
          <p:cNvSpPr>
            <a:spLocks noGrp="1"/>
          </p:cNvSpPr>
          <p:nvPr>
            <p:ph idx="1"/>
          </p:nvPr>
        </p:nvSpPr>
        <p:spPr/>
        <p:txBody>
          <a:bodyPr/>
          <a:lstStyle/>
          <a:p>
            <a:r>
              <a:rPr lang="en-GB" dirty="0" smtClean="0"/>
              <a:t>Lessons learnt </a:t>
            </a:r>
          </a:p>
          <a:p>
            <a:pPr marL="576263" lvl="1" indent="-342900">
              <a:buFont typeface="Arial" panose="020B0604020202020204" pitchFamily="34" charset="0"/>
              <a:buChar char="•"/>
            </a:pPr>
            <a:r>
              <a:rPr lang="en-GB" dirty="0" smtClean="0"/>
              <a:t>Rerouting global communications and similar e-mail to passive information sources, like the TVs in the corridors, would help reducing clutter in the workers’ inboxes and increasing their efficiency</a:t>
            </a:r>
            <a:r>
              <a:rPr lang="en-GB" b="0" dirty="0" smtClean="0">
                <a:solidFill>
                  <a:schemeClr val="tx1">
                    <a:lumMod val="50000"/>
                    <a:lumOff val="50000"/>
                  </a:schemeClr>
                </a:solidFill>
              </a:rPr>
              <a:t>.</a:t>
            </a:r>
          </a:p>
          <a:p>
            <a:pPr marL="576263" lvl="1" indent="-342900">
              <a:buFont typeface="Arial" panose="020B0604020202020204" pitchFamily="34" charset="0"/>
              <a:buChar char="•"/>
            </a:pPr>
            <a:r>
              <a:rPr lang="en-GB" dirty="0" smtClean="0"/>
              <a:t>Merging coaching duties into the Scrum Master role is a win-win situation for both teams and Line Managers.</a:t>
            </a:r>
            <a:endParaRPr lang="en-GB" b="0" dirty="0">
              <a:solidFill>
                <a:schemeClr val="tx1">
                  <a:lumMod val="50000"/>
                  <a:lumOff val="50000"/>
                </a:schemeClr>
              </a:solidFill>
            </a:endParaRPr>
          </a:p>
        </p:txBody>
      </p:sp>
    </p:spTree>
    <p:extLst>
      <p:ext uri="{BB962C8B-B14F-4D97-AF65-F5344CB8AC3E}">
        <p14:creationId xmlns:p14="http://schemas.microsoft.com/office/powerpoint/2010/main" val="11694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Closure</a:t>
            </a:r>
            <a:endParaRPr lang="es-ES" dirty="0"/>
          </a:p>
        </p:txBody>
      </p:sp>
      <p:sp>
        <p:nvSpPr>
          <p:cNvPr id="3" name="Content Placeholder 2"/>
          <p:cNvSpPr>
            <a:spLocks noGrp="1"/>
          </p:cNvSpPr>
          <p:nvPr>
            <p:ph idx="1"/>
          </p:nvPr>
        </p:nvSpPr>
        <p:spPr/>
        <p:txBody>
          <a:bodyPr/>
          <a:lstStyle/>
          <a:p>
            <a:r>
              <a:rPr lang="en-GB" dirty="0" smtClean="0"/>
              <a:t>For the future</a:t>
            </a:r>
          </a:p>
          <a:p>
            <a:pPr marL="576263" lvl="1" indent="-342900">
              <a:buFont typeface="Arial" panose="020B0604020202020204" pitchFamily="34" charset="0"/>
              <a:buChar char="•"/>
            </a:pPr>
            <a:r>
              <a:rPr lang="en-GB" b="0" dirty="0" smtClean="0">
                <a:solidFill>
                  <a:schemeClr val="tx1">
                    <a:lumMod val="50000"/>
                    <a:lumOff val="50000"/>
                  </a:schemeClr>
                </a:solidFill>
              </a:rPr>
              <a:t>Why did the proposed solution to the </a:t>
            </a:r>
            <a:r>
              <a:rPr lang="en-GB" dirty="0" smtClean="0"/>
              <a:t>communications problem with the Team Coach score so low satisfaction-wise despite reporting quite good performance?</a:t>
            </a:r>
            <a:endParaRPr lang="en-GB" b="0" dirty="0" smtClean="0">
              <a:solidFill>
                <a:schemeClr val="tx1">
                  <a:lumMod val="50000"/>
                  <a:lumOff val="50000"/>
                </a:schemeClr>
              </a:solidFill>
            </a:endParaRPr>
          </a:p>
          <a:p>
            <a:pPr marL="576263" lvl="1" indent="-342900">
              <a:buFont typeface="Arial" panose="020B0604020202020204" pitchFamily="34" charset="0"/>
              <a:buChar char="•"/>
            </a:pPr>
            <a:endParaRPr lang="en-GB" b="0" dirty="0">
              <a:solidFill>
                <a:schemeClr val="tx1">
                  <a:lumMod val="50000"/>
                  <a:lumOff val="50000"/>
                </a:schemeClr>
              </a:solidFill>
            </a:endParaRPr>
          </a:p>
        </p:txBody>
      </p:sp>
    </p:spTree>
    <p:extLst>
      <p:ext uri="{BB962C8B-B14F-4D97-AF65-F5344CB8AC3E}">
        <p14:creationId xmlns:p14="http://schemas.microsoft.com/office/powerpoint/2010/main" val="341308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Thanks for your time!</a:t>
            </a:r>
            <a:endParaRPr lang="en-US" dirty="0">
              <a:effectLst>
                <a:outerShdw blurRad="38100" dist="38100" dir="2700000" algn="tl">
                  <a:srgbClr val="000000">
                    <a:alpha val="43137"/>
                  </a:srgbClr>
                </a:outerShdw>
              </a:effectLst>
            </a:endParaRPr>
          </a:p>
        </p:txBody>
      </p:sp>
      <p:sp>
        <p:nvSpPr>
          <p:cNvPr id="3" name="Text Placeholder 2"/>
          <p:cNvSpPr>
            <a:spLocks noGrp="1"/>
          </p:cNvSpPr>
          <p:nvPr>
            <p:ph type="body" sz="half" idx="2"/>
          </p:nvPr>
        </p:nvSpPr>
        <p:spPr/>
        <p:txBody>
          <a:bodyPr/>
          <a:lstStyle/>
          <a:p>
            <a:r>
              <a:rPr lang="en-GB" dirty="0" smtClean="0">
                <a:effectLst>
                  <a:outerShdw blurRad="38100" dist="38100" dir="2700000" algn="tl">
                    <a:srgbClr val="000000">
                      <a:alpha val="43137"/>
                    </a:srgbClr>
                  </a:outerShdw>
                </a:effectLst>
              </a:rPr>
              <a:t>Questions?</a:t>
            </a:r>
            <a:endParaRPr lang="es-ES"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986" y="635486"/>
            <a:ext cx="6339712" cy="5562954"/>
          </a:xfrm>
          <a:prstGeom prst="rect">
            <a:avLst/>
          </a:prstGeom>
        </p:spPr>
      </p:pic>
    </p:spTree>
    <p:extLst>
      <p:ext uri="{BB962C8B-B14F-4D97-AF65-F5344CB8AC3E}">
        <p14:creationId xmlns:p14="http://schemas.microsoft.com/office/powerpoint/2010/main" val="194562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s-E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smtClean="0"/>
              <a:t>Jorge.</a:t>
            </a:r>
          </a:p>
          <a:p>
            <a:pPr marL="576263" lvl="1" indent="-342900">
              <a:buFont typeface="Arial" panose="020B0604020202020204" pitchFamily="34" charset="0"/>
              <a:buChar char="•"/>
            </a:pPr>
            <a:r>
              <a:rPr lang="en-GB" dirty="0"/>
              <a:t>Bachelor in </a:t>
            </a:r>
            <a:r>
              <a:rPr lang="en-GB" dirty="0" smtClean="0"/>
              <a:t>software development </a:t>
            </a:r>
            <a:r>
              <a:rPr lang="en-GB" dirty="0"/>
              <a:t>methodologies from UCLM (Spain). </a:t>
            </a:r>
            <a:endParaRPr lang="en-GB" dirty="0" smtClean="0"/>
          </a:p>
          <a:p>
            <a:pPr marL="576263" lvl="1" indent="-342900">
              <a:buFont typeface="Arial" panose="020B0604020202020204" pitchFamily="34" charset="0"/>
              <a:buChar char="•"/>
            </a:pPr>
            <a:r>
              <a:rPr lang="en-GB" dirty="0" smtClean="0"/>
              <a:t>MSc in Software Engineering at Chalmers.</a:t>
            </a:r>
          </a:p>
          <a:p>
            <a:pPr marL="342900" indent="-342900">
              <a:buFont typeface="Arial" panose="020B0604020202020204" pitchFamily="34" charset="0"/>
              <a:buChar char="•"/>
            </a:pPr>
            <a:r>
              <a:rPr lang="en-GB" dirty="0" err="1" smtClean="0"/>
              <a:t>Mats’s</a:t>
            </a:r>
            <a:r>
              <a:rPr lang="en-GB" dirty="0" smtClean="0"/>
              <a:t> thesis student.</a:t>
            </a:r>
          </a:p>
          <a:p>
            <a:pPr marL="576263" lvl="1" indent="-342900">
              <a:buFont typeface="Arial" panose="020B0604020202020204" pitchFamily="34" charset="0"/>
              <a:buChar char="•"/>
            </a:pPr>
            <a:r>
              <a:rPr lang="en-GB" dirty="0" smtClean="0"/>
              <a:t>PDU LMR PD CAT.</a:t>
            </a:r>
          </a:p>
          <a:p>
            <a:pPr marL="576263" lvl="1" indent="-342900">
              <a:buFont typeface="Arial" panose="020B0604020202020204" pitchFamily="34" charset="0"/>
              <a:buChar char="•"/>
            </a:pPr>
            <a:r>
              <a:rPr lang="en-GB" dirty="0" smtClean="0"/>
              <a:t>Within Scrum teams Aguilera and Snowbirds.  </a:t>
            </a:r>
            <a:endParaRPr lang="es-ES" dirty="0"/>
          </a:p>
        </p:txBody>
      </p:sp>
      <p:sp>
        <p:nvSpPr>
          <p:cNvPr id="4" name="TextBox 3"/>
          <p:cNvSpPr txBox="1"/>
          <p:nvPr/>
        </p:nvSpPr>
        <p:spPr>
          <a:xfrm>
            <a:off x="7331762" y="5658469"/>
            <a:ext cx="4086760" cy="424732"/>
          </a:xfrm>
          <a:prstGeom prst="rect">
            <a:avLst/>
          </a:prstGeom>
          <a:noFill/>
        </p:spPr>
        <p:txBody>
          <a:bodyPr wrap="none" rtlCol="0">
            <a:spAutoFit/>
          </a:bodyPr>
          <a:lstStyle/>
          <a:p>
            <a:pPr>
              <a:lnSpc>
                <a:spcPct val="90000"/>
              </a:lnSpc>
              <a:spcBef>
                <a:spcPts val="1000"/>
              </a:spcBef>
              <a:buClr>
                <a:schemeClr val="tx1">
                  <a:lumMod val="75000"/>
                  <a:lumOff val="25000"/>
                </a:schemeClr>
              </a:buClr>
            </a:pPr>
            <a:r>
              <a:rPr lang="es-ES" sz="2400" b="1" dirty="0" smtClean="0">
                <a:solidFill>
                  <a:schemeClr val="tx1">
                    <a:lumMod val="75000"/>
                    <a:lumOff val="25000"/>
                  </a:schemeClr>
                </a:solidFill>
                <a:cs typeface="Segoe UI" panose="020B0502040204020203" pitchFamily="34" charset="0"/>
              </a:rPr>
              <a:t>in/</a:t>
            </a:r>
            <a:r>
              <a:rPr lang="es-ES" sz="2400" b="1" dirty="0" err="1" smtClean="0">
                <a:solidFill>
                  <a:schemeClr val="tx1">
                    <a:lumMod val="75000"/>
                    <a:lumOff val="25000"/>
                  </a:schemeClr>
                </a:solidFill>
                <a:cs typeface="Segoe UI" panose="020B0502040204020203" pitchFamily="34" charset="0"/>
              </a:rPr>
              <a:t>jorgediazbenitosoriano</a:t>
            </a:r>
            <a:endParaRPr lang="es-ES" sz="2400" b="1" dirty="0">
              <a:solidFill>
                <a:schemeClr val="tx1">
                  <a:lumMod val="75000"/>
                  <a:lumOff val="25000"/>
                </a:schemeClr>
              </a:solidFill>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1740" y="5602130"/>
            <a:ext cx="537410" cy="537410"/>
          </a:xfrm>
          <a:prstGeom prst="rect">
            <a:avLst/>
          </a:prstGeom>
        </p:spPr>
      </p:pic>
    </p:spTree>
    <p:extLst>
      <p:ext uri="{BB962C8B-B14F-4D97-AF65-F5344CB8AC3E}">
        <p14:creationId xmlns:p14="http://schemas.microsoft.com/office/powerpoint/2010/main" val="52029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4" name="Content Placeholder 3"/>
          <p:cNvSpPr>
            <a:spLocks noGrp="1"/>
          </p:cNvSpPr>
          <p:nvPr>
            <p:ph idx="1"/>
          </p:nvPr>
        </p:nvSpPr>
        <p:spPr/>
        <p:txBody>
          <a:bodyPr>
            <a:normAutofit/>
          </a:bodyPr>
          <a:lstStyle/>
          <a:p>
            <a:pPr marL="457200" indent="-457200">
              <a:buFont typeface="+mj-lt"/>
              <a:buAutoNum type="arabicPeriod"/>
            </a:pPr>
            <a:r>
              <a:rPr lang="en-US" b="0" dirty="0" smtClean="0">
                <a:solidFill>
                  <a:schemeClr val="tx1">
                    <a:lumMod val="75000"/>
                    <a:lumOff val="2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Study context</a:t>
            </a: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Problems</a:t>
            </a:r>
            <a:endParaRPr lang="en-US" b="0" dirty="0" smtClean="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Proposed solutions</a:t>
            </a: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Solution assessment</a:t>
            </a:r>
            <a:endParaRPr lang="en-US" b="0" dirty="0" smtClean="0">
              <a:solidFill>
                <a:schemeClr val="tx1">
                  <a:lumMod val="75000"/>
                  <a:lumOff val="2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Closing</a:t>
            </a:r>
            <a:endParaRPr lang="en-US" b="0"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183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81714" cy="1325563"/>
          </a:xfrm>
        </p:spPr>
        <p:txBody>
          <a:bodyPr/>
          <a:lstStyle/>
          <a:p>
            <a:r>
              <a:rPr lang="en-GB" dirty="0" smtClean="0"/>
              <a:t>Before beginning, let’s agree on terminology</a:t>
            </a:r>
            <a:endParaRPr lang="es-E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smtClean="0"/>
              <a:t>DEV: </a:t>
            </a:r>
            <a:r>
              <a:rPr lang="en-GB" sz="2200" b="0" dirty="0">
                <a:solidFill>
                  <a:schemeClr val="tx1">
                    <a:lumMod val="50000"/>
                    <a:lumOff val="50000"/>
                  </a:schemeClr>
                </a:solidFill>
              </a:rPr>
              <a:t>Developer</a:t>
            </a:r>
            <a:r>
              <a:rPr lang="en-GB" sz="2200" b="0" dirty="0" smtClean="0">
                <a:solidFill>
                  <a:schemeClr val="tx1">
                    <a:lumMod val="50000"/>
                    <a:lumOff val="50000"/>
                  </a:schemeClr>
                </a:solidFill>
              </a:rPr>
              <a:t>.</a:t>
            </a:r>
          </a:p>
          <a:p>
            <a:pPr marL="342900" indent="-342900">
              <a:buFont typeface="Arial" panose="020B0604020202020204" pitchFamily="34" charset="0"/>
              <a:buChar char="•"/>
            </a:pPr>
            <a:r>
              <a:rPr lang="en-GB" dirty="0" smtClean="0"/>
              <a:t>SM:</a:t>
            </a:r>
            <a:r>
              <a:rPr lang="en-GB" sz="2200" b="0" dirty="0" smtClean="0">
                <a:solidFill>
                  <a:schemeClr val="tx1">
                    <a:lumMod val="50000"/>
                    <a:lumOff val="50000"/>
                  </a:schemeClr>
                </a:solidFill>
              </a:rPr>
              <a:t> Scrum Master.</a:t>
            </a:r>
            <a:endParaRPr lang="en-GB" sz="2200" b="0" dirty="0">
              <a:solidFill>
                <a:schemeClr val="tx1">
                  <a:lumMod val="50000"/>
                  <a:lumOff val="50000"/>
                </a:schemeClr>
              </a:solidFill>
            </a:endParaRPr>
          </a:p>
          <a:p>
            <a:pPr marL="342900" indent="-342900">
              <a:buFont typeface="Arial" panose="020B0604020202020204" pitchFamily="34" charset="0"/>
              <a:buChar char="•"/>
            </a:pPr>
            <a:r>
              <a:rPr lang="en-GB" dirty="0" smtClean="0"/>
              <a:t>OPO</a:t>
            </a:r>
            <a:r>
              <a:rPr lang="en-GB" sz="2000" dirty="0" smtClean="0"/>
              <a:t>:</a:t>
            </a:r>
            <a:r>
              <a:rPr lang="en-GB" sz="2200" b="0" dirty="0" smtClean="0">
                <a:solidFill>
                  <a:schemeClr val="tx1">
                    <a:lumMod val="50000"/>
                    <a:lumOff val="50000"/>
                  </a:schemeClr>
                </a:solidFill>
              </a:rPr>
              <a:t> Operative Product Owner.</a:t>
            </a:r>
          </a:p>
          <a:p>
            <a:pPr marL="342900" indent="-342900">
              <a:buFont typeface="Arial" panose="020B0604020202020204" pitchFamily="34" charset="0"/>
              <a:buChar char="•"/>
            </a:pPr>
            <a:r>
              <a:rPr lang="en-GB" dirty="0"/>
              <a:t>PG:</a:t>
            </a:r>
            <a:r>
              <a:rPr lang="en-GB" b="0" dirty="0">
                <a:solidFill>
                  <a:schemeClr val="tx1">
                    <a:lumMod val="50000"/>
                    <a:lumOff val="50000"/>
                  </a:schemeClr>
                </a:solidFill>
              </a:rPr>
              <a:t> Product </a:t>
            </a:r>
            <a:r>
              <a:rPr lang="en-GB" b="0" dirty="0" smtClean="0">
                <a:solidFill>
                  <a:schemeClr val="tx1">
                    <a:lumMod val="50000"/>
                    <a:lumOff val="50000"/>
                  </a:schemeClr>
                </a:solidFill>
              </a:rPr>
              <a:t>Guardian.</a:t>
            </a:r>
          </a:p>
          <a:p>
            <a:pPr marL="342900" indent="-342900">
              <a:buFont typeface="Arial" panose="020B0604020202020204" pitchFamily="34" charset="0"/>
              <a:buChar char="•"/>
            </a:pPr>
            <a:r>
              <a:rPr lang="en-GB" dirty="0" smtClean="0"/>
              <a:t>TC:</a:t>
            </a:r>
            <a:r>
              <a:rPr lang="en-GB" sz="2200" b="0" dirty="0" smtClean="0">
                <a:solidFill>
                  <a:schemeClr val="tx1">
                    <a:lumMod val="50000"/>
                    <a:lumOff val="50000"/>
                  </a:schemeClr>
                </a:solidFill>
              </a:rPr>
              <a:t> Team Coach.</a:t>
            </a:r>
            <a:endParaRPr lang="en-GB" sz="2200" b="0" dirty="0">
              <a:solidFill>
                <a:schemeClr val="tx1">
                  <a:lumMod val="50000"/>
                  <a:lumOff val="50000"/>
                </a:schemeClr>
              </a:solidFill>
            </a:endParaRPr>
          </a:p>
          <a:p>
            <a:pPr marL="342900" indent="-342900">
              <a:buFont typeface="Arial" panose="020B0604020202020204" pitchFamily="34" charset="0"/>
              <a:buChar char="•"/>
            </a:pPr>
            <a:endParaRPr lang="en-GB" sz="2200" b="0" dirty="0">
              <a:solidFill>
                <a:schemeClr val="tx1">
                  <a:lumMod val="50000"/>
                  <a:lumOff val="50000"/>
                </a:schemeClr>
              </a:solidFill>
            </a:endParaRPr>
          </a:p>
        </p:txBody>
      </p:sp>
    </p:spTree>
    <p:extLst>
      <p:ext uri="{BB962C8B-B14F-4D97-AF65-F5344CB8AC3E}">
        <p14:creationId xmlns:p14="http://schemas.microsoft.com/office/powerpoint/2010/main" val="118826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a:stCxn id="21" idx="2"/>
            <a:endCxn id="26" idx="0"/>
          </p:cNvCxnSpPr>
          <p:nvPr/>
        </p:nvCxnSpPr>
        <p:spPr>
          <a:xfrm flipH="1">
            <a:off x="7361324" y="2177765"/>
            <a:ext cx="3302664" cy="3129411"/>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Study context</a:t>
            </a:r>
            <a:endParaRPr lang="en-US" dirty="0"/>
          </a:p>
        </p:txBody>
      </p:sp>
      <p:sp>
        <p:nvSpPr>
          <p:cNvPr id="9" name="Oval 8"/>
          <p:cNvSpPr/>
          <p:nvPr/>
        </p:nvSpPr>
        <p:spPr>
          <a:xfrm>
            <a:off x="5745083" y="201822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OPO</a:t>
            </a:r>
            <a:endParaRPr lang="es-ES" sz="1600"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0" name="Oval 9"/>
          <p:cNvSpPr/>
          <p:nvPr/>
        </p:nvSpPr>
        <p:spPr>
          <a:xfrm>
            <a:off x="1102905" y="2631524"/>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1" name="Oval 10"/>
          <p:cNvSpPr/>
          <p:nvPr/>
        </p:nvSpPr>
        <p:spPr>
          <a:xfrm>
            <a:off x="1102905" y="3428492"/>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2" name="Oval 11"/>
          <p:cNvSpPr/>
          <p:nvPr/>
        </p:nvSpPr>
        <p:spPr>
          <a:xfrm>
            <a:off x="1130976" y="4225460"/>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3" name="Oval 12"/>
          <p:cNvSpPr/>
          <p:nvPr/>
        </p:nvSpPr>
        <p:spPr>
          <a:xfrm>
            <a:off x="1130976" y="5022428"/>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4" name="Oval 13"/>
          <p:cNvSpPr/>
          <p:nvPr/>
        </p:nvSpPr>
        <p:spPr>
          <a:xfrm>
            <a:off x="2831445" y="3151767"/>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SM</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5" name="Oval 14"/>
          <p:cNvSpPr/>
          <p:nvPr/>
        </p:nvSpPr>
        <p:spPr>
          <a:xfrm>
            <a:off x="5061283" y="438187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PG</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1" name="Oval 20"/>
          <p:cNvSpPr/>
          <p:nvPr/>
        </p:nvSpPr>
        <p:spPr>
          <a:xfrm>
            <a:off x="10663988" y="1832859"/>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2" name="Oval 21"/>
          <p:cNvSpPr/>
          <p:nvPr/>
        </p:nvSpPr>
        <p:spPr>
          <a:xfrm>
            <a:off x="10663988" y="2613168"/>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3" name="Oval 22"/>
          <p:cNvSpPr/>
          <p:nvPr/>
        </p:nvSpPr>
        <p:spPr>
          <a:xfrm>
            <a:off x="10663988" y="338716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5" name="Oval 24"/>
          <p:cNvSpPr/>
          <p:nvPr/>
        </p:nvSpPr>
        <p:spPr>
          <a:xfrm>
            <a:off x="8991590" y="318210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SM</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6" name="Oval 25"/>
          <p:cNvSpPr/>
          <p:nvPr/>
        </p:nvSpPr>
        <p:spPr>
          <a:xfrm>
            <a:off x="7016418" y="5307176"/>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PG</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7" name="Oval 26"/>
          <p:cNvSpPr/>
          <p:nvPr/>
        </p:nvSpPr>
        <p:spPr>
          <a:xfrm>
            <a:off x="3445047" y="5384505"/>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TC</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8" name="Oval 27"/>
          <p:cNvSpPr/>
          <p:nvPr/>
        </p:nvSpPr>
        <p:spPr>
          <a:xfrm>
            <a:off x="7976935" y="1861192"/>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TC</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9" name="Oval 28"/>
          <p:cNvSpPr/>
          <p:nvPr/>
        </p:nvSpPr>
        <p:spPr>
          <a:xfrm>
            <a:off x="1102905" y="187528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31" name="Oval 30"/>
          <p:cNvSpPr/>
          <p:nvPr/>
        </p:nvSpPr>
        <p:spPr>
          <a:xfrm>
            <a:off x="10663988" y="4135399"/>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32" name="Oval 31"/>
          <p:cNvSpPr/>
          <p:nvPr/>
        </p:nvSpPr>
        <p:spPr>
          <a:xfrm>
            <a:off x="10663988" y="4905968"/>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cxnSp>
        <p:nvCxnSpPr>
          <p:cNvPr id="36" name="Straight Connector 35"/>
          <p:cNvCxnSpPr>
            <a:stCxn id="29" idx="6"/>
            <a:endCxn id="14" idx="2"/>
          </p:cNvCxnSpPr>
          <p:nvPr/>
        </p:nvCxnSpPr>
        <p:spPr>
          <a:xfrm>
            <a:off x="1792717" y="2220187"/>
            <a:ext cx="1038728" cy="1276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6"/>
            <a:endCxn id="14" idx="2"/>
          </p:cNvCxnSpPr>
          <p:nvPr/>
        </p:nvCxnSpPr>
        <p:spPr>
          <a:xfrm>
            <a:off x="1792717" y="2976430"/>
            <a:ext cx="1038728" cy="520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6"/>
            <a:endCxn id="14" idx="2"/>
          </p:cNvCxnSpPr>
          <p:nvPr/>
        </p:nvCxnSpPr>
        <p:spPr>
          <a:xfrm flipV="1">
            <a:off x="1792717" y="3496673"/>
            <a:ext cx="1038728" cy="276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2" idx="6"/>
            <a:endCxn id="14" idx="2"/>
          </p:cNvCxnSpPr>
          <p:nvPr/>
        </p:nvCxnSpPr>
        <p:spPr>
          <a:xfrm flipV="1">
            <a:off x="1820788" y="3496673"/>
            <a:ext cx="1010657" cy="1073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6"/>
            <a:endCxn id="14" idx="2"/>
          </p:cNvCxnSpPr>
          <p:nvPr/>
        </p:nvCxnSpPr>
        <p:spPr>
          <a:xfrm flipV="1">
            <a:off x="1820788" y="3496673"/>
            <a:ext cx="1010657" cy="1870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6"/>
            <a:endCxn id="21" idx="2"/>
          </p:cNvCxnSpPr>
          <p:nvPr/>
        </p:nvCxnSpPr>
        <p:spPr>
          <a:xfrm flipV="1">
            <a:off x="9681402" y="2177765"/>
            <a:ext cx="982586" cy="1349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6"/>
            <a:endCxn id="32" idx="2"/>
          </p:cNvCxnSpPr>
          <p:nvPr/>
        </p:nvCxnSpPr>
        <p:spPr>
          <a:xfrm>
            <a:off x="9681402" y="3527007"/>
            <a:ext cx="982586" cy="1723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31" idx="2"/>
          </p:cNvCxnSpPr>
          <p:nvPr/>
        </p:nvCxnSpPr>
        <p:spPr>
          <a:xfrm>
            <a:off x="9681402" y="3527007"/>
            <a:ext cx="982586" cy="953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5" idx="6"/>
            <a:endCxn id="22" idx="2"/>
          </p:cNvCxnSpPr>
          <p:nvPr/>
        </p:nvCxnSpPr>
        <p:spPr>
          <a:xfrm flipV="1">
            <a:off x="9681402" y="2958074"/>
            <a:ext cx="982586" cy="568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5" idx="6"/>
            <a:endCxn id="23" idx="2"/>
          </p:cNvCxnSpPr>
          <p:nvPr/>
        </p:nvCxnSpPr>
        <p:spPr>
          <a:xfrm>
            <a:off x="9681402" y="3527007"/>
            <a:ext cx="982586" cy="205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4" idx="6"/>
            <a:endCxn id="27" idx="0"/>
          </p:cNvCxnSpPr>
          <p:nvPr/>
        </p:nvCxnSpPr>
        <p:spPr>
          <a:xfrm>
            <a:off x="3521257" y="3496673"/>
            <a:ext cx="268696" cy="1887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4"/>
            <a:endCxn id="25" idx="0"/>
          </p:cNvCxnSpPr>
          <p:nvPr/>
        </p:nvCxnSpPr>
        <p:spPr>
          <a:xfrm>
            <a:off x="8321841" y="2551004"/>
            <a:ext cx="1014655" cy="631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4" idx="6"/>
            <a:endCxn id="25" idx="2"/>
          </p:cNvCxnSpPr>
          <p:nvPr/>
        </p:nvCxnSpPr>
        <p:spPr>
          <a:xfrm>
            <a:off x="3521257" y="3496673"/>
            <a:ext cx="5470333" cy="30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4" idx="7"/>
            <a:endCxn id="9" idx="2"/>
          </p:cNvCxnSpPr>
          <p:nvPr/>
        </p:nvCxnSpPr>
        <p:spPr>
          <a:xfrm flipV="1">
            <a:off x="3420236" y="2363127"/>
            <a:ext cx="2324847" cy="889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9" idx="6"/>
            <a:endCxn id="9" idx="2"/>
          </p:cNvCxnSpPr>
          <p:nvPr/>
        </p:nvCxnSpPr>
        <p:spPr>
          <a:xfrm>
            <a:off x="1792717" y="2220187"/>
            <a:ext cx="3952366" cy="142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0" idx="6"/>
            <a:endCxn id="9" idx="2"/>
          </p:cNvCxnSpPr>
          <p:nvPr/>
        </p:nvCxnSpPr>
        <p:spPr>
          <a:xfrm flipV="1">
            <a:off x="1792717" y="2363127"/>
            <a:ext cx="3952366" cy="61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6"/>
            <a:endCxn id="27" idx="1"/>
          </p:cNvCxnSpPr>
          <p:nvPr/>
        </p:nvCxnSpPr>
        <p:spPr>
          <a:xfrm>
            <a:off x="1792717" y="2976430"/>
            <a:ext cx="1753351" cy="250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6"/>
            <a:endCxn id="27" idx="2"/>
          </p:cNvCxnSpPr>
          <p:nvPr/>
        </p:nvCxnSpPr>
        <p:spPr>
          <a:xfrm>
            <a:off x="1792717" y="3773398"/>
            <a:ext cx="1652330" cy="1956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2" idx="6"/>
            <a:endCxn id="15" idx="2"/>
          </p:cNvCxnSpPr>
          <p:nvPr/>
        </p:nvCxnSpPr>
        <p:spPr>
          <a:xfrm>
            <a:off x="1820788" y="4570366"/>
            <a:ext cx="3240495" cy="156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2" idx="6"/>
            <a:endCxn id="27" idx="2"/>
          </p:cNvCxnSpPr>
          <p:nvPr/>
        </p:nvCxnSpPr>
        <p:spPr>
          <a:xfrm>
            <a:off x="1820788" y="4570366"/>
            <a:ext cx="1624259" cy="11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3" idx="6"/>
            <a:endCxn id="27" idx="2"/>
          </p:cNvCxnSpPr>
          <p:nvPr/>
        </p:nvCxnSpPr>
        <p:spPr>
          <a:xfrm>
            <a:off x="1820788" y="5367334"/>
            <a:ext cx="1624259" cy="36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2" idx="2"/>
            <a:endCxn id="26" idx="6"/>
          </p:cNvCxnSpPr>
          <p:nvPr/>
        </p:nvCxnSpPr>
        <p:spPr>
          <a:xfrm flipH="1">
            <a:off x="7706230" y="2958074"/>
            <a:ext cx="2957758" cy="2694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3" idx="2"/>
            <a:endCxn id="26" idx="6"/>
          </p:cNvCxnSpPr>
          <p:nvPr/>
        </p:nvCxnSpPr>
        <p:spPr>
          <a:xfrm flipH="1">
            <a:off x="7706230" y="3732067"/>
            <a:ext cx="2957758" cy="192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31" idx="2"/>
            <a:endCxn id="26" idx="6"/>
          </p:cNvCxnSpPr>
          <p:nvPr/>
        </p:nvCxnSpPr>
        <p:spPr>
          <a:xfrm flipH="1">
            <a:off x="7706230" y="4480305"/>
            <a:ext cx="2957758" cy="1171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32" idx="2"/>
            <a:endCxn id="26" idx="6"/>
          </p:cNvCxnSpPr>
          <p:nvPr/>
        </p:nvCxnSpPr>
        <p:spPr>
          <a:xfrm flipH="1">
            <a:off x="7706230" y="5250874"/>
            <a:ext cx="2957758" cy="40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2" idx="2"/>
            <a:endCxn id="28" idx="4"/>
          </p:cNvCxnSpPr>
          <p:nvPr/>
        </p:nvCxnSpPr>
        <p:spPr>
          <a:xfrm flipH="1" flipV="1">
            <a:off x="8321841" y="2551004"/>
            <a:ext cx="2342147" cy="407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5" idx="1"/>
            <a:endCxn id="9" idx="6"/>
          </p:cNvCxnSpPr>
          <p:nvPr/>
        </p:nvCxnSpPr>
        <p:spPr>
          <a:xfrm flipH="1" flipV="1">
            <a:off x="6434895" y="2363127"/>
            <a:ext cx="2657716" cy="919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32" idx="1"/>
            <a:endCxn id="9" idx="6"/>
          </p:cNvCxnSpPr>
          <p:nvPr/>
        </p:nvCxnSpPr>
        <p:spPr>
          <a:xfrm flipH="1" flipV="1">
            <a:off x="6434895" y="2363127"/>
            <a:ext cx="4330114" cy="2643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2" idx="2"/>
            <a:endCxn id="9" idx="6"/>
          </p:cNvCxnSpPr>
          <p:nvPr/>
        </p:nvCxnSpPr>
        <p:spPr>
          <a:xfrm flipH="1" flipV="1">
            <a:off x="6434895" y="2363127"/>
            <a:ext cx="4229093" cy="59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29" idx="2"/>
            <a:endCxn id="10" idx="2"/>
          </p:cNvCxnSpPr>
          <p:nvPr/>
        </p:nvCxnSpPr>
        <p:spPr>
          <a:xfrm>
            <a:off x="1102905" y="2220187"/>
            <a:ext cx="0" cy="75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 idx="4"/>
            <a:endCxn id="11" idx="0"/>
          </p:cNvCxnSpPr>
          <p:nvPr/>
        </p:nvCxnSpPr>
        <p:spPr>
          <a:xfrm>
            <a:off x="1447811" y="3321336"/>
            <a:ext cx="0" cy="107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3" idx="0"/>
            <a:endCxn id="12" idx="4"/>
          </p:cNvCxnSpPr>
          <p:nvPr/>
        </p:nvCxnSpPr>
        <p:spPr>
          <a:xfrm flipV="1">
            <a:off x="1475882" y="4915272"/>
            <a:ext cx="0" cy="107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3" idx="2"/>
            <a:endCxn id="11" idx="2"/>
          </p:cNvCxnSpPr>
          <p:nvPr/>
        </p:nvCxnSpPr>
        <p:spPr>
          <a:xfrm flipH="1" flipV="1">
            <a:off x="1102905" y="3773398"/>
            <a:ext cx="28071" cy="159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32" idx="0"/>
            <a:endCxn id="31" idx="4"/>
          </p:cNvCxnSpPr>
          <p:nvPr/>
        </p:nvCxnSpPr>
        <p:spPr>
          <a:xfrm flipV="1">
            <a:off x="11008894" y="4825211"/>
            <a:ext cx="0" cy="80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21" idx="4"/>
            <a:endCxn id="22" idx="0"/>
          </p:cNvCxnSpPr>
          <p:nvPr/>
        </p:nvCxnSpPr>
        <p:spPr>
          <a:xfrm>
            <a:off x="11008894" y="2522671"/>
            <a:ext cx="0" cy="90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22" idx="4"/>
            <a:endCxn id="23" idx="0"/>
          </p:cNvCxnSpPr>
          <p:nvPr/>
        </p:nvCxnSpPr>
        <p:spPr>
          <a:xfrm>
            <a:off x="11008894" y="3302980"/>
            <a:ext cx="0" cy="84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23" idx="4"/>
            <a:endCxn id="31" idx="0"/>
          </p:cNvCxnSpPr>
          <p:nvPr/>
        </p:nvCxnSpPr>
        <p:spPr>
          <a:xfrm>
            <a:off x="11008894" y="4076973"/>
            <a:ext cx="0" cy="58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32" idx="6"/>
            <a:endCxn id="21" idx="6"/>
          </p:cNvCxnSpPr>
          <p:nvPr/>
        </p:nvCxnSpPr>
        <p:spPr>
          <a:xfrm flipV="1">
            <a:off x="11353800" y="2177765"/>
            <a:ext cx="0" cy="30731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04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wipe(down)">
                                      <p:cBhvr>
                                        <p:cTn id="24" dur="500"/>
                                        <p:tgtEl>
                                          <p:spTgt spid="112"/>
                                        </p:tgtEl>
                                      </p:cBhvr>
                                    </p:animEffect>
                                  </p:childTnLst>
                                </p:cTn>
                              </p:par>
                              <p:par>
                                <p:cTn id="25" presetID="22" presetClass="entr" presetSubtype="4"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down)">
                                      <p:cBhvr>
                                        <p:cTn id="27" dur="500"/>
                                        <p:tgtEl>
                                          <p:spTgt spid="108"/>
                                        </p:tgtEl>
                                      </p:cBhvr>
                                    </p:animEffect>
                                  </p:childTnLst>
                                </p:cTn>
                              </p:par>
                              <p:par>
                                <p:cTn id="28" presetID="22" presetClass="entr" presetSubtype="4" fill="hold" nodeType="withEffect">
                                  <p:stCondLst>
                                    <p:cond delay="0"/>
                                  </p:stCondLst>
                                  <p:childTnLst>
                                    <p:set>
                                      <p:cBhvr>
                                        <p:cTn id="29" dur="1" fill="hold">
                                          <p:stCondLst>
                                            <p:cond delay="0"/>
                                          </p:stCondLst>
                                        </p:cTn>
                                        <p:tgtEl>
                                          <p:spTgt spid="106"/>
                                        </p:tgtEl>
                                        <p:attrNameLst>
                                          <p:attrName>style.visibility</p:attrName>
                                        </p:attrNameLst>
                                      </p:cBhvr>
                                      <p:to>
                                        <p:strVal val="visible"/>
                                      </p:to>
                                    </p:set>
                                    <p:animEffect transition="in" filter="wipe(down)">
                                      <p:cBhvr>
                                        <p:cTn id="30" dur="500"/>
                                        <p:tgtEl>
                                          <p:spTgt spid="106"/>
                                        </p:tgtEl>
                                      </p:cBhvr>
                                    </p:animEffect>
                                  </p:childTnLst>
                                </p:cTn>
                              </p:par>
                              <p:par>
                                <p:cTn id="31" presetID="22" presetClass="entr" presetSubtype="4"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wipe(down)">
                                      <p:cBhvr>
                                        <p:cTn id="33" dur="500"/>
                                        <p:tgtEl>
                                          <p:spTgt spid="10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wipe(down)">
                                      <p:cBhvr>
                                        <p:cTn id="55" dur="500"/>
                                        <p:tgtEl>
                                          <p:spTgt spid="122"/>
                                        </p:tgtEl>
                                      </p:cBhvr>
                                    </p:animEffect>
                                  </p:childTnLst>
                                </p:cTn>
                              </p:par>
                              <p:par>
                                <p:cTn id="56" presetID="22" presetClass="entr" presetSubtype="4" fill="hold" nodeType="withEffect">
                                  <p:stCondLst>
                                    <p:cond delay="0"/>
                                  </p:stCondLst>
                                  <p:childTnLst>
                                    <p:set>
                                      <p:cBhvr>
                                        <p:cTn id="57" dur="1" fill="hold">
                                          <p:stCondLst>
                                            <p:cond delay="0"/>
                                          </p:stCondLst>
                                        </p:cTn>
                                        <p:tgtEl>
                                          <p:spTgt spid="116"/>
                                        </p:tgtEl>
                                        <p:attrNameLst>
                                          <p:attrName>style.visibility</p:attrName>
                                        </p:attrNameLst>
                                      </p:cBhvr>
                                      <p:to>
                                        <p:strVal val="visible"/>
                                      </p:to>
                                    </p:set>
                                    <p:animEffect transition="in" filter="wipe(down)">
                                      <p:cBhvr>
                                        <p:cTn id="58" dur="500"/>
                                        <p:tgtEl>
                                          <p:spTgt spid="116"/>
                                        </p:tgtEl>
                                      </p:cBhvr>
                                    </p:animEffect>
                                  </p:childTnLst>
                                </p:cTn>
                              </p:par>
                              <p:par>
                                <p:cTn id="59" presetID="22" presetClass="entr" presetSubtype="4"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animEffect transition="in" filter="wipe(down)">
                                      <p:cBhvr>
                                        <p:cTn id="61" dur="500"/>
                                        <p:tgtEl>
                                          <p:spTgt spid="118"/>
                                        </p:tgtEl>
                                      </p:cBhvr>
                                    </p:animEffect>
                                  </p:childTnLst>
                                </p:cTn>
                              </p:par>
                              <p:par>
                                <p:cTn id="62" presetID="22" presetClass="entr" presetSubtype="4" fill="hold" nodeType="withEffect">
                                  <p:stCondLst>
                                    <p:cond delay="0"/>
                                  </p:stCondLst>
                                  <p:childTnLst>
                                    <p:set>
                                      <p:cBhvr>
                                        <p:cTn id="63" dur="1" fill="hold">
                                          <p:stCondLst>
                                            <p:cond delay="0"/>
                                          </p:stCondLst>
                                        </p:cTn>
                                        <p:tgtEl>
                                          <p:spTgt spid="120"/>
                                        </p:tgtEl>
                                        <p:attrNameLst>
                                          <p:attrName>style.visibility</p:attrName>
                                        </p:attrNameLst>
                                      </p:cBhvr>
                                      <p:to>
                                        <p:strVal val="visible"/>
                                      </p:to>
                                    </p:set>
                                    <p:animEffect transition="in" filter="wipe(down)">
                                      <p:cBhvr>
                                        <p:cTn id="64" dur="500"/>
                                        <p:tgtEl>
                                          <p:spTgt spid="120"/>
                                        </p:tgtEl>
                                      </p:cBhvr>
                                    </p:animEffect>
                                  </p:childTnLst>
                                </p:cTn>
                              </p:par>
                              <p:par>
                                <p:cTn id="65" presetID="22" presetClass="entr" presetSubtype="4" fill="hold"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wipe(down)">
                                      <p:cBhvr>
                                        <p:cTn id="67" dur="500"/>
                                        <p:tgtEl>
                                          <p:spTgt spid="1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fade">
                                      <p:cBhvr>
                                        <p:cTn id="83" dur="500"/>
                                        <p:tgtEl>
                                          <p:spTgt spid="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down)">
                                      <p:cBhvr>
                                        <p:cTn id="97" dur="500"/>
                                        <p:tgtEl>
                                          <p:spTgt spid="36"/>
                                        </p:tgtEl>
                                      </p:cBhvr>
                                    </p:animEffect>
                                  </p:childTnLst>
                                </p:cTn>
                              </p:par>
                              <p:par>
                                <p:cTn id="98" presetID="22" presetClass="entr" presetSubtype="4"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down)">
                                      <p:cBhvr>
                                        <p:cTn id="100" dur="500"/>
                                        <p:tgtEl>
                                          <p:spTgt spid="38"/>
                                        </p:tgtEl>
                                      </p:cBhvr>
                                    </p:animEffect>
                                  </p:childTnLst>
                                </p:cTn>
                              </p:par>
                              <p:par>
                                <p:cTn id="101" presetID="22" presetClass="entr" presetSubtype="4"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down)">
                                      <p:cBhvr>
                                        <p:cTn id="103" dur="500"/>
                                        <p:tgtEl>
                                          <p:spTgt spid="40"/>
                                        </p:tgtEl>
                                      </p:cBhvr>
                                    </p:animEffect>
                                  </p:childTnLst>
                                </p:cTn>
                              </p:par>
                              <p:par>
                                <p:cTn id="104" presetID="22" presetClass="entr" presetSubtype="4" fill="hold"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wipe(down)">
                                      <p:cBhvr>
                                        <p:cTn id="106" dur="500"/>
                                        <p:tgtEl>
                                          <p:spTgt spid="42"/>
                                        </p:tgtEl>
                                      </p:cBhvr>
                                    </p:animEffect>
                                  </p:childTnLst>
                                </p:cTn>
                              </p:par>
                              <p:par>
                                <p:cTn id="107" presetID="22" presetClass="entr" presetSubtype="4"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wipe(down)">
                                      <p:cBhvr>
                                        <p:cTn id="109" dur="500"/>
                                        <p:tgtEl>
                                          <p:spTgt spid="44"/>
                                        </p:tgtEl>
                                      </p:cBhvr>
                                    </p:animEffect>
                                  </p:childTnLst>
                                </p:cTn>
                              </p:par>
                              <p:par>
                                <p:cTn id="110" presetID="22" presetClass="entr" presetSubtype="4" fill="hold"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wipe(down)">
                                      <p:cBhvr>
                                        <p:cTn id="112" dur="500"/>
                                        <p:tgtEl>
                                          <p:spTgt spid="48"/>
                                        </p:tgtEl>
                                      </p:cBhvr>
                                    </p:animEffect>
                                  </p:childTnLst>
                                </p:cTn>
                              </p:par>
                              <p:par>
                                <p:cTn id="113" presetID="22" presetClass="entr" presetSubtype="4" fill="hold" nodeType="with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wipe(down)">
                                      <p:cBhvr>
                                        <p:cTn id="115" dur="500"/>
                                        <p:tgtEl>
                                          <p:spTgt spid="50"/>
                                        </p:tgtEl>
                                      </p:cBhvr>
                                    </p:animEffect>
                                  </p:childTnLst>
                                </p:cTn>
                              </p:par>
                              <p:par>
                                <p:cTn id="116" presetID="22" presetClass="entr" presetSubtype="4" fill="hold"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par>
                                <p:cTn id="119" presetID="22" presetClass="entr" presetSubtype="4"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par>
                                <p:cTn id="122" presetID="22" presetClass="entr" presetSubtype="4" fill="hold"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wipe(down)">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wipe(down)">
                                      <p:cBhvr>
                                        <p:cTn id="129" dur="500"/>
                                        <p:tgtEl>
                                          <p:spTgt spid="56"/>
                                        </p:tgtEl>
                                      </p:cBhvr>
                                    </p:animEffect>
                                  </p:childTnLst>
                                </p:cTn>
                              </p:par>
                              <p:par>
                                <p:cTn id="130" presetID="22" presetClass="entr" presetSubtype="4" fill="hold" nodeType="with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wipe(down)">
                                      <p:cBhvr>
                                        <p:cTn id="132" dur="500"/>
                                        <p:tgtEl>
                                          <p:spTgt spid="5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wipe(down)">
                                      <p:cBhvr>
                                        <p:cTn id="137" dur="500"/>
                                        <p:tgtEl>
                                          <p:spTgt spid="6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wipe(down)">
                                      <p:cBhvr>
                                        <p:cTn id="142" dur="500"/>
                                        <p:tgtEl>
                                          <p:spTgt spid="66"/>
                                        </p:tgtEl>
                                      </p:cBhvr>
                                    </p:animEffect>
                                  </p:childTnLst>
                                </p:cTn>
                              </p:par>
                              <p:par>
                                <p:cTn id="143" presetID="22" presetClass="entr" presetSubtype="4" fill="hold" nodeType="withEffect">
                                  <p:stCondLst>
                                    <p:cond delay="0"/>
                                  </p:stCondLst>
                                  <p:childTnLst>
                                    <p:set>
                                      <p:cBhvr>
                                        <p:cTn id="144" dur="1" fill="hold">
                                          <p:stCondLst>
                                            <p:cond delay="0"/>
                                          </p:stCondLst>
                                        </p:cTn>
                                        <p:tgtEl>
                                          <p:spTgt spid="68"/>
                                        </p:tgtEl>
                                        <p:attrNameLst>
                                          <p:attrName>style.visibility</p:attrName>
                                        </p:attrNameLst>
                                      </p:cBhvr>
                                      <p:to>
                                        <p:strVal val="visible"/>
                                      </p:to>
                                    </p:set>
                                    <p:animEffect transition="in" filter="wipe(down)">
                                      <p:cBhvr>
                                        <p:cTn id="145" dur="500"/>
                                        <p:tgtEl>
                                          <p:spTgt spid="68"/>
                                        </p:tgtEl>
                                      </p:cBhvr>
                                    </p:animEffect>
                                  </p:childTnLst>
                                </p:cTn>
                              </p:par>
                              <p:par>
                                <p:cTn id="146" presetID="22" presetClass="entr" presetSubtype="4" fill="hold" nodeType="withEffect">
                                  <p:stCondLst>
                                    <p:cond delay="0"/>
                                  </p:stCondLst>
                                  <p:childTnLst>
                                    <p:set>
                                      <p:cBhvr>
                                        <p:cTn id="147" dur="1" fill="hold">
                                          <p:stCondLst>
                                            <p:cond delay="0"/>
                                          </p:stCondLst>
                                        </p:cTn>
                                        <p:tgtEl>
                                          <p:spTgt spid="64"/>
                                        </p:tgtEl>
                                        <p:attrNameLst>
                                          <p:attrName>style.visibility</p:attrName>
                                        </p:attrNameLst>
                                      </p:cBhvr>
                                      <p:to>
                                        <p:strVal val="visible"/>
                                      </p:to>
                                    </p:set>
                                    <p:animEffect transition="in" filter="wipe(down)">
                                      <p:cBhvr>
                                        <p:cTn id="148" dur="500"/>
                                        <p:tgtEl>
                                          <p:spTgt spid="64"/>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wipe(down)">
                                      <p:cBhvr>
                                        <p:cTn id="153" dur="500"/>
                                        <p:tgtEl>
                                          <p:spTgt spid="78"/>
                                        </p:tgtEl>
                                      </p:cBhvr>
                                    </p:animEffect>
                                  </p:childTnLst>
                                </p:cTn>
                              </p:par>
                              <p:par>
                                <p:cTn id="154" presetID="22" presetClass="entr" presetSubtype="4" fill="hold" nodeType="withEffect">
                                  <p:stCondLst>
                                    <p:cond delay="0"/>
                                  </p:stCondLst>
                                  <p:childTnLst>
                                    <p:set>
                                      <p:cBhvr>
                                        <p:cTn id="155" dur="1" fill="hold">
                                          <p:stCondLst>
                                            <p:cond delay="0"/>
                                          </p:stCondLst>
                                        </p:cTn>
                                        <p:tgtEl>
                                          <p:spTgt spid="76"/>
                                        </p:tgtEl>
                                        <p:attrNameLst>
                                          <p:attrName>style.visibility</p:attrName>
                                        </p:attrNameLst>
                                      </p:cBhvr>
                                      <p:to>
                                        <p:strVal val="visible"/>
                                      </p:to>
                                    </p:set>
                                    <p:animEffect transition="in" filter="wipe(down)">
                                      <p:cBhvr>
                                        <p:cTn id="156" dur="500"/>
                                        <p:tgtEl>
                                          <p:spTgt spid="76"/>
                                        </p:tgtEl>
                                      </p:cBhvr>
                                    </p:animEffect>
                                  </p:childTnLst>
                                </p:cTn>
                              </p:par>
                              <p:par>
                                <p:cTn id="157" presetID="22" presetClass="entr" presetSubtype="4" fill="hold" nodeType="withEffect">
                                  <p:stCondLst>
                                    <p:cond delay="0"/>
                                  </p:stCondLst>
                                  <p:childTnLst>
                                    <p:set>
                                      <p:cBhvr>
                                        <p:cTn id="158" dur="1" fill="hold">
                                          <p:stCondLst>
                                            <p:cond delay="0"/>
                                          </p:stCondLst>
                                        </p:cTn>
                                        <p:tgtEl>
                                          <p:spTgt spid="72"/>
                                        </p:tgtEl>
                                        <p:attrNameLst>
                                          <p:attrName>style.visibility</p:attrName>
                                        </p:attrNameLst>
                                      </p:cBhvr>
                                      <p:to>
                                        <p:strVal val="visible"/>
                                      </p:to>
                                    </p:set>
                                    <p:animEffect transition="in" filter="wipe(down)">
                                      <p:cBhvr>
                                        <p:cTn id="159" dur="500"/>
                                        <p:tgtEl>
                                          <p:spTgt spid="72"/>
                                        </p:tgtEl>
                                      </p:cBhvr>
                                    </p:animEffect>
                                  </p:childTnLst>
                                </p:cTn>
                              </p:par>
                              <p:par>
                                <p:cTn id="160" presetID="22" presetClass="entr" presetSubtype="4" fill="hold" nodeType="with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wipe(down)">
                                      <p:cBhvr>
                                        <p:cTn id="162" dur="500"/>
                                        <p:tgtEl>
                                          <p:spTgt spid="70"/>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74"/>
                                        </p:tgtEl>
                                        <p:attrNameLst>
                                          <p:attrName>style.visibility</p:attrName>
                                        </p:attrNameLst>
                                      </p:cBhvr>
                                      <p:to>
                                        <p:strVal val="visible"/>
                                      </p:to>
                                    </p:set>
                                    <p:animEffect transition="in" filter="wipe(down)">
                                      <p:cBhvr>
                                        <p:cTn id="167" dur="500"/>
                                        <p:tgtEl>
                                          <p:spTgt spid="7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88"/>
                                        </p:tgtEl>
                                        <p:attrNameLst>
                                          <p:attrName>style.visibility</p:attrName>
                                        </p:attrNameLst>
                                      </p:cBhvr>
                                      <p:to>
                                        <p:strVal val="visible"/>
                                      </p:to>
                                    </p:set>
                                    <p:animEffect transition="in" filter="wipe(down)">
                                      <p:cBhvr>
                                        <p:cTn id="172" dur="500"/>
                                        <p:tgtEl>
                                          <p:spTgt spid="88"/>
                                        </p:tgtEl>
                                      </p:cBhvr>
                                    </p:animEffect>
                                  </p:childTnLst>
                                </p:cTn>
                              </p:par>
                              <p:par>
                                <p:cTn id="173" presetID="22" presetClass="entr" presetSubtype="4" fill="hold" nodeType="with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wipe(down)">
                                      <p:cBhvr>
                                        <p:cTn id="175" dur="500"/>
                                        <p:tgtEl>
                                          <p:spTgt spid="86"/>
                                        </p:tgtEl>
                                      </p:cBhvr>
                                    </p:animEffect>
                                  </p:childTnLst>
                                </p:cTn>
                              </p:par>
                              <p:par>
                                <p:cTn id="176" presetID="22" presetClass="entr" presetSubtype="4" fill="hold" nodeType="with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wipe(down)">
                                      <p:cBhvr>
                                        <p:cTn id="178" dur="500"/>
                                        <p:tgtEl>
                                          <p:spTgt spid="84"/>
                                        </p:tgtEl>
                                      </p:cBhvr>
                                    </p:animEffect>
                                  </p:childTnLst>
                                </p:cTn>
                              </p:par>
                              <p:par>
                                <p:cTn id="179" presetID="22" presetClass="entr" presetSubtype="4"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animEffect transition="in" filter="wipe(down)">
                                      <p:cBhvr>
                                        <p:cTn id="181" dur="500"/>
                                        <p:tgtEl>
                                          <p:spTgt spid="82"/>
                                        </p:tgtEl>
                                      </p:cBhvr>
                                    </p:animEffect>
                                  </p:childTnLst>
                                </p:cTn>
                              </p:par>
                              <p:par>
                                <p:cTn id="182" presetID="22" presetClass="entr" presetSubtype="4" fill="hold" nodeType="withEffect">
                                  <p:stCondLst>
                                    <p:cond delay="0"/>
                                  </p:stCondLst>
                                  <p:childTnLst>
                                    <p:set>
                                      <p:cBhvr>
                                        <p:cTn id="183" dur="1" fill="hold">
                                          <p:stCondLst>
                                            <p:cond delay="0"/>
                                          </p:stCondLst>
                                        </p:cTn>
                                        <p:tgtEl>
                                          <p:spTgt spid="80"/>
                                        </p:tgtEl>
                                        <p:attrNameLst>
                                          <p:attrName>style.visibility</p:attrName>
                                        </p:attrNameLst>
                                      </p:cBhvr>
                                      <p:to>
                                        <p:strVal val="visible"/>
                                      </p:to>
                                    </p:set>
                                    <p:animEffect transition="in" filter="wipe(down)">
                                      <p:cBhvr>
                                        <p:cTn id="184" dur="500"/>
                                        <p:tgtEl>
                                          <p:spTgt spid="80"/>
                                        </p:tgtEl>
                                      </p:cBhvr>
                                    </p:animEffect>
                                  </p:childTnLst>
                                </p:cTn>
                              </p:par>
                              <p:par>
                                <p:cTn id="185" presetID="22" presetClass="entr" presetSubtype="4" fill="hold" nodeType="with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wipe(down)">
                                      <p:cBhvr>
                                        <p:cTn id="187" dur="500"/>
                                        <p:tgtEl>
                                          <p:spTgt spid="90"/>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nodeType="clickEffect">
                                  <p:stCondLst>
                                    <p:cond delay="0"/>
                                  </p:stCondLst>
                                  <p:childTnLst>
                                    <p:set>
                                      <p:cBhvr>
                                        <p:cTn id="191" dur="1" fill="hold">
                                          <p:stCondLst>
                                            <p:cond delay="0"/>
                                          </p:stCondLst>
                                        </p:cTn>
                                        <p:tgtEl>
                                          <p:spTgt spid="96"/>
                                        </p:tgtEl>
                                        <p:attrNameLst>
                                          <p:attrName>style.visibility</p:attrName>
                                        </p:attrNameLst>
                                      </p:cBhvr>
                                      <p:to>
                                        <p:strVal val="visible"/>
                                      </p:to>
                                    </p:set>
                                    <p:animEffect transition="in" filter="wipe(down)">
                                      <p:cBhvr>
                                        <p:cTn id="192" dur="500"/>
                                        <p:tgtEl>
                                          <p:spTgt spid="96"/>
                                        </p:tgtEl>
                                      </p:cBhvr>
                                    </p:animEffect>
                                  </p:childTnLst>
                                </p:cTn>
                              </p:par>
                              <p:par>
                                <p:cTn id="193" presetID="22" presetClass="entr" presetSubtype="4" fill="hold" nodeType="withEffect">
                                  <p:stCondLst>
                                    <p:cond delay="0"/>
                                  </p:stCondLst>
                                  <p:childTnLst>
                                    <p:set>
                                      <p:cBhvr>
                                        <p:cTn id="194" dur="1" fill="hold">
                                          <p:stCondLst>
                                            <p:cond delay="0"/>
                                          </p:stCondLst>
                                        </p:cTn>
                                        <p:tgtEl>
                                          <p:spTgt spid="92"/>
                                        </p:tgtEl>
                                        <p:attrNameLst>
                                          <p:attrName>style.visibility</p:attrName>
                                        </p:attrNameLst>
                                      </p:cBhvr>
                                      <p:to>
                                        <p:strVal val="visible"/>
                                      </p:to>
                                    </p:set>
                                    <p:animEffect transition="in" filter="wipe(down)">
                                      <p:cBhvr>
                                        <p:cTn id="195" dur="500"/>
                                        <p:tgtEl>
                                          <p:spTgt spid="92"/>
                                        </p:tgtEl>
                                      </p:cBhvr>
                                    </p:animEffect>
                                  </p:childTnLst>
                                </p:cTn>
                              </p:par>
                              <p:par>
                                <p:cTn id="196" presetID="22" presetClass="entr" presetSubtype="4" fill="hold" nodeType="withEffect">
                                  <p:stCondLst>
                                    <p:cond delay="0"/>
                                  </p:stCondLst>
                                  <p:childTnLst>
                                    <p:set>
                                      <p:cBhvr>
                                        <p:cTn id="197" dur="1" fill="hold">
                                          <p:stCondLst>
                                            <p:cond delay="0"/>
                                          </p:stCondLst>
                                        </p:cTn>
                                        <p:tgtEl>
                                          <p:spTgt spid="94"/>
                                        </p:tgtEl>
                                        <p:attrNameLst>
                                          <p:attrName>style.visibility</p:attrName>
                                        </p:attrNameLst>
                                      </p:cBhvr>
                                      <p:to>
                                        <p:strVal val="visible"/>
                                      </p:to>
                                    </p:set>
                                    <p:animEffect transition="in" filter="wipe(down)">
                                      <p:cBhvr>
                                        <p:cTn id="19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21" grpId="0" animBg="1"/>
      <p:bldP spid="22" grpId="0" animBg="1"/>
      <p:bldP spid="23" grpId="0" animBg="1"/>
      <p:bldP spid="25" grpId="0" animBg="1"/>
      <p:bldP spid="26" grpId="0" animBg="1"/>
      <p:bldP spid="27" grpId="0" animBg="1"/>
      <p:bldP spid="28" grpId="0" animBg="1"/>
      <p:bldP spid="29"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smtClean="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a:solidFill>
                  <a:schemeClr val="tx1">
                    <a:lumMod val="50000"/>
                    <a:lumOff val="50000"/>
                  </a:schemeClr>
                </a:solidFill>
              </a:rPr>
              <a:t>Narrow down the possible problems to a concrete list</a:t>
            </a:r>
            <a:r>
              <a:rPr lang="en-GB" sz="2200" b="0" dirty="0" smtClean="0">
                <a:solidFill>
                  <a:schemeClr val="tx1">
                    <a:lumMod val="50000"/>
                    <a:lumOff val="50000"/>
                  </a:schemeClr>
                </a:solidFill>
              </a:rPr>
              <a:t>.</a:t>
            </a:r>
          </a:p>
          <a:p>
            <a:pPr marL="342900" indent="-342900" algn="just">
              <a:buFont typeface="Arial" panose="020B0604020202020204" pitchFamily="34" charset="0"/>
              <a:buChar char="•"/>
            </a:pPr>
            <a:r>
              <a:rPr lang="en-GB" sz="2200" b="0" dirty="0" smtClean="0">
                <a:solidFill>
                  <a:schemeClr val="tx1">
                    <a:lumMod val="50000"/>
                    <a:lumOff val="50000"/>
                  </a:schemeClr>
                </a:solidFill>
              </a:rPr>
              <a:t>Find out which ones are real problems.</a:t>
            </a:r>
            <a:endParaRPr lang="en-GB" sz="2200" b="0" dirty="0">
              <a:solidFill>
                <a:schemeClr val="tx1">
                  <a:lumMod val="50000"/>
                  <a:lumOff val="50000"/>
                </a:schemeClr>
              </a:solidFill>
            </a:endParaRP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4406091"/>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latin typeface="Roboto" panose="02000000000000000000" pitchFamily="2" charset="0"/>
                          <a:ea typeface="Roboto" panose="02000000000000000000" pitchFamily="2" charset="0"/>
                          <a:cs typeface="Roboto" panose="02000000000000000000" pitchFamily="2" charset="0"/>
                        </a:rPr>
                        <a:t> and Developers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channel</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Awareness of alien work</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303868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smtClean="0">
                <a:solidFill>
                  <a:schemeClr val="tx1">
                    <a:lumMod val="50000"/>
                    <a:lumOff val="50000"/>
                  </a:schemeClr>
                </a:solidFill>
              </a:rPr>
              <a:t>Narrow </a:t>
            </a:r>
            <a:r>
              <a:rPr lang="en-GB" sz="2200" b="0" dirty="0">
                <a:solidFill>
                  <a:schemeClr val="tx1">
                    <a:lumMod val="50000"/>
                    <a:lumOff val="50000"/>
                  </a:schemeClr>
                </a:solidFill>
              </a:rPr>
              <a:t>down the </a:t>
            </a:r>
            <a:r>
              <a:rPr lang="en-GB" sz="2200" b="0" dirty="0" smtClean="0">
                <a:solidFill>
                  <a:schemeClr val="tx1">
                    <a:lumMod val="50000"/>
                    <a:lumOff val="50000"/>
                  </a:schemeClr>
                </a:solidFill>
              </a:rPr>
              <a:t>possible problems to a concrete list.</a:t>
            </a:r>
          </a:p>
          <a:p>
            <a:pPr marL="342900" indent="-342900" algn="just">
              <a:buFont typeface="Arial" panose="020B0604020202020204" pitchFamily="34" charset="0"/>
              <a:buChar char="•"/>
            </a:pPr>
            <a:r>
              <a:rPr lang="en-GB" sz="2200" b="0" dirty="0">
                <a:solidFill>
                  <a:schemeClr val="tx1">
                    <a:lumMod val="50000"/>
                    <a:lumOff val="50000"/>
                  </a:schemeClr>
                </a:solidFill>
              </a:rPr>
              <a:t>Find out which ones are real problems.</a:t>
            </a:r>
            <a:endParaRPr lang="en-GB" sz="2200" b="0" dirty="0" smtClean="0">
              <a:solidFill>
                <a:schemeClr val="tx1">
                  <a:lumMod val="50000"/>
                  <a:lumOff val="50000"/>
                </a:schemeClr>
              </a:solidFill>
            </a:endParaRPr>
          </a:p>
          <a:p>
            <a:pPr marL="342900" indent="-342900" algn="just">
              <a:buFont typeface="Arial" panose="020B0604020202020204" pitchFamily="34" charset="0"/>
              <a:buChar char="•"/>
            </a:pPr>
            <a:endParaRPr lang="en-GB" sz="2200" b="0" dirty="0">
              <a:solidFill>
                <a:schemeClr val="tx1">
                  <a:lumMod val="50000"/>
                  <a:lumOff val="50000"/>
                </a:schemeClr>
              </a:solidFill>
            </a:endParaRP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26847467"/>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 and Developers</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channel</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marL="0" algn="ctr" defTabSz="914400" rtl="0" eaLnBrk="1" latinLnBrk="0" hangingPunct="1"/>
                      <a:r>
                        <a:rPr lang="en-GB" sz="1300" kern="1200" dirty="0" smtClean="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Awareness of alien work</a:t>
                      </a:r>
                      <a:endParaRPr lang="es-ES" sz="1300" kern="1200" dirty="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145600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smtClean="0">
                <a:solidFill>
                  <a:schemeClr val="tx1">
                    <a:lumMod val="50000"/>
                    <a:lumOff val="50000"/>
                  </a:schemeClr>
                </a:solidFill>
              </a:rPr>
              <a:t>Narrow </a:t>
            </a:r>
            <a:r>
              <a:rPr lang="en-GB" sz="2200" b="0" dirty="0">
                <a:solidFill>
                  <a:schemeClr val="tx1">
                    <a:lumMod val="50000"/>
                    <a:lumOff val="50000"/>
                  </a:schemeClr>
                </a:solidFill>
              </a:rPr>
              <a:t>down the possible problems to a concrete list</a:t>
            </a:r>
            <a:r>
              <a:rPr lang="en-GB" sz="2200" b="0" dirty="0" smtClean="0">
                <a:solidFill>
                  <a:schemeClr val="tx1">
                    <a:lumMod val="50000"/>
                    <a:lumOff val="50000"/>
                  </a:schemeClr>
                </a:solidFill>
              </a:rPr>
              <a:t>.</a:t>
            </a:r>
          </a:p>
          <a:p>
            <a:pPr marL="342900" indent="-342900" algn="just">
              <a:buFont typeface="Arial" panose="020B0604020202020204" pitchFamily="34" charset="0"/>
              <a:buChar char="•"/>
            </a:pPr>
            <a:r>
              <a:rPr lang="en-GB" sz="2200" b="0" dirty="0">
                <a:solidFill>
                  <a:schemeClr val="tx1">
                    <a:lumMod val="50000"/>
                    <a:lumOff val="50000"/>
                  </a:schemeClr>
                </a:solidFill>
              </a:rPr>
              <a:t>Find out which ones are real problems.</a:t>
            </a: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2928547"/>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 and Developers</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channel</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marL="0" algn="ctr" defTabSz="914400" rtl="0" eaLnBrk="1" latinLnBrk="0" hangingPunct="1"/>
                      <a:r>
                        <a:rPr lang="en-GB" sz="1300" kern="1200" dirty="0" smtClean="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Awareness of alien work</a:t>
                      </a:r>
                      <a:endParaRPr lang="es-ES" sz="1300" kern="1200" dirty="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166782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smtClean="0">
                <a:solidFill>
                  <a:schemeClr val="tx1">
                    <a:lumMod val="50000"/>
                    <a:lumOff val="50000"/>
                  </a:schemeClr>
                </a:solidFill>
              </a:rPr>
              <a:t>Narrow </a:t>
            </a:r>
            <a:r>
              <a:rPr lang="en-GB" sz="2200" b="0" dirty="0">
                <a:solidFill>
                  <a:schemeClr val="tx1">
                    <a:lumMod val="50000"/>
                    <a:lumOff val="50000"/>
                  </a:schemeClr>
                </a:solidFill>
              </a:rPr>
              <a:t>down the possible problems to a concrete list</a:t>
            </a:r>
            <a:r>
              <a:rPr lang="en-GB" sz="2200" b="0" dirty="0" smtClean="0">
                <a:solidFill>
                  <a:schemeClr val="tx1">
                    <a:lumMod val="50000"/>
                    <a:lumOff val="50000"/>
                  </a:schemeClr>
                </a:solidFill>
              </a:rPr>
              <a:t>.</a:t>
            </a:r>
          </a:p>
          <a:p>
            <a:pPr marL="342900" indent="-342900" algn="just">
              <a:buFont typeface="Arial" panose="020B0604020202020204" pitchFamily="34" charset="0"/>
              <a:buChar char="•"/>
            </a:pPr>
            <a:r>
              <a:rPr lang="en-GB" sz="2200" b="0" dirty="0">
                <a:solidFill>
                  <a:schemeClr val="tx1">
                    <a:lumMod val="50000"/>
                    <a:lumOff val="50000"/>
                  </a:schemeClr>
                </a:solidFill>
              </a:rPr>
              <a:t>Find out which ones are real problems.</a:t>
            </a: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79156188"/>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 and Developers</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channel</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marL="0" algn="ctr" defTabSz="914400" rtl="0" eaLnBrk="1" latinLnBrk="0" hangingPunct="1"/>
                      <a:r>
                        <a:rPr lang="en-GB" sz="1300" kern="1200" dirty="0" smtClean="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Awareness of alien work</a:t>
                      </a:r>
                      <a:endParaRPr lang="es-ES" sz="1300" kern="1200" dirty="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9162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Mix">
  <a:themeElements>
    <a:clrScheme name="Custom 561">
      <a:dk1>
        <a:sysClr val="windowText" lastClr="000000"/>
      </a:dk1>
      <a:lt1>
        <a:sysClr val="window" lastClr="FFFFFF"/>
      </a:lt1>
      <a:dk2>
        <a:srgbClr val="0E0600"/>
      </a:dk2>
      <a:lt2>
        <a:srgbClr val="FCF5EF"/>
      </a:lt2>
      <a:accent1>
        <a:srgbClr val="DD5900"/>
      </a:accent1>
      <a:accent2>
        <a:srgbClr val="FFB900"/>
      </a:accent2>
      <a:accent3>
        <a:srgbClr val="DC3C00"/>
      </a:accent3>
      <a:accent4>
        <a:srgbClr val="00BCF2"/>
      </a:accent4>
      <a:accent5>
        <a:srgbClr val="00B294"/>
      </a:accent5>
      <a:accent6>
        <a:srgbClr val="68217A"/>
      </a:accent6>
      <a:hlink>
        <a:srgbClr val="00BCF2"/>
      </a:hlink>
      <a:folHlink>
        <a:srgbClr val="68217A"/>
      </a:folHlink>
    </a:clrScheme>
    <a:fontScheme name="Custom 3">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e an Office Mix.potx" id="{4B7366DC-B74D-454D-9AF1-C5E1E2713A61}" vid="{D9FD2935-D4F2-4034-8F2D-E6786535C4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6494B6-1467-40D3-9D2C-6096235D25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Create an Office Mix</Template>
  <TotalTime>346</TotalTime>
  <Words>803</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Segoe UI</vt:lpstr>
      <vt:lpstr>Segoe UI Light</vt:lpstr>
      <vt:lpstr>Office Mix</vt:lpstr>
      <vt:lpstr>Improving communication in large-scale agile environments</vt:lpstr>
      <vt:lpstr>Who am I?</vt:lpstr>
      <vt:lpstr>Index</vt:lpstr>
      <vt:lpstr>Before beginning, let’s agree on terminology</vt:lpstr>
      <vt:lpstr>Study context</vt:lpstr>
      <vt:lpstr>Problems</vt:lpstr>
      <vt:lpstr>Problems</vt:lpstr>
      <vt:lpstr>Problems</vt:lpstr>
      <vt:lpstr>Problems</vt:lpstr>
      <vt:lpstr>Proposed solutions</vt:lpstr>
      <vt:lpstr>Proposed solutions</vt:lpstr>
      <vt:lpstr>Solution assessment</vt:lpstr>
      <vt:lpstr>Solution assessment</vt:lpstr>
      <vt:lpstr>Solution assessment</vt:lpstr>
      <vt:lpstr>Closure</vt:lpstr>
      <vt:lpstr>Closure</vt:lpstr>
      <vt:lpstr>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communication in large-scale agile environments: a quasi-experimental approach</dc:title>
  <dc:creator>Jorge Antonio Díaz-Benito Soriano</dc:creator>
  <cp:keywords/>
  <cp:lastModifiedBy>Jorge Antonio Díaz-Benito Soriano</cp:lastModifiedBy>
  <cp:revision>40</cp:revision>
  <dcterms:created xsi:type="dcterms:W3CDTF">2015-05-03T09:02:52Z</dcterms:created>
  <dcterms:modified xsi:type="dcterms:W3CDTF">2015-05-07T08:55:40Z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TC043863139991</vt:lpwstr>
  </property>
</Properties>
</file>