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3"/>
  </p:notesMasterIdLst>
  <p:handoutMasterIdLst>
    <p:handoutMasterId r:id="rId14"/>
  </p:handoutMasterIdLst>
  <p:sldIdLst>
    <p:sldId id="259" r:id="rId2"/>
    <p:sldId id="260" r:id="rId3"/>
    <p:sldId id="262" r:id="rId4"/>
    <p:sldId id="263" r:id="rId5"/>
    <p:sldId id="264" r:id="rId6"/>
    <p:sldId id="265" r:id="rId7"/>
    <p:sldId id="266" r:id="rId8"/>
    <p:sldId id="267" r:id="rId9"/>
    <p:sldId id="269" r:id="rId10"/>
    <p:sldId id="268" r:id="rId11"/>
    <p:sldId id="261" r:id="rId12"/>
  </p:sldIdLst>
  <p:sldSz cx="9144000" cy="6858000" type="screen4x3"/>
  <p:notesSz cx="6884988" cy="10018713"/>
  <p:embeddedFontLst>
    <p:embeddedFont>
      <p:font typeface="Ericsson Capital TT" panose="02000503000000020004" pitchFamily="2" charset="0"/>
      <p:regular r:id="rId15"/>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0"/>
            <p14:sldId id="262"/>
            <p14:sldId id="263"/>
            <p14:sldId id="264"/>
            <p14:sldId id="265"/>
            <p14:sldId id="266"/>
            <p14:sldId id="267"/>
            <p14:sldId id="269"/>
            <p14:sldId id="268"/>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7D3"/>
    <a:srgbClr val="8BC5FF"/>
    <a:srgbClr val="99CCFF"/>
    <a:srgbClr val="6A8FBF"/>
    <a:srgbClr val="00A9D4"/>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636" autoAdjust="0"/>
    <p:restoredTop sz="95319" autoAdjust="0"/>
  </p:normalViewPr>
  <p:slideViewPr>
    <p:cSldViewPr snapToGrid="0" snapToObjects="1">
      <p:cViewPr varScale="1">
        <p:scale>
          <a:sx n="75" d="100"/>
          <a:sy n="75" d="100"/>
        </p:scale>
        <p:origin x="-816" y="-102"/>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Treatment Description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2015-03-04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2015-03-04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Treatment Description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2015-03-04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84D18ADC-97B6-47DA-8F7B-54A89B240738}" type="slidenum">
              <a:rPr lang="en-US" smtClean="0"/>
              <a:t>1</a:t>
            </a:fld>
            <a:endParaRPr lang="en-US"/>
          </a:p>
        </p:txBody>
      </p:sp>
      <p:sp>
        <p:nvSpPr>
          <p:cNvPr id="9" name="Header Placeholder 8"/>
          <p:cNvSpPr>
            <a:spLocks noGrp="1"/>
          </p:cNvSpPr>
          <p:nvPr>
            <p:ph type="hdr" sz="quarter" idx="13"/>
          </p:nvPr>
        </p:nvSpPr>
        <p:spPr/>
        <p:txBody>
          <a:bodyPr/>
          <a:lstStyle/>
          <a:p>
            <a:r>
              <a:rPr lang="en-US" smtClean="0"/>
              <a:t>Treatment Description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9BD5201-D472-49B9-AF4B-CA8CDA3A31F0}"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5576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9BD5201-D472-49B9-AF4B-CA8CDA3A31F0}"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5576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9BD5201-D472-49B9-AF4B-CA8CDA3A31F0}"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5576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02771851-0927-42B0-8625-425EA5E1446C}"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963731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fr-FR" sz="800" b="0" i="0" u="none" smtClean="0">
                <a:solidFill>
                  <a:srgbClr val="87888A"/>
                </a:solidFill>
              </a:rPr>
              <a:t>Treatment Description  |  Ericsson Internal  |  2015-03-04  |  Page </a:t>
            </a:r>
            <a:fld id="{1711051F-3AA8-4462-87C4-F2F9D8B03967}" type="slidenum">
              <a:rPr lang="fr-FR"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Treatment guidelines: Scrum Masters</a:t>
            </a:r>
            <a:endParaRPr lang="en-US" dirty="0"/>
          </a:p>
        </p:txBody>
      </p:sp>
      <p:sp>
        <p:nvSpPr>
          <p:cNvPr id="5" name="Subtitle 4"/>
          <p:cNvSpPr>
            <a:spLocks noGrp="1"/>
          </p:cNvSpPr>
          <p:nvPr>
            <p:ph type="subTitle" idx="1"/>
          </p:nvPr>
        </p:nvSpPr>
        <p:spPr/>
        <p:txBody>
          <a:bodyPr/>
          <a:lstStyle/>
          <a:p>
            <a:r>
              <a:rPr lang="en-US" dirty="0"/>
              <a:t>Enhancement of communications in the context of Scrum teams</a:t>
            </a:r>
          </a:p>
          <a:p>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 will be around either of your team places researching on Scrum to keep you up-to-date so that you can carry on allowing your teams to improve continuously as a real Team Coach would do.</a:t>
            </a:r>
          </a:p>
          <a:p>
            <a:pPr algn="just"/>
            <a:endParaRPr lang="en-US" dirty="0"/>
          </a:p>
          <a:p>
            <a:pPr algn="just"/>
            <a:r>
              <a:rPr lang="en-US" dirty="0" smtClean="0"/>
              <a:t>Whatever problem you find, topic you want me to investigate, or issue you want to discuss, you are very welcome to reach me!</a:t>
            </a:r>
          </a:p>
        </p:txBody>
      </p:sp>
      <p:sp>
        <p:nvSpPr>
          <p:cNvPr id="3" name="Title 2"/>
          <p:cNvSpPr>
            <a:spLocks noGrp="1"/>
          </p:cNvSpPr>
          <p:nvPr>
            <p:ph type="title"/>
          </p:nvPr>
        </p:nvSpPr>
        <p:spPr/>
        <p:txBody>
          <a:bodyPr/>
          <a:lstStyle/>
          <a:p>
            <a:r>
              <a:rPr lang="en-US" dirty="0" smtClean="0"/>
              <a:t>Plus what we’ll learn</a:t>
            </a:r>
            <a:endParaRPr lang="en-US" dirty="0"/>
          </a:p>
        </p:txBody>
      </p:sp>
    </p:spTree>
    <p:extLst>
      <p:ext uri="{BB962C8B-B14F-4D97-AF65-F5344CB8AC3E}">
        <p14:creationId xmlns:p14="http://schemas.microsoft.com/office/powerpoint/2010/main" val="2831026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endParaRPr lang="en-US" dirty="0"/>
          </a:p>
          <a:p>
            <a:pPr algn="just"/>
            <a:r>
              <a:rPr lang="en-US" dirty="0" smtClean="0"/>
              <a:t>Communication with coaching staff is deficient because coaching staff is non-existent in practice.</a:t>
            </a:r>
          </a:p>
          <a:p>
            <a:pPr algn="just"/>
            <a:endParaRPr lang="en-US" dirty="0"/>
          </a:p>
          <a:p>
            <a:pPr algn="just"/>
            <a:r>
              <a:rPr lang="en-US" dirty="0" smtClean="0"/>
              <a:t>Therefore coaching information must be provided from somewhere else.</a:t>
            </a:r>
          </a:p>
          <a:p>
            <a:pPr algn="just"/>
            <a:endParaRPr lang="en-US" dirty="0"/>
          </a:p>
          <a:p>
            <a:pPr algn="just"/>
            <a:endParaRPr lang="en-US" dirty="0"/>
          </a:p>
        </p:txBody>
      </p:sp>
      <p:sp>
        <p:nvSpPr>
          <p:cNvPr id="4" name="Title 3"/>
          <p:cNvSpPr>
            <a:spLocks noGrp="1"/>
          </p:cNvSpPr>
          <p:nvPr>
            <p:ph type="title"/>
          </p:nvPr>
        </p:nvSpPr>
        <p:spPr/>
        <p:txBody>
          <a:bodyPr/>
          <a:lstStyle/>
          <a:p>
            <a:r>
              <a:rPr lang="en-US" dirty="0" smtClean="0"/>
              <a:t>goal</a:t>
            </a:r>
            <a:endParaRPr lang="en-US" dirty="0"/>
          </a:p>
        </p:txBody>
      </p:sp>
    </p:spTree>
    <p:extLst>
      <p:ext uri="{BB962C8B-B14F-4D97-AF65-F5344CB8AC3E}">
        <p14:creationId xmlns:p14="http://schemas.microsoft.com/office/powerpoint/2010/main" val="3756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dirty="0" smtClean="0"/>
              <a:t>Because Team Coaches are non-existent in practice, SMs become the figures most experienced in Scrum and, therefore, they should be the ones providing coaching.</a:t>
            </a:r>
          </a:p>
          <a:p>
            <a:pPr algn="just"/>
            <a:endParaRPr lang="en-US" dirty="0"/>
          </a:p>
          <a:p>
            <a:pPr algn="just"/>
            <a:r>
              <a:rPr lang="en-US" dirty="0" smtClean="0"/>
              <a:t>This means that you will dedicate as much as possible of your time not only to your obligations as Scrum Master but also to researching the details of Scrum to become an expert worth learning from.</a:t>
            </a:r>
            <a:endParaRPr lang="en-US" dirty="0"/>
          </a:p>
        </p:txBody>
      </p:sp>
      <p:sp>
        <p:nvSpPr>
          <p:cNvPr id="4" name="Title 3"/>
          <p:cNvSpPr>
            <a:spLocks noGrp="1"/>
          </p:cNvSpPr>
          <p:nvPr>
            <p:ph type="title"/>
          </p:nvPr>
        </p:nvSpPr>
        <p:spPr/>
        <p:txBody>
          <a:bodyPr/>
          <a:lstStyle/>
          <a:p>
            <a:r>
              <a:rPr lang="en-US" dirty="0" smtClean="0"/>
              <a:t>how to achieve it? (I)</a:t>
            </a:r>
            <a:endParaRPr lang="en-US" dirty="0"/>
          </a:p>
        </p:txBody>
      </p:sp>
    </p:spTree>
    <p:extLst>
      <p:ext uri="{BB962C8B-B14F-4D97-AF65-F5344CB8AC3E}">
        <p14:creationId xmlns:p14="http://schemas.microsoft.com/office/powerpoint/2010/main" val="3956439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dirty="0" smtClean="0"/>
              <a:t>Therefore, contributing to pulled Backlog items / </a:t>
            </a:r>
            <a:r>
              <a:rPr lang="en-US" b="1" dirty="0" smtClean="0"/>
              <a:t>pulling them yourself must be the lowest priority</a:t>
            </a:r>
            <a:r>
              <a:rPr lang="en-US" dirty="0" smtClean="0"/>
              <a:t> task for you to do, no matter what.</a:t>
            </a:r>
          </a:p>
          <a:p>
            <a:pPr algn="just"/>
            <a:endParaRPr lang="en-US" dirty="0"/>
          </a:p>
          <a:p>
            <a:pPr algn="just"/>
            <a:r>
              <a:rPr lang="en-US" dirty="0" smtClean="0"/>
              <a:t>If you pull something from the Backlog and during a Daily Scrum somebody in your team believes that you are putting aside your SM/TC role for it they are empowered to force you to put it back to the backlog and go back to your SM/TC tasks.</a:t>
            </a:r>
            <a:endParaRPr lang="en-US" dirty="0"/>
          </a:p>
        </p:txBody>
      </p:sp>
      <p:sp>
        <p:nvSpPr>
          <p:cNvPr id="4" name="Title 3"/>
          <p:cNvSpPr>
            <a:spLocks noGrp="1"/>
          </p:cNvSpPr>
          <p:nvPr>
            <p:ph type="title"/>
          </p:nvPr>
        </p:nvSpPr>
        <p:spPr/>
        <p:txBody>
          <a:bodyPr/>
          <a:lstStyle/>
          <a:p>
            <a:r>
              <a:rPr lang="en-US" dirty="0" smtClean="0"/>
              <a:t>how to achieve it? (II)</a:t>
            </a:r>
            <a:endParaRPr lang="en-US" dirty="0"/>
          </a:p>
        </p:txBody>
      </p:sp>
    </p:spTree>
    <p:extLst>
      <p:ext uri="{BB962C8B-B14F-4D97-AF65-F5344CB8AC3E}">
        <p14:creationId xmlns:p14="http://schemas.microsoft.com/office/powerpoint/2010/main" val="907424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Sprint Planning:</a:t>
            </a:r>
          </a:p>
          <a:p>
            <a:pPr algn="just"/>
            <a:r>
              <a:rPr lang="en-US" dirty="0" smtClean="0"/>
              <a:t>Features a really high ROI, so do not fear making it as long as necessary to address everything you need to.</a:t>
            </a:r>
          </a:p>
          <a:p>
            <a:pPr algn="just"/>
            <a:r>
              <a:rPr lang="en-US" dirty="0" smtClean="0"/>
              <a:t>Book a room and have it seated.</a:t>
            </a:r>
          </a:p>
          <a:p>
            <a:pPr algn="just"/>
            <a:r>
              <a:rPr lang="en-US" dirty="0" smtClean="0"/>
              <a:t>A good length is that which is acceptable with at most two breaks. If you would need more, probably you need to rethink what you want to address.</a:t>
            </a:r>
          </a:p>
          <a:p>
            <a:pPr marL="0" indent="0" algn="just">
              <a:buNone/>
            </a:pPr>
            <a:endParaRPr lang="en-US" b="1" dirty="0" smtClean="0"/>
          </a:p>
        </p:txBody>
      </p:sp>
      <p:sp>
        <p:nvSpPr>
          <p:cNvPr id="3" name="Title 2"/>
          <p:cNvSpPr>
            <a:spLocks noGrp="1"/>
          </p:cNvSpPr>
          <p:nvPr>
            <p:ph type="title"/>
          </p:nvPr>
        </p:nvSpPr>
        <p:spPr/>
        <p:txBody>
          <a:bodyPr/>
          <a:lstStyle/>
          <a:p>
            <a:r>
              <a:rPr lang="en-US" dirty="0" smtClean="0"/>
              <a:t>SCRUM Subtleties (I)</a:t>
            </a:r>
            <a:endParaRPr lang="en-US" dirty="0"/>
          </a:p>
        </p:txBody>
      </p:sp>
    </p:spTree>
    <p:extLst>
      <p:ext uri="{BB962C8B-B14F-4D97-AF65-F5344CB8AC3E}">
        <p14:creationId xmlns:p14="http://schemas.microsoft.com/office/powerpoint/2010/main" val="1902762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Daily Scrum:</a:t>
            </a:r>
          </a:p>
          <a:p>
            <a:pPr algn="just"/>
            <a:r>
              <a:rPr lang="en-US" dirty="0" smtClean="0"/>
              <a:t>The reason why it is said to be had while standing is to keep it short. If it is not working (the duration is going over 15 min. too often), try other alternatives.</a:t>
            </a:r>
          </a:p>
          <a:p>
            <a:pPr algn="just"/>
            <a:r>
              <a:rPr lang="en-US" dirty="0" smtClean="0"/>
              <a:t>The “Done/Problems/</a:t>
            </a:r>
            <a:r>
              <a:rPr lang="en-US" dirty="0" err="1" smtClean="0"/>
              <a:t>ToDo</a:t>
            </a:r>
            <a:r>
              <a:rPr lang="en-US" dirty="0" smtClean="0"/>
              <a:t>” strategy is </a:t>
            </a:r>
            <a:r>
              <a:rPr lang="en-US" b="1" dirty="0" smtClean="0"/>
              <a:t>a guideline, not a rule</a:t>
            </a:r>
            <a:r>
              <a:rPr lang="en-US" dirty="0" smtClean="0"/>
              <a:t>. As a Scrum Master you should ensure that everybody talks, not give everybody turns to respond the three questions. Just be the lubricating oil in the wheel that is your team: </a:t>
            </a:r>
            <a:r>
              <a:rPr lang="en-US" u="sng" dirty="0" smtClean="0"/>
              <a:t>the perfect Daily Scrum does not need a Scrum Master</a:t>
            </a:r>
            <a:r>
              <a:rPr lang="en-US" dirty="0" smtClean="0"/>
              <a:t>.</a:t>
            </a:r>
            <a:endParaRPr lang="en-US" dirty="0"/>
          </a:p>
          <a:p>
            <a:pPr marL="0" indent="0" algn="just">
              <a:buNone/>
            </a:pPr>
            <a:endParaRPr lang="en-US" b="1" dirty="0"/>
          </a:p>
        </p:txBody>
      </p:sp>
      <p:sp>
        <p:nvSpPr>
          <p:cNvPr id="3" name="Title 2"/>
          <p:cNvSpPr>
            <a:spLocks noGrp="1"/>
          </p:cNvSpPr>
          <p:nvPr>
            <p:ph type="title"/>
          </p:nvPr>
        </p:nvSpPr>
        <p:spPr/>
        <p:txBody>
          <a:bodyPr/>
          <a:lstStyle/>
          <a:p>
            <a:r>
              <a:rPr lang="en-US" dirty="0" smtClean="0"/>
              <a:t>Scrum subtleties (II)</a:t>
            </a:r>
            <a:endParaRPr lang="en-US" dirty="0"/>
          </a:p>
        </p:txBody>
      </p:sp>
    </p:spTree>
    <p:extLst>
      <p:ext uri="{BB962C8B-B14F-4D97-AF65-F5344CB8AC3E}">
        <p14:creationId xmlns:p14="http://schemas.microsoft.com/office/powerpoint/2010/main" val="1565339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Importance of estimations (I):</a:t>
            </a:r>
            <a:endParaRPr lang="en-US" b="1" dirty="0">
              <a:effectLst>
                <a:outerShdw blurRad="38100" dist="38100" dir="2700000" algn="tl">
                  <a:srgbClr val="000000">
                    <a:alpha val="43137"/>
                  </a:srgbClr>
                </a:outerShdw>
              </a:effectLst>
            </a:endParaRPr>
          </a:p>
          <a:p>
            <a:pPr algn="just"/>
            <a:r>
              <a:rPr lang="en-US" dirty="0" smtClean="0"/>
              <a:t>Scrum is a formal, rather inflexible iterative methodology.</a:t>
            </a:r>
          </a:p>
          <a:p>
            <a:pPr lvl="1" algn="just"/>
            <a:r>
              <a:rPr lang="en-US" dirty="0" smtClean="0"/>
              <a:t>Thus it assumes that you are able to quantify your tasks so that you can commit to quantities, evaluate if you were able to accomplish such commitments and improve by acting accordingly in the future.</a:t>
            </a:r>
          </a:p>
          <a:p>
            <a:pPr algn="just"/>
            <a:r>
              <a:rPr lang="en-US" dirty="0" smtClean="0"/>
              <a:t>So, </a:t>
            </a:r>
            <a:r>
              <a:rPr lang="en-US" b="1" dirty="0" smtClean="0"/>
              <a:t>if you do not have something like velocity or points, do not go Scrum</a:t>
            </a:r>
            <a:r>
              <a:rPr lang="en-US" dirty="0" smtClean="0"/>
              <a:t>.</a:t>
            </a:r>
          </a:p>
          <a:p>
            <a:pPr lvl="1" algn="just"/>
            <a:r>
              <a:rPr lang="en-US" dirty="0" smtClean="0"/>
              <a:t>The data you will gather during those “Sprints” will be useless.</a:t>
            </a:r>
          </a:p>
          <a:p>
            <a:pPr lvl="1" algn="just"/>
            <a:r>
              <a:rPr lang="en-US" dirty="0" smtClean="0"/>
              <a:t>The only thing you can find in commitment to non-estimated items is trouble.</a:t>
            </a:r>
            <a:endParaRPr lang="en-US" dirty="0"/>
          </a:p>
        </p:txBody>
      </p:sp>
      <p:sp>
        <p:nvSpPr>
          <p:cNvPr id="3" name="Title 2"/>
          <p:cNvSpPr>
            <a:spLocks noGrp="1"/>
          </p:cNvSpPr>
          <p:nvPr>
            <p:ph type="title"/>
          </p:nvPr>
        </p:nvSpPr>
        <p:spPr/>
        <p:txBody>
          <a:bodyPr/>
          <a:lstStyle/>
          <a:p>
            <a:r>
              <a:rPr lang="en-US" dirty="0" smtClean="0"/>
              <a:t>Scrum Subtleties (III)</a:t>
            </a:r>
            <a:endParaRPr lang="en-US" dirty="0"/>
          </a:p>
        </p:txBody>
      </p:sp>
    </p:spTree>
    <p:extLst>
      <p:ext uri="{BB962C8B-B14F-4D97-AF65-F5344CB8AC3E}">
        <p14:creationId xmlns:p14="http://schemas.microsoft.com/office/powerpoint/2010/main" val="2898207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Importance of estimations (II):</a:t>
            </a:r>
            <a:endParaRPr lang="en-US" b="1" dirty="0">
              <a:effectLst>
                <a:outerShdw blurRad="38100" dist="38100" dir="2700000" algn="tl">
                  <a:srgbClr val="000000">
                    <a:alpha val="43137"/>
                  </a:srgbClr>
                </a:outerShdw>
              </a:effectLst>
            </a:endParaRPr>
          </a:p>
          <a:p>
            <a:pPr algn="just"/>
            <a:r>
              <a:rPr lang="en-US" dirty="0" smtClean="0"/>
              <a:t>Summarizing, do not use a knife in a soup. They are a tool-problem pair, but do not belong to each other.</a:t>
            </a:r>
          </a:p>
          <a:p>
            <a:pPr algn="just"/>
            <a:r>
              <a:rPr lang="en-US" dirty="0" smtClean="0"/>
              <a:t>In situations in which estimates cannot be given consider a temporary switch to more flexible methodologies: you can always go back to Scrum and discard the data, which is the same thing that would have happened if you have used “point-less Scrum”, with the difference that you will have worked with procedures that are better-suited for these types of situations.</a:t>
            </a:r>
            <a:endParaRPr lang="en-US" dirty="0"/>
          </a:p>
        </p:txBody>
      </p:sp>
      <p:sp>
        <p:nvSpPr>
          <p:cNvPr id="3" name="Title 2"/>
          <p:cNvSpPr>
            <a:spLocks noGrp="1"/>
          </p:cNvSpPr>
          <p:nvPr>
            <p:ph type="title"/>
          </p:nvPr>
        </p:nvSpPr>
        <p:spPr/>
        <p:txBody>
          <a:bodyPr/>
          <a:lstStyle/>
          <a:p>
            <a:r>
              <a:rPr lang="en-US" dirty="0" smtClean="0"/>
              <a:t>Scrum Subtleties (IV)</a:t>
            </a:r>
            <a:endParaRPr lang="en-US" dirty="0"/>
          </a:p>
        </p:txBody>
      </p:sp>
    </p:spTree>
    <p:extLst>
      <p:ext uri="{BB962C8B-B14F-4D97-AF65-F5344CB8AC3E}">
        <p14:creationId xmlns:p14="http://schemas.microsoft.com/office/powerpoint/2010/main" val="997904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b="1" dirty="0" smtClean="0">
                <a:effectLst>
                  <a:outerShdw blurRad="38100" dist="38100" dir="2700000" algn="tl">
                    <a:srgbClr val="000000">
                      <a:alpha val="43137"/>
                    </a:srgbClr>
                  </a:outerShdw>
                </a:effectLst>
              </a:rPr>
              <a:t>Sprint Retrospectives:</a:t>
            </a:r>
            <a:endParaRPr lang="en-US" b="1" dirty="0">
              <a:effectLst>
                <a:outerShdw blurRad="38100" dist="38100" dir="2700000" algn="tl">
                  <a:srgbClr val="000000">
                    <a:alpha val="43137"/>
                  </a:srgbClr>
                </a:outerShdw>
              </a:effectLst>
            </a:endParaRPr>
          </a:p>
          <a:p>
            <a:pPr algn="just"/>
            <a:r>
              <a:rPr lang="en-US" dirty="0" smtClean="0"/>
              <a:t>The Sprint Retrospective is an informal meeting that should feel as a </a:t>
            </a:r>
            <a:r>
              <a:rPr lang="en-US" b="1" dirty="0" smtClean="0"/>
              <a:t>reward to the team</a:t>
            </a:r>
            <a:r>
              <a:rPr lang="en-US" dirty="0" smtClean="0"/>
              <a:t> for the completed Sprint. This reward is a privilege that allows them to retrospectively learn from experiences.</a:t>
            </a:r>
          </a:p>
          <a:p>
            <a:pPr algn="just"/>
            <a:r>
              <a:rPr lang="en-US" dirty="0" smtClean="0"/>
              <a:t>Unless you face the extreme case of the meeting going over two hours, you do not want to limit its duration. Therefore, do not have it standing. The team must feel comfortable to spend whichever reasonable amount of time they want discussing how they did things.</a:t>
            </a:r>
            <a:endParaRPr lang="en-US" dirty="0"/>
          </a:p>
        </p:txBody>
      </p:sp>
      <p:sp>
        <p:nvSpPr>
          <p:cNvPr id="3" name="Title 2"/>
          <p:cNvSpPr>
            <a:spLocks noGrp="1"/>
          </p:cNvSpPr>
          <p:nvPr>
            <p:ph type="title"/>
          </p:nvPr>
        </p:nvSpPr>
        <p:spPr/>
        <p:txBody>
          <a:bodyPr/>
          <a:lstStyle/>
          <a:p>
            <a:r>
              <a:rPr lang="en-US" dirty="0" smtClean="0"/>
              <a:t>Scrum Subtleties (V)</a:t>
            </a:r>
            <a:endParaRPr lang="en-US" dirty="0"/>
          </a:p>
        </p:txBody>
      </p:sp>
    </p:spTree>
    <p:extLst>
      <p:ext uri="{BB962C8B-B14F-4D97-AF65-F5344CB8AC3E}">
        <p14:creationId xmlns:p14="http://schemas.microsoft.com/office/powerpoint/2010/main" val="4262092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963</TotalTime>
  <Words>759</Words>
  <Application>Microsoft Office PowerPoint</Application>
  <PresentationFormat>On-screen Show (4:3)</PresentationFormat>
  <Paragraphs>64</Paragraphs>
  <Slides>11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Ericsson Capital TT</vt:lpstr>
      <vt:lpstr>PresentationTemplate2011</vt:lpstr>
      <vt:lpstr>Treatment guidelines: Scrum Masters</vt:lpstr>
      <vt:lpstr>goal</vt:lpstr>
      <vt:lpstr>how to achieve it? (I)</vt:lpstr>
      <vt:lpstr>how to achieve it? (II)</vt:lpstr>
      <vt:lpstr>SCRUM Subtleties (I)</vt:lpstr>
      <vt:lpstr>Scrum subtleties (II)</vt:lpstr>
      <vt:lpstr>Scrum Subtleties (III)</vt:lpstr>
      <vt:lpstr>Scrum Subtleties (IV)</vt:lpstr>
      <vt:lpstr>Scrum Subtleties (V)</vt:lpstr>
      <vt:lpstr>Plus what we’ll learn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 Description</dc:title>
  <dc:creator>EJORGDI</dc:creator>
  <dc:description>Rev PA1</dc:description>
  <cp:lastModifiedBy>Jorge Diaz-Benito Soriano</cp:lastModifiedBy>
  <cp:revision>106</cp:revision>
  <dcterms:created xsi:type="dcterms:W3CDTF">2011-05-24T09:22:48Z</dcterms:created>
  <dcterms:modified xsi:type="dcterms:W3CDTF">2015-03-23T11:50:19Z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Treatment Description</vt:lpwstr>
  </property>
  <property fmtid="{D5CDD505-2E9C-101B-9397-08002B2CF9AE}" pid="29" name="RightFooterField2">
    <vt:lpwstr>2015-03-04</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EJORGDI</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GUIDELINES</vt:lpwstr>
  </property>
  <property fmtid="{D5CDD505-2E9C-101B-9397-08002B2CF9AE}" pid="43" name="Title">
    <vt:lpwstr>Treatment Description</vt:lpwstr>
  </property>
  <property fmtid="{D5CDD505-2E9C-101B-9397-08002B2CF9AE}" pid="44" name="Date">
    <vt:lpwstr>2015-03-04</vt:lpwstr>
  </property>
  <property fmtid="{D5CDD505-2E9C-101B-9397-08002B2CF9AE}" pid="45" name="Reference">
    <vt:lpwstr/>
  </property>
  <property fmtid="{D5CDD505-2E9C-101B-9397-08002B2CF9AE}" pid="46" name="Keyword">
    <vt:lpwstr/>
  </property>
</Properties>
</file>