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6"/>
  </p:notesMasterIdLst>
  <p:handoutMasterIdLst>
    <p:handoutMasterId r:id="rId17"/>
  </p:handoutMasterIdLst>
  <p:sldIdLst>
    <p:sldId id="259" r:id="rId2"/>
    <p:sldId id="260" r:id="rId3"/>
    <p:sldId id="262" r:id="rId4"/>
    <p:sldId id="263" r:id="rId5"/>
    <p:sldId id="264" r:id="rId6"/>
    <p:sldId id="265" r:id="rId7"/>
    <p:sldId id="266" r:id="rId8"/>
    <p:sldId id="267" r:id="rId9"/>
    <p:sldId id="268" r:id="rId10"/>
    <p:sldId id="269" r:id="rId11"/>
    <p:sldId id="272" r:id="rId12"/>
    <p:sldId id="270" r:id="rId13"/>
    <p:sldId id="273" r:id="rId14"/>
    <p:sldId id="261" r:id="rId15"/>
  </p:sldIdLst>
  <p:sldSz cx="9144000" cy="6858000" type="screen4x3"/>
  <p:notesSz cx="6884988" cy="10018713"/>
  <p:embeddedFontLst>
    <p:embeddedFont>
      <p:font typeface="Ericsson Capital TT" panose="02000503000000020004" pitchFamily="2" charset="0"/>
      <p:regular r:id="rId18"/>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0"/>
            <p14:sldId id="262"/>
            <p14:sldId id="263"/>
            <p14:sldId id="264"/>
            <p14:sldId id="265"/>
            <p14:sldId id="266"/>
            <p14:sldId id="267"/>
            <p14:sldId id="268"/>
            <p14:sldId id="269"/>
            <p14:sldId id="272"/>
            <p14:sldId id="270"/>
            <p14:sldId id="273"/>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7D3"/>
    <a:srgbClr val="8BC5FF"/>
    <a:srgbClr val="99CCFF"/>
    <a:srgbClr val="6A8FBF"/>
    <a:srgbClr val="00A9D4"/>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636" autoAdjust="0"/>
    <p:restoredTop sz="95319" autoAdjust="0"/>
  </p:normalViewPr>
  <p:slideViewPr>
    <p:cSldViewPr snapToGrid="0" snapToObjects="1">
      <p:cViewPr varScale="1">
        <p:scale>
          <a:sx n="73" d="100"/>
          <a:sy n="73" d="100"/>
        </p:scale>
        <p:origin x="-876" y="-102"/>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Treatment Description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2015-03-04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2015-03-04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Treatment Description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2015-03-04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972CC41A-87C7-4387-BE1A-9BE7654459B3}" type="slidenum">
              <a:rPr lang="en-US" smtClean="0"/>
              <a:t>1</a:t>
            </a:fld>
            <a:endParaRPr lang="en-US"/>
          </a:p>
        </p:txBody>
      </p:sp>
      <p:sp>
        <p:nvSpPr>
          <p:cNvPr id="9" name="Header Placeholder 8"/>
          <p:cNvSpPr>
            <a:spLocks noGrp="1"/>
          </p:cNvSpPr>
          <p:nvPr>
            <p:ph type="hdr" sz="quarter" idx="13"/>
          </p:nvPr>
        </p:nvSpPr>
        <p:spPr/>
        <p:txBody>
          <a:bodyPr/>
          <a:lstStyle/>
          <a:p>
            <a:r>
              <a:rPr lang="en-US" smtClean="0"/>
              <a:t>Treatment Description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A0CD9F6-A434-436B-86D3-58604CF441B2}"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83643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fr-FR" sz="800" b="0" i="0" u="none" smtClean="0">
                <a:solidFill>
                  <a:srgbClr val="87888A"/>
                </a:solidFill>
              </a:rPr>
              <a:t>Treatment Description  |  Ericsson Internal  |  2015-03-04  |  Page </a:t>
            </a:r>
            <a:fld id="{E200ACDC-5560-410F-BE85-F1D6C8790064}" type="slidenum">
              <a:rPr lang="fr-FR"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Treatment guidelines</a:t>
            </a:r>
            <a:endParaRPr lang="en-US" dirty="0"/>
          </a:p>
        </p:txBody>
      </p:sp>
      <p:sp>
        <p:nvSpPr>
          <p:cNvPr id="5" name="Subtitle 4"/>
          <p:cNvSpPr>
            <a:spLocks noGrp="1"/>
          </p:cNvSpPr>
          <p:nvPr>
            <p:ph type="subTitle" idx="1"/>
          </p:nvPr>
        </p:nvSpPr>
        <p:spPr/>
        <p:txBody>
          <a:bodyPr/>
          <a:lstStyle/>
          <a:p>
            <a:r>
              <a:rPr lang="en-US" dirty="0"/>
              <a:t>Enhancement of communications in the context </a:t>
            </a:r>
          </a:p>
          <a:p>
            <a:r>
              <a:rPr lang="en-US" dirty="0"/>
              <a:t>of Scrum </a:t>
            </a:r>
            <a:r>
              <a:rPr lang="en-US" dirty="0" smtClean="0"/>
              <a:t>teams</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u="sng" dirty="0"/>
              <a:t> </a:t>
            </a:r>
            <a:r>
              <a:rPr lang="en-US" sz="2000" dirty="0"/>
              <a:t>and </a:t>
            </a:r>
            <a:r>
              <a:rPr lang="en-US" sz="2000" dirty="0" smtClean="0"/>
              <a:t>add (without </a:t>
            </a:r>
            <a:r>
              <a:rPr lang="en-US" sz="2000" dirty="0"/>
              <a:t>quotes) </a:t>
            </a:r>
            <a:r>
              <a:rPr lang="en-US" sz="2000" dirty="0" smtClean="0"/>
              <a:t>“TCG input”. </a:t>
            </a:r>
            <a:r>
              <a:rPr lang="en-US" sz="2000" dirty="0"/>
              <a:t>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a:t>
            </a:r>
            <a:r>
              <a:rPr lang="en-US" sz="2000" dirty="0" smtClean="0"/>
              <a:t>select “EXP_DIST” and </a:t>
            </a:r>
            <a:r>
              <a:rPr lang="en-US" sz="2000" dirty="0"/>
              <a:t>press Next. Then press Next again.</a:t>
            </a:r>
          </a:p>
          <a:p>
            <a:pPr marL="457200" indent="-457200">
              <a:buFont typeface="+mj-lt"/>
              <a:buAutoNum type="arabicPeriod"/>
            </a:pPr>
            <a:r>
              <a:rPr lang="en-US" sz="2000" dirty="0"/>
              <a:t>Set “</a:t>
            </a:r>
            <a:r>
              <a:rPr lang="en-US" sz="2000" dirty="0" smtClean="0"/>
              <a:t>EXP_RUL_02”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II: TRs</a:t>
            </a:r>
            <a:endParaRPr lang="en-US" dirty="0"/>
          </a:p>
        </p:txBody>
      </p:sp>
    </p:spTree>
    <p:extLst>
      <p:ext uri="{BB962C8B-B14F-4D97-AF65-F5344CB8AC3E}">
        <p14:creationId xmlns:p14="http://schemas.microsoft.com/office/powerpoint/2010/main" val="212297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u="sng" dirty="0"/>
              <a:t> </a:t>
            </a:r>
            <a:r>
              <a:rPr lang="en-US" sz="2000" dirty="0"/>
              <a:t>and </a:t>
            </a:r>
            <a:r>
              <a:rPr lang="en-US" sz="2000" dirty="0" smtClean="0"/>
              <a:t>add (without </a:t>
            </a:r>
            <a:r>
              <a:rPr lang="en-US" sz="2000" dirty="0"/>
              <a:t>quotes) “NC APs and issues”. 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EXP_RUL_03”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III: NC Aps/Issues</a:t>
            </a:r>
            <a:endParaRPr lang="en-US" dirty="0"/>
          </a:p>
        </p:txBody>
      </p:sp>
    </p:spTree>
    <p:extLst>
      <p:ext uri="{BB962C8B-B14F-4D97-AF65-F5344CB8AC3E}">
        <p14:creationId xmlns:p14="http://schemas.microsoft.com/office/powerpoint/2010/main" val="1302119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a:t>
            </a:r>
            <a:r>
              <a:rPr lang="en-US" sz="2000" dirty="0" smtClean="0"/>
              <a:t>“sent to people or public group”. </a:t>
            </a:r>
            <a:r>
              <a:rPr lang="en-US" sz="2000" dirty="0"/>
              <a:t>Click the highlighted text </a:t>
            </a:r>
            <a:r>
              <a:rPr lang="en-US" sz="2000" b="1" u="sng" dirty="0" smtClean="0">
                <a:solidFill>
                  <a:schemeClr val="tx2">
                    <a:lumMod val="75000"/>
                    <a:lumOff val="25000"/>
                  </a:schemeClr>
                </a:solidFill>
              </a:rPr>
              <a:t>“people or public group”</a:t>
            </a:r>
            <a:r>
              <a:rPr lang="en-US" sz="2000" b="1" u="sng" dirty="0" smtClean="0"/>
              <a:t> </a:t>
            </a:r>
            <a:r>
              <a:rPr lang="en-US" sz="2000" dirty="0"/>
              <a:t>and add (without quotes) “bu.radio.internal.communications@ericsson.com; global.internal.communications@ericsson.com; DDLAWSWGO@ex1.eemea.ericsson.se”. 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EXP_RUL_04”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IV: Int. </a:t>
            </a:r>
            <a:r>
              <a:rPr lang="en-US" dirty="0" err="1" smtClean="0"/>
              <a:t>comm</a:t>
            </a:r>
            <a:r>
              <a:rPr lang="en-US" dirty="0" smtClean="0"/>
              <a:t> (I)</a:t>
            </a:r>
            <a:endParaRPr lang="en-US" dirty="0"/>
          </a:p>
        </p:txBody>
      </p:sp>
    </p:spTree>
    <p:extLst>
      <p:ext uri="{BB962C8B-B14F-4D97-AF65-F5344CB8AC3E}">
        <p14:creationId xmlns:p14="http://schemas.microsoft.com/office/powerpoint/2010/main" val="904631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u="sng" dirty="0"/>
              <a:t> </a:t>
            </a:r>
            <a:r>
              <a:rPr lang="en-US" sz="2000" dirty="0"/>
              <a:t>and </a:t>
            </a:r>
            <a:r>
              <a:rPr lang="en-US" sz="2000" dirty="0" smtClean="0"/>
              <a:t>add (without </a:t>
            </a:r>
            <a:r>
              <a:rPr lang="en-US" sz="2000" dirty="0"/>
              <a:t>quotes) </a:t>
            </a:r>
            <a:r>
              <a:rPr lang="en-US" sz="2000" dirty="0" smtClean="0"/>
              <a:t>“MOM CAT”. </a:t>
            </a:r>
            <a:r>
              <a:rPr lang="en-US" sz="2000" dirty="0"/>
              <a:t>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EXP_RUL_05”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dirty="0"/>
          </a:p>
        </p:txBody>
      </p:sp>
      <p:sp>
        <p:nvSpPr>
          <p:cNvPr id="3" name="Title 2"/>
          <p:cNvSpPr>
            <a:spLocks noGrp="1"/>
          </p:cNvSpPr>
          <p:nvPr>
            <p:ph type="title"/>
          </p:nvPr>
        </p:nvSpPr>
        <p:spPr/>
        <p:txBody>
          <a:bodyPr/>
          <a:lstStyle/>
          <a:p>
            <a:r>
              <a:rPr lang="en-US" dirty="0" smtClean="0"/>
              <a:t>FILTER V: MOM CAT Gen2</a:t>
            </a:r>
            <a:endParaRPr lang="en-US" dirty="0"/>
          </a:p>
        </p:txBody>
      </p:sp>
    </p:spTree>
    <p:extLst>
      <p:ext uri="{BB962C8B-B14F-4D97-AF65-F5344CB8AC3E}">
        <p14:creationId xmlns:p14="http://schemas.microsoft.com/office/powerpoint/2010/main" val="326153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smtClean="0"/>
          </a:p>
          <a:p>
            <a:r>
              <a:rPr lang="en-US" dirty="0" smtClean="0"/>
              <a:t>Address the lack of coaching-related interactions.</a:t>
            </a:r>
          </a:p>
          <a:p>
            <a:endParaRPr lang="en-US" dirty="0"/>
          </a:p>
          <a:p>
            <a:r>
              <a:rPr lang="en-US" dirty="0" smtClean="0"/>
              <a:t>Suppress useless information that harm the quality of the communication by obscuring what really is relevant.</a:t>
            </a:r>
            <a:endParaRPr lang="en-US" dirty="0"/>
          </a:p>
        </p:txBody>
      </p:sp>
      <p:sp>
        <p:nvSpPr>
          <p:cNvPr id="4" name="Title 3"/>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3756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r>
              <a:rPr lang="en-US" dirty="0" smtClean="0"/>
              <a:t>We empower the role who actually knows Scrum the best: the Scrum Master.</a:t>
            </a:r>
          </a:p>
          <a:p>
            <a:pPr algn="just"/>
            <a:endParaRPr lang="en-US" dirty="0"/>
          </a:p>
          <a:p>
            <a:pPr algn="just"/>
            <a:r>
              <a:rPr lang="en-US" dirty="0" smtClean="0"/>
              <a:t>The Scrum Master will also become Team Coach, and whenever you reference the Team Coach or expect something from him/her, this will be the same person that the Scrum Master.</a:t>
            </a:r>
          </a:p>
        </p:txBody>
      </p:sp>
      <p:sp>
        <p:nvSpPr>
          <p:cNvPr id="4" name="Title 3"/>
          <p:cNvSpPr>
            <a:spLocks noGrp="1"/>
          </p:cNvSpPr>
          <p:nvPr>
            <p:ph type="title"/>
          </p:nvPr>
        </p:nvSpPr>
        <p:spPr/>
        <p:txBody>
          <a:bodyPr/>
          <a:lstStyle/>
          <a:p>
            <a:r>
              <a:rPr lang="en-US" dirty="0" smtClean="0"/>
              <a:t>Coaching (I)</a:t>
            </a:r>
            <a:endParaRPr lang="en-US" dirty="0"/>
          </a:p>
        </p:txBody>
      </p:sp>
    </p:spTree>
    <p:extLst>
      <p:ext uri="{BB962C8B-B14F-4D97-AF65-F5344CB8AC3E}">
        <p14:creationId xmlns:p14="http://schemas.microsoft.com/office/powerpoint/2010/main" val="3829191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marL="0" indent="0" algn="just">
              <a:buNone/>
            </a:pPr>
            <a:endParaRPr lang="en-US" dirty="0" smtClean="0"/>
          </a:p>
          <a:p>
            <a:pPr algn="just"/>
            <a:r>
              <a:rPr lang="en-US" dirty="0" smtClean="0"/>
              <a:t>The sole duty of the empowered Scrum Master is to merge the roles of a Scrum Master and a Team Coach. Therefore, direct contribution to Backlog items </a:t>
            </a:r>
            <a:r>
              <a:rPr lang="en-US" b="1" dirty="0" smtClean="0"/>
              <a:t>(e.g.</a:t>
            </a:r>
            <a:r>
              <a:rPr lang="en-US" dirty="0" smtClean="0"/>
              <a:t> </a:t>
            </a:r>
            <a:r>
              <a:rPr lang="en-US" b="1" dirty="0" smtClean="0"/>
              <a:t>development) is not included</a:t>
            </a:r>
            <a:r>
              <a:rPr lang="en-US" dirty="0" smtClean="0"/>
              <a:t>. Nevertheless, if time allows, they are free to contribute to pulled items or even pull themselves.</a:t>
            </a:r>
          </a:p>
        </p:txBody>
      </p:sp>
      <p:sp>
        <p:nvSpPr>
          <p:cNvPr id="4" name="Title 3"/>
          <p:cNvSpPr>
            <a:spLocks noGrp="1"/>
          </p:cNvSpPr>
          <p:nvPr>
            <p:ph type="title"/>
          </p:nvPr>
        </p:nvSpPr>
        <p:spPr/>
        <p:txBody>
          <a:bodyPr/>
          <a:lstStyle/>
          <a:p>
            <a:r>
              <a:rPr lang="en-US" dirty="0" smtClean="0"/>
              <a:t>Coaching (II)</a:t>
            </a:r>
            <a:endParaRPr lang="en-US" dirty="0"/>
          </a:p>
        </p:txBody>
      </p:sp>
    </p:spTree>
    <p:extLst>
      <p:ext uri="{BB962C8B-B14F-4D97-AF65-F5344CB8AC3E}">
        <p14:creationId xmlns:p14="http://schemas.microsoft.com/office/powerpoint/2010/main" val="1077102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endParaRPr lang="en-US" dirty="0"/>
          </a:p>
          <a:p>
            <a:pPr algn="just"/>
            <a:r>
              <a:rPr lang="en-US" dirty="0" smtClean="0"/>
              <a:t>However, if at any point you believe that they are sacrificing their SM/TC tasks for contributing to Backlog items, you are allowed to let it know in a Daily Scrum and force them to leave their contributions aside and focus on their priorities.</a:t>
            </a:r>
          </a:p>
        </p:txBody>
      </p:sp>
      <p:sp>
        <p:nvSpPr>
          <p:cNvPr id="4" name="Title 3"/>
          <p:cNvSpPr>
            <a:spLocks noGrp="1"/>
          </p:cNvSpPr>
          <p:nvPr>
            <p:ph type="title"/>
          </p:nvPr>
        </p:nvSpPr>
        <p:spPr/>
        <p:txBody>
          <a:bodyPr/>
          <a:lstStyle/>
          <a:p>
            <a:r>
              <a:rPr lang="en-US" dirty="0" smtClean="0"/>
              <a:t>Coaching (III)</a:t>
            </a:r>
            <a:endParaRPr lang="en-US" dirty="0"/>
          </a:p>
        </p:txBody>
      </p:sp>
    </p:spTree>
    <p:extLst>
      <p:ext uri="{BB962C8B-B14F-4D97-AF65-F5344CB8AC3E}">
        <p14:creationId xmlns:p14="http://schemas.microsoft.com/office/powerpoint/2010/main" val="261733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Ideally we would notify the different sources of this type of information so that they remove you from their addressees.</a:t>
            </a:r>
          </a:p>
          <a:p>
            <a:endParaRPr lang="en-US" dirty="0"/>
          </a:p>
          <a:p>
            <a:r>
              <a:rPr lang="en-US" dirty="0" smtClean="0"/>
              <a:t>But we know that would not work. Instead, we will emulate this using filters and, based on the results we get, we will have an empirical argument for requesting this to happen in reality.</a:t>
            </a:r>
            <a:endParaRPr lang="en-US" dirty="0"/>
          </a:p>
        </p:txBody>
      </p:sp>
      <p:sp>
        <p:nvSpPr>
          <p:cNvPr id="3" name="Title 2"/>
          <p:cNvSpPr>
            <a:spLocks noGrp="1"/>
          </p:cNvSpPr>
          <p:nvPr>
            <p:ph type="title"/>
          </p:nvPr>
        </p:nvSpPr>
        <p:spPr/>
        <p:txBody>
          <a:bodyPr/>
          <a:lstStyle/>
          <a:p>
            <a:r>
              <a:rPr lang="en-US" dirty="0"/>
              <a:t>info overload (</a:t>
            </a:r>
            <a:r>
              <a:rPr lang="en-US" dirty="0" smtClean="0"/>
              <a:t>I)</a:t>
            </a:r>
            <a:endParaRPr lang="en-US" dirty="0"/>
          </a:p>
        </p:txBody>
      </p:sp>
    </p:spTree>
    <p:extLst>
      <p:ext uri="{BB962C8B-B14F-4D97-AF65-F5344CB8AC3E}">
        <p14:creationId xmlns:p14="http://schemas.microsoft.com/office/powerpoint/2010/main" val="155655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Ideally we would notify the different sources of this type of information so that they remove you from their addressees.</a:t>
            </a:r>
          </a:p>
          <a:p>
            <a:endParaRPr lang="en-US" dirty="0"/>
          </a:p>
          <a:p>
            <a:r>
              <a:rPr lang="en-US" dirty="0" smtClean="0"/>
              <a:t>But we know that would not work. Instead, we will emulate this using filters and, based on the results we get, we will have an empirical argument for requesting this to happen in reality.</a:t>
            </a:r>
            <a:endParaRPr lang="en-US" dirty="0"/>
          </a:p>
        </p:txBody>
      </p:sp>
      <p:sp>
        <p:nvSpPr>
          <p:cNvPr id="3" name="Title 2"/>
          <p:cNvSpPr>
            <a:spLocks noGrp="1"/>
          </p:cNvSpPr>
          <p:nvPr>
            <p:ph type="title"/>
          </p:nvPr>
        </p:nvSpPr>
        <p:spPr/>
        <p:txBody>
          <a:bodyPr>
            <a:normAutofit/>
          </a:bodyPr>
          <a:lstStyle/>
          <a:p>
            <a:r>
              <a:rPr lang="en-US" dirty="0" smtClean="0"/>
              <a:t>info overload (II)</a:t>
            </a:r>
            <a:endParaRPr lang="en-US" dirty="0"/>
          </a:p>
        </p:txBody>
      </p:sp>
    </p:spTree>
    <p:extLst>
      <p:ext uri="{BB962C8B-B14F-4D97-AF65-F5344CB8AC3E}">
        <p14:creationId xmlns:p14="http://schemas.microsoft.com/office/powerpoint/2010/main" val="411845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In the upcoming slides you can find a set of e-mail filters you must setup for the upcoming Sprint. Please </a:t>
            </a:r>
            <a:r>
              <a:rPr lang="en-US" dirty="0"/>
              <a:t>make sure to follow </a:t>
            </a:r>
            <a:r>
              <a:rPr lang="en-US" dirty="0" smtClean="0"/>
              <a:t>these </a:t>
            </a:r>
            <a:r>
              <a:rPr lang="en-US" dirty="0"/>
              <a:t>steps </a:t>
            </a:r>
            <a:r>
              <a:rPr lang="en-US" dirty="0" smtClean="0"/>
              <a:t>in order and correctly as </a:t>
            </a:r>
            <a:r>
              <a:rPr lang="en-US" dirty="0"/>
              <a:t>the results of any surveys you perform without the filters being properly configured will be invalid</a:t>
            </a:r>
            <a:r>
              <a:rPr lang="en-US" dirty="0" smtClean="0"/>
              <a:t>.</a:t>
            </a:r>
          </a:p>
          <a:p>
            <a:endParaRPr lang="en-US" dirty="0"/>
          </a:p>
          <a:p>
            <a:r>
              <a:rPr lang="en-US" dirty="0" smtClean="0"/>
              <a:t>These filters do not mean that you cannot to read the matching e-mails, but intend to organize them to be accessible on your demand rather than on the sender’s.</a:t>
            </a:r>
          </a:p>
        </p:txBody>
      </p:sp>
      <p:sp>
        <p:nvSpPr>
          <p:cNvPr id="3" name="Title 2"/>
          <p:cNvSpPr>
            <a:spLocks noGrp="1"/>
          </p:cNvSpPr>
          <p:nvPr>
            <p:ph type="title"/>
          </p:nvPr>
        </p:nvSpPr>
        <p:spPr/>
        <p:txBody>
          <a:bodyPr>
            <a:normAutofit/>
          </a:bodyPr>
          <a:lstStyle/>
          <a:p>
            <a:r>
              <a:rPr lang="en-US" dirty="0" smtClean="0"/>
              <a:t>info overload (III)</a:t>
            </a:r>
            <a:endParaRPr lang="en-US" dirty="0"/>
          </a:p>
        </p:txBody>
      </p:sp>
    </p:spTree>
    <p:extLst>
      <p:ext uri="{BB962C8B-B14F-4D97-AF65-F5344CB8AC3E}">
        <p14:creationId xmlns:p14="http://schemas.microsoft.com/office/powerpoint/2010/main" val="152760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smtClean="0"/>
              <a:t>Start creating a new blank rule for received messages (Rules &gt; Manage Rules &amp; Alerts &gt; New Rule).</a:t>
            </a:r>
          </a:p>
          <a:p>
            <a:pPr marL="457200" indent="-457200">
              <a:buFont typeface="+mj-lt"/>
              <a:buAutoNum type="arabicPeriod"/>
            </a:pPr>
            <a:r>
              <a:rPr lang="en-US" sz="2000" dirty="0" smtClean="0"/>
              <a:t>In the first step of the wizard, mark “with specific words in the subject”. Click the highlighted text </a:t>
            </a:r>
            <a:r>
              <a:rPr lang="en-US" sz="2000" b="1" u="sng" dirty="0" smtClean="0">
                <a:solidFill>
                  <a:schemeClr val="tx2">
                    <a:lumMod val="75000"/>
                    <a:lumOff val="25000"/>
                  </a:schemeClr>
                </a:solidFill>
              </a:rPr>
              <a:t>“specific words”</a:t>
            </a:r>
            <a:r>
              <a:rPr lang="en-US" sz="2000" b="1" u="sng" dirty="0" smtClean="0"/>
              <a:t> </a:t>
            </a:r>
            <a:r>
              <a:rPr lang="en-US" sz="2000" dirty="0" smtClean="0"/>
              <a:t>and </a:t>
            </a:r>
            <a:r>
              <a:rPr lang="en-US" sz="2000" dirty="0" smtClean="0"/>
              <a:t>add (without </a:t>
            </a:r>
            <a:r>
              <a:rPr lang="en-US" sz="2000" dirty="0" smtClean="0"/>
              <a:t>quotes) “PD CAT Nightly Test Results”. Press Next.</a:t>
            </a:r>
          </a:p>
          <a:p>
            <a:pPr marL="457200" indent="-457200">
              <a:buFont typeface="+mj-lt"/>
              <a:buAutoNum type="arabicPeriod"/>
            </a:pPr>
            <a:r>
              <a:rPr lang="en-US" sz="2000" dirty="0" smtClean="0"/>
              <a:t>Select “move it to the specified folder. </a:t>
            </a:r>
            <a:r>
              <a:rPr lang="en-US" sz="2000" dirty="0"/>
              <a:t>Click the highlighted text </a:t>
            </a:r>
            <a:r>
              <a:rPr lang="en-US" sz="2000" b="1" u="sng" dirty="0">
                <a:solidFill>
                  <a:schemeClr val="tx2">
                    <a:lumMod val="75000"/>
                    <a:lumOff val="25000"/>
                  </a:schemeClr>
                </a:solidFill>
              </a:rPr>
              <a:t>“</a:t>
            </a:r>
            <a:r>
              <a:rPr lang="en-US" sz="2000" b="1" u="sng" dirty="0" smtClean="0">
                <a:solidFill>
                  <a:schemeClr val="tx2">
                    <a:lumMod val="75000"/>
                    <a:lumOff val="25000"/>
                  </a:schemeClr>
                </a:solidFill>
              </a:rPr>
              <a:t>specified”</a:t>
            </a:r>
            <a:r>
              <a:rPr lang="en-US" sz="2000" dirty="0" smtClean="0"/>
              <a:t>, then New… and then create a folder called “EXP_DIST” </a:t>
            </a:r>
            <a:r>
              <a:rPr lang="en-US" sz="2000" b="1" dirty="0" smtClean="0"/>
              <a:t>at the same level than the Done one (inside Inbox)</a:t>
            </a:r>
            <a:r>
              <a:rPr lang="en-US" sz="2000" dirty="0" smtClean="0"/>
              <a:t>. Select this one and press Next.</a:t>
            </a:r>
            <a:r>
              <a:rPr lang="en-US" sz="2000" dirty="0"/>
              <a:t> </a:t>
            </a:r>
            <a:r>
              <a:rPr lang="en-US" sz="2000" dirty="0" smtClean="0"/>
              <a:t>Then press </a:t>
            </a:r>
            <a:r>
              <a:rPr lang="en-US" sz="2000" dirty="0"/>
              <a:t>Next again</a:t>
            </a:r>
            <a:r>
              <a:rPr lang="en-US" sz="2000" dirty="0" smtClean="0"/>
              <a:t>.</a:t>
            </a:r>
          </a:p>
          <a:p>
            <a:pPr marL="457200" indent="-457200">
              <a:buFont typeface="+mj-lt"/>
              <a:buAutoNum type="arabicPeriod"/>
            </a:pPr>
            <a:r>
              <a:rPr lang="en-US" sz="2000" dirty="0" smtClean="0"/>
              <a:t>Set “EXP_RUL_01” as rule name, and make sure that the only box marked is “Turn on this rule”. Press Finish.</a:t>
            </a:r>
          </a:p>
          <a:p>
            <a:pPr marL="457200" indent="-457200">
              <a:buFont typeface="+mj-lt"/>
              <a:buAutoNum type="arabicPeriod"/>
            </a:pPr>
            <a:r>
              <a:rPr lang="en-US" sz="2000" dirty="0" smtClean="0"/>
              <a:t>Press Apply.</a:t>
            </a:r>
          </a:p>
        </p:txBody>
      </p:sp>
      <p:sp>
        <p:nvSpPr>
          <p:cNvPr id="3" name="Title 2"/>
          <p:cNvSpPr>
            <a:spLocks noGrp="1"/>
          </p:cNvSpPr>
          <p:nvPr>
            <p:ph type="title"/>
          </p:nvPr>
        </p:nvSpPr>
        <p:spPr/>
        <p:txBody>
          <a:bodyPr/>
          <a:lstStyle/>
          <a:p>
            <a:r>
              <a:rPr lang="en-US" dirty="0" smtClean="0"/>
              <a:t>FILTER I: Test Results</a:t>
            </a:r>
            <a:endParaRPr lang="en-US" dirty="0"/>
          </a:p>
        </p:txBody>
      </p:sp>
    </p:spTree>
    <p:extLst>
      <p:ext uri="{BB962C8B-B14F-4D97-AF65-F5344CB8AC3E}">
        <p14:creationId xmlns:p14="http://schemas.microsoft.com/office/powerpoint/2010/main" val="34451595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1001</TotalTime>
  <Words>1090</Words>
  <Application>Microsoft Office PowerPoint</Application>
  <PresentationFormat>On-screen Show (4:3)</PresentationFormat>
  <Paragraphs>90</Paragraphs>
  <Slides>14</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Ericsson Capital TT</vt:lpstr>
      <vt:lpstr>PresentationTemplate2011</vt:lpstr>
      <vt:lpstr>Treatment guidelines</vt:lpstr>
      <vt:lpstr>goals</vt:lpstr>
      <vt:lpstr>Coaching (I)</vt:lpstr>
      <vt:lpstr>Coaching (II)</vt:lpstr>
      <vt:lpstr>Coaching (III)</vt:lpstr>
      <vt:lpstr>info overload (I)</vt:lpstr>
      <vt:lpstr>info overload (II)</vt:lpstr>
      <vt:lpstr>info overload (III)</vt:lpstr>
      <vt:lpstr>FILTER I: Test Results</vt:lpstr>
      <vt:lpstr>FILTER II: TRs</vt:lpstr>
      <vt:lpstr>FILTER III: NC Aps/Issues</vt:lpstr>
      <vt:lpstr>FILTER IV: Int. comm (I)</vt:lpstr>
      <vt:lpstr>FILTER V: MOM CAT Gen2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 Description</dc:title>
  <dc:creator>EJORGDI</dc:creator>
  <dc:description>Rev PA1</dc:description>
  <cp:lastModifiedBy>Jorge Diaz-Benito Soriano</cp:lastModifiedBy>
  <cp:revision>109</cp:revision>
  <dcterms:created xsi:type="dcterms:W3CDTF">2011-05-24T09:22:48Z</dcterms:created>
  <dcterms:modified xsi:type="dcterms:W3CDTF">2015-03-06T07:27:37Z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Treatment Description</vt:lpwstr>
  </property>
  <property fmtid="{D5CDD505-2E9C-101B-9397-08002B2CF9AE}" pid="29" name="RightFooterField2">
    <vt:lpwstr>2015-03-04</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EJORGDI</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GUIDELINES</vt:lpwstr>
  </property>
  <property fmtid="{D5CDD505-2E9C-101B-9397-08002B2CF9AE}" pid="43" name="Title">
    <vt:lpwstr>Treatment Description</vt:lpwstr>
  </property>
  <property fmtid="{D5CDD505-2E9C-101B-9397-08002B2CF9AE}" pid="44" name="Date">
    <vt:lpwstr>2015-03-04</vt:lpwstr>
  </property>
  <property fmtid="{D5CDD505-2E9C-101B-9397-08002B2CF9AE}" pid="45" name="Reference">
    <vt:lpwstr/>
  </property>
  <property fmtid="{D5CDD505-2E9C-101B-9397-08002B2CF9AE}" pid="46" name="Keyword">
    <vt:lpwstr/>
  </property>
</Properties>
</file>