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handoutMasterIdLst>
    <p:handoutMasterId r:id="rId15"/>
  </p:handoutMasterIdLst>
  <p:sldIdLst>
    <p:sldId id="256" r:id="rId3"/>
    <p:sldId id="260" r:id="rId4"/>
    <p:sldId id="257" r:id="rId5"/>
    <p:sldId id="266" r:id="rId6"/>
    <p:sldId id="265" r:id="rId7"/>
    <p:sldId id="261" r:id="rId8"/>
    <p:sldId id="262" r:id="rId9"/>
    <p:sldId id="263" r:id="rId10"/>
    <p:sldId id="264" r:id="rId11"/>
    <p:sldId id="267"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68" d="100"/>
          <a:sy n="68" d="100"/>
        </p:scale>
        <p:origin x="66" y="324"/>
      </p:cViewPr>
      <p:guideLst/>
    </p:cSldViewPr>
  </p:slideViewPr>
  <p:notesTextViewPr>
    <p:cViewPr>
      <p:scale>
        <a:sx n="1" d="1"/>
        <a:sy n="1" d="1"/>
      </p:scale>
      <p:origin x="0" y="0"/>
    </p:cViewPr>
  </p:notesTextViewPr>
  <p:sorterViewPr>
    <p:cViewPr>
      <p:scale>
        <a:sx n="100" d="100"/>
        <a:sy n="100" d="100"/>
      </p:scale>
      <p:origin x="0" y="-2106"/>
    </p:cViewPr>
  </p:sorter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5/3/2015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5/3/2015</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5/3/2015</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effectLst>
                  <a:outerShdw blurRad="38100" dist="38100" dir="2700000" algn="tl">
                    <a:srgbClr val="000000">
                      <a:alpha val="43137"/>
                    </a:srgbClr>
                  </a:outerShdw>
                </a:effectLst>
              </a:rPr>
              <a:t>Improving communication in large-scale agile environments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 quasi-experimental approach</a:t>
            </a:r>
            <a:endParaRPr lang="en-US"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286" y="751561"/>
            <a:ext cx="1217414" cy="1348434"/>
          </a:xfrm>
          <a:prstGeom prst="rect">
            <a:avLst/>
          </a:prstGeom>
        </p:spPr>
      </p:pic>
    </p:spTree>
    <p:extLst>
      <p:ext uri="{BB962C8B-B14F-4D97-AF65-F5344CB8AC3E}">
        <p14:creationId xmlns:p14="http://schemas.microsoft.com/office/powerpoint/2010/main" val="333360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Information lacking practical value</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irrelevant information is received through e-mail.</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time the utility of an e-mail can be derived from either its subject or its sender. </a:t>
            </a:r>
          </a:p>
          <a:p>
            <a:pPr algn="just"/>
            <a:r>
              <a:rPr lang="en-GB" dirty="0" smtClean="0"/>
              <a:t>Proposal: </a:t>
            </a:r>
            <a:r>
              <a:rPr lang="en-GB" sz="2200" b="0" dirty="0" smtClean="0">
                <a:solidFill>
                  <a:schemeClr val="tx1">
                    <a:lumMod val="50000"/>
                    <a:lumOff val="50000"/>
                  </a:schemeClr>
                </a:solidFill>
              </a:rPr>
              <a:t>Filter out incoming e-mails based on this criteria and store them separately so that they are available when the receiver wants to access them rather than when the sender asks them to be accessed.</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2231979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Communication with Team Coach</a:t>
            </a:r>
          </a:p>
          <a:p>
            <a:pPr marL="342900" indent="-342900" algn="just">
              <a:buFont typeface="Arial" panose="020B0604020202020204" pitchFamily="34" charset="0"/>
              <a:buChar char="•"/>
            </a:pPr>
            <a:r>
              <a:rPr lang="en-GB" sz="2200" b="0" dirty="0" smtClean="0">
                <a:solidFill>
                  <a:schemeClr val="tx1">
                    <a:lumMod val="50000"/>
                    <a:lumOff val="50000"/>
                  </a:schemeClr>
                </a:solidFill>
              </a:rPr>
              <a:t>It is unclear where the boundary between the Scrum Master and Team Coach’s duties is.</a:t>
            </a:r>
          </a:p>
          <a:p>
            <a:pPr marL="342900" indent="-342900" algn="just">
              <a:buFont typeface="Arial" panose="020B0604020202020204" pitchFamily="34" charset="0"/>
              <a:buChar char="•"/>
            </a:pPr>
            <a:r>
              <a:rPr lang="en-GB" sz="2200" b="0" dirty="0" smtClean="0">
                <a:solidFill>
                  <a:schemeClr val="tx1">
                    <a:lumMod val="50000"/>
                    <a:lumOff val="50000"/>
                  </a:schemeClr>
                </a:solidFill>
              </a:rPr>
              <a:t>Because the Team Coach role usually overlaps with the Line Manager one, which requires a lot of dedication, there is barely no time available for the former. </a:t>
            </a:r>
          </a:p>
          <a:p>
            <a:pPr algn="just"/>
            <a:r>
              <a:rPr lang="en-GB" dirty="0" smtClean="0"/>
              <a:t>Proposal: </a:t>
            </a:r>
            <a:r>
              <a:rPr lang="en-GB" sz="2200" b="0" dirty="0" smtClean="0">
                <a:solidFill>
                  <a:schemeClr val="tx1">
                    <a:lumMod val="50000"/>
                    <a:lumOff val="50000"/>
                  </a:schemeClr>
                </a:solidFill>
              </a:rPr>
              <a:t>Replace the development duties assigned to Scrum Master with coaching ones, alleviating the workload of Line Managers and bringing the Team Coach figure closer to the teams.</a:t>
            </a: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3645769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Thanks for your time!</a:t>
            </a:r>
            <a:endParaRPr lang="en-US" dirty="0">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p:txBody>
          <a:bodyPr/>
          <a:lstStyle/>
          <a:p>
            <a:r>
              <a:rPr lang="en-GB" dirty="0" smtClean="0">
                <a:effectLst>
                  <a:outerShdw blurRad="38100" dist="38100" dir="2700000" algn="tl">
                    <a:srgbClr val="000000">
                      <a:alpha val="43137"/>
                    </a:srgbClr>
                  </a:outerShdw>
                </a:effectLst>
              </a:rPr>
              <a:t>Questions?</a:t>
            </a:r>
            <a:endParaRPr lang="es-ES"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986" y="635486"/>
            <a:ext cx="6339712" cy="5562954"/>
          </a:xfrm>
          <a:prstGeom prst="rect">
            <a:avLst/>
          </a:prstGeom>
        </p:spPr>
      </p:pic>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Jorge.</a:t>
            </a:r>
          </a:p>
          <a:p>
            <a:pPr marL="576263" lvl="1" indent="-342900">
              <a:buFont typeface="Arial" panose="020B0604020202020204" pitchFamily="34" charset="0"/>
              <a:buChar char="•"/>
            </a:pPr>
            <a:r>
              <a:rPr lang="en-GB" dirty="0"/>
              <a:t>Bachelor in </a:t>
            </a:r>
            <a:r>
              <a:rPr lang="en-GB" dirty="0" smtClean="0"/>
              <a:t>software development </a:t>
            </a:r>
            <a:r>
              <a:rPr lang="en-GB" dirty="0"/>
              <a:t>methodologies from UCLM (Spain). </a:t>
            </a:r>
            <a:endParaRPr lang="en-GB" dirty="0" smtClean="0"/>
          </a:p>
          <a:p>
            <a:pPr marL="576263" lvl="1" indent="-342900">
              <a:buFont typeface="Arial" panose="020B0604020202020204" pitchFamily="34" charset="0"/>
              <a:buChar char="•"/>
            </a:pPr>
            <a:r>
              <a:rPr lang="en-GB" dirty="0" smtClean="0"/>
              <a:t>MSc in Software Engineering at Chalmers.</a:t>
            </a:r>
          </a:p>
          <a:p>
            <a:pPr marL="342900" indent="-342900">
              <a:buFont typeface="Arial" panose="020B0604020202020204" pitchFamily="34" charset="0"/>
              <a:buChar char="•"/>
            </a:pPr>
            <a:r>
              <a:rPr lang="en-GB" dirty="0" err="1" smtClean="0"/>
              <a:t>Mats’s</a:t>
            </a:r>
            <a:r>
              <a:rPr lang="en-GB" dirty="0" smtClean="0"/>
              <a:t> thesis student.</a:t>
            </a:r>
          </a:p>
          <a:p>
            <a:pPr marL="576263" lvl="1" indent="-342900">
              <a:buFont typeface="Arial" panose="020B0604020202020204" pitchFamily="34" charset="0"/>
              <a:buChar char="•"/>
            </a:pPr>
            <a:r>
              <a:rPr lang="en-GB" dirty="0" smtClean="0"/>
              <a:t>PDU LMR PD CAT.</a:t>
            </a:r>
          </a:p>
          <a:p>
            <a:pPr marL="576263" lvl="1" indent="-342900">
              <a:buFont typeface="Arial" panose="020B0604020202020204" pitchFamily="34" charset="0"/>
              <a:buChar char="•"/>
            </a:pPr>
            <a:r>
              <a:rPr lang="en-GB" dirty="0" smtClean="0"/>
              <a:t>Within Scrum teams Aguilera and Snowbirds.  </a:t>
            </a:r>
            <a:endParaRPr lang="es-ES" dirty="0"/>
          </a:p>
        </p:txBody>
      </p:sp>
      <p:sp>
        <p:nvSpPr>
          <p:cNvPr id="4" name="TextBox 3"/>
          <p:cNvSpPr txBox="1"/>
          <p:nvPr/>
        </p:nvSpPr>
        <p:spPr>
          <a:xfrm>
            <a:off x="7331762" y="5658469"/>
            <a:ext cx="4086760" cy="424732"/>
          </a:xfrm>
          <a:prstGeom prst="rect">
            <a:avLst/>
          </a:prstGeom>
          <a:noFill/>
        </p:spPr>
        <p:txBody>
          <a:bodyPr wrap="none" rtlCol="0">
            <a:spAutoFit/>
          </a:bodyPr>
          <a:lstStyle/>
          <a:p>
            <a:pPr>
              <a:lnSpc>
                <a:spcPct val="90000"/>
              </a:lnSpc>
              <a:spcBef>
                <a:spcPts val="1000"/>
              </a:spcBef>
              <a:buClr>
                <a:schemeClr val="tx1">
                  <a:lumMod val="75000"/>
                  <a:lumOff val="25000"/>
                </a:schemeClr>
              </a:buClr>
            </a:pPr>
            <a:r>
              <a:rPr lang="es-ES" sz="2400" b="1" dirty="0" smtClean="0">
                <a:solidFill>
                  <a:schemeClr val="tx1">
                    <a:lumMod val="75000"/>
                    <a:lumOff val="25000"/>
                  </a:schemeClr>
                </a:solidFill>
                <a:cs typeface="Segoe UI" panose="020B0502040204020203" pitchFamily="34" charset="0"/>
              </a:rPr>
              <a:t>in/</a:t>
            </a:r>
            <a:r>
              <a:rPr lang="es-ES" sz="2400" b="1" dirty="0" err="1" smtClean="0">
                <a:solidFill>
                  <a:schemeClr val="tx1">
                    <a:lumMod val="75000"/>
                    <a:lumOff val="25000"/>
                  </a:schemeClr>
                </a:solidFill>
                <a:cs typeface="Segoe UI" panose="020B0502040204020203" pitchFamily="34" charset="0"/>
              </a:rPr>
              <a:t>jorgediazbenitosoriano</a:t>
            </a:r>
            <a:endParaRPr lang="es-ES" sz="2400" b="1" dirty="0">
              <a:solidFill>
                <a:schemeClr val="tx1">
                  <a:lumMod val="75000"/>
                  <a:lumOff val="25000"/>
                </a:schemeClr>
              </a:solidFill>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1740" y="5602130"/>
            <a:ext cx="537410" cy="537410"/>
          </a:xfrm>
          <a:prstGeom prst="rect">
            <a:avLst/>
          </a:prstGeom>
        </p:spPr>
      </p:pic>
    </p:spTree>
    <p:extLst>
      <p:ext uri="{BB962C8B-B14F-4D97-AF65-F5344CB8AC3E}">
        <p14:creationId xmlns:p14="http://schemas.microsoft.com/office/powerpoint/2010/main" val="52029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a:pPr>
            <a:r>
              <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Study context</a:t>
            </a:r>
            <a:endPar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Problems</a:t>
            </a:r>
            <a:endParaRPr lang="en-US" b="0" dirty="0" smtClean="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Proposed solutions</a:t>
            </a:r>
            <a:endPar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Solution assessment</a:t>
            </a:r>
            <a:endPar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What can be done </a:t>
            </a: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next</a:t>
            </a:r>
            <a:r>
              <a:rPr lang="en-US" b="0"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t>
            </a:r>
            <a:endParaRPr lang="en-US" b="0"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81714" cy="1325563"/>
          </a:xfrm>
        </p:spPr>
        <p:txBody>
          <a:bodyPr/>
          <a:lstStyle/>
          <a:p>
            <a:r>
              <a:rPr lang="en-GB" dirty="0" smtClean="0"/>
              <a:t>Before we begin, some common terminology</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DEV: </a:t>
            </a:r>
            <a:r>
              <a:rPr lang="en-GB" sz="2200" b="0" dirty="0">
                <a:solidFill>
                  <a:schemeClr val="tx1">
                    <a:lumMod val="50000"/>
                    <a:lumOff val="50000"/>
                  </a:schemeClr>
                </a:solidFill>
              </a:rPr>
              <a:t>Developer</a:t>
            </a:r>
            <a:r>
              <a:rPr lang="en-GB" sz="2200" b="0" dirty="0" smtClean="0">
                <a:solidFill>
                  <a:schemeClr val="tx1">
                    <a:lumMod val="50000"/>
                    <a:lumOff val="50000"/>
                  </a:schemeClr>
                </a:solidFill>
              </a:rPr>
              <a:t>.</a:t>
            </a:r>
          </a:p>
          <a:p>
            <a:pPr marL="342900" indent="-342900">
              <a:buFont typeface="Arial" panose="020B0604020202020204" pitchFamily="34" charset="0"/>
              <a:buChar char="•"/>
            </a:pPr>
            <a:r>
              <a:rPr lang="en-GB" dirty="0" smtClean="0"/>
              <a:t>SM:</a:t>
            </a:r>
            <a:r>
              <a:rPr lang="en-GB" sz="2200" b="0" dirty="0" smtClean="0">
                <a:solidFill>
                  <a:schemeClr val="tx1">
                    <a:lumMod val="50000"/>
                    <a:lumOff val="50000"/>
                  </a:schemeClr>
                </a:solidFill>
              </a:rPr>
              <a:t> Scrum Master.</a:t>
            </a:r>
            <a:endParaRPr lang="en-GB" sz="2200" b="0" dirty="0">
              <a:solidFill>
                <a:schemeClr val="tx1">
                  <a:lumMod val="50000"/>
                  <a:lumOff val="50000"/>
                </a:schemeClr>
              </a:solidFill>
            </a:endParaRPr>
          </a:p>
          <a:p>
            <a:pPr marL="342900" indent="-342900">
              <a:buFont typeface="Arial" panose="020B0604020202020204" pitchFamily="34" charset="0"/>
              <a:buChar char="•"/>
            </a:pPr>
            <a:r>
              <a:rPr lang="en-GB" dirty="0" smtClean="0"/>
              <a:t>OPO</a:t>
            </a:r>
            <a:r>
              <a:rPr lang="en-GB" sz="2000" dirty="0" smtClean="0"/>
              <a:t>:</a:t>
            </a:r>
            <a:r>
              <a:rPr lang="en-GB" sz="2200" b="0" dirty="0" smtClean="0">
                <a:solidFill>
                  <a:schemeClr val="tx1">
                    <a:lumMod val="50000"/>
                    <a:lumOff val="50000"/>
                  </a:schemeClr>
                </a:solidFill>
              </a:rPr>
              <a:t> Operative Product Owner.</a:t>
            </a:r>
          </a:p>
          <a:p>
            <a:pPr marL="342900" indent="-342900">
              <a:buFont typeface="Arial" panose="020B0604020202020204" pitchFamily="34" charset="0"/>
              <a:buChar char="•"/>
            </a:pPr>
            <a:r>
              <a:rPr lang="en-GB" dirty="0"/>
              <a:t>PG:</a:t>
            </a:r>
            <a:r>
              <a:rPr lang="en-GB" b="0" dirty="0">
                <a:solidFill>
                  <a:schemeClr val="tx1">
                    <a:lumMod val="50000"/>
                    <a:lumOff val="50000"/>
                  </a:schemeClr>
                </a:solidFill>
              </a:rPr>
              <a:t> Product </a:t>
            </a:r>
            <a:r>
              <a:rPr lang="en-GB" b="0" dirty="0" smtClean="0">
                <a:solidFill>
                  <a:schemeClr val="tx1">
                    <a:lumMod val="50000"/>
                    <a:lumOff val="50000"/>
                  </a:schemeClr>
                </a:solidFill>
              </a:rPr>
              <a:t>Guardian.</a:t>
            </a:r>
          </a:p>
          <a:p>
            <a:pPr marL="342900" indent="-342900">
              <a:buFont typeface="Arial" panose="020B0604020202020204" pitchFamily="34" charset="0"/>
              <a:buChar char="•"/>
            </a:pPr>
            <a:r>
              <a:rPr lang="en-GB" dirty="0" smtClean="0"/>
              <a:t>TC:</a:t>
            </a:r>
            <a:r>
              <a:rPr lang="en-GB" sz="2200" b="0" dirty="0" smtClean="0">
                <a:solidFill>
                  <a:schemeClr val="tx1">
                    <a:lumMod val="50000"/>
                    <a:lumOff val="50000"/>
                  </a:schemeClr>
                </a:solidFill>
              </a:rPr>
              <a:t> Team Coach.</a:t>
            </a:r>
            <a:endParaRPr lang="en-GB" sz="2200" b="0" dirty="0">
              <a:solidFill>
                <a:schemeClr val="tx1">
                  <a:lumMod val="50000"/>
                  <a:lumOff val="50000"/>
                </a:schemeClr>
              </a:solidFill>
            </a:endParaRPr>
          </a:p>
          <a:p>
            <a:pPr marL="342900" indent="-342900">
              <a:buFont typeface="Arial" panose="020B0604020202020204" pitchFamily="34" charset="0"/>
              <a:buChar char="•"/>
            </a:pPr>
            <a:endParaRPr lang="en-GB" sz="2200" b="0" dirty="0">
              <a:solidFill>
                <a:schemeClr val="tx1">
                  <a:lumMod val="50000"/>
                  <a:lumOff val="50000"/>
                </a:schemeClr>
              </a:solidFill>
            </a:endParaRPr>
          </a:p>
        </p:txBody>
      </p:sp>
    </p:spTree>
    <p:extLst>
      <p:ext uri="{BB962C8B-B14F-4D97-AF65-F5344CB8AC3E}">
        <p14:creationId xmlns:p14="http://schemas.microsoft.com/office/powerpoint/2010/main" val="1188260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a:stCxn id="21" idx="2"/>
            <a:endCxn id="26" idx="0"/>
          </p:cNvCxnSpPr>
          <p:nvPr/>
        </p:nvCxnSpPr>
        <p:spPr>
          <a:xfrm flipH="1">
            <a:off x="7361324" y="2177765"/>
            <a:ext cx="3302664" cy="3129411"/>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Study context</a:t>
            </a:r>
            <a:endParaRPr lang="en-US" dirty="0"/>
          </a:p>
        </p:txBody>
      </p:sp>
      <p:sp>
        <p:nvSpPr>
          <p:cNvPr id="9" name="Oval 8"/>
          <p:cNvSpPr/>
          <p:nvPr/>
        </p:nvSpPr>
        <p:spPr>
          <a:xfrm>
            <a:off x="5745083" y="201822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OPO</a:t>
            </a:r>
            <a:endParaRPr lang="es-ES" sz="1600"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0" name="Oval 9"/>
          <p:cNvSpPr/>
          <p:nvPr/>
        </p:nvSpPr>
        <p:spPr>
          <a:xfrm>
            <a:off x="1102905" y="2631524"/>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1" name="Oval 10"/>
          <p:cNvSpPr/>
          <p:nvPr/>
        </p:nvSpPr>
        <p:spPr>
          <a:xfrm>
            <a:off x="1102905" y="34284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2" name="Oval 11"/>
          <p:cNvSpPr/>
          <p:nvPr/>
        </p:nvSpPr>
        <p:spPr>
          <a:xfrm>
            <a:off x="1130976" y="4225460"/>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3" name="Oval 12"/>
          <p:cNvSpPr/>
          <p:nvPr/>
        </p:nvSpPr>
        <p:spPr>
          <a:xfrm>
            <a:off x="1130976" y="502242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4" name="Oval 13"/>
          <p:cNvSpPr/>
          <p:nvPr/>
        </p:nvSpPr>
        <p:spPr>
          <a:xfrm>
            <a:off x="2831445" y="3151767"/>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5" name="Oval 14"/>
          <p:cNvSpPr/>
          <p:nvPr/>
        </p:nvSpPr>
        <p:spPr>
          <a:xfrm>
            <a:off x="5061283" y="438187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1" name="Oval 20"/>
          <p:cNvSpPr/>
          <p:nvPr/>
        </p:nvSpPr>
        <p:spPr>
          <a:xfrm>
            <a:off x="10663988" y="183285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0663988" y="26131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3" name="Oval 22"/>
          <p:cNvSpPr/>
          <p:nvPr/>
        </p:nvSpPr>
        <p:spPr>
          <a:xfrm>
            <a:off x="10663988" y="338716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5" name="Oval 24"/>
          <p:cNvSpPr/>
          <p:nvPr/>
        </p:nvSpPr>
        <p:spPr>
          <a:xfrm>
            <a:off x="8991590" y="318210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6" name="Oval 25"/>
          <p:cNvSpPr/>
          <p:nvPr/>
        </p:nvSpPr>
        <p:spPr>
          <a:xfrm>
            <a:off x="7016418" y="5307176"/>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3445047" y="5384505"/>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8" name="Oval 27"/>
          <p:cNvSpPr/>
          <p:nvPr/>
        </p:nvSpPr>
        <p:spPr>
          <a:xfrm>
            <a:off x="7976935" y="18611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9" name="Oval 28"/>
          <p:cNvSpPr/>
          <p:nvPr/>
        </p:nvSpPr>
        <p:spPr>
          <a:xfrm>
            <a:off x="1102905" y="187528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1" name="Oval 30"/>
          <p:cNvSpPr/>
          <p:nvPr/>
        </p:nvSpPr>
        <p:spPr>
          <a:xfrm>
            <a:off x="10663988" y="413539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2" name="Oval 31"/>
          <p:cNvSpPr/>
          <p:nvPr/>
        </p:nvSpPr>
        <p:spPr>
          <a:xfrm>
            <a:off x="10663988" y="49059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cxnSp>
        <p:nvCxnSpPr>
          <p:cNvPr id="36" name="Straight Connector 35"/>
          <p:cNvCxnSpPr>
            <a:stCxn id="29" idx="6"/>
            <a:endCxn id="14" idx="2"/>
          </p:cNvCxnSpPr>
          <p:nvPr/>
        </p:nvCxnSpPr>
        <p:spPr>
          <a:xfrm>
            <a:off x="1792717" y="2220187"/>
            <a:ext cx="1038728" cy="1276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6"/>
            <a:endCxn id="14" idx="2"/>
          </p:cNvCxnSpPr>
          <p:nvPr/>
        </p:nvCxnSpPr>
        <p:spPr>
          <a:xfrm>
            <a:off x="1792717" y="2976430"/>
            <a:ext cx="1038728" cy="520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6"/>
            <a:endCxn id="14" idx="2"/>
          </p:cNvCxnSpPr>
          <p:nvPr/>
        </p:nvCxnSpPr>
        <p:spPr>
          <a:xfrm flipV="1">
            <a:off x="1792717" y="3496673"/>
            <a:ext cx="1038728" cy="27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6"/>
            <a:endCxn id="14" idx="2"/>
          </p:cNvCxnSpPr>
          <p:nvPr/>
        </p:nvCxnSpPr>
        <p:spPr>
          <a:xfrm flipV="1">
            <a:off x="1820788" y="3496673"/>
            <a:ext cx="1010657" cy="107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6"/>
            <a:endCxn id="14" idx="2"/>
          </p:cNvCxnSpPr>
          <p:nvPr/>
        </p:nvCxnSpPr>
        <p:spPr>
          <a:xfrm flipV="1">
            <a:off x="1820788" y="3496673"/>
            <a:ext cx="1010657" cy="1870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6"/>
            <a:endCxn id="21" idx="2"/>
          </p:cNvCxnSpPr>
          <p:nvPr/>
        </p:nvCxnSpPr>
        <p:spPr>
          <a:xfrm flipV="1">
            <a:off x="9681402" y="2177765"/>
            <a:ext cx="982586" cy="1349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6"/>
            <a:endCxn id="32" idx="2"/>
          </p:cNvCxnSpPr>
          <p:nvPr/>
        </p:nvCxnSpPr>
        <p:spPr>
          <a:xfrm>
            <a:off x="9681402" y="3527007"/>
            <a:ext cx="982586" cy="172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1" idx="2"/>
          </p:cNvCxnSpPr>
          <p:nvPr/>
        </p:nvCxnSpPr>
        <p:spPr>
          <a:xfrm>
            <a:off x="9681402" y="3527007"/>
            <a:ext cx="982586" cy="953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5" idx="6"/>
            <a:endCxn id="22" idx="2"/>
          </p:cNvCxnSpPr>
          <p:nvPr/>
        </p:nvCxnSpPr>
        <p:spPr>
          <a:xfrm flipV="1">
            <a:off x="9681402" y="2958074"/>
            <a:ext cx="982586" cy="56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5" idx="6"/>
            <a:endCxn id="23" idx="2"/>
          </p:cNvCxnSpPr>
          <p:nvPr/>
        </p:nvCxnSpPr>
        <p:spPr>
          <a:xfrm>
            <a:off x="9681402" y="3527007"/>
            <a:ext cx="982586" cy="205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4" idx="6"/>
            <a:endCxn id="27" idx="0"/>
          </p:cNvCxnSpPr>
          <p:nvPr/>
        </p:nvCxnSpPr>
        <p:spPr>
          <a:xfrm>
            <a:off x="3521257" y="3496673"/>
            <a:ext cx="268696" cy="1887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4"/>
            <a:endCxn id="25" idx="0"/>
          </p:cNvCxnSpPr>
          <p:nvPr/>
        </p:nvCxnSpPr>
        <p:spPr>
          <a:xfrm>
            <a:off x="8321841" y="2551004"/>
            <a:ext cx="1014655" cy="631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4" idx="6"/>
            <a:endCxn id="25" idx="2"/>
          </p:cNvCxnSpPr>
          <p:nvPr/>
        </p:nvCxnSpPr>
        <p:spPr>
          <a:xfrm>
            <a:off x="3521257" y="3496673"/>
            <a:ext cx="5470333" cy="30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4" idx="7"/>
            <a:endCxn id="9" idx="2"/>
          </p:cNvCxnSpPr>
          <p:nvPr/>
        </p:nvCxnSpPr>
        <p:spPr>
          <a:xfrm flipV="1">
            <a:off x="3420236" y="2363127"/>
            <a:ext cx="2324847" cy="889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9" idx="6"/>
            <a:endCxn id="9" idx="2"/>
          </p:cNvCxnSpPr>
          <p:nvPr/>
        </p:nvCxnSpPr>
        <p:spPr>
          <a:xfrm>
            <a:off x="1792717" y="2220187"/>
            <a:ext cx="3952366" cy="14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0" idx="6"/>
            <a:endCxn id="9" idx="2"/>
          </p:cNvCxnSpPr>
          <p:nvPr/>
        </p:nvCxnSpPr>
        <p:spPr>
          <a:xfrm flipV="1">
            <a:off x="1792717" y="2363127"/>
            <a:ext cx="3952366" cy="61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6"/>
            <a:endCxn id="27" idx="1"/>
          </p:cNvCxnSpPr>
          <p:nvPr/>
        </p:nvCxnSpPr>
        <p:spPr>
          <a:xfrm>
            <a:off x="1792717" y="2976430"/>
            <a:ext cx="1753351" cy="250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6"/>
            <a:endCxn id="27" idx="2"/>
          </p:cNvCxnSpPr>
          <p:nvPr/>
        </p:nvCxnSpPr>
        <p:spPr>
          <a:xfrm>
            <a:off x="1792717" y="3773398"/>
            <a:ext cx="1652330" cy="1956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2" idx="6"/>
            <a:endCxn id="15" idx="2"/>
          </p:cNvCxnSpPr>
          <p:nvPr/>
        </p:nvCxnSpPr>
        <p:spPr>
          <a:xfrm>
            <a:off x="1820788" y="4570366"/>
            <a:ext cx="3240495" cy="15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2" idx="6"/>
            <a:endCxn id="27" idx="2"/>
          </p:cNvCxnSpPr>
          <p:nvPr/>
        </p:nvCxnSpPr>
        <p:spPr>
          <a:xfrm>
            <a:off x="1820788" y="4570366"/>
            <a:ext cx="1624259" cy="11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3" idx="6"/>
            <a:endCxn id="27" idx="2"/>
          </p:cNvCxnSpPr>
          <p:nvPr/>
        </p:nvCxnSpPr>
        <p:spPr>
          <a:xfrm>
            <a:off x="1820788" y="5367334"/>
            <a:ext cx="1624259" cy="36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2" idx="2"/>
            <a:endCxn id="26" idx="6"/>
          </p:cNvCxnSpPr>
          <p:nvPr/>
        </p:nvCxnSpPr>
        <p:spPr>
          <a:xfrm flipH="1">
            <a:off x="7706230" y="2958074"/>
            <a:ext cx="2957758" cy="269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3" idx="2"/>
            <a:endCxn id="26" idx="6"/>
          </p:cNvCxnSpPr>
          <p:nvPr/>
        </p:nvCxnSpPr>
        <p:spPr>
          <a:xfrm flipH="1">
            <a:off x="7706230" y="3732067"/>
            <a:ext cx="2957758" cy="19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31" idx="2"/>
            <a:endCxn id="26" idx="6"/>
          </p:cNvCxnSpPr>
          <p:nvPr/>
        </p:nvCxnSpPr>
        <p:spPr>
          <a:xfrm flipH="1">
            <a:off x="7706230" y="4480305"/>
            <a:ext cx="2957758" cy="1171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2" idx="2"/>
            <a:endCxn id="26" idx="6"/>
          </p:cNvCxnSpPr>
          <p:nvPr/>
        </p:nvCxnSpPr>
        <p:spPr>
          <a:xfrm flipH="1">
            <a:off x="7706230" y="5250874"/>
            <a:ext cx="2957758" cy="40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2"/>
            <a:endCxn id="28" idx="4"/>
          </p:cNvCxnSpPr>
          <p:nvPr/>
        </p:nvCxnSpPr>
        <p:spPr>
          <a:xfrm flipH="1" flipV="1">
            <a:off x="8321841" y="2551004"/>
            <a:ext cx="2342147" cy="40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5" idx="1"/>
            <a:endCxn id="9" idx="6"/>
          </p:cNvCxnSpPr>
          <p:nvPr/>
        </p:nvCxnSpPr>
        <p:spPr>
          <a:xfrm flipH="1" flipV="1">
            <a:off x="6434895" y="2363127"/>
            <a:ext cx="2657716" cy="919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2" idx="1"/>
            <a:endCxn id="9" idx="6"/>
          </p:cNvCxnSpPr>
          <p:nvPr/>
        </p:nvCxnSpPr>
        <p:spPr>
          <a:xfrm flipH="1" flipV="1">
            <a:off x="6434895" y="2363127"/>
            <a:ext cx="4330114" cy="2643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2" idx="2"/>
            <a:endCxn id="9" idx="6"/>
          </p:cNvCxnSpPr>
          <p:nvPr/>
        </p:nvCxnSpPr>
        <p:spPr>
          <a:xfrm flipH="1" flipV="1">
            <a:off x="6434895" y="2363127"/>
            <a:ext cx="4229093" cy="59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9" idx="2"/>
            <a:endCxn id="10" idx="2"/>
          </p:cNvCxnSpPr>
          <p:nvPr/>
        </p:nvCxnSpPr>
        <p:spPr>
          <a:xfrm>
            <a:off x="1102905" y="2220187"/>
            <a:ext cx="0" cy="75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 idx="4"/>
            <a:endCxn id="11" idx="0"/>
          </p:cNvCxnSpPr>
          <p:nvPr/>
        </p:nvCxnSpPr>
        <p:spPr>
          <a:xfrm>
            <a:off x="1447811" y="3321336"/>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3" idx="0"/>
            <a:endCxn id="12" idx="4"/>
          </p:cNvCxnSpPr>
          <p:nvPr/>
        </p:nvCxnSpPr>
        <p:spPr>
          <a:xfrm flipV="1">
            <a:off x="1475882" y="4915272"/>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3" idx="2"/>
            <a:endCxn id="11" idx="2"/>
          </p:cNvCxnSpPr>
          <p:nvPr/>
        </p:nvCxnSpPr>
        <p:spPr>
          <a:xfrm flipH="1" flipV="1">
            <a:off x="1102905" y="3773398"/>
            <a:ext cx="28071" cy="159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32" idx="0"/>
            <a:endCxn id="31" idx="4"/>
          </p:cNvCxnSpPr>
          <p:nvPr/>
        </p:nvCxnSpPr>
        <p:spPr>
          <a:xfrm flipV="1">
            <a:off x="11008894" y="4825211"/>
            <a:ext cx="0" cy="80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1" idx="4"/>
            <a:endCxn id="22" idx="0"/>
          </p:cNvCxnSpPr>
          <p:nvPr/>
        </p:nvCxnSpPr>
        <p:spPr>
          <a:xfrm>
            <a:off x="11008894" y="2522671"/>
            <a:ext cx="0" cy="90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2" idx="4"/>
            <a:endCxn id="23" idx="0"/>
          </p:cNvCxnSpPr>
          <p:nvPr/>
        </p:nvCxnSpPr>
        <p:spPr>
          <a:xfrm>
            <a:off x="11008894" y="3302980"/>
            <a:ext cx="0" cy="8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23" idx="4"/>
            <a:endCxn id="31" idx="0"/>
          </p:cNvCxnSpPr>
          <p:nvPr/>
        </p:nvCxnSpPr>
        <p:spPr>
          <a:xfrm>
            <a:off x="11008894" y="4076973"/>
            <a:ext cx="0" cy="58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32" idx="6"/>
            <a:endCxn id="21" idx="6"/>
          </p:cNvCxnSpPr>
          <p:nvPr/>
        </p:nvCxnSpPr>
        <p:spPr>
          <a:xfrm flipV="1">
            <a:off x="11353800" y="2177765"/>
            <a:ext cx="0" cy="30731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041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par>
                                <p:cTn id="25" presetID="22" presetClass="entr" presetSubtype="4"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down)">
                                      <p:cBhvr>
                                        <p:cTn id="27" dur="500"/>
                                        <p:tgtEl>
                                          <p:spTgt spid="108"/>
                                        </p:tgtEl>
                                      </p:cBhvr>
                                    </p:animEffect>
                                  </p:childTnLst>
                                </p:cTn>
                              </p:par>
                              <p:par>
                                <p:cTn id="28" presetID="22" presetClass="entr" presetSubtype="4"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down)">
                                      <p:cBhvr>
                                        <p:cTn id="30" dur="500"/>
                                        <p:tgtEl>
                                          <p:spTgt spid="106"/>
                                        </p:tgtEl>
                                      </p:cBhvr>
                                    </p:animEffect>
                                  </p:childTnLst>
                                </p:cTn>
                              </p:par>
                              <p:par>
                                <p:cTn id="31" presetID="22" presetClass="entr" presetSubtype="4"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ipe(down)">
                                      <p:cBhvr>
                                        <p:cTn id="33" dur="500"/>
                                        <p:tgtEl>
                                          <p:spTgt spid="10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nodeType="with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down)">
                                      <p:cBhvr>
                                        <p:cTn id="58" dur="500"/>
                                        <p:tgtEl>
                                          <p:spTgt spid="116"/>
                                        </p:tgtEl>
                                      </p:cBhvr>
                                    </p:animEffect>
                                  </p:childTnLst>
                                </p:cTn>
                              </p:par>
                              <p:par>
                                <p:cTn id="59" presetID="22" presetClass="entr" presetSubtype="4"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down)">
                                      <p:cBhvr>
                                        <p:cTn id="61" dur="500"/>
                                        <p:tgtEl>
                                          <p:spTgt spid="118"/>
                                        </p:tgtEl>
                                      </p:cBhvr>
                                    </p:animEffect>
                                  </p:childTnLst>
                                </p:cTn>
                              </p:par>
                              <p:par>
                                <p:cTn id="62" presetID="22" presetClass="entr" presetSubtype="4" fill="hold" nodeType="withEffect">
                                  <p:stCondLst>
                                    <p:cond delay="0"/>
                                  </p:stCondLst>
                                  <p:childTnLst>
                                    <p:set>
                                      <p:cBhvr>
                                        <p:cTn id="63" dur="1" fill="hold">
                                          <p:stCondLst>
                                            <p:cond delay="0"/>
                                          </p:stCondLst>
                                        </p:cTn>
                                        <p:tgtEl>
                                          <p:spTgt spid="120"/>
                                        </p:tgtEl>
                                        <p:attrNameLst>
                                          <p:attrName>style.visibility</p:attrName>
                                        </p:attrNameLst>
                                      </p:cBhvr>
                                      <p:to>
                                        <p:strVal val="visible"/>
                                      </p:to>
                                    </p:set>
                                    <p:animEffect transition="in" filter="wipe(down)">
                                      <p:cBhvr>
                                        <p:cTn id="64" dur="500"/>
                                        <p:tgtEl>
                                          <p:spTgt spid="120"/>
                                        </p:tgtEl>
                                      </p:cBhvr>
                                    </p:animEffect>
                                  </p:childTnLst>
                                </p:cTn>
                              </p:par>
                              <p:par>
                                <p:cTn id="65" presetID="22" presetClass="entr" presetSubtype="4"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down)">
                                      <p:cBhvr>
                                        <p:cTn id="67" dur="500"/>
                                        <p:tgtEl>
                                          <p:spTgt spid="1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00"/>
                                        <p:tgtEl>
                                          <p:spTgt spid="36"/>
                                        </p:tgtEl>
                                      </p:cBhvr>
                                    </p:animEffect>
                                  </p:childTnLst>
                                </p:cTn>
                              </p:par>
                              <p:par>
                                <p:cTn id="98" presetID="22" presetClass="entr" presetSubtype="4"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par>
                                <p:cTn id="101" presetID="22" presetClass="entr" presetSubtype="4"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down)">
                                      <p:cBhvr>
                                        <p:cTn id="103" dur="500"/>
                                        <p:tgtEl>
                                          <p:spTgt spid="40"/>
                                        </p:tgtEl>
                                      </p:cBhvr>
                                    </p:animEffect>
                                  </p:childTnLst>
                                </p:cTn>
                              </p:par>
                              <p:par>
                                <p:cTn id="104" presetID="22" presetClass="entr" presetSubtype="4" fill="hold"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down)">
                                      <p:cBhvr>
                                        <p:cTn id="106" dur="500"/>
                                        <p:tgtEl>
                                          <p:spTgt spid="42"/>
                                        </p:tgtEl>
                                      </p:cBhvr>
                                    </p:animEffect>
                                  </p:childTnLst>
                                </p:cTn>
                              </p:par>
                              <p:par>
                                <p:cTn id="107" presetID="22" presetClass="entr" presetSubtype="4"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down)">
                                      <p:cBhvr>
                                        <p:cTn id="109" dur="500"/>
                                        <p:tgtEl>
                                          <p:spTgt spid="44"/>
                                        </p:tgtEl>
                                      </p:cBhvr>
                                    </p:animEffect>
                                  </p:childTnLst>
                                </p:cTn>
                              </p:par>
                              <p:par>
                                <p:cTn id="110" presetID="22" presetClass="entr" presetSubtype="4"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down)">
                                      <p:cBhvr>
                                        <p:cTn id="112" dur="500"/>
                                        <p:tgtEl>
                                          <p:spTgt spid="48"/>
                                        </p:tgtEl>
                                      </p:cBhvr>
                                    </p:animEffect>
                                  </p:childTnLst>
                                </p:cTn>
                              </p:par>
                              <p:par>
                                <p:cTn id="113" presetID="22" presetClass="entr" presetSubtype="4"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wipe(down)">
                                      <p:cBhvr>
                                        <p:cTn id="115" dur="500"/>
                                        <p:tgtEl>
                                          <p:spTgt spid="50"/>
                                        </p:tgtEl>
                                      </p:cBhvr>
                                    </p:animEffect>
                                  </p:childTnLst>
                                </p:cTn>
                              </p:par>
                              <p:par>
                                <p:cTn id="116" presetID="22" presetClass="entr" presetSubtype="4" fill="hold"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par>
                                <p:cTn id="119" presetID="22" presetClass="entr" presetSubtype="4"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par>
                                <p:cTn id="122" presetID="22" presetClass="entr" presetSubtype="4" fill="hold"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wipe(down)">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wipe(down)">
                                      <p:cBhvr>
                                        <p:cTn id="129" dur="500"/>
                                        <p:tgtEl>
                                          <p:spTgt spid="56"/>
                                        </p:tgtEl>
                                      </p:cBhvr>
                                    </p:animEffect>
                                  </p:childTnLst>
                                </p:cTn>
                              </p:par>
                              <p:par>
                                <p:cTn id="130" presetID="22" presetClass="entr" presetSubtype="4" fill="hold"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down)">
                                      <p:cBhvr>
                                        <p:cTn id="132" dur="500"/>
                                        <p:tgtEl>
                                          <p:spTgt spid="5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wipe(down)">
                                      <p:cBhvr>
                                        <p:cTn id="137" dur="500"/>
                                        <p:tgtEl>
                                          <p:spTgt spid="6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wipe(down)">
                                      <p:cBhvr>
                                        <p:cTn id="142" dur="500"/>
                                        <p:tgtEl>
                                          <p:spTgt spid="66"/>
                                        </p:tgtEl>
                                      </p:cBhvr>
                                    </p:animEffect>
                                  </p:childTnLst>
                                </p:cTn>
                              </p:par>
                              <p:par>
                                <p:cTn id="143" presetID="22" presetClass="entr" presetSubtype="4"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wipe(down)">
                                      <p:cBhvr>
                                        <p:cTn id="145" dur="500"/>
                                        <p:tgtEl>
                                          <p:spTgt spid="68"/>
                                        </p:tgtEl>
                                      </p:cBhvr>
                                    </p:animEffect>
                                  </p:childTnLst>
                                </p:cTn>
                              </p:par>
                              <p:par>
                                <p:cTn id="146" presetID="22" presetClass="entr" presetSubtype="4" fill="hold" nodeType="withEffect">
                                  <p:stCondLst>
                                    <p:cond delay="0"/>
                                  </p:stCondLst>
                                  <p:childTnLst>
                                    <p:set>
                                      <p:cBhvr>
                                        <p:cTn id="147" dur="1" fill="hold">
                                          <p:stCondLst>
                                            <p:cond delay="0"/>
                                          </p:stCondLst>
                                        </p:cTn>
                                        <p:tgtEl>
                                          <p:spTgt spid="64"/>
                                        </p:tgtEl>
                                        <p:attrNameLst>
                                          <p:attrName>style.visibility</p:attrName>
                                        </p:attrNameLst>
                                      </p:cBhvr>
                                      <p:to>
                                        <p:strVal val="visible"/>
                                      </p:to>
                                    </p:set>
                                    <p:animEffect transition="in" filter="wipe(down)">
                                      <p:cBhvr>
                                        <p:cTn id="148" dur="500"/>
                                        <p:tgtEl>
                                          <p:spTgt spid="6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wipe(down)">
                                      <p:cBhvr>
                                        <p:cTn id="153" dur="500"/>
                                        <p:tgtEl>
                                          <p:spTgt spid="78"/>
                                        </p:tgtEl>
                                      </p:cBhvr>
                                    </p:animEffect>
                                  </p:childTnLst>
                                </p:cTn>
                              </p:par>
                              <p:par>
                                <p:cTn id="154" presetID="22" presetClass="entr" presetSubtype="4" fill="hold" nodeType="with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wipe(down)">
                                      <p:cBhvr>
                                        <p:cTn id="156" dur="500"/>
                                        <p:tgtEl>
                                          <p:spTgt spid="76"/>
                                        </p:tgtEl>
                                      </p:cBhvr>
                                    </p:animEffect>
                                  </p:childTnLst>
                                </p:cTn>
                              </p:par>
                              <p:par>
                                <p:cTn id="157" presetID="22" presetClass="entr" presetSubtype="4"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wipe(down)">
                                      <p:cBhvr>
                                        <p:cTn id="159" dur="500"/>
                                        <p:tgtEl>
                                          <p:spTgt spid="72"/>
                                        </p:tgtEl>
                                      </p:cBhvr>
                                    </p:animEffect>
                                  </p:childTnLst>
                                </p:cTn>
                              </p:par>
                              <p:par>
                                <p:cTn id="160" presetID="22" presetClass="entr" presetSubtype="4" fill="hold"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wipe(down)">
                                      <p:cBhvr>
                                        <p:cTn id="162" dur="500"/>
                                        <p:tgtEl>
                                          <p:spTgt spid="70"/>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down)">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88"/>
                                        </p:tgtEl>
                                        <p:attrNameLst>
                                          <p:attrName>style.visibility</p:attrName>
                                        </p:attrNameLst>
                                      </p:cBhvr>
                                      <p:to>
                                        <p:strVal val="visible"/>
                                      </p:to>
                                    </p:set>
                                    <p:animEffect transition="in" filter="wipe(down)">
                                      <p:cBhvr>
                                        <p:cTn id="172" dur="500"/>
                                        <p:tgtEl>
                                          <p:spTgt spid="88"/>
                                        </p:tgtEl>
                                      </p:cBhvr>
                                    </p:animEffect>
                                  </p:childTnLst>
                                </p:cTn>
                              </p:par>
                              <p:par>
                                <p:cTn id="173" presetID="22" presetClass="entr" presetSubtype="4" fill="hold"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down)">
                                      <p:cBhvr>
                                        <p:cTn id="175" dur="500"/>
                                        <p:tgtEl>
                                          <p:spTgt spid="86"/>
                                        </p:tgtEl>
                                      </p:cBhvr>
                                    </p:animEffect>
                                  </p:childTnLst>
                                </p:cTn>
                              </p:par>
                              <p:par>
                                <p:cTn id="176" presetID="22" presetClass="entr" presetSubtype="4" fill="hold"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wipe(down)">
                                      <p:cBhvr>
                                        <p:cTn id="178" dur="500"/>
                                        <p:tgtEl>
                                          <p:spTgt spid="84"/>
                                        </p:tgtEl>
                                      </p:cBhvr>
                                    </p:animEffect>
                                  </p:childTnLst>
                                </p:cTn>
                              </p:par>
                              <p:par>
                                <p:cTn id="179" presetID="22" presetClass="entr" presetSubtype="4"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animEffect transition="in" filter="wipe(down)">
                                      <p:cBhvr>
                                        <p:cTn id="181" dur="500"/>
                                        <p:tgtEl>
                                          <p:spTgt spid="82"/>
                                        </p:tgtEl>
                                      </p:cBhvr>
                                    </p:animEffect>
                                  </p:childTnLst>
                                </p:cTn>
                              </p:par>
                              <p:par>
                                <p:cTn id="182" presetID="22" presetClass="entr" presetSubtype="4" fill="hold" nodeType="withEffect">
                                  <p:stCondLst>
                                    <p:cond delay="0"/>
                                  </p:stCondLst>
                                  <p:childTnLst>
                                    <p:set>
                                      <p:cBhvr>
                                        <p:cTn id="183" dur="1" fill="hold">
                                          <p:stCondLst>
                                            <p:cond delay="0"/>
                                          </p:stCondLst>
                                        </p:cTn>
                                        <p:tgtEl>
                                          <p:spTgt spid="80"/>
                                        </p:tgtEl>
                                        <p:attrNameLst>
                                          <p:attrName>style.visibility</p:attrName>
                                        </p:attrNameLst>
                                      </p:cBhvr>
                                      <p:to>
                                        <p:strVal val="visible"/>
                                      </p:to>
                                    </p:set>
                                    <p:animEffect transition="in" filter="wipe(down)">
                                      <p:cBhvr>
                                        <p:cTn id="184" dur="500"/>
                                        <p:tgtEl>
                                          <p:spTgt spid="80"/>
                                        </p:tgtEl>
                                      </p:cBhvr>
                                    </p:animEffect>
                                  </p:childTnLst>
                                </p:cTn>
                              </p:par>
                              <p:par>
                                <p:cTn id="185" presetID="22" presetClass="entr" presetSubtype="4" fill="hold"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down)">
                                      <p:cBhvr>
                                        <p:cTn id="187" dur="500"/>
                                        <p:tgtEl>
                                          <p:spTgt spid="9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96"/>
                                        </p:tgtEl>
                                        <p:attrNameLst>
                                          <p:attrName>style.visibility</p:attrName>
                                        </p:attrNameLst>
                                      </p:cBhvr>
                                      <p:to>
                                        <p:strVal val="visible"/>
                                      </p:to>
                                    </p:set>
                                    <p:animEffect transition="in" filter="wipe(down)">
                                      <p:cBhvr>
                                        <p:cTn id="192" dur="500"/>
                                        <p:tgtEl>
                                          <p:spTgt spid="96"/>
                                        </p:tgtEl>
                                      </p:cBhvr>
                                    </p:animEffect>
                                  </p:childTnLst>
                                </p:cTn>
                              </p:par>
                              <p:par>
                                <p:cTn id="193" presetID="22" presetClass="entr" presetSubtype="4" fill="hold" nodeType="with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down)">
                                      <p:cBhvr>
                                        <p:cTn id="195" dur="500"/>
                                        <p:tgtEl>
                                          <p:spTgt spid="92"/>
                                        </p:tgtEl>
                                      </p:cBhvr>
                                    </p:animEffect>
                                  </p:childTnLst>
                                </p:cTn>
                              </p:par>
                              <p:par>
                                <p:cTn id="196" presetID="22" presetClass="entr" presetSubtype="4" fill="hold" nodeType="withEffect">
                                  <p:stCondLst>
                                    <p:cond delay="0"/>
                                  </p:stCondLst>
                                  <p:childTnLst>
                                    <p:set>
                                      <p:cBhvr>
                                        <p:cTn id="197" dur="1" fill="hold">
                                          <p:stCondLst>
                                            <p:cond delay="0"/>
                                          </p:stCondLst>
                                        </p:cTn>
                                        <p:tgtEl>
                                          <p:spTgt spid="94"/>
                                        </p:tgtEl>
                                        <p:attrNameLst>
                                          <p:attrName>style.visibility</p:attrName>
                                        </p:attrNameLst>
                                      </p:cBhvr>
                                      <p:to>
                                        <p:strVal val="visible"/>
                                      </p:to>
                                    </p:set>
                                    <p:animEffect transition="in" filter="wipe(down)">
                                      <p:cBhvr>
                                        <p:cTn id="19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5" grpId="0" animBg="1"/>
      <p:bldP spid="26" grpId="0" animBg="1"/>
      <p:bldP spid="27" grpId="0" animBg="1"/>
      <p:bldP spid="28" grpId="0" animBg="1"/>
      <p:bldP spid="29"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smtClean="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a:solidFill>
                  <a:schemeClr val="tx1">
                    <a:lumMod val="50000"/>
                    <a:lumOff val="50000"/>
                  </a:schemeClr>
                </a:solidFill>
              </a:rPr>
              <a:t>Narrow 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smtClean="0">
                <a:solidFill>
                  <a:schemeClr val="tx1">
                    <a:lumMod val="50000"/>
                    <a:lumOff val="50000"/>
                  </a:schemeClr>
                </a:solidFill>
              </a:rPr>
              <a:t>Find out which ones are real problems.</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4406091"/>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latin typeface="Roboto" panose="02000000000000000000" pitchFamily="2" charset="0"/>
                          <a:ea typeface="Roboto" panose="02000000000000000000" pitchFamily="2" charset="0"/>
                          <a:cs typeface="Roboto" panose="02000000000000000000" pitchFamily="2" charset="0"/>
                        </a:rPr>
                        <a:t> and Developers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channel</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Awareness of alien work</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303868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a:t>
            </a:r>
            <a:r>
              <a:rPr lang="en-GB" sz="2200" b="0" dirty="0" smtClean="0">
                <a:solidFill>
                  <a:schemeClr val="tx1">
                    <a:lumMod val="50000"/>
                    <a:lumOff val="50000"/>
                  </a:schemeClr>
                </a:solidFill>
              </a:rPr>
              <a:t>possible problems to a concrete list.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endParaRPr lang="en-GB" sz="2200" b="0" dirty="0" smtClean="0">
              <a:solidFill>
                <a:schemeClr val="tx1">
                  <a:lumMod val="50000"/>
                  <a:lumOff val="50000"/>
                </a:schemeClr>
              </a:solidFill>
            </a:endParaRPr>
          </a:p>
          <a:p>
            <a:pPr marL="342900" indent="-342900" algn="just">
              <a:buFont typeface="Arial" panose="020B0604020202020204" pitchFamily="34" charset="0"/>
              <a:buChar char="•"/>
            </a:pP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2684746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456009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92854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667822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9156188"/>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916265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an Office Mix</Template>
  <TotalTime>176</TotalTime>
  <Words>621</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Segoe UI</vt:lpstr>
      <vt:lpstr>Segoe UI Light</vt:lpstr>
      <vt:lpstr>Office Mix</vt:lpstr>
      <vt:lpstr>Improving communication in large-scale agile environments</vt:lpstr>
      <vt:lpstr>Who am I?</vt:lpstr>
      <vt:lpstr>Index</vt:lpstr>
      <vt:lpstr>Before we begin, some common terminology</vt:lpstr>
      <vt:lpstr>Study context</vt:lpstr>
      <vt:lpstr>Problems</vt:lpstr>
      <vt:lpstr>Problems</vt:lpstr>
      <vt:lpstr>Problems</vt:lpstr>
      <vt:lpstr>Problems</vt:lpstr>
      <vt:lpstr>Proposed solutions</vt:lpstr>
      <vt:lpstr>Proposed solutions</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communication in large-scale agile environments: a quasi-experimental approach</dc:title>
  <dc:creator>Jorge Antonio Díaz-Benito Soriano</dc:creator>
  <cp:keywords/>
  <cp:lastModifiedBy>Jorge Antonio Díaz-Benito Soriano</cp:lastModifiedBy>
  <cp:revision>23</cp:revision>
  <dcterms:created xsi:type="dcterms:W3CDTF">2015-05-03T09:02:52Z</dcterms:created>
  <dcterms:modified xsi:type="dcterms:W3CDTF">2015-05-03T12:11:58Z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