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Montserrat" panose="00000500000000000000" pitchFamily="2" charset="0"/>
      <p:regular r:id="rId15"/>
      <p:bold r:id="rId16"/>
      <p:italic r:id="rId17"/>
      <p:boldItalic r:id="rId18"/>
    </p:embeddedFont>
    <p:embeddedFont>
      <p:font typeface="Montserrat ExtraBold" panose="00000900000000000000" pitchFamily="2" charset="0"/>
      <p:bold r:id="rId19"/>
      <p:boldItalic r:id="rId20"/>
    </p:embeddedFont>
    <p:embeddedFont>
      <p:font typeface="Oswald" panose="00000500000000000000" pitchFamily="2" charset="0"/>
      <p:regular r:id="rId21"/>
      <p:bold r:id="rId22"/>
    </p:embeddedFont>
    <p:embeddedFont>
      <p:font typeface="Playfair Display" panose="00000500000000000000" pitchFamily="2" charset="0"/>
      <p:regular r:id="rId23"/>
      <p:bold r:id="rId24"/>
      <p:italic r:id="rId25"/>
      <p:boldItalic r:id="rId26"/>
    </p:embeddedFont>
    <p:embeddedFont>
      <p:font typeface="Roboto Mono" panose="020B0604020202020204"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a1121d6681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a1121d668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a1121d668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a1121d668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a1121d6681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a1121d668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a1121d66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a1121d66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a1121d668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a1121d668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a1121d668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a1121d668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a1121d6681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a1121d668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a327bc5bb5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a327bc5bb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a1121d668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a1121d668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a327bc5bb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a327bc5bb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a1121d6681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a1121d668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rm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0"/>
              </a:spcBef>
              <a:spcAft>
                <a:spcPts val="0"/>
              </a:spcAft>
              <a:buSzPts val="1400"/>
              <a:buChar char="○"/>
              <a:defRPr>
                <a:highlight>
                  <a:schemeClr val="dk1"/>
                </a:highlight>
              </a:defRPr>
            </a:lvl2pPr>
            <a:lvl3pPr marL="1371600" lvl="2" indent="-317500" algn="ctr">
              <a:spcBef>
                <a:spcPts val="0"/>
              </a:spcBef>
              <a:spcAft>
                <a:spcPts val="0"/>
              </a:spcAft>
              <a:buSzPts val="1400"/>
              <a:buChar char="■"/>
              <a:defRPr>
                <a:highlight>
                  <a:schemeClr val="dk1"/>
                </a:highlight>
              </a:defRPr>
            </a:lvl3pPr>
            <a:lvl4pPr marL="1828800" lvl="3" indent="-317500" algn="ctr">
              <a:spcBef>
                <a:spcPts val="0"/>
              </a:spcBef>
              <a:spcAft>
                <a:spcPts val="0"/>
              </a:spcAft>
              <a:buSzPts val="1400"/>
              <a:buChar char="●"/>
              <a:defRPr>
                <a:highlight>
                  <a:schemeClr val="dk1"/>
                </a:highlight>
              </a:defRPr>
            </a:lvl4pPr>
            <a:lvl5pPr marL="2286000" lvl="4" indent="-317500" algn="ctr">
              <a:spcBef>
                <a:spcPts val="0"/>
              </a:spcBef>
              <a:spcAft>
                <a:spcPts val="0"/>
              </a:spcAft>
              <a:buSzPts val="1400"/>
              <a:buChar char="○"/>
              <a:defRPr>
                <a:highlight>
                  <a:schemeClr val="dk1"/>
                </a:highlight>
              </a:defRPr>
            </a:lvl5pPr>
            <a:lvl6pPr marL="2743200" lvl="5" indent="-317500" algn="ctr">
              <a:spcBef>
                <a:spcPts val="0"/>
              </a:spcBef>
              <a:spcAft>
                <a:spcPts val="0"/>
              </a:spcAft>
              <a:buSzPts val="1400"/>
              <a:buChar char="■"/>
              <a:defRPr>
                <a:highlight>
                  <a:schemeClr val="dk1"/>
                </a:highlight>
              </a:defRPr>
            </a:lvl6pPr>
            <a:lvl7pPr marL="3200400" lvl="6" indent="-317500" algn="ctr">
              <a:spcBef>
                <a:spcPts val="0"/>
              </a:spcBef>
              <a:spcAft>
                <a:spcPts val="0"/>
              </a:spcAft>
              <a:buSzPts val="1400"/>
              <a:buChar char="●"/>
              <a:defRPr>
                <a:highlight>
                  <a:schemeClr val="dk1"/>
                </a:highlight>
              </a:defRPr>
            </a:lvl7pPr>
            <a:lvl8pPr marL="3657600" lvl="7" indent="-317500" algn="ctr">
              <a:spcBef>
                <a:spcPts val="0"/>
              </a:spcBef>
              <a:spcAft>
                <a:spcPts val="0"/>
              </a:spcAft>
              <a:buSzPts val="1400"/>
              <a:buChar char="○"/>
              <a:defRPr>
                <a:highlight>
                  <a:schemeClr val="dk1"/>
                </a:highlight>
              </a:defRPr>
            </a:lvl8pPr>
            <a:lvl9pPr marL="4114800" lvl="8" indent="-317500" algn="ctr">
              <a:spcBef>
                <a:spcPts val="0"/>
              </a:spcBef>
              <a:spcAft>
                <a:spcPts val="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4"/>
        </a:solidFill>
        <a:effectLst/>
      </p:bgPr>
    </p:bg>
    <p:spTree>
      <p:nvGrpSpPr>
        <p:cNvPr id="1"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highlight>
                  <a:schemeClr val="lt1"/>
                </a:highlight>
              </a:defRPr>
            </a:lvl1pPr>
            <a:lvl2pPr marL="914400" lvl="1" indent="-317500">
              <a:spcBef>
                <a:spcPts val="0"/>
              </a:spcBef>
              <a:spcAft>
                <a:spcPts val="0"/>
              </a:spcAft>
              <a:buSzPts val="1400"/>
              <a:buChar char="○"/>
              <a:defRPr>
                <a:highlight>
                  <a:schemeClr val="lt1"/>
                </a:highlight>
              </a:defRPr>
            </a:lvl2pPr>
            <a:lvl3pPr marL="1371600" lvl="2" indent="-317500">
              <a:spcBef>
                <a:spcPts val="0"/>
              </a:spcBef>
              <a:spcAft>
                <a:spcPts val="0"/>
              </a:spcAft>
              <a:buSzPts val="1400"/>
              <a:buChar char="■"/>
              <a:defRPr>
                <a:highlight>
                  <a:schemeClr val="lt1"/>
                </a:highlight>
              </a:defRPr>
            </a:lvl3pPr>
            <a:lvl4pPr marL="1828800" lvl="3" indent="-317500">
              <a:spcBef>
                <a:spcPts val="0"/>
              </a:spcBef>
              <a:spcAft>
                <a:spcPts val="0"/>
              </a:spcAft>
              <a:buSzPts val="1400"/>
              <a:buChar char="●"/>
              <a:defRPr>
                <a:highlight>
                  <a:schemeClr val="lt1"/>
                </a:highlight>
              </a:defRPr>
            </a:lvl4pPr>
            <a:lvl5pPr marL="2286000" lvl="4" indent="-317500">
              <a:spcBef>
                <a:spcPts val="0"/>
              </a:spcBef>
              <a:spcAft>
                <a:spcPts val="0"/>
              </a:spcAft>
              <a:buSzPts val="1400"/>
              <a:buChar char="○"/>
              <a:defRPr>
                <a:highlight>
                  <a:schemeClr val="lt1"/>
                </a:highlight>
              </a:defRPr>
            </a:lvl5pPr>
            <a:lvl6pPr marL="2743200" lvl="5" indent="-317500">
              <a:spcBef>
                <a:spcPts val="0"/>
              </a:spcBef>
              <a:spcAft>
                <a:spcPts val="0"/>
              </a:spcAft>
              <a:buSzPts val="1400"/>
              <a:buChar char="■"/>
              <a:defRPr>
                <a:highlight>
                  <a:schemeClr val="lt1"/>
                </a:highlight>
              </a:defRPr>
            </a:lvl6pPr>
            <a:lvl7pPr marL="3200400" lvl="6" indent="-317500">
              <a:spcBef>
                <a:spcPts val="0"/>
              </a:spcBef>
              <a:spcAft>
                <a:spcPts val="0"/>
              </a:spcAft>
              <a:buSzPts val="1400"/>
              <a:buChar char="●"/>
              <a:defRPr>
                <a:highlight>
                  <a:schemeClr val="lt1"/>
                </a:highlight>
              </a:defRPr>
            </a:lvl7pPr>
            <a:lvl8pPr marL="3657600" lvl="7" indent="-317500">
              <a:spcBef>
                <a:spcPts val="0"/>
              </a:spcBef>
              <a:spcAft>
                <a:spcPts val="0"/>
              </a:spcAft>
              <a:buSzPts val="1400"/>
              <a:buChar char="○"/>
              <a:defRPr>
                <a:highlight>
                  <a:schemeClr val="lt1"/>
                </a:highlight>
              </a:defRPr>
            </a:lvl8pPr>
            <a:lvl9pPr marL="4114800" lvl="8" indent="-317500">
              <a:spcBef>
                <a:spcPts val="0"/>
              </a:spcBef>
              <a:spcAft>
                <a:spcPts val="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fedesoriano/stroke-prediction-datase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344250" y="1403850"/>
            <a:ext cx="8455500" cy="2146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Predicting Stroke</a:t>
            </a:r>
            <a:endParaRPr dirty="0"/>
          </a:p>
        </p:txBody>
      </p:sp>
      <p:sp>
        <p:nvSpPr>
          <p:cNvPr id="60" name="Google Shape;60;p13"/>
          <p:cNvSpPr txBox="1"/>
          <p:nvPr/>
        </p:nvSpPr>
        <p:spPr>
          <a:xfrm>
            <a:off x="317875" y="4197525"/>
            <a:ext cx="846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ExtraBold"/>
                <a:ea typeface="Montserrat ExtraBold"/>
                <a:cs typeface="Montserrat ExtraBold"/>
                <a:sym typeface="Montserrat ExtraBold"/>
              </a:rPr>
              <a:t>By Steven Phillips</a:t>
            </a:r>
            <a:endParaRPr>
              <a:latin typeface="Montserrat ExtraBold"/>
              <a:ea typeface="Montserrat ExtraBold"/>
              <a:cs typeface="Montserrat ExtraBold"/>
              <a:sym typeface="Montserrat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443975"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100" b="1">
                <a:highlight>
                  <a:schemeClr val="lt1"/>
                </a:highlight>
              </a:rPr>
              <a:t>Model 3:  Light GBM</a:t>
            </a:r>
            <a:endParaRPr sz="3100" b="1">
              <a:highlight>
                <a:schemeClr val="lt1"/>
              </a:highlight>
            </a:endParaRPr>
          </a:p>
        </p:txBody>
      </p:sp>
      <p:sp>
        <p:nvSpPr>
          <p:cNvPr id="116" name="Google Shape;116;p22"/>
          <p:cNvSpPr txBox="1"/>
          <p:nvPr/>
        </p:nvSpPr>
        <p:spPr>
          <a:xfrm>
            <a:off x="805075" y="974050"/>
            <a:ext cx="6597000" cy="4560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800">
              <a:solidFill>
                <a:schemeClr val="dk2"/>
              </a:solidFill>
            </a:endParaRPr>
          </a:p>
          <a:p>
            <a:pPr marL="457200" lvl="0" indent="-342900" algn="l" rtl="0">
              <a:lnSpc>
                <a:spcPct val="115000"/>
              </a:lnSpc>
              <a:spcBef>
                <a:spcPts val="1200"/>
              </a:spcBef>
              <a:spcAft>
                <a:spcPts val="0"/>
              </a:spcAft>
              <a:buClr>
                <a:schemeClr val="dk2"/>
              </a:buClr>
              <a:buSzPts val="1800"/>
              <a:buChar char="●"/>
            </a:pPr>
            <a:r>
              <a:rPr lang="en" sz="1800" b="1">
                <a:solidFill>
                  <a:schemeClr val="dk2"/>
                </a:solidFill>
              </a:rPr>
              <a:t>Great at overall predictions initially.</a:t>
            </a:r>
            <a:endParaRPr sz="1800" b="1">
              <a:solidFill>
                <a:schemeClr val="dk2"/>
              </a:solidFill>
            </a:endParaRPr>
          </a:p>
          <a:p>
            <a:pPr marL="0" lvl="0" indent="0" algn="l" rtl="0">
              <a:lnSpc>
                <a:spcPct val="115000"/>
              </a:lnSpc>
              <a:spcBef>
                <a:spcPts val="1200"/>
              </a:spcBef>
              <a:spcAft>
                <a:spcPts val="0"/>
              </a:spcAft>
              <a:buNone/>
            </a:pPr>
            <a:endParaRPr sz="1800" b="1">
              <a:solidFill>
                <a:schemeClr val="dk2"/>
              </a:solidFill>
            </a:endParaRPr>
          </a:p>
          <a:p>
            <a:pPr marL="457200" lvl="0" indent="-342900" algn="l" rtl="0">
              <a:lnSpc>
                <a:spcPct val="115000"/>
              </a:lnSpc>
              <a:spcBef>
                <a:spcPts val="1200"/>
              </a:spcBef>
              <a:spcAft>
                <a:spcPts val="0"/>
              </a:spcAft>
              <a:buClr>
                <a:schemeClr val="dk2"/>
              </a:buClr>
              <a:buSzPts val="1800"/>
              <a:buChar char="●"/>
            </a:pPr>
            <a:r>
              <a:rPr lang="en" sz="1800" b="1">
                <a:solidFill>
                  <a:schemeClr val="dk2"/>
                </a:solidFill>
              </a:rPr>
              <a:t>Where did it fall short?</a:t>
            </a:r>
            <a:endParaRPr sz="1800" b="1">
              <a:solidFill>
                <a:schemeClr val="dk2"/>
              </a:solidFill>
            </a:endParaRPr>
          </a:p>
          <a:p>
            <a:pPr marL="0" lvl="0" indent="0" algn="l" rtl="0">
              <a:lnSpc>
                <a:spcPct val="115000"/>
              </a:lnSpc>
              <a:spcBef>
                <a:spcPts val="1200"/>
              </a:spcBef>
              <a:spcAft>
                <a:spcPts val="0"/>
              </a:spcAft>
              <a:buNone/>
            </a:pPr>
            <a:r>
              <a:rPr lang="en" sz="1800" b="1">
                <a:solidFill>
                  <a:schemeClr val="dk2"/>
                </a:solidFill>
              </a:rPr>
              <a:t>Initially, taking on the challenge of an imbalanced data set</a:t>
            </a:r>
            <a:endParaRPr sz="1800" b="1">
              <a:solidFill>
                <a:schemeClr val="dk2"/>
              </a:solidFill>
            </a:endParaRPr>
          </a:p>
          <a:p>
            <a:pPr marL="0" lvl="0" indent="0" algn="l" rtl="0">
              <a:lnSpc>
                <a:spcPct val="115000"/>
              </a:lnSpc>
              <a:spcBef>
                <a:spcPts val="1200"/>
              </a:spcBef>
              <a:spcAft>
                <a:spcPts val="0"/>
              </a:spcAft>
              <a:buNone/>
            </a:pPr>
            <a:endParaRPr sz="1800" b="1">
              <a:solidFill>
                <a:schemeClr val="dk2"/>
              </a:solidFill>
            </a:endParaRPr>
          </a:p>
          <a:p>
            <a:pPr marL="457200" lvl="0" indent="-342900" algn="l" rtl="0">
              <a:lnSpc>
                <a:spcPct val="115000"/>
              </a:lnSpc>
              <a:spcBef>
                <a:spcPts val="1200"/>
              </a:spcBef>
              <a:spcAft>
                <a:spcPts val="0"/>
              </a:spcAft>
              <a:buClr>
                <a:schemeClr val="dk2"/>
              </a:buClr>
              <a:buSzPts val="1800"/>
              <a:buChar char="●"/>
            </a:pPr>
            <a:r>
              <a:rPr lang="en" sz="1800" b="1">
                <a:solidFill>
                  <a:schemeClr val="dk2"/>
                </a:solidFill>
              </a:rPr>
              <a:t>How did it improve after some adjustments?</a:t>
            </a:r>
            <a:endParaRPr sz="1800" b="1">
              <a:solidFill>
                <a:schemeClr val="dk2"/>
              </a:solidFill>
            </a:endParaRPr>
          </a:p>
          <a:p>
            <a:pPr marL="0" lvl="0" indent="0" algn="l" rtl="0">
              <a:lnSpc>
                <a:spcPct val="115000"/>
              </a:lnSpc>
              <a:spcBef>
                <a:spcPts val="1200"/>
              </a:spcBef>
              <a:spcAft>
                <a:spcPts val="0"/>
              </a:spcAft>
              <a:buNone/>
            </a:pPr>
            <a:r>
              <a:rPr lang="en" sz="1800" b="1">
                <a:solidFill>
                  <a:schemeClr val="dk2"/>
                </a:solidFill>
              </a:rPr>
              <a:t>Improved performance dealing with the imbalance and better accuracy than other comparable models</a:t>
            </a:r>
            <a:endParaRPr sz="1800" b="1">
              <a:solidFill>
                <a:schemeClr val="dk2"/>
              </a:solidFill>
            </a:endParaRPr>
          </a:p>
          <a:p>
            <a:pPr marL="0" lvl="0" indent="0" algn="l" rtl="0">
              <a:lnSpc>
                <a:spcPct val="115000"/>
              </a:lnSpc>
              <a:spcBef>
                <a:spcPts val="1200"/>
              </a:spcBef>
              <a:spcAft>
                <a:spcPts val="1200"/>
              </a:spcAft>
              <a:buNone/>
            </a:pPr>
            <a:endParaRPr sz="1800">
              <a:solidFill>
                <a:schemeClr val="dk2"/>
              </a:solidFill>
            </a:endParaRPr>
          </a:p>
        </p:txBody>
      </p:sp>
      <p:pic>
        <p:nvPicPr>
          <p:cNvPr id="117" name="Google Shape;117;p22"/>
          <p:cNvPicPr preferRelativeResize="0"/>
          <p:nvPr/>
        </p:nvPicPr>
        <p:blipFill>
          <a:blip r:embed="rId3">
            <a:alphaModFix/>
          </a:blip>
          <a:stretch>
            <a:fillRect/>
          </a:stretch>
        </p:blipFill>
        <p:spPr>
          <a:xfrm>
            <a:off x="5701975" y="396775"/>
            <a:ext cx="2762772" cy="2174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100" b="1" dirty="0">
                <a:highlight>
                  <a:srgbClr val="CCCCCC"/>
                </a:highlight>
              </a:rPr>
              <a:t>Model Chosen for Production:         </a:t>
            </a:r>
            <a:r>
              <a:rPr lang="en" sz="3600" b="1" dirty="0">
                <a:highlight>
                  <a:schemeClr val="lt1"/>
                </a:highlight>
              </a:rPr>
              <a:t>LightGBM </a:t>
            </a:r>
            <a:r>
              <a:rPr lang="en" sz="3600" b="1" dirty="0">
                <a:highlight>
                  <a:srgbClr val="CCCCCC"/>
                </a:highlight>
              </a:rPr>
              <a:t> </a:t>
            </a:r>
            <a:r>
              <a:rPr lang="en" sz="3100" b="1" dirty="0">
                <a:highlight>
                  <a:schemeClr val="lt1"/>
                </a:highlight>
              </a:rPr>
              <a:t>  </a:t>
            </a:r>
            <a:endParaRPr sz="3100" b="1" dirty="0">
              <a:highlight>
                <a:schemeClr val="lt1"/>
              </a:highlight>
            </a:endParaRPr>
          </a:p>
        </p:txBody>
      </p:sp>
      <p:sp>
        <p:nvSpPr>
          <p:cNvPr id="123" name="Google Shape;123;p23"/>
          <p:cNvSpPr txBox="1">
            <a:spLocks noGrp="1"/>
          </p:cNvSpPr>
          <p:nvPr>
            <p:ph type="body" idx="1"/>
          </p:nvPr>
        </p:nvSpPr>
        <p:spPr>
          <a:xfrm>
            <a:off x="311700" y="1798525"/>
            <a:ext cx="8520600" cy="3334800"/>
          </a:xfrm>
          <a:prstGeom prst="rect">
            <a:avLst/>
          </a:prstGeom>
        </p:spPr>
        <p:txBody>
          <a:bodyPr spcFirstLastPara="1" wrap="square" lIns="91425" tIns="91425" rIns="91425" bIns="91425" anchor="t" anchorCtr="0">
            <a:normAutofit lnSpcReduction="10000"/>
          </a:bodyPr>
          <a:lstStyle/>
          <a:p>
            <a:pPr marL="1828800" lvl="0" indent="-342900" algn="l" rtl="0">
              <a:spcBef>
                <a:spcPts val="0"/>
              </a:spcBef>
              <a:spcAft>
                <a:spcPts val="0"/>
              </a:spcAft>
              <a:buSzPts val="1800"/>
              <a:buFont typeface="Arial"/>
              <a:buChar char="●"/>
            </a:pPr>
            <a:r>
              <a:rPr lang="en" b="1" dirty="0">
                <a:latin typeface="Arial"/>
                <a:ea typeface="Arial"/>
                <a:cs typeface="Arial"/>
                <a:sym typeface="Arial"/>
              </a:rPr>
              <a:t>Reduced False Negatives: RECALL 0.85</a:t>
            </a:r>
            <a:endParaRPr b="1" dirty="0">
              <a:latin typeface="Arial"/>
              <a:ea typeface="Arial"/>
              <a:cs typeface="Arial"/>
              <a:sym typeface="Arial"/>
            </a:endParaRPr>
          </a:p>
          <a:p>
            <a:pPr marL="0" lvl="0" indent="0" algn="ctr" rtl="0">
              <a:spcBef>
                <a:spcPts val="1200"/>
              </a:spcBef>
              <a:spcAft>
                <a:spcPts val="0"/>
              </a:spcAft>
              <a:buNone/>
            </a:pPr>
            <a:r>
              <a:rPr lang="en" b="1" dirty="0">
                <a:highlight>
                  <a:schemeClr val="lt1"/>
                </a:highlight>
                <a:latin typeface="Arial"/>
                <a:ea typeface="Arial"/>
                <a:cs typeface="Arial"/>
                <a:sym typeface="Arial"/>
              </a:rPr>
              <a:t>REDUCED PREDICTING NO STROKE FOR THOSE WITH STROKE RISK</a:t>
            </a:r>
            <a:endParaRPr b="1" dirty="0">
              <a:highlight>
                <a:schemeClr val="lt1"/>
              </a:highlight>
              <a:latin typeface="Arial"/>
              <a:ea typeface="Arial"/>
              <a:cs typeface="Arial"/>
              <a:sym typeface="Arial"/>
            </a:endParaRPr>
          </a:p>
          <a:p>
            <a:pPr marL="457200" lvl="0" indent="-342900" algn="ctr" rtl="0">
              <a:spcBef>
                <a:spcPts val="1200"/>
              </a:spcBef>
              <a:spcAft>
                <a:spcPts val="0"/>
              </a:spcAft>
              <a:buSzPts val="1800"/>
              <a:buFont typeface="Arial"/>
              <a:buChar char="●"/>
            </a:pPr>
            <a:r>
              <a:rPr lang="en" b="1" dirty="0">
                <a:latin typeface="Arial"/>
                <a:ea typeface="Arial"/>
                <a:cs typeface="Arial"/>
                <a:sym typeface="Arial"/>
              </a:rPr>
              <a:t>Maintained decent overall predicting accuracy</a:t>
            </a:r>
            <a:endParaRPr b="1" dirty="0">
              <a:latin typeface="Arial"/>
              <a:ea typeface="Arial"/>
              <a:cs typeface="Arial"/>
              <a:sym typeface="Arial"/>
            </a:endParaRPr>
          </a:p>
          <a:p>
            <a:pPr marL="457200" lvl="0" indent="0" algn="ctr" rtl="0">
              <a:spcBef>
                <a:spcPts val="1200"/>
              </a:spcBef>
              <a:spcAft>
                <a:spcPts val="0"/>
              </a:spcAft>
              <a:buNone/>
            </a:pPr>
            <a:r>
              <a:rPr lang="en" b="1" dirty="0">
                <a:latin typeface="Arial"/>
                <a:ea typeface="Arial"/>
                <a:cs typeface="Arial"/>
                <a:sym typeface="Arial"/>
              </a:rPr>
              <a:t>ACCURACY OF 0.68</a:t>
            </a:r>
            <a:endParaRPr b="1" dirty="0">
              <a:latin typeface="Arial"/>
              <a:ea typeface="Arial"/>
              <a:cs typeface="Arial"/>
              <a:sym typeface="Arial"/>
            </a:endParaRPr>
          </a:p>
          <a:p>
            <a:pPr marL="1828800" lvl="0" indent="-342900" algn="l" rtl="0">
              <a:spcBef>
                <a:spcPts val="1200"/>
              </a:spcBef>
              <a:spcAft>
                <a:spcPts val="0"/>
              </a:spcAft>
              <a:buSzPts val="1800"/>
              <a:buFont typeface="Arial"/>
              <a:buChar char="●"/>
            </a:pPr>
            <a:r>
              <a:rPr lang="en" b="1" dirty="0">
                <a:latin typeface="Arial"/>
                <a:ea typeface="Arial"/>
                <a:cs typeface="Arial"/>
                <a:sym typeface="Arial"/>
              </a:rPr>
              <a:t>Additional metrics: Precision - 0.14, F1-Score - 0.25</a:t>
            </a:r>
            <a:endParaRPr b="1" dirty="0">
              <a:latin typeface="Arial"/>
              <a:ea typeface="Arial"/>
              <a:cs typeface="Arial"/>
              <a:sym typeface="Arial"/>
            </a:endParaRPr>
          </a:p>
          <a:p>
            <a:pPr marL="2743200" lvl="0" indent="0" algn="l" rtl="0">
              <a:spcBef>
                <a:spcPts val="1200"/>
              </a:spcBef>
              <a:spcAft>
                <a:spcPts val="0"/>
              </a:spcAft>
              <a:buNone/>
            </a:pPr>
            <a:endParaRPr b="1" dirty="0">
              <a:latin typeface="Arial"/>
              <a:ea typeface="Arial"/>
              <a:cs typeface="Arial"/>
              <a:sym typeface="Arial"/>
            </a:endParaRPr>
          </a:p>
          <a:p>
            <a:pPr marL="0" lvl="0" indent="0" algn="l" rtl="0">
              <a:spcBef>
                <a:spcPts val="1200"/>
              </a:spcBef>
              <a:spcAft>
                <a:spcPts val="1200"/>
              </a:spcAft>
              <a:buNone/>
            </a:pPr>
            <a:r>
              <a:rPr lang="en" sz="1300" b="1" dirty="0">
                <a:latin typeface="Arial"/>
                <a:ea typeface="Arial"/>
                <a:cs typeface="Arial"/>
                <a:sym typeface="Arial"/>
              </a:rPr>
              <a:t>Parameters of the model: Class weight - balanced, n_estimators - 50, num_leaves - 50, max_depth - 1</a:t>
            </a:r>
            <a:endParaRPr sz="1300" b="1" dirty="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437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100" b="1" dirty="0">
                <a:highlight>
                  <a:srgbClr val="93C47D"/>
                </a:highlight>
              </a:rPr>
              <a:t>Final recommendations:</a:t>
            </a:r>
            <a:endParaRPr sz="3100" b="1" dirty="0">
              <a:highlight>
                <a:srgbClr val="93C47D"/>
              </a:highlight>
            </a:endParaRPr>
          </a:p>
          <a:p>
            <a:pPr marL="0" lvl="0" indent="0" algn="l" rtl="0">
              <a:spcBef>
                <a:spcPts val="0"/>
              </a:spcBef>
              <a:spcAft>
                <a:spcPts val="0"/>
              </a:spcAft>
              <a:buNone/>
            </a:pPr>
            <a:endParaRPr sz="3100" b="1" dirty="0">
              <a:highlight>
                <a:srgbClr val="93C47D"/>
              </a:highlight>
            </a:endParaRPr>
          </a:p>
          <a:p>
            <a:pPr marL="457200" lvl="0" indent="-405765" algn="l" rtl="0">
              <a:spcBef>
                <a:spcPts val="0"/>
              </a:spcBef>
              <a:spcAft>
                <a:spcPts val="0"/>
              </a:spcAft>
              <a:buSzPct val="100000"/>
              <a:buChar char="●"/>
            </a:pPr>
            <a:r>
              <a:rPr lang="en" sz="3100" b="1" dirty="0">
                <a:highlight>
                  <a:srgbClr val="93C47D"/>
                </a:highlight>
              </a:rPr>
              <a:t>The stroke rate for individuals with a marriage history is higher and also for those with hypertension and heart disease.  Treatments for this population may be considered to reduce their incidence of stroke.</a:t>
            </a:r>
            <a:endParaRPr sz="3100" b="1" dirty="0">
              <a:highlight>
                <a:srgbClr val="93C47D"/>
              </a:highlight>
            </a:endParaRPr>
          </a:p>
          <a:p>
            <a:pPr marL="457200" lvl="0" indent="0" algn="l" rtl="0">
              <a:spcBef>
                <a:spcPts val="0"/>
              </a:spcBef>
              <a:spcAft>
                <a:spcPts val="0"/>
              </a:spcAft>
              <a:buNone/>
            </a:pPr>
            <a:endParaRPr sz="3100" b="1" dirty="0">
              <a:highlight>
                <a:srgbClr val="93C47D"/>
              </a:highlight>
            </a:endParaRPr>
          </a:p>
          <a:p>
            <a:pPr marL="457200" lvl="0" indent="-405765" algn="l" rtl="0">
              <a:spcBef>
                <a:spcPts val="0"/>
              </a:spcBef>
              <a:spcAft>
                <a:spcPts val="0"/>
              </a:spcAft>
              <a:buSzPct val="100000"/>
              <a:buChar char="●"/>
            </a:pPr>
            <a:r>
              <a:rPr lang="en" sz="3100" b="1" dirty="0">
                <a:highlight>
                  <a:srgbClr val="93C47D"/>
                </a:highlight>
              </a:rPr>
              <a:t>Consider the LightGBM model for deployment in making decisions for the risk of stroke in individuals.</a:t>
            </a:r>
            <a:endParaRPr sz="3100" b="1" dirty="0">
              <a:highlight>
                <a:srgbClr val="93C47D"/>
              </a:highlight>
            </a:endParaRPr>
          </a:p>
          <a:p>
            <a:pPr marL="457200" lvl="0" indent="0" algn="l" rtl="0">
              <a:spcBef>
                <a:spcPts val="0"/>
              </a:spcBef>
              <a:spcAft>
                <a:spcPts val="0"/>
              </a:spcAft>
              <a:buNone/>
            </a:pPr>
            <a:endParaRPr sz="3100" b="1" dirty="0">
              <a:highlight>
                <a:srgbClr val="93C47D"/>
              </a:highlight>
            </a:endParaRPr>
          </a:p>
          <a:p>
            <a:pPr marL="457200" lvl="0" indent="0" algn="l" rtl="0">
              <a:spcBef>
                <a:spcPts val="0"/>
              </a:spcBef>
              <a:spcAft>
                <a:spcPts val="0"/>
              </a:spcAft>
              <a:buNone/>
            </a:pPr>
            <a:endParaRPr sz="3100" b="1" dirty="0">
              <a:highlight>
                <a:srgbClr val="93C47D"/>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852725" y="1481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highlight>
                  <a:schemeClr val="lt1"/>
                </a:highlight>
              </a:rPr>
              <a:t>Problem: Predicting Stroke</a:t>
            </a:r>
            <a:endParaRPr b="1">
              <a:highlight>
                <a:schemeClr val="lt1"/>
              </a:highlight>
            </a:endParaRPr>
          </a:p>
        </p:txBody>
      </p:sp>
      <p:sp>
        <p:nvSpPr>
          <p:cNvPr id="66" name="Google Shape;66;p14"/>
          <p:cNvSpPr txBox="1">
            <a:spLocks noGrp="1"/>
          </p:cNvSpPr>
          <p:nvPr>
            <p:ph type="body" idx="1"/>
          </p:nvPr>
        </p:nvSpPr>
        <p:spPr>
          <a:xfrm>
            <a:off x="374900" y="2321925"/>
            <a:ext cx="8520600" cy="2677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sz="2300" b="1" dirty="0">
              <a:solidFill>
                <a:srgbClr val="24292F"/>
              </a:solidFill>
              <a:highlight>
                <a:srgbClr val="D9D9D9"/>
              </a:highlight>
              <a:latin typeface="Arial"/>
              <a:ea typeface="Arial"/>
              <a:cs typeface="Arial"/>
              <a:sym typeface="Arial"/>
            </a:endParaRPr>
          </a:p>
          <a:p>
            <a:pPr marL="0" lvl="0" indent="0" algn="l" rtl="0">
              <a:spcBef>
                <a:spcPts val="1200"/>
              </a:spcBef>
              <a:spcAft>
                <a:spcPts val="0"/>
              </a:spcAft>
              <a:buNone/>
            </a:pPr>
            <a:endParaRPr sz="4226" b="1" dirty="0">
              <a:solidFill>
                <a:srgbClr val="24292F"/>
              </a:solidFill>
              <a:highlight>
                <a:srgbClr val="D9D9D9"/>
              </a:highlight>
              <a:latin typeface="Arial"/>
              <a:ea typeface="Arial"/>
              <a:cs typeface="Arial"/>
              <a:sym typeface="Arial"/>
            </a:endParaRPr>
          </a:p>
          <a:p>
            <a:pPr marL="0" lvl="0" indent="0" algn="l" rtl="0">
              <a:spcBef>
                <a:spcPts val="1200"/>
              </a:spcBef>
              <a:spcAft>
                <a:spcPts val="0"/>
              </a:spcAft>
              <a:buNone/>
            </a:pPr>
            <a:r>
              <a:rPr lang="en" sz="2600" b="1" dirty="0">
                <a:solidFill>
                  <a:srgbClr val="24292F"/>
                </a:solidFill>
                <a:highlight>
                  <a:srgbClr val="D9D9D9"/>
                </a:highlight>
                <a:latin typeface="Arial"/>
                <a:ea typeface="Arial"/>
                <a:cs typeface="Arial"/>
                <a:sym typeface="Arial"/>
              </a:rPr>
              <a:t>The predictability of stroke amongst</a:t>
            </a:r>
            <a:endParaRPr sz="2600" b="1" dirty="0">
              <a:solidFill>
                <a:srgbClr val="24292F"/>
              </a:solidFill>
              <a:highlight>
                <a:srgbClr val="D9D9D9"/>
              </a:highlight>
              <a:latin typeface="Arial"/>
              <a:ea typeface="Arial"/>
              <a:cs typeface="Arial"/>
              <a:sym typeface="Arial"/>
            </a:endParaRPr>
          </a:p>
          <a:p>
            <a:pPr marL="0" lvl="0" indent="0" algn="l" rtl="0">
              <a:spcBef>
                <a:spcPts val="1200"/>
              </a:spcBef>
              <a:spcAft>
                <a:spcPts val="0"/>
              </a:spcAft>
              <a:buNone/>
            </a:pPr>
            <a:r>
              <a:rPr lang="en" sz="2600" b="1" dirty="0">
                <a:solidFill>
                  <a:srgbClr val="24292F"/>
                </a:solidFill>
                <a:highlight>
                  <a:srgbClr val="D9D9D9"/>
                </a:highlight>
                <a:latin typeface="Arial"/>
                <a:ea typeface="Arial"/>
                <a:cs typeface="Arial"/>
                <a:sym typeface="Arial"/>
              </a:rPr>
              <a:t> individuals was explored in this analysis.  </a:t>
            </a:r>
            <a:endParaRPr sz="2600" b="1" dirty="0">
              <a:solidFill>
                <a:srgbClr val="24292F"/>
              </a:solidFill>
              <a:highlight>
                <a:srgbClr val="D9D9D9"/>
              </a:highlight>
              <a:latin typeface="Arial"/>
              <a:ea typeface="Arial"/>
              <a:cs typeface="Arial"/>
              <a:sym typeface="Arial"/>
            </a:endParaRPr>
          </a:p>
          <a:p>
            <a:pPr marL="0" lvl="0" indent="0" algn="l" rtl="0">
              <a:spcBef>
                <a:spcPts val="1200"/>
              </a:spcBef>
              <a:spcAft>
                <a:spcPts val="0"/>
              </a:spcAft>
              <a:buNone/>
            </a:pPr>
            <a:endParaRPr sz="2300" b="1" dirty="0">
              <a:solidFill>
                <a:srgbClr val="24292F"/>
              </a:solidFill>
              <a:highlight>
                <a:srgbClr val="D9D9D9"/>
              </a:highlight>
              <a:latin typeface="Arial"/>
              <a:ea typeface="Arial"/>
              <a:cs typeface="Arial"/>
              <a:sym typeface="Arial"/>
            </a:endParaRPr>
          </a:p>
          <a:p>
            <a:pPr marL="457200" lvl="0" indent="0" algn="l" rtl="0">
              <a:spcBef>
                <a:spcPts val="1200"/>
              </a:spcBef>
              <a:spcAft>
                <a:spcPts val="0"/>
              </a:spcAft>
              <a:buNone/>
            </a:pPr>
            <a:endParaRPr sz="2300" b="1" dirty="0">
              <a:solidFill>
                <a:srgbClr val="24292F"/>
              </a:solidFill>
              <a:highlight>
                <a:srgbClr val="D9D9D9"/>
              </a:highlight>
              <a:latin typeface="Arial"/>
              <a:ea typeface="Arial"/>
              <a:cs typeface="Arial"/>
              <a:sym typeface="Arial"/>
            </a:endParaRPr>
          </a:p>
          <a:p>
            <a:pPr marL="0" lvl="0" indent="0" algn="l" rtl="0">
              <a:spcBef>
                <a:spcPts val="1200"/>
              </a:spcBef>
              <a:spcAft>
                <a:spcPts val="0"/>
              </a:spcAft>
              <a:buNone/>
            </a:pPr>
            <a:endParaRPr sz="2300" dirty="0">
              <a:solidFill>
                <a:srgbClr val="24292F"/>
              </a:solidFill>
              <a:highlight>
                <a:srgbClr val="FFFFFF"/>
              </a:highlight>
            </a:endParaRPr>
          </a:p>
          <a:p>
            <a:pPr marL="0" lvl="0" indent="0" algn="l" rtl="0">
              <a:spcBef>
                <a:spcPts val="1200"/>
              </a:spcBef>
              <a:spcAft>
                <a:spcPts val="1200"/>
              </a:spcAft>
              <a:buNone/>
            </a:pPr>
            <a:endParaRPr sz="2300" dirty="0">
              <a:solidFill>
                <a:srgbClr val="24292F"/>
              </a:solidFill>
              <a:highlight>
                <a:srgbClr val="FFFFFF"/>
              </a:highlight>
            </a:endParaRPr>
          </a:p>
        </p:txBody>
      </p:sp>
      <p:pic>
        <p:nvPicPr>
          <p:cNvPr id="67" name="Google Shape;67;p14"/>
          <p:cNvPicPr preferRelativeResize="0"/>
          <p:nvPr/>
        </p:nvPicPr>
        <p:blipFill>
          <a:blip r:embed="rId3">
            <a:alphaModFix/>
          </a:blip>
          <a:stretch>
            <a:fillRect/>
          </a:stretch>
        </p:blipFill>
        <p:spPr>
          <a:xfrm>
            <a:off x="6331825" y="602525"/>
            <a:ext cx="1956576" cy="23806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highlight>
                  <a:schemeClr val="lt1"/>
                </a:highlight>
              </a:rPr>
              <a:t>Data Set:</a:t>
            </a:r>
            <a:endParaRPr b="1">
              <a:highlight>
                <a:schemeClr val="lt1"/>
              </a:highlight>
            </a:endParaRPr>
          </a:p>
        </p:txBody>
      </p:sp>
      <p:sp>
        <p:nvSpPr>
          <p:cNvPr id="73" name="Google Shape;73;p15"/>
          <p:cNvSpPr txBox="1">
            <a:spLocks noGrp="1"/>
          </p:cNvSpPr>
          <p:nvPr>
            <p:ph type="body" idx="1"/>
          </p:nvPr>
        </p:nvSpPr>
        <p:spPr>
          <a:xfrm>
            <a:off x="311700" y="1005475"/>
            <a:ext cx="8520600" cy="33348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7867" b="1">
                <a:solidFill>
                  <a:srgbClr val="24292F"/>
                </a:solidFill>
                <a:highlight>
                  <a:srgbClr val="D9D9D9"/>
                </a:highlight>
                <a:latin typeface="Arial"/>
                <a:ea typeface="Arial"/>
                <a:cs typeface="Arial"/>
                <a:sym typeface="Arial"/>
              </a:rPr>
              <a:t>The data used for this project originates from:</a:t>
            </a:r>
            <a:r>
              <a:rPr lang="en" sz="7867" b="1">
                <a:solidFill>
                  <a:srgbClr val="24292F"/>
                </a:solidFill>
                <a:highlight>
                  <a:srgbClr val="D9D9D9"/>
                </a:highlight>
              </a:rPr>
              <a:t> </a:t>
            </a:r>
            <a:endParaRPr sz="7867" b="1">
              <a:solidFill>
                <a:srgbClr val="24292F"/>
              </a:solidFill>
              <a:highlight>
                <a:srgbClr val="D9D9D9"/>
              </a:highlight>
            </a:endParaRPr>
          </a:p>
          <a:p>
            <a:pPr marL="0" lvl="0" indent="0" algn="l" rtl="0">
              <a:spcBef>
                <a:spcPts val="1200"/>
              </a:spcBef>
              <a:spcAft>
                <a:spcPts val="0"/>
              </a:spcAft>
              <a:buNone/>
            </a:pPr>
            <a:r>
              <a:rPr lang="en" sz="6567" b="1">
                <a:solidFill>
                  <a:srgbClr val="0000FF"/>
                </a:solidFill>
                <a:highlight>
                  <a:srgbClr val="D9D9D9"/>
                </a:highlight>
              </a:rPr>
              <a:t>(</a:t>
            </a:r>
            <a:r>
              <a:rPr lang="en" sz="6567" b="1">
                <a:solidFill>
                  <a:srgbClr val="0000FF"/>
                </a:solidFill>
                <a:highlight>
                  <a:srgbClr val="D9D9D9"/>
                </a:highlight>
                <a:uFill>
                  <a:noFill/>
                </a:uFill>
                <a:hlinkClick r:id="rId3">
                  <a:extLst>
                    <a:ext uri="{A12FA001-AC4F-418D-AE19-62706E023703}">
                      <ahyp:hlinkClr xmlns:ahyp="http://schemas.microsoft.com/office/drawing/2018/hyperlinkcolor" val="tx"/>
                    </a:ext>
                  </a:extLst>
                </a:hlinkClick>
              </a:rPr>
              <a:t>https://www.kaggle.com/datasets/fedesoriano/stroke-prediction-dataset</a:t>
            </a:r>
            <a:r>
              <a:rPr lang="en" sz="6567" b="1">
                <a:solidFill>
                  <a:srgbClr val="0000FF"/>
                </a:solidFill>
                <a:highlight>
                  <a:srgbClr val="D9D9D9"/>
                </a:highlight>
              </a:rPr>
              <a:t>)</a:t>
            </a:r>
            <a:endParaRPr sz="6567">
              <a:solidFill>
                <a:srgbClr val="24292F"/>
              </a:solidFill>
              <a:highlight>
                <a:srgbClr val="D9D9D9"/>
              </a:highlight>
            </a:endParaRPr>
          </a:p>
          <a:p>
            <a:pPr marL="457200" lvl="0" indent="-358257" algn="l" rtl="0">
              <a:spcBef>
                <a:spcPts val="1200"/>
              </a:spcBef>
              <a:spcAft>
                <a:spcPts val="0"/>
              </a:spcAft>
              <a:buClr>
                <a:srgbClr val="24292F"/>
              </a:buClr>
              <a:buSzPct val="100000"/>
              <a:buChar char="●"/>
            </a:pPr>
            <a:r>
              <a:rPr lang="en" sz="8167" b="1">
                <a:solidFill>
                  <a:srgbClr val="24292F"/>
                </a:solidFill>
                <a:highlight>
                  <a:srgbClr val="D9D9D9"/>
                </a:highlight>
                <a:latin typeface="Arial"/>
                <a:ea typeface="Arial"/>
                <a:cs typeface="Arial"/>
                <a:sym typeface="Arial"/>
              </a:rPr>
              <a:t>The data set contained information from 5,110 individuals.</a:t>
            </a:r>
            <a:endParaRPr sz="8167" b="1">
              <a:solidFill>
                <a:srgbClr val="24292F"/>
              </a:solidFill>
              <a:highlight>
                <a:srgbClr val="D9D9D9"/>
              </a:highlight>
              <a:latin typeface="Arial"/>
              <a:ea typeface="Arial"/>
              <a:cs typeface="Arial"/>
              <a:sym typeface="Arial"/>
            </a:endParaRPr>
          </a:p>
          <a:p>
            <a:pPr marL="457200" lvl="0" indent="0" algn="l" rtl="0">
              <a:spcBef>
                <a:spcPts val="1200"/>
              </a:spcBef>
              <a:spcAft>
                <a:spcPts val="0"/>
              </a:spcAft>
              <a:buNone/>
            </a:pPr>
            <a:endParaRPr sz="167" b="1">
              <a:solidFill>
                <a:srgbClr val="24292F"/>
              </a:solidFill>
              <a:highlight>
                <a:srgbClr val="D9D9D9"/>
              </a:highlight>
              <a:latin typeface="Arial"/>
              <a:ea typeface="Arial"/>
              <a:cs typeface="Arial"/>
              <a:sym typeface="Arial"/>
            </a:endParaRPr>
          </a:p>
          <a:p>
            <a:pPr marL="457200" lvl="0" indent="-358257" algn="l" rtl="0">
              <a:spcBef>
                <a:spcPts val="1200"/>
              </a:spcBef>
              <a:spcAft>
                <a:spcPts val="0"/>
              </a:spcAft>
              <a:buClr>
                <a:srgbClr val="24292F"/>
              </a:buClr>
              <a:buSzPct val="100000"/>
              <a:buFont typeface="Arial"/>
              <a:buChar char="●"/>
            </a:pPr>
            <a:r>
              <a:rPr lang="en" sz="8167" b="1">
                <a:solidFill>
                  <a:srgbClr val="24292F"/>
                </a:solidFill>
                <a:highlight>
                  <a:srgbClr val="D9D9D9"/>
                </a:highlight>
                <a:latin typeface="Arial"/>
                <a:ea typeface="Arial"/>
                <a:cs typeface="Arial"/>
                <a:sym typeface="Arial"/>
              </a:rPr>
              <a:t>Several features, including age, gender, marital history, smoking status, and type of work, were part of the data set.</a:t>
            </a:r>
            <a:endParaRPr sz="8167" b="1">
              <a:solidFill>
                <a:srgbClr val="24292F"/>
              </a:solidFill>
              <a:highlight>
                <a:srgbClr val="D9D9D9"/>
              </a:highlight>
              <a:latin typeface="Arial"/>
              <a:ea typeface="Arial"/>
              <a:cs typeface="Arial"/>
              <a:sym typeface="Arial"/>
            </a:endParaRPr>
          </a:p>
          <a:p>
            <a:pPr marL="457200" lvl="0" indent="0" algn="l" rtl="0">
              <a:spcBef>
                <a:spcPts val="1200"/>
              </a:spcBef>
              <a:spcAft>
                <a:spcPts val="0"/>
              </a:spcAft>
              <a:buNone/>
            </a:pPr>
            <a:endParaRPr sz="100" b="1">
              <a:solidFill>
                <a:srgbClr val="24292F"/>
              </a:solidFill>
              <a:highlight>
                <a:srgbClr val="D9D9D9"/>
              </a:highlight>
              <a:latin typeface="Arial"/>
              <a:ea typeface="Arial"/>
              <a:cs typeface="Arial"/>
              <a:sym typeface="Arial"/>
            </a:endParaRPr>
          </a:p>
          <a:p>
            <a:pPr marL="457200" lvl="0" indent="-358257" algn="l" rtl="0">
              <a:spcBef>
                <a:spcPts val="1200"/>
              </a:spcBef>
              <a:spcAft>
                <a:spcPts val="0"/>
              </a:spcAft>
              <a:buClr>
                <a:srgbClr val="24292F"/>
              </a:buClr>
              <a:buSzPct val="100000"/>
              <a:buChar char="●"/>
            </a:pPr>
            <a:r>
              <a:rPr lang="en" sz="8167" b="1">
                <a:solidFill>
                  <a:srgbClr val="24292F"/>
                </a:solidFill>
                <a:highlight>
                  <a:srgbClr val="D9D9D9"/>
                </a:highlight>
                <a:latin typeface="Arial"/>
                <a:ea typeface="Arial"/>
                <a:cs typeface="Arial"/>
                <a:sym typeface="Arial"/>
              </a:rPr>
              <a:t>Other health indicators, including, whether or not the individual had a stroke were also available.</a:t>
            </a:r>
            <a:endParaRPr sz="8167" b="1">
              <a:solidFill>
                <a:srgbClr val="24292F"/>
              </a:solidFill>
              <a:highlight>
                <a:srgbClr val="D9D9D9"/>
              </a:highlight>
              <a:latin typeface="Arial"/>
              <a:ea typeface="Arial"/>
              <a:cs typeface="Arial"/>
              <a:sym typeface="Arial"/>
            </a:endParaRPr>
          </a:p>
          <a:p>
            <a:pPr marL="0" lvl="0" indent="0" algn="l" rtl="0">
              <a:spcBef>
                <a:spcPts val="1200"/>
              </a:spcBef>
              <a:spcAft>
                <a:spcPts val="0"/>
              </a:spcAft>
              <a:buNone/>
            </a:pPr>
            <a:endParaRPr sz="1500">
              <a:solidFill>
                <a:srgbClr val="24292F"/>
              </a:solidFill>
              <a:highlight>
                <a:srgbClr val="FFFFFF"/>
              </a:highlight>
            </a:endParaRPr>
          </a:p>
          <a:p>
            <a:pPr marL="0" lvl="0" indent="0" algn="l" rtl="0">
              <a:spcBef>
                <a:spcPts val="1200"/>
              </a:spcBef>
              <a:spcAft>
                <a:spcPts val="0"/>
              </a:spcAft>
              <a:buNone/>
            </a:pPr>
            <a:endParaRPr sz="1500">
              <a:solidFill>
                <a:srgbClr val="24292F"/>
              </a:solidFill>
              <a:highlight>
                <a:srgbClr val="FFFFFF"/>
              </a:highlight>
            </a:endParaRPr>
          </a:p>
          <a:p>
            <a:pPr marL="0" lvl="0" indent="0" algn="l" rtl="0">
              <a:spcBef>
                <a:spcPts val="1200"/>
              </a:spcBef>
              <a:spcAft>
                <a:spcPts val="0"/>
              </a:spcAft>
              <a:buNone/>
            </a:pPr>
            <a:endParaRPr sz="1500">
              <a:solidFill>
                <a:srgbClr val="24292F"/>
              </a:solidFill>
              <a:highlight>
                <a:srgbClr val="FFFFFF"/>
              </a:highlight>
            </a:endParaRPr>
          </a:p>
          <a:p>
            <a:pPr marL="0" lvl="0" indent="0" algn="l" rtl="0">
              <a:spcBef>
                <a:spcPts val="1200"/>
              </a:spcBef>
              <a:spcAft>
                <a:spcPts val="0"/>
              </a:spcAft>
              <a:buNone/>
            </a:pPr>
            <a:endParaRPr sz="1500">
              <a:solidFill>
                <a:srgbClr val="24292F"/>
              </a:solidFill>
              <a:highlight>
                <a:srgbClr val="FFFFFF"/>
              </a:highlight>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77"/>
        <p:cNvGrpSpPr/>
        <p:nvPr/>
      </p:nvGrpSpPr>
      <p:grpSpPr>
        <a:xfrm>
          <a:off x="0" y="0"/>
          <a:ext cx="0" cy="0"/>
          <a:chOff x="0" y="0"/>
          <a:chExt cx="0" cy="0"/>
        </a:xfrm>
      </p:grpSpPr>
      <p:pic>
        <p:nvPicPr>
          <p:cNvPr id="78" name="Google Shape;78;p16"/>
          <p:cNvPicPr preferRelativeResize="0"/>
          <p:nvPr/>
        </p:nvPicPr>
        <p:blipFill>
          <a:blip r:embed="rId3">
            <a:alphaModFix/>
          </a:blip>
          <a:stretch>
            <a:fillRect/>
          </a:stretch>
        </p:blipFill>
        <p:spPr>
          <a:xfrm>
            <a:off x="3828825" y="363450"/>
            <a:ext cx="5001025" cy="4265700"/>
          </a:xfrm>
          <a:prstGeom prst="rect">
            <a:avLst/>
          </a:prstGeom>
          <a:noFill/>
          <a:ln>
            <a:noFill/>
          </a:ln>
        </p:spPr>
      </p:pic>
      <p:sp>
        <p:nvSpPr>
          <p:cNvPr id="79" name="Google Shape;79;p16"/>
          <p:cNvSpPr txBox="1"/>
          <p:nvPr/>
        </p:nvSpPr>
        <p:spPr>
          <a:xfrm>
            <a:off x="366500" y="2571750"/>
            <a:ext cx="372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layfair Display"/>
              <a:ea typeface="Playfair Display"/>
              <a:cs typeface="Playfair Display"/>
              <a:sym typeface="Playfair Display"/>
            </a:endParaRPr>
          </a:p>
        </p:txBody>
      </p:sp>
      <p:sp>
        <p:nvSpPr>
          <p:cNvPr id="80" name="Google Shape;80;p16"/>
          <p:cNvSpPr txBox="1"/>
          <p:nvPr/>
        </p:nvSpPr>
        <p:spPr>
          <a:xfrm>
            <a:off x="75100" y="2373250"/>
            <a:ext cx="3728100" cy="24012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Roboto Mono"/>
              <a:buChar char="●"/>
            </a:pPr>
            <a:r>
              <a:rPr lang="en" sz="1600" b="1">
                <a:latin typeface="Roboto Mono"/>
                <a:ea typeface="Roboto Mono"/>
                <a:cs typeface="Roboto Mono"/>
                <a:sym typeface="Roboto Mono"/>
              </a:rPr>
              <a:t>More than three times the incidence of stroke for those individuals with Hypertension </a:t>
            </a:r>
            <a:endParaRPr sz="1600" b="1">
              <a:latin typeface="Roboto Mono"/>
              <a:ea typeface="Roboto Mono"/>
              <a:cs typeface="Roboto Mono"/>
              <a:sym typeface="Roboto Mono"/>
            </a:endParaRPr>
          </a:p>
          <a:p>
            <a:pPr marL="457200" lvl="0" indent="0" algn="l" rtl="0">
              <a:spcBef>
                <a:spcPts val="0"/>
              </a:spcBef>
              <a:spcAft>
                <a:spcPts val="0"/>
              </a:spcAft>
              <a:buNone/>
            </a:pPr>
            <a:endParaRPr sz="1600" b="1">
              <a:latin typeface="Roboto Mono"/>
              <a:ea typeface="Roboto Mono"/>
              <a:cs typeface="Roboto Mono"/>
              <a:sym typeface="Roboto Mono"/>
            </a:endParaRPr>
          </a:p>
          <a:p>
            <a:pPr marL="457200" lvl="0" indent="-330200" algn="l" rtl="0">
              <a:spcBef>
                <a:spcPts val="0"/>
              </a:spcBef>
              <a:spcAft>
                <a:spcPts val="0"/>
              </a:spcAft>
              <a:buSzPts val="1600"/>
              <a:buFont typeface="Roboto Mono"/>
              <a:buChar char="●"/>
            </a:pPr>
            <a:r>
              <a:rPr lang="en" sz="1600" b="1">
                <a:latin typeface="Roboto Mono"/>
                <a:ea typeface="Roboto Mono"/>
                <a:cs typeface="Roboto Mono"/>
                <a:sym typeface="Roboto Mono"/>
              </a:rPr>
              <a:t>Very low percentage of Stroke for those individuals without Hypertension </a:t>
            </a:r>
            <a:endParaRPr sz="1600" b="1">
              <a:latin typeface="Roboto Mono"/>
              <a:ea typeface="Roboto Mono"/>
              <a:cs typeface="Roboto Mono"/>
              <a:sym typeface="Roboto 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1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84"/>
        <p:cNvGrpSpPr/>
        <p:nvPr/>
      </p:nvGrpSpPr>
      <p:grpSpPr>
        <a:xfrm>
          <a:off x="0" y="0"/>
          <a:ext cx="0" cy="0"/>
          <a:chOff x="0" y="0"/>
          <a:chExt cx="0" cy="0"/>
        </a:xfrm>
      </p:grpSpPr>
      <p:pic>
        <p:nvPicPr>
          <p:cNvPr id="85" name="Google Shape;85;p17"/>
          <p:cNvPicPr preferRelativeResize="0"/>
          <p:nvPr/>
        </p:nvPicPr>
        <p:blipFill>
          <a:blip r:embed="rId3">
            <a:alphaModFix/>
          </a:blip>
          <a:stretch>
            <a:fillRect/>
          </a:stretch>
        </p:blipFill>
        <p:spPr>
          <a:xfrm>
            <a:off x="316525" y="1015638"/>
            <a:ext cx="5048250" cy="3895725"/>
          </a:xfrm>
          <a:prstGeom prst="rect">
            <a:avLst/>
          </a:prstGeom>
          <a:noFill/>
          <a:ln>
            <a:noFill/>
          </a:ln>
        </p:spPr>
      </p:pic>
      <p:sp>
        <p:nvSpPr>
          <p:cNvPr id="86" name="Google Shape;86;p17"/>
          <p:cNvSpPr txBox="1"/>
          <p:nvPr/>
        </p:nvSpPr>
        <p:spPr>
          <a:xfrm>
            <a:off x="5699550" y="530775"/>
            <a:ext cx="3197400" cy="26475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2"/>
              </a:buClr>
              <a:buSzPts val="1600"/>
              <a:buFont typeface="Roboto Mono"/>
              <a:buChar char="●"/>
            </a:pPr>
            <a:r>
              <a:rPr lang="en" sz="1600" b="1">
                <a:solidFill>
                  <a:schemeClr val="dk2"/>
                </a:solidFill>
                <a:latin typeface="Roboto Mono"/>
                <a:ea typeface="Roboto Mono"/>
                <a:cs typeface="Roboto Mono"/>
                <a:sym typeface="Roboto Mono"/>
              </a:rPr>
              <a:t>More than four times the incidence of stroke for those individuals with Heart Disease</a:t>
            </a:r>
            <a:endParaRPr sz="1600" b="1">
              <a:solidFill>
                <a:schemeClr val="dk2"/>
              </a:solidFill>
              <a:latin typeface="Roboto Mono"/>
              <a:ea typeface="Roboto Mono"/>
              <a:cs typeface="Roboto Mono"/>
              <a:sym typeface="Roboto Mono"/>
            </a:endParaRPr>
          </a:p>
          <a:p>
            <a:pPr marL="457200" lvl="0" indent="0" algn="l" rtl="0">
              <a:spcBef>
                <a:spcPts val="0"/>
              </a:spcBef>
              <a:spcAft>
                <a:spcPts val="0"/>
              </a:spcAft>
              <a:buClr>
                <a:schemeClr val="dk2"/>
              </a:buClr>
              <a:buSzPts val="1100"/>
              <a:buFont typeface="Arial"/>
              <a:buNone/>
            </a:pPr>
            <a:endParaRPr sz="1600" b="1">
              <a:solidFill>
                <a:schemeClr val="dk2"/>
              </a:solidFill>
              <a:latin typeface="Roboto Mono"/>
              <a:ea typeface="Roboto Mono"/>
              <a:cs typeface="Roboto Mono"/>
              <a:sym typeface="Roboto Mono"/>
            </a:endParaRPr>
          </a:p>
          <a:p>
            <a:pPr marL="457200" lvl="0" indent="-317500" algn="l" rtl="0">
              <a:spcBef>
                <a:spcPts val="0"/>
              </a:spcBef>
              <a:spcAft>
                <a:spcPts val="0"/>
              </a:spcAft>
              <a:buClr>
                <a:schemeClr val="dk2"/>
              </a:buClr>
              <a:buSzPts val="1400"/>
              <a:buFont typeface="Roboto Mono"/>
              <a:buChar char="●"/>
            </a:pPr>
            <a:r>
              <a:rPr lang="en" sz="1600" b="1">
                <a:solidFill>
                  <a:schemeClr val="dk2"/>
                </a:solidFill>
                <a:latin typeface="Roboto Mono"/>
                <a:ea typeface="Roboto Mono"/>
                <a:cs typeface="Roboto Mono"/>
                <a:sym typeface="Roboto Mono"/>
              </a:rPr>
              <a:t>Very low percentage of Stroke for those individuals without Heart Disease</a:t>
            </a:r>
            <a:r>
              <a:rPr lang="en" b="1">
                <a:solidFill>
                  <a:schemeClr val="dk2"/>
                </a:solidFill>
                <a:latin typeface="Roboto Mono"/>
                <a:ea typeface="Roboto Mono"/>
                <a:cs typeface="Roboto Mono"/>
                <a:sym typeface="Roboto Mono"/>
              </a:rPr>
              <a:t> </a:t>
            </a:r>
            <a:endParaRPr>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267450" y="166625"/>
            <a:ext cx="4801000" cy="4000833"/>
          </a:xfrm>
          <a:prstGeom prst="rect">
            <a:avLst/>
          </a:prstGeom>
          <a:noFill/>
          <a:ln>
            <a:noFill/>
          </a:ln>
        </p:spPr>
      </p:pic>
      <p:sp>
        <p:nvSpPr>
          <p:cNvPr id="92" name="Google Shape;92;p18"/>
          <p:cNvSpPr txBox="1"/>
          <p:nvPr/>
        </p:nvSpPr>
        <p:spPr>
          <a:xfrm>
            <a:off x="5460200" y="2210825"/>
            <a:ext cx="3601800" cy="26475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2"/>
              </a:buClr>
              <a:buSzPts val="1600"/>
              <a:buFont typeface="Roboto Mono"/>
              <a:buChar char="●"/>
            </a:pPr>
            <a:r>
              <a:rPr lang="en" sz="1600" b="1">
                <a:solidFill>
                  <a:schemeClr val="dk2"/>
                </a:solidFill>
                <a:latin typeface="Roboto Mono"/>
                <a:ea typeface="Roboto Mono"/>
                <a:cs typeface="Roboto Mono"/>
                <a:sym typeface="Roboto Mono"/>
              </a:rPr>
              <a:t>More than three times the incidence of stroke for those individuals who have ever been married</a:t>
            </a:r>
            <a:endParaRPr sz="1600" b="1">
              <a:solidFill>
                <a:schemeClr val="dk2"/>
              </a:solidFill>
              <a:latin typeface="Roboto Mono"/>
              <a:ea typeface="Roboto Mono"/>
              <a:cs typeface="Roboto Mono"/>
              <a:sym typeface="Roboto Mono"/>
            </a:endParaRPr>
          </a:p>
          <a:p>
            <a:pPr marL="457200" lvl="0" indent="0" algn="l" rtl="0">
              <a:spcBef>
                <a:spcPts val="0"/>
              </a:spcBef>
              <a:spcAft>
                <a:spcPts val="0"/>
              </a:spcAft>
              <a:buClr>
                <a:schemeClr val="dk2"/>
              </a:buClr>
              <a:buSzPts val="1100"/>
              <a:buFont typeface="Arial"/>
              <a:buNone/>
            </a:pPr>
            <a:endParaRPr sz="1600" b="1">
              <a:solidFill>
                <a:schemeClr val="dk2"/>
              </a:solidFill>
              <a:latin typeface="Roboto Mono"/>
              <a:ea typeface="Roboto Mono"/>
              <a:cs typeface="Roboto Mono"/>
              <a:sym typeface="Roboto Mono"/>
            </a:endParaRPr>
          </a:p>
          <a:p>
            <a:pPr marL="457200" lvl="0" indent="-330200" algn="l" rtl="0">
              <a:spcBef>
                <a:spcPts val="0"/>
              </a:spcBef>
              <a:spcAft>
                <a:spcPts val="0"/>
              </a:spcAft>
              <a:buClr>
                <a:schemeClr val="dk2"/>
              </a:buClr>
              <a:buSzPts val="1600"/>
              <a:buFont typeface="Roboto Mono"/>
              <a:buChar char="●"/>
            </a:pPr>
            <a:r>
              <a:rPr lang="en" sz="1600" b="1">
                <a:solidFill>
                  <a:schemeClr val="dk2"/>
                </a:solidFill>
                <a:latin typeface="Roboto Mono"/>
                <a:ea typeface="Roboto Mono"/>
                <a:cs typeface="Roboto Mono"/>
                <a:sym typeface="Roboto Mono"/>
              </a:rPr>
              <a:t>Very low percentage of Stroke for those individuals without a Marital History </a:t>
            </a:r>
            <a:endParaRPr sz="1600">
              <a:latin typeface="Playfair Display"/>
              <a:ea typeface="Playfair Display"/>
              <a:cs typeface="Playfair Display"/>
              <a:sym typeface="Playfair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253112"/>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100" b="1" dirty="0">
                <a:highlight>
                  <a:schemeClr val="lt1"/>
                </a:highlight>
              </a:rPr>
              <a:t>Maching Learning Predictive Models Explored:</a:t>
            </a:r>
            <a:endParaRPr sz="3100" b="1" dirty="0">
              <a:highlight>
                <a:schemeClr val="lt1"/>
              </a:highlight>
            </a:endParaRPr>
          </a:p>
        </p:txBody>
      </p:sp>
      <p:sp>
        <p:nvSpPr>
          <p:cNvPr id="98" name="Google Shape;98;p19"/>
          <p:cNvSpPr txBox="1">
            <a:spLocks noGrp="1"/>
          </p:cNvSpPr>
          <p:nvPr>
            <p:ph type="body" idx="1"/>
          </p:nvPr>
        </p:nvSpPr>
        <p:spPr>
          <a:xfrm>
            <a:off x="311700" y="1234075"/>
            <a:ext cx="8520600" cy="3334800"/>
          </a:xfrm>
          <a:prstGeom prst="rect">
            <a:avLst/>
          </a:prstGeom>
          <a:ln w="9525" cap="flat" cmpd="sng">
            <a:solidFill>
              <a:srgbClr val="0000FF"/>
            </a:solidFill>
            <a:prstDash val="solid"/>
            <a:round/>
            <a:headEnd type="none" w="sm" len="sm"/>
            <a:tailEnd type="none" w="sm" len="sm"/>
          </a:ln>
        </p:spPr>
        <p:txBody>
          <a:bodyPr spcFirstLastPara="1" wrap="square" lIns="91425" tIns="91425" rIns="91425" bIns="91425" anchor="t" anchorCtr="0">
            <a:normAutofit fontScale="55000"/>
          </a:bodyPr>
          <a:lstStyle/>
          <a:p>
            <a:pPr marL="0" lvl="0" indent="0" algn="l" rtl="0">
              <a:spcBef>
                <a:spcPts val="0"/>
              </a:spcBef>
              <a:spcAft>
                <a:spcPts val="0"/>
              </a:spcAft>
              <a:buNone/>
            </a:pPr>
            <a:r>
              <a:rPr lang="en" sz="3414" b="1">
                <a:latin typeface="Arial"/>
                <a:ea typeface="Arial"/>
                <a:cs typeface="Arial"/>
                <a:sym typeface="Arial"/>
              </a:rPr>
              <a:t>This was a problem of classification, predicting whether or not an individual would  have a stroke.  These models were considered:</a:t>
            </a:r>
            <a:endParaRPr sz="3414" b="1">
              <a:latin typeface="Arial"/>
              <a:ea typeface="Arial"/>
              <a:cs typeface="Arial"/>
              <a:sym typeface="Arial"/>
            </a:endParaRPr>
          </a:p>
          <a:p>
            <a:pPr marL="0" lvl="0" indent="0" algn="ctr" rtl="0">
              <a:spcBef>
                <a:spcPts val="1200"/>
              </a:spcBef>
              <a:spcAft>
                <a:spcPts val="0"/>
              </a:spcAft>
              <a:buNone/>
            </a:pPr>
            <a:endParaRPr sz="1771" b="1">
              <a:latin typeface="Arial"/>
              <a:ea typeface="Arial"/>
              <a:cs typeface="Arial"/>
              <a:sym typeface="Arial"/>
            </a:endParaRPr>
          </a:p>
          <a:p>
            <a:pPr marL="457200" lvl="0" indent="-367912" algn="ctr" rtl="0">
              <a:spcBef>
                <a:spcPts val="1200"/>
              </a:spcBef>
              <a:spcAft>
                <a:spcPts val="0"/>
              </a:spcAft>
              <a:buSzPct val="100000"/>
              <a:buFont typeface="Arial"/>
              <a:buChar char="●"/>
            </a:pPr>
            <a:r>
              <a:rPr lang="en" sz="3988" b="1">
                <a:latin typeface="Arial"/>
                <a:ea typeface="Arial"/>
                <a:cs typeface="Arial"/>
                <a:sym typeface="Arial"/>
              </a:rPr>
              <a:t>Bagged Tree Classifier</a:t>
            </a:r>
            <a:endParaRPr sz="3988" b="1">
              <a:latin typeface="Arial"/>
              <a:ea typeface="Arial"/>
              <a:cs typeface="Arial"/>
              <a:sym typeface="Arial"/>
            </a:endParaRPr>
          </a:p>
          <a:p>
            <a:pPr marL="457200" lvl="0" indent="0" algn="ctr" rtl="0">
              <a:spcBef>
                <a:spcPts val="1200"/>
              </a:spcBef>
              <a:spcAft>
                <a:spcPts val="0"/>
              </a:spcAft>
              <a:buNone/>
            </a:pPr>
            <a:endParaRPr sz="926" b="1">
              <a:latin typeface="Arial"/>
              <a:ea typeface="Arial"/>
              <a:cs typeface="Arial"/>
              <a:sym typeface="Arial"/>
            </a:endParaRPr>
          </a:p>
          <a:p>
            <a:pPr marL="457200" lvl="0" indent="-368915" algn="ctr" rtl="0">
              <a:spcBef>
                <a:spcPts val="1200"/>
              </a:spcBef>
              <a:spcAft>
                <a:spcPts val="0"/>
              </a:spcAft>
              <a:buSzPct val="100000"/>
              <a:buFont typeface="Arial"/>
              <a:buChar char="●"/>
            </a:pPr>
            <a:r>
              <a:rPr lang="en" sz="4017" b="1">
                <a:latin typeface="Arial"/>
                <a:ea typeface="Arial"/>
                <a:cs typeface="Arial"/>
                <a:sym typeface="Arial"/>
              </a:rPr>
              <a:t>Logistic Regression</a:t>
            </a:r>
            <a:endParaRPr sz="4017" b="1">
              <a:latin typeface="Arial"/>
              <a:ea typeface="Arial"/>
              <a:cs typeface="Arial"/>
              <a:sym typeface="Arial"/>
            </a:endParaRPr>
          </a:p>
          <a:p>
            <a:pPr marL="457200" lvl="0" indent="0" algn="ctr" rtl="0">
              <a:spcBef>
                <a:spcPts val="1200"/>
              </a:spcBef>
              <a:spcAft>
                <a:spcPts val="0"/>
              </a:spcAft>
              <a:buNone/>
            </a:pPr>
            <a:endParaRPr sz="926" b="1">
              <a:latin typeface="Arial"/>
              <a:ea typeface="Arial"/>
              <a:cs typeface="Arial"/>
              <a:sym typeface="Arial"/>
            </a:endParaRPr>
          </a:p>
          <a:p>
            <a:pPr marL="457200" lvl="0" indent="-368915" algn="ctr" rtl="0">
              <a:spcBef>
                <a:spcPts val="1200"/>
              </a:spcBef>
              <a:spcAft>
                <a:spcPts val="0"/>
              </a:spcAft>
              <a:buSzPct val="100000"/>
              <a:buFont typeface="Arial"/>
              <a:buChar char="●"/>
            </a:pPr>
            <a:r>
              <a:rPr lang="en" sz="4017" b="1">
                <a:latin typeface="Arial"/>
                <a:ea typeface="Arial"/>
                <a:cs typeface="Arial"/>
                <a:sym typeface="Arial"/>
              </a:rPr>
              <a:t>LightGBM Classifier</a:t>
            </a:r>
            <a:endParaRPr sz="4017" b="1">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3100" b="1">
                <a:highlight>
                  <a:schemeClr val="lt1"/>
                </a:highlight>
              </a:rPr>
              <a:t>Model 1:  Bagged Tree Classifier</a:t>
            </a:r>
            <a:endParaRPr sz="3100" b="1">
              <a:highlight>
                <a:schemeClr val="lt1"/>
              </a:highlight>
            </a:endParaRPr>
          </a:p>
        </p:txBody>
      </p:sp>
      <p:sp>
        <p:nvSpPr>
          <p:cNvPr id="104" name="Google Shape;104;p20"/>
          <p:cNvSpPr txBox="1">
            <a:spLocks noGrp="1"/>
          </p:cNvSpPr>
          <p:nvPr>
            <p:ph type="body" idx="1"/>
          </p:nvPr>
        </p:nvSpPr>
        <p:spPr>
          <a:xfrm>
            <a:off x="311700" y="1234075"/>
            <a:ext cx="8520600" cy="3334800"/>
          </a:xfrm>
          <a:prstGeom prst="rect">
            <a:avLst/>
          </a:prstGeom>
          <a:ln w="9525" cap="flat" cmpd="sng">
            <a:solidFill>
              <a:srgbClr val="9900FF"/>
            </a:solidFill>
            <a:prstDash val="solid"/>
            <a:round/>
            <a:headEnd type="none" w="sm" len="sm"/>
            <a:tailEnd type="none" w="sm" len="sm"/>
          </a:ln>
        </p:spPr>
        <p:txBody>
          <a:bodyPr spcFirstLastPara="1" wrap="square" lIns="91425" tIns="91425" rIns="91425" bIns="91425" anchor="t" anchorCtr="0">
            <a:normAutofit lnSpcReduction="20000"/>
          </a:bodyPr>
          <a:lstStyle/>
          <a:p>
            <a:pPr marL="0" lvl="0" indent="0" algn="ctr" rtl="0">
              <a:spcBef>
                <a:spcPts val="0"/>
              </a:spcBef>
              <a:spcAft>
                <a:spcPts val="0"/>
              </a:spcAft>
              <a:buNone/>
            </a:pPr>
            <a:endParaRPr/>
          </a:p>
          <a:p>
            <a:pPr marL="457200" lvl="0" indent="-342900" algn="l" rtl="0">
              <a:spcBef>
                <a:spcPts val="1200"/>
              </a:spcBef>
              <a:spcAft>
                <a:spcPts val="0"/>
              </a:spcAft>
              <a:buSzPts val="1800"/>
              <a:buFont typeface="Arial"/>
              <a:buChar char="●"/>
            </a:pPr>
            <a:r>
              <a:rPr lang="en" b="1">
                <a:latin typeface="Arial"/>
                <a:ea typeface="Arial"/>
                <a:cs typeface="Arial"/>
                <a:sym typeface="Arial"/>
              </a:rPr>
              <a:t>Great at overall predictions</a:t>
            </a:r>
            <a:endParaRPr b="1">
              <a:latin typeface="Arial"/>
              <a:ea typeface="Arial"/>
              <a:cs typeface="Arial"/>
              <a:sym typeface="Arial"/>
            </a:endParaRPr>
          </a:p>
          <a:p>
            <a:pPr marL="457200" lvl="0" indent="457200" algn="l" rtl="0">
              <a:spcBef>
                <a:spcPts val="1200"/>
              </a:spcBef>
              <a:spcAft>
                <a:spcPts val="0"/>
              </a:spcAft>
              <a:buNone/>
            </a:pPr>
            <a:r>
              <a:rPr lang="en" b="1">
                <a:latin typeface="Arial"/>
                <a:ea typeface="Arial"/>
                <a:cs typeface="Arial"/>
                <a:sym typeface="Arial"/>
              </a:rPr>
              <a:t>.94 accuracy overall</a:t>
            </a:r>
            <a:endParaRPr b="1">
              <a:latin typeface="Arial"/>
              <a:ea typeface="Arial"/>
              <a:cs typeface="Arial"/>
              <a:sym typeface="Arial"/>
            </a:endParaRPr>
          </a:p>
          <a:p>
            <a:pPr marL="0" lvl="0" indent="0" algn="ctr" rtl="0">
              <a:spcBef>
                <a:spcPts val="1200"/>
              </a:spcBef>
              <a:spcAft>
                <a:spcPts val="0"/>
              </a:spcAft>
              <a:buNone/>
            </a:pPr>
            <a:endParaRPr b="1">
              <a:latin typeface="Arial"/>
              <a:ea typeface="Arial"/>
              <a:cs typeface="Arial"/>
              <a:sym typeface="Arial"/>
            </a:endParaRPr>
          </a:p>
          <a:p>
            <a:pPr marL="457200" lvl="0" indent="-342900" algn="l" rtl="0">
              <a:spcBef>
                <a:spcPts val="1200"/>
              </a:spcBef>
              <a:spcAft>
                <a:spcPts val="0"/>
              </a:spcAft>
              <a:buSzPts val="1800"/>
              <a:buFont typeface="Arial"/>
              <a:buChar char="●"/>
            </a:pPr>
            <a:r>
              <a:rPr lang="en" b="1">
                <a:latin typeface="Arial"/>
                <a:ea typeface="Arial"/>
                <a:cs typeface="Arial"/>
                <a:sym typeface="Arial"/>
              </a:rPr>
              <a:t>Where did it fall short?</a:t>
            </a:r>
            <a:endParaRPr b="1">
              <a:latin typeface="Arial"/>
              <a:ea typeface="Arial"/>
              <a:cs typeface="Arial"/>
              <a:sym typeface="Arial"/>
            </a:endParaRPr>
          </a:p>
          <a:p>
            <a:pPr marL="457200" lvl="0" indent="457200" algn="l" rtl="0">
              <a:spcBef>
                <a:spcPts val="1200"/>
              </a:spcBef>
              <a:spcAft>
                <a:spcPts val="0"/>
              </a:spcAft>
              <a:buNone/>
            </a:pPr>
            <a:r>
              <a:rPr lang="en" b="1">
                <a:latin typeface="Arial"/>
                <a:ea typeface="Arial"/>
                <a:cs typeface="Arial"/>
                <a:sym typeface="Arial"/>
              </a:rPr>
              <a:t>~ Taking on the challenge of an imbalanced data set.</a:t>
            </a:r>
            <a:endParaRPr b="1">
              <a:latin typeface="Arial"/>
              <a:ea typeface="Arial"/>
              <a:cs typeface="Arial"/>
              <a:sym typeface="Arial"/>
            </a:endParaRPr>
          </a:p>
          <a:p>
            <a:pPr marL="457200" lvl="0" indent="457200" algn="l" rtl="0">
              <a:spcBef>
                <a:spcPts val="1200"/>
              </a:spcBef>
              <a:spcAft>
                <a:spcPts val="0"/>
              </a:spcAft>
              <a:buNone/>
            </a:pPr>
            <a:r>
              <a:rPr lang="en" b="1">
                <a:latin typeface="Arial"/>
                <a:ea typeface="Arial"/>
                <a:cs typeface="Arial"/>
                <a:sym typeface="Arial"/>
              </a:rPr>
              <a:t>     (93.74% of the test data had the stroke condition.)</a:t>
            </a:r>
            <a:endParaRPr b="1">
              <a:latin typeface="Arial"/>
              <a:ea typeface="Arial"/>
              <a:cs typeface="Arial"/>
              <a:sym typeface="Arial"/>
            </a:endParaRPr>
          </a:p>
          <a:p>
            <a:pPr marL="1371600" lvl="0" indent="457200" algn="l" rtl="0">
              <a:spcBef>
                <a:spcPts val="1200"/>
              </a:spcBef>
              <a:spcAft>
                <a:spcPts val="1200"/>
              </a:spcAft>
              <a:buNone/>
            </a:pPr>
            <a:r>
              <a:rPr lang="en" b="1">
                <a:latin typeface="Arial"/>
                <a:ea typeface="Arial"/>
                <a:cs typeface="Arial"/>
                <a:sym typeface="Arial"/>
              </a:rPr>
              <a:t>			</a:t>
            </a:r>
            <a:endParaRPr b="1">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100" b="1">
                <a:highlight>
                  <a:schemeClr val="lt1"/>
                </a:highlight>
              </a:rPr>
              <a:t>Model 2: Logistic Regression</a:t>
            </a:r>
            <a:endParaRPr sz="3100" b="1">
              <a:highlight>
                <a:schemeClr val="lt1"/>
              </a:highlight>
            </a:endParaRPr>
          </a:p>
        </p:txBody>
      </p:sp>
      <p:sp>
        <p:nvSpPr>
          <p:cNvPr id="110" name="Google Shape;110;p21"/>
          <p:cNvSpPr txBox="1">
            <a:spLocks noGrp="1"/>
          </p:cNvSpPr>
          <p:nvPr>
            <p:ph type="body" idx="1"/>
          </p:nvPr>
        </p:nvSpPr>
        <p:spPr>
          <a:xfrm>
            <a:off x="378775" y="1118925"/>
            <a:ext cx="8520600" cy="3416400"/>
          </a:xfrm>
          <a:prstGeom prst="rect">
            <a:avLst/>
          </a:prstGeom>
          <a:ln w="9525" cap="flat" cmpd="sng">
            <a:solidFill>
              <a:srgbClr val="C27BA0"/>
            </a:solidFill>
            <a:prstDash val="solid"/>
            <a:round/>
            <a:headEnd type="none" w="sm" len="sm"/>
            <a:tailEnd type="none" w="sm" len="sm"/>
          </a:ln>
        </p:spPr>
        <p:txBody>
          <a:bodyPr spcFirstLastPara="1" wrap="square" lIns="91425" tIns="91425" rIns="91425" bIns="91425" anchor="t" anchorCtr="0">
            <a:normAutofit fontScale="25000" lnSpcReduction="20000"/>
          </a:bodyPr>
          <a:lstStyle/>
          <a:p>
            <a:pPr marL="0" lvl="0" indent="0" algn="l" rtl="0">
              <a:spcBef>
                <a:spcPts val="0"/>
              </a:spcBef>
              <a:spcAft>
                <a:spcPts val="0"/>
              </a:spcAft>
              <a:buClr>
                <a:schemeClr val="dk1"/>
              </a:buClr>
              <a:buSzPts val="275"/>
              <a:buFont typeface="Arial"/>
              <a:buNone/>
            </a:pPr>
            <a:endParaRPr sz="6007"/>
          </a:p>
          <a:p>
            <a:pPr marL="457200" lvl="0" indent="-343023" algn="l" rtl="0">
              <a:spcBef>
                <a:spcPts val="1200"/>
              </a:spcBef>
              <a:spcAft>
                <a:spcPts val="0"/>
              </a:spcAft>
              <a:buSzPct val="100000"/>
              <a:buFont typeface="Arial"/>
              <a:buChar char="●"/>
            </a:pPr>
            <a:r>
              <a:rPr lang="en" sz="7207" b="1">
                <a:latin typeface="Arial"/>
                <a:ea typeface="Arial"/>
                <a:cs typeface="Arial"/>
                <a:sym typeface="Arial"/>
              </a:rPr>
              <a:t>Great at overall predictions initially, but where did it fall short?</a:t>
            </a:r>
            <a:endParaRPr sz="7207" b="1">
              <a:latin typeface="Arial"/>
              <a:ea typeface="Arial"/>
              <a:cs typeface="Arial"/>
              <a:sym typeface="Arial"/>
            </a:endParaRPr>
          </a:p>
          <a:p>
            <a:pPr marL="457200" lvl="0" indent="0" algn="l" rtl="0">
              <a:spcBef>
                <a:spcPts val="1200"/>
              </a:spcBef>
              <a:spcAft>
                <a:spcPts val="0"/>
              </a:spcAft>
              <a:buNone/>
            </a:pPr>
            <a:endParaRPr sz="7207" b="1">
              <a:latin typeface="Arial"/>
              <a:ea typeface="Arial"/>
              <a:cs typeface="Arial"/>
              <a:sym typeface="Arial"/>
            </a:endParaRPr>
          </a:p>
          <a:p>
            <a:pPr marL="0" lvl="0" indent="0" algn="l" rtl="0">
              <a:spcBef>
                <a:spcPts val="1200"/>
              </a:spcBef>
              <a:spcAft>
                <a:spcPts val="0"/>
              </a:spcAft>
              <a:buNone/>
            </a:pPr>
            <a:r>
              <a:rPr lang="en" sz="7207" b="1">
                <a:latin typeface="Arial"/>
                <a:ea typeface="Arial"/>
                <a:cs typeface="Arial"/>
                <a:sym typeface="Arial"/>
              </a:rPr>
              <a:t>		Also, taking on the challenge of an imbalanced data set</a:t>
            </a:r>
            <a:endParaRPr sz="7207" b="1">
              <a:latin typeface="Arial"/>
              <a:ea typeface="Arial"/>
              <a:cs typeface="Arial"/>
              <a:sym typeface="Arial"/>
            </a:endParaRPr>
          </a:p>
          <a:p>
            <a:pPr marL="0" lvl="0" indent="0" algn="l" rtl="0">
              <a:spcBef>
                <a:spcPts val="1200"/>
              </a:spcBef>
              <a:spcAft>
                <a:spcPts val="0"/>
              </a:spcAft>
              <a:buNone/>
            </a:pPr>
            <a:endParaRPr sz="6407" b="1">
              <a:latin typeface="Arial"/>
              <a:ea typeface="Arial"/>
              <a:cs typeface="Arial"/>
              <a:sym typeface="Arial"/>
            </a:endParaRPr>
          </a:p>
          <a:p>
            <a:pPr marL="457200" lvl="0" indent="-343023" algn="l" rtl="0">
              <a:spcBef>
                <a:spcPts val="1200"/>
              </a:spcBef>
              <a:spcAft>
                <a:spcPts val="0"/>
              </a:spcAft>
              <a:buSzPct val="100000"/>
              <a:buFont typeface="Arial"/>
              <a:buChar char="●"/>
            </a:pPr>
            <a:r>
              <a:rPr lang="en" sz="7207" b="1">
                <a:latin typeface="Arial"/>
                <a:ea typeface="Arial"/>
                <a:cs typeface="Arial"/>
                <a:sym typeface="Arial"/>
              </a:rPr>
              <a:t>How did it do after some tuning?</a:t>
            </a:r>
            <a:endParaRPr sz="7207" b="1">
              <a:latin typeface="Arial"/>
              <a:ea typeface="Arial"/>
              <a:cs typeface="Arial"/>
              <a:sym typeface="Arial"/>
            </a:endParaRPr>
          </a:p>
          <a:p>
            <a:pPr marL="457200" lvl="0" indent="0" algn="l" rtl="0">
              <a:spcBef>
                <a:spcPts val="1200"/>
              </a:spcBef>
              <a:spcAft>
                <a:spcPts val="0"/>
              </a:spcAft>
              <a:buNone/>
            </a:pPr>
            <a:endParaRPr sz="2807" b="1">
              <a:latin typeface="Arial"/>
              <a:ea typeface="Arial"/>
              <a:cs typeface="Arial"/>
              <a:sym typeface="Arial"/>
            </a:endParaRPr>
          </a:p>
          <a:p>
            <a:pPr marL="0" lvl="0" indent="0" algn="l" rtl="0">
              <a:spcBef>
                <a:spcPts val="1200"/>
              </a:spcBef>
              <a:spcAft>
                <a:spcPts val="0"/>
              </a:spcAft>
              <a:buNone/>
            </a:pPr>
            <a:r>
              <a:rPr lang="en" sz="7207" b="1">
                <a:latin typeface="Arial"/>
                <a:ea typeface="Arial"/>
                <a:cs typeface="Arial"/>
                <a:sym typeface="Arial"/>
              </a:rPr>
              <a:t>Accuracy suffered too much in comparison to the model ultimately chosen.</a:t>
            </a:r>
            <a:endParaRPr sz="7207" b="1">
              <a:latin typeface="Arial"/>
              <a:ea typeface="Arial"/>
              <a:cs typeface="Arial"/>
              <a:sym typeface="Arial"/>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482</Words>
  <Application>Microsoft Office PowerPoint</Application>
  <PresentationFormat>On-screen Show (16:9)</PresentationFormat>
  <Paragraphs>79</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Montserrat ExtraBold</vt:lpstr>
      <vt:lpstr>Montserrat</vt:lpstr>
      <vt:lpstr>Roboto Mono</vt:lpstr>
      <vt:lpstr>Arial</vt:lpstr>
      <vt:lpstr>Playfair Display</vt:lpstr>
      <vt:lpstr>Oswald</vt:lpstr>
      <vt:lpstr>Pop</vt:lpstr>
      <vt:lpstr>Predicting Stroke</vt:lpstr>
      <vt:lpstr>Problem: Predicting Stroke</vt:lpstr>
      <vt:lpstr>Data Set:</vt:lpstr>
      <vt:lpstr>PowerPoint Presentation</vt:lpstr>
      <vt:lpstr>PowerPoint Presentation</vt:lpstr>
      <vt:lpstr>PowerPoint Presentation</vt:lpstr>
      <vt:lpstr>Maching Learning Predictive Models Explored:</vt:lpstr>
      <vt:lpstr>Model 1:  Bagged Tree Classifier</vt:lpstr>
      <vt:lpstr>Model 2: Logistic Regression</vt:lpstr>
      <vt:lpstr>Model 3:  Light GBM</vt:lpstr>
      <vt:lpstr>Model Chosen for Production:         LightGBM    </vt:lpstr>
      <vt:lpstr>Final recommendations:  The stroke rate for individuals with a marriage history is higher and also for those with hypertension and heart disease.  Treatments for this population may be considered to reduce their incidence of stroke.  Consider the LightGBM model for deployment in making decisions for the risk of stroke in individuals.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Stroke</dc:title>
  <dc:creator>Steven Phillips</dc:creator>
  <cp:lastModifiedBy>Steven Phillips</cp:lastModifiedBy>
  <cp:revision>2</cp:revision>
  <dcterms:modified xsi:type="dcterms:W3CDTF">2023-05-24T21:54:16Z</dcterms:modified>
</cp:coreProperties>
</file>