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gEaPHTOjT8zymg4I6517Ys4bXu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94" name="Google Shape;1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05a615c8b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05a615c8b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f05a615c8b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05a615c8b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05a615c8b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f05a615c8b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7" name="Google Shape;21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7" name="Google Shape;2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05a615c8b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05a615c8b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f05a615c8b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Arial"/>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 Id="rId9" Type="http://schemas.openxmlformats.org/officeDocument/2006/relationships/hyperlink" Target="https://www.linkedin.com/in/suchit-s-022159a5/#" TargetMode="External"/><Relationship Id="rId5" Type="http://schemas.openxmlformats.org/officeDocument/2006/relationships/hyperlink" Target="https://www.linkedin.com/in/suchit-s-022159a5/detail/contact-info/" TargetMode="External"/><Relationship Id="rId6" Type="http://schemas.openxmlformats.org/officeDocument/2006/relationships/hyperlink" Target="https://www.linkedin.com/in/suchit-s-022159a5/#" TargetMode="External"/><Relationship Id="rId7" Type="http://schemas.openxmlformats.org/officeDocument/2006/relationships/hyperlink" Target="https://www.linkedin.com/in/suchit-s-022159a5/#" TargetMode="External"/><Relationship Id="rId8" Type="http://schemas.openxmlformats.org/officeDocument/2006/relationships/hyperlink" Target="https://www.linkedin.com/in/suchit-s-022159a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1016000" y="1418556"/>
            <a:ext cx="7239000" cy="2930916"/>
          </a:xfrm>
          <a:prstGeom prst="roundRect">
            <a:avLst>
              <a:gd fmla="val 16667" name="adj"/>
            </a:avLst>
          </a:prstGeom>
          <a:solidFill>
            <a:srgbClr val="9E0000"/>
          </a:solidFill>
          <a:ln cap="flat" cmpd="sng" w="28575">
            <a:solidFill>
              <a:srgbClr val="7F7F7F"/>
            </a:solidFill>
            <a:prstDash val="solid"/>
            <a:miter lim="800000"/>
            <a:headEnd len="sm" w="sm" type="none"/>
            <a:tailEnd len="sm" w="sm" type="none"/>
          </a:ln>
        </p:spPr>
        <p:txBody>
          <a:bodyPr anchorCtr="0" anchor="ctr" bIns="45700" lIns="45700" spcFirstLastPara="1" rIns="45700" wrap="square" tIns="45700">
            <a:noAutofit/>
          </a:bodyPr>
          <a:lstStyle/>
          <a:p>
            <a:pPr indent="0" lvl="1" marL="457200" marR="0" rtl="0" algn="ctr">
              <a:lnSpc>
                <a:spcPct val="100000"/>
              </a:lnSpc>
              <a:spcBef>
                <a:spcPts val="1400"/>
              </a:spcBef>
              <a:spcAft>
                <a:spcPts val="0"/>
              </a:spcAft>
              <a:buClr>
                <a:schemeClr val="dk1"/>
              </a:buClr>
              <a:buSzPts val="2800"/>
              <a:buFont typeface="Arial"/>
              <a:buNone/>
            </a:pPr>
            <a:r>
              <a:t/>
            </a:r>
            <a:endParaRPr b="1" i="0" sz="2800" u="none" cap="none" strike="noStrike">
              <a:solidFill>
                <a:srgbClr val="FFFFFF"/>
              </a:solidFill>
              <a:latin typeface="Arial"/>
              <a:ea typeface="Arial"/>
              <a:cs typeface="Arial"/>
              <a:sym typeface="Arial"/>
            </a:endParaRPr>
          </a:p>
          <a:p>
            <a:pPr indent="0" lvl="1" marL="457200" marR="0" rtl="0" algn="ctr">
              <a:lnSpc>
                <a:spcPct val="100000"/>
              </a:lnSpc>
              <a:spcBef>
                <a:spcPts val="1400"/>
              </a:spcBef>
              <a:spcAft>
                <a:spcPts val="0"/>
              </a:spcAft>
              <a:buClr>
                <a:schemeClr val="dk1"/>
              </a:buClr>
              <a:buSzPts val="2800"/>
              <a:buFont typeface="Arial"/>
              <a:buNone/>
            </a:pPr>
            <a:r>
              <a:t/>
            </a:r>
            <a:endParaRPr b="1" i="0" sz="2800" u="none" cap="none" strike="noStrike">
              <a:solidFill>
                <a:srgbClr val="FFFFFF"/>
              </a:solidFill>
              <a:latin typeface="Arial"/>
              <a:ea typeface="Arial"/>
              <a:cs typeface="Arial"/>
              <a:sym typeface="Arial"/>
            </a:endParaRPr>
          </a:p>
        </p:txBody>
      </p:sp>
      <p:sp>
        <p:nvSpPr>
          <p:cNvPr id="89" name="Google Shape;89;p1"/>
          <p:cNvSpPr txBox="1"/>
          <p:nvPr/>
        </p:nvSpPr>
        <p:spPr>
          <a:xfrm>
            <a:off x="1016000" y="5084971"/>
            <a:ext cx="7975600" cy="118882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400"/>
              <a:buFont typeface="Arial"/>
              <a:buNone/>
            </a:pPr>
            <a:r>
              <a:rPr b="0" i="0" lang="en-US" sz="2000" u="none" cap="none" strike="noStrike">
                <a:solidFill>
                  <a:schemeClr val="dk1"/>
                </a:solidFill>
                <a:latin typeface="Arial"/>
                <a:ea typeface="Arial"/>
                <a:cs typeface="Arial"/>
                <a:sym typeface="Arial"/>
              </a:rPr>
              <a:t>Pitch Deck Template for HCI Incubation Phase 1 (Exploration Batch)</a:t>
            </a:r>
            <a:endParaRPr b="0" i="0" sz="1400" u="none" cap="none" strike="noStrike">
              <a:solidFill>
                <a:schemeClr val="dk1"/>
              </a:solidFill>
              <a:latin typeface="Arial"/>
              <a:ea typeface="Arial"/>
              <a:cs typeface="Arial"/>
              <a:sym typeface="Arial"/>
            </a:endParaRPr>
          </a:p>
          <a:p>
            <a:pPr indent="0" lvl="0" marL="0" marR="0" rtl="0" algn="r">
              <a:lnSpc>
                <a:spcPct val="150000"/>
              </a:lnSpc>
              <a:spcBef>
                <a:spcPts val="0"/>
              </a:spcBef>
              <a:spcAft>
                <a:spcPts val="0"/>
              </a:spcAft>
              <a:buClr>
                <a:srgbClr val="00B0F0"/>
              </a:buClr>
              <a:buSzPts val="1800"/>
              <a:buFont typeface="Arial"/>
              <a:buNone/>
            </a:pPr>
            <a:r>
              <a:rPr b="1" i="0" lang="en-US" sz="1800" u="none" cap="none" strike="noStrike">
                <a:solidFill>
                  <a:srgbClr val="00B0F0"/>
                </a:solidFill>
                <a:latin typeface="Arial"/>
                <a:ea typeface="Arial"/>
                <a:cs typeface="Arial"/>
                <a:sym typeface="Arial"/>
              </a:rPr>
              <a:t>IIT Mandi Catalyst</a:t>
            </a:r>
            <a:endParaRPr b="0" i="0" sz="1800" u="none" cap="none" strike="noStrike">
              <a:solidFill>
                <a:srgbClr val="00B0F0"/>
              </a:solidFill>
              <a:latin typeface="Arial"/>
              <a:ea typeface="Arial"/>
              <a:cs typeface="Arial"/>
              <a:sym typeface="Arial"/>
            </a:endParaRPr>
          </a:p>
        </p:txBody>
      </p:sp>
      <p:sp>
        <p:nvSpPr>
          <p:cNvPr id="90" name="Google Shape;90;p1"/>
          <p:cNvSpPr/>
          <p:nvPr/>
        </p:nvSpPr>
        <p:spPr>
          <a:xfrm>
            <a:off x="2954338" y="6375400"/>
            <a:ext cx="2954337" cy="77788"/>
          </a:xfrm>
          <a:prstGeom prst="rect">
            <a:avLst/>
          </a:prstGeom>
          <a:solidFill>
            <a:srgbClr val="00B0F0"/>
          </a:solidFill>
          <a:ln>
            <a:noFill/>
          </a:ln>
        </p:spPr>
        <p:txBody>
          <a:bodyPr anchorCtr="0" anchor="ctr" bIns="46625" lIns="93275" spcFirstLastPara="1" rIns="93275" wrap="square" tIns="4662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
          <p:cNvSpPr/>
          <p:nvPr/>
        </p:nvSpPr>
        <p:spPr>
          <a:xfrm>
            <a:off x="0" y="6375400"/>
            <a:ext cx="2954338" cy="77788"/>
          </a:xfrm>
          <a:prstGeom prst="rect">
            <a:avLst/>
          </a:prstGeom>
          <a:solidFill>
            <a:srgbClr val="00B050"/>
          </a:solidFill>
          <a:ln>
            <a:noFill/>
          </a:ln>
        </p:spPr>
        <p:txBody>
          <a:bodyPr anchorCtr="0" anchor="ctr" bIns="46625" lIns="93275" spcFirstLastPara="1" rIns="93275" wrap="square" tIns="4662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
          <p:cNvSpPr/>
          <p:nvPr/>
        </p:nvSpPr>
        <p:spPr>
          <a:xfrm>
            <a:off x="5908674" y="6375400"/>
            <a:ext cx="3235325" cy="77788"/>
          </a:xfrm>
          <a:prstGeom prst="rect">
            <a:avLst/>
          </a:prstGeom>
          <a:solidFill>
            <a:srgbClr val="DA8200"/>
          </a:solidFill>
          <a:ln>
            <a:noFill/>
          </a:ln>
        </p:spPr>
        <p:txBody>
          <a:bodyPr anchorCtr="0" anchor="ctr" bIns="46625" lIns="93275" spcFirstLastPara="1" rIns="93275" wrap="square" tIns="4662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1"/>
          <p:cNvSpPr/>
          <p:nvPr/>
        </p:nvSpPr>
        <p:spPr>
          <a:xfrm>
            <a:off x="3235325" y="4851400"/>
            <a:ext cx="2954337" cy="77788"/>
          </a:xfrm>
          <a:prstGeom prst="rect">
            <a:avLst/>
          </a:prstGeom>
          <a:solidFill>
            <a:srgbClr val="00B0F0"/>
          </a:solidFill>
          <a:ln>
            <a:noFill/>
          </a:ln>
        </p:spPr>
        <p:txBody>
          <a:bodyPr anchorCtr="0" anchor="ctr" bIns="46625" lIns="93275" spcFirstLastPara="1" rIns="93275" wrap="square" tIns="4662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
          <p:cNvSpPr/>
          <p:nvPr/>
        </p:nvSpPr>
        <p:spPr>
          <a:xfrm>
            <a:off x="0" y="4851400"/>
            <a:ext cx="3235325" cy="77788"/>
          </a:xfrm>
          <a:prstGeom prst="rect">
            <a:avLst/>
          </a:prstGeom>
          <a:solidFill>
            <a:srgbClr val="00B050"/>
          </a:solidFill>
          <a:ln>
            <a:noFill/>
          </a:ln>
        </p:spPr>
        <p:txBody>
          <a:bodyPr anchorCtr="0" anchor="ctr" bIns="46625" lIns="93275" spcFirstLastPara="1" rIns="93275" wrap="square" tIns="4662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
          <p:cNvSpPr/>
          <p:nvPr/>
        </p:nvSpPr>
        <p:spPr>
          <a:xfrm>
            <a:off x="6189662" y="4851400"/>
            <a:ext cx="2954338" cy="77788"/>
          </a:xfrm>
          <a:prstGeom prst="rect">
            <a:avLst/>
          </a:prstGeom>
          <a:solidFill>
            <a:srgbClr val="DA8200"/>
          </a:solidFill>
          <a:ln>
            <a:noFill/>
          </a:ln>
        </p:spPr>
        <p:txBody>
          <a:bodyPr anchorCtr="0" anchor="ctr" bIns="46625" lIns="93275" spcFirstLastPara="1" rIns="93275" wrap="square" tIns="4662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96" name="Google Shape;96;p1"/>
          <p:cNvPicPr preferRelativeResize="0"/>
          <p:nvPr/>
        </p:nvPicPr>
        <p:blipFill rotWithShape="1">
          <a:blip r:embed="rId3">
            <a:alphaModFix/>
          </a:blip>
          <a:srcRect b="0" l="0" r="0" t="0"/>
          <a:stretch/>
        </p:blipFill>
        <p:spPr>
          <a:xfrm>
            <a:off x="6857676" y="164382"/>
            <a:ext cx="1777918" cy="934808"/>
          </a:xfrm>
          <a:prstGeom prst="rect">
            <a:avLst/>
          </a:prstGeom>
          <a:noFill/>
          <a:ln>
            <a:noFill/>
          </a:ln>
        </p:spPr>
      </p:pic>
      <p:sp>
        <p:nvSpPr>
          <p:cNvPr id="97" name="Google Shape;97;p1"/>
          <p:cNvSpPr txBox="1"/>
          <p:nvPr/>
        </p:nvSpPr>
        <p:spPr>
          <a:xfrm>
            <a:off x="1667900" y="2388500"/>
            <a:ext cx="5935200" cy="1016700"/>
          </a:xfrm>
          <a:prstGeom prst="rect">
            <a:avLst/>
          </a:prstGeom>
          <a:noFill/>
          <a:ln>
            <a:noFill/>
          </a:ln>
        </p:spPr>
        <p:txBody>
          <a:bodyPr anchorCtr="0" anchor="t" bIns="45700" lIns="91425" spcFirstLastPara="1" rIns="91425" wrap="square" tIns="45700">
            <a:noAutofit/>
          </a:bodyPr>
          <a:lstStyle/>
          <a:p>
            <a:pPr indent="0" lvl="1" marL="457200" marR="0" rtl="0" algn="ctr">
              <a:lnSpc>
                <a:spcPct val="100000"/>
              </a:lnSpc>
              <a:spcBef>
                <a:spcPts val="0"/>
              </a:spcBef>
              <a:spcAft>
                <a:spcPts val="0"/>
              </a:spcAft>
              <a:buClr>
                <a:srgbClr val="000000"/>
              </a:buClr>
              <a:buSzPts val="3600"/>
              <a:buFont typeface="Arial"/>
              <a:buNone/>
            </a:pPr>
            <a:r>
              <a:rPr b="1" lang="en-US" sz="3600">
                <a:solidFill>
                  <a:srgbClr val="FFFFFF"/>
                </a:solidFill>
              </a:rPr>
              <a:t>FullStop.ai</a:t>
            </a:r>
            <a:endParaRPr b="0" i="0" sz="1800" u="none" cap="none" strike="noStrike">
              <a:solidFill>
                <a:srgbClr val="000000"/>
              </a:solidFill>
              <a:latin typeface="Arial"/>
              <a:ea typeface="Arial"/>
              <a:cs typeface="Arial"/>
              <a:sym typeface="Arial"/>
            </a:endParaRPr>
          </a:p>
        </p:txBody>
      </p:sp>
      <p:pic>
        <p:nvPicPr>
          <p:cNvPr id="98" name="Google Shape;98;p1"/>
          <p:cNvPicPr preferRelativeResize="0"/>
          <p:nvPr/>
        </p:nvPicPr>
        <p:blipFill rotWithShape="1">
          <a:blip r:embed="rId4">
            <a:alphaModFix/>
          </a:blip>
          <a:srcRect b="0" l="0" r="0" t="0"/>
          <a:stretch/>
        </p:blipFill>
        <p:spPr>
          <a:xfrm>
            <a:off x="4015739" y="168957"/>
            <a:ext cx="1112522" cy="893066"/>
          </a:xfrm>
          <a:prstGeom prst="rect">
            <a:avLst/>
          </a:prstGeom>
          <a:noFill/>
          <a:ln>
            <a:noFill/>
          </a:ln>
        </p:spPr>
      </p:pic>
      <p:pic>
        <p:nvPicPr>
          <p:cNvPr descr="Circle&#10;&#10;Description automatically generated" id="99" name="Google Shape;99;p1"/>
          <p:cNvPicPr preferRelativeResize="0"/>
          <p:nvPr/>
        </p:nvPicPr>
        <p:blipFill rotWithShape="1">
          <a:blip r:embed="rId5">
            <a:alphaModFix/>
          </a:blip>
          <a:srcRect b="0" l="0" r="0" t="0"/>
          <a:stretch/>
        </p:blipFill>
        <p:spPr>
          <a:xfrm>
            <a:off x="523663" y="164382"/>
            <a:ext cx="1257283" cy="10783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0" name="Google Shape;180;p9"/>
          <p:cNvSpPr/>
          <p:nvPr/>
        </p:nvSpPr>
        <p:spPr>
          <a:xfrm>
            <a:off x="0" y="0"/>
            <a:ext cx="158750" cy="1587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8. Competitive Analysis</a:t>
            </a:r>
            <a:endParaRPr/>
          </a:p>
        </p:txBody>
      </p:sp>
      <p:sp>
        <p:nvSpPr>
          <p:cNvPr id="182" name="Google Shape;182;p9"/>
          <p:cNvSpPr/>
          <p:nvPr/>
        </p:nvSpPr>
        <p:spPr>
          <a:xfrm>
            <a:off x="214275" y="1143000"/>
            <a:ext cx="8588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Give a detailed competitive analysis based on your market research. How is your product different from its competitors?</a:t>
            </a:r>
            <a:endParaRPr b="0"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Mentorship requested.</a:t>
            </a:r>
            <a:endParaRPr i="1"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10"/>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9. Financial Projections and Key Metrics</a:t>
            </a:r>
            <a:endParaRPr/>
          </a:p>
        </p:txBody>
      </p:sp>
      <p:sp>
        <p:nvSpPr>
          <p:cNvPr id="190" name="Google Shape;190;p10"/>
          <p:cNvSpPr/>
          <p:nvPr/>
        </p:nvSpPr>
        <p:spPr>
          <a:xfrm>
            <a:off x="214275" y="1128225"/>
            <a:ext cx="8842200" cy="4572000"/>
          </a:xfrm>
          <a:prstGeom prst="rect">
            <a:avLst/>
          </a:prstGeom>
          <a:noFill/>
          <a:ln>
            <a:noFill/>
          </a:ln>
        </p:spPr>
        <p:txBody>
          <a:bodyPr anchorCtr="0" anchor="t" bIns="45700" lIns="45700" spcFirstLastPara="1" rIns="45700" wrap="square" tIns="45700">
            <a:noAutofit/>
          </a:bodyPr>
          <a:lstStyle/>
          <a:p>
            <a:pPr indent="0" lvl="0" marL="0" marR="0" rtl="0" algn="l">
              <a:lnSpc>
                <a:spcPct val="95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Provide one-year forecast containing financials and also, key metrics such as number of customers, marketing/sales/distribution channels etc. Do a bottom up forecast and not top down.</a:t>
            </a:r>
            <a:endParaRPr b="0" i="1" sz="18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00"/>
              <a:buFont typeface="Arial"/>
              <a:buNone/>
            </a:pPr>
            <a:r>
              <a:rPr i="1" lang="en-US" sz="1800">
                <a:solidFill>
                  <a:schemeClr val="dk1"/>
                </a:solidFill>
              </a:rPr>
              <a:t>Mentorship Requested.</a:t>
            </a:r>
            <a:endParaRPr i="1" sz="1800">
              <a:solidFill>
                <a:schemeClr val="dk1"/>
              </a:solidFill>
            </a:endParaRPr>
          </a:p>
        </p:txBody>
      </p:sp>
      <p:sp>
        <p:nvSpPr>
          <p:cNvPr id="191" name="Google Shape;191;p10"/>
          <p:cNvSpPr txBox="1"/>
          <p:nvPr/>
        </p:nvSpPr>
        <p:spPr>
          <a:xfrm>
            <a:off x="6781800" y="6553200"/>
            <a:ext cx="23622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Please add a slide if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 name="Google Shape;198;p11"/>
          <p:cNvSpPr/>
          <p:nvPr/>
        </p:nvSpPr>
        <p:spPr>
          <a:xfrm>
            <a:off x="0" y="0"/>
            <a:ext cx="158750" cy="1587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1"/>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10. Current Status and future plans</a:t>
            </a:r>
            <a:endParaRPr/>
          </a:p>
        </p:txBody>
      </p:sp>
      <p:sp>
        <p:nvSpPr>
          <p:cNvPr id="200" name="Google Shape;200;p11"/>
          <p:cNvSpPr/>
          <p:nvPr/>
        </p:nvSpPr>
        <p:spPr>
          <a:xfrm>
            <a:off x="435828" y="1128236"/>
            <a:ext cx="8063586"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What is the current status of team involvement, product development etc. What is the growth strategy? Mention if you have any operational, product development, team expansion and fundraising plans for the next 1 year. Please add another slide if required.</a:t>
            </a:r>
            <a:endParaRPr b="0"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The POC is in the advanced stage of development, by Suchit Sharma the Co PI in the R&amp;D, with two versions under development, using SLAM based auto navigation algorithms, it is intended to visit IIT Mandi and test these robots with fullstop.ai and other SLAM based algorithms.</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 Field testing schedules in high altitude and trail testing with chaotic testing, ensues the viability of the technology in important applications like logistics and parcel delivery applications, logistic solutions to supplement solutions like Amazon Scout in hilly terrain.</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The rise of ecommerce as a </a:t>
            </a:r>
            <a:r>
              <a:rPr i="1" lang="en-US" sz="1800">
                <a:solidFill>
                  <a:schemeClr val="dk1"/>
                </a:solidFill>
              </a:rPr>
              <a:t>preferred</a:t>
            </a:r>
            <a:r>
              <a:rPr i="1" lang="en-US" sz="1800">
                <a:solidFill>
                  <a:schemeClr val="dk1"/>
                </a:solidFill>
              </a:rPr>
              <a:t> mode of commerce, would ensue a large market share for automated delivery systems, making it a top application for the proposed technologies, other applications include healthcare applications in wilderness medicine and emergency medicine.</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f05a615c8b_0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contd...</a:t>
            </a:r>
            <a:endParaRPr/>
          </a:p>
        </p:txBody>
      </p:sp>
      <p:sp>
        <p:nvSpPr>
          <p:cNvPr id="207" name="Google Shape;207;gf05a615c8b_0_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7350" lvl="0" marL="457200" rtl="0" algn="l">
              <a:spcBef>
                <a:spcPts val="360"/>
              </a:spcBef>
              <a:spcAft>
                <a:spcPts val="0"/>
              </a:spcAft>
              <a:buSzPts val="2500"/>
              <a:buAutoNum type="arabicPeriod"/>
            </a:pPr>
            <a:r>
              <a:rPr lang="en-US" sz="2500"/>
              <a:t>Phase 1, time line = Sep 21 to Dec 21, Development and testing of three </a:t>
            </a:r>
            <a:r>
              <a:rPr lang="en-US" sz="2500"/>
              <a:t>prototype</a:t>
            </a:r>
            <a:r>
              <a:rPr lang="en-US" sz="2500"/>
              <a:t> robots: Small indoor, Large Trail and robotic cargo tow, using the follower and SLAM algorithms.</a:t>
            </a:r>
            <a:endParaRPr sz="2500"/>
          </a:p>
          <a:p>
            <a:pPr indent="-387350" lvl="0" marL="914400" rtl="0" algn="l">
              <a:spcBef>
                <a:spcPts val="0"/>
              </a:spcBef>
              <a:spcAft>
                <a:spcPts val="0"/>
              </a:spcAft>
              <a:buSzPts val="2500"/>
              <a:buAutoNum type="arabicPeriod"/>
            </a:pPr>
            <a:r>
              <a:rPr lang="en-US" sz="2500"/>
              <a:t>Phase 2 , time line = Jan 22 to Feb 22</a:t>
            </a:r>
            <a:endParaRPr sz="2500"/>
          </a:p>
          <a:p>
            <a:pPr indent="0" lvl="0" marL="914400" rtl="0" algn="l">
              <a:spcBef>
                <a:spcPts val="360"/>
              </a:spcBef>
              <a:spcAft>
                <a:spcPts val="0"/>
              </a:spcAft>
              <a:buNone/>
            </a:pPr>
            <a:r>
              <a:rPr lang="en-US" sz="2500"/>
              <a:t>Testing and development of the Cockroach Algorithm, left only or right only single lane in realistic traffic, after simulation son Nvidia Issac.</a:t>
            </a:r>
            <a:endParaRPr sz="2500"/>
          </a:p>
          <a:p>
            <a:pPr indent="-387350" lvl="0" marL="914400" rtl="0" algn="l">
              <a:spcBef>
                <a:spcPts val="360"/>
              </a:spcBef>
              <a:spcAft>
                <a:spcPts val="0"/>
              </a:spcAft>
              <a:buSzPts val="2500"/>
              <a:buAutoNum type="arabicPeriod"/>
            </a:pPr>
            <a:r>
              <a:rPr lang="en-US" sz="2500"/>
              <a:t>Phase 3 , time line = FEb 22 to Dec 22</a:t>
            </a:r>
            <a:endParaRPr sz="2500"/>
          </a:p>
          <a:p>
            <a:pPr indent="0" lvl="0" marL="914400" rtl="0" algn="l">
              <a:spcBef>
                <a:spcPts val="360"/>
              </a:spcBef>
              <a:spcAft>
                <a:spcPts val="0"/>
              </a:spcAft>
              <a:buNone/>
            </a:pPr>
            <a:r>
              <a:rPr lang="en-US" sz="2500"/>
              <a:t>Improvement to lane switching leader follower modes.</a:t>
            </a:r>
            <a:endParaRPr sz="2500"/>
          </a:p>
          <a:p>
            <a:pPr indent="0" lvl="0" marL="914400" rtl="0" algn="l">
              <a:spcBef>
                <a:spcPts val="360"/>
              </a:spcBef>
              <a:spcAft>
                <a:spcPts val="0"/>
              </a:spcAft>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f05a615c8b_0_1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Go to Market</a:t>
            </a:r>
            <a:endParaRPr/>
          </a:p>
        </p:txBody>
      </p:sp>
      <p:sp>
        <p:nvSpPr>
          <p:cNvPr id="214" name="Google Shape;214;gf05a615c8b_0_1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Phase 4:Jan 2023 onwards</a:t>
            </a:r>
            <a:endParaRPr/>
          </a:p>
          <a:p>
            <a:pPr indent="0" lvl="0" marL="0" rtl="0" algn="l">
              <a:spcBef>
                <a:spcPts val="360"/>
              </a:spcBef>
              <a:spcAft>
                <a:spcPts val="0"/>
              </a:spcAft>
              <a:buNone/>
            </a:pPr>
            <a:r>
              <a:rPr lang="en-US"/>
              <a:t>Maturity of fullstop.ai and openpilot software, for commercial testing and </a:t>
            </a:r>
            <a:r>
              <a:rPr lang="en-US"/>
              <a:t>phased</a:t>
            </a:r>
            <a:r>
              <a:rPr lang="en-US"/>
              <a:t> market production, on demand.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1" name="Google Shape;221;p12"/>
          <p:cNvSpPr/>
          <p:nvPr/>
        </p:nvSpPr>
        <p:spPr>
          <a:xfrm>
            <a:off x="0" y="0"/>
            <a:ext cx="158750" cy="1587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2"/>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11. Support</a:t>
            </a:r>
            <a:endParaRPr/>
          </a:p>
        </p:txBody>
      </p:sp>
      <p:sp>
        <p:nvSpPr>
          <p:cNvPr id="223" name="Google Shape;223;p12"/>
          <p:cNvSpPr txBox="1"/>
          <p:nvPr/>
        </p:nvSpPr>
        <p:spPr>
          <a:xfrm>
            <a:off x="6781800" y="6553200"/>
            <a:ext cx="23622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Please add a slide if required</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158750" y="1128225"/>
            <a:ext cx="8601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Please mention the kind of support (financial, mentorship, expertise, infrastructural etc) that you are looking for, from IIT Mandi Catalyst.</a:t>
            </a:r>
            <a:endParaRPr b="0"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Technical and </a:t>
            </a:r>
            <a:r>
              <a:rPr i="1" lang="en-US" sz="1800">
                <a:solidFill>
                  <a:schemeClr val="dk1"/>
                </a:solidFill>
              </a:rPr>
              <a:t>Financial</a:t>
            </a:r>
            <a:r>
              <a:rPr i="1" lang="en-US" sz="1800">
                <a:solidFill>
                  <a:schemeClr val="dk1"/>
                </a:solidFill>
              </a:rPr>
              <a:t> Support with a budget of Rs 40 Lakhs pa requested for </a:t>
            </a:r>
            <a:r>
              <a:rPr i="1" lang="en-US" sz="1800">
                <a:solidFill>
                  <a:schemeClr val="dk1"/>
                </a:solidFill>
              </a:rPr>
              <a:t>the</a:t>
            </a:r>
            <a:r>
              <a:rPr i="1" lang="en-US" sz="1800">
                <a:solidFill>
                  <a:schemeClr val="dk1"/>
                </a:solidFill>
              </a:rPr>
              <a:t> next three years , 21-24 from IIT MAndi Catalyst and HCI Hub.</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The project supports two SRF positions.</a:t>
            </a:r>
            <a:endParaRPr i="1"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15"/>
          <p:cNvSpPr txBox="1"/>
          <p:nvPr/>
        </p:nvSpPr>
        <p:spPr>
          <a:xfrm>
            <a:off x="6781800" y="6553200"/>
            <a:ext cx="23622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Please add a slide if required</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323528" y="1412776"/>
            <a:ext cx="8229600" cy="15696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Arial"/>
                <a:ea typeface="Arial"/>
                <a:cs typeface="Arial"/>
                <a:sym typeface="Arial"/>
              </a:rPr>
              <a:t>For any questions kindly email at </a:t>
            </a:r>
            <a:r>
              <a:rPr b="0" i="0" lang="en-US" sz="4400" u="none" cap="none" strike="noStrike">
                <a:solidFill>
                  <a:schemeClr val="accent2"/>
                </a:solidFill>
                <a:latin typeface="Arial"/>
                <a:ea typeface="Arial"/>
                <a:cs typeface="Arial"/>
                <a:sym typeface="Arial"/>
              </a:rPr>
              <a:t>lakhwinder@iitmandicatalyst.in </a:t>
            </a:r>
            <a:endParaRPr b="0" i="0" sz="4400" u="none" cap="none" strike="noStrike">
              <a:solidFill>
                <a:schemeClr val="accen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0000"/>
              </a:buClr>
              <a:buSzPts val="6600"/>
              <a:buNone/>
            </a:pPr>
            <a:r>
              <a:rPr lang="en-US" sz="6600">
                <a:solidFill>
                  <a:srgbClr val="FF0000"/>
                </a:solidFill>
              </a:rPr>
              <a:t>Remember to convert this </a:t>
            </a:r>
            <a:endParaRPr/>
          </a:p>
          <a:p>
            <a:pPr indent="0" lvl="0" marL="0" rtl="0" algn="ctr">
              <a:lnSpc>
                <a:spcPct val="100000"/>
              </a:lnSpc>
              <a:spcBef>
                <a:spcPts val="1320"/>
              </a:spcBef>
              <a:spcAft>
                <a:spcPts val="0"/>
              </a:spcAft>
              <a:buClr>
                <a:srgbClr val="FF0000"/>
              </a:buClr>
              <a:buSzPts val="6600"/>
              <a:buNone/>
            </a:pPr>
            <a:r>
              <a:rPr lang="en-US" sz="6600">
                <a:solidFill>
                  <a:srgbClr val="FF0000"/>
                </a:solidFill>
              </a:rPr>
              <a:t>PPT into 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2"/>
          <p:cNvSpPr/>
          <p:nvPr/>
        </p:nvSpPr>
        <p:spPr>
          <a:xfrm>
            <a:off x="0" y="0"/>
            <a:ext cx="158750" cy="1587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txBox="1"/>
          <p:nvPr>
            <p:ph type="title"/>
          </p:nvPr>
        </p:nvSpPr>
        <p:spPr>
          <a:xfrm>
            <a:off x="179512"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1. Problem Statement and your solution</a:t>
            </a:r>
            <a:endParaRPr/>
          </a:p>
        </p:txBody>
      </p:sp>
      <p:sp>
        <p:nvSpPr>
          <p:cNvPr id="108" name="Google Shape;108;p2"/>
          <p:cNvSpPr txBox="1"/>
          <p:nvPr/>
        </p:nvSpPr>
        <p:spPr>
          <a:xfrm>
            <a:off x="179512" y="1112051"/>
            <a:ext cx="8640960" cy="4784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n-US" sz="1800" u="none" cap="none" strike="noStrike">
                <a:solidFill>
                  <a:srgbClr val="000000"/>
                </a:solidFill>
                <a:latin typeface="Arial"/>
                <a:ea typeface="Arial"/>
                <a:cs typeface="Arial"/>
                <a:sym typeface="Arial"/>
              </a:rPr>
              <a:t>Explain the problem you are solving and your solution to mitigate the problem.</a:t>
            </a:r>
            <a:endParaRPr b="0" i="1"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i="1" sz="1800"/>
          </a:p>
          <a:p>
            <a:pPr indent="0" lvl="0" marL="0" marR="0" rtl="0" algn="l">
              <a:lnSpc>
                <a:spcPct val="100000"/>
              </a:lnSpc>
              <a:spcBef>
                <a:spcPts val="0"/>
              </a:spcBef>
              <a:spcAft>
                <a:spcPts val="0"/>
              </a:spcAft>
              <a:buClr>
                <a:srgbClr val="000000"/>
              </a:buClr>
              <a:buSzPts val="1400"/>
              <a:buFont typeface="Arial"/>
              <a:buNone/>
            </a:pPr>
            <a:r>
              <a:rPr i="1" lang="en-US" sz="1800"/>
              <a:t>Level 5 and above autonomous mobility with a new follower algorithm, fullstop.ai with simplified hardware and software.</a:t>
            </a:r>
            <a:endParaRPr i="1" sz="1800"/>
          </a:p>
          <a:p>
            <a:pPr indent="0" lvl="0" marL="0" marR="0" rtl="0" algn="l">
              <a:lnSpc>
                <a:spcPct val="100000"/>
              </a:lnSpc>
              <a:spcBef>
                <a:spcPts val="0"/>
              </a:spcBef>
              <a:spcAft>
                <a:spcPts val="0"/>
              </a:spcAft>
              <a:buClr>
                <a:srgbClr val="000000"/>
              </a:buClr>
              <a:buSzPts val="1400"/>
              <a:buFont typeface="Arial"/>
              <a:buNone/>
            </a:pPr>
            <a:r>
              <a:t/>
            </a:r>
            <a:endParaRPr i="1" sz="1800"/>
          </a:p>
          <a:p>
            <a:pPr indent="0" lvl="0" marL="0" marR="0" rtl="0" algn="l">
              <a:lnSpc>
                <a:spcPct val="100000"/>
              </a:lnSpc>
              <a:spcBef>
                <a:spcPts val="0"/>
              </a:spcBef>
              <a:spcAft>
                <a:spcPts val="0"/>
              </a:spcAft>
              <a:buClr>
                <a:srgbClr val="000000"/>
              </a:buClr>
              <a:buSzPts val="1400"/>
              <a:buFont typeface="Arial"/>
              <a:buNone/>
            </a:pPr>
            <a:r>
              <a:rPr i="1" lang="en-US" sz="1800"/>
              <a:t>comma.ai and openpilot are two important contributions to increased safety standards in creating non lethal automotive technology. In fullstop.ai, a cost effective hardware solution with just a 100GFlop powered GPGPU hardware, the Jetson Nano 2GB, with an intelligent follower algorithm.</a:t>
            </a:r>
            <a:endParaRPr i="1" sz="1800"/>
          </a:p>
          <a:p>
            <a:pPr indent="-342900" lvl="0" marL="457200" marR="0" rtl="0" algn="l">
              <a:lnSpc>
                <a:spcPct val="100000"/>
              </a:lnSpc>
              <a:spcBef>
                <a:spcPts val="0"/>
              </a:spcBef>
              <a:spcAft>
                <a:spcPts val="0"/>
              </a:spcAft>
              <a:buSzPts val="1800"/>
              <a:buAutoNum type="arabicPeriod"/>
            </a:pPr>
            <a:r>
              <a:rPr i="1" lang="en-US" sz="1800"/>
              <a:t>Heuristics are defined to identify a smart driver.</a:t>
            </a:r>
            <a:endParaRPr i="1" sz="1800"/>
          </a:p>
          <a:p>
            <a:pPr indent="-342900" lvl="0" marL="457200" marR="0" rtl="0" algn="l">
              <a:lnSpc>
                <a:spcPct val="100000"/>
              </a:lnSpc>
              <a:spcBef>
                <a:spcPts val="0"/>
              </a:spcBef>
              <a:spcAft>
                <a:spcPts val="0"/>
              </a:spcAft>
              <a:buSzPts val="1800"/>
              <a:buAutoNum type="arabicPeriod"/>
            </a:pPr>
            <a:r>
              <a:rPr i="1" lang="en-US" sz="1800"/>
              <a:t>The HAV follows the identified driver in a smart cruise.</a:t>
            </a:r>
            <a:endParaRPr i="1" sz="1800"/>
          </a:p>
          <a:p>
            <a:pPr indent="-342900" lvl="0" marL="457200" marR="0" rtl="0" algn="l">
              <a:lnSpc>
                <a:spcPct val="100000"/>
              </a:lnSpc>
              <a:spcBef>
                <a:spcPts val="0"/>
              </a:spcBef>
              <a:spcAft>
                <a:spcPts val="0"/>
              </a:spcAft>
              <a:buSzPts val="1800"/>
              <a:buAutoNum type="arabicPeriod"/>
            </a:pPr>
            <a:r>
              <a:rPr i="1" lang="en-US" sz="1800"/>
              <a:t>Based on Google Map information, the algorithm shifts to a the next smart driver based on path planning.</a:t>
            </a:r>
            <a:endParaRPr i="1" sz="1800"/>
          </a:p>
          <a:p>
            <a:pPr indent="-342900" lvl="0" marL="457200" marR="0" rtl="0" algn="l">
              <a:lnSpc>
                <a:spcPct val="100000"/>
              </a:lnSpc>
              <a:spcBef>
                <a:spcPts val="0"/>
              </a:spcBef>
              <a:spcAft>
                <a:spcPts val="0"/>
              </a:spcAft>
              <a:buSzPts val="1800"/>
              <a:buAutoNum type="arabicPeriod"/>
            </a:pPr>
            <a:r>
              <a:rPr i="1" lang="en-US" sz="1800"/>
              <a:t>If a smart driver is not found, </a:t>
            </a:r>
            <a:r>
              <a:rPr i="1" lang="en-US" sz="1800"/>
              <a:t>the</a:t>
            </a:r>
            <a:r>
              <a:rPr i="1" lang="en-US" sz="1800"/>
              <a:t> algorithm leads in lack of traffic or executes a wait function till a smart driver si identified.</a:t>
            </a:r>
            <a:endParaRPr i="1" sz="1800"/>
          </a:p>
          <a:p>
            <a:pPr indent="-342900" lvl="0" marL="457200" marR="0" rtl="0" algn="l">
              <a:lnSpc>
                <a:spcPct val="100000"/>
              </a:lnSpc>
              <a:spcBef>
                <a:spcPts val="0"/>
              </a:spcBef>
              <a:spcAft>
                <a:spcPts val="0"/>
              </a:spcAft>
              <a:buSzPts val="1800"/>
              <a:buAutoNum type="arabicPeriod"/>
            </a:pPr>
            <a:r>
              <a:rPr i="1" lang="en-US" sz="1800"/>
              <a:t>The algorithm has a wait function and a keep lane and switch lane function using bird view cameras and a </a:t>
            </a:r>
            <a:r>
              <a:rPr i="1" lang="en-US" sz="1800"/>
              <a:t>forward</a:t>
            </a:r>
            <a:r>
              <a:rPr i="1" lang="en-US" sz="1800"/>
              <a:t> imaging camera alone.</a:t>
            </a:r>
            <a:endParaRPr i="1" sz="1800"/>
          </a:p>
          <a:p>
            <a:pPr indent="-342900" lvl="0" marL="457200" marR="0" rtl="0" algn="l">
              <a:lnSpc>
                <a:spcPct val="100000"/>
              </a:lnSpc>
              <a:spcBef>
                <a:spcPts val="0"/>
              </a:spcBef>
              <a:spcAft>
                <a:spcPts val="0"/>
              </a:spcAft>
              <a:buSzPts val="1800"/>
              <a:buAutoNum type="arabicPeriod"/>
            </a:pPr>
            <a:r>
              <a:rPr i="1" lang="en-US" sz="1800"/>
              <a:t>Traffic rule </a:t>
            </a:r>
            <a:r>
              <a:rPr i="1" lang="en-US" sz="1800"/>
              <a:t>implementations</a:t>
            </a:r>
            <a:r>
              <a:rPr i="1" lang="en-US" sz="1800"/>
              <a:t> use a ready third party API based on Mapillary and several newer datasets.</a:t>
            </a:r>
            <a:endParaRPr i="1" sz="1800"/>
          </a:p>
          <a:p>
            <a:pPr indent="0" lvl="0" marL="0" marR="0" rtl="0" algn="l">
              <a:lnSpc>
                <a:spcPct val="100000"/>
              </a:lnSpc>
              <a:spcBef>
                <a:spcPts val="0"/>
              </a:spcBef>
              <a:spcAft>
                <a:spcPts val="0"/>
              </a:spcAft>
              <a:buNone/>
            </a:pPr>
            <a:r>
              <a:rPr i="1" lang="en-US" sz="1800"/>
              <a:t>Inspired by comma.ai and open pilot on GitHub</a:t>
            </a:r>
            <a:endParaRPr i="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3"/>
          <p:cNvSpPr/>
          <p:nvPr/>
        </p:nvSpPr>
        <p:spPr>
          <a:xfrm>
            <a:off x="0" y="0"/>
            <a:ext cx="158750" cy="1587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txBox="1"/>
          <p:nvPr>
            <p:ph type="title"/>
          </p:nvPr>
        </p:nvSpPr>
        <p:spPr>
          <a:xfrm>
            <a:off x="179512"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2. About Team</a:t>
            </a:r>
            <a:endParaRPr/>
          </a:p>
        </p:txBody>
      </p:sp>
      <p:sp>
        <p:nvSpPr>
          <p:cNvPr id="117" name="Google Shape;117;p3"/>
          <p:cNvSpPr txBox="1"/>
          <p:nvPr/>
        </p:nvSpPr>
        <p:spPr>
          <a:xfrm>
            <a:off x="251520" y="1143000"/>
            <a:ext cx="864096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Mention your founding team along with number of full-time members, their prior industry experience and technical capabilities to build the product. Please add another slide if required.</a:t>
            </a:r>
            <a:endParaRPr b="0"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Team Members.</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i="1" lang="en-US" sz="1800">
                <a:solidFill>
                  <a:schemeClr val="dk1"/>
                </a:solidFill>
              </a:rPr>
              <a:t>Dr Bheemaiah Anil K (Anil Kumar B) Synergy Robotics BC ( PI)</a:t>
            </a:r>
            <a:endParaRPr i="1" sz="1800">
              <a:solidFill>
                <a:schemeClr val="dk1"/>
              </a:solidFill>
            </a:endParaRPr>
          </a:p>
          <a:p>
            <a:pPr indent="0" lvl="0" marL="0" marR="0" rtl="0" algn="l">
              <a:lnSpc>
                <a:spcPct val="100000"/>
              </a:lnSpc>
              <a:spcBef>
                <a:spcPts val="0"/>
              </a:spcBef>
              <a:spcAft>
                <a:spcPts val="0"/>
              </a:spcAft>
              <a:buNone/>
            </a:pPr>
            <a:r>
              <a:t/>
            </a:r>
            <a:endParaRPr i="1"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t/>
            </a:r>
            <a:endParaRPr i="1" sz="1800">
              <a:solidFill>
                <a:schemeClr val="dk1"/>
              </a:solidFill>
            </a:endParaRPr>
          </a:p>
        </p:txBody>
      </p:sp>
      <p:pic>
        <p:nvPicPr>
          <p:cNvPr id="118" name="Google Shape;118;p3"/>
          <p:cNvPicPr preferRelativeResize="0"/>
          <p:nvPr/>
        </p:nvPicPr>
        <p:blipFill>
          <a:blip r:embed="rId3">
            <a:alphaModFix/>
          </a:blip>
          <a:stretch>
            <a:fillRect/>
          </a:stretch>
        </p:blipFill>
        <p:spPr>
          <a:xfrm>
            <a:off x="1435850" y="5094130"/>
            <a:ext cx="304800" cy="304800"/>
          </a:xfrm>
          <a:prstGeom prst="rect">
            <a:avLst/>
          </a:prstGeom>
          <a:noFill/>
          <a:ln>
            <a:noFill/>
          </a:ln>
        </p:spPr>
      </p:pic>
      <p:pic>
        <p:nvPicPr>
          <p:cNvPr id="119" name="Google Shape;119;p3"/>
          <p:cNvPicPr preferRelativeResize="0"/>
          <p:nvPr/>
        </p:nvPicPr>
        <p:blipFill>
          <a:blip r:embed="rId4">
            <a:alphaModFix/>
          </a:blip>
          <a:stretch>
            <a:fillRect/>
          </a:stretch>
        </p:blipFill>
        <p:spPr>
          <a:xfrm>
            <a:off x="978650" y="5094130"/>
            <a:ext cx="304800" cy="304800"/>
          </a:xfrm>
          <a:prstGeom prst="rect">
            <a:avLst/>
          </a:prstGeom>
          <a:noFill/>
          <a:ln>
            <a:noFill/>
          </a:ln>
        </p:spPr>
      </p:pic>
      <p:sp>
        <p:nvSpPr>
          <p:cNvPr id="120" name="Google Shape;120;p3"/>
          <p:cNvSpPr txBox="1"/>
          <p:nvPr/>
        </p:nvSpPr>
        <p:spPr>
          <a:xfrm>
            <a:off x="1283450" y="33326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2400">
                <a:highlight>
                  <a:srgbClr val="FFFFFF"/>
                </a:highlight>
                <a:latin typeface="Roboto"/>
                <a:ea typeface="Roboto"/>
                <a:cs typeface="Roboto"/>
                <a:sym typeface="Roboto"/>
              </a:rPr>
              <a:t>Suchit Sharma</a:t>
            </a:r>
            <a:r>
              <a:rPr lang="en-US" sz="1200">
                <a:highlight>
                  <a:srgbClr val="FFFFFF"/>
                </a:highlight>
                <a:latin typeface="Roboto"/>
                <a:ea typeface="Roboto"/>
                <a:cs typeface="Roboto"/>
                <a:sym typeface="Roboto"/>
              </a:rPr>
              <a:t>  (CO PI)</a:t>
            </a:r>
            <a:endParaRPr sz="1200">
              <a:highlight>
                <a:srgbClr val="FFFFFF"/>
              </a:highlight>
              <a:latin typeface="Roboto"/>
              <a:ea typeface="Roboto"/>
              <a:cs typeface="Roboto"/>
              <a:sym typeface="Roboto"/>
            </a:endParaRPr>
          </a:p>
          <a:p>
            <a:pPr indent="0" lvl="0" marL="0" rtl="0" algn="l">
              <a:spcBef>
                <a:spcPts val="0"/>
              </a:spcBef>
              <a:spcAft>
                <a:spcPts val="0"/>
              </a:spcAft>
              <a:buNone/>
            </a:pPr>
            <a:r>
              <a:rPr lang="en-US" sz="1200">
                <a:highlight>
                  <a:srgbClr val="FFFFFF"/>
                </a:highlight>
                <a:latin typeface="Roboto"/>
                <a:ea typeface="Roboto"/>
                <a:cs typeface="Roboto"/>
                <a:sym typeface="Roboto"/>
              </a:rPr>
              <a:t>1Robotics | Machine learning | Autonomous navigation</a:t>
            </a:r>
            <a:endParaRPr sz="1200">
              <a:highlight>
                <a:srgbClr val="FFFFFF"/>
              </a:highlight>
              <a:latin typeface="Roboto"/>
              <a:ea typeface="Roboto"/>
              <a:cs typeface="Roboto"/>
              <a:sym typeface="Roboto"/>
            </a:endParaRPr>
          </a:p>
          <a:p>
            <a:pPr indent="0" lvl="0" marL="0" rtl="0" algn="l">
              <a:spcBef>
                <a:spcPts val="0"/>
              </a:spcBef>
              <a:spcAft>
                <a:spcPts val="0"/>
              </a:spcAft>
              <a:buNone/>
            </a:pPr>
            <a:r>
              <a:rPr lang="en-US" sz="1200">
                <a:highlight>
                  <a:srgbClr val="FFFFFF"/>
                </a:highlight>
                <a:latin typeface="Roboto"/>
                <a:ea typeface="Roboto"/>
                <a:cs typeface="Roboto"/>
                <a:sym typeface="Roboto"/>
              </a:rPr>
              <a:t>Berlin Metropolitan Area  </a:t>
            </a:r>
            <a:r>
              <a:rPr lang="en-US" sz="1200" u="sng">
                <a:solidFill>
                  <a:schemeClr val="hlink"/>
                </a:solidFill>
                <a:highlight>
                  <a:srgbClr val="FFFFFF"/>
                </a:highlight>
                <a:latin typeface="Roboto"/>
                <a:ea typeface="Roboto"/>
                <a:cs typeface="Roboto"/>
                <a:sym typeface="Roboto"/>
                <a:hlinkClick r:id="rId5"/>
              </a:rPr>
              <a:t>Contact info</a:t>
            </a:r>
            <a:endParaRPr sz="1200" u="sng">
              <a:solidFill>
                <a:schemeClr val="hlink"/>
              </a:solidFill>
              <a:highlight>
                <a:srgbClr val="FFFFFF"/>
              </a:highlight>
              <a:latin typeface="Roboto"/>
              <a:ea typeface="Roboto"/>
              <a:cs typeface="Roboto"/>
              <a:sym typeface="Roboto"/>
            </a:endParaRPr>
          </a:p>
          <a:p>
            <a:pPr indent="-304800" lvl="0" marL="457200" rtl="0" algn="l">
              <a:lnSpc>
                <a:spcPct val="115000"/>
              </a:lnSpc>
              <a:spcBef>
                <a:spcPts val="1800"/>
              </a:spcBef>
              <a:spcAft>
                <a:spcPts val="0"/>
              </a:spcAft>
              <a:buSzPts val="1200"/>
              <a:buFont typeface="Roboto"/>
              <a:buChar char="●"/>
            </a:pPr>
            <a:r>
              <a:rPr b="1" lang="en-US" sz="1800" u="sng">
                <a:solidFill>
                  <a:schemeClr val="hlink"/>
                </a:solidFill>
                <a:highlight>
                  <a:srgbClr val="FFFFFF"/>
                </a:highlight>
                <a:latin typeface="Roboto"/>
                <a:ea typeface="Roboto"/>
                <a:cs typeface="Roboto"/>
                <a:sym typeface="Roboto"/>
                <a:hlinkClick r:id="rId6"/>
              </a:rPr>
              <a:t>UMA</a:t>
            </a:r>
            <a:endParaRPr b="1" sz="1800" u="sng">
              <a:solidFill>
                <a:schemeClr val="hlink"/>
              </a:solidFill>
              <a:highlight>
                <a:srgbClr val="FFFFFF"/>
              </a:highlight>
              <a:latin typeface="Roboto"/>
              <a:ea typeface="Roboto"/>
              <a:cs typeface="Roboto"/>
              <a:sym typeface="Roboto"/>
              <a:hlinkClick r:id="rId7"/>
            </a:endParaRPr>
          </a:p>
          <a:p>
            <a:pPr indent="-304800" lvl="0" marL="457200" rtl="0" algn="l">
              <a:lnSpc>
                <a:spcPct val="115000"/>
              </a:lnSpc>
              <a:spcBef>
                <a:spcPts val="0"/>
              </a:spcBef>
              <a:spcAft>
                <a:spcPts val="0"/>
              </a:spcAft>
              <a:buSzPts val="1200"/>
              <a:buFont typeface="Roboto"/>
              <a:buChar char="●"/>
            </a:pPr>
            <a:r>
              <a:rPr b="1" lang="en-US" sz="1800" u="sng">
                <a:solidFill>
                  <a:schemeClr val="hlink"/>
                </a:solidFill>
                <a:highlight>
                  <a:srgbClr val="FFFFFF"/>
                </a:highlight>
                <a:latin typeface="Roboto"/>
                <a:ea typeface="Roboto"/>
                <a:cs typeface="Roboto"/>
                <a:sym typeface="Roboto"/>
                <a:hlinkClick r:id="rId8"/>
              </a:rPr>
              <a:t>Universität Bielefeld</a:t>
            </a:r>
            <a:endParaRPr b="1" sz="1800" u="sng">
              <a:solidFill>
                <a:schemeClr val="hlink"/>
              </a:solidFill>
              <a:highlight>
                <a:srgbClr val="FFFFFF"/>
              </a:highlight>
              <a:latin typeface="Roboto"/>
              <a:ea typeface="Roboto"/>
              <a:cs typeface="Roboto"/>
              <a:sym typeface="Roboto"/>
              <a:hlinkClick r:id="rId9"/>
            </a:endParaRPr>
          </a:p>
          <a:p>
            <a:pPr indent="0" lvl="0" marL="0" rtl="0" algn="l">
              <a:lnSpc>
                <a:spcPct val="115000"/>
              </a:lnSpc>
              <a:spcBef>
                <a:spcPts val="400"/>
              </a:spcBef>
              <a:spcAft>
                <a:spcPts val="0"/>
              </a:spcAft>
              <a:buNone/>
            </a:pPr>
            <a:r>
              <a:t/>
            </a:r>
            <a:endParaRPr sz="1200">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4"/>
          <p:cNvSpPr/>
          <p:nvPr/>
        </p:nvSpPr>
        <p:spPr>
          <a:xfrm>
            <a:off x="0" y="0"/>
            <a:ext cx="158750" cy="1587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3. Target Market</a:t>
            </a:r>
            <a:endParaRPr/>
          </a:p>
        </p:txBody>
      </p:sp>
      <p:sp>
        <p:nvSpPr>
          <p:cNvPr id="129" name="Google Shape;129;p4"/>
          <p:cNvSpPr txBox="1"/>
          <p:nvPr/>
        </p:nvSpPr>
        <p:spPr>
          <a:xfrm>
            <a:off x="251520" y="1249114"/>
            <a:ext cx="864096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Describe who will buy your product, size of your target market, why will they be interested in it? (what are the customer’s pain points?). Please add another slide if required.</a:t>
            </a:r>
            <a:endParaRPr b="0"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FullStop.AI is in the POC Stage, as a follower algorithm, to be scaled eventually to a comma.ai like hardware and software, integrated with the OBD II CAN bus.</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A scalable technology, scalable from agricultural robotic traction, called tractor technologies, to personal mobility and industrial autonomous navigation solutions.</a:t>
            </a:r>
            <a:endParaRPr i="1"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5"/>
          <p:cNvSpPr/>
          <p:nvPr/>
        </p:nvSpPr>
        <p:spPr>
          <a:xfrm>
            <a:off x="0" y="0"/>
            <a:ext cx="158750" cy="1587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4. Product</a:t>
            </a:r>
            <a:endParaRPr/>
          </a:p>
        </p:txBody>
      </p:sp>
      <p:sp>
        <p:nvSpPr>
          <p:cNvPr id="138" name="Google Shape;138;p5"/>
          <p:cNvSpPr txBox="1"/>
          <p:nvPr/>
        </p:nvSpPr>
        <p:spPr>
          <a:xfrm>
            <a:off x="251516" y="1128234"/>
            <a:ext cx="8640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Describe the product and its functionality in detail.</a:t>
            </a:r>
            <a:endParaRPr b="0"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Fullstop.ai is inspired by the comma.ai project.</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The hardware is minimalist using just a Jetson Nano 2 GB GPGPU with USB to OBD II conversion and integration of existing cameras and birds eye view cameras.</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1" lang="en-US" sz="1800">
                <a:solidFill>
                  <a:schemeClr val="dk1"/>
                </a:solidFill>
              </a:rPr>
              <a:t>The technology is a mature platform for the </a:t>
            </a:r>
            <a:r>
              <a:rPr i="1" lang="en-US" sz="1800">
                <a:solidFill>
                  <a:schemeClr val="dk1"/>
                </a:solidFill>
              </a:rPr>
              <a:t>implementation</a:t>
            </a:r>
            <a:r>
              <a:rPr i="1" lang="en-US" sz="1800">
                <a:solidFill>
                  <a:schemeClr val="dk1"/>
                </a:solidFill>
              </a:rPr>
              <a:t> and testing of several algorithms.</a:t>
            </a:r>
            <a:endParaRPr i="1"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i="1" lang="en-US" sz="1800">
                <a:solidFill>
                  <a:schemeClr val="dk1"/>
                </a:solidFill>
              </a:rPr>
              <a:t>Off track, traffic less scenario, SLAM with follower algorithm and smart leader identification.</a:t>
            </a:r>
            <a:endParaRPr i="1"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i="1" lang="en-US" sz="1800">
                <a:solidFill>
                  <a:schemeClr val="dk1"/>
                </a:solidFill>
              </a:rPr>
              <a:t>Cockroach Algorithm, with Smart Driver, high traffic scenarios, with left or right only single lane mode.</a:t>
            </a:r>
            <a:endParaRPr i="1"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i="1" lang="en-US" sz="1800">
                <a:solidFill>
                  <a:schemeClr val="dk1"/>
                </a:solidFill>
              </a:rPr>
              <a:t>Lane switching and an enhanced leader follower and pack mode.</a:t>
            </a:r>
            <a:endParaRPr i="1"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6"/>
          <p:cNvSpPr/>
          <p:nvPr/>
        </p:nvSpPr>
        <p:spPr>
          <a:xfrm>
            <a:off x="0" y="0"/>
            <a:ext cx="158750" cy="1587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5. Unique Value Proposition</a:t>
            </a:r>
            <a:endParaRPr/>
          </a:p>
        </p:txBody>
      </p:sp>
      <p:sp>
        <p:nvSpPr>
          <p:cNvPr id="147" name="Google Shape;147;p6"/>
          <p:cNvSpPr/>
          <p:nvPr/>
        </p:nvSpPr>
        <p:spPr>
          <a:xfrm>
            <a:off x="762000" y="1447800"/>
            <a:ext cx="7805739" cy="4572000"/>
          </a:xfrm>
          <a:prstGeom prst="rect">
            <a:avLst/>
          </a:prstGeom>
          <a:noFill/>
          <a:ln>
            <a:noFill/>
          </a:ln>
        </p:spPr>
        <p:txBody>
          <a:bodyPr anchorCtr="0" anchor="t" bIns="45700" lIns="45700" spcFirstLastPara="1" rIns="45700" wrap="square" tIns="45700">
            <a:noAutofit/>
          </a:bodyPr>
          <a:lstStyle/>
          <a:p>
            <a:pPr indent="-259525" lvl="0" marL="363538" marR="0" rtl="0" algn="l">
              <a:lnSpc>
                <a:spcPct val="95000"/>
              </a:lnSpc>
              <a:spcBef>
                <a:spcPts val="0"/>
              </a:spcBef>
              <a:spcAft>
                <a:spcPts val="0"/>
              </a:spcAft>
              <a:buClr>
                <a:srgbClr val="C00000"/>
              </a:buClr>
              <a:buSzPts val="1638"/>
              <a:buFont typeface="Noto Sans Symbols"/>
              <a:buNone/>
            </a:pPr>
            <a:r>
              <a:t/>
            </a:r>
            <a:endParaRPr b="0" i="0" sz="1800" u="none" cap="none" strike="noStrike">
              <a:solidFill>
                <a:schemeClr val="dk1"/>
              </a:solidFill>
              <a:latin typeface="Arial"/>
              <a:ea typeface="Arial"/>
              <a:cs typeface="Arial"/>
              <a:sym typeface="Arial"/>
            </a:endParaRPr>
          </a:p>
        </p:txBody>
      </p:sp>
      <p:sp>
        <p:nvSpPr>
          <p:cNvPr id="148" name="Google Shape;148;p6"/>
          <p:cNvSpPr/>
          <p:nvPr/>
        </p:nvSpPr>
        <p:spPr>
          <a:xfrm>
            <a:off x="262717" y="1000096"/>
            <a:ext cx="8618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1" lang="en-US" sz="1800" u="none" cap="none" strike="noStrike">
                <a:solidFill>
                  <a:schemeClr val="dk1"/>
                </a:solidFill>
                <a:latin typeface="Arial"/>
                <a:ea typeface="Arial"/>
                <a:cs typeface="Arial"/>
                <a:sym typeface="Arial"/>
              </a:rPr>
              <a:t>Describe how your product acts as a pain reliever for the customers and mention how </a:t>
            </a:r>
            <a:r>
              <a:rPr b="0" i="1" lang="en-US" sz="1800" u="none" cap="none" strike="noStrike">
                <a:solidFill>
                  <a:srgbClr val="1D1C1D"/>
                </a:solidFill>
                <a:latin typeface="Arial"/>
                <a:ea typeface="Arial"/>
                <a:cs typeface="Arial"/>
                <a:sym typeface="Arial"/>
              </a:rPr>
              <a:t>your solution distinguishes you from the other competitor.</a:t>
            </a:r>
            <a:endParaRPr b="0" i="1" sz="1800" u="none" cap="none" strike="noStrike">
              <a:solidFill>
                <a:srgbClr val="1D1C1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i="1" sz="1800">
              <a:solidFill>
                <a:srgbClr val="1D1C1D"/>
              </a:solidFill>
            </a:endParaRPr>
          </a:p>
          <a:p>
            <a:pPr indent="0" lvl="0" marL="0" marR="0" rtl="0" algn="l">
              <a:lnSpc>
                <a:spcPct val="100000"/>
              </a:lnSpc>
              <a:spcBef>
                <a:spcPts val="0"/>
              </a:spcBef>
              <a:spcAft>
                <a:spcPts val="0"/>
              </a:spcAft>
              <a:buClr>
                <a:srgbClr val="000000"/>
              </a:buClr>
              <a:buSzPts val="1600"/>
              <a:buFont typeface="Arial"/>
              <a:buNone/>
            </a:pPr>
            <a:r>
              <a:rPr i="1" lang="en-US" sz="1800">
                <a:solidFill>
                  <a:srgbClr val="1D1C1D"/>
                </a:solidFill>
              </a:rPr>
              <a:t>The technology, proves the inadequacy of </a:t>
            </a:r>
            <a:r>
              <a:rPr i="1" lang="en-US" sz="1800">
                <a:solidFill>
                  <a:srgbClr val="1D1C1D"/>
                </a:solidFill>
              </a:rPr>
              <a:t>autonomous</a:t>
            </a:r>
            <a:r>
              <a:rPr i="1" lang="en-US" sz="1800">
                <a:solidFill>
                  <a:srgbClr val="1D1C1D"/>
                </a:solidFill>
              </a:rPr>
              <a:t> technology in isolation, with a </a:t>
            </a:r>
            <a:r>
              <a:rPr i="1" lang="en-US" sz="1800">
                <a:solidFill>
                  <a:srgbClr val="1D1C1D"/>
                </a:solidFill>
              </a:rPr>
              <a:t>feasible</a:t>
            </a:r>
            <a:r>
              <a:rPr i="1" lang="en-US" sz="1800">
                <a:solidFill>
                  <a:srgbClr val="1D1C1D"/>
                </a:solidFill>
              </a:rPr>
              <a:t> and safe technological </a:t>
            </a:r>
            <a:r>
              <a:rPr i="1" lang="en-US" sz="1800">
                <a:solidFill>
                  <a:srgbClr val="1D1C1D"/>
                </a:solidFill>
              </a:rPr>
              <a:t>implementation</a:t>
            </a:r>
            <a:r>
              <a:rPr i="1" lang="en-US" sz="1800">
                <a:solidFill>
                  <a:srgbClr val="1D1C1D"/>
                </a:solidFill>
              </a:rPr>
              <a:t> of following a safe human leader capable of independent thinking and highly adept at leading, only such a leader is identified in follower and pack modes, making HAV feasible and safe enough, only in human guidance.</a:t>
            </a:r>
            <a:endParaRPr i="1" sz="1800">
              <a:solidFill>
                <a:srgbClr val="1D1C1D"/>
              </a:solidFill>
            </a:endParaRPr>
          </a:p>
          <a:p>
            <a:pPr indent="0" lvl="0" marL="0" marR="0" rtl="0" algn="l">
              <a:lnSpc>
                <a:spcPct val="100000"/>
              </a:lnSpc>
              <a:spcBef>
                <a:spcPts val="0"/>
              </a:spcBef>
              <a:spcAft>
                <a:spcPts val="0"/>
              </a:spcAft>
              <a:buClr>
                <a:srgbClr val="000000"/>
              </a:buClr>
              <a:buSzPts val="1600"/>
              <a:buFont typeface="Arial"/>
              <a:buNone/>
            </a:pPr>
            <a:r>
              <a:t/>
            </a:r>
            <a:endParaRPr i="1" sz="1800">
              <a:solidFill>
                <a:srgbClr val="1D1C1D"/>
              </a:solidFill>
            </a:endParaRPr>
          </a:p>
          <a:p>
            <a:pPr indent="0" lvl="0" marL="0" marR="0" rtl="0" algn="l">
              <a:lnSpc>
                <a:spcPct val="100000"/>
              </a:lnSpc>
              <a:spcBef>
                <a:spcPts val="0"/>
              </a:spcBef>
              <a:spcAft>
                <a:spcPts val="0"/>
              </a:spcAft>
              <a:buClr>
                <a:srgbClr val="000000"/>
              </a:buClr>
              <a:buSzPts val="1600"/>
              <a:buFont typeface="Arial"/>
              <a:buNone/>
            </a:pPr>
            <a:r>
              <a:rPr i="1" lang="en-US" sz="1800">
                <a:solidFill>
                  <a:srgbClr val="1D1C1D"/>
                </a:solidFill>
              </a:rPr>
              <a:t>The simplicity and use of already mature technologies, makes this the only feasible HAV for use both in Indian Traffic conditions and in extreme conditions.</a:t>
            </a:r>
            <a:endParaRPr i="1" sz="1800">
              <a:solidFill>
                <a:srgbClr val="1D1C1D"/>
              </a:solidFill>
            </a:endParaRPr>
          </a:p>
          <a:p>
            <a:pPr indent="0" lvl="0" marL="0" marR="0" rtl="0" algn="l">
              <a:lnSpc>
                <a:spcPct val="100000"/>
              </a:lnSpc>
              <a:spcBef>
                <a:spcPts val="0"/>
              </a:spcBef>
              <a:spcAft>
                <a:spcPts val="0"/>
              </a:spcAft>
              <a:buClr>
                <a:srgbClr val="000000"/>
              </a:buClr>
              <a:buSzPts val="1600"/>
              <a:buFont typeface="Arial"/>
              <a:buNone/>
            </a:pPr>
            <a:r>
              <a:t/>
            </a:r>
            <a:endParaRPr i="1" sz="1800">
              <a:solidFill>
                <a:srgbClr val="1D1C1D"/>
              </a:solidFill>
            </a:endParaRPr>
          </a:p>
          <a:p>
            <a:pPr indent="0" lvl="0" marL="0" marR="0" rtl="0" algn="l">
              <a:lnSpc>
                <a:spcPct val="100000"/>
              </a:lnSpc>
              <a:spcBef>
                <a:spcPts val="0"/>
              </a:spcBef>
              <a:spcAft>
                <a:spcPts val="0"/>
              </a:spcAft>
              <a:buClr>
                <a:srgbClr val="000000"/>
              </a:buClr>
              <a:buSzPts val="1600"/>
              <a:buFont typeface="Arial"/>
              <a:buNone/>
            </a:pPr>
            <a:r>
              <a:rPr i="1" lang="en-US" sz="1800">
                <a:solidFill>
                  <a:srgbClr val="1D1C1D"/>
                </a:solidFill>
              </a:rPr>
              <a:t>Deliverables include public domain datasets, integration with existing datasets and API services for traffic rule, map based navigation and Mapillary datasets.</a:t>
            </a:r>
            <a:endParaRPr i="1" sz="1800">
              <a:solidFill>
                <a:srgbClr val="1D1C1D"/>
              </a:solidFill>
            </a:endParaRPr>
          </a:p>
          <a:p>
            <a:pPr indent="0" lvl="0" marL="0" marR="0" rtl="0" algn="l">
              <a:lnSpc>
                <a:spcPct val="100000"/>
              </a:lnSpc>
              <a:spcBef>
                <a:spcPts val="0"/>
              </a:spcBef>
              <a:spcAft>
                <a:spcPts val="0"/>
              </a:spcAft>
              <a:buClr>
                <a:srgbClr val="000000"/>
              </a:buClr>
              <a:buSzPts val="1600"/>
              <a:buFont typeface="Arial"/>
              <a:buNone/>
            </a:pPr>
            <a:r>
              <a:rPr i="1" lang="en-US" sz="1800">
                <a:solidFill>
                  <a:srgbClr val="1D1C1D"/>
                </a:solidFill>
              </a:rPr>
              <a:t>Other hardware and software deliverables include, robotic traction units, tractors for material handling and agricultural solutions, UMA robotics based </a:t>
            </a:r>
            <a:r>
              <a:rPr i="1" lang="en-US" sz="1800">
                <a:solidFill>
                  <a:srgbClr val="1D1C1D"/>
                </a:solidFill>
              </a:rPr>
              <a:t>robust</a:t>
            </a:r>
            <a:r>
              <a:rPr i="1" lang="en-US" sz="1800">
                <a:solidFill>
                  <a:srgbClr val="1D1C1D"/>
                </a:solidFill>
              </a:rPr>
              <a:t> solutions, now tested in extreme </a:t>
            </a:r>
            <a:r>
              <a:rPr i="1" lang="en-US" sz="1800">
                <a:solidFill>
                  <a:srgbClr val="1D1C1D"/>
                </a:solidFill>
              </a:rPr>
              <a:t>engineering</a:t>
            </a:r>
            <a:r>
              <a:rPr i="1" lang="en-US" sz="1800">
                <a:solidFill>
                  <a:srgbClr val="1D1C1D"/>
                </a:solidFill>
              </a:rPr>
              <a:t>, and in realistic traffic conditions.</a:t>
            </a:r>
            <a:endParaRPr i="1" sz="1800">
              <a:solidFill>
                <a:srgbClr val="1D1C1D"/>
              </a:solidFill>
            </a:endParaRPr>
          </a:p>
          <a:p>
            <a:pPr indent="0" lvl="0" marL="0" marR="0" rtl="0" algn="l">
              <a:lnSpc>
                <a:spcPct val="100000"/>
              </a:lnSpc>
              <a:spcBef>
                <a:spcPts val="0"/>
              </a:spcBef>
              <a:spcAft>
                <a:spcPts val="0"/>
              </a:spcAft>
              <a:buClr>
                <a:srgbClr val="000000"/>
              </a:buClr>
              <a:buSzPts val="1600"/>
              <a:buFont typeface="Arial"/>
              <a:buNone/>
            </a:pPr>
            <a:r>
              <a:rPr i="1" lang="en-US" sz="1800">
                <a:solidFill>
                  <a:srgbClr val="1D1C1D"/>
                </a:solidFill>
              </a:rPr>
              <a:t>Compliance with legal frameworks for robotics in mandatory human supervision and follow mode of such a supervision, and thus an axiomatic compliance with all written laws of machine operation.</a:t>
            </a:r>
            <a:endParaRPr i="1" sz="1800">
              <a:solidFill>
                <a:srgbClr val="1D1C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05a615c8b_0_1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contd...</a:t>
            </a:r>
            <a:endParaRPr/>
          </a:p>
        </p:txBody>
      </p:sp>
      <p:sp>
        <p:nvSpPr>
          <p:cNvPr id="155" name="Google Shape;155;gf05a615c8b_0_1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100"/>
              <a:t>Cost effective HAV solutions, in par with existing product offerings from open </a:t>
            </a:r>
            <a:r>
              <a:rPr lang="en-US" sz="2100"/>
              <a:t>source</a:t>
            </a:r>
            <a:r>
              <a:rPr lang="en-US" sz="2100"/>
              <a:t> vendors like comma.ai and other sources.</a:t>
            </a:r>
            <a:endParaRPr sz="2100"/>
          </a:p>
          <a:p>
            <a:pPr indent="0" lvl="0" marL="0" rtl="0" algn="l">
              <a:spcBef>
                <a:spcPts val="360"/>
              </a:spcBef>
              <a:spcAft>
                <a:spcPts val="0"/>
              </a:spcAft>
              <a:buNone/>
            </a:pPr>
            <a:r>
              <a:rPr lang="en-US" sz="2100"/>
              <a:t>On par with other HAV solutions by Tesla and other leading automotive manufacturers.</a:t>
            </a:r>
            <a:endParaRPr sz="2100"/>
          </a:p>
          <a:p>
            <a:pPr indent="0" lvl="0" marL="0" rtl="0" algn="l">
              <a:spcBef>
                <a:spcPts val="360"/>
              </a:spcBef>
              <a:spcAft>
                <a:spcPts val="0"/>
              </a:spcAft>
              <a:buNone/>
            </a:pPr>
            <a:r>
              <a:rPr lang="en-US" sz="2100"/>
              <a:t>Retro fitting on a range of newer and older automotive and off road, as well as PT technologies.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7"/>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6. Business Model</a:t>
            </a:r>
            <a:endParaRPr/>
          </a:p>
        </p:txBody>
      </p:sp>
      <p:sp>
        <p:nvSpPr>
          <p:cNvPr id="163" name="Google Shape;163;p7"/>
          <p:cNvSpPr/>
          <p:nvPr/>
        </p:nvSpPr>
        <p:spPr>
          <a:xfrm>
            <a:off x="214275" y="1000100"/>
            <a:ext cx="8710500" cy="5019600"/>
          </a:xfrm>
          <a:prstGeom prst="rect">
            <a:avLst/>
          </a:prstGeom>
          <a:noFill/>
          <a:ln>
            <a:noFill/>
          </a:ln>
        </p:spPr>
        <p:txBody>
          <a:bodyPr anchorCtr="0" anchor="t" bIns="45700" lIns="45700" spcFirstLastPara="1" rIns="45700" wrap="square" tIns="45700">
            <a:noAutofit/>
          </a:bodyPr>
          <a:lstStyle/>
          <a:p>
            <a:pPr indent="0" lvl="0" marL="0" marR="0" rtl="0" algn="l">
              <a:lnSpc>
                <a:spcPct val="95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Explain who has your money temporarily in his pocket and how you are going to get it into yours. </a:t>
            </a:r>
            <a:endParaRPr b="0" i="1" sz="1400" u="none" cap="none" strike="noStrike">
              <a:solidFill>
                <a:srgbClr val="000000"/>
              </a:solidFill>
              <a:latin typeface="Arial"/>
              <a:ea typeface="Arial"/>
              <a:cs typeface="Arial"/>
              <a:sym typeface="Arial"/>
            </a:endParaRPr>
          </a:p>
          <a:p>
            <a:pPr indent="-259525" lvl="0" marL="363538" marR="0" rtl="0" algn="l">
              <a:lnSpc>
                <a:spcPct val="95000"/>
              </a:lnSpc>
              <a:spcBef>
                <a:spcPts val="1260"/>
              </a:spcBef>
              <a:spcAft>
                <a:spcPts val="0"/>
              </a:spcAft>
              <a:buClr>
                <a:srgbClr val="C00000"/>
              </a:buClr>
              <a:buSzPts val="1638"/>
              <a:buFont typeface="Noto Sans Symbols"/>
              <a:buNone/>
            </a:pPr>
            <a:r>
              <a:t/>
            </a:r>
            <a:endParaRPr b="0" i="0" sz="1800" u="none" cap="none" strike="noStrike">
              <a:solidFill>
                <a:schemeClr val="dk1"/>
              </a:solidFill>
              <a:latin typeface="Arial"/>
              <a:ea typeface="Arial"/>
              <a:cs typeface="Arial"/>
              <a:sym typeface="Arial"/>
            </a:endParaRPr>
          </a:p>
          <a:p>
            <a:pPr indent="-259524" lvl="0" marL="363537" marR="0" rtl="0" algn="l">
              <a:lnSpc>
                <a:spcPct val="95000"/>
              </a:lnSpc>
              <a:spcBef>
                <a:spcPts val="1260"/>
              </a:spcBef>
              <a:spcAft>
                <a:spcPts val="0"/>
              </a:spcAft>
              <a:buClr>
                <a:srgbClr val="C00000"/>
              </a:buClr>
              <a:buSzPts val="1638"/>
              <a:buFont typeface="Noto Sans Symbols"/>
              <a:buNone/>
            </a:pPr>
            <a:r>
              <a:rPr lang="en-US" sz="1800">
                <a:solidFill>
                  <a:schemeClr val="dk1"/>
                </a:solidFill>
              </a:rPr>
              <a:t>The project is presently in the POC stage and remains in </a:t>
            </a:r>
            <a:r>
              <a:rPr lang="en-US" sz="1800">
                <a:solidFill>
                  <a:schemeClr val="dk1"/>
                </a:solidFill>
              </a:rPr>
              <a:t>prototyping</a:t>
            </a:r>
            <a:r>
              <a:rPr lang="en-US" sz="1800">
                <a:solidFill>
                  <a:schemeClr val="dk1"/>
                </a:solidFill>
              </a:rPr>
              <a:t> and production till 2023. The funding is from the HCI Hub, IIT Madras as a combination of research grants and seed based funding.</a:t>
            </a:r>
            <a:endParaRPr sz="1800">
              <a:solidFill>
                <a:schemeClr val="dk1"/>
              </a:solidFill>
            </a:endParaRPr>
          </a:p>
          <a:p>
            <a:pPr indent="-259524" lvl="0" marL="363537" marR="0" rtl="0" algn="l">
              <a:lnSpc>
                <a:spcPct val="95000"/>
              </a:lnSpc>
              <a:spcBef>
                <a:spcPts val="1260"/>
              </a:spcBef>
              <a:spcAft>
                <a:spcPts val="0"/>
              </a:spcAft>
              <a:buClr>
                <a:srgbClr val="C00000"/>
              </a:buClr>
              <a:buSzPts val="1638"/>
              <a:buFont typeface="Noto Sans Symbols"/>
              <a:buNone/>
            </a:pPr>
            <a:r>
              <a:t/>
            </a:r>
            <a:endParaRPr sz="1800">
              <a:solidFill>
                <a:schemeClr val="dk1"/>
              </a:solidFill>
            </a:endParaRPr>
          </a:p>
          <a:p>
            <a:pPr indent="-259524" lvl="0" marL="363537" marR="0" rtl="0" algn="l">
              <a:lnSpc>
                <a:spcPct val="95000"/>
              </a:lnSpc>
              <a:spcBef>
                <a:spcPts val="1260"/>
              </a:spcBef>
              <a:spcAft>
                <a:spcPts val="0"/>
              </a:spcAft>
              <a:buClr>
                <a:srgbClr val="C00000"/>
              </a:buClr>
              <a:buSzPts val="1638"/>
              <a:buFont typeface="Noto Sans Symbols"/>
              <a:buNone/>
            </a:pPr>
            <a:r>
              <a:rPr lang="en-US" sz="1800">
                <a:solidFill>
                  <a:schemeClr val="dk1"/>
                </a:solidFill>
              </a:rPr>
              <a:t>Post 2023, would enter series A funding, for a Go To Market Plan, with on demand manufacturing, stable beta tested releases of open auto nav  for fullstop.ai </a:t>
            </a:r>
            <a:endParaRPr sz="1800">
              <a:solidFill>
                <a:schemeClr val="dk1"/>
              </a:solidFill>
            </a:endParaRPr>
          </a:p>
          <a:p>
            <a:pPr indent="-259524" lvl="0" marL="363537" marR="0" rtl="0" algn="l">
              <a:lnSpc>
                <a:spcPct val="95000"/>
              </a:lnSpc>
              <a:spcBef>
                <a:spcPts val="1260"/>
              </a:spcBef>
              <a:spcAft>
                <a:spcPts val="0"/>
              </a:spcAft>
              <a:buClr>
                <a:srgbClr val="C00000"/>
              </a:buClr>
              <a:buSzPts val="1638"/>
              <a:buFont typeface="Noto Sans Symbols"/>
              <a:buNone/>
            </a:pPr>
            <a:r>
              <a:rPr lang="en-US" sz="1800">
                <a:solidFill>
                  <a:schemeClr val="dk1"/>
                </a:solidFill>
              </a:rPr>
              <a:t>Product release in version one is planned in mid 2023, with pre booking through Amazon.in and Amazon.com , on demand using a Lean, JIT manufacturing model using additive manufacturing. Pricing details are yet to be decided.</a:t>
            </a:r>
            <a:endParaRPr sz="1800">
              <a:solidFill>
                <a:schemeClr val="dk1"/>
              </a:solidFill>
            </a:endParaRPr>
          </a:p>
          <a:p>
            <a:pPr indent="-259524" lvl="0" marL="363537" marR="0" rtl="0" algn="l">
              <a:lnSpc>
                <a:spcPct val="95000"/>
              </a:lnSpc>
              <a:spcBef>
                <a:spcPts val="1260"/>
              </a:spcBef>
              <a:spcAft>
                <a:spcPts val="0"/>
              </a:spcAft>
              <a:buClr>
                <a:srgbClr val="C00000"/>
              </a:buClr>
              <a:buSzPts val="1638"/>
              <a:buFont typeface="Noto Sans Symbols"/>
              <a:buNone/>
            </a:pPr>
            <a:r>
              <a:rPr lang="en-US" sz="1800">
                <a:solidFill>
                  <a:schemeClr val="dk1"/>
                </a:solidFill>
              </a:rPr>
              <a:t>Data gathering is a </a:t>
            </a:r>
            <a:r>
              <a:rPr lang="en-US" sz="1800">
                <a:solidFill>
                  <a:schemeClr val="dk1"/>
                </a:solidFill>
              </a:rPr>
              <a:t>continuous</a:t>
            </a:r>
            <a:r>
              <a:rPr lang="en-US" sz="1800">
                <a:solidFill>
                  <a:schemeClr val="dk1"/>
                </a:solidFill>
              </a:rPr>
              <a:t> integration model with </a:t>
            </a:r>
            <a:r>
              <a:rPr lang="en-US" sz="1800">
                <a:solidFill>
                  <a:schemeClr val="dk1"/>
                </a:solidFill>
              </a:rPr>
              <a:t>continuous</a:t>
            </a:r>
            <a:r>
              <a:rPr lang="en-US" sz="1800">
                <a:solidFill>
                  <a:schemeClr val="dk1"/>
                </a:solidFill>
              </a:rPr>
              <a:t> cloud based data </a:t>
            </a:r>
            <a:r>
              <a:rPr lang="en-US" sz="1800">
                <a:solidFill>
                  <a:schemeClr val="dk1"/>
                </a:solidFill>
              </a:rPr>
              <a:t>assimilation</a:t>
            </a:r>
            <a:r>
              <a:rPr lang="en-US" sz="1800">
                <a:solidFill>
                  <a:schemeClr val="dk1"/>
                </a:solidFill>
              </a:rPr>
              <a:t>, through the hardware and software.</a:t>
            </a:r>
            <a:endParaRPr sz="1800">
              <a:solidFill>
                <a:schemeClr val="dk1"/>
              </a:solidFill>
            </a:endParaRPr>
          </a:p>
          <a:p>
            <a:pPr indent="-259525" lvl="0" marL="363538" marR="0" rtl="0" algn="l">
              <a:lnSpc>
                <a:spcPct val="95000"/>
              </a:lnSpc>
              <a:spcBef>
                <a:spcPts val="1260"/>
              </a:spcBef>
              <a:spcAft>
                <a:spcPts val="0"/>
              </a:spcAft>
              <a:buClr>
                <a:srgbClr val="C00000"/>
              </a:buClr>
              <a:buSzPts val="1638"/>
              <a:buFont typeface="Noto Sans Symbols"/>
              <a:buNone/>
            </a:pPr>
            <a:r>
              <a:rPr lang="en-US" sz="1800">
                <a:solidFill>
                  <a:schemeClr val="dk1"/>
                </a:solidFill>
              </a:rPr>
              <a:t>Continuous</a:t>
            </a:r>
            <a:r>
              <a:rPr lang="en-US" sz="1800">
                <a:solidFill>
                  <a:schemeClr val="dk1"/>
                </a:solidFill>
              </a:rPr>
              <a:t> Innovation models are applied with lifecycle estimation, for each release of the hardware.</a:t>
            </a:r>
            <a:endParaRPr sz="1800">
              <a:solidFill>
                <a:schemeClr val="dk1"/>
              </a:solidFill>
            </a:endParaRPr>
          </a:p>
          <a:p>
            <a:pPr indent="-259525" lvl="0" marL="363538" marR="0" rtl="0" algn="l">
              <a:lnSpc>
                <a:spcPct val="95000"/>
              </a:lnSpc>
              <a:spcBef>
                <a:spcPts val="1260"/>
              </a:spcBef>
              <a:spcAft>
                <a:spcPts val="0"/>
              </a:spcAft>
              <a:buClr>
                <a:srgbClr val="C00000"/>
              </a:buClr>
              <a:buSzPts val="1638"/>
              <a:buFont typeface="Noto Sans Symbols"/>
              <a:buNone/>
            </a:pPr>
            <a:r>
              <a:t/>
            </a:r>
            <a:endParaRPr b="0" i="0" sz="1800" u="none" cap="none" strike="noStrike">
              <a:solidFill>
                <a:schemeClr val="dk1"/>
              </a:solidFill>
              <a:latin typeface="Arial"/>
              <a:ea typeface="Arial"/>
              <a:cs typeface="Arial"/>
              <a:sym typeface="Arial"/>
            </a:endParaRPr>
          </a:p>
          <a:p>
            <a:pPr indent="-259525" lvl="0" marL="363538" marR="0" rtl="0" algn="l">
              <a:lnSpc>
                <a:spcPct val="95000"/>
              </a:lnSpc>
              <a:spcBef>
                <a:spcPts val="1260"/>
              </a:spcBef>
              <a:spcAft>
                <a:spcPts val="0"/>
              </a:spcAft>
              <a:buClr>
                <a:srgbClr val="C00000"/>
              </a:buClr>
              <a:buSzPts val="1638"/>
              <a:buFont typeface="Noto Sans Symbols"/>
              <a:buNone/>
            </a:pPr>
            <a:r>
              <a:t/>
            </a:r>
            <a:endParaRPr b="0" i="0" sz="1800" u="none" cap="none" strike="noStrike">
              <a:solidFill>
                <a:schemeClr val="dk1"/>
              </a:solidFill>
              <a:latin typeface="Arial"/>
              <a:ea typeface="Arial"/>
              <a:cs typeface="Arial"/>
              <a:sym typeface="Arial"/>
            </a:endParaRPr>
          </a:p>
        </p:txBody>
      </p:sp>
      <p:sp>
        <p:nvSpPr>
          <p:cNvPr id="164" name="Google Shape;164;p7"/>
          <p:cNvSpPr txBox="1"/>
          <p:nvPr/>
        </p:nvSpPr>
        <p:spPr>
          <a:xfrm>
            <a:off x="6781800" y="6553200"/>
            <a:ext cx="23622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Please add a slide if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p:nvPr/>
        </p:nvSpPr>
        <p:spPr>
          <a:xfrm>
            <a:off x="0" y="0"/>
            <a:ext cx="9144000" cy="100010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214282" y="-14764"/>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b="1" lang="en-US" sz="2400">
                <a:solidFill>
                  <a:schemeClr val="lt1"/>
                </a:solidFill>
              </a:rPr>
              <a:t>7. Go-to-market Plan</a:t>
            </a:r>
            <a:endParaRPr/>
          </a:p>
        </p:txBody>
      </p:sp>
      <p:sp>
        <p:nvSpPr>
          <p:cNvPr id="172" name="Google Shape;172;p8"/>
          <p:cNvSpPr/>
          <p:nvPr/>
        </p:nvSpPr>
        <p:spPr>
          <a:xfrm>
            <a:off x="112725" y="1143000"/>
            <a:ext cx="8943600" cy="4572000"/>
          </a:xfrm>
          <a:prstGeom prst="rect">
            <a:avLst/>
          </a:prstGeom>
          <a:noFill/>
          <a:ln>
            <a:noFill/>
          </a:ln>
        </p:spPr>
        <p:txBody>
          <a:bodyPr anchorCtr="0" anchor="t" bIns="45700" lIns="45700" spcFirstLastPara="1" rIns="45700" wrap="square" tIns="45700">
            <a:noAutofit/>
          </a:bodyPr>
          <a:lstStyle/>
          <a:p>
            <a:pPr indent="0" lvl="0" marL="0" marR="0" rtl="0" algn="l">
              <a:lnSpc>
                <a:spcPct val="95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Explain how you are going to reach your customer without breaking the bank.</a:t>
            </a:r>
            <a:endParaRPr b="0" i="1" sz="18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00"/>
              <a:buFont typeface="Arial"/>
              <a:buNone/>
            </a:pPr>
            <a:r>
              <a:t/>
            </a:r>
            <a:endParaRPr i="1" sz="1800">
              <a:solidFill>
                <a:schemeClr val="dk1"/>
              </a:solidFill>
            </a:endParaRPr>
          </a:p>
          <a:p>
            <a:pPr indent="0" lvl="0" marL="0" marR="0" rtl="0" algn="l">
              <a:lnSpc>
                <a:spcPct val="95000"/>
              </a:lnSpc>
              <a:spcBef>
                <a:spcPts val="0"/>
              </a:spcBef>
              <a:spcAft>
                <a:spcPts val="0"/>
              </a:spcAft>
              <a:buClr>
                <a:srgbClr val="000000"/>
              </a:buClr>
              <a:buSzPts val="1800"/>
              <a:buFont typeface="Arial"/>
              <a:buNone/>
            </a:pPr>
            <a:r>
              <a:rPr i="1" lang="en-US" sz="1800">
                <a:solidFill>
                  <a:schemeClr val="dk1"/>
                </a:solidFill>
              </a:rPr>
              <a:t>Mentorship requested from IIT MAndi Catalyst for Budget, Cash Flow, projected sales, expenditure and profit cash flows and ROI calculations, based on the Himalayan MArket and other mature markets.</a:t>
            </a:r>
            <a:endParaRPr i="1" sz="1800">
              <a:solidFill>
                <a:schemeClr val="dk1"/>
              </a:solidFill>
            </a:endParaRPr>
          </a:p>
        </p:txBody>
      </p:sp>
      <p:sp>
        <p:nvSpPr>
          <p:cNvPr id="173" name="Google Shape;173;p8"/>
          <p:cNvSpPr txBox="1"/>
          <p:nvPr/>
        </p:nvSpPr>
        <p:spPr>
          <a:xfrm>
            <a:off x="6443600" y="6233775"/>
            <a:ext cx="2362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Please add a slide if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