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Musings With Muse, I the host, Dr Bheemaiah, Anil Kumar, introduce you to the world of Mindfulness, with an EEG based headset, reflect on whether one is needed, the right headset for you and the many activities centered around the headset.</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After connecting your headset to the app, start with a basic guided or unguided </a:t>
            </a:r>
            <a:r>
              <a:rPr lang="en-US"/>
              <a:t>meditation</a:t>
            </a:r>
            <a:r>
              <a:rPr lang="en-US"/>
              <a:t>, for a small duration of time , say five minutes, you </a:t>
            </a:r>
            <a:r>
              <a:rPr lang="en-US"/>
              <a:t>could</a:t>
            </a:r>
            <a:r>
              <a:rPr lang="en-US"/>
              <a:t> also </a:t>
            </a:r>
            <a:r>
              <a:rPr lang="en-US"/>
              <a:t>meditate</a:t>
            </a:r>
            <a:r>
              <a:rPr lang="en-US"/>
              <a:t> for just one minute. Define a moment abstractly in your mind, that is one moment of time, if you are the hyper-active kind, a moment may be just five or ten seconds, and you are restless, your monkey mind is at its peak, maybe you would like to develop clarity, patience and other qualities, maybe you want  alonger moment, maybe just five minutes of an inner calm silence. Some time with your true inner self, so start slowly and </a:t>
            </a:r>
            <a:r>
              <a:rPr lang="en-US"/>
              <a:t>increase</a:t>
            </a:r>
            <a:r>
              <a:rPr lang="en-US"/>
              <a:t> the length of your </a:t>
            </a:r>
            <a:r>
              <a:rPr lang="en-US"/>
              <a:t>meditation</a:t>
            </a:r>
            <a:r>
              <a:rPr lang="en-US"/>
              <a:t> towards that moment. In </a:t>
            </a:r>
            <a:r>
              <a:rPr lang="en-US"/>
              <a:t>thesis</a:t>
            </a:r>
            <a:r>
              <a:rPr lang="en-US"/>
              <a:t> experience we try a few minutes, but feel free to stop and reflect on your thoughts, the bubbles and the monkey mind, all of which is just as normal.</a:t>
            </a:r>
            <a:endParaRPr/>
          </a:p>
          <a:p>
            <a:pPr indent="0" lvl="0" marL="0" rtl="0" algn="l">
              <a:spcBef>
                <a:spcPts val="0"/>
              </a:spcBef>
              <a:spcAft>
                <a:spcPts val="0"/>
              </a:spcAft>
              <a:buNone/>
            </a:pPr>
            <a:r>
              <a:rPr lang="en-US"/>
              <a:t>Later on your own as part of your self exploration, you can subscribe to over 200 other guided meditations on the app and explore them, several advanced experiences, I offer explore several of these guided meditations.</a:t>
            </a:r>
            <a:endParaRPr/>
          </a:p>
        </p:txBody>
      </p:sp>
      <p:sp>
        <p:nvSpPr>
          <p:cNvPr id="295" name="Google Shape;2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minutes reflection on EEG waves, what you see in the figure is the power spectral density, and the power of each kind of wave, the alpha, beta, delta, gamma and theta waves.</a:t>
            </a:r>
            <a:endParaRPr/>
          </a:p>
        </p:txBody>
      </p:sp>
      <p:sp>
        <p:nvSpPr>
          <p:cNvPr id="318" name="Google Shape;3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Jon Kabat Zinn is a pioneer in Zen </a:t>
            </a:r>
            <a:r>
              <a:rPr lang="en-US"/>
              <a:t>meditation</a:t>
            </a:r>
            <a:r>
              <a:rPr lang="en-US"/>
              <a:t>, the inventor of mindful minute and the author of several self guided books on mindfulness, here shall we spend a minute or two in reflecting on a definition of mindfulness?</a:t>
            </a:r>
            <a:endParaRPr/>
          </a:p>
          <a:p>
            <a:pPr indent="0" lvl="0" marL="0" rtl="0" algn="l">
              <a:spcBef>
                <a:spcPts val="0"/>
              </a:spcBef>
              <a:spcAft>
                <a:spcPts val="0"/>
              </a:spcAft>
              <a:buNone/>
            </a:pPr>
            <a:r>
              <a:rPr lang="en-US"/>
              <a:t>(after one minute)</a:t>
            </a:r>
            <a:endParaRPr/>
          </a:p>
          <a:p>
            <a:pPr indent="0" lvl="0" marL="0" rtl="0" algn="l">
              <a:spcBef>
                <a:spcPts val="0"/>
              </a:spcBef>
              <a:spcAft>
                <a:spcPts val="0"/>
              </a:spcAft>
              <a:buNone/>
            </a:pPr>
            <a:r>
              <a:rPr lang="en-US"/>
              <a:t>Is this definition incomplete?</a:t>
            </a:r>
            <a:endParaRPr/>
          </a:p>
          <a:p>
            <a:pPr indent="0" lvl="0" marL="0" rtl="0" algn="l">
              <a:spcBef>
                <a:spcPts val="0"/>
              </a:spcBef>
              <a:spcAft>
                <a:spcPts val="0"/>
              </a:spcAft>
              <a:buNone/>
            </a:pPr>
            <a:r>
              <a:rPr lang="en-US"/>
              <a:t>Can you add anything to this?</a:t>
            </a:r>
            <a:endParaRPr/>
          </a:p>
        </p:txBody>
      </p:sp>
      <p:sp>
        <p:nvSpPr>
          <p:cNvPr id="339" name="Google Shape;3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Returning to the MUSE meditation, let us understand some of the algorithms MUSE uses, although they are not open sourced, one can take a educated guess at how they compute a metric of coherence in a higher bardo, they use a neural learning algorithms, coupled with older algorithms with formulas of differential and average powers and other metrics of power densities. Differences, across electrodes, help describe, almost mike MRI data, much about active brain areas, all from just seven electrodes.</a:t>
            </a:r>
            <a:endParaRPr/>
          </a:p>
          <a:p>
            <a:pPr indent="0" lvl="0" marL="0" rtl="0" algn="l">
              <a:spcBef>
                <a:spcPts val="0"/>
              </a:spcBef>
              <a:spcAft>
                <a:spcPts val="0"/>
              </a:spcAft>
              <a:buNone/>
            </a:pPr>
            <a:r>
              <a:rPr lang="en-US"/>
              <a:t>The indices are plotted as a graph, indicating the coherence, while birds indicate a prolonged coherence, the feedback drives you to a longer and longer coherence as the graph indicates, when you were in a higher bardo and when you came back to an awakened state and again went back in. The data remains for you to reflect on the coherence, the moments and the timeless aspects, the present.</a:t>
            </a:r>
            <a:endParaRPr/>
          </a:p>
        </p:txBody>
      </p:sp>
      <p:sp>
        <p:nvSpPr>
          <p:cNvPr id="346" name="Google Shape;3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conclusion, as I add social media links you can discover through Vayu Vaidya’s website, the forum really is Muse community site, where you can post blogs, comments etc, and share with </a:t>
            </a:r>
            <a:r>
              <a:rPr lang="en-US"/>
              <a:t>the</a:t>
            </a:r>
            <a:r>
              <a:rPr lang="en-US"/>
              <a:t> whole MUSE community.</a:t>
            </a:r>
            <a:endParaRPr/>
          </a:p>
        </p:txBody>
      </p:sp>
      <p:sp>
        <p:nvSpPr>
          <p:cNvPr id="365" name="Google Shape;3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the AirBnB reviewers are the following notes, In the experience </a:t>
            </a:r>
            <a:r>
              <a:rPr lang="en-US"/>
              <a:t>presentation</a:t>
            </a:r>
            <a:r>
              <a:rPr lang="en-US"/>
              <a:t>, I usually communicate in silence and stop after each slide image to answer any questions, guest introductions are shared on </a:t>
            </a:r>
            <a:r>
              <a:rPr lang="en-US"/>
              <a:t>the</a:t>
            </a:r>
            <a:r>
              <a:rPr lang="en-US"/>
              <a:t> MUSE forum and at </a:t>
            </a:r>
            <a:r>
              <a:rPr lang="en-US"/>
              <a:t>the</a:t>
            </a:r>
            <a:r>
              <a:rPr lang="en-US"/>
              <a:t> </a:t>
            </a:r>
            <a:r>
              <a:rPr lang="en-US"/>
              <a:t>beginning</a:t>
            </a:r>
            <a:r>
              <a:rPr lang="en-US"/>
              <a:t> of the experience, and the experience ends with strong take home messages, a summary of what one learned from the experience.</a:t>
            </a:r>
            <a:endParaRPr/>
          </a:p>
        </p:txBody>
      </p:sp>
      <p:sp>
        <p:nvSpPr>
          <p:cNvPr id="381" name="Google Shape;3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end the experience with the real works, a five minute </a:t>
            </a:r>
            <a:r>
              <a:rPr lang="en-US"/>
              <a:t>meditation</a:t>
            </a:r>
            <a:r>
              <a:rPr lang="en-US"/>
              <a:t> session.</a:t>
            </a:r>
            <a:endParaRPr/>
          </a:p>
        </p:txBody>
      </p:sp>
      <p:sp>
        <p:nvSpPr>
          <p:cNvPr id="388" name="Google Shape;3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e3eb581ee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e3eb581e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am a professional mental wellness coach, a mountaineering medic and a practitioner of ancient druidadic sciences. Since I am a transhumanist and A.I </a:t>
            </a:r>
            <a:r>
              <a:rPr lang="en-US"/>
              <a:t>evangelist</a:t>
            </a:r>
            <a:r>
              <a:rPr lang="en-US"/>
              <a:t>, I teach evidence based practices, in integrated medicine, each practice is systematized and repeatable, and objective in evidence, here the evidence is the EEG waveform, used with 5 or more dry electrodes, to create a biofeedback, through soundscapes, to learn meditation. The EEG headset you need to purchase is the MUSE S or MUSE 2.</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am a practicing Quantum Healing </a:t>
            </a:r>
            <a:r>
              <a:rPr lang="en-US"/>
              <a:t>Specialist</a:t>
            </a:r>
            <a:r>
              <a:rPr lang="en-US"/>
              <a:t> and a neuropsychologist by training, I recently added an integrated medicine specialization, to my arsenal, a practice of self healing, as I introduce you to the UMN Bakken Center, and their </a:t>
            </a:r>
            <a:r>
              <a:rPr lang="en-US"/>
              <a:t>evangelism</a:t>
            </a:r>
            <a:r>
              <a:rPr lang="en-US"/>
              <a:t> for self healing, please attend their free </a:t>
            </a:r>
            <a:r>
              <a:rPr lang="en-US"/>
              <a:t>meditation</a:t>
            </a:r>
            <a:r>
              <a:rPr lang="en-US"/>
              <a:t> on Mondays. I also have formally trained in </a:t>
            </a:r>
            <a:r>
              <a:rPr lang="en-US"/>
              <a:t>Transcendental Meditation at Maharishi University of MAnagement, and teach and practice the very meditation, perfected by Maharishi Mahesh Yogi, a great seer from the Indian Himalayas.</a:t>
            </a:r>
            <a:endParaRPr/>
          </a:p>
        </p:txBody>
      </p:sp>
      <p:sp>
        <p:nvSpPr>
          <p:cNvPr id="173" name="Google Shape;1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several headsets in the market, with MUSE and neurosky, being the most popular, while MUSE uses 7 electrodes in all, neurosky has only three, there are several </a:t>
            </a:r>
            <a:r>
              <a:rPr lang="en-US"/>
              <a:t>other</a:t>
            </a:r>
            <a:r>
              <a:rPr lang="en-US"/>
              <a:t> headsets, with 32 or 64 electrodes and are the more traditional EEG </a:t>
            </a:r>
            <a:r>
              <a:rPr lang="en-US"/>
              <a:t>headsets</a:t>
            </a:r>
            <a:r>
              <a:rPr lang="en-US"/>
              <a:t>. While neurosky is cost effective at only $99, we prefer the MUSE headset, though guests are free to try several.</a:t>
            </a:r>
            <a:endParaRPr/>
          </a:p>
          <a:p>
            <a:pPr indent="0" lvl="0" marL="0" rtl="0" algn="l">
              <a:spcBef>
                <a:spcPts val="0"/>
              </a:spcBef>
              <a:spcAft>
                <a:spcPts val="0"/>
              </a:spcAft>
              <a:buNone/>
            </a:pPr>
            <a:r>
              <a:rPr lang="en-US"/>
              <a:t>The MUSE S has a headband form factor, as compared to the MUSE 2 headset, there being minor differences, with support for sleep and over 500 different meditations.</a:t>
            </a:r>
            <a:endParaRPr/>
          </a:p>
          <a:p>
            <a:pPr indent="0" lvl="0" marL="0" rtl="0" algn="l">
              <a:spcBef>
                <a:spcPts val="0"/>
              </a:spcBef>
              <a:spcAft>
                <a:spcPts val="0"/>
              </a:spcAft>
              <a:buNone/>
            </a:pPr>
            <a:r>
              <a:rPr lang="en-US"/>
              <a:t>Other uses of these headsets are based on BCI or the use of </a:t>
            </a:r>
            <a:r>
              <a:rPr lang="en-US"/>
              <a:t>the</a:t>
            </a:r>
            <a:r>
              <a:rPr lang="en-US"/>
              <a:t> headset to control smart homes, play computer games and more.</a:t>
            </a:r>
            <a:endParaRPr/>
          </a:p>
          <a:p>
            <a:pPr indent="0" lvl="0" marL="0" rtl="0" algn="l">
              <a:spcBef>
                <a:spcPts val="0"/>
              </a:spcBef>
              <a:spcAft>
                <a:spcPts val="0"/>
              </a:spcAft>
              <a:buNone/>
            </a:pPr>
            <a:r>
              <a:rPr lang="en-US"/>
              <a:t>Using the MUSE app is straightforward, after downloading </a:t>
            </a:r>
            <a:r>
              <a:rPr lang="en-US"/>
              <a:t>the</a:t>
            </a:r>
            <a:r>
              <a:rPr lang="en-US"/>
              <a:t> app from </a:t>
            </a:r>
            <a:r>
              <a:rPr lang="en-US"/>
              <a:t>the</a:t>
            </a:r>
            <a:r>
              <a:rPr lang="en-US"/>
              <a:t> google play or IOS store, connecting the headset using bluetooth is as straightforward as adding </a:t>
            </a:r>
            <a:r>
              <a:rPr lang="en-US"/>
              <a:t>the</a:t>
            </a:r>
            <a:r>
              <a:rPr lang="en-US"/>
              <a:t> device with a bluetooth search and wetting </a:t>
            </a:r>
            <a:r>
              <a:rPr lang="en-US"/>
              <a:t>the</a:t>
            </a:r>
            <a:r>
              <a:rPr lang="en-US"/>
              <a:t> electrodes with water if necessary, till </a:t>
            </a:r>
            <a:r>
              <a:rPr lang="en-US"/>
              <a:t>the</a:t>
            </a:r>
            <a:r>
              <a:rPr lang="en-US"/>
              <a:t> app indicates, everything is normal.</a:t>
            </a:r>
            <a:endParaRPr/>
          </a:p>
          <a:p>
            <a:pPr indent="0" lvl="0" marL="0" rtl="0" algn="l">
              <a:spcBef>
                <a:spcPts val="0"/>
              </a:spcBef>
              <a:spcAft>
                <a:spcPts val="0"/>
              </a:spcAft>
              <a:buNone/>
            </a:pPr>
            <a:r>
              <a:rPr lang="en-US"/>
              <a:t>This is followed by a time based </a:t>
            </a:r>
            <a:r>
              <a:rPr lang="en-US"/>
              <a:t>meditation</a:t>
            </a:r>
            <a:r>
              <a:rPr lang="en-US"/>
              <a:t> or the use of guided meditations.</a:t>
            </a:r>
            <a:endParaRPr/>
          </a:p>
          <a:p>
            <a:pPr indent="0" lvl="0" marL="0" rtl="0" algn="l">
              <a:spcBef>
                <a:spcPts val="0"/>
              </a:spcBef>
              <a:spcAft>
                <a:spcPts val="0"/>
              </a:spcAft>
              <a:buNone/>
            </a:pPr>
            <a:r>
              <a:rPr lang="en-US"/>
              <a:t>In the following images we can understand more about EEG waves.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 name="Google Shape;1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Supplies, include </a:t>
            </a:r>
            <a:r>
              <a:rPr lang="en-US"/>
              <a:t>the</a:t>
            </a:r>
            <a:r>
              <a:rPr lang="en-US"/>
              <a:t> MUSE or alternative headset, </a:t>
            </a:r>
            <a:r>
              <a:rPr lang="en-US"/>
              <a:t>the</a:t>
            </a:r>
            <a:r>
              <a:rPr lang="en-US"/>
              <a:t> MUSE app and a collection of mandalas from the </a:t>
            </a:r>
            <a:r>
              <a:rPr lang="en-US"/>
              <a:t>Kalki Chapel</a:t>
            </a:r>
            <a:r>
              <a:rPr lang="en-US"/>
              <a:t> store, on the url in the image, the mandalas are merely a concentration aid and are optional.</a:t>
            </a:r>
            <a:endParaRPr/>
          </a:p>
        </p:txBody>
      </p:sp>
      <p:sp>
        <p:nvSpPr>
          <p:cNvPr id="215" name="Google Shape;2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technical introduction to Mindfulness follows...</a:t>
            </a:r>
            <a:endParaRPr/>
          </a:p>
        </p:txBody>
      </p:sp>
      <p:sp>
        <p:nvSpPr>
          <p:cNvPr id="234" name="Google Shape;2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reflect on whether we really need a headset, maybe as beginners, biofeedback is essential in an understanding of our minds, a self reflection, knowing ourselves in our monkey minds, the autopilot, the latent parts and the </a:t>
            </a:r>
            <a:r>
              <a:rPr lang="en-US"/>
              <a:t>subconscious</a:t>
            </a:r>
            <a:r>
              <a:rPr lang="en-US"/>
              <a:t>, the sleep and of course the dream and the transcendental, the </a:t>
            </a:r>
            <a:r>
              <a:rPr lang="en-US"/>
              <a:t>meditative</a:t>
            </a:r>
            <a:r>
              <a:rPr lang="en-US"/>
              <a:t> bardos. So what are these </a:t>
            </a:r>
            <a:r>
              <a:rPr lang="en-US"/>
              <a:t>meditative</a:t>
            </a:r>
            <a:r>
              <a:rPr lang="en-US"/>
              <a:t> bardos and can a headset ever reflect it, or is it far above material. Fortunately EEG waves which have a frequency density, can indicate power values in slower waves and slower waves, are an indication that you might be in  </a:t>
            </a:r>
            <a:r>
              <a:rPr lang="en-US"/>
              <a:t>higher</a:t>
            </a:r>
            <a:r>
              <a:rPr lang="en-US"/>
              <a:t> bardo, and your verbal feedback, after the </a:t>
            </a:r>
            <a:r>
              <a:rPr lang="en-US"/>
              <a:t>meditation</a:t>
            </a:r>
            <a:r>
              <a:rPr lang="en-US"/>
              <a:t> is a sure indicator.</a:t>
            </a:r>
            <a:endParaRPr/>
          </a:p>
          <a:p>
            <a:pPr indent="0" lvl="0" marL="0" rtl="0" algn="l">
              <a:spcBef>
                <a:spcPts val="0"/>
              </a:spcBef>
              <a:spcAft>
                <a:spcPts val="0"/>
              </a:spcAft>
              <a:buNone/>
            </a:pPr>
            <a:r>
              <a:rPr lang="en-US"/>
              <a:t>Alpha waves denote the waking state as we move to sleep and dreams and then to REM or delta sleep, or slower waves, beta to delta to theta and gamma, all indicating deep sleep, deep dreams or mindful </a:t>
            </a:r>
            <a:r>
              <a:rPr lang="en-US"/>
              <a:t>meditation</a:t>
            </a:r>
            <a:r>
              <a:rPr lang="en-US"/>
              <a:t>.</a:t>
            </a:r>
            <a:endParaRPr/>
          </a:p>
          <a:p>
            <a:pPr indent="0" lvl="0" marL="0" rtl="0" algn="l">
              <a:spcBef>
                <a:spcPts val="0"/>
              </a:spcBef>
              <a:spcAft>
                <a:spcPts val="0"/>
              </a:spcAft>
              <a:buNone/>
            </a:pPr>
            <a:r>
              <a:rPr lang="en-US"/>
              <a:t>With MUSE, a soundscape and its intensity of sound indicates an error signal on your coherence, in a higher bardo, with transhumanist birds, being a metric of the effectiveness, the whole data from the headset is transhumanist and on the cloud and @edge, meaning on your phone.</a:t>
            </a:r>
            <a:endParaRPr/>
          </a:p>
          <a:p>
            <a:pPr indent="0" lvl="0" marL="0" rtl="0" algn="l">
              <a:spcBef>
                <a:spcPts val="0"/>
              </a:spcBef>
              <a:spcAft>
                <a:spcPts val="0"/>
              </a:spcAft>
              <a:buNone/>
            </a:pPr>
            <a:r>
              <a:rPr lang="en-US"/>
              <a:t>This data is processed to numbers, metrics that indicate the coherence of your </a:t>
            </a:r>
            <a:r>
              <a:rPr lang="en-US"/>
              <a:t>meditation</a:t>
            </a:r>
            <a:r>
              <a:rPr lang="en-US"/>
              <a:t>. A trainer neuropsychiatrist such as myself can help </a:t>
            </a:r>
            <a:r>
              <a:rPr lang="en-US"/>
              <a:t>interpret</a:t>
            </a:r>
            <a:r>
              <a:rPr lang="en-US"/>
              <a:t> these numbers, the data, and help decide if you are progressing normally.</a:t>
            </a:r>
            <a:endParaRPr/>
          </a:p>
          <a:p>
            <a:pPr indent="0" lvl="0" marL="0" rtl="0" algn="l">
              <a:spcBef>
                <a:spcPts val="0"/>
              </a:spcBef>
              <a:spcAft>
                <a:spcPts val="0"/>
              </a:spcAft>
              <a:buNone/>
            </a:pPr>
            <a:r>
              <a:rPr lang="en-US"/>
              <a:t>This is  included in the cost of this experience and as you subscribe to more advanced experiences, which follow, you can get feedback on how you are progressing, preferably at the right pace.</a:t>
            </a:r>
            <a:endParaRPr/>
          </a:p>
          <a:p>
            <a:pPr indent="0" lvl="0" marL="0" rtl="0" algn="l">
              <a:spcBef>
                <a:spcPts val="0"/>
              </a:spcBef>
              <a:spcAft>
                <a:spcPts val="0"/>
              </a:spcAft>
              <a:buNone/>
            </a:pPr>
            <a:r>
              <a:t/>
            </a:r>
            <a:endParaRPr/>
          </a:p>
        </p:txBody>
      </p:sp>
      <p:sp>
        <p:nvSpPr>
          <p:cNvPr id="249" name="Google Shape;2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Neurosky is a popular alternative, and please feel free to Google, buy and explore as many headsets as you can, if there is a public </a:t>
            </a:r>
            <a:r>
              <a:rPr lang="en-US"/>
              <a:t>meditation</a:t>
            </a:r>
            <a:r>
              <a:rPr lang="en-US"/>
              <a:t> facility, which loans headsets, please feel free to try them too. Stores like Amazon, allow you to purchase many sets and return the ones that are too terrible to own, so that may be a good option too. FreeEEG32 and OpenBCI are research centric, developmental units that cost more or less the same as professional headsets, they may be a good investment if you have a mindset towards the libre philosophies.</a:t>
            </a:r>
            <a:endParaRPr/>
          </a:p>
        </p:txBody>
      </p:sp>
      <p:sp>
        <p:nvSpPr>
          <p:cNvPr id="276" name="Google Shape;2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0" name="Google Shape;20;p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02" name="Google Shape;102;p11"/>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1"/>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4" name="Google Shape;104;p1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1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11" name="Google Shape;111;p12"/>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2"/>
          <p:cNvSpPr txBox="1"/>
          <p:nvPr>
            <p:ph idx="1" type="body"/>
          </p:nvPr>
        </p:nvSpPr>
        <p:spPr>
          <a:xfrm rot="5400000">
            <a:off x="3302435"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3" name="Google Shape;113;p1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6" name="Shape 126"/>
        <p:cNvGrpSpPr/>
        <p:nvPr/>
      </p:nvGrpSpPr>
      <p:grpSpPr>
        <a:xfrm>
          <a:off x="0" y="0"/>
          <a:ext cx="0" cy="0"/>
          <a:chOff x="0" y="0"/>
          <a:chExt cx="0" cy="0"/>
        </a:xfrm>
      </p:grpSpPr>
      <p:sp>
        <p:nvSpPr>
          <p:cNvPr id="127" name="Google Shape;127;p14"/>
          <p:cNvSpPr/>
          <p:nvPr/>
        </p:nvSpPr>
        <p:spPr>
          <a:xfrm>
            <a:off x="1004479" y="0"/>
            <a:ext cx="10372316" cy="6858000"/>
          </a:xfrm>
          <a:prstGeom prst="rect">
            <a:avLst/>
          </a:prstGeom>
          <a:solidFill>
            <a:schemeClr val="lt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14"/>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31" name="Google Shape;131;p1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14"/>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9" name="Google Shape;29;p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3"/>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37" name="Google Shape;37;p4"/>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39" name="Google Shape;39;p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7" name="Google Shape;47;p5"/>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8" name="Google Shape;48;p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56" name="Google Shape;56;p6"/>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58" name="Google Shape;58;p6"/>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9" name="Google Shape;59;p6"/>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0" name="Google Shape;60;p6"/>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1" name="Google Shape;61;p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7"/>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82" name="Google Shape;82;p9"/>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4" name="Google Shape;84;p9"/>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5" name="Google Shape;85;p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1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ph idx="2" type="pic"/>
          </p:nvPr>
        </p:nvSpPr>
        <p:spPr>
          <a:xfrm>
            <a:off x="6747062" y="3229"/>
            <a:ext cx="4629734" cy="6858000"/>
          </a:xfrm>
          <a:prstGeom prst="rect">
            <a:avLst/>
          </a:prstGeom>
          <a:solidFill>
            <a:schemeClr val="lt1">
              <a:alpha val="9803"/>
            </a:schemeClr>
          </a:solidFill>
          <a:ln>
            <a:noFill/>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1pPr>
            <a:lvl2pPr lvl="1" marR="0" rtl="0" algn="l">
              <a:lnSpc>
                <a:spcPct val="120000"/>
              </a:lnSpc>
              <a:spcBef>
                <a:spcPts val="6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2pPr>
            <a:lvl3pPr lvl="2" marR="0" rtl="0" algn="l">
              <a:lnSpc>
                <a:spcPct val="120000"/>
              </a:lnSpc>
              <a:spcBef>
                <a:spcPts val="600"/>
              </a:spcBef>
              <a:spcAft>
                <a:spcPts val="0"/>
              </a:spcAft>
              <a:buClr>
                <a:schemeClr val="accent6"/>
              </a:buClr>
              <a:buSzPts val="2160"/>
              <a:buFont typeface="Noto Sans Symbols"/>
              <a:buNone/>
              <a:defRPr b="0" i="0" sz="2400" u="none" cap="none" strike="noStrike">
                <a:solidFill>
                  <a:schemeClr val="lt1"/>
                </a:solidFill>
                <a:latin typeface="Arial"/>
                <a:ea typeface="Arial"/>
                <a:cs typeface="Arial"/>
                <a:sym typeface="Arial"/>
              </a:defRPr>
            </a:lvl3pPr>
            <a:lvl4pPr lvl="3"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4pPr>
            <a:lvl5pPr lvl="4"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5pPr>
            <a:lvl6pPr lvl="5"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6pPr>
            <a:lvl7pPr lvl="6"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7pPr>
            <a:lvl8pPr lvl="7"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8pPr>
            <a:lvl9pPr lvl="8" marR="0" rtl="0" algn="l">
              <a:lnSpc>
                <a:spcPct val="120000"/>
              </a:lnSpc>
              <a:spcBef>
                <a:spcPts val="600"/>
              </a:spcBef>
              <a:spcAft>
                <a:spcPts val="60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9pPr>
          </a:lstStyle>
          <a:p/>
        </p:txBody>
      </p:sp>
      <p:sp>
        <p:nvSpPr>
          <p:cNvPr id="92" name="Google Shape;92;p10"/>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93" name="Google Shape;93;p10"/>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0"/>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5" name="Google Shape;95;p1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2.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7" name="Google Shape;7;p1"/>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8" name="Google Shape;8;p1"/>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1" name="Google Shape;11;p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6" name="Shape 116"/>
        <p:cNvGrpSpPr/>
        <p:nvPr/>
      </p:nvGrpSpPr>
      <p:grpSpPr>
        <a:xfrm>
          <a:off x="0" y="0"/>
          <a:ext cx="0" cy="0"/>
          <a:chOff x="0" y="0"/>
          <a:chExt cx="0" cy="0"/>
        </a:xfrm>
      </p:grpSpPr>
      <p:pic>
        <p:nvPicPr>
          <p:cNvPr id="117" name="Google Shape;117;p13"/>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18" name="Google Shape;118;p13"/>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19" name="Google Shape;119;p13"/>
          <p:cNvSpPr/>
          <p:nvPr/>
        </p:nvSpPr>
        <p:spPr>
          <a:xfrm>
            <a:off x="0" y="0"/>
            <a:ext cx="964174"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Google Shape;121;p13"/>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dk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dk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dk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dk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dk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dk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dk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dk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dk1"/>
                </a:solidFill>
                <a:latin typeface="Arial"/>
                <a:ea typeface="Arial"/>
                <a:cs typeface="Arial"/>
                <a:sym typeface="Arial"/>
              </a:defRPr>
            </a:lvl9pPr>
          </a:lstStyle>
          <a:p/>
        </p:txBody>
      </p:sp>
      <p:sp>
        <p:nvSpPr>
          <p:cNvPr id="122" name="Google Shape;122;p1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1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4" name="Google Shape;124;p1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rgbClr val="888888"/>
                </a:solidFill>
                <a:latin typeface="Arial"/>
                <a:ea typeface="Arial"/>
                <a:cs typeface="Arial"/>
                <a:sym typeface="Arial"/>
              </a:defRPr>
            </a:lvl1pPr>
            <a:lvl2pPr indent="0" lvl="1" marL="0" marR="0" rtl="0" algn="r">
              <a:spcBef>
                <a:spcPts val="0"/>
              </a:spcBef>
              <a:buNone/>
              <a:defRPr b="0" i="0" sz="1800" u="none" cap="none" strike="noStrike">
                <a:solidFill>
                  <a:srgbClr val="888888"/>
                </a:solidFill>
                <a:latin typeface="Arial"/>
                <a:ea typeface="Arial"/>
                <a:cs typeface="Arial"/>
                <a:sym typeface="Arial"/>
              </a:defRPr>
            </a:lvl2pPr>
            <a:lvl3pPr indent="0" lvl="2" marL="0" marR="0" rtl="0" algn="r">
              <a:spcBef>
                <a:spcPts val="0"/>
              </a:spcBef>
              <a:buNone/>
              <a:defRPr b="0" i="0" sz="1800" u="none" cap="none" strike="noStrike">
                <a:solidFill>
                  <a:srgbClr val="888888"/>
                </a:solidFill>
                <a:latin typeface="Arial"/>
                <a:ea typeface="Arial"/>
                <a:cs typeface="Arial"/>
                <a:sym typeface="Arial"/>
              </a:defRPr>
            </a:lvl3pPr>
            <a:lvl4pPr indent="0" lvl="3" marL="0" marR="0" rtl="0" algn="r">
              <a:spcBef>
                <a:spcPts val="0"/>
              </a:spcBef>
              <a:buNone/>
              <a:defRPr b="0" i="0" sz="1800" u="none" cap="none" strike="noStrike">
                <a:solidFill>
                  <a:srgbClr val="888888"/>
                </a:solidFill>
                <a:latin typeface="Arial"/>
                <a:ea typeface="Arial"/>
                <a:cs typeface="Arial"/>
                <a:sym typeface="Arial"/>
              </a:defRPr>
            </a:lvl4pPr>
            <a:lvl5pPr indent="0" lvl="4" marL="0" marR="0" rtl="0" algn="r">
              <a:spcBef>
                <a:spcPts val="0"/>
              </a:spcBef>
              <a:buNone/>
              <a:defRPr b="0" i="0" sz="1800" u="none" cap="none" strike="noStrike">
                <a:solidFill>
                  <a:srgbClr val="888888"/>
                </a:solidFill>
                <a:latin typeface="Arial"/>
                <a:ea typeface="Arial"/>
                <a:cs typeface="Arial"/>
                <a:sym typeface="Arial"/>
              </a:defRPr>
            </a:lvl5pPr>
            <a:lvl6pPr indent="0" lvl="5" marL="0" marR="0" rtl="0" algn="r">
              <a:spcBef>
                <a:spcPts val="0"/>
              </a:spcBef>
              <a:buNone/>
              <a:defRPr b="0" i="0" sz="1800" u="none" cap="none" strike="noStrike">
                <a:solidFill>
                  <a:srgbClr val="888888"/>
                </a:solidFill>
                <a:latin typeface="Arial"/>
                <a:ea typeface="Arial"/>
                <a:cs typeface="Arial"/>
                <a:sym typeface="Arial"/>
              </a:defRPr>
            </a:lvl6pPr>
            <a:lvl7pPr indent="0" lvl="6" marL="0" marR="0" rtl="0" algn="r">
              <a:spcBef>
                <a:spcPts val="0"/>
              </a:spcBef>
              <a:buNone/>
              <a:defRPr b="0" i="0" sz="1800" u="none" cap="none" strike="noStrike">
                <a:solidFill>
                  <a:srgbClr val="888888"/>
                </a:solidFill>
                <a:latin typeface="Arial"/>
                <a:ea typeface="Arial"/>
                <a:cs typeface="Arial"/>
                <a:sym typeface="Arial"/>
              </a:defRPr>
            </a:lvl7pPr>
            <a:lvl8pPr indent="0" lvl="7" marL="0" marR="0" rtl="0" algn="r">
              <a:spcBef>
                <a:spcPts val="0"/>
              </a:spcBef>
              <a:buNone/>
              <a:defRPr b="0" i="0" sz="1800" u="none" cap="none" strike="noStrike">
                <a:solidFill>
                  <a:srgbClr val="888888"/>
                </a:solidFill>
                <a:latin typeface="Arial"/>
                <a:ea typeface="Arial"/>
                <a:cs typeface="Arial"/>
                <a:sym typeface="Arial"/>
              </a:defRPr>
            </a:lvl8pPr>
            <a:lvl9pPr indent="0" lvl="8" marL="0" marR="0" rtl="0" algn="r">
              <a:spcBef>
                <a:spcPts val="0"/>
              </a:spcBef>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13"/>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28.png"/><Relationship Id="rId7" Type="http://schemas.openxmlformats.org/officeDocument/2006/relationships/hyperlink" Target="http://www.youtube.com/watch?v=hWRdlpWxUnU" TargetMode="External"/><Relationship Id="rId8" Type="http://schemas.openxmlformats.org/officeDocument/2006/relationships/image" Target="../media/image3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5.jpg"/><Relationship Id="rId7" Type="http://schemas.openxmlformats.org/officeDocument/2006/relationships/hyperlink" Target="http://www.youtube.com/watch?v=FUpz5V9ehY4" TargetMode="External"/><Relationship Id="rId8" Type="http://schemas.openxmlformats.org/officeDocument/2006/relationships/image" Target="../media/image2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6.jpg"/><Relationship Id="rId4" Type="http://schemas.openxmlformats.org/officeDocument/2006/relationships/hyperlink" Target="http://www.youtube.com/watch?v=9dd8btP-Vqw" TargetMode="External"/><Relationship Id="rId5" Type="http://schemas.openxmlformats.org/officeDocument/2006/relationships/image" Target="../media/image3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42.png"/><Relationship Id="rId5" Type="http://schemas.openxmlformats.org/officeDocument/2006/relationships/image" Target="../media/image33.png"/><Relationship Id="rId6" Type="http://schemas.openxmlformats.org/officeDocument/2006/relationships/image" Target="../media/image41.png"/><Relationship Id="rId7" Type="http://schemas.openxmlformats.org/officeDocument/2006/relationships/hyperlink" Target="http://www.youtube.com/watch?v=lqqSYoVcxjc" TargetMode="External"/><Relationship Id="rId8" Type="http://schemas.openxmlformats.org/officeDocument/2006/relationships/image" Target="../media/image3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s://vayuvaidya.weebly.com" TargetMode="External"/><Relationship Id="rId7" Type="http://schemas.openxmlformats.org/officeDocument/2006/relationships/hyperlink" Target="http://www.youtube.com/watch?v=zC7Lkm15-YU" TargetMode="External"/><Relationship Id="rId8" Type="http://schemas.openxmlformats.org/officeDocument/2006/relationships/image" Target="../media/image3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youtube.com/watch?v=gRwRkF53g9M" TargetMode="External"/><Relationship Id="rId4" Type="http://schemas.openxmlformats.org/officeDocument/2006/relationships/image" Target="../media/image3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youtube.com/watch?v=gSHvnVDeNPs" TargetMode="External"/><Relationship Id="rId4" Type="http://schemas.openxmlformats.org/officeDocument/2006/relationships/image" Target="../media/image4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hyperlink" Target="http://www.youtube.com/watch?v=vxwUC_Mtpxg" TargetMode="External"/><Relationship Id="rId8"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www.youtube.com/watch?v=hlJmI3cmmuY" TargetMode="External"/><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0" Type="http://schemas.openxmlformats.org/officeDocument/2006/relationships/image" Target="../media/image7.jpg"/><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4.png"/><Relationship Id="rId9" Type="http://schemas.openxmlformats.org/officeDocument/2006/relationships/hyperlink" Target="http://www.youtube.com/watch?v=heVdcHazZ4Q" TargetMode="External"/><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24.png"/><Relationship Id="rId8"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youtube.com/watch?v=CikIdBh25qc"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8.jp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hyperlink" Target="http://www.youtube.com/watch?v=V98cgs7eY44" TargetMode="External"/><Relationship Id="rId8" Type="http://schemas.openxmlformats.org/officeDocument/2006/relationships/image" Target="../media/image16.jpg"/></Relationships>
</file>

<file path=ppt/slides/_rels/slide8.xml.rels><?xml version="1.0" encoding="UTF-8" standalone="yes"?><Relationships xmlns="http://schemas.openxmlformats.org/package/2006/relationships"><Relationship Id="rId10"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2.png"/><Relationship Id="rId9" Type="http://schemas.openxmlformats.org/officeDocument/2006/relationships/hyperlink" Target="http://www.youtube.com/watch?v=f7bEp8mmTCY" TargetMode="External"/><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hyperlink" Target="http://www.youtube.com/watch?v=RR3K-W2gzhc" TargetMode="External"/><Relationship Id="rId8"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6000"/>
              <a:buFont typeface="Arial"/>
              <a:buNone/>
            </a:pPr>
            <a:r>
              <a:rPr lang="en-US"/>
              <a:t>Musings with MUSE</a:t>
            </a:r>
            <a:endParaRPr/>
          </a:p>
        </p:txBody>
      </p:sp>
      <p:sp>
        <p:nvSpPr>
          <p:cNvPr id="140" name="Google Shape;140;p15"/>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p>
            <a:pPr indent="0" lvl="0" marL="0" rtl="0" algn="r">
              <a:lnSpc>
                <a:spcPct val="120000"/>
              </a:lnSpc>
              <a:spcBef>
                <a:spcPts val="0"/>
              </a:spcBef>
              <a:spcAft>
                <a:spcPts val="0"/>
              </a:spcAft>
              <a:buSzPts val="1620"/>
              <a:buNone/>
            </a:pPr>
            <a:r>
              <a:rPr lang="en-US"/>
              <a:t>By Dr. Bheemaiah Anil K</a:t>
            </a:r>
            <a:endParaRPr/>
          </a:p>
        </p:txBody>
      </p:sp>
      <p:pic>
        <p:nvPicPr>
          <p:cNvPr id="141" name="Google Shape;141;p15"/>
          <p:cNvPicPr preferRelativeResize="0"/>
          <p:nvPr/>
        </p:nvPicPr>
        <p:blipFill rotWithShape="1">
          <a:blip r:embed="rId3">
            <a:alphaModFix/>
          </a:blip>
          <a:srcRect b="0" l="0" r="0" t="0"/>
          <a:stretch/>
        </p:blipFill>
        <p:spPr>
          <a:xfrm>
            <a:off x="8971471" y="4889201"/>
            <a:ext cx="3220529" cy="19391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98" name="Google Shape;298;p24"/>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299" name="Google Shape;299;p24"/>
          <p:cNvSpPr/>
          <p:nvPr/>
        </p:nvSpPr>
        <p:spPr>
          <a:xfrm>
            <a:off x="0" y="0"/>
            <a:ext cx="4622901"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txBox="1"/>
          <p:nvPr>
            <p:ph type="title"/>
          </p:nvPr>
        </p:nvSpPr>
        <p:spPr>
          <a:xfrm>
            <a:off x="1337191" y="1064365"/>
            <a:ext cx="2856582" cy="33136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solidFill>
                  <a:schemeClr val="lt1"/>
                </a:solidFill>
              </a:rPr>
              <a:t>Choosing a meditation.</a:t>
            </a:r>
            <a:endParaRPr>
              <a:solidFill>
                <a:schemeClr val="lt1"/>
              </a:solidFill>
            </a:endParaRPr>
          </a:p>
        </p:txBody>
      </p:sp>
      <p:sp>
        <p:nvSpPr>
          <p:cNvPr id="301" name="Google Shape;301;p24"/>
          <p:cNvSpPr/>
          <p:nvPr/>
        </p:nvSpPr>
        <p:spPr>
          <a:xfrm>
            <a:off x="4620769"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4"/>
          <p:cNvGrpSpPr/>
          <p:nvPr/>
        </p:nvGrpSpPr>
        <p:grpSpPr>
          <a:xfrm>
            <a:off x="5507182" y="898183"/>
            <a:ext cx="5889686" cy="5317942"/>
            <a:chOff x="0" y="649"/>
            <a:chExt cx="5889686" cy="5317942"/>
          </a:xfrm>
        </p:grpSpPr>
        <p:sp>
          <p:nvSpPr>
            <p:cNvPr id="303" name="Google Shape;303;p24"/>
            <p:cNvSpPr/>
            <p:nvPr/>
          </p:nvSpPr>
          <p:spPr>
            <a:xfrm>
              <a:off x="0" y="649"/>
              <a:ext cx="5889686" cy="1519412"/>
            </a:xfrm>
            <a:prstGeom prst="roundRect">
              <a:avLst>
                <a:gd fmla="val 10000" name="adj"/>
              </a:avLst>
            </a:prstGeom>
            <a:solidFill>
              <a:srgbClr val="5DC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459622" y="342517"/>
              <a:ext cx="835676" cy="83567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1754920" y="649"/>
              <a:ext cx="4134765" cy="15194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txBox="1"/>
            <p:nvPr/>
          </p:nvSpPr>
          <p:spPr>
            <a:xfrm>
              <a:off x="1754920" y="649"/>
              <a:ext cx="4134765" cy="1519412"/>
            </a:xfrm>
            <a:prstGeom prst="rect">
              <a:avLst/>
            </a:prstGeom>
            <a:noFill/>
            <a:ln>
              <a:noFill/>
            </a:ln>
          </p:spPr>
          <p:txBody>
            <a:bodyPr anchorCtr="0" anchor="ctr" bIns="160800" lIns="160800" spcFirstLastPara="1" rIns="160800" wrap="square" tIns="160800">
              <a:noAutofit/>
            </a:bodyPr>
            <a:lstStyle/>
            <a:p>
              <a:pPr indent="0" lvl="0" marL="0" marR="0" rtl="0" algn="l">
                <a:lnSpc>
                  <a:spcPct val="9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Start with the basic meditation.</a:t>
              </a:r>
              <a:endParaRPr/>
            </a:p>
          </p:txBody>
        </p:sp>
        <p:sp>
          <p:nvSpPr>
            <p:cNvPr id="307" name="Google Shape;307;p24"/>
            <p:cNvSpPr/>
            <p:nvPr/>
          </p:nvSpPr>
          <p:spPr>
            <a:xfrm>
              <a:off x="0" y="1899914"/>
              <a:ext cx="5889686" cy="1519412"/>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459622" y="2241782"/>
              <a:ext cx="835676" cy="83567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1754920" y="1899914"/>
              <a:ext cx="4134765" cy="15194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txBox="1"/>
            <p:nvPr/>
          </p:nvSpPr>
          <p:spPr>
            <a:xfrm>
              <a:off x="1754920" y="1899914"/>
              <a:ext cx="4134765" cy="1519412"/>
            </a:xfrm>
            <a:prstGeom prst="rect">
              <a:avLst/>
            </a:prstGeom>
            <a:noFill/>
            <a:ln>
              <a:noFill/>
            </a:ln>
          </p:spPr>
          <p:txBody>
            <a:bodyPr anchorCtr="0" anchor="ctr" bIns="160800" lIns="160800" spcFirstLastPara="1" rIns="160800" wrap="square" tIns="160800">
              <a:noAutofit/>
            </a:bodyPr>
            <a:lstStyle/>
            <a:p>
              <a:pPr indent="0" lvl="0" marL="0" marR="0" rtl="0" algn="l">
                <a:lnSpc>
                  <a:spcPct val="9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Meditative for as long as is comfortable, maybe 5 minutes or more.</a:t>
              </a:r>
              <a:endParaRPr/>
            </a:p>
          </p:txBody>
        </p:sp>
        <p:sp>
          <p:nvSpPr>
            <p:cNvPr id="311" name="Google Shape;311;p24"/>
            <p:cNvSpPr/>
            <p:nvPr/>
          </p:nvSpPr>
          <p:spPr>
            <a:xfrm>
              <a:off x="0" y="3799179"/>
              <a:ext cx="5889686" cy="1519412"/>
            </a:xfrm>
            <a:prstGeom prst="roundRect">
              <a:avLst>
                <a:gd fmla="val 10000" name="adj"/>
              </a:avLst>
            </a:prstGeom>
            <a:solidFill>
              <a:srgbClr val="CBB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459622" y="4141047"/>
              <a:ext cx="835676" cy="83567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1754920" y="3799179"/>
              <a:ext cx="4134765" cy="15194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txBox="1"/>
            <p:nvPr/>
          </p:nvSpPr>
          <p:spPr>
            <a:xfrm>
              <a:off x="1754920" y="3799179"/>
              <a:ext cx="4134765" cy="1519412"/>
            </a:xfrm>
            <a:prstGeom prst="rect">
              <a:avLst/>
            </a:prstGeom>
            <a:noFill/>
            <a:ln>
              <a:noFill/>
            </a:ln>
          </p:spPr>
          <p:txBody>
            <a:bodyPr anchorCtr="0" anchor="ctr" bIns="160800" lIns="160800" spcFirstLastPara="1" rIns="160800" wrap="square" tIns="160800">
              <a:noAutofit/>
            </a:bodyPr>
            <a:lstStyle/>
            <a:p>
              <a:pPr indent="0" lvl="0" marL="0" marR="0" rtl="0" algn="l">
                <a:lnSpc>
                  <a:spcPct val="9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Choose additional meditataions from 200 other meditations, a topic of the next experience.</a:t>
              </a:r>
              <a:endParaRPr/>
            </a:p>
          </p:txBody>
        </p:sp>
      </p:grpSp>
      <p:pic>
        <p:nvPicPr>
          <p:cNvPr descr="Act 1 Scene 9 Musings with Muse" id="315" name="Google Shape;315;p24" title="20210401 162153">
            <a:hlinkClick r:id="rId7"/>
          </p:cNvPr>
          <p:cNvPicPr preferRelativeResize="0"/>
          <p:nvPr/>
        </p:nvPicPr>
        <p:blipFill>
          <a:blip r:embed="rId8">
            <a:alphaModFix/>
          </a:blip>
          <a:stretch>
            <a:fillRect/>
          </a:stretch>
        </p:blipFill>
        <p:spPr>
          <a:xfrm>
            <a:off x="25450" y="34290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pic>
        <p:nvPicPr>
          <p:cNvPr id="320" name="Google Shape;320;p25"/>
          <p:cNvPicPr preferRelativeResize="0"/>
          <p:nvPr/>
        </p:nvPicPr>
        <p:blipFill rotWithShape="1">
          <a:blip r:embed="rId4">
            <a:alphaModFix/>
          </a:blip>
          <a:srcRect b="0" l="0" r="0" t="0"/>
          <a:stretch/>
        </p:blipFill>
        <p:spPr>
          <a:xfrm>
            <a:off x="2831794" y="2105202"/>
            <a:ext cx="9360205" cy="4752798"/>
          </a:xfrm>
          <a:prstGeom prst="rect">
            <a:avLst/>
          </a:prstGeom>
          <a:noFill/>
          <a:ln>
            <a:noFill/>
          </a:ln>
        </p:spPr>
      </p:pic>
      <p:pic>
        <p:nvPicPr>
          <p:cNvPr id="321" name="Google Shape;321;p25"/>
          <p:cNvPicPr preferRelativeResize="0"/>
          <p:nvPr/>
        </p:nvPicPr>
        <p:blipFill rotWithShape="1">
          <a:blip r:embed="rId5">
            <a:alphaModFix/>
          </a:blip>
          <a:srcRect b="0" l="0" r="0" t="0"/>
          <a:stretch/>
        </p:blipFill>
        <p:spPr>
          <a:xfrm>
            <a:off x="0" y="0"/>
            <a:ext cx="12189867" cy="6858000"/>
          </a:xfrm>
          <a:prstGeom prst="rect">
            <a:avLst/>
          </a:prstGeom>
          <a:noFill/>
          <a:ln>
            <a:noFill/>
          </a:ln>
        </p:spPr>
      </p:pic>
      <p:sp>
        <p:nvSpPr>
          <p:cNvPr id="322" name="Google Shape;322;p25"/>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
        <p:nvSpPr>
          <p:cNvPr id="327" name="Google Shape;327;p25"/>
          <p:cNvSpPr/>
          <p:nvPr/>
        </p:nvSpPr>
        <p:spPr>
          <a:xfrm>
            <a:off x="0" y="0"/>
            <a:ext cx="12189867" cy="685528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28" name="Google Shape;328;p25"/>
          <p:cNvPicPr preferRelativeResize="0"/>
          <p:nvPr/>
        </p:nvPicPr>
        <p:blipFill rotWithShape="1">
          <a:blip r:embed="rId4">
            <a:alphaModFix/>
          </a:blip>
          <a:srcRect b="0" l="0" r="0" t="0"/>
          <a:stretch/>
        </p:blipFill>
        <p:spPr>
          <a:xfrm>
            <a:off x="2831794" y="2105202"/>
            <a:ext cx="9360205" cy="4752798"/>
          </a:xfrm>
          <a:prstGeom prst="rect">
            <a:avLst/>
          </a:prstGeom>
          <a:noFill/>
          <a:ln>
            <a:noFill/>
          </a:ln>
        </p:spPr>
      </p:pic>
      <p:pic>
        <p:nvPicPr>
          <p:cNvPr id="329" name="Google Shape;329;p25"/>
          <p:cNvPicPr preferRelativeResize="0"/>
          <p:nvPr/>
        </p:nvPicPr>
        <p:blipFill rotWithShape="1">
          <a:blip r:embed="rId5">
            <a:alphaModFix/>
          </a:blip>
          <a:srcRect b="0" l="0" r="0" t="0"/>
          <a:stretch/>
        </p:blipFill>
        <p:spPr>
          <a:xfrm>
            <a:off x="0" y="0"/>
            <a:ext cx="12189867" cy="6858000"/>
          </a:xfrm>
          <a:prstGeom prst="rect">
            <a:avLst/>
          </a:prstGeom>
          <a:noFill/>
          <a:ln>
            <a:noFill/>
          </a:ln>
        </p:spPr>
      </p:pic>
      <p:sp>
        <p:nvSpPr>
          <p:cNvPr id="330" name="Google Shape;330;p25"/>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1" name="Google Shape;331;p25"/>
          <p:cNvSpPr/>
          <p:nvPr/>
        </p:nvSpPr>
        <p:spPr>
          <a:xfrm>
            <a:off x="1007533" y="0"/>
            <a:ext cx="10378001" cy="6858000"/>
          </a:xfrm>
          <a:prstGeom prst="rect">
            <a:avLst/>
          </a:prstGeom>
          <a:solidFill>
            <a:schemeClr val="dk2">
              <a:alpha val="9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2" name="Google Shape;332;p25"/>
          <p:cNvSpPr txBox="1"/>
          <p:nvPr>
            <p:ph type="title"/>
          </p:nvPr>
        </p:nvSpPr>
        <p:spPr>
          <a:xfrm>
            <a:off x="1974254" y="5166421"/>
            <a:ext cx="8445357" cy="883524"/>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4800"/>
              <a:buFont typeface="Arial"/>
              <a:buNone/>
            </a:pPr>
            <a:r>
              <a:rPr lang="en-US" sz="4800"/>
              <a:t>EEG Waves.</a:t>
            </a:r>
            <a:endParaRPr/>
          </a:p>
        </p:txBody>
      </p:sp>
      <p:sp>
        <p:nvSpPr>
          <p:cNvPr id="333" name="Google Shape;333;p25"/>
          <p:cNvSpPr/>
          <p:nvPr/>
        </p:nvSpPr>
        <p:spPr>
          <a:xfrm>
            <a:off x="962042" y="0"/>
            <a:ext cx="45719"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istogram&#10;&#10;Description automatically generated" id="334" name="Google Shape;334;p25"/>
          <p:cNvPicPr preferRelativeResize="0"/>
          <p:nvPr>
            <p:ph idx="1" type="body"/>
          </p:nvPr>
        </p:nvPicPr>
        <p:blipFill rotWithShape="1">
          <a:blip r:embed="rId6">
            <a:alphaModFix/>
          </a:blip>
          <a:srcRect b="-1" l="0" r="-1" t="45692"/>
          <a:stretch/>
        </p:blipFill>
        <p:spPr>
          <a:xfrm>
            <a:off x="1005401" y="-1"/>
            <a:ext cx="10380133" cy="4030679"/>
          </a:xfrm>
          <a:prstGeom prst="rect">
            <a:avLst/>
          </a:prstGeom>
          <a:noFill/>
          <a:ln cap="flat" cmpd="sng" w="9525">
            <a:solidFill>
              <a:schemeClr val="accent6"/>
            </a:solidFill>
            <a:prstDash val="solid"/>
            <a:round/>
            <a:headEnd len="sm" w="sm" type="none"/>
            <a:tailEnd len="sm" w="sm" type="none"/>
          </a:ln>
        </p:spPr>
      </p:pic>
      <p:sp>
        <p:nvSpPr>
          <p:cNvPr id="335" name="Google Shape;335;p25"/>
          <p:cNvSpPr/>
          <p:nvPr/>
        </p:nvSpPr>
        <p:spPr>
          <a:xfrm>
            <a:off x="11387666" y="-2718"/>
            <a:ext cx="27432"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ct 1, Scene 10 Musings WIth Muse" id="336" name="Google Shape;336;p25" title="20210401 162503">
            <a:hlinkClick r:id="rId7"/>
          </p:cNvPr>
          <p:cNvPicPr preferRelativeResize="0"/>
          <p:nvPr/>
        </p:nvPicPr>
        <p:blipFill>
          <a:blip r:embed="rId8">
            <a:alphaModFix/>
          </a:blip>
          <a:stretch>
            <a:fillRect/>
          </a:stretch>
        </p:blipFill>
        <p:spPr>
          <a:xfrm>
            <a:off x="1425925" y="4351825"/>
            <a:ext cx="2755100" cy="20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Reflections.</a:t>
            </a:r>
            <a:endParaRPr/>
          </a:p>
        </p:txBody>
      </p:sp>
      <p:pic>
        <p:nvPicPr>
          <p:cNvPr descr="Text&#10;&#10;Description automatically generated" id="342" name="Google Shape;342;p26"/>
          <p:cNvPicPr preferRelativeResize="0"/>
          <p:nvPr>
            <p:ph idx="1" type="body"/>
          </p:nvPr>
        </p:nvPicPr>
        <p:blipFill rotWithShape="1">
          <a:blip r:embed="rId3">
            <a:alphaModFix/>
          </a:blip>
          <a:srcRect b="0" l="0" r="0" t="0"/>
          <a:stretch/>
        </p:blipFill>
        <p:spPr>
          <a:xfrm>
            <a:off x="2548533" y="1660615"/>
            <a:ext cx="6449503" cy="4809585"/>
          </a:xfrm>
          <a:prstGeom prst="rect">
            <a:avLst/>
          </a:prstGeom>
          <a:noFill/>
          <a:ln>
            <a:noFill/>
          </a:ln>
        </p:spPr>
      </p:pic>
      <p:pic>
        <p:nvPicPr>
          <p:cNvPr descr="Act 1 Scene 13 Musings with muse" id="343" name="Google Shape;343;p26" title="20210401 163352">
            <a:hlinkClick r:id="rId4"/>
          </p:cNvPr>
          <p:cNvPicPr preferRelativeResize="0"/>
          <p:nvPr/>
        </p:nvPicPr>
        <p:blipFill>
          <a:blip r:embed="rId5">
            <a:alphaModFix/>
          </a:blip>
          <a:stretch>
            <a:fillRect/>
          </a:stretch>
        </p:blipFill>
        <p:spPr>
          <a:xfrm>
            <a:off x="9150436" y="4533135"/>
            <a:ext cx="2889164" cy="21668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p27"/>
          <p:cNvSpPr/>
          <p:nvPr/>
        </p:nvSpPr>
        <p:spPr>
          <a:xfrm>
            <a:off x="1007533" y="-1"/>
            <a:ext cx="11184467"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49" name="Google Shape;349;p27"/>
          <p:cNvPicPr preferRelativeResize="0"/>
          <p:nvPr/>
        </p:nvPicPr>
        <p:blipFill rotWithShape="1">
          <a:blip r:embed="rId4">
            <a:alphaModFix/>
          </a:blip>
          <a:srcRect b="0" l="0" r="0" t="0"/>
          <a:stretch/>
        </p:blipFill>
        <p:spPr>
          <a:xfrm>
            <a:off x="0" y="0"/>
            <a:ext cx="12189867" cy="6858000"/>
          </a:xfrm>
          <a:prstGeom prst="rect">
            <a:avLst/>
          </a:prstGeom>
          <a:noFill/>
          <a:ln>
            <a:noFill/>
          </a:ln>
        </p:spPr>
      </p:pic>
      <p:sp>
        <p:nvSpPr>
          <p:cNvPr id="350" name="Google Shape;350;p27"/>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1" name="Google Shape;351;p27"/>
          <p:cNvSpPr/>
          <p:nvPr/>
        </p:nvSpPr>
        <p:spPr>
          <a:xfrm>
            <a:off x="962042" y="0"/>
            <a:ext cx="45719"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2" name="Google Shape;352;p27"/>
          <p:cNvSpPr txBox="1"/>
          <p:nvPr>
            <p:ph type="title"/>
          </p:nvPr>
        </p:nvSpPr>
        <p:spPr>
          <a:xfrm>
            <a:off x="1808936" y="2811270"/>
            <a:ext cx="3473753" cy="17700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Interpreting Numbers.</a:t>
            </a:r>
            <a:endParaRPr/>
          </a:p>
        </p:txBody>
      </p:sp>
      <p:grpSp>
        <p:nvGrpSpPr>
          <p:cNvPr id="353" name="Google Shape;353;p27"/>
          <p:cNvGrpSpPr/>
          <p:nvPr/>
        </p:nvGrpSpPr>
        <p:grpSpPr>
          <a:xfrm>
            <a:off x="6280264" y="1481703"/>
            <a:ext cx="5295778" cy="3866108"/>
            <a:chOff x="0" y="930729"/>
            <a:chExt cx="5295778" cy="3866108"/>
          </a:xfrm>
        </p:grpSpPr>
        <p:sp>
          <p:nvSpPr>
            <p:cNvPr id="354" name="Google Shape;354;p27"/>
            <p:cNvSpPr/>
            <p:nvPr/>
          </p:nvSpPr>
          <p:spPr>
            <a:xfrm>
              <a:off x="0" y="930729"/>
              <a:ext cx="5295778" cy="171827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519776" y="1317340"/>
              <a:ext cx="945048" cy="94504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1984602" y="930729"/>
              <a:ext cx="3311175" cy="17182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txBox="1"/>
            <p:nvPr/>
          </p:nvSpPr>
          <p:spPr>
            <a:xfrm>
              <a:off x="1984602" y="930729"/>
              <a:ext cx="3311175" cy="1718270"/>
            </a:xfrm>
            <a:prstGeom prst="rect">
              <a:avLst/>
            </a:prstGeom>
            <a:noFill/>
            <a:ln>
              <a:noFill/>
            </a:ln>
          </p:spPr>
          <p:txBody>
            <a:bodyPr anchorCtr="0" anchor="ctr" bIns="181850" lIns="181850" spcFirstLastPara="1" rIns="181850" wrap="square" tIns="181850">
              <a:noAutofit/>
            </a:bodyPr>
            <a:lstStyle/>
            <a:p>
              <a:pPr indent="0" lvl="0" marL="0" marR="0" rtl="0" algn="l">
                <a:lnSpc>
                  <a:spcPct val="90000"/>
                </a:lnSpc>
                <a:spcBef>
                  <a:spcPts val="0"/>
                </a:spcBef>
                <a:spcAft>
                  <a:spcPts val="0"/>
                </a:spcAft>
                <a:buClr>
                  <a:schemeClr val="lt1"/>
                </a:buClr>
                <a:buSzPts val="2500"/>
                <a:buFont typeface="Arial"/>
                <a:buNone/>
              </a:pPr>
              <a:r>
                <a:rPr b="0" i="0" lang="en-US" sz="2500" u="none" cap="none" strike="noStrike">
                  <a:solidFill>
                    <a:schemeClr val="lt1"/>
                  </a:solidFill>
                  <a:latin typeface="Arial"/>
                  <a:ea typeface="Arial"/>
                  <a:cs typeface="Arial"/>
                  <a:sym typeface="Arial"/>
                </a:rPr>
                <a:t>Check the coherence, the indices.</a:t>
              </a:r>
              <a:endParaRPr/>
            </a:p>
          </p:txBody>
        </p:sp>
        <p:sp>
          <p:nvSpPr>
            <p:cNvPr id="358" name="Google Shape;358;p27"/>
            <p:cNvSpPr/>
            <p:nvPr/>
          </p:nvSpPr>
          <p:spPr>
            <a:xfrm>
              <a:off x="0" y="3078567"/>
              <a:ext cx="5295778" cy="171827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519776" y="3465178"/>
              <a:ext cx="945048" cy="94504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1984602" y="3078567"/>
              <a:ext cx="3311175" cy="17182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txBox="1"/>
            <p:nvPr/>
          </p:nvSpPr>
          <p:spPr>
            <a:xfrm>
              <a:off x="1984602" y="3078567"/>
              <a:ext cx="3311175" cy="1718270"/>
            </a:xfrm>
            <a:prstGeom prst="rect">
              <a:avLst/>
            </a:prstGeom>
            <a:noFill/>
            <a:ln>
              <a:noFill/>
            </a:ln>
          </p:spPr>
          <p:txBody>
            <a:bodyPr anchorCtr="0" anchor="ctr" bIns="181850" lIns="181850" spcFirstLastPara="1" rIns="181850" wrap="square" tIns="181850">
              <a:noAutofit/>
            </a:bodyPr>
            <a:lstStyle/>
            <a:p>
              <a:pPr indent="0" lvl="0" marL="0" marR="0" rtl="0" algn="l">
                <a:lnSpc>
                  <a:spcPct val="90000"/>
                </a:lnSpc>
                <a:spcBef>
                  <a:spcPts val="0"/>
                </a:spcBef>
                <a:spcAft>
                  <a:spcPts val="0"/>
                </a:spcAft>
                <a:buClr>
                  <a:schemeClr val="lt1"/>
                </a:buClr>
                <a:buSzPts val="2500"/>
                <a:buFont typeface="Arial"/>
                <a:buNone/>
              </a:pPr>
              <a:r>
                <a:rPr b="0" i="0" lang="en-US" sz="2500" u="none" cap="none" strike="noStrike">
                  <a:solidFill>
                    <a:schemeClr val="lt1"/>
                  </a:solidFill>
                  <a:latin typeface="Arial"/>
                  <a:ea typeface="Arial"/>
                  <a:cs typeface="Arial"/>
                  <a:sym typeface="Arial"/>
                </a:rPr>
                <a:t>Count the birds.</a:t>
              </a:r>
              <a:endParaRPr/>
            </a:p>
          </p:txBody>
        </p:sp>
      </p:grpSp>
      <p:pic>
        <p:nvPicPr>
          <p:cNvPr descr="Act 1 Scene 14" id="362" name="Google Shape;362;p27" title="20210401 163424">
            <a:hlinkClick r:id="rId7"/>
          </p:cNvPr>
          <p:cNvPicPr preferRelativeResize="0"/>
          <p:nvPr/>
        </p:nvPicPr>
        <p:blipFill>
          <a:blip r:embed="rId8">
            <a:alphaModFix/>
          </a:blip>
          <a:stretch>
            <a:fillRect/>
          </a:stretch>
        </p:blipFill>
        <p:spPr>
          <a:xfrm>
            <a:off x="1808925" y="4147100"/>
            <a:ext cx="3303325" cy="247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28"/>
          <p:cNvSpPr/>
          <p:nvPr/>
        </p:nvSpPr>
        <p:spPr>
          <a:xfrm>
            <a:off x="0" y="-1"/>
            <a:ext cx="12192000" cy="6858001"/>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8" name="Google Shape;368;p28"/>
          <p:cNvSpPr/>
          <p:nvPr/>
        </p:nvSpPr>
        <p:spPr>
          <a:xfrm>
            <a:off x="0" y="0"/>
            <a:ext cx="12192000" cy="6858000"/>
          </a:xfrm>
          <a:prstGeom prst="rect">
            <a:avLst/>
          </a:prstGeom>
          <a:solidFill>
            <a:srgbClr val="46822E">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69" name="Google Shape;369;p28"/>
          <p:cNvPicPr preferRelativeResize="0"/>
          <p:nvPr/>
        </p:nvPicPr>
        <p:blipFill rotWithShape="1">
          <a:blip r:embed="rId4">
            <a:alphaModFix/>
          </a:blip>
          <a:srcRect b="0" l="0" r="0" t="0"/>
          <a:stretch/>
        </p:blipFill>
        <p:spPr>
          <a:xfrm>
            <a:off x="2831794" y="2105202"/>
            <a:ext cx="9360205" cy="4752798"/>
          </a:xfrm>
          <a:prstGeom prst="rect">
            <a:avLst/>
          </a:prstGeom>
          <a:noFill/>
          <a:ln>
            <a:noFill/>
          </a:ln>
        </p:spPr>
      </p:pic>
      <p:sp>
        <p:nvSpPr>
          <p:cNvPr id="370" name="Google Shape;370;p28"/>
          <p:cNvSpPr/>
          <p:nvPr/>
        </p:nvSpPr>
        <p:spPr>
          <a:xfrm rot="-5400000">
            <a:off x="3678519" y="-1660968"/>
            <a:ext cx="5838229" cy="11188733"/>
          </a:xfrm>
          <a:custGeom>
            <a:rect b="b" l="l" r="r" t="t"/>
            <a:pathLst>
              <a:path extrusionOk="0" h="6858000" w="7821919">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0">
                <a:srgbClr val="A1D68B">
                  <a:alpha val="0"/>
                </a:srgbClr>
              </a:gs>
              <a:gs pos="25000">
                <a:srgbClr val="A1D68B">
                  <a:alpha val="0"/>
                </a:srgbClr>
              </a:gs>
              <a:gs pos="100000">
                <a:srgbClr val="A1D68B">
                  <a:alpha val="74901"/>
                </a:srgbClr>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28"/>
          <p:cNvPicPr preferRelativeResize="0"/>
          <p:nvPr/>
        </p:nvPicPr>
        <p:blipFill rotWithShape="1">
          <a:blip r:embed="rId5">
            <a:alphaModFix/>
          </a:blip>
          <a:srcRect b="0" l="0" r="0" t="0"/>
          <a:stretch/>
        </p:blipFill>
        <p:spPr>
          <a:xfrm>
            <a:off x="1067" y="0"/>
            <a:ext cx="12189867" cy="6858000"/>
          </a:xfrm>
          <a:prstGeom prst="rect">
            <a:avLst/>
          </a:prstGeom>
          <a:noFill/>
          <a:ln>
            <a:noFill/>
          </a:ln>
        </p:spPr>
      </p:pic>
      <p:sp>
        <p:nvSpPr>
          <p:cNvPr id="372" name="Google Shape;372;p28"/>
          <p:cNvSpPr/>
          <p:nvPr/>
        </p:nvSpPr>
        <p:spPr>
          <a:xfrm>
            <a:off x="0" y="0"/>
            <a:ext cx="12192000" cy="6858001"/>
          </a:xfrm>
          <a:prstGeom prst="rect">
            <a:avLst/>
          </a:prstGeom>
          <a:solidFill>
            <a:srgbClr val="03291E">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3" name="Google Shape;373;p28"/>
          <p:cNvSpPr/>
          <p:nvPr/>
        </p:nvSpPr>
        <p:spPr>
          <a:xfrm>
            <a:off x="953542" y="0"/>
            <a:ext cx="7875912" cy="6858000"/>
          </a:xfrm>
          <a:custGeom>
            <a:rect b="b" l="l" r="r" t="t"/>
            <a:pathLst>
              <a:path extrusionOk="0" h="6858000" w="7821919">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0">
                <a:srgbClr val="1F2D29">
                  <a:alpha val="0"/>
                </a:srgbClr>
              </a:gs>
              <a:gs pos="15000">
                <a:srgbClr val="1F2D29">
                  <a:alpha val="0"/>
                </a:srgbClr>
              </a:gs>
              <a:gs pos="100000">
                <a:schemeClr val="dk2"/>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0" y="0"/>
            <a:ext cx="959909" cy="6858000"/>
          </a:xfrm>
          <a:prstGeom prst="rect">
            <a:avLst/>
          </a:prstGeom>
          <a:solidFill>
            <a:srgbClr val="2F4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1547567" y="421698"/>
            <a:ext cx="967148" cy="967148"/>
          </a:xfrm>
          <a:prstGeom prst="ellipse">
            <a:avLst/>
          </a:prstGeom>
          <a:gradFill>
            <a:gsLst>
              <a:gs pos="0">
                <a:srgbClr val="1F2D29">
                  <a:alpha val="0"/>
                </a:srgbClr>
              </a:gs>
              <a:gs pos="100000">
                <a:srgbClr val="A1D68B">
                  <a:alpha val="20784"/>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6" name="Google Shape;376;p28"/>
          <p:cNvSpPr txBox="1"/>
          <p:nvPr>
            <p:ph type="title"/>
          </p:nvPr>
        </p:nvSpPr>
        <p:spPr>
          <a:xfrm>
            <a:off x="2188901" y="808056"/>
            <a:ext cx="8381238"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rial"/>
              <a:buNone/>
            </a:pPr>
            <a:r>
              <a:rPr lang="en-US" sz="4800"/>
              <a:t>Epilogue.</a:t>
            </a:r>
            <a:endParaRPr sz="4800"/>
          </a:p>
        </p:txBody>
      </p:sp>
      <p:sp>
        <p:nvSpPr>
          <p:cNvPr id="377" name="Google Shape;377;p28"/>
          <p:cNvSpPr txBox="1"/>
          <p:nvPr>
            <p:ph idx="1" type="body"/>
          </p:nvPr>
        </p:nvSpPr>
        <p:spPr>
          <a:xfrm>
            <a:off x="2256639" y="2052116"/>
            <a:ext cx="6572814" cy="3997828"/>
          </a:xfrm>
          <a:prstGeom prst="rect">
            <a:avLst/>
          </a:prstGeom>
          <a:noFill/>
          <a:ln>
            <a:noFill/>
          </a:ln>
        </p:spPr>
        <p:txBody>
          <a:bodyPr anchorCtr="0" anchor="t" bIns="45700" lIns="91425" spcFirstLastPara="1" rIns="91425" wrap="square" tIns="45700">
            <a:normAutofit/>
          </a:bodyPr>
          <a:lstStyle/>
          <a:p>
            <a:pPr indent="-344170" lvl="0" marL="344170" rtl="0" algn="l">
              <a:lnSpc>
                <a:spcPct val="120000"/>
              </a:lnSpc>
              <a:spcBef>
                <a:spcPts val="0"/>
              </a:spcBef>
              <a:spcAft>
                <a:spcPts val="0"/>
              </a:spcAft>
              <a:buSzPts val="1620"/>
              <a:buChar char="▪"/>
            </a:pPr>
            <a:r>
              <a:rPr lang="en-US" sz="1800"/>
              <a:t>Join us at </a:t>
            </a:r>
            <a:r>
              <a:rPr lang="en-US" sz="1800" u="sng">
                <a:solidFill>
                  <a:schemeClr val="hlink"/>
                </a:solidFill>
                <a:hlinkClick r:id="rId6"/>
              </a:rPr>
              <a:t>https://vayuvaidya.weebly.com</a:t>
            </a:r>
            <a:endParaRPr sz="1800"/>
          </a:p>
          <a:p>
            <a:pPr indent="-241300" lvl="0" marL="344170" rtl="0" algn="l">
              <a:lnSpc>
                <a:spcPct val="120000"/>
              </a:lnSpc>
              <a:spcBef>
                <a:spcPts val="1600"/>
              </a:spcBef>
              <a:spcAft>
                <a:spcPts val="0"/>
              </a:spcAft>
              <a:buSzPts val="1620"/>
              <a:buNone/>
            </a:pPr>
            <a:r>
              <a:t/>
            </a:r>
            <a:endParaRPr sz="1800"/>
          </a:p>
        </p:txBody>
      </p:sp>
      <p:pic>
        <p:nvPicPr>
          <p:cNvPr descr="Act 1 Scene 14 Musings WIth Muse" id="378" name="Google Shape;378;p28" title="20210401 163519">
            <a:hlinkClick r:id="rId7"/>
          </p:cNvPr>
          <p:cNvPicPr preferRelativeResize="0"/>
          <p:nvPr/>
        </p:nvPicPr>
        <p:blipFill>
          <a:blip r:embed="rId8">
            <a:alphaModFix/>
          </a:blip>
          <a:stretch>
            <a:fillRect/>
          </a:stretch>
        </p:blipFill>
        <p:spPr>
          <a:xfrm>
            <a:off x="7095375" y="29353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Guest interaction and participation</a:t>
            </a:r>
            <a:endParaRPr/>
          </a:p>
        </p:txBody>
      </p:sp>
      <p:sp>
        <p:nvSpPr>
          <p:cNvPr id="384" name="Google Shape;384;p29"/>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344170" lvl="0" marL="344170" rtl="0" algn="l">
              <a:lnSpc>
                <a:spcPct val="120000"/>
              </a:lnSpc>
              <a:spcBef>
                <a:spcPts val="0"/>
              </a:spcBef>
              <a:spcAft>
                <a:spcPts val="0"/>
              </a:spcAft>
              <a:buSzPts val="1800"/>
              <a:buChar char="▪"/>
            </a:pPr>
            <a:r>
              <a:rPr lang="en-US"/>
              <a:t>Feedback after each slide-based talk.</a:t>
            </a:r>
            <a:endParaRPr/>
          </a:p>
          <a:p>
            <a:pPr indent="-344170" lvl="0" marL="344170" rtl="0" algn="l">
              <a:lnSpc>
                <a:spcPct val="120000"/>
              </a:lnSpc>
              <a:spcBef>
                <a:spcPts val="1600"/>
              </a:spcBef>
              <a:spcAft>
                <a:spcPts val="0"/>
              </a:spcAft>
              <a:buSzPts val="1800"/>
              <a:buChar char="▪"/>
            </a:pPr>
            <a:r>
              <a:rPr lang="en-US"/>
              <a:t>Guest Introductions in the start of experience.</a:t>
            </a:r>
            <a:endParaRPr/>
          </a:p>
          <a:p>
            <a:pPr indent="-344170" lvl="0" marL="344170" rtl="0" algn="l">
              <a:lnSpc>
                <a:spcPct val="120000"/>
              </a:lnSpc>
              <a:spcBef>
                <a:spcPts val="1600"/>
              </a:spcBef>
              <a:spcAft>
                <a:spcPts val="0"/>
              </a:spcAft>
              <a:buSzPts val="1800"/>
              <a:buChar char="▪"/>
            </a:pPr>
            <a:r>
              <a:rPr lang="en-US"/>
              <a:t>Ends with a discussion on take home messages.</a:t>
            </a:r>
            <a:endParaRPr/>
          </a:p>
          <a:p>
            <a:pPr indent="-229870" lvl="0" marL="344170" rtl="0" algn="l">
              <a:lnSpc>
                <a:spcPct val="120000"/>
              </a:lnSpc>
              <a:spcBef>
                <a:spcPts val="1600"/>
              </a:spcBef>
              <a:spcAft>
                <a:spcPts val="0"/>
              </a:spcAft>
              <a:buSzPts val="1800"/>
              <a:buNone/>
            </a:pPr>
            <a:r>
              <a:t/>
            </a:r>
            <a:endParaRPr/>
          </a:p>
          <a:p>
            <a:pPr indent="-229870" lvl="0" marL="344170" rtl="0" algn="l">
              <a:lnSpc>
                <a:spcPct val="120000"/>
              </a:lnSpc>
              <a:spcBef>
                <a:spcPts val="1600"/>
              </a:spcBef>
              <a:spcAft>
                <a:spcPts val="0"/>
              </a:spcAft>
              <a:buSzPts val="1800"/>
              <a:buNone/>
            </a:pPr>
            <a:r>
              <a:t/>
            </a:r>
            <a:endParaRPr/>
          </a:p>
        </p:txBody>
      </p:sp>
      <p:pic>
        <p:nvPicPr>
          <p:cNvPr descr="Act 1 Scene 15 Musings with Muse" id="385" name="Google Shape;385;p29" title="20210401 164254">
            <a:hlinkClick r:id="rId3"/>
          </p:cNvPr>
          <p:cNvPicPr preferRelativeResize="0"/>
          <p:nvPr/>
        </p:nvPicPr>
        <p:blipFill>
          <a:blip r:embed="rId4">
            <a:alphaModFix/>
          </a:blip>
          <a:stretch>
            <a:fillRect/>
          </a:stretch>
        </p:blipFill>
        <p:spPr>
          <a:xfrm>
            <a:off x="8500475" y="4497235"/>
            <a:ext cx="2468800" cy="185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Demo.</a:t>
            </a:r>
            <a:endParaRPr/>
          </a:p>
        </p:txBody>
      </p:sp>
      <p:sp>
        <p:nvSpPr>
          <p:cNvPr id="391" name="Google Shape;391;p30"/>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344170" lvl="0" marL="344170" rtl="0" algn="l">
              <a:lnSpc>
                <a:spcPct val="120000"/>
              </a:lnSpc>
              <a:spcBef>
                <a:spcPts val="0"/>
              </a:spcBef>
              <a:spcAft>
                <a:spcPts val="0"/>
              </a:spcAft>
              <a:buSzPts val="1800"/>
              <a:buChar char="▪"/>
            </a:pPr>
            <a:r>
              <a:rPr lang="en-US"/>
              <a:t>A Five Minute Meditation Session.</a:t>
            </a:r>
            <a:endParaRPr/>
          </a:p>
        </p:txBody>
      </p:sp>
      <p:pic>
        <p:nvPicPr>
          <p:cNvPr descr="Act 1 Scene 16 Musings with Muse" id="392" name="Google Shape;392;p30" title="20210401 164435">
            <a:hlinkClick r:id="rId3"/>
          </p:cNvPr>
          <p:cNvPicPr preferRelativeResize="0"/>
          <p:nvPr/>
        </p:nvPicPr>
        <p:blipFill>
          <a:blip r:embed="rId4">
            <a:alphaModFix/>
          </a:blip>
          <a:stretch>
            <a:fillRect/>
          </a:stretch>
        </p:blipFill>
        <p:spPr>
          <a:xfrm>
            <a:off x="8320950" y="4335660"/>
            <a:ext cx="2468800" cy="185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ctrTitle"/>
          </p:nvPr>
        </p:nvSpPr>
        <p:spPr>
          <a:xfrm>
            <a:off x="2611808" y="3428998"/>
            <a:ext cx="5518200" cy="2268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SzPts val="990"/>
              <a:buNone/>
            </a:pPr>
            <a:r>
              <a:rPr lang="en-US" sz="2400"/>
              <a:t>In This Experience I host, I host with Vokis while I teach in both silence and Golden words, mostly in few short words, answering guest’s queries while the Voki’s </a:t>
            </a:r>
            <a:r>
              <a:rPr lang="en-US" sz="2400"/>
              <a:t>explain</a:t>
            </a:r>
            <a:r>
              <a:rPr lang="en-US" sz="2400"/>
              <a:t>!</a:t>
            </a:r>
            <a:endParaRPr sz="2400"/>
          </a:p>
        </p:txBody>
      </p:sp>
      <p:sp>
        <p:nvSpPr>
          <p:cNvPr id="147" name="Google Shape;147;p16"/>
          <p:cNvSpPr txBox="1"/>
          <p:nvPr>
            <p:ph idx="1" type="subTitle"/>
          </p:nvPr>
        </p:nvSpPr>
        <p:spPr>
          <a:xfrm>
            <a:off x="2772274" y="2268786"/>
            <a:ext cx="5357700" cy="1160100"/>
          </a:xfrm>
          <a:prstGeom prst="rect">
            <a:avLst/>
          </a:prstGeom>
        </p:spPr>
        <p:txBody>
          <a:bodyPr anchorCtr="0" anchor="b" bIns="45700" lIns="91425" spcFirstLastPara="1" rIns="91425" wrap="square" tIns="0">
            <a:noAutofit/>
          </a:bodyPr>
          <a:lstStyle/>
          <a:p>
            <a:pPr indent="0" lvl="0" marL="0" rtl="0" algn="r">
              <a:spcBef>
                <a:spcPts val="1000"/>
              </a:spcBef>
              <a:spcAft>
                <a:spcPts val="600"/>
              </a:spcAft>
              <a:buNone/>
            </a:pPr>
            <a:r>
              <a:rPr lang="en-US" sz="3000"/>
              <a:t>A New Experiment in Silence.</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53" name="Google Shape;153;p17"/>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54" name="Google Shape;154;p17"/>
          <p:cNvSpPr/>
          <p:nvPr/>
        </p:nvSpPr>
        <p:spPr>
          <a:xfrm>
            <a:off x="43500" y="0"/>
            <a:ext cx="4623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txBox="1"/>
          <p:nvPr>
            <p:ph type="title"/>
          </p:nvPr>
        </p:nvSpPr>
        <p:spPr>
          <a:xfrm>
            <a:off x="1049941" y="430890"/>
            <a:ext cx="2856600" cy="3313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solidFill>
                  <a:schemeClr val="lt1"/>
                </a:solidFill>
              </a:rPr>
              <a:t>Personal introduction</a:t>
            </a:r>
            <a:endParaRPr>
              <a:solidFill>
                <a:schemeClr val="lt1"/>
              </a:solidFill>
            </a:endParaRPr>
          </a:p>
        </p:txBody>
      </p:sp>
      <p:sp>
        <p:nvSpPr>
          <p:cNvPr id="156" name="Google Shape;156;p17"/>
          <p:cNvSpPr/>
          <p:nvPr/>
        </p:nvSpPr>
        <p:spPr>
          <a:xfrm>
            <a:off x="4620769"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7"/>
          <p:cNvGrpSpPr/>
          <p:nvPr/>
        </p:nvGrpSpPr>
        <p:grpSpPr>
          <a:xfrm>
            <a:off x="5507182" y="898183"/>
            <a:ext cx="5889686" cy="5317942"/>
            <a:chOff x="0" y="649"/>
            <a:chExt cx="5889686" cy="5317942"/>
          </a:xfrm>
        </p:grpSpPr>
        <p:sp>
          <p:nvSpPr>
            <p:cNvPr id="158" name="Google Shape;158;p17"/>
            <p:cNvSpPr/>
            <p:nvPr/>
          </p:nvSpPr>
          <p:spPr>
            <a:xfrm>
              <a:off x="0" y="649"/>
              <a:ext cx="5889686" cy="151941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459622" y="342517"/>
              <a:ext cx="835676" cy="83567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1754920" y="649"/>
              <a:ext cx="4134765" cy="15194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txBox="1"/>
            <p:nvPr/>
          </p:nvSpPr>
          <p:spPr>
            <a:xfrm>
              <a:off x="1754920" y="649"/>
              <a:ext cx="4134765" cy="1519412"/>
            </a:xfrm>
            <a:prstGeom prst="rect">
              <a:avLst/>
            </a:prstGeom>
            <a:noFill/>
            <a:ln>
              <a:noFill/>
            </a:ln>
          </p:spPr>
          <p:txBody>
            <a:bodyPr anchorCtr="0" anchor="ctr" bIns="160800" lIns="160800" spcFirstLastPara="1" rIns="160800" wrap="square" tIns="160800">
              <a:noAutofit/>
            </a:bodyPr>
            <a:lstStyle/>
            <a:p>
              <a:pPr indent="0" lvl="0" marL="0" marR="0" rtl="0" algn="l">
                <a:lnSpc>
                  <a:spcPct val="9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Host = Dr. Bheemaiah Anil K (Anil Kumar B)</a:t>
              </a:r>
              <a:endParaRPr/>
            </a:p>
          </p:txBody>
        </p:sp>
        <p:sp>
          <p:nvSpPr>
            <p:cNvPr id="162" name="Google Shape;162;p17"/>
            <p:cNvSpPr/>
            <p:nvPr/>
          </p:nvSpPr>
          <p:spPr>
            <a:xfrm>
              <a:off x="0" y="1899914"/>
              <a:ext cx="5889686" cy="151941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459622" y="2241782"/>
              <a:ext cx="835676" cy="83567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1754920" y="1899914"/>
              <a:ext cx="4134765" cy="15194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txBox="1"/>
            <p:nvPr/>
          </p:nvSpPr>
          <p:spPr>
            <a:xfrm>
              <a:off x="1754920" y="1899914"/>
              <a:ext cx="4134765" cy="1519412"/>
            </a:xfrm>
            <a:prstGeom prst="rect">
              <a:avLst/>
            </a:prstGeom>
            <a:noFill/>
            <a:ln>
              <a:noFill/>
            </a:ln>
          </p:spPr>
          <p:txBody>
            <a:bodyPr anchorCtr="0" anchor="ctr" bIns="160800" lIns="160800" spcFirstLastPara="1" rIns="160800" wrap="square" tIns="160800">
              <a:noAutofit/>
            </a:bodyPr>
            <a:lstStyle/>
            <a:p>
              <a:pPr indent="0" lvl="0" marL="0" marR="0" rtl="0" algn="l">
                <a:lnSpc>
                  <a:spcPct val="9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Motive = Mindfulness Evangelism as Wellness</a:t>
              </a:r>
              <a:endParaRPr/>
            </a:p>
          </p:txBody>
        </p:sp>
        <p:sp>
          <p:nvSpPr>
            <p:cNvPr id="166" name="Google Shape;166;p17"/>
            <p:cNvSpPr/>
            <p:nvPr/>
          </p:nvSpPr>
          <p:spPr>
            <a:xfrm>
              <a:off x="0" y="3799179"/>
              <a:ext cx="5889686" cy="151941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459622" y="4141047"/>
              <a:ext cx="835676" cy="83567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1754920" y="3799179"/>
              <a:ext cx="4134765" cy="15194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txBox="1"/>
            <p:nvPr/>
          </p:nvSpPr>
          <p:spPr>
            <a:xfrm>
              <a:off x="1754920" y="3799179"/>
              <a:ext cx="4134765" cy="1519412"/>
            </a:xfrm>
            <a:prstGeom prst="rect">
              <a:avLst/>
            </a:prstGeom>
            <a:noFill/>
            <a:ln>
              <a:noFill/>
            </a:ln>
          </p:spPr>
          <p:txBody>
            <a:bodyPr anchorCtr="0" anchor="ctr" bIns="160800" lIns="160800" spcFirstLastPara="1" rIns="160800" wrap="square" tIns="160800">
              <a:noAutofit/>
            </a:bodyPr>
            <a:lstStyle/>
            <a:p>
              <a:pPr indent="0" lvl="0" marL="0" marR="0" rtl="0" algn="l">
                <a:lnSpc>
                  <a:spcPct val="9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Hardware = MUSE Headset, S or 2</a:t>
              </a:r>
              <a:endParaRPr/>
            </a:p>
          </p:txBody>
        </p:sp>
      </p:grpSp>
      <p:pic>
        <p:nvPicPr>
          <p:cNvPr descr="Act 1 scene 2 AirBnB MUSEings with MUSE" id="170" name="Google Shape;170;p17" title="20210401 154937">
            <a:hlinkClick r:id="rId7"/>
          </p:cNvPr>
          <p:cNvPicPr preferRelativeResize="0"/>
          <p:nvPr/>
        </p:nvPicPr>
        <p:blipFill>
          <a:blip r:embed="rId8">
            <a:alphaModFix/>
          </a:blip>
          <a:stretch>
            <a:fillRect/>
          </a:stretch>
        </p:blipFill>
        <p:spPr>
          <a:xfrm>
            <a:off x="69000" y="34290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18"/>
          <p:cNvSpPr/>
          <p:nvPr/>
        </p:nvSpPr>
        <p:spPr>
          <a:xfrm>
            <a:off x="0" y="-1"/>
            <a:ext cx="12192000" cy="685800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p18"/>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1770108" y="985292"/>
            <a:ext cx="1345319" cy="1345319"/>
          </a:xfrm>
          <a:prstGeom prst="ellipse">
            <a:avLst/>
          </a:prstGeom>
          <a:solidFill>
            <a:srgbClr val="D8EEC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78" name="Google Shape;178;p18"/>
          <p:cNvPicPr preferRelativeResize="0"/>
          <p:nvPr/>
        </p:nvPicPr>
        <p:blipFill rotWithShape="1">
          <a:blip r:embed="rId3">
            <a:alphaModFix/>
          </a:blip>
          <a:srcRect b="0" l="0" r="0" t="0"/>
          <a:stretch/>
        </p:blipFill>
        <p:spPr>
          <a:xfrm>
            <a:off x="2133" y="0"/>
            <a:ext cx="12189867" cy="6858000"/>
          </a:xfrm>
          <a:prstGeom prst="rect">
            <a:avLst/>
          </a:prstGeom>
          <a:noFill/>
          <a:ln>
            <a:noFill/>
          </a:ln>
        </p:spPr>
      </p:pic>
      <p:sp>
        <p:nvSpPr>
          <p:cNvPr id="179" name="Google Shape;179;p18"/>
          <p:cNvSpPr txBox="1"/>
          <p:nvPr>
            <p:ph type="title"/>
          </p:nvPr>
        </p:nvSpPr>
        <p:spPr>
          <a:xfrm>
            <a:off x="2611808" y="1022548"/>
            <a:ext cx="7958331" cy="13080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F2D29"/>
              </a:buClr>
              <a:buSzPts val="4400"/>
              <a:buFont typeface="Arial"/>
              <a:buNone/>
            </a:pPr>
            <a:r>
              <a:rPr lang="en-US" sz="4400">
                <a:solidFill>
                  <a:srgbClr val="1F2D29"/>
                </a:solidFill>
              </a:rPr>
              <a:t>About the Host.</a:t>
            </a:r>
            <a:endParaRPr sz="4400">
              <a:solidFill>
                <a:srgbClr val="1F2D29"/>
              </a:solidFill>
            </a:endParaRPr>
          </a:p>
        </p:txBody>
      </p:sp>
      <p:sp>
        <p:nvSpPr>
          <p:cNvPr id="180" name="Google Shape;180;p18"/>
          <p:cNvSpPr txBox="1"/>
          <p:nvPr>
            <p:ph idx="1" type="body"/>
          </p:nvPr>
        </p:nvSpPr>
        <p:spPr>
          <a:xfrm>
            <a:off x="2302933" y="2641604"/>
            <a:ext cx="7621606" cy="3443107"/>
          </a:xfrm>
          <a:prstGeom prst="rect">
            <a:avLst/>
          </a:prstGeom>
          <a:noFill/>
          <a:ln>
            <a:noFill/>
          </a:ln>
        </p:spPr>
        <p:txBody>
          <a:bodyPr anchorCtr="0" anchor="t" bIns="45700" lIns="91425" spcFirstLastPara="1" rIns="91425" wrap="square" tIns="45700">
            <a:normAutofit/>
          </a:bodyPr>
          <a:lstStyle/>
          <a:p>
            <a:pPr indent="-344170" lvl="0" marL="344170" rtl="0" algn="l">
              <a:lnSpc>
                <a:spcPct val="120000"/>
              </a:lnSpc>
              <a:spcBef>
                <a:spcPts val="0"/>
              </a:spcBef>
              <a:spcAft>
                <a:spcPts val="0"/>
              </a:spcAft>
              <a:buSzPts val="1440"/>
              <a:buChar char="▪"/>
            </a:pPr>
            <a:r>
              <a:rPr lang="en-US" sz="1600">
                <a:solidFill>
                  <a:srgbClr val="1F2D29"/>
                </a:solidFill>
              </a:rPr>
              <a:t>Host is a practicing Neuropsychologist.</a:t>
            </a:r>
            <a:endParaRPr/>
          </a:p>
          <a:p>
            <a:pPr indent="-344170" lvl="0" marL="344170" rtl="0" algn="l">
              <a:lnSpc>
                <a:spcPct val="120000"/>
              </a:lnSpc>
              <a:spcBef>
                <a:spcPts val="1600"/>
              </a:spcBef>
              <a:spcAft>
                <a:spcPts val="0"/>
              </a:spcAft>
              <a:buSzPts val="1440"/>
              <a:buChar char="▪"/>
            </a:pPr>
            <a:r>
              <a:rPr lang="en-US" sz="1600">
                <a:solidFill>
                  <a:srgbClr val="1F2D29"/>
                </a:solidFill>
              </a:rPr>
              <a:t>Armament = Doctoral Degree in Neuroscience and Applied A.I from UW Madison.</a:t>
            </a:r>
            <a:endParaRPr/>
          </a:p>
          <a:p>
            <a:pPr indent="-344170" lvl="0" marL="344170" rtl="0" algn="l">
              <a:lnSpc>
                <a:spcPct val="120000"/>
              </a:lnSpc>
              <a:spcBef>
                <a:spcPts val="1600"/>
              </a:spcBef>
              <a:spcAft>
                <a:spcPts val="0"/>
              </a:spcAft>
              <a:buSzPts val="1440"/>
              <a:buChar char="▪"/>
            </a:pPr>
            <a:r>
              <a:rPr lang="en-US" sz="1600">
                <a:solidFill>
                  <a:srgbClr val="1F2D29"/>
                </a:solidFill>
              </a:rPr>
              <a:t>Integrated Medicine Specialization from UMN Twin Cities.</a:t>
            </a:r>
            <a:endParaRPr/>
          </a:p>
          <a:p>
            <a:pPr indent="-344170" lvl="0" marL="344170" rtl="0" algn="l">
              <a:lnSpc>
                <a:spcPct val="120000"/>
              </a:lnSpc>
              <a:spcBef>
                <a:spcPts val="1600"/>
              </a:spcBef>
              <a:spcAft>
                <a:spcPts val="0"/>
              </a:spcAft>
              <a:buSzPts val="1440"/>
              <a:buChar char="▪"/>
            </a:pPr>
            <a:r>
              <a:rPr lang="en-US" sz="1600">
                <a:solidFill>
                  <a:srgbClr val="1F2D29"/>
                </a:solidFill>
              </a:rPr>
              <a:t>Formal training in T.M at MIU, Fairfield, IA</a:t>
            </a:r>
            <a:endParaRPr/>
          </a:p>
        </p:txBody>
      </p:sp>
      <p:pic>
        <p:nvPicPr>
          <p:cNvPr descr="Act 1 scene 3, Museings with muse" id="181" name="Google Shape;181;p18" title="20210401 155652">
            <a:hlinkClick r:id="rId4"/>
          </p:cNvPr>
          <p:cNvPicPr preferRelativeResize="0"/>
          <p:nvPr/>
        </p:nvPicPr>
        <p:blipFill>
          <a:blip r:embed="rId5">
            <a:alphaModFix/>
          </a:blip>
          <a:stretch>
            <a:fillRect/>
          </a:stretch>
        </p:blipFill>
        <p:spPr>
          <a:xfrm>
            <a:off x="8601425" y="4165075"/>
            <a:ext cx="3590575" cy="2692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7" name="Google Shape;187;p19"/>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88" name="Google Shape;188;p19"/>
          <p:cNvSpPr/>
          <p:nvPr/>
        </p:nvSpPr>
        <p:spPr>
          <a:xfrm>
            <a:off x="0" y="0"/>
            <a:ext cx="4622901"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ph type="title"/>
          </p:nvPr>
        </p:nvSpPr>
        <p:spPr>
          <a:xfrm>
            <a:off x="1337191" y="1064365"/>
            <a:ext cx="2856582" cy="33136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solidFill>
                  <a:schemeClr val="lt1"/>
                </a:solidFill>
              </a:rPr>
              <a:t>purpose of the experience</a:t>
            </a:r>
            <a:endParaRPr>
              <a:solidFill>
                <a:schemeClr val="lt1"/>
              </a:solidFill>
            </a:endParaRPr>
          </a:p>
        </p:txBody>
      </p:sp>
      <p:sp>
        <p:nvSpPr>
          <p:cNvPr id="190" name="Google Shape;190;p19"/>
          <p:cNvSpPr/>
          <p:nvPr/>
        </p:nvSpPr>
        <p:spPr>
          <a:xfrm>
            <a:off x="4620769"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19"/>
          <p:cNvGrpSpPr/>
          <p:nvPr/>
        </p:nvGrpSpPr>
        <p:grpSpPr>
          <a:xfrm>
            <a:off x="5507182" y="901689"/>
            <a:ext cx="5889686" cy="5310929"/>
            <a:chOff x="0" y="4155"/>
            <a:chExt cx="5889686" cy="5310929"/>
          </a:xfrm>
        </p:grpSpPr>
        <p:sp>
          <p:nvSpPr>
            <p:cNvPr id="192" name="Google Shape;192;p19"/>
            <p:cNvSpPr/>
            <p:nvPr/>
          </p:nvSpPr>
          <p:spPr>
            <a:xfrm>
              <a:off x="0" y="4155"/>
              <a:ext cx="5889686" cy="8851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267759" y="203315"/>
              <a:ext cx="486835" cy="48683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1022353" y="4155"/>
              <a:ext cx="4867332" cy="8851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txBox="1"/>
            <p:nvPr/>
          </p:nvSpPr>
          <p:spPr>
            <a:xfrm>
              <a:off x="1022353" y="4155"/>
              <a:ext cx="4867332" cy="885154"/>
            </a:xfrm>
            <a:prstGeom prst="rect">
              <a:avLst/>
            </a:prstGeom>
            <a:noFill/>
            <a:ln>
              <a:noFill/>
            </a:ln>
          </p:spPr>
          <p:txBody>
            <a:bodyPr anchorCtr="0" anchor="ctr" bIns="93675" lIns="93675" spcFirstLastPara="1" rIns="93675" wrap="square" tIns="93675">
              <a:noAutofit/>
            </a:bodyPr>
            <a:lstStyle/>
            <a:p>
              <a:pPr indent="0" lvl="0" marL="0" marR="0" rtl="0" algn="l">
                <a:lnSpc>
                  <a:spcPct val="9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Understand, why you need an EEG Headset.</a:t>
              </a:r>
              <a:endParaRPr/>
            </a:p>
          </p:txBody>
        </p:sp>
        <p:sp>
          <p:nvSpPr>
            <p:cNvPr id="196" name="Google Shape;196;p19"/>
            <p:cNvSpPr/>
            <p:nvPr/>
          </p:nvSpPr>
          <p:spPr>
            <a:xfrm>
              <a:off x="0" y="1110599"/>
              <a:ext cx="5889686" cy="8851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267759" y="1309759"/>
              <a:ext cx="486835" cy="48683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1022353" y="1110599"/>
              <a:ext cx="4867332" cy="8851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txBox="1"/>
            <p:nvPr/>
          </p:nvSpPr>
          <p:spPr>
            <a:xfrm>
              <a:off x="1022353" y="1110599"/>
              <a:ext cx="4867332" cy="885154"/>
            </a:xfrm>
            <a:prstGeom prst="rect">
              <a:avLst/>
            </a:prstGeom>
            <a:noFill/>
            <a:ln>
              <a:noFill/>
            </a:ln>
          </p:spPr>
          <p:txBody>
            <a:bodyPr anchorCtr="0" anchor="ctr" bIns="93675" lIns="93675" spcFirstLastPara="1" rIns="93675" wrap="square" tIns="93675">
              <a:noAutofit/>
            </a:bodyPr>
            <a:lstStyle/>
            <a:p>
              <a:pPr indent="0" lvl="0" marL="0" marR="0" rtl="0" algn="l">
                <a:lnSpc>
                  <a:spcPct val="9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Compare MUSE with Neurosky and other headsets.</a:t>
              </a:r>
              <a:endParaRPr/>
            </a:p>
          </p:txBody>
        </p:sp>
        <p:sp>
          <p:nvSpPr>
            <p:cNvPr id="200" name="Google Shape;200;p19"/>
            <p:cNvSpPr/>
            <p:nvPr/>
          </p:nvSpPr>
          <p:spPr>
            <a:xfrm>
              <a:off x="0" y="2217043"/>
              <a:ext cx="5889686" cy="8851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267759" y="2416202"/>
              <a:ext cx="486835" cy="486835"/>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1022353" y="2217043"/>
              <a:ext cx="4867332" cy="8851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txBox="1"/>
            <p:nvPr/>
          </p:nvSpPr>
          <p:spPr>
            <a:xfrm>
              <a:off x="1022353" y="2217043"/>
              <a:ext cx="4867332" cy="885154"/>
            </a:xfrm>
            <a:prstGeom prst="rect">
              <a:avLst/>
            </a:prstGeom>
            <a:noFill/>
            <a:ln>
              <a:noFill/>
            </a:ln>
          </p:spPr>
          <p:txBody>
            <a:bodyPr anchorCtr="0" anchor="ctr" bIns="93675" lIns="93675" spcFirstLastPara="1" rIns="93675" wrap="square" tIns="93675">
              <a:noAutofit/>
            </a:bodyPr>
            <a:lstStyle/>
            <a:p>
              <a:pPr indent="0" lvl="0" marL="0" marR="0" rtl="0" algn="l">
                <a:lnSpc>
                  <a:spcPct val="9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Choose between model S and model 2.</a:t>
              </a:r>
              <a:endParaRPr/>
            </a:p>
          </p:txBody>
        </p:sp>
        <p:sp>
          <p:nvSpPr>
            <p:cNvPr id="204" name="Google Shape;204;p19"/>
            <p:cNvSpPr/>
            <p:nvPr/>
          </p:nvSpPr>
          <p:spPr>
            <a:xfrm>
              <a:off x="0" y="3323486"/>
              <a:ext cx="5889686" cy="8851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267759" y="3522646"/>
              <a:ext cx="486835" cy="486835"/>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1022353" y="3323486"/>
              <a:ext cx="4867332" cy="8851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txBox="1"/>
            <p:nvPr/>
          </p:nvSpPr>
          <p:spPr>
            <a:xfrm>
              <a:off x="1022353" y="3323486"/>
              <a:ext cx="4867332" cy="885154"/>
            </a:xfrm>
            <a:prstGeom prst="rect">
              <a:avLst/>
            </a:prstGeom>
            <a:noFill/>
            <a:ln>
              <a:noFill/>
            </a:ln>
          </p:spPr>
          <p:txBody>
            <a:bodyPr anchorCtr="0" anchor="ctr" bIns="93675" lIns="93675" spcFirstLastPara="1" rIns="93675" wrap="square" tIns="93675">
              <a:noAutofit/>
            </a:bodyPr>
            <a:lstStyle/>
            <a:p>
              <a:pPr indent="0" lvl="0" marL="0" marR="0" rtl="0" algn="l">
                <a:lnSpc>
                  <a:spcPct val="9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Understand how to use the Muse App and the guided meditations.</a:t>
              </a:r>
              <a:endParaRPr/>
            </a:p>
          </p:txBody>
        </p:sp>
        <p:sp>
          <p:nvSpPr>
            <p:cNvPr id="208" name="Google Shape;208;p19"/>
            <p:cNvSpPr/>
            <p:nvPr/>
          </p:nvSpPr>
          <p:spPr>
            <a:xfrm>
              <a:off x="0" y="4429930"/>
              <a:ext cx="5889686" cy="8851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267759" y="4629090"/>
              <a:ext cx="486835" cy="486835"/>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1022353" y="4429930"/>
              <a:ext cx="4867332" cy="8851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txBox="1"/>
            <p:nvPr/>
          </p:nvSpPr>
          <p:spPr>
            <a:xfrm>
              <a:off x="1022353" y="4429930"/>
              <a:ext cx="4867332" cy="885154"/>
            </a:xfrm>
            <a:prstGeom prst="rect">
              <a:avLst/>
            </a:prstGeom>
            <a:noFill/>
            <a:ln>
              <a:noFill/>
            </a:ln>
          </p:spPr>
          <p:txBody>
            <a:bodyPr anchorCtr="0" anchor="ctr" bIns="93675" lIns="93675" spcFirstLastPara="1" rIns="93675" wrap="square" tIns="93675">
              <a:noAutofit/>
            </a:bodyPr>
            <a:lstStyle/>
            <a:p>
              <a:pPr indent="0" lvl="0" marL="0" marR="0" rtl="0" algn="l">
                <a:lnSpc>
                  <a:spcPct val="9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Understand the numbers, and EEG waves, alpha, beta, gamma, delta and theta.</a:t>
              </a:r>
              <a:endParaRPr/>
            </a:p>
          </p:txBody>
        </p:sp>
      </p:grpSp>
      <p:pic>
        <p:nvPicPr>
          <p:cNvPr descr="Act 1 scene 3 Museings with muse" id="212" name="Google Shape;212;p19" title="20210401 160118">
            <a:hlinkClick r:id="rId9"/>
          </p:cNvPr>
          <p:cNvPicPr preferRelativeResize="0"/>
          <p:nvPr/>
        </p:nvPicPr>
        <p:blipFill>
          <a:blip r:embed="rId10">
            <a:alphaModFix/>
          </a:blip>
          <a:stretch>
            <a:fillRect/>
          </a:stretch>
        </p:blipFill>
        <p:spPr>
          <a:xfrm>
            <a:off x="25450" y="34290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Supplies</a:t>
            </a:r>
            <a:endParaRPr/>
          </a:p>
        </p:txBody>
      </p:sp>
      <p:grpSp>
        <p:nvGrpSpPr>
          <p:cNvPr id="218" name="Google Shape;218;p20"/>
          <p:cNvGrpSpPr/>
          <p:nvPr/>
        </p:nvGrpSpPr>
        <p:grpSpPr>
          <a:xfrm>
            <a:off x="2773599" y="2053365"/>
            <a:ext cx="7796540" cy="3995329"/>
            <a:chOff x="0" y="1249"/>
            <a:chExt cx="7796540" cy="3995329"/>
          </a:xfrm>
        </p:grpSpPr>
        <p:sp>
          <p:nvSpPr>
            <p:cNvPr id="219" name="Google Shape;219;p20"/>
            <p:cNvSpPr/>
            <p:nvPr/>
          </p:nvSpPr>
          <p:spPr>
            <a:xfrm>
              <a:off x="1559307" y="1249"/>
              <a:ext cx="6237232" cy="1280554"/>
            </a:xfrm>
            <a:prstGeom prst="rect">
              <a:avLst/>
            </a:prstGeom>
            <a:solidFill>
              <a:schemeClr val="accent1"/>
            </a:solidFill>
            <a:ln cap="flat"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txBox="1"/>
            <p:nvPr/>
          </p:nvSpPr>
          <p:spPr>
            <a:xfrm>
              <a:off x="1559307" y="1249"/>
              <a:ext cx="6237232" cy="1280554"/>
            </a:xfrm>
            <a:prstGeom prst="rect">
              <a:avLst/>
            </a:prstGeom>
            <a:noFill/>
            <a:ln>
              <a:noFill/>
            </a:ln>
          </p:spPr>
          <p:txBody>
            <a:bodyPr anchorCtr="0" anchor="ctr" bIns="325250" lIns="121000" spcFirstLastPara="1" rIns="121000" wrap="square" tIns="32525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Buy a headset from, https://mbsy.co/pqNPB</a:t>
              </a:r>
              <a:endParaRPr/>
            </a:p>
          </p:txBody>
        </p:sp>
        <p:sp>
          <p:nvSpPr>
            <p:cNvPr id="221" name="Google Shape;221;p20"/>
            <p:cNvSpPr/>
            <p:nvPr/>
          </p:nvSpPr>
          <p:spPr>
            <a:xfrm>
              <a:off x="0" y="1249"/>
              <a:ext cx="1559308" cy="1280554"/>
            </a:xfrm>
            <a:prstGeom prst="rect">
              <a:avLst/>
            </a:prstGeom>
            <a:solidFill>
              <a:schemeClr val="lt1"/>
            </a:solidFill>
            <a:ln cap="flat"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txBox="1"/>
            <p:nvPr/>
          </p:nvSpPr>
          <p:spPr>
            <a:xfrm>
              <a:off x="0" y="1249"/>
              <a:ext cx="1559308" cy="1280554"/>
            </a:xfrm>
            <a:prstGeom prst="rect">
              <a:avLst/>
            </a:prstGeom>
            <a:noFill/>
            <a:ln>
              <a:noFill/>
            </a:ln>
          </p:spPr>
          <p:txBody>
            <a:bodyPr anchorCtr="0" anchor="ctr" bIns="126475" lIns="82500" spcFirstLastPara="1" rIns="82500" wrap="square" tIns="12647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Buy</a:t>
              </a:r>
              <a:endParaRPr/>
            </a:p>
          </p:txBody>
        </p:sp>
        <p:sp>
          <p:nvSpPr>
            <p:cNvPr id="223" name="Google Shape;223;p20"/>
            <p:cNvSpPr/>
            <p:nvPr/>
          </p:nvSpPr>
          <p:spPr>
            <a:xfrm>
              <a:off x="1559308" y="1358636"/>
              <a:ext cx="6237232" cy="1280554"/>
            </a:xfrm>
            <a:prstGeom prst="rect">
              <a:avLst/>
            </a:prstGeom>
            <a:solidFill>
              <a:schemeClr val="accent1"/>
            </a:solidFill>
            <a:ln cap="flat"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txBox="1"/>
            <p:nvPr/>
          </p:nvSpPr>
          <p:spPr>
            <a:xfrm>
              <a:off x="1559308" y="1358636"/>
              <a:ext cx="6237232" cy="1280554"/>
            </a:xfrm>
            <a:prstGeom prst="rect">
              <a:avLst/>
            </a:prstGeom>
            <a:noFill/>
            <a:ln>
              <a:noFill/>
            </a:ln>
          </p:spPr>
          <p:txBody>
            <a:bodyPr anchorCtr="0" anchor="ctr" bIns="325250" lIns="121000" spcFirstLastPara="1" rIns="121000" wrap="square" tIns="32525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Download the MUSE App from Google Play or Apple Store.</a:t>
              </a:r>
              <a:endParaRPr/>
            </a:p>
          </p:txBody>
        </p:sp>
        <p:sp>
          <p:nvSpPr>
            <p:cNvPr id="225" name="Google Shape;225;p20"/>
            <p:cNvSpPr/>
            <p:nvPr/>
          </p:nvSpPr>
          <p:spPr>
            <a:xfrm>
              <a:off x="0" y="1358636"/>
              <a:ext cx="1559308" cy="1280554"/>
            </a:xfrm>
            <a:prstGeom prst="rect">
              <a:avLst/>
            </a:prstGeom>
            <a:solidFill>
              <a:schemeClr val="lt1"/>
            </a:solidFill>
            <a:ln cap="flat"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txBox="1"/>
            <p:nvPr/>
          </p:nvSpPr>
          <p:spPr>
            <a:xfrm>
              <a:off x="0" y="1358636"/>
              <a:ext cx="1559308" cy="1280554"/>
            </a:xfrm>
            <a:prstGeom prst="rect">
              <a:avLst/>
            </a:prstGeom>
            <a:noFill/>
            <a:ln>
              <a:noFill/>
            </a:ln>
          </p:spPr>
          <p:txBody>
            <a:bodyPr anchorCtr="0" anchor="ctr" bIns="126475" lIns="82500" spcFirstLastPara="1" rIns="82500" wrap="square" tIns="12647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Download</a:t>
              </a:r>
              <a:endParaRPr/>
            </a:p>
          </p:txBody>
        </p:sp>
        <p:sp>
          <p:nvSpPr>
            <p:cNvPr id="227" name="Google Shape;227;p20"/>
            <p:cNvSpPr/>
            <p:nvPr/>
          </p:nvSpPr>
          <p:spPr>
            <a:xfrm>
              <a:off x="1559308" y="2716024"/>
              <a:ext cx="6237232" cy="1280554"/>
            </a:xfrm>
            <a:prstGeom prst="rect">
              <a:avLst/>
            </a:prstGeom>
            <a:solidFill>
              <a:schemeClr val="accent1"/>
            </a:solidFill>
            <a:ln cap="flat"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txBox="1"/>
            <p:nvPr/>
          </p:nvSpPr>
          <p:spPr>
            <a:xfrm>
              <a:off x="1559308" y="2716024"/>
              <a:ext cx="6237232" cy="1280554"/>
            </a:xfrm>
            <a:prstGeom prst="rect">
              <a:avLst/>
            </a:prstGeom>
            <a:noFill/>
            <a:ln>
              <a:noFill/>
            </a:ln>
          </p:spPr>
          <p:txBody>
            <a:bodyPr anchorCtr="0" anchor="ctr" bIns="325250" lIns="121000" spcFirstLastPara="1" rIns="121000" wrap="square" tIns="32525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Visit https://www.shapeways.com/shops/coins-unlimited for any mandalas you may need (optional).</a:t>
              </a:r>
              <a:endParaRPr/>
            </a:p>
          </p:txBody>
        </p:sp>
        <p:sp>
          <p:nvSpPr>
            <p:cNvPr id="229" name="Google Shape;229;p20"/>
            <p:cNvSpPr/>
            <p:nvPr/>
          </p:nvSpPr>
          <p:spPr>
            <a:xfrm>
              <a:off x="0" y="2716024"/>
              <a:ext cx="1559308" cy="1280554"/>
            </a:xfrm>
            <a:prstGeom prst="rect">
              <a:avLst/>
            </a:prstGeom>
            <a:solidFill>
              <a:schemeClr val="lt1"/>
            </a:solidFill>
            <a:ln cap="flat"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txBox="1"/>
            <p:nvPr/>
          </p:nvSpPr>
          <p:spPr>
            <a:xfrm>
              <a:off x="0" y="2716024"/>
              <a:ext cx="1559308" cy="1280554"/>
            </a:xfrm>
            <a:prstGeom prst="rect">
              <a:avLst/>
            </a:prstGeom>
            <a:noFill/>
            <a:ln>
              <a:noFill/>
            </a:ln>
          </p:spPr>
          <p:txBody>
            <a:bodyPr anchorCtr="0" anchor="ctr" bIns="126475" lIns="82500" spcFirstLastPara="1" rIns="82500" wrap="square" tIns="126475">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Visit</a:t>
              </a:r>
              <a:endParaRPr/>
            </a:p>
          </p:txBody>
        </p:sp>
      </p:grpSp>
      <p:pic>
        <p:nvPicPr>
          <p:cNvPr descr="act 1 scene 5 museings with muse" id="231" name="Google Shape;231;p20" title="20210401 160557">
            <a:hlinkClick r:id="rId3"/>
          </p:cNvPr>
          <p:cNvPicPr preferRelativeResize="0"/>
          <p:nvPr/>
        </p:nvPicPr>
        <p:blipFill>
          <a:blip r:embed="rId4">
            <a:alphaModFix/>
          </a:blip>
          <a:stretch>
            <a:fillRect/>
          </a:stretch>
        </p:blipFill>
        <p:spPr>
          <a:xfrm>
            <a:off x="2773600" y="201778"/>
            <a:ext cx="2468800" cy="185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21"/>
          <p:cNvSpPr/>
          <p:nvPr/>
        </p:nvSpPr>
        <p:spPr>
          <a:xfrm>
            <a:off x="0" y="0"/>
            <a:ext cx="12189867" cy="685528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White stones balanced in a stack" id="237" name="Google Shape;237;p21"/>
          <p:cNvPicPr preferRelativeResize="0"/>
          <p:nvPr/>
        </p:nvPicPr>
        <p:blipFill rotWithShape="1">
          <a:blip r:embed="rId4">
            <a:alphaModFix/>
          </a:blip>
          <a:srcRect b="-4" l="9091" r="-3" t="23276"/>
          <a:stretch/>
        </p:blipFill>
        <p:spPr>
          <a:xfrm>
            <a:off x="20" y="227"/>
            <a:ext cx="12191675" cy="6858000"/>
          </a:xfrm>
          <a:prstGeom prst="rect">
            <a:avLst/>
          </a:prstGeom>
          <a:noFill/>
          <a:ln>
            <a:noFill/>
          </a:ln>
        </p:spPr>
      </p:pic>
      <p:pic>
        <p:nvPicPr>
          <p:cNvPr id="238" name="Google Shape;238;p21"/>
          <p:cNvPicPr preferRelativeResize="0"/>
          <p:nvPr/>
        </p:nvPicPr>
        <p:blipFill rotWithShape="1">
          <a:blip r:embed="rId5">
            <a:alphaModFix/>
          </a:blip>
          <a:srcRect b="0" l="0" r="0" t="0"/>
          <a:stretch/>
        </p:blipFill>
        <p:spPr>
          <a:xfrm>
            <a:off x="2831794" y="2105202"/>
            <a:ext cx="9360205" cy="4752798"/>
          </a:xfrm>
          <a:prstGeom prst="rect">
            <a:avLst/>
          </a:prstGeom>
          <a:noFill/>
          <a:ln>
            <a:noFill/>
          </a:ln>
        </p:spPr>
      </p:pic>
      <p:pic>
        <p:nvPicPr>
          <p:cNvPr id="239" name="Google Shape;239;p21"/>
          <p:cNvPicPr preferRelativeResize="0"/>
          <p:nvPr/>
        </p:nvPicPr>
        <p:blipFill rotWithShape="1">
          <a:blip r:embed="rId6">
            <a:alphaModFix/>
          </a:blip>
          <a:srcRect b="0" l="0" r="0" t="0"/>
          <a:stretch/>
        </p:blipFill>
        <p:spPr>
          <a:xfrm>
            <a:off x="0" y="0"/>
            <a:ext cx="12189867" cy="6858000"/>
          </a:xfrm>
          <a:prstGeom prst="rect">
            <a:avLst/>
          </a:prstGeom>
          <a:noFill/>
          <a:ln>
            <a:noFill/>
          </a:ln>
        </p:spPr>
      </p:pic>
      <p:sp>
        <p:nvSpPr>
          <p:cNvPr id="240" name="Google Shape;240;p21"/>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1" name="Google Shape;241;p21"/>
          <p:cNvSpPr/>
          <p:nvPr/>
        </p:nvSpPr>
        <p:spPr>
          <a:xfrm>
            <a:off x="962042" y="0"/>
            <a:ext cx="45719"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2" name="Google Shape;242;p21"/>
          <p:cNvSpPr/>
          <p:nvPr/>
        </p:nvSpPr>
        <p:spPr>
          <a:xfrm>
            <a:off x="1007535" y="0"/>
            <a:ext cx="4431479" cy="6858000"/>
          </a:xfrm>
          <a:prstGeom prst="rect">
            <a:avLst/>
          </a:prstGeom>
          <a:solidFill>
            <a:schemeClr val="dk2">
              <a:alpha val="9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3" name="Google Shape;243;p21"/>
          <p:cNvSpPr txBox="1"/>
          <p:nvPr>
            <p:ph type="title"/>
          </p:nvPr>
        </p:nvSpPr>
        <p:spPr>
          <a:xfrm>
            <a:off x="1974738" y="808056"/>
            <a:ext cx="2659944" cy="12255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600"/>
              <a:buFont typeface="Arial"/>
              <a:buNone/>
            </a:pPr>
            <a:r>
              <a:rPr lang="en-US" sz="2600"/>
              <a:t>Prologue.</a:t>
            </a:r>
            <a:endParaRPr sz="2600"/>
          </a:p>
        </p:txBody>
      </p:sp>
      <p:sp>
        <p:nvSpPr>
          <p:cNvPr id="244" name="Google Shape;244;p21"/>
          <p:cNvSpPr txBox="1"/>
          <p:nvPr>
            <p:ph idx="1" type="body"/>
          </p:nvPr>
        </p:nvSpPr>
        <p:spPr>
          <a:xfrm>
            <a:off x="1966281" y="2171700"/>
            <a:ext cx="2668401" cy="3878243"/>
          </a:xfrm>
          <a:prstGeom prst="rect">
            <a:avLst/>
          </a:prstGeom>
          <a:noFill/>
          <a:ln>
            <a:noFill/>
          </a:ln>
        </p:spPr>
        <p:txBody>
          <a:bodyPr anchorCtr="0" anchor="ctr" bIns="45700" lIns="91425" spcFirstLastPara="1" rIns="91425" wrap="square" tIns="45700">
            <a:normAutofit/>
          </a:bodyPr>
          <a:lstStyle/>
          <a:p>
            <a:pPr indent="-344170" lvl="0" marL="344170" rtl="0" algn="l">
              <a:lnSpc>
                <a:spcPct val="120000"/>
              </a:lnSpc>
              <a:spcBef>
                <a:spcPts val="0"/>
              </a:spcBef>
              <a:spcAft>
                <a:spcPts val="0"/>
              </a:spcAft>
              <a:buSzPts val="1440"/>
              <a:buChar char="▪"/>
            </a:pPr>
            <a:r>
              <a:rPr lang="en-US" sz="1600"/>
              <a:t>Introducing Mindfulness with the MUSE.</a:t>
            </a:r>
            <a:endParaRPr/>
          </a:p>
          <a:p>
            <a:pPr indent="-252730" lvl="0" marL="344170" rtl="0" algn="l">
              <a:lnSpc>
                <a:spcPct val="120000"/>
              </a:lnSpc>
              <a:spcBef>
                <a:spcPts val="1600"/>
              </a:spcBef>
              <a:spcAft>
                <a:spcPts val="0"/>
              </a:spcAft>
              <a:buSzPts val="1440"/>
              <a:buNone/>
            </a:pPr>
            <a:r>
              <a:t/>
            </a:r>
            <a:endParaRPr sz="1600"/>
          </a:p>
        </p:txBody>
      </p:sp>
      <p:sp>
        <p:nvSpPr>
          <p:cNvPr id="245" name="Google Shape;245;p21"/>
          <p:cNvSpPr/>
          <p:nvPr/>
        </p:nvSpPr>
        <p:spPr>
          <a:xfrm>
            <a:off x="5433755" y="0"/>
            <a:ext cx="27432"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ct 1, Scene 6 Museings With Muse" id="246" name="Google Shape;246;p21" title="20210401 161133">
            <a:hlinkClick r:id="rId7"/>
          </p:cNvPr>
          <p:cNvPicPr preferRelativeResize="0"/>
          <p:nvPr/>
        </p:nvPicPr>
        <p:blipFill>
          <a:blip r:embed="rId8">
            <a:alphaModFix/>
          </a:blip>
          <a:stretch>
            <a:fillRect/>
          </a:stretch>
        </p:blipFill>
        <p:spPr>
          <a:xfrm>
            <a:off x="1007525" y="4505075"/>
            <a:ext cx="2870300" cy="215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22"/>
          <p:cNvSpPr/>
          <p:nvPr/>
        </p:nvSpPr>
        <p:spPr>
          <a:xfrm>
            <a:off x="1007533" y="-1"/>
            <a:ext cx="11184467"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52" name="Google Shape;252;p22"/>
          <p:cNvPicPr preferRelativeResize="0"/>
          <p:nvPr/>
        </p:nvPicPr>
        <p:blipFill rotWithShape="1">
          <a:blip r:embed="rId4">
            <a:alphaModFix/>
          </a:blip>
          <a:srcRect b="0" l="0" r="0" t="0"/>
          <a:stretch/>
        </p:blipFill>
        <p:spPr>
          <a:xfrm>
            <a:off x="0" y="0"/>
            <a:ext cx="12189867" cy="6858000"/>
          </a:xfrm>
          <a:prstGeom prst="rect">
            <a:avLst/>
          </a:prstGeom>
          <a:noFill/>
          <a:ln>
            <a:noFill/>
          </a:ln>
        </p:spPr>
      </p:pic>
      <p:sp>
        <p:nvSpPr>
          <p:cNvPr id="253" name="Google Shape;253;p22"/>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4" name="Google Shape;254;p22"/>
          <p:cNvSpPr/>
          <p:nvPr/>
        </p:nvSpPr>
        <p:spPr>
          <a:xfrm>
            <a:off x="962042" y="0"/>
            <a:ext cx="45719"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5" name="Google Shape;255;p22"/>
          <p:cNvSpPr txBox="1"/>
          <p:nvPr>
            <p:ph type="title"/>
          </p:nvPr>
        </p:nvSpPr>
        <p:spPr>
          <a:xfrm>
            <a:off x="1808936" y="2811270"/>
            <a:ext cx="3473753" cy="17700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Why need a Headset.</a:t>
            </a:r>
            <a:endParaRPr/>
          </a:p>
        </p:txBody>
      </p:sp>
      <p:grpSp>
        <p:nvGrpSpPr>
          <p:cNvPr id="256" name="Google Shape;256;p22"/>
          <p:cNvGrpSpPr/>
          <p:nvPr/>
        </p:nvGrpSpPr>
        <p:grpSpPr>
          <a:xfrm>
            <a:off x="6280264" y="553351"/>
            <a:ext cx="5295778" cy="5722812"/>
            <a:chOff x="0" y="2377"/>
            <a:chExt cx="5295778" cy="5722812"/>
          </a:xfrm>
        </p:grpSpPr>
        <p:sp>
          <p:nvSpPr>
            <p:cNvPr id="257" name="Google Shape;257;p22"/>
            <p:cNvSpPr/>
            <p:nvPr/>
          </p:nvSpPr>
          <p:spPr>
            <a:xfrm>
              <a:off x="0" y="2377"/>
              <a:ext cx="5295778" cy="1204802"/>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364452" y="273457"/>
              <a:ext cx="662641" cy="66264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1391547" y="2377"/>
              <a:ext cx="3904230" cy="12048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txBox="1"/>
            <p:nvPr/>
          </p:nvSpPr>
          <p:spPr>
            <a:xfrm>
              <a:off x="1391547" y="2377"/>
              <a:ext cx="3904230" cy="1204802"/>
            </a:xfrm>
            <a:prstGeom prst="rect">
              <a:avLst/>
            </a:prstGeom>
            <a:noFill/>
            <a:ln>
              <a:noFill/>
            </a:ln>
          </p:spPr>
          <p:txBody>
            <a:bodyPr anchorCtr="0" anchor="ctr" bIns="127500" lIns="127500" spcFirstLastPara="1" rIns="127500" wrap="square" tIns="127500">
              <a:noAutofit/>
            </a:bodyPr>
            <a:lstStyle/>
            <a:p>
              <a:pPr indent="0" lvl="0" marL="0" marR="0" rtl="0" algn="l">
                <a:lnSpc>
                  <a:spcPct val="9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Using Biofeedback.</a:t>
              </a:r>
              <a:endParaRPr/>
            </a:p>
          </p:txBody>
        </p:sp>
        <p:sp>
          <p:nvSpPr>
            <p:cNvPr id="261" name="Google Shape;261;p22"/>
            <p:cNvSpPr/>
            <p:nvPr/>
          </p:nvSpPr>
          <p:spPr>
            <a:xfrm>
              <a:off x="0" y="1508380"/>
              <a:ext cx="5295778" cy="1204802"/>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364452" y="1779461"/>
              <a:ext cx="662641" cy="66264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1391547" y="1508380"/>
              <a:ext cx="3904230" cy="12048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txBox="1"/>
            <p:nvPr/>
          </p:nvSpPr>
          <p:spPr>
            <a:xfrm>
              <a:off x="1391547" y="1508380"/>
              <a:ext cx="3904230" cy="1204802"/>
            </a:xfrm>
            <a:prstGeom prst="rect">
              <a:avLst/>
            </a:prstGeom>
            <a:noFill/>
            <a:ln>
              <a:noFill/>
            </a:ln>
          </p:spPr>
          <p:txBody>
            <a:bodyPr anchorCtr="0" anchor="ctr" bIns="127500" lIns="127500" spcFirstLastPara="1" rIns="127500" wrap="square" tIns="127500">
              <a:noAutofit/>
            </a:bodyPr>
            <a:lstStyle/>
            <a:p>
              <a:pPr indent="0" lvl="0" marL="0" marR="0" rtl="0" algn="l">
                <a:lnSpc>
                  <a:spcPct val="9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Improving your focus.</a:t>
              </a:r>
              <a:endParaRPr/>
            </a:p>
          </p:txBody>
        </p:sp>
        <p:sp>
          <p:nvSpPr>
            <p:cNvPr id="265" name="Google Shape;265;p22"/>
            <p:cNvSpPr/>
            <p:nvPr/>
          </p:nvSpPr>
          <p:spPr>
            <a:xfrm>
              <a:off x="0" y="3014384"/>
              <a:ext cx="5295778" cy="1204802"/>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364452" y="3285465"/>
              <a:ext cx="662641" cy="662641"/>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1391547" y="3014384"/>
              <a:ext cx="3904230" cy="12048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txBox="1"/>
            <p:nvPr/>
          </p:nvSpPr>
          <p:spPr>
            <a:xfrm>
              <a:off x="1391547" y="3014384"/>
              <a:ext cx="3904230" cy="1204802"/>
            </a:xfrm>
            <a:prstGeom prst="rect">
              <a:avLst/>
            </a:prstGeom>
            <a:noFill/>
            <a:ln>
              <a:noFill/>
            </a:ln>
          </p:spPr>
          <p:txBody>
            <a:bodyPr anchorCtr="0" anchor="ctr" bIns="127500" lIns="127500" spcFirstLastPara="1" rIns="127500" wrap="square" tIns="127500">
              <a:noAutofit/>
            </a:bodyPr>
            <a:lstStyle/>
            <a:p>
              <a:pPr indent="0" lvl="0" marL="0" marR="0" rtl="0" algn="l">
                <a:lnSpc>
                  <a:spcPct val="9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Sound as a feedback.</a:t>
              </a:r>
              <a:endParaRPr/>
            </a:p>
          </p:txBody>
        </p:sp>
        <p:sp>
          <p:nvSpPr>
            <p:cNvPr id="269" name="Google Shape;269;p22"/>
            <p:cNvSpPr/>
            <p:nvPr/>
          </p:nvSpPr>
          <p:spPr>
            <a:xfrm>
              <a:off x="0" y="4520387"/>
              <a:ext cx="5295778" cy="1204802"/>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364452" y="4791468"/>
              <a:ext cx="662641" cy="662641"/>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1391547" y="4520387"/>
              <a:ext cx="3904230" cy="12048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txBox="1"/>
            <p:nvPr/>
          </p:nvSpPr>
          <p:spPr>
            <a:xfrm>
              <a:off x="1391547" y="4520387"/>
              <a:ext cx="3904230" cy="1204802"/>
            </a:xfrm>
            <a:prstGeom prst="rect">
              <a:avLst/>
            </a:prstGeom>
            <a:noFill/>
            <a:ln>
              <a:noFill/>
            </a:ln>
          </p:spPr>
          <p:txBody>
            <a:bodyPr anchorCtr="0" anchor="ctr" bIns="127500" lIns="127500" spcFirstLastPara="1" rIns="127500" wrap="square" tIns="127500">
              <a:noAutofit/>
            </a:bodyPr>
            <a:lstStyle/>
            <a:p>
              <a:pPr indent="0" lvl="0" marL="0" marR="0" rtl="0" algn="l">
                <a:lnSpc>
                  <a:spcPct val="9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Understanding The Numbers.</a:t>
              </a:r>
              <a:endParaRPr/>
            </a:p>
          </p:txBody>
        </p:sp>
      </p:grpSp>
      <p:pic>
        <p:nvPicPr>
          <p:cNvPr descr="Act 1 Scene 7, Museings with Muse" id="273" name="Google Shape;273;p22" title="20210401 161425">
            <a:hlinkClick r:id="rId9"/>
          </p:cNvPr>
          <p:cNvPicPr preferRelativeResize="0"/>
          <p:nvPr/>
        </p:nvPicPr>
        <p:blipFill>
          <a:blip r:embed="rId10">
            <a:alphaModFix/>
          </a:blip>
          <a:stretch>
            <a:fillRect/>
          </a:stretch>
        </p:blipFill>
        <p:spPr>
          <a:xfrm>
            <a:off x="1007750" y="4153919"/>
            <a:ext cx="3473774" cy="26053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23"/>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9" name="Google Shape;279;p23"/>
          <p:cNvSpPr/>
          <p:nvPr/>
        </p:nvSpPr>
        <p:spPr>
          <a:xfrm>
            <a:off x="962042" y="0"/>
            <a:ext cx="45719" cy="6858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0" name="Google Shape;280;p23"/>
          <p:cNvSpPr/>
          <p:nvPr/>
        </p:nvSpPr>
        <p:spPr>
          <a:xfrm>
            <a:off x="1007533" y="-1"/>
            <a:ext cx="11184467"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1" name="Google Shape;281;p23"/>
          <p:cNvSpPr txBox="1"/>
          <p:nvPr>
            <p:ph type="title"/>
          </p:nvPr>
        </p:nvSpPr>
        <p:spPr>
          <a:xfrm>
            <a:off x="2259802" y="5035165"/>
            <a:ext cx="8968026"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MUSE vs Neurosky.</a:t>
            </a:r>
            <a:endParaRPr/>
          </a:p>
        </p:txBody>
      </p:sp>
      <p:grpSp>
        <p:nvGrpSpPr>
          <p:cNvPr id="282" name="Google Shape;282;p23"/>
          <p:cNvGrpSpPr/>
          <p:nvPr/>
        </p:nvGrpSpPr>
        <p:grpSpPr>
          <a:xfrm>
            <a:off x="2025175" y="1530124"/>
            <a:ext cx="9151345" cy="2293337"/>
            <a:chOff x="51306" y="568235"/>
            <a:chExt cx="9151345" cy="2293337"/>
          </a:xfrm>
        </p:grpSpPr>
        <p:sp>
          <p:nvSpPr>
            <p:cNvPr id="283" name="Google Shape;283;p23"/>
            <p:cNvSpPr/>
            <p:nvPr/>
          </p:nvSpPr>
          <p:spPr>
            <a:xfrm>
              <a:off x="802536" y="568235"/>
              <a:ext cx="1229285" cy="122928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51306" y="2141572"/>
              <a:ext cx="2731744"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txBox="1"/>
            <p:nvPr/>
          </p:nvSpPr>
          <p:spPr>
            <a:xfrm>
              <a:off x="51306" y="2141572"/>
              <a:ext cx="2731744"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Host recommends MUSE.</a:t>
              </a:r>
              <a:endParaRPr/>
            </a:p>
          </p:txBody>
        </p:sp>
        <p:sp>
          <p:nvSpPr>
            <p:cNvPr id="286" name="Google Shape;286;p23"/>
            <p:cNvSpPr/>
            <p:nvPr/>
          </p:nvSpPr>
          <p:spPr>
            <a:xfrm>
              <a:off x="4012336" y="568235"/>
              <a:ext cx="1229285" cy="122928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3261107" y="2141572"/>
              <a:ext cx="2731744"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txBox="1"/>
            <p:nvPr/>
          </p:nvSpPr>
          <p:spPr>
            <a:xfrm>
              <a:off x="3261107" y="2141572"/>
              <a:ext cx="2731744"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Neurosky is a viable alternative.</a:t>
              </a:r>
              <a:endParaRPr/>
            </a:p>
          </p:txBody>
        </p:sp>
        <p:sp>
          <p:nvSpPr>
            <p:cNvPr id="289" name="Google Shape;289;p23"/>
            <p:cNvSpPr/>
            <p:nvPr/>
          </p:nvSpPr>
          <p:spPr>
            <a:xfrm>
              <a:off x="7222137" y="568235"/>
              <a:ext cx="1229285" cy="1229285"/>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6470907" y="2141572"/>
              <a:ext cx="2731744"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txBox="1"/>
            <p:nvPr/>
          </p:nvSpPr>
          <p:spPr>
            <a:xfrm>
              <a:off x="6470907" y="2141572"/>
              <a:ext cx="2731744"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FreeEEG32 and OpenBCI are experimental, but open source!</a:t>
              </a:r>
              <a:endParaRPr/>
            </a:p>
          </p:txBody>
        </p:sp>
      </p:grpSp>
      <p:pic>
        <p:nvPicPr>
          <p:cNvPr descr="Act 1 Scene 8 , Musings with muse" id="292" name="Google Shape;292;p23" title="20210401 161841">
            <a:hlinkClick r:id="rId7"/>
          </p:cNvPr>
          <p:cNvPicPr preferRelativeResize="0"/>
          <p:nvPr/>
        </p:nvPicPr>
        <p:blipFill>
          <a:blip r:embed="rId8">
            <a:alphaModFix/>
          </a:blip>
          <a:stretch>
            <a:fillRect/>
          </a:stretch>
        </p:blipFill>
        <p:spPr>
          <a:xfrm>
            <a:off x="8469800" y="3985550"/>
            <a:ext cx="3722200" cy="279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