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87" r:id="rId4"/>
    <p:sldId id="288" r:id="rId5"/>
    <p:sldId id="290" r:id="rId6"/>
    <p:sldId id="292" r:id="rId7"/>
    <p:sldId id="293" r:id="rId8"/>
    <p:sldId id="258" r:id="rId9"/>
    <p:sldId id="294" r:id="rId10"/>
    <p:sldId id="291" r:id="rId11"/>
    <p:sldId id="296" r:id="rId12"/>
    <p:sldId id="297" r:id="rId13"/>
    <p:sldId id="299" r:id="rId14"/>
    <p:sldId id="300" r:id="rId15"/>
    <p:sldId id="301" r:id="rId16"/>
    <p:sldId id="302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D2FD2"/>
    <a:srgbClr val="E52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81" autoAdjust="0"/>
  </p:normalViewPr>
  <p:slideViewPr>
    <p:cSldViewPr>
      <p:cViewPr varScale="1">
        <p:scale>
          <a:sx n="84" d="100"/>
          <a:sy n="84" d="100"/>
        </p:scale>
        <p:origin x="2400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안녕하십니까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이종윤 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발표 시작하겠습니다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각 프레임 별 세부 기능들을 설명 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학생관리 프레임에서는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학번 이름 반을 입력하고 추가버튼을 눌러 학생을 추가 할 수 있으며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학생 리스트에서 학생</a:t>
            </a:r>
            <a:r>
              <a:rPr lang="ko-KR" altLang="en-US" baseline="0" dirty="0" smtClean="0"/>
              <a:t> 선택하여 학생 정보 수정도 가능합니다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학생 세부정보를</a:t>
            </a:r>
            <a:r>
              <a:rPr lang="ko-KR" altLang="en-US" baseline="0" dirty="0" smtClean="0"/>
              <a:t> 누르면 학생사진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생년월일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성별까지 관리 할 수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학번을 입력하고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조회버튼을 누르면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학생 번호에 맞는 반 정보와 점수를 불러올 수 있습니다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거기서 성적을 수정하고 성적입력을 누르면</a:t>
            </a:r>
            <a:endParaRPr lang="en-US" altLang="ko-KR" sz="1200" dirty="0" smtClean="0"/>
          </a:p>
          <a:p>
            <a:r>
              <a:rPr lang="ko-KR" altLang="en-US" dirty="0" smtClean="0"/>
              <a:t>성적이 수정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한명한명의</a:t>
            </a:r>
            <a:r>
              <a:rPr lang="ko-KR" altLang="en-US" baseline="0" dirty="0" smtClean="0"/>
              <a:t> 성적을 </a:t>
            </a:r>
            <a:r>
              <a:rPr lang="ko-KR" altLang="en-US" baseline="0" dirty="0" err="1" smtClean="0"/>
              <a:t>넣는것이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불편하다싶어서</a:t>
            </a:r>
            <a:r>
              <a:rPr lang="ko-KR" altLang="en-US" baseline="0" dirty="0" smtClean="0"/>
              <a:t> 엑셀데이터를 불러와서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넣을수</a:t>
            </a:r>
            <a:r>
              <a:rPr lang="ko-KR" altLang="en-US" baseline="0" dirty="0" smtClean="0"/>
              <a:t> 있도록 구현하였습니다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형식에 맞게 엑셀을 작성해 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후 불러오기를 눌러 엑셀파일을 가져 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저장하기를 누르면 테이블에 학생 별 성적이 모두 들어가게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반대로 테이블에 있는 모든 학생 별 성적을 가져오고 싶으면 내보내기를 눌러서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저장할 위치를 설정해 저장을 누릅니다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바탕화면에 엑셀파일이 생기고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데이터를 다 받아올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/>
              <a:t>학반</a:t>
            </a:r>
            <a:r>
              <a:rPr lang="ko-KR" altLang="en-US" sz="1200" dirty="0" smtClean="0"/>
              <a:t> 및 과목 프레임에서는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과목번호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과목명 혹은 반 번호</a:t>
            </a:r>
            <a:r>
              <a:rPr lang="en-US" altLang="ko-KR" sz="1200" dirty="0" smtClean="0"/>
              <a:t>,</a:t>
            </a:r>
            <a:r>
              <a:rPr lang="ko-KR" altLang="en-US" sz="1200" baseline="0" dirty="0" smtClean="0"/>
              <a:t> 반 코드를 입력하고 추가 버튼을 눌러</a:t>
            </a:r>
            <a:r>
              <a:rPr lang="en-US" altLang="ko-KR" sz="1200" baseline="0" dirty="0" smtClean="0"/>
              <a:t/>
            </a:r>
            <a:br>
              <a:rPr lang="en-US" altLang="ko-KR" sz="1200" baseline="0" dirty="0" smtClean="0"/>
            </a:br>
            <a:r>
              <a:rPr lang="ko-KR" altLang="en-US" sz="1200" baseline="0" dirty="0" smtClean="0"/>
              <a:t>추가 할 수 있으며</a:t>
            </a:r>
            <a:r>
              <a:rPr lang="en-US" altLang="ko-KR" sz="1200" baseline="0" dirty="0" smtClean="0"/>
              <a:t>,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리스트에 있는 과목명이나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반 코드를 선택하여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삭제도 가능합니다</a:t>
            </a:r>
            <a:r>
              <a:rPr lang="en-US" altLang="ko-KR" sz="1200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89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학생이름을 입력하고 검색을 누르면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해당 학생의 정보를 볼</a:t>
            </a:r>
            <a:r>
              <a:rPr lang="ko-KR" altLang="en-US" sz="1200" baseline="0" dirty="0" smtClean="0"/>
              <a:t> 수 있으며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취소를 누르면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다시 모든 학생의의 정보가 나타납니다</a:t>
            </a:r>
            <a:r>
              <a:rPr lang="en-US" altLang="ko-KR" sz="1200" baseline="0" dirty="0" smtClean="0"/>
              <a:t>. </a:t>
            </a:r>
            <a:r>
              <a:rPr lang="ko-KR" altLang="en-US" sz="1200" baseline="0" dirty="0" smtClean="0"/>
              <a:t>또한 학생을 선택하여 성적 수정하기를 누르면</a:t>
            </a: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성적 프레임에 그 학생의 정보가 입력되어있는 상태로 나옵니다</a:t>
            </a:r>
            <a:r>
              <a:rPr lang="en-US" altLang="ko-KR" sz="1200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5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학생 조회 프레임에서는</a:t>
            </a:r>
            <a:endParaRPr lang="en-US" altLang="ko-KR" dirty="0" smtClean="0"/>
          </a:p>
          <a:p>
            <a:r>
              <a:rPr lang="ko-KR" altLang="en-US" dirty="0" smtClean="0"/>
              <a:t>분반 별 검색이 가능하며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검색할 인원수를 설정할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과목명을 선택하여 그 과목의 성적순으로 정렬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</a:t>
            </a:r>
            <a:r>
              <a:rPr lang="en-US" altLang="ko-KR" baseline="0" dirty="0" smtClean="0"/>
              <a:t>A1</a:t>
            </a:r>
            <a:r>
              <a:rPr lang="ko-KR" altLang="en-US" baseline="0" dirty="0" smtClean="0"/>
              <a:t>반에 국어성적이 가장 높은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명을 보고 싶으면</a:t>
            </a:r>
            <a:endParaRPr lang="en-US" altLang="ko-KR" baseline="0" dirty="0" smtClean="0"/>
          </a:p>
          <a:p>
            <a:r>
              <a:rPr lang="ko-KR" altLang="en-US" dirty="0" smtClean="0"/>
              <a:t>이렇게 검색이 가능합니다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이전 학생조회프레임과 마찬가지로 성적 수정하러 가기가 가능하며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현재 출력된 학생들의 각 과목별 평균을 차트로 출력되도록 구연하였습니다</a:t>
            </a:r>
            <a:r>
              <a:rPr lang="en-US" altLang="ko-KR" baseline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478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좀 더 추가하고 싶은 부분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차트를 사용 하여 좀 더 시각적으로 볼 수 있게 구현하기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텍스트 문서를 이용하여 많은 학생의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넣는 기능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선생님께서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feedback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해준 로그인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기능 추가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UI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다채롭게 하기 등등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...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대해서 구현하지 못 한 것에 대해 아쉬움을 느낀다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FontTx/>
              <a:buNone/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제법 쉽게 느껴진 프로젝트라고 생각했지만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자만 이었다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빨리 끝낼 수 있다는 생각에 천천히 하게 되었고 중간중간 난관에 부딪힐 때 마다 쉽게 해결할 수 없어서 힘들었다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9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발표 순서는 팀 소개 프로젝트 소개 주요 기능 특이사항 순으로 </a:t>
            </a:r>
            <a:r>
              <a:rPr lang="ko-KR" altLang="en-US" dirty="0" err="1" smtClean="0"/>
              <a:t>진행겠습니다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성적관리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 목적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간단하게 학생 및 성적을 입력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삭제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조회 할 수 있도록 만든 프로그램</a:t>
            </a:r>
            <a:r>
              <a:rPr lang="en-US" altLang="ko-K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많은 학생들의 정보를 관리하기 보다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한 학년 담임선생님이 개인적으로 쓰기 좋게 많은 기능이 들어가있지 않고 복잡하지</a:t>
            </a:r>
            <a:r>
              <a:rPr lang="ko-KR" alt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않습니다</a:t>
            </a:r>
            <a:r>
              <a:rPr lang="en-US" altLang="ko-K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개발에 사용된 도구로는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이렇게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개의 도구를 사용했습니다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DB</a:t>
            </a:r>
            <a:r>
              <a:rPr lang="ko-KR" altLang="en-US" sz="1200" dirty="0" smtClean="0"/>
              <a:t>설계는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학생 테이블을 중심으로 학생번호가 삭제되면 그에 대한 디테일 정보가 모두 삭제되도록 </a:t>
            </a:r>
            <a:r>
              <a:rPr lang="en-US" altLang="ko-KR" sz="1200" dirty="0" smtClean="0"/>
              <a:t>Cascade </a:t>
            </a:r>
            <a:r>
              <a:rPr lang="ko-KR" altLang="en-US" sz="1200" dirty="0" smtClean="0"/>
              <a:t>했습니다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학생이 추가되면 기본적으로 성적이 모두 </a:t>
            </a:r>
            <a:r>
              <a:rPr lang="en-US" altLang="ko-KR" sz="1200" dirty="0" smtClean="0"/>
              <a:t>0 </a:t>
            </a:r>
            <a:r>
              <a:rPr lang="ko-KR" altLang="en-US" sz="1200" dirty="0" smtClean="0"/>
              <a:t>이 되도록 </a:t>
            </a:r>
            <a:r>
              <a:rPr lang="en-US" altLang="ko-KR" sz="1200" dirty="0" smtClean="0"/>
              <a:t>Trigger</a:t>
            </a:r>
            <a:r>
              <a:rPr lang="ko-KR" altLang="en-US" sz="1200" dirty="0" smtClean="0"/>
              <a:t>설정을 해두었으며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학생이 삭제되면 그 학생의 성적은 삭제되지 않으므로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학생에 성적을 모두 지워지도록 </a:t>
            </a:r>
            <a:r>
              <a:rPr lang="en-US" altLang="ko-KR" sz="1200" dirty="0" smtClean="0"/>
              <a:t>Trigger</a:t>
            </a:r>
            <a:r>
              <a:rPr lang="ko-KR" altLang="en-US" sz="1200" dirty="0" smtClean="0"/>
              <a:t>설정을 해두었습니다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학생에 대한 정보와 과목별 점수 그리고 평균 까지 한번에 볼 수 있는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를 생성했습니다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ko-KR" altLang="en-US" dirty="0" smtClean="0"/>
              <a:t>계층간 데이터 교환을 위한 객체들이</a:t>
            </a:r>
            <a:r>
              <a:rPr lang="ko-KR" altLang="en-US" baseline="0" dirty="0" smtClean="0"/>
              <a:t> 생성되고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ko-KR" altLang="en-US" dirty="0" smtClean="0"/>
              <a:t>계층간 데이터 접근을 위한 객체에게 전달됩니다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 서비스를 통해 </a:t>
            </a:r>
            <a:r>
              <a:rPr lang="en-US" altLang="ko-KR" dirty="0" smtClean="0"/>
              <a:t>Manager User Interface</a:t>
            </a:r>
            <a:r>
              <a:rPr lang="ko-KR" altLang="en-US" dirty="0" smtClean="0"/>
              <a:t>에 연결됩니다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ManagerUI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Content</a:t>
            </a:r>
            <a:r>
              <a:rPr lang="en-US" altLang="ko-KR" baseline="0" dirty="0" smtClean="0"/>
              <a:t> Panel Class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Table </a:t>
            </a:r>
            <a:r>
              <a:rPr lang="ko-KR" altLang="en-US" baseline="0" dirty="0" smtClean="0"/>
              <a:t>기능들이 있는 </a:t>
            </a:r>
            <a:r>
              <a:rPr lang="en-US" altLang="ko-KR" baseline="0" dirty="0" smtClean="0"/>
              <a:t>List Class</a:t>
            </a:r>
            <a:r>
              <a:rPr lang="ko-KR" altLang="en-US" baseline="0" dirty="0" smtClean="0"/>
              <a:t>로 구성되어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17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학생 정보에 대한 기능을 보여주는 </a:t>
            </a:r>
            <a:r>
              <a:rPr lang="en-US" altLang="ko-KR" baseline="0" dirty="0" err="1" smtClean="0"/>
              <a:t>StudentManagerUI</a:t>
            </a:r>
            <a:r>
              <a:rPr lang="ko-KR" altLang="en-US" baseline="0" dirty="0" smtClean="0"/>
              <a:t>로 예를 들면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학생 정보 들이 담겨있는 </a:t>
            </a:r>
            <a:r>
              <a:rPr lang="en-US" altLang="ko-KR" baseline="0" dirty="0" smtClean="0"/>
              <a:t>DTO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접근을위해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DAO</a:t>
            </a:r>
            <a:r>
              <a:rPr lang="ko-KR" altLang="en-US" baseline="0" dirty="0" smtClean="0"/>
              <a:t>로 연결되고 </a:t>
            </a:r>
            <a:r>
              <a:rPr lang="en-US" altLang="ko-KR" baseline="0" dirty="0" err="1" smtClean="0"/>
              <a:t>Impl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구현후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Service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StudentManagerUI</a:t>
            </a:r>
            <a:r>
              <a:rPr lang="ko-KR" altLang="en-US" baseline="0" dirty="0" smtClean="0"/>
              <a:t>로 연결됩니다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 </a:t>
            </a:r>
            <a:r>
              <a:rPr lang="en-US" altLang="ko-KR" baseline="0" dirty="0" err="1" smtClean="0"/>
              <a:t>StudentManagerUI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StudentPanel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클래스과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StudentList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클래스로 구성되어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Subject, Score </a:t>
            </a:r>
            <a:r>
              <a:rPr lang="ko-KR" altLang="en-US" baseline="0" dirty="0" smtClean="0"/>
              <a:t>등등 클래스도 기본적을 </a:t>
            </a:r>
            <a:r>
              <a:rPr lang="ko-KR" altLang="en-US" baseline="0" dirty="0" err="1" smtClean="0"/>
              <a:t>이와같은</a:t>
            </a:r>
            <a:r>
              <a:rPr lang="ko-KR" altLang="en-US" baseline="0" dirty="0" smtClean="0"/>
              <a:t> 관계를 </a:t>
            </a:r>
            <a:r>
              <a:rPr lang="ko-KR" altLang="en-US" baseline="0" dirty="0" err="1" smtClean="0"/>
              <a:t>맻고있습니다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다음은 주요기능 소개입니다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학생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성적 </a:t>
            </a:r>
            <a:r>
              <a:rPr lang="en-US" altLang="ko-KR" sz="1200" baseline="0" dirty="0" smtClean="0"/>
              <a:t>,</a:t>
            </a:r>
            <a:r>
              <a:rPr lang="ko-KR" altLang="en-US" sz="1200" baseline="0" dirty="0" smtClean="0"/>
              <a:t>과목 </a:t>
            </a:r>
            <a:r>
              <a:rPr lang="en-US" altLang="ko-KR" sz="1200" baseline="0" dirty="0" smtClean="0"/>
              <a:t>,</a:t>
            </a:r>
            <a:r>
              <a:rPr lang="ko-KR" altLang="en-US" sz="1200" baseline="0" dirty="0" err="1" smtClean="0"/>
              <a:t>학반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,</a:t>
            </a:r>
            <a:r>
              <a:rPr lang="ko-KR" altLang="en-US" sz="1200" baseline="0" dirty="0" smtClean="0"/>
              <a:t>학생조회 </a:t>
            </a:r>
            <a:r>
              <a:rPr lang="en-US" altLang="ko-KR" sz="1200" baseline="0" dirty="0" smtClean="0"/>
              <a:t>,</a:t>
            </a:r>
            <a:r>
              <a:rPr lang="ko-KR" altLang="en-US" sz="1200" baseline="0" dirty="0" smtClean="0"/>
              <a:t>전체조회 프레임으로 구성되어있습니다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학생 관리를 누르면 학생 추가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 및 세부정보관리를 할 수 있으며</a:t>
            </a:r>
          </a:p>
          <a:p>
            <a:r>
              <a:rPr lang="ko-KR" altLang="en-US" dirty="0" smtClean="0"/>
              <a:t>성적 관리를 누르면 과목별 성적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엑셀 데이터로 학생 및 성적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엑셀 데이터로 출력을 할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과목 관리 에서는 과목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</a:p>
          <a:p>
            <a:r>
              <a:rPr lang="ko-KR" altLang="en-US" dirty="0" err="1" smtClean="0"/>
              <a:t>학반</a:t>
            </a:r>
            <a:r>
              <a:rPr lang="ko-KR" altLang="en-US" dirty="0" smtClean="0"/>
              <a:t> 관리 에서는 </a:t>
            </a:r>
            <a:r>
              <a:rPr lang="ko-KR" altLang="en-US" dirty="0" err="1" smtClean="0"/>
              <a:t>학반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ko-KR" altLang="en-US" baseline="0" dirty="0" smtClean="0"/>
              <a:t> 가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학생 조회 에서는 </a:t>
            </a:r>
            <a:r>
              <a:rPr lang="ko-KR" altLang="en-US" dirty="0" smtClean="0"/>
              <a:t>학생 이름으로 조회가 가능하며</a:t>
            </a:r>
            <a:endParaRPr lang="en-US" altLang="ko-KR" dirty="0" smtClean="0"/>
          </a:p>
          <a:p>
            <a:r>
              <a:rPr lang="ko-KR" altLang="en-US" dirty="0" smtClean="0"/>
              <a:t>전체 조회 에서는 반 별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검색할 학생 수 설정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과목별 정렬이 가능합니다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64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PROJECT-Grade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69438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이종윤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9770" y="300256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10204"/>
            <a:ext cx="8640960" cy="529911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52321" y="1537859"/>
            <a:ext cx="2607911" cy="182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4834" t="8719" r="25884" b="56886"/>
          <a:stretch/>
        </p:blipFill>
        <p:spPr>
          <a:xfrm>
            <a:off x="5904147" y="2066012"/>
            <a:ext cx="2520281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355977" y="4509120"/>
            <a:ext cx="1199434" cy="24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6660232" y="1639219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55977" y="407707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>
            <a:endCxn id="5" idx="2"/>
          </p:cNvCxnSpPr>
          <p:nvPr/>
        </p:nvCxnSpPr>
        <p:spPr>
          <a:xfrm flipV="1">
            <a:off x="5555411" y="3938220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534" y="1807417"/>
            <a:ext cx="4398679" cy="266569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17" name="타원 16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42578" y="1487045"/>
            <a:ext cx="1771864" cy="789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9103" y="60863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2987" y="309781"/>
            <a:ext cx="1915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성적관리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24517" y="2411934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146055" y="320408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259030" y="1840403"/>
            <a:ext cx="717513" cy="27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3403045" y="2165245"/>
            <a:ext cx="456600" cy="26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23" name="타원 22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314334" y="4224580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532701" y="2933561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532701" y="5093468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71" y="1216542"/>
            <a:ext cx="6972300" cy="49149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63117" y="1636090"/>
            <a:ext cx="3381847" cy="2152950"/>
            <a:chOff x="1185279" y="1636090"/>
            <a:chExt cx="3381847" cy="21529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5279" y="1636090"/>
              <a:ext cx="3381847" cy="2152950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267156" y="2231825"/>
              <a:ext cx="568539" cy="1982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839651" y="1625162"/>
            <a:ext cx="3410187" cy="2152950"/>
            <a:chOff x="1161813" y="1625162"/>
            <a:chExt cx="3410187" cy="21529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1813" y="1625162"/>
              <a:ext cx="3391373" cy="2152950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1267156" y="2699682"/>
              <a:ext cx="3304844" cy="542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78308" y="1876516"/>
              <a:ext cx="2174878" cy="35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9333267" y="3096070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763688" y="1229622"/>
            <a:ext cx="6972300" cy="4914900"/>
            <a:chOff x="1085850" y="1229622"/>
            <a:chExt cx="6972300" cy="49149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5850" y="1229622"/>
              <a:ext cx="6972300" cy="4914900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1210941" y="2686602"/>
              <a:ext cx="3349827" cy="9584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785" y="4081017"/>
            <a:ext cx="6639852" cy="171474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10380301" y="1079978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095" y="1224287"/>
            <a:ext cx="5963482" cy="4391638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782398" y="1211166"/>
            <a:ext cx="6972300" cy="4914900"/>
            <a:chOff x="1104560" y="1211166"/>
            <a:chExt cx="6972300" cy="4914900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4560" y="1211166"/>
              <a:ext cx="6972300" cy="4914900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5461937" y="3487206"/>
              <a:ext cx="834954" cy="2535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121887" y="1732977"/>
            <a:ext cx="4734586" cy="3477110"/>
            <a:chOff x="2204707" y="1690445"/>
            <a:chExt cx="4734586" cy="347711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04707" y="1690445"/>
              <a:ext cx="4734586" cy="3477110"/>
            </a:xfrm>
            <a:prstGeom prst="rect">
              <a:avLst/>
            </a:prstGeom>
          </p:spPr>
        </p:pic>
        <p:sp>
          <p:nvSpPr>
            <p:cNvPr id="64" name="직사각형 63"/>
            <p:cNvSpPr/>
            <p:nvPr/>
          </p:nvSpPr>
          <p:spPr>
            <a:xfrm>
              <a:off x="5690538" y="4817241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88571" y="1212079"/>
            <a:ext cx="6972300" cy="4914900"/>
            <a:chOff x="1085850" y="1233779"/>
            <a:chExt cx="6972300" cy="491490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5850" y="1233779"/>
              <a:ext cx="6972300" cy="4914900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5411825" y="3487206"/>
              <a:ext cx="885066" cy="2759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44620" y="4224580"/>
              <a:ext cx="6758575" cy="1631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974729" y="3513368"/>
            <a:ext cx="834330" cy="23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9063" y="1690687"/>
            <a:ext cx="4781550" cy="347662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12"/>
          <a:srcRect r="41784" b="16722"/>
          <a:stretch/>
        </p:blipFill>
        <p:spPr>
          <a:xfrm>
            <a:off x="4817629" y="3045924"/>
            <a:ext cx="1020439" cy="1261399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6749" y="1364021"/>
            <a:ext cx="4074346" cy="5060901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14"/>
          <a:srcRect l="1" r="5400"/>
          <a:stretch/>
        </p:blipFill>
        <p:spPr>
          <a:xfrm>
            <a:off x="286784" y="1224287"/>
            <a:ext cx="1436271" cy="3635486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323311" y="2091635"/>
            <a:ext cx="1352996" cy="537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4025" y="276662"/>
            <a:ext cx="283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학반 및 과목 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11491" y="20315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8" y="962482"/>
            <a:ext cx="8337268" cy="5562862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275856" y="2060848"/>
            <a:ext cx="2016224" cy="4320479"/>
            <a:chOff x="3347864" y="2003201"/>
            <a:chExt cx="2160240" cy="4191478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2003201"/>
              <a:ext cx="2160240" cy="113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79515" y="3168588"/>
              <a:ext cx="85571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47864" y="4588860"/>
              <a:ext cx="2160240" cy="113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79515" y="5754247"/>
              <a:ext cx="85571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9963891" y="21839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47031" y="1586954"/>
            <a:ext cx="3257417" cy="4794373"/>
            <a:chOff x="5347031" y="1586954"/>
            <a:chExt cx="3257417" cy="47943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031" y="1586954"/>
              <a:ext cx="3257417" cy="4794373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5390539" y="2780928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97410" y="4869160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0085014" y="23872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7414" y="25396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76338" y="1628800"/>
            <a:ext cx="3283061" cy="4896543"/>
            <a:chOff x="5376338" y="1628800"/>
            <a:chExt cx="3283061" cy="489654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6338" y="1628800"/>
              <a:ext cx="3283061" cy="4896543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5426543" y="2744523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26543" y="4941168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017868" y="3489095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7868" y="6164500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887" y="1556791"/>
            <a:ext cx="3300561" cy="49685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030730" y="47625"/>
            <a:ext cx="1082216" cy="1077119"/>
            <a:chOff x="4029172" y="75642"/>
            <a:chExt cx="1082540" cy="1077441"/>
          </a:xfrm>
        </p:grpSpPr>
        <p:sp>
          <p:nvSpPr>
            <p:cNvPr id="30" name="타원 29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55497" y="3140969"/>
            <a:ext cx="1771864" cy="83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5497" y="3960117"/>
            <a:ext cx="1771864" cy="83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51520" y="2716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조회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237414" y="3080394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43786"/>
            <a:ext cx="8208912" cy="469004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970089" y="1394469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4135" y="820375"/>
            <a:ext cx="8212321" cy="4953691"/>
            <a:chOff x="464135" y="820375"/>
            <a:chExt cx="8212321" cy="4953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135" y="820375"/>
              <a:ext cx="8212321" cy="4953691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5506935" y="1403623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3661" y="820375"/>
            <a:ext cx="8202795" cy="4925112"/>
            <a:chOff x="473661" y="820375"/>
            <a:chExt cx="8202795" cy="49251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661" y="820375"/>
              <a:ext cx="8202795" cy="4925112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4674814" y="2813694"/>
              <a:ext cx="1121322" cy="266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36472" y="4217294"/>
            <a:ext cx="1701489" cy="72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51" y="1107303"/>
            <a:ext cx="800211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2253" y="300256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조회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11491" y="20315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63891" y="21839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085014" y="23872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7414" y="25396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836712"/>
            <a:ext cx="8426005" cy="5040560"/>
            <a:chOff x="395536" y="836712"/>
            <a:chExt cx="8426005" cy="50405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836712"/>
              <a:ext cx="8426005" cy="504056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549" y="1366748"/>
              <a:ext cx="1086002" cy="1286054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3185165" y="5561521"/>
            <a:ext cx="5636375" cy="24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48075" y="1339338"/>
            <a:ext cx="5305476" cy="433477"/>
            <a:chOff x="3448075" y="1339338"/>
            <a:chExt cx="5305476" cy="433477"/>
          </a:xfrm>
        </p:grpSpPr>
        <p:sp>
          <p:nvSpPr>
            <p:cNvPr id="17" name="직사각형 16"/>
            <p:cNvSpPr/>
            <p:nvPr/>
          </p:nvSpPr>
          <p:spPr>
            <a:xfrm>
              <a:off x="3448075" y="1605190"/>
              <a:ext cx="979909" cy="167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67548" y="1605190"/>
              <a:ext cx="1086003" cy="167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829" y="1339338"/>
              <a:ext cx="1867161" cy="27038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825097" y="1340368"/>
              <a:ext cx="1832878" cy="2788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97236" y="836712"/>
            <a:ext cx="8413389" cy="5059263"/>
            <a:chOff x="397236" y="836712"/>
            <a:chExt cx="8413389" cy="505926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236" y="836712"/>
              <a:ext cx="8413389" cy="5059263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446089" y="5578140"/>
              <a:ext cx="5364536" cy="289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3677005"/>
            <a:ext cx="1228896" cy="20957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69797" y="5084069"/>
            <a:ext cx="1701489" cy="72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22580" t="49211"/>
          <a:stretch/>
        </p:blipFill>
        <p:spPr>
          <a:xfrm>
            <a:off x="1925960" y="2292399"/>
            <a:ext cx="6876256" cy="42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9792" y="272169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시 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293096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좀 더 추가하고 싶은 부분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차트를 사용 하여 좀 더 시각적으로 볼 수 있게 구현하기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텍스트 문서를 이용하여 많은 학생의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넣는 기능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선생님께서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feedback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해준 로그인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기능 추가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UI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다채롭게 하기 등등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...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대해서 구현하지 못 한 것에 대해 아쉬움을 느낀다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완료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제법 쉽게 느껴진 프로젝트라고 생각했지만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자만 이었다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빨리 끝낼 수 있다는 생각에 천천히 하게 되었고 중간중간 난관에 부딪힐 때 마다 쉽게 해결할 수 없어서 힘들었다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다음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프로젝트때는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항상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주석을 잘 이용해서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가독성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좋게 만들어야 겠다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1800" y="290171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느낀 점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…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이 종 윤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  </a:t>
            </a:r>
            <a:r>
              <a:rPr lang="ko-KR" altLang="en-US" sz="1200" b="1" spc="-150" dirty="0" smtClean="0"/>
              <a:t>팀 이름</a:t>
            </a:r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팀원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프로젝트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기능 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153083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 이름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 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이종윤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07" y="2492896"/>
            <a:ext cx="862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성적관리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 목적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간단하게 학생 및 성적을 입력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삭제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수정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조회 할 수 있도록 만든 프로그램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많은 학생들의 정보를 관리하기 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한 학년 담임선생님이 개인적으로 쓰기 좋게 많은 기능이 들어가있지 않고 복잡하지 않다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43381"/>
            <a:ext cx="430731" cy="4307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7119" y="4175209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 Real purpose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배우고 처음으로 만들어보는 프로그램으로서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객체지향 적인 사고를 기르고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inherit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interface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이해한다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이용해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JDBC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사용하여 데이터베이스에 접근하여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CRUD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구현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JUNIT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통해 각각의 기능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(DAO)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대한 단위 테스트를 가능하게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 Swing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이용하여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만든다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8894" y="345046"/>
            <a:ext cx="106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팀 소개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성적관리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551" y="2540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</a:rPr>
              <a:t>개발 도구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78" y="42603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83" y="2269012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742" y="2242810"/>
            <a:ext cx="1080000" cy="998204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38" y="2216461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83" y="4531981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6995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17692" y="3416031"/>
            <a:ext cx="127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27101" y="340200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90797" y="3414599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90797" y="527478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27101" y="533915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28894" y="75642"/>
            <a:ext cx="1077719" cy="1077441"/>
            <a:chOff x="4028894" y="75642"/>
            <a:chExt cx="1077719" cy="1077441"/>
          </a:xfrm>
        </p:grpSpPr>
        <p:sp>
          <p:nvSpPr>
            <p:cNvPr id="24" name="타원 23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28894" y="345046"/>
              <a:ext cx="1065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프로젝트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368" y="429798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7851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929" y="254044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1" y="1115266"/>
            <a:ext cx="6821329" cy="2419110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247851" y="620688"/>
            <a:ext cx="8640960" cy="5976664"/>
            <a:chOff x="-12355552" y="7257820"/>
            <a:chExt cx="8640960" cy="5976664"/>
          </a:xfrm>
        </p:grpSpPr>
        <p:grpSp>
          <p:nvGrpSpPr>
            <p:cNvPr id="35" name="그룹 34"/>
            <p:cNvGrpSpPr/>
            <p:nvPr/>
          </p:nvGrpSpPr>
          <p:grpSpPr>
            <a:xfrm>
              <a:off x="-12355552" y="7257820"/>
              <a:ext cx="8640960" cy="5976664"/>
              <a:chOff x="9468544" y="620688"/>
              <a:chExt cx="8640960" cy="5976664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-12308210" y="8540156"/>
              <a:ext cx="4278810" cy="1705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꺾인 연결선 83"/>
            <p:cNvCxnSpPr>
              <a:stCxn id="47" idx="3"/>
              <a:endCxn id="83" idx="3"/>
            </p:cNvCxnSpPr>
            <p:nvPr/>
          </p:nvCxnSpPr>
          <p:spPr>
            <a:xfrm flipH="1" flipV="1">
              <a:off x="-8029400" y="9393154"/>
              <a:ext cx="3679930" cy="1474939"/>
            </a:xfrm>
            <a:prstGeom prst="bentConnector3">
              <a:avLst>
                <a:gd name="adj1" fmla="val -621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247851" y="620688"/>
            <a:ext cx="8640960" cy="5976664"/>
            <a:chOff x="-2739648" y="7401114"/>
            <a:chExt cx="8640960" cy="5976664"/>
          </a:xfrm>
        </p:grpSpPr>
        <p:grpSp>
          <p:nvGrpSpPr>
            <p:cNvPr id="50" name="그룹 49"/>
            <p:cNvGrpSpPr/>
            <p:nvPr/>
          </p:nvGrpSpPr>
          <p:grpSpPr>
            <a:xfrm>
              <a:off x="-2739648" y="7401114"/>
              <a:ext cx="8640960" cy="5976664"/>
              <a:chOff x="9327927" y="689338"/>
              <a:chExt cx="8640960" cy="5976664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9327927" y="68933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</a:t>
                </a:r>
                <a:r>
                  <a:rPr lang="ko-KR" altLang="en-US" sz="1400" b="1" dirty="0" smtClean="0"/>
                  <a:t>모두</a:t>
                </a:r>
                <a:r>
                  <a:rPr lang="ko-KR" altLang="en-US" sz="1400" dirty="0" smtClean="0"/>
                  <a:t>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cxnSp>
          <p:nvCxnSpPr>
            <p:cNvPr id="88" name="꺾인 연결선 87"/>
            <p:cNvCxnSpPr>
              <a:stCxn id="57" idx="3"/>
              <a:endCxn id="89" idx="3"/>
            </p:cNvCxnSpPr>
            <p:nvPr/>
          </p:nvCxnSpPr>
          <p:spPr>
            <a:xfrm flipH="1" flipV="1">
              <a:off x="4355976" y="8832377"/>
              <a:ext cx="249942" cy="2454784"/>
            </a:xfrm>
            <a:prstGeom prst="bentConnector3">
              <a:avLst>
                <a:gd name="adj1" fmla="val -35060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-396552" y="7827042"/>
              <a:ext cx="4752528" cy="2010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47851" y="620688"/>
            <a:ext cx="8640960" cy="5976664"/>
            <a:chOff x="6516216" y="7475758"/>
            <a:chExt cx="8640960" cy="5976664"/>
          </a:xfrm>
        </p:grpSpPr>
        <p:grpSp>
          <p:nvGrpSpPr>
            <p:cNvPr id="58" name="그룹 57"/>
            <p:cNvGrpSpPr/>
            <p:nvPr/>
          </p:nvGrpSpPr>
          <p:grpSpPr>
            <a:xfrm>
              <a:off x="6516216" y="7475758"/>
              <a:ext cx="8640960" cy="5976664"/>
              <a:chOff x="9468544" y="620688"/>
              <a:chExt cx="8640960" cy="597666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468544" y="4751493"/>
                <a:ext cx="8604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학생이 삭제되면 그 학생의 성적은 삭제되지 않으므로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그 학생에 대한 성적을 모두 지워지도록 </a:t>
                </a:r>
                <a:r>
                  <a:rPr lang="en-US" altLang="ko-KR" sz="1400" dirty="0" smtClean="0"/>
                  <a:t>Trigger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설정해두었다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8542778" y="7921538"/>
              <a:ext cx="5178387" cy="20601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꺾인 연결선 98"/>
            <p:cNvCxnSpPr>
              <a:stCxn id="61" idx="2"/>
              <a:endCxn id="94" idx="3"/>
            </p:cNvCxnSpPr>
            <p:nvPr/>
          </p:nvCxnSpPr>
          <p:spPr>
            <a:xfrm rot="5400000" flipH="1" flipV="1">
              <a:off x="10680727" y="9089345"/>
              <a:ext cx="3178150" cy="2902725"/>
            </a:xfrm>
            <a:prstGeom prst="bentConnector4">
              <a:avLst>
                <a:gd name="adj1" fmla="val -17083"/>
                <a:gd name="adj2" fmla="val 14427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263674" y="620687"/>
            <a:ext cx="8640960" cy="5976664"/>
            <a:chOff x="11268744" y="721863"/>
            <a:chExt cx="8640960" cy="5976664"/>
          </a:xfrm>
        </p:grpSpPr>
        <p:grpSp>
          <p:nvGrpSpPr>
            <p:cNvPr id="75" name="그룹 74"/>
            <p:cNvGrpSpPr/>
            <p:nvPr/>
          </p:nvGrpSpPr>
          <p:grpSpPr>
            <a:xfrm>
              <a:off x="11268744" y="721863"/>
              <a:ext cx="8640960" cy="5976664"/>
              <a:chOff x="9468544" y="620688"/>
              <a:chExt cx="8640960" cy="597666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468544" y="4751493"/>
                <a:ext cx="8604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학생이 삭제되면 그 학생의 성적은 삭제되지 않으므로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그 학생에 대한 성적을 모두 지워지도록 </a:t>
                </a:r>
                <a:r>
                  <a:rPr lang="en-US" altLang="ko-KR" sz="1400" dirty="0" smtClean="0"/>
                  <a:t>Trigger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설정해두었다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540552" y="5272101"/>
                <a:ext cx="7360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학생에 대한 정보와 과목별 점수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그리고 평균 까지 한번에 볼 수 있는 </a:t>
                </a:r>
                <a:r>
                  <a:rPr lang="en-US" altLang="ko-KR" sz="1400" dirty="0" smtClean="0"/>
                  <a:t>view</a:t>
                </a:r>
                <a:r>
                  <a:rPr lang="ko-KR" altLang="en-US" sz="1400" dirty="0" smtClean="0"/>
                  <a:t>를 생성했다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1340752" y="1115266"/>
              <a:ext cx="6840760" cy="24937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꺾인 연결선 110"/>
            <p:cNvCxnSpPr>
              <a:stCxn id="80" idx="3"/>
              <a:endCxn id="109" idx="3"/>
            </p:cNvCxnSpPr>
            <p:nvPr/>
          </p:nvCxnSpPr>
          <p:spPr>
            <a:xfrm flipH="1" flipV="1">
              <a:off x="18181512" y="2362143"/>
              <a:ext cx="520064" cy="3165022"/>
            </a:xfrm>
            <a:prstGeom prst="bentConnector3">
              <a:avLst>
                <a:gd name="adj1" fmla="val -4395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713" y="692696"/>
            <a:ext cx="8640960" cy="5879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23528" y="323291"/>
            <a:ext cx="1839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관계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063752" y="18493"/>
            <a:ext cx="993926" cy="99392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endCxn id="2" idx="2"/>
          </p:cNvCxnSpPr>
          <p:nvPr/>
        </p:nvCxnSpPr>
        <p:spPr>
          <a:xfrm>
            <a:off x="4547487" y="1267492"/>
            <a:ext cx="61706" cy="530475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682940" y="3393012"/>
            <a:ext cx="1858759" cy="646179"/>
            <a:chOff x="3975292" y="3197494"/>
            <a:chExt cx="1234883" cy="488682"/>
          </a:xfrm>
        </p:grpSpPr>
        <p:sp>
          <p:nvSpPr>
            <p:cNvPr id="56" name="직사각형 55"/>
            <p:cNvSpPr/>
            <p:nvPr/>
          </p:nvSpPr>
          <p:spPr>
            <a:xfrm>
              <a:off x="3975292" y="3197494"/>
              <a:ext cx="1234883" cy="488682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l="4386" r="2720" b="-1870"/>
            <a:stretch/>
          </p:blipFill>
          <p:spPr>
            <a:xfrm>
              <a:off x="4067944" y="3224709"/>
              <a:ext cx="1026516" cy="460935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297339" y="1081143"/>
            <a:ext cx="3960000" cy="5127514"/>
            <a:chOff x="374973" y="1081143"/>
            <a:chExt cx="3960000" cy="5127514"/>
          </a:xfrm>
        </p:grpSpPr>
        <p:sp>
          <p:nvSpPr>
            <p:cNvPr id="24" name="직사각형 23"/>
            <p:cNvSpPr/>
            <p:nvPr/>
          </p:nvSpPr>
          <p:spPr>
            <a:xfrm>
              <a:off x="395976" y="1081143"/>
              <a:ext cx="1080000" cy="5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SIMPLE</a:t>
              </a:r>
            </a:p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CLASS </a:t>
              </a:r>
              <a:r>
                <a:rPr lang="ko-KR" altLang="en-US" sz="1100" b="1" dirty="0" smtClean="0">
                  <a:solidFill>
                    <a:srgbClr val="222A35"/>
                  </a:solidFill>
                  <a:latin typeface="Open Sans" panose="020B0606030504020204"/>
                </a:rPr>
                <a:t>관계</a:t>
              </a:r>
              <a:endParaRPr lang="en-US" altLang="ko-KR" sz="1100" b="1" dirty="0">
                <a:solidFill>
                  <a:srgbClr val="222A35"/>
                </a:solidFill>
                <a:latin typeface="Open Sans" panose="020B0606030504020204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74973" y="1648096"/>
              <a:ext cx="3960000" cy="360000"/>
              <a:chOff x="2693311" y="1187638"/>
              <a:chExt cx="3433898" cy="33343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693311" y="1187638"/>
                <a:ext cx="3433898" cy="333431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l="11978" t="16788" r="33676" b="74145"/>
              <a:stretch/>
            </p:blipFill>
            <p:spPr>
              <a:xfrm>
                <a:off x="3779912" y="1273315"/>
                <a:ext cx="931887" cy="176213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4"/>
              <a:srcRect l="11978" t="25061" r="16634" b="64958"/>
              <a:stretch/>
            </p:blipFill>
            <p:spPr>
              <a:xfrm>
                <a:off x="4807436" y="1261332"/>
                <a:ext cx="1224136" cy="193963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11978" t="43291" r="32302" b="48168"/>
              <a:stretch/>
            </p:blipFill>
            <p:spPr>
              <a:xfrm>
                <a:off x="2779628" y="1280437"/>
                <a:ext cx="955462" cy="165984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374973" y="2378981"/>
              <a:ext cx="2160000" cy="540000"/>
              <a:chOff x="1420768" y="2398334"/>
              <a:chExt cx="1198607" cy="3353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420768" y="2398334"/>
                <a:ext cx="1198607" cy="3353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/>
              <a:srcRect l="11977" t="51132" r="24943" b="39556"/>
              <a:stretch/>
            </p:blipFill>
            <p:spPr>
              <a:xfrm>
                <a:off x="1481973" y="2477441"/>
                <a:ext cx="1081655" cy="180975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374973" y="3393012"/>
              <a:ext cx="2880000" cy="720000"/>
              <a:chOff x="1125955" y="3773033"/>
              <a:chExt cx="2045870" cy="44654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25955" y="3773033"/>
                <a:ext cx="2045870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5"/>
              <a:srcRect t="1" b="8327"/>
              <a:stretch/>
            </p:blipFill>
            <p:spPr>
              <a:xfrm>
                <a:off x="1209273" y="3841457"/>
                <a:ext cx="1895740" cy="33185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374973" y="4543741"/>
              <a:ext cx="2160000" cy="540000"/>
              <a:chOff x="421104" y="5468483"/>
              <a:chExt cx="4169945" cy="44654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21104" y="5468483"/>
                <a:ext cx="4169945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6"/>
              <a:srcRect l="2141"/>
              <a:stretch/>
            </p:blipFill>
            <p:spPr>
              <a:xfrm>
                <a:off x="474840" y="5529992"/>
                <a:ext cx="3970656" cy="333422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374973" y="5488657"/>
              <a:ext cx="2880000" cy="720000"/>
              <a:chOff x="2284087" y="5468483"/>
              <a:chExt cx="2306961" cy="44654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284087" y="5468483"/>
                <a:ext cx="2306961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7"/>
              <a:srcRect r="2988"/>
              <a:stretch/>
            </p:blipFill>
            <p:spPr>
              <a:xfrm>
                <a:off x="2324562" y="5524798"/>
                <a:ext cx="2190289" cy="352474"/>
              </a:xfrm>
              <a:prstGeom prst="rect">
                <a:avLst/>
              </a:prstGeom>
            </p:spPr>
          </p:pic>
        </p:grpSp>
        <p:sp>
          <p:nvSpPr>
            <p:cNvPr id="51" name="아래쪽 화살표 50"/>
            <p:cNvSpPr/>
            <p:nvPr/>
          </p:nvSpPr>
          <p:spPr>
            <a:xfrm>
              <a:off x="374973" y="2884658"/>
              <a:ext cx="254836" cy="54434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3" name="아래쪽 화살표 52"/>
            <p:cNvSpPr/>
            <p:nvPr/>
          </p:nvSpPr>
          <p:spPr>
            <a:xfrm rot="10800000">
              <a:off x="2843807" y="4057649"/>
              <a:ext cx="325665" cy="1531503"/>
            </a:xfrm>
            <a:prstGeom prst="downArrow">
              <a:avLst>
                <a:gd name="adj1" fmla="val 44552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4" name="아래쪽 화살표 53"/>
            <p:cNvSpPr/>
            <p:nvPr/>
          </p:nvSpPr>
          <p:spPr>
            <a:xfrm>
              <a:off x="374973" y="1989913"/>
              <a:ext cx="254836" cy="429586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아래쪽 화살표 66"/>
            <p:cNvSpPr/>
            <p:nvPr/>
          </p:nvSpPr>
          <p:spPr>
            <a:xfrm rot="16200000">
              <a:off x="3381377" y="3457576"/>
              <a:ext cx="209549" cy="495297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00" name="아래쪽 화살표 99"/>
            <p:cNvSpPr/>
            <p:nvPr/>
          </p:nvSpPr>
          <p:spPr>
            <a:xfrm rot="10800000">
              <a:off x="374974" y="4011369"/>
              <a:ext cx="254836" cy="54434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948871" y="1068608"/>
            <a:ext cx="3960391" cy="5140049"/>
            <a:chOff x="4948871" y="1068608"/>
            <a:chExt cx="3960391" cy="5140049"/>
          </a:xfrm>
        </p:grpSpPr>
        <p:grpSp>
          <p:nvGrpSpPr>
            <p:cNvPr id="89" name="그룹 88"/>
            <p:cNvGrpSpPr/>
            <p:nvPr/>
          </p:nvGrpSpPr>
          <p:grpSpPr>
            <a:xfrm>
              <a:off x="6028871" y="3421906"/>
              <a:ext cx="2880000" cy="720000"/>
              <a:chOff x="5164153" y="1668520"/>
              <a:chExt cx="1856119" cy="45555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164153" y="1668520"/>
                <a:ext cx="1856119" cy="45555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5242116" y="1700814"/>
                <a:ext cx="1714739" cy="388005"/>
                <a:chOff x="5598849" y="1776552"/>
                <a:chExt cx="1714739" cy="388005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8849" y="1776552"/>
                  <a:ext cx="1714739" cy="181000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 rotWithShape="1">
                <a:blip r:embed="rId9"/>
                <a:srcRect b="11470"/>
                <a:stretch/>
              </p:blipFill>
              <p:spPr>
                <a:xfrm>
                  <a:off x="5598851" y="1970584"/>
                  <a:ext cx="1695687" cy="1939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8" name="그룹 87"/>
            <p:cNvGrpSpPr/>
            <p:nvPr/>
          </p:nvGrpSpPr>
          <p:grpSpPr>
            <a:xfrm>
              <a:off x="6748871" y="4617192"/>
              <a:ext cx="2160000" cy="540000"/>
              <a:chOff x="6518326" y="2409825"/>
              <a:chExt cx="1856119" cy="561975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6518326" y="2409825"/>
                <a:ext cx="1856119" cy="56197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6596354" y="2498868"/>
                <a:ext cx="1676634" cy="428627"/>
                <a:chOff x="6755676" y="2416661"/>
                <a:chExt cx="1676634" cy="377212"/>
              </a:xfrm>
            </p:grpSpPr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057" b="-1"/>
                <a:stretch/>
              </p:blipFill>
              <p:spPr>
                <a:xfrm>
                  <a:off x="6755676" y="2416661"/>
                  <a:ext cx="1676634" cy="179937"/>
                </a:xfrm>
                <a:prstGeom prst="rect">
                  <a:avLst/>
                </a:prstGeom>
              </p:spPr>
            </p:pic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 rotWithShape="1">
                <a:blip r:embed="rId11"/>
                <a:srcRect b="11737"/>
                <a:stretch/>
              </p:blipFill>
              <p:spPr>
                <a:xfrm>
                  <a:off x="6755676" y="2625711"/>
                  <a:ext cx="1324160" cy="168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7" name="그룹 86"/>
            <p:cNvGrpSpPr/>
            <p:nvPr/>
          </p:nvGrpSpPr>
          <p:grpSpPr>
            <a:xfrm>
              <a:off x="6028871" y="5488657"/>
              <a:ext cx="2880000" cy="720000"/>
              <a:chOff x="6327618" y="3447552"/>
              <a:chExt cx="2076450" cy="52387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27618" y="3447552"/>
                <a:ext cx="2076450" cy="52387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6361501" y="3552327"/>
                <a:ext cx="2015379" cy="346609"/>
                <a:chOff x="6444208" y="3667125"/>
                <a:chExt cx="2015379" cy="346609"/>
              </a:xfrm>
            </p:grpSpPr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-1" b="13078"/>
                <a:stretch/>
              </p:blipFill>
              <p:spPr>
                <a:xfrm>
                  <a:off x="6516216" y="3667125"/>
                  <a:ext cx="1943371" cy="165609"/>
                </a:xfrm>
                <a:prstGeom prst="rect">
                  <a:avLst/>
                </a:prstGeom>
              </p:spPr>
            </p:pic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44208" y="3832734"/>
                  <a:ext cx="1619476" cy="181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그룹 71"/>
            <p:cNvGrpSpPr/>
            <p:nvPr/>
          </p:nvGrpSpPr>
          <p:grpSpPr>
            <a:xfrm>
              <a:off x="4948871" y="1632563"/>
              <a:ext cx="3960000" cy="360000"/>
              <a:chOff x="4669533" y="1263988"/>
              <a:chExt cx="4128606" cy="40374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669533" y="1263988"/>
                <a:ext cx="4128606" cy="40374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14"/>
              <a:srcRect l="-703" t="-3701" r="703" b="3700"/>
              <a:stretch/>
            </p:blipFill>
            <p:spPr>
              <a:xfrm>
                <a:off x="5913823" y="1359609"/>
                <a:ext cx="1314633" cy="200053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6524" y="1378073"/>
                <a:ext cx="1505160" cy="181000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6016" y="1395862"/>
                <a:ext cx="1238423" cy="181000"/>
              </a:xfrm>
              <a:prstGeom prst="rect">
                <a:avLst/>
              </a:prstGeom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6748871" y="2407102"/>
              <a:ext cx="2160000" cy="540000"/>
              <a:chOff x="5532914" y="4676775"/>
              <a:chExt cx="1496536" cy="314325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532914" y="4676775"/>
                <a:ext cx="1496536" cy="31432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217" y="4750348"/>
                <a:ext cx="1467055" cy="190527"/>
              </a:xfrm>
              <a:prstGeom prst="rect">
                <a:avLst/>
              </a:prstGeom>
            </p:spPr>
          </p:pic>
        </p:grpSp>
        <p:sp>
          <p:nvSpPr>
            <p:cNvPr id="90" name="아래쪽 화살표 89"/>
            <p:cNvSpPr/>
            <p:nvPr/>
          </p:nvSpPr>
          <p:spPr>
            <a:xfrm rot="16200000" flipV="1">
              <a:off x="5653087" y="3433763"/>
              <a:ext cx="228600" cy="561974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1" name="아래쪽 화살표 90"/>
            <p:cNvSpPr/>
            <p:nvPr/>
          </p:nvSpPr>
          <p:spPr>
            <a:xfrm>
              <a:off x="8644510" y="2941808"/>
              <a:ext cx="254836" cy="49990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2" name="아래쪽 화살표 91"/>
            <p:cNvSpPr/>
            <p:nvPr/>
          </p:nvSpPr>
          <p:spPr>
            <a:xfrm>
              <a:off x="8654035" y="1952626"/>
              <a:ext cx="254836" cy="435758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4" name="아래쪽 화살표 93"/>
            <p:cNvSpPr/>
            <p:nvPr/>
          </p:nvSpPr>
          <p:spPr>
            <a:xfrm rot="10800000">
              <a:off x="8632273" y="4106665"/>
              <a:ext cx="276989" cy="492142"/>
            </a:xfrm>
            <a:prstGeom prst="downArrow">
              <a:avLst>
                <a:gd name="adj1" fmla="val 45163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828871" y="1068608"/>
              <a:ext cx="1080000" cy="5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Example</a:t>
              </a:r>
            </a:p>
            <a:p>
              <a:pPr algn="ctr"/>
              <a:r>
                <a:rPr lang="ko-KR" altLang="en-US" sz="1100" b="1" dirty="0" smtClean="0">
                  <a:solidFill>
                    <a:srgbClr val="222A35"/>
                  </a:solidFill>
                  <a:latin typeface="Open Sans" panose="020B0606030504020204"/>
                </a:rPr>
                <a:t>학생</a:t>
              </a:r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Class</a:t>
              </a:r>
              <a:endParaRPr lang="en-US" altLang="ko-KR" sz="1100" b="1" dirty="0">
                <a:solidFill>
                  <a:srgbClr val="222A35"/>
                </a:solidFill>
                <a:latin typeface="Open Sans" panose="020B0606030504020204"/>
              </a:endParaRPr>
            </a:p>
          </p:txBody>
        </p:sp>
        <p:sp>
          <p:nvSpPr>
            <p:cNvPr id="101" name="아래쪽 화살표 100"/>
            <p:cNvSpPr/>
            <p:nvPr/>
          </p:nvSpPr>
          <p:spPr>
            <a:xfrm rot="10800000">
              <a:off x="6028480" y="4049530"/>
              <a:ext cx="325665" cy="1531503"/>
            </a:xfrm>
            <a:prstGeom prst="downArrow">
              <a:avLst>
                <a:gd name="adj1" fmla="val 44552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3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422" y="62504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86365" y="1340602"/>
            <a:ext cx="2109550" cy="2038232"/>
            <a:chOff x="286365" y="742696"/>
            <a:chExt cx="2109550" cy="203823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365" y="742696"/>
              <a:ext cx="2109550" cy="146924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95536" y="1484784"/>
              <a:ext cx="667072" cy="1333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536" y="1625600"/>
              <a:ext cx="976064" cy="14721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7" idx="3"/>
            </p:cNvCxnSpPr>
            <p:nvPr/>
          </p:nvCxnSpPr>
          <p:spPr>
            <a:xfrm flipV="1">
              <a:off x="1062608" y="1477318"/>
              <a:ext cx="557064" cy="74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1" idx="3"/>
            </p:cNvCxnSpPr>
            <p:nvPr/>
          </p:nvCxnSpPr>
          <p:spPr>
            <a:xfrm>
              <a:off x="1371600" y="1699208"/>
              <a:ext cx="248072" cy="289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619672" y="1843846"/>
              <a:ext cx="720080" cy="937082"/>
              <a:chOff x="3952787" y="3057473"/>
              <a:chExt cx="1238424" cy="1486108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788" y="3057473"/>
                <a:ext cx="1238423" cy="74305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787" y="3800527"/>
                <a:ext cx="1238423" cy="743054"/>
              </a:xfrm>
              <a:prstGeom prst="rect">
                <a:avLst/>
              </a:prstGeom>
            </p:spPr>
          </p:pic>
        </p:grpSp>
        <p:cxnSp>
          <p:nvCxnSpPr>
            <p:cNvPr id="32" name="꺾인 연결선 31"/>
            <p:cNvCxnSpPr>
              <a:stCxn id="26" idx="3"/>
              <a:endCxn id="28" idx="3"/>
            </p:cNvCxnSpPr>
            <p:nvPr/>
          </p:nvCxnSpPr>
          <p:spPr>
            <a:xfrm flipH="1">
              <a:off x="2339751" y="2078117"/>
              <a:ext cx="1" cy="46854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585168" y="3378972"/>
            <a:ext cx="2007133" cy="2498300"/>
            <a:chOff x="2344297" y="2781066"/>
            <a:chExt cx="2007133" cy="24983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0690" y="2781066"/>
              <a:ext cx="1934346" cy="16903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/>
            <a:srcRect b="81989"/>
            <a:stretch/>
          </p:blipFill>
          <p:spPr>
            <a:xfrm>
              <a:off x="2344297" y="4893584"/>
              <a:ext cx="2007133" cy="385782"/>
            </a:xfrm>
            <a:prstGeom prst="rect">
              <a:avLst/>
            </a:prstGeom>
          </p:spPr>
        </p:pic>
        <p:cxnSp>
          <p:nvCxnSpPr>
            <p:cNvPr id="41" name="직선 화살표 연결선 40"/>
            <p:cNvCxnSpPr>
              <a:stCxn id="34" idx="2"/>
              <a:endCxn id="35" idx="0"/>
            </p:cNvCxnSpPr>
            <p:nvPr/>
          </p:nvCxnSpPr>
          <p:spPr>
            <a:xfrm>
              <a:off x="3347863" y="4471366"/>
              <a:ext cx="1" cy="42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347863" y="4531367"/>
              <a:ext cx="504057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구현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/>
          <p:nvPr/>
        </p:nvCxnSpPr>
        <p:spPr>
          <a:xfrm rot="16200000" flipH="1">
            <a:off x="407988" y="3012439"/>
            <a:ext cx="1414277" cy="10090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7"/>
          <a:srcRect l="27337" t="-626" r="27337" b="83144"/>
          <a:stretch/>
        </p:blipFill>
        <p:spPr>
          <a:xfrm>
            <a:off x="3576615" y="1205907"/>
            <a:ext cx="862620" cy="37342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276" y="2059043"/>
            <a:ext cx="2643986" cy="240221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031" y="3685229"/>
            <a:ext cx="1270489" cy="1552056"/>
          </a:xfrm>
          <a:prstGeom prst="rect">
            <a:avLst/>
          </a:prstGeom>
        </p:spPr>
      </p:pic>
      <p:cxnSp>
        <p:nvCxnSpPr>
          <p:cNvPr id="60" name="꺾인 연결선 59"/>
          <p:cNvCxnSpPr>
            <a:endCxn id="54" idx="1"/>
          </p:cNvCxnSpPr>
          <p:nvPr/>
        </p:nvCxnSpPr>
        <p:spPr>
          <a:xfrm rot="5400000" flipH="1" flipV="1">
            <a:off x="2131385" y="1942761"/>
            <a:ext cx="1995372" cy="8950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0"/>
          <a:srcRect l="25889" r="25889" b="81792"/>
          <a:stretch/>
        </p:blipFill>
        <p:spPr>
          <a:xfrm>
            <a:off x="4932040" y="1207791"/>
            <a:ext cx="983128" cy="38828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5152" y="1720725"/>
            <a:ext cx="1018245" cy="144205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70" name="직선 화살표 연결선 69"/>
          <p:cNvCxnSpPr>
            <a:endCxn id="67" idx="1"/>
          </p:cNvCxnSpPr>
          <p:nvPr/>
        </p:nvCxnSpPr>
        <p:spPr>
          <a:xfrm>
            <a:off x="4439235" y="1401933"/>
            <a:ext cx="4928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7" idx="3"/>
            <a:endCxn id="58" idx="0"/>
          </p:cNvCxnSpPr>
          <p:nvPr/>
        </p:nvCxnSpPr>
        <p:spPr>
          <a:xfrm>
            <a:off x="5915168" y="1401934"/>
            <a:ext cx="1709107" cy="3187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7" idx="3"/>
            <a:endCxn id="59" idx="3"/>
          </p:cNvCxnSpPr>
          <p:nvPr/>
        </p:nvCxnSpPr>
        <p:spPr>
          <a:xfrm>
            <a:off x="5915168" y="1401934"/>
            <a:ext cx="2344352" cy="3059323"/>
          </a:xfrm>
          <a:prstGeom prst="bentConnector3">
            <a:avLst>
              <a:gd name="adj1" fmla="val 1097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1205907"/>
            <a:ext cx="983128" cy="37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980258" y="2048419"/>
            <a:ext cx="2649003" cy="241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28901" y="1711989"/>
            <a:ext cx="1004496" cy="14507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79376" y="3693189"/>
            <a:ext cx="1280144" cy="154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91179" y="2265570"/>
            <a:ext cx="1148904" cy="6932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009013" y="3129597"/>
            <a:ext cx="2572941" cy="1269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>
            <a:stCxn id="78" idx="2"/>
          </p:cNvCxnSpPr>
          <p:nvPr/>
        </p:nvCxnSpPr>
        <p:spPr>
          <a:xfrm>
            <a:off x="5423604" y="1579331"/>
            <a:ext cx="12492" cy="46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1"/>
          </p:cNvCxnSpPr>
          <p:nvPr/>
        </p:nvCxnSpPr>
        <p:spPr>
          <a:xfrm flipH="1" flipV="1">
            <a:off x="5840083" y="2437383"/>
            <a:ext cx="128881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581954" y="4004020"/>
            <a:ext cx="407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84434" y="265810"/>
            <a:ext cx="2334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관계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2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60321" y="47303"/>
            <a:ext cx="1082540" cy="1077441"/>
            <a:chOff x="4029172" y="75642"/>
            <a:chExt cx="1082540" cy="1077441"/>
          </a:xfrm>
        </p:grpSpPr>
        <p:sp>
          <p:nvSpPr>
            <p:cNvPr id="94" name="타원 93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46146" y="395414"/>
              <a:ext cx="1065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프로젝트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7614" y="1291018"/>
            <a:ext cx="7848878" cy="504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85768" y="1959349"/>
            <a:ext cx="2046067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MAIN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44372" y="3316207"/>
            <a:ext cx="1328859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16654" y="3316205"/>
            <a:ext cx="1328859" cy="1829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 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조회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2587" y="3316205"/>
            <a:ext cx="1496853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추가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세부정보관리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42134" y="3316206"/>
            <a:ext cx="1328859" cy="1829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과목별 성적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엑셀데이터로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성적 및 학생 추가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206563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9" idx="2"/>
          </p:cNvCxnSpPr>
          <p:nvPr/>
        </p:nvCxnSpPr>
        <p:spPr>
          <a:xfrm>
            <a:off x="4708802" y="2391397"/>
            <a:ext cx="7214" cy="9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82151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7600893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200677" y="3050028"/>
            <a:ext cx="2400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1611013" y="3050029"/>
            <a:ext cx="3589664" cy="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927015" y="3316205"/>
            <a:ext cx="1328859" cy="1829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별 검색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 학생수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과목별 정렬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11013" y="3057433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62587" y="3316205"/>
            <a:ext cx="1496853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학생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42992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성적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4801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과목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 err="1">
                <a:solidFill>
                  <a:schemeClr val="bg1"/>
                </a:solidFill>
              </a:rPr>
              <a:t>학반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5796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학생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7873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학생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30" name="타원 29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75904" y="313606"/>
            <a:ext cx="1441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페이지 소개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C00000"/>
                </a:solidFill>
              </a:rPr>
              <a:t>성적 </a:t>
            </a:r>
            <a:r>
              <a:rPr lang="ko-KR" altLang="en-US" b="1" spc="-150" dirty="0" smtClean="0"/>
              <a:t>관리 프로그램</a:t>
            </a:r>
            <a:r>
              <a:rPr lang="en-US" altLang="ko-KR" b="1" spc="-15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Grade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5905" y="30978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페이지 소개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7628"/>
          <a:stretch/>
        </p:blipFill>
        <p:spPr>
          <a:xfrm>
            <a:off x="1007075" y="2358172"/>
            <a:ext cx="1620709" cy="400318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2555776" y="2924944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232838" y="2788476"/>
            <a:ext cx="4867555" cy="276999"/>
            <a:chOff x="2271594" y="2412978"/>
            <a:chExt cx="5426931" cy="373325"/>
          </a:xfrm>
        </p:grpSpPr>
        <p:cxnSp>
          <p:nvCxnSpPr>
            <p:cNvPr id="28" name="직선 화살표 연결선 27"/>
            <p:cNvCxnSpPr>
              <a:stCxn id="29" idx="3"/>
              <a:endCxn id="32" idx="1"/>
            </p:cNvCxnSpPr>
            <p:nvPr/>
          </p:nvCxnSpPr>
          <p:spPr>
            <a:xfrm>
              <a:off x="5385224" y="2599641"/>
              <a:ext cx="547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71594" y="2412978"/>
              <a:ext cx="31136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추가 및 수정 삭제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32297" y="2412978"/>
              <a:ext cx="1766228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세부정보  관리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 flipV="1">
            <a:off x="2555775" y="3504493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2837" y="3368025"/>
            <a:ext cx="27926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성적 추가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555776" y="4152565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555775" y="4016097"/>
            <a:ext cx="3469758" cy="835816"/>
            <a:chOff x="1516723" y="2412978"/>
            <a:chExt cx="3868500" cy="1126470"/>
          </a:xfrm>
        </p:grpSpPr>
        <p:cxnSp>
          <p:nvCxnSpPr>
            <p:cNvPr id="40" name="직선 화살표 연결선 39"/>
            <p:cNvCxnSpPr>
              <a:endCxn id="42" idx="1"/>
            </p:cNvCxnSpPr>
            <p:nvPr/>
          </p:nvCxnSpPr>
          <p:spPr>
            <a:xfrm flipV="1">
              <a:off x="1516723" y="3352786"/>
              <a:ext cx="1324672" cy="15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71594" y="2412978"/>
              <a:ext cx="31136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과목 추가 삭제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41395" y="3166123"/>
              <a:ext cx="17662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세부정보  관리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 flipV="1">
            <a:off x="2596117" y="5397197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273179" y="5260731"/>
            <a:ext cx="4867555" cy="277000"/>
            <a:chOff x="2271594" y="2412978"/>
            <a:chExt cx="5426931" cy="373326"/>
          </a:xfrm>
        </p:grpSpPr>
        <p:cxnSp>
          <p:nvCxnSpPr>
            <p:cNvPr id="46" name="직선 화살표 연결선 45"/>
            <p:cNvCxnSpPr>
              <a:stCxn id="47" idx="3"/>
              <a:endCxn id="48" idx="1"/>
            </p:cNvCxnSpPr>
            <p:nvPr/>
          </p:nvCxnSpPr>
          <p:spPr>
            <a:xfrm flipV="1">
              <a:off x="4843638" y="2599641"/>
              <a:ext cx="4966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71594" y="2412979"/>
              <a:ext cx="2572044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명 으로 학생 조회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244" y="2412978"/>
              <a:ext cx="2358281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학생 성적 관리 패널로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1" name="직선 화살표 연결선 50"/>
          <p:cNvCxnSpPr/>
          <p:nvPr/>
        </p:nvCxnSpPr>
        <p:spPr>
          <a:xfrm flipV="1">
            <a:off x="2618958" y="6000266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96020" y="5863798"/>
            <a:ext cx="27926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 학생수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별 정렬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31" name="타원 30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5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1236</Words>
  <Application>Microsoft Office PowerPoint</Application>
  <PresentationFormat>화면 슬라이드 쇼(4:3)</PresentationFormat>
  <Paragraphs>237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208</cp:revision>
  <dcterms:created xsi:type="dcterms:W3CDTF">2016-11-03T20:47:04Z</dcterms:created>
  <dcterms:modified xsi:type="dcterms:W3CDTF">2021-04-30T02:26:31Z</dcterms:modified>
</cp:coreProperties>
</file>