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0" r:id="rId3"/>
    <p:sldId id="287" r:id="rId4"/>
    <p:sldId id="288" r:id="rId5"/>
    <p:sldId id="290" r:id="rId6"/>
    <p:sldId id="292" r:id="rId7"/>
    <p:sldId id="293" r:id="rId8"/>
    <p:sldId id="258" r:id="rId9"/>
    <p:sldId id="294" r:id="rId10"/>
    <p:sldId id="291" r:id="rId11"/>
    <p:sldId id="296" r:id="rId12"/>
    <p:sldId id="297" r:id="rId13"/>
    <p:sldId id="299" r:id="rId14"/>
    <p:sldId id="300" r:id="rId15"/>
    <p:sldId id="301" r:id="rId16"/>
    <p:sldId id="302" r:id="rId17"/>
    <p:sldId id="259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ED2FD2"/>
    <a:srgbClr val="E52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481" autoAdjust="0"/>
  </p:normalViewPr>
  <p:slideViewPr>
    <p:cSldViewPr>
      <p:cViewPr varScale="1">
        <p:scale>
          <a:sx n="82" d="100"/>
          <a:sy n="82" d="100"/>
        </p:scale>
        <p:origin x="1805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2021-04-29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4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373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703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학번을 입력하고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조회버튼을 누르면</a:t>
            </a:r>
            <a:endParaRPr lang="en-US" altLang="ko-KR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학생 번호에 맞는 반 정보와 점수를 불러올 수 있습니다</a:t>
            </a:r>
            <a:r>
              <a:rPr lang="en-US" altLang="ko-KR" sz="120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거기서 성적을 수정하고 성적입력을 누르면</a:t>
            </a:r>
            <a:endParaRPr lang="en-US" altLang="ko-KR" sz="1200" dirty="0" smtClean="0"/>
          </a:p>
          <a:p>
            <a:r>
              <a:rPr lang="ko-KR" altLang="en-US" dirty="0" smtClean="0"/>
              <a:t>성적이 수정</a:t>
            </a:r>
            <a:r>
              <a:rPr lang="ko-KR" altLang="en-US" baseline="0" dirty="0" smtClean="0"/>
              <a:t>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이렇게 </a:t>
            </a:r>
            <a:r>
              <a:rPr lang="ko-KR" altLang="en-US" baseline="0" dirty="0" err="1" smtClean="0"/>
              <a:t>한명한명의</a:t>
            </a:r>
            <a:r>
              <a:rPr lang="ko-KR" altLang="en-US" baseline="0" dirty="0" smtClean="0"/>
              <a:t> 성적을 </a:t>
            </a:r>
            <a:r>
              <a:rPr lang="ko-KR" altLang="en-US" baseline="0" dirty="0" err="1" smtClean="0"/>
              <a:t>넣는것이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불편하다싶어서</a:t>
            </a:r>
            <a:r>
              <a:rPr lang="ko-KR" altLang="en-US" baseline="0" dirty="0" smtClean="0"/>
              <a:t> 엑셀데이터를 불러와서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에 </a:t>
            </a:r>
            <a:r>
              <a:rPr lang="ko-KR" altLang="en-US" baseline="0" dirty="0" err="1" smtClean="0"/>
              <a:t>넣을수</a:t>
            </a:r>
            <a:r>
              <a:rPr lang="ko-KR" altLang="en-US" baseline="0" dirty="0" smtClean="0"/>
              <a:t> 있도록 구현하였습니다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먼저 형식에 맞게 엑셀을 작성해 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후 불러오기를 눌러 엑셀파일을 가져 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저장하기를 누르면 테이블에 학생 별 성적이 모두 들어가게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반대로 테이블에 있는 모든 학생 별 성적을 가져오고 싶으면 내보내기를 눌러서</a:t>
            </a:r>
            <a:endParaRPr lang="en-US" altLang="ko-KR" baseline="0" dirty="0" smtClean="0"/>
          </a:p>
          <a:p>
            <a:r>
              <a:rPr lang="ko-KR" altLang="en-US" baseline="0" dirty="0" smtClean="0"/>
              <a:t>저장할 위치를 설정해 저장을 누릅니다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그럼 바탕화면에 엑셀파일이 생기고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데이터를 다 받아올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495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089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351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937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4478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pPr marL="285750" indent="-285750">
              <a:buFontTx/>
              <a:buChar char="-"/>
            </a:pP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좀 더 추가하고 싶은 부분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차트를 사용 하여 좀 더 시각적으로 볼 수 있게 구현하기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텍스트 문서를 이용하여 많은 학생의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Data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를 넣는 기능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과 선생님께서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feedback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해준 로그인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기능 추가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UI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의 다채롭게 하기 등등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...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에 대해서 구현하지 못 한 것에 대해 아쉬움을 느낀다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200" dirty="0" smtClean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buFontTx/>
              <a:buNone/>
            </a:pPr>
            <a:endParaRPr lang="en-US" altLang="ko-KR" sz="1200" dirty="0" smtClean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제법 쉽게 느껴진 프로젝트라고 생각했지만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자만 이었다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빨리 끝낼 수 있다는 생각에 천천히 하게 되었고 중간중간 난관에 부딪힐 때 마다 쉽게 해결할 수 없어서 힘들었다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5916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0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181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간단하게 학생 및 성적을 입력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삭제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수정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조회 할 수 있도록 만든 프로그램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많은 학생들의 정보를 관리하기 보다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한 학년 담임선생님이 개인적으로 쓰기 좋게 많은 기능이 들어가있지 않고 복잡하지 않다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67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27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학생 테이블을 중점으로 학생번호가 삭제되면 그에 대한 디테일 모두 삭제되도록 </a:t>
            </a:r>
            <a:r>
              <a:rPr lang="en-US" altLang="ko-KR" sz="1200" dirty="0" smtClean="0"/>
              <a:t>cascade </a:t>
            </a:r>
            <a:r>
              <a:rPr lang="ko-KR" altLang="en-US" sz="1200" dirty="0" smtClean="0"/>
              <a:t>했다</a:t>
            </a:r>
            <a:endParaRPr lang="en-US" altLang="ko-KR" sz="120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학생 추가되면 기본적으로 과목별 성적이 모두 </a:t>
            </a:r>
            <a:r>
              <a:rPr lang="en-US" altLang="ko-KR" sz="1200" dirty="0" smtClean="0"/>
              <a:t>“0”</a:t>
            </a:r>
            <a:r>
              <a:rPr lang="ko-KR" altLang="en-US" sz="1200" dirty="0" smtClean="0"/>
              <a:t>이 되도록 </a:t>
            </a:r>
            <a:r>
              <a:rPr lang="en-US" altLang="ko-KR" sz="1200" dirty="0" smtClean="0"/>
              <a:t>Trigger </a:t>
            </a:r>
            <a:r>
              <a:rPr lang="ko-KR" altLang="en-US" sz="1200" dirty="0" smtClean="0"/>
              <a:t>설정을 해두었다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ko-KR" altLang="en-US" sz="1200" dirty="0" smtClean="0"/>
              <a:t>학생이 삭제되면 그 학생의 성적은 삭제되지 않으므로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 학생에 대한 성적을 모두 지워지도록 </a:t>
            </a:r>
            <a:r>
              <a:rPr lang="en-US" altLang="ko-KR" sz="1200" dirty="0" smtClean="0"/>
              <a:t>Trigger</a:t>
            </a:r>
          </a:p>
          <a:p>
            <a:r>
              <a:rPr lang="en-US" altLang="ko-KR" sz="1200" dirty="0" smtClean="0"/>
              <a:t>    </a:t>
            </a:r>
            <a:r>
              <a:rPr lang="ko-KR" altLang="en-US" sz="1200" dirty="0" smtClean="0"/>
              <a:t>설정해두었다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과목 테이블의 과목별 점수 모두 </a:t>
            </a:r>
            <a:r>
              <a:rPr lang="en-US" altLang="ko-KR" sz="1200" dirty="0" err="1" smtClean="0"/>
              <a:t>RowData</a:t>
            </a:r>
            <a:r>
              <a:rPr lang="ko-KR" altLang="en-US" sz="1200" dirty="0" smtClean="0"/>
              <a:t>로 생성되기 때문에 </a:t>
            </a:r>
            <a:r>
              <a:rPr lang="en-US" altLang="ko-KR" sz="1200" dirty="0" smtClean="0"/>
              <a:t>pivot</a:t>
            </a:r>
            <a:r>
              <a:rPr lang="ko-KR" altLang="en-US" sz="1200" dirty="0" smtClean="0"/>
              <a:t>을 사용하여 </a:t>
            </a:r>
            <a:r>
              <a:rPr lang="en-US" altLang="ko-KR" sz="1200" dirty="0" smtClean="0"/>
              <a:t>Column</a:t>
            </a:r>
            <a:r>
              <a:rPr lang="ko-KR" altLang="en-US" sz="1200" dirty="0" smtClean="0"/>
              <a:t>으로 볼 수 </a:t>
            </a:r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  <a:r>
              <a:rPr lang="ko-KR" altLang="en-US" sz="1200" dirty="0" smtClean="0"/>
              <a:t>있게 하였으며</a:t>
            </a:r>
            <a:r>
              <a:rPr lang="en-US" altLang="ko-KR" sz="120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학생에 대한 정보와 과목별 점수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그리고 평균 까지 한번에 볼 수 있는 </a:t>
            </a:r>
            <a:r>
              <a:rPr lang="en-US" altLang="ko-KR" sz="1200" dirty="0" smtClean="0"/>
              <a:t>view</a:t>
            </a:r>
            <a:r>
              <a:rPr lang="ko-KR" altLang="en-US" sz="1200" dirty="0" smtClean="0"/>
              <a:t>를 생성했다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  <a:p>
            <a:endParaRPr lang="ko-KR" altLang="en-US" sz="1200" dirty="0" smtClean="0"/>
          </a:p>
          <a:p>
            <a:endParaRPr lang="ko-KR" altLang="en-US" sz="120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407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173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204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008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644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636912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 smtClean="0">
                <a:solidFill>
                  <a:schemeClr val="bg1"/>
                </a:solidFill>
              </a:rPr>
              <a:t>PROJECT-Grade</a:t>
            </a:r>
            <a:r>
              <a:rPr lang="ko-KR" altLang="en-US" sz="4400" b="1" spc="-150" dirty="0" smtClean="0">
                <a:solidFill>
                  <a:schemeClr val="bg1"/>
                </a:solidFill>
              </a:rPr>
              <a:t> 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3694385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발표자 이종윤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99770" y="300256"/>
            <a:ext cx="1986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학생 관리 페이지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010204"/>
            <a:ext cx="8640960" cy="529911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052321" y="1537859"/>
            <a:ext cx="2607911" cy="1829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44834" t="8719" r="25884" b="56886"/>
          <a:stretch/>
        </p:blipFill>
        <p:spPr>
          <a:xfrm>
            <a:off x="5904147" y="2066012"/>
            <a:ext cx="2520281" cy="18722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4355977" y="4509120"/>
            <a:ext cx="1199434" cy="244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>
            <a:off x="6660232" y="1639219"/>
            <a:ext cx="936104" cy="426793"/>
          </a:xfrm>
          <a:prstGeom prst="bentConnector3">
            <a:avLst>
              <a:gd name="adj1" fmla="val 10160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355977" y="4077072"/>
            <a:ext cx="119943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꺾인 연결선 26"/>
          <p:cNvCxnSpPr>
            <a:endCxn id="5" idx="2"/>
          </p:cNvCxnSpPr>
          <p:nvPr/>
        </p:nvCxnSpPr>
        <p:spPr>
          <a:xfrm flipV="1">
            <a:off x="5555411" y="3938220"/>
            <a:ext cx="1608877" cy="2391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2534" y="1807417"/>
            <a:ext cx="4398679" cy="2665699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4030730" y="47303"/>
            <a:ext cx="1082540" cy="1077441"/>
            <a:chOff x="4029172" y="75642"/>
            <a:chExt cx="1082540" cy="1077441"/>
          </a:xfrm>
        </p:grpSpPr>
        <p:sp>
          <p:nvSpPr>
            <p:cNvPr id="17" name="타원 16"/>
            <p:cNvSpPr/>
            <p:nvPr/>
          </p:nvSpPr>
          <p:spPr>
            <a:xfrm>
              <a:off x="4029172" y="75642"/>
              <a:ext cx="1077441" cy="107744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46146" y="250078"/>
              <a:ext cx="10655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주요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기능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42578" y="1487045"/>
            <a:ext cx="1771864" cy="789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96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9103" y="608637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52987" y="309781"/>
            <a:ext cx="1915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성적관리 페이지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24517" y="2411934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>
            <a:off x="11932439" y="1467995"/>
            <a:ext cx="936104" cy="426793"/>
          </a:xfrm>
          <a:prstGeom prst="bentConnector3">
            <a:avLst>
              <a:gd name="adj1" fmla="val 10160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146055" y="3204082"/>
            <a:ext cx="119943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꺾인 연결선 26"/>
          <p:cNvCxnSpPr/>
          <p:nvPr/>
        </p:nvCxnSpPr>
        <p:spPr>
          <a:xfrm flipV="1">
            <a:off x="10827618" y="3766996"/>
            <a:ext cx="1608877" cy="2391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3259030" y="1840403"/>
            <a:ext cx="717513" cy="271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-3403045" y="2165245"/>
            <a:ext cx="456600" cy="264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030730" y="47303"/>
            <a:ext cx="1082540" cy="1077441"/>
            <a:chOff x="4029172" y="75642"/>
            <a:chExt cx="1082540" cy="1077441"/>
          </a:xfrm>
        </p:grpSpPr>
        <p:sp>
          <p:nvSpPr>
            <p:cNvPr id="23" name="타원 22"/>
            <p:cNvSpPr/>
            <p:nvPr/>
          </p:nvSpPr>
          <p:spPr>
            <a:xfrm>
              <a:off x="4029172" y="75642"/>
              <a:ext cx="1077441" cy="107744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46146" y="250078"/>
              <a:ext cx="10655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주요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기능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0314334" y="4224580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532701" y="2933561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532701" y="5093468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271" y="1216542"/>
            <a:ext cx="6972300" cy="49149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863117" y="1636090"/>
            <a:ext cx="3381847" cy="2152950"/>
            <a:chOff x="1185279" y="1636090"/>
            <a:chExt cx="3381847" cy="215295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5279" y="1636090"/>
              <a:ext cx="3381847" cy="2152950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267156" y="2231825"/>
              <a:ext cx="568539" cy="1982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839651" y="1625162"/>
            <a:ext cx="3410187" cy="2152950"/>
            <a:chOff x="1161813" y="1625162"/>
            <a:chExt cx="3410187" cy="215295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1813" y="1625162"/>
              <a:ext cx="3391373" cy="2152950"/>
            </a:xfrm>
            <a:prstGeom prst="rect">
              <a:avLst/>
            </a:prstGeom>
          </p:spPr>
        </p:pic>
        <p:sp>
          <p:nvSpPr>
            <p:cNvPr id="43" name="직사각형 42"/>
            <p:cNvSpPr/>
            <p:nvPr/>
          </p:nvSpPr>
          <p:spPr>
            <a:xfrm>
              <a:off x="1267156" y="2699682"/>
              <a:ext cx="3304844" cy="5422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378308" y="1876516"/>
              <a:ext cx="2174878" cy="3575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9333267" y="3096070"/>
            <a:ext cx="119943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1763688" y="1229622"/>
            <a:ext cx="6972300" cy="4914900"/>
            <a:chOff x="1085850" y="1229622"/>
            <a:chExt cx="6972300" cy="4914900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5850" y="1229622"/>
              <a:ext cx="6972300" cy="4914900"/>
            </a:xfrm>
            <a:prstGeom prst="rect">
              <a:avLst/>
            </a:prstGeom>
          </p:spPr>
        </p:pic>
        <p:sp>
          <p:nvSpPr>
            <p:cNvPr id="54" name="직사각형 53"/>
            <p:cNvSpPr/>
            <p:nvPr/>
          </p:nvSpPr>
          <p:spPr>
            <a:xfrm>
              <a:off x="1210941" y="2686602"/>
              <a:ext cx="3349827" cy="9584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6785" y="4081017"/>
            <a:ext cx="6639852" cy="171474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10380301" y="1079978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2095" y="1224287"/>
            <a:ext cx="5963482" cy="4391638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1782398" y="1211166"/>
            <a:ext cx="6972300" cy="4914900"/>
            <a:chOff x="1104560" y="1211166"/>
            <a:chExt cx="6972300" cy="4914900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4560" y="1211166"/>
              <a:ext cx="6972300" cy="4914900"/>
            </a:xfrm>
            <a:prstGeom prst="rect">
              <a:avLst/>
            </a:prstGeom>
          </p:spPr>
        </p:pic>
        <p:sp>
          <p:nvSpPr>
            <p:cNvPr id="63" name="직사각형 62"/>
            <p:cNvSpPr/>
            <p:nvPr/>
          </p:nvSpPr>
          <p:spPr>
            <a:xfrm>
              <a:off x="5461937" y="3487206"/>
              <a:ext cx="834954" cy="2535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121887" y="1732977"/>
            <a:ext cx="4734586" cy="3477110"/>
            <a:chOff x="2204707" y="1690445"/>
            <a:chExt cx="4734586" cy="3477110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04707" y="1690445"/>
              <a:ext cx="4734586" cy="3477110"/>
            </a:xfrm>
            <a:prstGeom prst="rect">
              <a:avLst/>
            </a:prstGeom>
          </p:spPr>
        </p:pic>
        <p:sp>
          <p:nvSpPr>
            <p:cNvPr id="64" name="직사각형 63"/>
            <p:cNvSpPr/>
            <p:nvPr/>
          </p:nvSpPr>
          <p:spPr>
            <a:xfrm>
              <a:off x="5690538" y="4817241"/>
              <a:ext cx="488432" cy="2168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788571" y="1212079"/>
            <a:ext cx="6972300" cy="4914900"/>
            <a:chOff x="1085850" y="1233779"/>
            <a:chExt cx="6972300" cy="491490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85850" y="1233779"/>
              <a:ext cx="6972300" cy="4914900"/>
            </a:xfrm>
            <a:prstGeom prst="rect">
              <a:avLst/>
            </a:prstGeom>
          </p:spPr>
        </p:pic>
        <p:sp>
          <p:nvSpPr>
            <p:cNvPr id="66" name="직사각형 65"/>
            <p:cNvSpPr/>
            <p:nvPr/>
          </p:nvSpPr>
          <p:spPr>
            <a:xfrm>
              <a:off x="5411825" y="3487206"/>
              <a:ext cx="885066" cy="2759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144620" y="4224580"/>
              <a:ext cx="6758575" cy="16317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6974729" y="3513368"/>
            <a:ext cx="834330" cy="235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9063" y="1690687"/>
            <a:ext cx="4781550" cy="3476625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12"/>
          <a:srcRect r="41784" b="16722"/>
          <a:stretch/>
        </p:blipFill>
        <p:spPr>
          <a:xfrm>
            <a:off x="4817629" y="3045924"/>
            <a:ext cx="1020439" cy="1261399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86749" y="1364021"/>
            <a:ext cx="4074346" cy="5060901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14"/>
          <a:srcRect l="1" r="5400"/>
          <a:stretch/>
        </p:blipFill>
        <p:spPr>
          <a:xfrm>
            <a:off x="286784" y="1224287"/>
            <a:ext cx="1436271" cy="3635486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>
          <a:xfrm>
            <a:off x="323311" y="2091635"/>
            <a:ext cx="1352996" cy="537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84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64025" y="276662"/>
            <a:ext cx="28392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학반 및 과목 관리 페이지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11491" y="2031586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>
            <a:off x="11932439" y="1467995"/>
            <a:ext cx="936104" cy="426793"/>
          </a:xfrm>
          <a:prstGeom prst="bentConnector3">
            <a:avLst>
              <a:gd name="adj1" fmla="val 10160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628184" y="3905848"/>
            <a:ext cx="119943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꺾인 연결선 26"/>
          <p:cNvCxnSpPr/>
          <p:nvPr/>
        </p:nvCxnSpPr>
        <p:spPr>
          <a:xfrm flipV="1">
            <a:off x="10827618" y="3766996"/>
            <a:ext cx="1608877" cy="2391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88" y="962482"/>
            <a:ext cx="8337268" cy="5562862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3275856" y="2060848"/>
            <a:ext cx="2016224" cy="4320479"/>
            <a:chOff x="3347864" y="2003201"/>
            <a:chExt cx="2160240" cy="4191478"/>
          </a:xfrm>
        </p:grpSpPr>
        <p:sp>
          <p:nvSpPr>
            <p:cNvPr id="34" name="직사각형 33"/>
            <p:cNvSpPr/>
            <p:nvPr/>
          </p:nvSpPr>
          <p:spPr>
            <a:xfrm>
              <a:off x="3347864" y="2003201"/>
              <a:ext cx="2160240" cy="11377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579515" y="3168588"/>
              <a:ext cx="855712" cy="4404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347864" y="4588860"/>
              <a:ext cx="2160240" cy="11377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579515" y="5754247"/>
              <a:ext cx="855712" cy="4404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9963891" y="2183986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347031" y="1586954"/>
            <a:ext cx="3257417" cy="4794373"/>
            <a:chOff x="5347031" y="1586954"/>
            <a:chExt cx="3257417" cy="479437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47031" y="1586954"/>
              <a:ext cx="3257417" cy="4794373"/>
            </a:xfrm>
            <a:prstGeom prst="rect">
              <a:avLst/>
            </a:prstGeom>
          </p:spPr>
        </p:pic>
        <p:sp>
          <p:nvSpPr>
            <p:cNvPr id="39" name="직사각형 38"/>
            <p:cNvSpPr/>
            <p:nvPr/>
          </p:nvSpPr>
          <p:spPr>
            <a:xfrm>
              <a:off x="5390539" y="2780928"/>
              <a:ext cx="488432" cy="2168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397410" y="4869160"/>
              <a:ext cx="488432" cy="2168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0085014" y="2387265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237414" y="2539665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376338" y="1628800"/>
            <a:ext cx="3283061" cy="4896543"/>
            <a:chOff x="5376338" y="1628800"/>
            <a:chExt cx="3283061" cy="4896543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76338" y="1628800"/>
              <a:ext cx="3283061" cy="4896543"/>
            </a:xfrm>
            <a:prstGeom prst="rect">
              <a:avLst/>
            </a:prstGeom>
          </p:spPr>
        </p:pic>
        <p:sp>
          <p:nvSpPr>
            <p:cNvPr id="43" name="직사각형 42"/>
            <p:cNvSpPr/>
            <p:nvPr/>
          </p:nvSpPr>
          <p:spPr>
            <a:xfrm>
              <a:off x="5426543" y="2744523"/>
              <a:ext cx="488432" cy="2168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426543" y="4941168"/>
              <a:ext cx="488432" cy="2168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017868" y="3489095"/>
              <a:ext cx="488432" cy="2168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17868" y="6164500"/>
              <a:ext cx="488432" cy="2168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887" y="1556791"/>
            <a:ext cx="3300561" cy="4968551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4030730" y="47625"/>
            <a:ext cx="1082216" cy="1077119"/>
            <a:chOff x="4029172" y="75642"/>
            <a:chExt cx="1082540" cy="1077441"/>
          </a:xfrm>
        </p:grpSpPr>
        <p:sp>
          <p:nvSpPr>
            <p:cNvPr id="30" name="타원 29"/>
            <p:cNvSpPr/>
            <p:nvPr/>
          </p:nvSpPr>
          <p:spPr>
            <a:xfrm>
              <a:off x="4029172" y="75642"/>
              <a:ext cx="1077441" cy="107744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46146" y="250078"/>
              <a:ext cx="10655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주요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기능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355497" y="3140969"/>
            <a:ext cx="1771864" cy="834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5497" y="3960117"/>
            <a:ext cx="1771864" cy="834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00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51520" y="271681"/>
            <a:ext cx="1986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학생 조회 페이지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>
            <a:off x="11932439" y="1467995"/>
            <a:ext cx="936104" cy="426793"/>
          </a:xfrm>
          <a:prstGeom prst="bentConnector3">
            <a:avLst>
              <a:gd name="adj1" fmla="val 10160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628184" y="3905848"/>
            <a:ext cx="119943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꺾인 연결선 26"/>
          <p:cNvCxnSpPr/>
          <p:nvPr/>
        </p:nvCxnSpPr>
        <p:spPr>
          <a:xfrm flipV="1">
            <a:off x="10827618" y="3766996"/>
            <a:ext cx="1608877" cy="2391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0237414" y="3080394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843786"/>
            <a:ext cx="8208912" cy="4690041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4970089" y="1394469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64135" y="820375"/>
            <a:ext cx="8212321" cy="4953691"/>
            <a:chOff x="464135" y="820375"/>
            <a:chExt cx="8212321" cy="495369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135" y="820375"/>
              <a:ext cx="8212321" cy="4953691"/>
            </a:xfrm>
            <a:prstGeom prst="rect">
              <a:avLst/>
            </a:prstGeom>
          </p:spPr>
        </p:pic>
        <p:sp>
          <p:nvSpPr>
            <p:cNvPr id="49" name="직사각형 48"/>
            <p:cNvSpPr/>
            <p:nvPr/>
          </p:nvSpPr>
          <p:spPr>
            <a:xfrm>
              <a:off x="5506935" y="1403623"/>
              <a:ext cx="488432" cy="2168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73661" y="820375"/>
            <a:ext cx="8202795" cy="4925112"/>
            <a:chOff x="473661" y="820375"/>
            <a:chExt cx="8202795" cy="492511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3661" y="820375"/>
              <a:ext cx="8202795" cy="4925112"/>
            </a:xfrm>
            <a:prstGeom prst="rect">
              <a:avLst/>
            </a:prstGeom>
          </p:spPr>
        </p:pic>
        <p:sp>
          <p:nvSpPr>
            <p:cNvPr id="52" name="직사각형 51"/>
            <p:cNvSpPr/>
            <p:nvPr/>
          </p:nvSpPr>
          <p:spPr>
            <a:xfrm>
              <a:off x="4674814" y="2813694"/>
              <a:ext cx="1121322" cy="2667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36472" y="4217294"/>
            <a:ext cx="1701489" cy="723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351" y="1107303"/>
            <a:ext cx="8002117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7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62253" y="300256"/>
            <a:ext cx="1986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학생 조회 페이지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11491" y="2031586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>
            <a:off x="11932439" y="1467995"/>
            <a:ext cx="936104" cy="426793"/>
          </a:xfrm>
          <a:prstGeom prst="bentConnector3">
            <a:avLst>
              <a:gd name="adj1" fmla="val 10160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628184" y="3905848"/>
            <a:ext cx="119943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꺾인 연결선 26"/>
          <p:cNvCxnSpPr/>
          <p:nvPr/>
        </p:nvCxnSpPr>
        <p:spPr>
          <a:xfrm flipV="1">
            <a:off x="10827618" y="3766996"/>
            <a:ext cx="1608877" cy="2391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9963891" y="2183986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085014" y="2387265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237414" y="2539665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5536" y="836712"/>
            <a:ext cx="8426005" cy="5040560"/>
            <a:chOff x="395536" y="836712"/>
            <a:chExt cx="8426005" cy="504056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836712"/>
              <a:ext cx="8426005" cy="504056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7549" y="1366748"/>
              <a:ext cx="1086002" cy="1286054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3185165" y="5561521"/>
            <a:ext cx="5636375" cy="243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448075" y="1339338"/>
            <a:ext cx="5305476" cy="433477"/>
            <a:chOff x="3448075" y="1339338"/>
            <a:chExt cx="5305476" cy="433477"/>
          </a:xfrm>
        </p:grpSpPr>
        <p:sp>
          <p:nvSpPr>
            <p:cNvPr id="17" name="직사각형 16"/>
            <p:cNvSpPr/>
            <p:nvPr/>
          </p:nvSpPr>
          <p:spPr>
            <a:xfrm>
              <a:off x="3448075" y="1605190"/>
              <a:ext cx="979909" cy="1676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667548" y="1605190"/>
              <a:ext cx="1086003" cy="1676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98829" y="1339338"/>
              <a:ext cx="1867161" cy="270387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4825097" y="1340368"/>
              <a:ext cx="1832878" cy="2788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97236" y="836712"/>
            <a:ext cx="8413389" cy="5059263"/>
            <a:chOff x="397236" y="836712"/>
            <a:chExt cx="8413389" cy="505926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7236" y="836712"/>
              <a:ext cx="8413389" cy="5059263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446089" y="5578140"/>
              <a:ext cx="5364536" cy="2892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2200" y="3677005"/>
            <a:ext cx="1228896" cy="209579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69797" y="5084069"/>
            <a:ext cx="1701489" cy="723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8"/>
          <a:srcRect l="22580" t="49211"/>
          <a:stretch/>
        </p:blipFill>
        <p:spPr>
          <a:xfrm>
            <a:off x="1925960" y="2292399"/>
            <a:ext cx="6876256" cy="422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3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>
            <a:off x="11932439" y="1467995"/>
            <a:ext cx="936104" cy="426793"/>
          </a:xfrm>
          <a:prstGeom prst="bentConnector3">
            <a:avLst>
              <a:gd name="adj1" fmla="val 10160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99792" y="2721694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</a:rPr>
              <a:t>시 연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8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4293096"/>
            <a:ext cx="86409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좀 더 추가하고 싶은 부분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차트를 사용 하여 좀 더 시각적으로 볼 수 있게 구현하기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텍스트 문서를 이용하여 많은 학생의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Data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를 넣는 기능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과 선생님께서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feedback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해준 로그인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기능 추가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UI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의 다채롭게 하기 등등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...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에 대해서 구현하지 못 한 것에 대해 아쉬움을 느낀다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.(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완료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제법 쉽게 느껴진 프로젝트라고 생각했지만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자만 이었다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빨리 끝낼 수 있다는 생각에 천천히 하게 되었고 중간중간 난관에 부딪힐 때 마다 쉽게 해결할 수 없어서 힘들었다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다음 </a:t>
            </a:r>
            <a:r>
              <a:rPr lang="ko-KR" altLang="en-US" sz="1600" dirty="0" err="1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프로젝트때는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항상 </a:t>
            </a:r>
            <a:r>
              <a:rPr lang="en-US" altLang="ko-KR" sz="1600" dirty="0" err="1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Github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와 주석을 잘 이용해서 </a:t>
            </a:r>
            <a:r>
              <a:rPr lang="ko-KR" altLang="en-US" sz="1600" dirty="0" err="1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가독성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좋게 만들어야 겠다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71800" y="2901714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</a:rPr>
              <a:t>느낀 점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…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 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발표자 이 종 윤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 TOURLAND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팀 소개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  </a:t>
            </a:r>
            <a:r>
              <a:rPr lang="ko-KR" altLang="en-US" sz="1200" b="1" spc="-150" dirty="0" smtClean="0"/>
              <a:t>팀 이름</a:t>
            </a:r>
          </a:p>
          <a:p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팀원 소개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프로젝트 소개 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페이지 소개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사용한 도구 소개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DB </a:t>
            </a:r>
            <a:r>
              <a:rPr lang="ko-KR" altLang="en-US" sz="1200" b="1" spc="-150" dirty="0" smtClean="0"/>
              <a:t>설계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주요 기능 소개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79712" y="285293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프로젝트 소개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주요 기능 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36096" y="283086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특이사항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1153083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&lt;</a:t>
            </a:r>
            <a:r>
              <a:rPr lang="ko-KR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팀 이름</a:t>
            </a:r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/&gt; </a:t>
            </a:r>
            <a:r>
              <a:rPr lang="ko-KR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이종윤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7707" y="2492896"/>
            <a:ext cx="8620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※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성적관리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프로그램 목적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간단하게 학생 및 성적을 입력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삭제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수정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조회 할 수 있도록 만든 프로그램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많은 학생들의 정보를 관리하기 보다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한 학년 담임선생님이 개인적으로 쓰기 좋게 많은 기능이 들어가있지 않고 복잡하지 않다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443381"/>
            <a:ext cx="430731" cy="43073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7119" y="4175209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※ Real purpose</a:t>
            </a:r>
          </a:p>
          <a:p>
            <a:pPr marL="285750" indent="-285750">
              <a:buFontTx/>
              <a:buChar char="-"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java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를 배우고 처음으로 만들어보는 프로그램으로서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객체지향 적인 사고를 기르고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inherit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과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interface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를 이해한다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MY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SQL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을 이용해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DB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를 사용하고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JDBC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를 사용하여 데이터베이스에 접근하여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CRUD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를 구현 한다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JUNIT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을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통해 각각의 기능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(DAO)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에 대한 단위 테스트를 가능하게 한다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Java Swing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을 이용하여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UI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를 만든다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029172" y="75642"/>
            <a:ext cx="1077441" cy="107744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2" name="TextBox 21"/>
          <p:cNvSpPr txBox="1"/>
          <p:nvPr/>
        </p:nvSpPr>
        <p:spPr>
          <a:xfrm>
            <a:off x="4028894" y="345046"/>
            <a:ext cx="1065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01.</a:t>
            </a: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팀 소개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성적관리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76551" y="254043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</a:rPr>
              <a:t>개발 도구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클릭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9" name="Picture 2" descr="dbeaver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78" y="426038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eclipse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683" y="2269012"/>
            <a:ext cx="1080000" cy="10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7742" y="2242810"/>
            <a:ext cx="1080000" cy="998204"/>
          </a:xfrm>
          <a:prstGeom prst="rect">
            <a:avLst/>
          </a:prstGeom>
        </p:spPr>
      </p:pic>
      <p:pic>
        <p:nvPicPr>
          <p:cNvPr id="27" name="Picture 18" descr="java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438" y="2216461"/>
            <a:ext cx="1080000" cy="116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0" descr="mysql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383" y="4531981"/>
            <a:ext cx="118611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969951" y="5294633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D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Beaver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217692" y="3416031"/>
            <a:ext cx="1273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Eclipse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627101" y="3402008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e</a:t>
            </a:r>
            <a:r>
              <a:rPr lang="en-US" altLang="ko-KR" sz="1600" b="1" dirty="0" err="1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ERD</a:t>
            </a: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890797" y="3414599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JAVA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890797" y="5274786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My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SQL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627101" y="5339151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GitHub 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028894" y="75642"/>
            <a:ext cx="1077719" cy="1077441"/>
            <a:chOff x="4028894" y="75642"/>
            <a:chExt cx="1077719" cy="1077441"/>
          </a:xfrm>
        </p:grpSpPr>
        <p:sp>
          <p:nvSpPr>
            <p:cNvPr id="24" name="타원 23"/>
            <p:cNvSpPr/>
            <p:nvPr/>
          </p:nvSpPr>
          <p:spPr>
            <a:xfrm>
              <a:off x="4029172" y="75642"/>
              <a:ext cx="1077441" cy="107744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28894" y="345046"/>
              <a:ext cx="1065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프로젝트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소개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4368" y="429798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5364088" y="127665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7851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1929" y="254044"/>
            <a:ext cx="1237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chemeClr val="bg1"/>
                </a:solidFill>
              </a:rPr>
              <a:t>DB 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설계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51" y="1115266"/>
            <a:ext cx="6821329" cy="2419110"/>
          </a:xfrm>
          <a:prstGeom prst="rect">
            <a:avLst/>
          </a:prstGeom>
        </p:spPr>
      </p:pic>
      <p:grpSp>
        <p:nvGrpSpPr>
          <p:cNvPr id="85" name="그룹 84"/>
          <p:cNvGrpSpPr/>
          <p:nvPr/>
        </p:nvGrpSpPr>
        <p:grpSpPr>
          <a:xfrm>
            <a:off x="247851" y="620688"/>
            <a:ext cx="8640960" cy="5976664"/>
            <a:chOff x="-12355552" y="7257820"/>
            <a:chExt cx="8640960" cy="5976664"/>
          </a:xfrm>
        </p:grpSpPr>
        <p:grpSp>
          <p:nvGrpSpPr>
            <p:cNvPr id="35" name="그룹 34"/>
            <p:cNvGrpSpPr/>
            <p:nvPr/>
          </p:nvGrpSpPr>
          <p:grpSpPr>
            <a:xfrm>
              <a:off x="-12355552" y="7257820"/>
              <a:ext cx="8640960" cy="5976664"/>
              <a:chOff x="9468544" y="620688"/>
              <a:chExt cx="8640960" cy="5976664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9468544" y="620688"/>
                <a:ext cx="8640960" cy="59766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8544" y="1115266"/>
                <a:ext cx="6821329" cy="2419110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9492372" y="4077072"/>
                <a:ext cx="79822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학생 테이블을 중점으로 학생번호가 삭제되면 그에 대한 디테일 모두 삭제되도록 </a:t>
                </a:r>
                <a:r>
                  <a:rPr lang="en-US" altLang="ko-KR" sz="1400" dirty="0" smtClean="0"/>
                  <a:t>cascade </a:t>
                </a:r>
                <a:r>
                  <a:rPr lang="ko-KR" altLang="en-US" sz="1400" dirty="0" smtClean="0"/>
                  <a:t>했다</a:t>
                </a:r>
                <a:r>
                  <a:rPr lang="en-US" altLang="ko-KR" sz="1400" dirty="0" smtClean="0"/>
                  <a:t>.</a:t>
                </a:r>
                <a:r>
                  <a:rPr lang="ko-KR" altLang="en-US" sz="1400" dirty="0" smtClean="0"/>
                  <a:t> </a:t>
                </a:r>
                <a:endParaRPr lang="ko-KR" altLang="en-US" sz="1400" dirty="0"/>
              </a:p>
            </p:txBody>
          </p:sp>
        </p:grpSp>
        <p:sp>
          <p:nvSpPr>
            <p:cNvPr id="83" name="직사각형 82"/>
            <p:cNvSpPr/>
            <p:nvPr/>
          </p:nvSpPr>
          <p:spPr>
            <a:xfrm>
              <a:off x="-12308210" y="8540156"/>
              <a:ext cx="4278810" cy="170599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4" name="꺾인 연결선 83"/>
            <p:cNvCxnSpPr>
              <a:stCxn id="47" idx="3"/>
              <a:endCxn id="83" idx="3"/>
            </p:cNvCxnSpPr>
            <p:nvPr/>
          </p:nvCxnSpPr>
          <p:spPr>
            <a:xfrm flipH="1" flipV="1">
              <a:off x="-8029400" y="9393154"/>
              <a:ext cx="3679930" cy="1474939"/>
            </a:xfrm>
            <a:prstGeom prst="bentConnector3">
              <a:avLst>
                <a:gd name="adj1" fmla="val -6212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/>
          <p:cNvGrpSpPr/>
          <p:nvPr/>
        </p:nvGrpSpPr>
        <p:grpSpPr>
          <a:xfrm>
            <a:off x="247851" y="620688"/>
            <a:ext cx="8640960" cy="5976664"/>
            <a:chOff x="-2739648" y="7401114"/>
            <a:chExt cx="8640960" cy="5976664"/>
          </a:xfrm>
        </p:grpSpPr>
        <p:grpSp>
          <p:nvGrpSpPr>
            <p:cNvPr id="50" name="그룹 49"/>
            <p:cNvGrpSpPr/>
            <p:nvPr/>
          </p:nvGrpSpPr>
          <p:grpSpPr>
            <a:xfrm>
              <a:off x="-2739648" y="7401114"/>
              <a:ext cx="8640960" cy="5976664"/>
              <a:chOff x="9327927" y="689338"/>
              <a:chExt cx="8640960" cy="5976664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9327927" y="689338"/>
                <a:ext cx="8640960" cy="59766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8544" y="1115266"/>
                <a:ext cx="6821329" cy="2419110"/>
              </a:xfrm>
              <a:prstGeom prst="rect">
                <a:avLst/>
              </a:prstGeom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9492372" y="4077072"/>
                <a:ext cx="79822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학생 테이블을 중점으로 학생번호가 삭제되면 그에 대한 디테일 </a:t>
                </a:r>
                <a:r>
                  <a:rPr lang="ko-KR" altLang="en-US" sz="1400" b="1" dirty="0" smtClean="0"/>
                  <a:t>모두</a:t>
                </a:r>
                <a:r>
                  <a:rPr lang="ko-KR" altLang="en-US" sz="1400" dirty="0" smtClean="0"/>
                  <a:t> 삭제되도록 </a:t>
                </a:r>
                <a:r>
                  <a:rPr lang="en-US" altLang="ko-KR" sz="1400" dirty="0" smtClean="0"/>
                  <a:t>cascade </a:t>
                </a:r>
                <a:r>
                  <a:rPr lang="ko-KR" altLang="en-US" sz="1400" dirty="0" smtClean="0"/>
                  <a:t>했다</a:t>
                </a:r>
                <a:r>
                  <a:rPr lang="en-US" altLang="ko-KR" sz="1400" dirty="0" smtClean="0"/>
                  <a:t>.</a:t>
                </a:r>
                <a:r>
                  <a:rPr lang="ko-KR" altLang="en-US" sz="1400" dirty="0" smtClean="0"/>
                  <a:t> </a:t>
                </a:r>
                <a:endParaRPr lang="ko-KR" altLang="en-US" sz="14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9480327" y="4421496"/>
                <a:ext cx="71931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학생 추가되면 기본적으로 과목별 성적이 모두 </a:t>
                </a:r>
                <a:r>
                  <a:rPr lang="en-US" altLang="ko-KR" sz="1400" dirty="0" smtClean="0"/>
                  <a:t>“0”</a:t>
                </a:r>
                <a:r>
                  <a:rPr lang="ko-KR" altLang="en-US" sz="1400" dirty="0" smtClean="0"/>
                  <a:t>이 되도록 </a:t>
                </a:r>
                <a:r>
                  <a:rPr lang="en-US" altLang="ko-KR" sz="1400" dirty="0" smtClean="0"/>
                  <a:t>Trigger </a:t>
                </a:r>
                <a:r>
                  <a:rPr lang="ko-KR" altLang="en-US" sz="1400" dirty="0" smtClean="0"/>
                  <a:t>설정을 해두었다</a:t>
                </a:r>
                <a:r>
                  <a:rPr lang="en-US" altLang="ko-KR" sz="1400" dirty="0" smtClean="0"/>
                  <a:t>.</a:t>
                </a:r>
                <a:r>
                  <a:rPr lang="ko-KR" altLang="en-US" sz="1400" dirty="0" smtClean="0"/>
                  <a:t> </a:t>
                </a:r>
                <a:endParaRPr lang="ko-KR" altLang="en-US" sz="1400" dirty="0"/>
              </a:p>
            </p:txBody>
          </p:sp>
        </p:grpSp>
        <p:cxnSp>
          <p:nvCxnSpPr>
            <p:cNvPr id="88" name="꺾인 연결선 87"/>
            <p:cNvCxnSpPr>
              <a:stCxn id="57" idx="3"/>
              <a:endCxn id="89" idx="3"/>
            </p:cNvCxnSpPr>
            <p:nvPr/>
          </p:nvCxnSpPr>
          <p:spPr>
            <a:xfrm flipH="1" flipV="1">
              <a:off x="4355976" y="8832377"/>
              <a:ext cx="249942" cy="2454784"/>
            </a:xfrm>
            <a:prstGeom prst="bentConnector3">
              <a:avLst>
                <a:gd name="adj1" fmla="val -350601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/>
            <p:cNvSpPr/>
            <p:nvPr/>
          </p:nvSpPr>
          <p:spPr>
            <a:xfrm>
              <a:off x="-396552" y="7827042"/>
              <a:ext cx="4752528" cy="20106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247851" y="620688"/>
            <a:ext cx="8640960" cy="5976664"/>
            <a:chOff x="6516216" y="7475758"/>
            <a:chExt cx="8640960" cy="5976664"/>
          </a:xfrm>
        </p:grpSpPr>
        <p:grpSp>
          <p:nvGrpSpPr>
            <p:cNvPr id="58" name="그룹 57"/>
            <p:cNvGrpSpPr/>
            <p:nvPr/>
          </p:nvGrpSpPr>
          <p:grpSpPr>
            <a:xfrm>
              <a:off x="6516216" y="7475758"/>
              <a:ext cx="8640960" cy="5976664"/>
              <a:chOff x="9468544" y="620688"/>
              <a:chExt cx="8640960" cy="5976664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9468544" y="620688"/>
                <a:ext cx="8640960" cy="59766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8544" y="1115266"/>
                <a:ext cx="6821329" cy="2419110"/>
              </a:xfrm>
              <a:prstGeom prst="rect">
                <a:avLst/>
              </a:prstGeom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9468544" y="4751493"/>
                <a:ext cx="86044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학생이 삭제되면 그 학생의 성적은 삭제되지 않으므로</a:t>
                </a:r>
                <a:r>
                  <a:rPr lang="en-US" altLang="ko-KR" sz="1400" dirty="0" smtClean="0"/>
                  <a:t>, </a:t>
                </a:r>
                <a:r>
                  <a:rPr lang="ko-KR" altLang="en-US" sz="1400" dirty="0" smtClean="0"/>
                  <a:t>그 학생에 대한 성적을 모두 지워지도록 </a:t>
                </a:r>
                <a:r>
                  <a:rPr lang="en-US" altLang="ko-KR" sz="1400" dirty="0" smtClean="0"/>
                  <a:t>Trigger</a:t>
                </a:r>
                <a:endParaRPr lang="en-US" altLang="ko-KR" sz="1400" dirty="0"/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</a:t>
                </a:r>
                <a:r>
                  <a:rPr lang="ko-KR" altLang="en-US" sz="1400" dirty="0" smtClean="0"/>
                  <a:t>설정해두었다</a:t>
                </a:r>
                <a:r>
                  <a:rPr lang="en-US" altLang="ko-KR" sz="1400" dirty="0" smtClean="0"/>
                  <a:t>.</a:t>
                </a:r>
                <a:endParaRPr lang="ko-KR" altLang="en-US" sz="14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9492372" y="4077072"/>
                <a:ext cx="79822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학생 테이블을 중점으로 학생번호가 삭제되면 그에 대한 디테일 모두 삭제되도록 </a:t>
                </a:r>
                <a:r>
                  <a:rPr lang="en-US" altLang="ko-KR" sz="1400" dirty="0" smtClean="0"/>
                  <a:t>cascade </a:t>
                </a:r>
                <a:r>
                  <a:rPr lang="ko-KR" altLang="en-US" sz="1400" dirty="0" smtClean="0"/>
                  <a:t>했다</a:t>
                </a:r>
                <a:r>
                  <a:rPr lang="en-US" altLang="ko-KR" sz="1400" dirty="0" smtClean="0"/>
                  <a:t>.</a:t>
                </a:r>
                <a:r>
                  <a:rPr lang="ko-KR" altLang="en-US" sz="1400" dirty="0" smtClean="0"/>
                  <a:t> </a:t>
                </a:r>
                <a:endParaRPr lang="ko-KR" altLang="en-US" sz="1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9480327" y="4421496"/>
                <a:ext cx="71931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학생 추가되면 기본적으로 과목별 성적이 모두 </a:t>
                </a:r>
                <a:r>
                  <a:rPr lang="en-US" altLang="ko-KR" sz="1400" dirty="0" smtClean="0"/>
                  <a:t>“0”</a:t>
                </a:r>
                <a:r>
                  <a:rPr lang="ko-KR" altLang="en-US" sz="1400" dirty="0" smtClean="0"/>
                  <a:t>이 되도록 </a:t>
                </a:r>
                <a:r>
                  <a:rPr lang="en-US" altLang="ko-KR" sz="1400" dirty="0" smtClean="0"/>
                  <a:t>Trigger </a:t>
                </a:r>
                <a:r>
                  <a:rPr lang="ko-KR" altLang="en-US" sz="1400" dirty="0" smtClean="0"/>
                  <a:t>설정을 해두었다</a:t>
                </a:r>
                <a:r>
                  <a:rPr lang="en-US" altLang="ko-KR" sz="1400" dirty="0" smtClean="0"/>
                  <a:t>.</a:t>
                </a:r>
                <a:r>
                  <a:rPr lang="ko-KR" altLang="en-US" sz="1400" dirty="0" smtClean="0"/>
                  <a:t> </a:t>
                </a:r>
                <a:endParaRPr lang="ko-KR" altLang="en-US" sz="1400" dirty="0"/>
              </a:p>
            </p:txBody>
          </p:sp>
        </p:grpSp>
        <p:sp>
          <p:nvSpPr>
            <p:cNvPr id="94" name="직사각형 93"/>
            <p:cNvSpPr/>
            <p:nvPr/>
          </p:nvSpPr>
          <p:spPr>
            <a:xfrm>
              <a:off x="8542778" y="7921538"/>
              <a:ext cx="5178387" cy="20601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꺾인 연결선 98"/>
            <p:cNvCxnSpPr>
              <a:stCxn id="61" idx="2"/>
              <a:endCxn id="94" idx="3"/>
            </p:cNvCxnSpPr>
            <p:nvPr/>
          </p:nvCxnSpPr>
          <p:spPr>
            <a:xfrm rot="5400000" flipH="1" flipV="1">
              <a:off x="10680727" y="9089345"/>
              <a:ext cx="3178150" cy="2902725"/>
            </a:xfrm>
            <a:prstGeom prst="bentConnector4">
              <a:avLst>
                <a:gd name="adj1" fmla="val -17083"/>
                <a:gd name="adj2" fmla="val 144276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247851" y="620688"/>
            <a:ext cx="8640960" cy="5976664"/>
            <a:chOff x="117642" y="7091930"/>
            <a:chExt cx="8640960" cy="5976664"/>
          </a:xfrm>
        </p:grpSpPr>
        <p:grpSp>
          <p:nvGrpSpPr>
            <p:cNvPr id="67" name="그룹 66"/>
            <p:cNvGrpSpPr/>
            <p:nvPr/>
          </p:nvGrpSpPr>
          <p:grpSpPr>
            <a:xfrm>
              <a:off x="117642" y="7091930"/>
              <a:ext cx="8640960" cy="5976664"/>
              <a:chOff x="9468544" y="620688"/>
              <a:chExt cx="8640960" cy="597666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9468544" y="620688"/>
                <a:ext cx="8640960" cy="59766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8544" y="1115266"/>
                <a:ext cx="6821329" cy="2419110"/>
              </a:xfrm>
              <a:prstGeom prst="rect">
                <a:avLst/>
              </a:prstGeom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9468544" y="4751493"/>
                <a:ext cx="86044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학생이 삭제되면 그 학생의 성적은 삭제되지 않으므로</a:t>
                </a:r>
                <a:r>
                  <a:rPr lang="en-US" altLang="ko-KR" sz="1400" dirty="0" smtClean="0"/>
                  <a:t>, </a:t>
                </a:r>
                <a:r>
                  <a:rPr lang="ko-KR" altLang="en-US" sz="1400" dirty="0" smtClean="0"/>
                  <a:t>그 학생에 대한 성적을 모두 지워지도록 </a:t>
                </a:r>
                <a:r>
                  <a:rPr lang="en-US" altLang="ko-KR" sz="1400" dirty="0" smtClean="0"/>
                  <a:t>Trigger</a:t>
                </a:r>
                <a:endParaRPr lang="en-US" altLang="ko-KR" sz="1400" dirty="0"/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</a:t>
                </a:r>
                <a:r>
                  <a:rPr lang="ko-KR" altLang="en-US" sz="1400" dirty="0" smtClean="0"/>
                  <a:t>설정해두었다</a:t>
                </a:r>
                <a:r>
                  <a:rPr lang="en-US" altLang="ko-KR" sz="1400" dirty="0" smtClean="0"/>
                  <a:t>.</a:t>
                </a:r>
                <a:endParaRPr lang="ko-KR" altLang="en-US" sz="14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9474066" y="5274713"/>
                <a:ext cx="83452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과목 테이블의 과목별 점수 모두 </a:t>
                </a:r>
                <a:r>
                  <a:rPr lang="en-US" altLang="ko-KR" sz="1400" dirty="0" err="1" smtClean="0"/>
                  <a:t>RowData</a:t>
                </a:r>
                <a:r>
                  <a:rPr lang="ko-KR" altLang="en-US" sz="1400" dirty="0" smtClean="0"/>
                  <a:t>로 생성되기 때문에 </a:t>
                </a:r>
                <a:r>
                  <a:rPr lang="en-US" altLang="ko-KR" sz="1400" dirty="0" smtClean="0"/>
                  <a:t>pivot</a:t>
                </a:r>
                <a:r>
                  <a:rPr lang="ko-KR" altLang="en-US" sz="1400" dirty="0" smtClean="0"/>
                  <a:t>을 사용하여 </a:t>
                </a:r>
                <a:r>
                  <a:rPr lang="en-US" altLang="ko-KR" sz="1400" dirty="0" smtClean="0"/>
                  <a:t>Column</a:t>
                </a:r>
                <a:r>
                  <a:rPr lang="ko-KR" altLang="en-US" sz="1400" dirty="0" smtClean="0"/>
                  <a:t>으로 볼 수 </a:t>
                </a:r>
                <a:endParaRPr lang="en-US" altLang="ko-KR" sz="1400" dirty="0"/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</a:t>
                </a:r>
                <a:r>
                  <a:rPr lang="ko-KR" altLang="en-US" sz="1400" dirty="0" smtClean="0"/>
                  <a:t>있게 하였으며</a:t>
                </a:r>
                <a:r>
                  <a:rPr lang="en-US" altLang="ko-KR" sz="1400" dirty="0" smtClean="0"/>
                  <a:t>.</a:t>
                </a:r>
                <a:endParaRPr lang="ko-KR" alt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492372" y="4077072"/>
                <a:ext cx="79822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학생 테이블을 중점으로 학생번호가 삭제되면 그에 대한 디테일 모두 삭제되도록 </a:t>
                </a:r>
                <a:r>
                  <a:rPr lang="en-US" altLang="ko-KR" sz="1400" dirty="0" smtClean="0"/>
                  <a:t>cascade </a:t>
                </a:r>
                <a:r>
                  <a:rPr lang="ko-KR" altLang="en-US" sz="1400" dirty="0" smtClean="0"/>
                  <a:t>했다</a:t>
                </a:r>
                <a:r>
                  <a:rPr lang="en-US" altLang="ko-KR" sz="1400" dirty="0" smtClean="0"/>
                  <a:t>.</a:t>
                </a:r>
                <a:r>
                  <a:rPr lang="ko-KR" altLang="en-US" sz="1400" dirty="0" smtClean="0"/>
                  <a:t> </a:t>
                </a:r>
                <a:endParaRPr lang="ko-KR" alt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480327" y="4421496"/>
                <a:ext cx="71931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학생 추가되면 기본적으로 과목별 성적이 모두 </a:t>
                </a:r>
                <a:r>
                  <a:rPr lang="en-US" altLang="ko-KR" sz="1400" dirty="0" smtClean="0"/>
                  <a:t>“0”</a:t>
                </a:r>
                <a:r>
                  <a:rPr lang="ko-KR" altLang="en-US" sz="1400" dirty="0" smtClean="0"/>
                  <a:t>이 되도록 </a:t>
                </a:r>
                <a:r>
                  <a:rPr lang="en-US" altLang="ko-KR" sz="1400" dirty="0" smtClean="0"/>
                  <a:t>Trigger </a:t>
                </a:r>
                <a:r>
                  <a:rPr lang="ko-KR" altLang="en-US" sz="1400" dirty="0" smtClean="0"/>
                  <a:t>설정을 해두었다</a:t>
                </a:r>
                <a:r>
                  <a:rPr lang="en-US" altLang="ko-KR" sz="1400" dirty="0" smtClean="0"/>
                  <a:t>.</a:t>
                </a:r>
                <a:r>
                  <a:rPr lang="ko-KR" altLang="en-US" sz="1400" dirty="0" smtClean="0"/>
                  <a:t> </a:t>
                </a:r>
                <a:endParaRPr lang="ko-KR" altLang="en-US" sz="1400" dirty="0"/>
              </a:p>
            </p:txBody>
          </p:sp>
        </p:grpSp>
        <p:sp>
          <p:nvSpPr>
            <p:cNvPr id="103" name="직사각형 102"/>
            <p:cNvSpPr/>
            <p:nvPr/>
          </p:nvSpPr>
          <p:spPr>
            <a:xfrm>
              <a:off x="2178961" y="7317432"/>
              <a:ext cx="4880694" cy="23762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꺾인 연결선 104"/>
            <p:cNvCxnSpPr>
              <a:stCxn id="71" idx="3"/>
              <a:endCxn id="103" idx="3"/>
            </p:cNvCxnSpPr>
            <p:nvPr/>
          </p:nvCxnSpPr>
          <p:spPr>
            <a:xfrm flipH="1" flipV="1">
              <a:off x="7059655" y="8505564"/>
              <a:ext cx="1408773" cy="3502001"/>
            </a:xfrm>
            <a:prstGeom prst="bentConnector3">
              <a:avLst>
                <a:gd name="adj1" fmla="val -16227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그룹 118"/>
          <p:cNvGrpSpPr/>
          <p:nvPr/>
        </p:nvGrpSpPr>
        <p:grpSpPr>
          <a:xfrm>
            <a:off x="247851" y="620688"/>
            <a:ext cx="8640960" cy="5976664"/>
            <a:chOff x="4084037" y="620688"/>
            <a:chExt cx="8640960" cy="5976664"/>
          </a:xfrm>
        </p:grpSpPr>
        <p:grpSp>
          <p:nvGrpSpPr>
            <p:cNvPr id="114" name="그룹 113"/>
            <p:cNvGrpSpPr/>
            <p:nvPr/>
          </p:nvGrpSpPr>
          <p:grpSpPr>
            <a:xfrm>
              <a:off x="4084037" y="620688"/>
              <a:ext cx="8640960" cy="5976664"/>
              <a:chOff x="11268744" y="721863"/>
              <a:chExt cx="8640960" cy="5976664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11268744" y="721863"/>
                <a:ext cx="8640960" cy="5976664"/>
                <a:chOff x="9468544" y="620688"/>
                <a:chExt cx="8640960" cy="5976664"/>
              </a:xfrm>
            </p:grpSpPr>
            <p:sp>
              <p:nvSpPr>
                <p:cNvPr id="76" name="직사각형 75"/>
                <p:cNvSpPr/>
                <p:nvPr/>
              </p:nvSpPr>
              <p:spPr>
                <a:xfrm>
                  <a:off x="9468544" y="620688"/>
                  <a:ext cx="8640960" cy="59766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77" name="그림 7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68544" y="1115266"/>
                  <a:ext cx="6821329" cy="2419110"/>
                </a:xfrm>
                <a:prstGeom prst="rect">
                  <a:avLst/>
                </a:prstGeom>
              </p:spPr>
            </p:pic>
            <p:sp>
              <p:nvSpPr>
                <p:cNvPr id="78" name="TextBox 77"/>
                <p:cNvSpPr txBox="1"/>
                <p:nvPr/>
              </p:nvSpPr>
              <p:spPr>
                <a:xfrm>
                  <a:off x="9468544" y="4751493"/>
                  <a:ext cx="86044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smtClean="0"/>
                    <a:t>○ 학생이 삭제되면 그 학생의 성적은 삭제되지 않으므로</a:t>
                  </a:r>
                  <a:r>
                    <a:rPr lang="en-US" altLang="ko-KR" sz="1400" dirty="0" smtClean="0"/>
                    <a:t>, </a:t>
                  </a:r>
                  <a:r>
                    <a:rPr lang="ko-KR" altLang="en-US" sz="1400" dirty="0" smtClean="0"/>
                    <a:t>그 학생에 대한 성적을 모두 지워지도록 </a:t>
                  </a:r>
                  <a:r>
                    <a:rPr lang="en-US" altLang="ko-KR" sz="1400" dirty="0" smtClean="0"/>
                    <a:t>Trigger</a:t>
                  </a:r>
                  <a:endParaRPr lang="en-US" altLang="ko-KR" sz="1400" dirty="0"/>
                </a:p>
                <a:p>
                  <a:r>
                    <a:rPr lang="en-US" altLang="ko-KR" sz="1400" dirty="0"/>
                    <a:t> </a:t>
                  </a:r>
                  <a:r>
                    <a:rPr lang="en-US" altLang="ko-KR" sz="1400" dirty="0" smtClean="0"/>
                    <a:t>   </a:t>
                  </a:r>
                  <a:r>
                    <a:rPr lang="ko-KR" altLang="en-US" sz="1400" dirty="0" smtClean="0"/>
                    <a:t>설정해두었다</a:t>
                  </a:r>
                  <a:r>
                    <a:rPr lang="en-US" altLang="ko-KR" sz="1400" dirty="0" smtClean="0"/>
                    <a:t>.</a:t>
                  </a:r>
                  <a:endParaRPr lang="ko-KR" altLang="en-US" sz="1400" dirty="0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9598345" y="5824895"/>
                  <a:ext cx="736082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smtClean="0"/>
                    <a:t>○ 학생에 대한 정보와 과목별 점수</a:t>
                  </a:r>
                  <a:r>
                    <a:rPr lang="en-US" altLang="ko-KR" sz="1400" dirty="0"/>
                    <a:t> </a:t>
                  </a:r>
                  <a:r>
                    <a:rPr lang="ko-KR" altLang="en-US" sz="1400" dirty="0" smtClean="0"/>
                    <a:t>그리고 평균 까지 한번에 볼 수 있는 </a:t>
                  </a:r>
                  <a:r>
                    <a:rPr lang="en-US" altLang="ko-KR" sz="1400" dirty="0" smtClean="0"/>
                    <a:t>view</a:t>
                  </a:r>
                  <a:r>
                    <a:rPr lang="ko-KR" altLang="en-US" sz="1400" dirty="0" smtClean="0"/>
                    <a:t>를 생성했다</a:t>
                  </a:r>
                  <a:r>
                    <a:rPr lang="en-US" altLang="ko-KR" sz="1400" dirty="0" smtClean="0"/>
                    <a:t>.</a:t>
                  </a:r>
                  <a:endParaRPr lang="ko-KR" altLang="en-US" sz="1400" dirty="0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9492372" y="4077072"/>
                  <a:ext cx="798225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smtClean="0"/>
                    <a:t>○ 학생 테이블을 중점으로 학생번호가 삭제되면 그에 대한 디테일 모두 삭제되도록 </a:t>
                  </a:r>
                  <a:r>
                    <a:rPr lang="en-US" altLang="ko-KR" sz="1400" dirty="0" smtClean="0"/>
                    <a:t>cascade </a:t>
                  </a:r>
                  <a:r>
                    <a:rPr lang="ko-KR" altLang="en-US" sz="1400" dirty="0" smtClean="0"/>
                    <a:t>했다</a:t>
                  </a:r>
                  <a:r>
                    <a:rPr lang="en-US" altLang="ko-KR" sz="1400" dirty="0" smtClean="0"/>
                    <a:t>.</a:t>
                  </a:r>
                  <a:r>
                    <a:rPr lang="ko-KR" altLang="en-US" sz="1400" dirty="0" smtClean="0"/>
                    <a:t> </a:t>
                  </a:r>
                  <a:endParaRPr lang="ko-KR" altLang="en-US" sz="1400" dirty="0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9480327" y="4421496"/>
                  <a:ext cx="71931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smtClean="0"/>
                    <a:t>○ 학생 추가되면 기본적으로 과목별 성적이 모두 </a:t>
                  </a:r>
                  <a:r>
                    <a:rPr lang="en-US" altLang="ko-KR" sz="1400" dirty="0" smtClean="0"/>
                    <a:t>“0”</a:t>
                  </a:r>
                  <a:r>
                    <a:rPr lang="ko-KR" altLang="en-US" sz="1400" dirty="0" smtClean="0"/>
                    <a:t>이 되도록 </a:t>
                  </a:r>
                  <a:r>
                    <a:rPr lang="en-US" altLang="ko-KR" sz="1400" dirty="0" smtClean="0"/>
                    <a:t>Trigger </a:t>
                  </a:r>
                  <a:r>
                    <a:rPr lang="ko-KR" altLang="en-US" sz="1400" dirty="0" smtClean="0"/>
                    <a:t>설정을 해두었다</a:t>
                  </a:r>
                  <a:r>
                    <a:rPr lang="en-US" altLang="ko-KR" sz="1400" dirty="0" smtClean="0"/>
                    <a:t>.</a:t>
                  </a:r>
                  <a:r>
                    <a:rPr lang="ko-KR" altLang="en-US" sz="1400" dirty="0" smtClean="0"/>
                    <a:t> </a:t>
                  </a:r>
                  <a:endParaRPr lang="ko-KR" altLang="en-US" sz="1400" dirty="0"/>
                </a:p>
              </p:txBody>
            </p:sp>
          </p:grpSp>
          <p:sp>
            <p:nvSpPr>
              <p:cNvPr id="109" name="직사각형 108"/>
              <p:cNvSpPr/>
              <p:nvPr/>
            </p:nvSpPr>
            <p:spPr>
              <a:xfrm>
                <a:off x="11340752" y="1115266"/>
                <a:ext cx="6840760" cy="249375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꺾인 연결선 110"/>
              <p:cNvCxnSpPr>
                <a:stCxn id="80" idx="3"/>
                <a:endCxn id="109" idx="3"/>
              </p:cNvCxnSpPr>
              <p:nvPr/>
            </p:nvCxnSpPr>
            <p:spPr>
              <a:xfrm flipH="1" flipV="1">
                <a:off x="18181512" y="2362143"/>
                <a:ext cx="577857" cy="3717816"/>
              </a:xfrm>
              <a:prstGeom prst="bentConnector3">
                <a:avLst>
                  <a:gd name="adj1" fmla="val -39560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/>
            <p:cNvSpPr txBox="1"/>
            <p:nvPr/>
          </p:nvSpPr>
          <p:spPr>
            <a:xfrm>
              <a:off x="4152028" y="5274713"/>
              <a:ext cx="8345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○ 과목 테이블의 과목별 점수 모두 </a:t>
              </a:r>
              <a:r>
                <a:rPr lang="en-US" altLang="ko-KR" sz="1400" dirty="0" err="1" smtClean="0"/>
                <a:t>RowData</a:t>
              </a:r>
              <a:r>
                <a:rPr lang="ko-KR" altLang="en-US" sz="1400" dirty="0" smtClean="0"/>
                <a:t>로 생성되기 때문에 </a:t>
              </a:r>
              <a:r>
                <a:rPr lang="en-US" altLang="ko-KR" sz="1400" dirty="0" smtClean="0"/>
                <a:t>pivot</a:t>
              </a:r>
              <a:r>
                <a:rPr lang="ko-KR" altLang="en-US" sz="1400" dirty="0" smtClean="0"/>
                <a:t>을 사용하여 </a:t>
              </a:r>
              <a:r>
                <a:rPr lang="en-US" altLang="ko-KR" sz="1400" dirty="0" smtClean="0"/>
                <a:t>Column</a:t>
              </a:r>
              <a:r>
                <a:rPr lang="ko-KR" altLang="en-US" sz="1400" dirty="0" smtClean="0"/>
                <a:t>으로 볼 수 </a:t>
              </a:r>
              <a:endParaRPr lang="en-US" altLang="ko-KR" sz="1400" dirty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 </a:t>
              </a:r>
              <a:r>
                <a:rPr lang="ko-KR" altLang="en-US" sz="1400" dirty="0" smtClean="0"/>
                <a:t>있게 하였으며</a:t>
              </a:r>
              <a:r>
                <a:rPr lang="en-US" altLang="ko-KR" sz="1400" dirty="0" smtClean="0"/>
                <a:t>.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614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8713" y="692696"/>
            <a:ext cx="8640960" cy="5879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23528" y="323291"/>
            <a:ext cx="1839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chemeClr val="bg1"/>
                </a:solidFill>
              </a:rPr>
              <a:t>CLASS 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관계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063752" y="18493"/>
            <a:ext cx="993926" cy="99392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37" name="TextBox 36"/>
          <p:cNvSpPr txBox="1"/>
          <p:nvPr/>
        </p:nvSpPr>
        <p:spPr>
          <a:xfrm>
            <a:off x="4028894" y="345046"/>
            <a:ext cx="1065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프로젝트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소개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>
            <a:endCxn id="2" idx="2"/>
          </p:cNvCxnSpPr>
          <p:nvPr/>
        </p:nvCxnSpPr>
        <p:spPr>
          <a:xfrm>
            <a:off x="4547487" y="1267492"/>
            <a:ext cx="61706" cy="530475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3682940" y="3393012"/>
            <a:ext cx="1858759" cy="646179"/>
            <a:chOff x="3975292" y="3197494"/>
            <a:chExt cx="1234883" cy="488682"/>
          </a:xfrm>
        </p:grpSpPr>
        <p:sp>
          <p:nvSpPr>
            <p:cNvPr id="56" name="직사각형 55"/>
            <p:cNvSpPr/>
            <p:nvPr/>
          </p:nvSpPr>
          <p:spPr>
            <a:xfrm>
              <a:off x="3975292" y="3197494"/>
              <a:ext cx="1234883" cy="488682"/>
            </a:xfrm>
            <a:prstGeom prst="rect">
              <a:avLst/>
            </a:prstGeom>
            <a:solidFill>
              <a:schemeClr val="accent5">
                <a:alpha val="1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3"/>
            <a:srcRect l="4386" r="2720" b="-1870"/>
            <a:stretch/>
          </p:blipFill>
          <p:spPr>
            <a:xfrm>
              <a:off x="4067944" y="3224709"/>
              <a:ext cx="1026516" cy="460935"/>
            </a:xfrm>
            <a:prstGeom prst="rect">
              <a:avLst/>
            </a:prstGeom>
          </p:spPr>
        </p:pic>
      </p:grpSp>
      <p:grpSp>
        <p:nvGrpSpPr>
          <p:cNvPr id="102" name="그룹 101"/>
          <p:cNvGrpSpPr/>
          <p:nvPr/>
        </p:nvGrpSpPr>
        <p:grpSpPr>
          <a:xfrm>
            <a:off x="297339" y="1081143"/>
            <a:ext cx="3960000" cy="5127514"/>
            <a:chOff x="374973" y="1081143"/>
            <a:chExt cx="3960000" cy="5127514"/>
          </a:xfrm>
        </p:grpSpPr>
        <p:sp>
          <p:nvSpPr>
            <p:cNvPr id="24" name="직사각형 23"/>
            <p:cNvSpPr/>
            <p:nvPr/>
          </p:nvSpPr>
          <p:spPr>
            <a:xfrm>
              <a:off x="395976" y="1081143"/>
              <a:ext cx="1080000" cy="5400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222A35"/>
                  </a:solidFill>
                  <a:latin typeface="Open Sans" panose="020B0606030504020204"/>
                </a:rPr>
                <a:t>SIMPLE</a:t>
              </a:r>
            </a:p>
            <a:p>
              <a:pPr algn="ctr"/>
              <a:r>
                <a:rPr lang="en-US" altLang="ko-KR" sz="1100" b="1" dirty="0" smtClean="0">
                  <a:solidFill>
                    <a:srgbClr val="222A35"/>
                  </a:solidFill>
                  <a:latin typeface="Open Sans" panose="020B0606030504020204"/>
                </a:rPr>
                <a:t>CLASS </a:t>
              </a:r>
              <a:r>
                <a:rPr lang="ko-KR" altLang="en-US" sz="1100" b="1" dirty="0" smtClean="0">
                  <a:solidFill>
                    <a:srgbClr val="222A35"/>
                  </a:solidFill>
                  <a:latin typeface="Open Sans" panose="020B0606030504020204"/>
                </a:rPr>
                <a:t>관계</a:t>
              </a:r>
              <a:endParaRPr lang="en-US" altLang="ko-KR" sz="1100" b="1" dirty="0">
                <a:solidFill>
                  <a:srgbClr val="222A35"/>
                </a:solidFill>
                <a:latin typeface="Open Sans" panose="020B0606030504020204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74973" y="1648096"/>
              <a:ext cx="3960000" cy="360000"/>
              <a:chOff x="2693311" y="1187638"/>
              <a:chExt cx="3433898" cy="33343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2693311" y="1187638"/>
                <a:ext cx="3433898" cy="333431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4"/>
              <a:srcRect l="11978" t="16788" r="33676" b="74145"/>
              <a:stretch/>
            </p:blipFill>
            <p:spPr>
              <a:xfrm>
                <a:off x="3779912" y="1273315"/>
                <a:ext cx="931887" cy="176213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 rotWithShape="1">
              <a:blip r:embed="rId4"/>
              <a:srcRect l="11978" t="25061" r="16634" b="64958"/>
              <a:stretch/>
            </p:blipFill>
            <p:spPr>
              <a:xfrm>
                <a:off x="4807436" y="1261332"/>
                <a:ext cx="1224136" cy="193963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4"/>
              <a:srcRect l="11978" t="43291" r="32302" b="48168"/>
              <a:stretch/>
            </p:blipFill>
            <p:spPr>
              <a:xfrm>
                <a:off x="2779628" y="1280437"/>
                <a:ext cx="955462" cy="165984"/>
              </a:xfrm>
              <a:prstGeom prst="rect">
                <a:avLst/>
              </a:prstGeom>
            </p:spPr>
          </p:pic>
        </p:grpSp>
        <p:grpSp>
          <p:nvGrpSpPr>
            <p:cNvPr id="18" name="그룹 17"/>
            <p:cNvGrpSpPr/>
            <p:nvPr/>
          </p:nvGrpSpPr>
          <p:grpSpPr>
            <a:xfrm>
              <a:off x="374973" y="2378981"/>
              <a:ext cx="2160000" cy="540000"/>
              <a:chOff x="1420768" y="2398334"/>
              <a:chExt cx="1198607" cy="335342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420768" y="2398334"/>
                <a:ext cx="1198607" cy="335342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4"/>
              <a:srcRect l="11977" t="51132" r="24943" b="39556"/>
              <a:stretch/>
            </p:blipFill>
            <p:spPr>
              <a:xfrm>
                <a:off x="1481973" y="2477441"/>
                <a:ext cx="1081655" cy="180975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374973" y="3393012"/>
              <a:ext cx="2880000" cy="720000"/>
              <a:chOff x="1125955" y="3773033"/>
              <a:chExt cx="2045870" cy="446542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1125955" y="3773033"/>
                <a:ext cx="2045870" cy="446542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5"/>
              <a:srcRect t="1" b="8327"/>
              <a:stretch/>
            </p:blipFill>
            <p:spPr>
              <a:xfrm>
                <a:off x="1209273" y="3841457"/>
                <a:ext cx="1895740" cy="331854"/>
              </a:xfrm>
              <a:prstGeom prst="rect">
                <a:avLst/>
              </a:prstGeom>
            </p:spPr>
          </p:pic>
        </p:grpSp>
        <p:grpSp>
          <p:nvGrpSpPr>
            <p:cNvPr id="21" name="그룹 20"/>
            <p:cNvGrpSpPr/>
            <p:nvPr/>
          </p:nvGrpSpPr>
          <p:grpSpPr>
            <a:xfrm>
              <a:off x="374973" y="4543741"/>
              <a:ext cx="2160000" cy="540000"/>
              <a:chOff x="421104" y="5468483"/>
              <a:chExt cx="4169945" cy="446542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421104" y="5468483"/>
                <a:ext cx="4169945" cy="446542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6"/>
              <a:srcRect l="2141"/>
              <a:stretch/>
            </p:blipFill>
            <p:spPr>
              <a:xfrm>
                <a:off x="474840" y="5529992"/>
                <a:ext cx="3970656" cy="333422"/>
              </a:xfrm>
              <a:prstGeom prst="rect">
                <a:avLst/>
              </a:prstGeom>
            </p:spPr>
          </p:pic>
        </p:grpSp>
        <p:grpSp>
          <p:nvGrpSpPr>
            <p:cNvPr id="42" name="그룹 41"/>
            <p:cNvGrpSpPr/>
            <p:nvPr/>
          </p:nvGrpSpPr>
          <p:grpSpPr>
            <a:xfrm>
              <a:off x="374973" y="5488657"/>
              <a:ext cx="2880000" cy="720000"/>
              <a:chOff x="2284087" y="5468483"/>
              <a:chExt cx="2306961" cy="446542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2284087" y="5468483"/>
                <a:ext cx="2306961" cy="446542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45" name="그림 44"/>
              <p:cNvPicPr>
                <a:picLocks noChangeAspect="1"/>
              </p:cNvPicPr>
              <p:nvPr/>
            </p:nvPicPr>
            <p:blipFill rotWithShape="1">
              <a:blip r:embed="rId7"/>
              <a:srcRect r="2988"/>
              <a:stretch/>
            </p:blipFill>
            <p:spPr>
              <a:xfrm>
                <a:off x="2324562" y="5524798"/>
                <a:ext cx="2190289" cy="352474"/>
              </a:xfrm>
              <a:prstGeom prst="rect">
                <a:avLst/>
              </a:prstGeom>
            </p:spPr>
          </p:pic>
        </p:grpSp>
        <p:sp>
          <p:nvSpPr>
            <p:cNvPr id="51" name="아래쪽 화살표 50"/>
            <p:cNvSpPr/>
            <p:nvPr/>
          </p:nvSpPr>
          <p:spPr>
            <a:xfrm>
              <a:off x="374973" y="2884658"/>
              <a:ext cx="254836" cy="544341"/>
            </a:xfrm>
            <a:prstGeom prst="downArrow">
              <a:avLst>
                <a:gd name="adj1" fmla="val 47353"/>
                <a:gd name="adj2" fmla="val 6648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53" name="아래쪽 화살표 52"/>
            <p:cNvSpPr/>
            <p:nvPr/>
          </p:nvSpPr>
          <p:spPr>
            <a:xfrm rot="10800000">
              <a:off x="2843807" y="4057649"/>
              <a:ext cx="325665" cy="1531503"/>
            </a:xfrm>
            <a:prstGeom prst="downArrow">
              <a:avLst>
                <a:gd name="adj1" fmla="val 44552"/>
                <a:gd name="adj2" fmla="val 5833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54" name="아래쪽 화살표 53"/>
            <p:cNvSpPr/>
            <p:nvPr/>
          </p:nvSpPr>
          <p:spPr>
            <a:xfrm>
              <a:off x="374973" y="1989913"/>
              <a:ext cx="254836" cy="429586"/>
            </a:xfrm>
            <a:prstGeom prst="downArrow">
              <a:avLst>
                <a:gd name="adj1" fmla="val 47353"/>
                <a:gd name="adj2" fmla="val 6648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67" name="아래쪽 화살표 66"/>
            <p:cNvSpPr/>
            <p:nvPr/>
          </p:nvSpPr>
          <p:spPr>
            <a:xfrm rot="16200000">
              <a:off x="3381377" y="3457576"/>
              <a:ext cx="209549" cy="495297"/>
            </a:xfrm>
            <a:prstGeom prst="downArrow">
              <a:avLst>
                <a:gd name="adj1" fmla="val 47353"/>
                <a:gd name="adj2" fmla="val 6648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100" name="아래쪽 화살표 99"/>
            <p:cNvSpPr/>
            <p:nvPr/>
          </p:nvSpPr>
          <p:spPr>
            <a:xfrm rot="10800000">
              <a:off x="374974" y="4011369"/>
              <a:ext cx="254836" cy="544341"/>
            </a:xfrm>
            <a:prstGeom prst="downArrow">
              <a:avLst>
                <a:gd name="adj1" fmla="val 47353"/>
                <a:gd name="adj2" fmla="val 6648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948871" y="1068608"/>
            <a:ext cx="3960391" cy="5140049"/>
            <a:chOff x="4948871" y="1068608"/>
            <a:chExt cx="3960391" cy="5140049"/>
          </a:xfrm>
        </p:grpSpPr>
        <p:grpSp>
          <p:nvGrpSpPr>
            <p:cNvPr id="89" name="그룹 88"/>
            <p:cNvGrpSpPr/>
            <p:nvPr/>
          </p:nvGrpSpPr>
          <p:grpSpPr>
            <a:xfrm>
              <a:off x="6028871" y="3421906"/>
              <a:ext cx="2880000" cy="720000"/>
              <a:chOff x="5164153" y="1668520"/>
              <a:chExt cx="1856119" cy="455555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5164153" y="1668520"/>
                <a:ext cx="1856119" cy="455555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60" name="그룹 59"/>
              <p:cNvGrpSpPr/>
              <p:nvPr/>
            </p:nvGrpSpPr>
            <p:grpSpPr>
              <a:xfrm>
                <a:off x="5242116" y="1700814"/>
                <a:ext cx="1714739" cy="388005"/>
                <a:chOff x="5598849" y="1776552"/>
                <a:chExt cx="1714739" cy="388005"/>
              </a:xfrm>
            </p:grpSpPr>
            <p:pic>
              <p:nvPicPr>
                <p:cNvPr id="58" name="그림 5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98849" y="1776552"/>
                  <a:ext cx="1714739" cy="181000"/>
                </a:xfrm>
                <a:prstGeom prst="rect">
                  <a:avLst/>
                </a:prstGeom>
              </p:spPr>
            </p:pic>
            <p:pic>
              <p:nvPicPr>
                <p:cNvPr id="59" name="그림 58"/>
                <p:cNvPicPr>
                  <a:picLocks noChangeAspect="1"/>
                </p:cNvPicPr>
                <p:nvPr/>
              </p:nvPicPr>
              <p:blipFill rotWithShape="1">
                <a:blip r:embed="rId9"/>
                <a:srcRect b="11470"/>
                <a:stretch/>
              </p:blipFill>
              <p:spPr>
                <a:xfrm>
                  <a:off x="5598851" y="1970584"/>
                  <a:ext cx="1695687" cy="19397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8" name="그룹 87"/>
            <p:cNvGrpSpPr/>
            <p:nvPr/>
          </p:nvGrpSpPr>
          <p:grpSpPr>
            <a:xfrm>
              <a:off x="6748871" y="4617192"/>
              <a:ext cx="2160000" cy="540000"/>
              <a:chOff x="6518326" y="2409825"/>
              <a:chExt cx="1856119" cy="561975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6518326" y="2409825"/>
                <a:ext cx="1856119" cy="561975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63" name="그룹 62"/>
              <p:cNvGrpSpPr/>
              <p:nvPr/>
            </p:nvGrpSpPr>
            <p:grpSpPr>
              <a:xfrm>
                <a:off x="6596354" y="2498868"/>
                <a:ext cx="1676634" cy="428627"/>
                <a:chOff x="6755676" y="2416661"/>
                <a:chExt cx="1676634" cy="377212"/>
              </a:xfrm>
            </p:grpSpPr>
            <p:pic>
              <p:nvPicPr>
                <p:cNvPr id="61" name="그림 60"/>
                <p:cNvPicPr>
                  <a:picLocks noChangeAspect="1"/>
                </p:cNvPicPr>
                <p:nvPr/>
              </p:nvPicPr>
              <p:blipFill rotWithShape="1">
                <a:blip r:embed="rId10"/>
                <a:srcRect t="10057" b="-1"/>
                <a:stretch/>
              </p:blipFill>
              <p:spPr>
                <a:xfrm>
                  <a:off x="6755676" y="2416661"/>
                  <a:ext cx="1676634" cy="179937"/>
                </a:xfrm>
                <a:prstGeom prst="rect">
                  <a:avLst/>
                </a:prstGeom>
              </p:spPr>
            </p:pic>
            <p:pic>
              <p:nvPicPr>
                <p:cNvPr id="62" name="그림 61"/>
                <p:cNvPicPr>
                  <a:picLocks noChangeAspect="1"/>
                </p:cNvPicPr>
                <p:nvPr/>
              </p:nvPicPr>
              <p:blipFill rotWithShape="1">
                <a:blip r:embed="rId11"/>
                <a:srcRect b="11737"/>
                <a:stretch/>
              </p:blipFill>
              <p:spPr>
                <a:xfrm>
                  <a:off x="6755676" y="2625711"/>
                  <a:ext cx="1324160" cy="1681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7" name="그룹 86"/>
            <p:cNvGrpSpPr/>
            <p:nvPr/>
          </p:nvGrpSpPr>
          <p:grpSpPr>
            <a:xfrm>
              <a:off x="6028871" y="5488657"/>
              <a:ext cx="2880000" cy="720000"/>
              <a:chOff x="6327618" y="3447552"/>
              <a:chExt cx="2076450" cy="523875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6327618" y="3447552"/>
                <a:ext cx="2076450" cy="523875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66" name="그룹 65"/>
              <p:cNvGrpSpPr/>
              <p:nvPr/>
            </p:nvGrpSpPr>
            <p:grpSpPr>
              <a:xfrm>
                <a:off x="6361501" y="3552327"/>
                <a:ext cx="2015379" cy="346609"/>
                <a:chOff x="6444208" y="3667125"/>
                <a:chExt cx="2015379" cy="346609"/>
              </a:xfrm>
            </p:grpSpPr>
            <p:pic>
              <p:nvPicPr>
                <p:cNvPr id="64" name="그림 63"/>
                <p:cNvPicPr>
                  <a:picLocks noChangeAspect="1"/>
                </p:cNvPicPr>
                <p:nvPr/>
              </p:nvPicPr>
              <p:blipFill rotWithShape="1">
                <a:blip r:embed="rId12"/>
                <a:srcRect t="-1" b="13078"/>
                <a:stretch/>
              </p:blipFill>
              <p:spPr>
                <a:xfrm>
                  <a:off x="6516216" y="3667125"/>
                  <a:ext cx="1943371" cy="165609"/>
                </a:xfrm>
                <a:prstGeom prst="rect">
                  <a:avLst/>
                </a:prstGeom>
              </p:spPr>
            </p:pic>
            <p:pic>
              <p:nvPicPr>
                <p:cNvPr id="65" name="그림 64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44208" y="3832734"/>
                  <a:ext cx="1619476" cy="181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2" name="그룹 71"/>
            <p:cNvGrpSpPr/>
            <p:nvPr/>
          </p:nvGrpSpPr>
          <p:grpSpPr>
            <a:xfrm>
              <a:off x="4948871" y="1632563"/>
              <a:ext cx="3960000" cy="360000"/>
              <a:chOff x="4669533" y="1263988"/>
              <a:chExt cx="4128606" cy="403745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4669533" y="1263988"/>
                <a:ext cx="4128606" cy="403745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68" name="그림 67"/>
              <p:cNvPicPr>
                <a:picLocks noChangeAspect="1"/>
              </p:cNvPicPr>
              <p:nvPr/>
            </p:nvPicPr>
            <p:blipFill rotWithShape="1">
              <a:blip r:embed="rId14"/>
              <a:srcRect l="-703" t="-3701" r="703" b="3700"/>
              <a:stretch/>
            </p:blipFill>
            <p:spPr>
              <a:xfrm>
                <a:off x="5913823" y="1359609"/>
                <a:ext cx="1314633" cy="200053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86524" y="1378073"/>
                <a:ext cx="1505160" cy="181000"/>
              </a:xfrm>
              <a:prstGeom prst="rect">
                <a:avLst/>
              </a:prstGeom>
            </p:spPr>
          </p:pic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16016" y="1395862"/>
                <a:ext cx="1238423" cy="181000"/>
              </a:xfrm>
              <a:prstGeom prst="rect">
                <a:avLst/>
              </a:prstGeom>
            </p:spPr>
          </p:pic>
        </p:grpSp>
        <p:grpSp>
          <p:nvGrpSpPr>
            <p:cNvPr id="86" name="그룹 85"/>
            <p:cNvGrpSpPr/>
            <p:nvPr/>
          </p:nvGrpSpPr>
          <p:grpSpPr>
            <a:xfrm>
              <a:off x="6748871" y="2407102"/>
              <a:ext cx="2160000" cy="540000"/>
              <a:chOff x="5532914" y="4676775"/>
              <a:chExt cx="1496536" cy="314325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5532914" y="4676775"/>
                <a:ext cx="1496536" cy="314325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84" name="그림 83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53217" y="4750348"/>
                <a:ext cx="1467055" cy="190527"/>
              </a:xfrm>
              <a:prstGeom prst="rect">
                <a:avLst/>
              </a:prstGeom>
            </p:spPr>
          </p:pic>
        </p:grpSp>
        <p:sp>
          <p:nvSpPr>
            <p:cNvPr id="90" name="아래쪽 화살표 89"/>
            <p:cNvSpPr/>
            <p:nvPr/>
          </p:nvSpPr>
          <p:spPr>
            <a:xfrm rot="16200000" flipV="1">
              <a:off x="5653087" y="3433763"/>
              <a:ext cx="228600" cy="561974"/>
            </a:xfrm>
            <a:prstGeom prst="downArrow">
              <a:avLst>
                <a:gd name="adj1" fmla="val 47353"/>
                <a:gd name="adj2" fmla="val 6648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91" name="아래쪽 화살표 90"/>
            <p:cNvSpPr/>
            <p:nvPr/>
          </p:nvSpPr>
          <p:spPr>
            <a:xfrm>
              <a:off x="8644510" y="2941808"/>
              <a:ext cx="254836" cy="499901"/>
            </a:xfrm>
            <a:prstGeom prst="downArrow">
              <a:avLst>
                <a:gd name="adj1" fmla="val 47353"/>
                <a:gd name="adj2" fmla="val 6648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92" name="아래쪽 화살표 91"/>
            <p:cNvSpPr/>
            <p:nvPr/>
          </p:nvSpPr>
          <p:spPr>
            <a:xfrm>
              <a:off x="8654035" y="1952626"/>
              <a:ext cx="254836" cy="435758"/>
            </a:xfrm>
            <a:prstGeom prst="downArrow">
              <a:avLst>
                <a:gd name="adj1" fmla="val 47353"/>
                <a:gd name="adj2" fmla="val 6648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94" name="아래쪽 화살표 93"/>
            <p:cNvSpPr/>
            <p:nvPr/>
          </p:nvSpPr>
          <p:spPr>
            <a:xfrm rot="10800000">
              <a:off x="8632273" y="4106665"/>
              <a:ext cx="276989" cy="492142"/>
            </a:xfrm>
            <a:prstGeom prst="downArrow">
              <a:avLst>
                <a:gd name="adj1" fmla="val 45163"/>
                <a:gd name="adj2" fmla="val 5833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7828871" y="1068608"/>
              <a:ext cx="1080000" cy="5400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222A35"/>
                  </a:solidFill>
                  <a:latin typeface="Open Sans" panose="020B0606030504020204"/>
                </a:rPr>
                <a:t>Example</a:t>
              </a:r>
            </a:p>
            <a:p>
              <a:pPr algn="ctr"/>
              <a:r>
                <a:rPr lang="ko-KR" altLang="en-US" sz="1100" b="1" dirty="0" smtClean="0">
                  <a:solidFill>
                    <a:srgbClr val="222A35"/>
                  </a:solidFill>
                  <a:latin typeface="Open Sans" panose="020B0606030504020204"/>
                </a:rPr>
                <a:t>학생</a:t>
              </a:r>
              <a:r>
                <a:rPr lang="en-US" altLang="ko-KR" sz="1100" b="1" dirty="0" smtClean="0">
                  <a:solidFill>
                    <a:srgbClr val="222A35"/>
                  </a:solidFill>
                  <a:latin typeface="Open Sans" panose="020B0606030504020204"/>
                </a:rPr>
                <a:t>Class</a:t>
              </a:r>
              <a:endParaRPr lang="en-US" altLang="ko-KR" sz="1100" b="1" dirty="0">
                <a:solidFill>
                  <a:srgbClr val="222A35"/>
                </a:solidFill>
                <a:latin typeface="Open Sans" panose="020B0606030504020204"/>
              </a:endParaRPr>
            </a:p>
          </p:txBody>
        </p:sp>
        <p:sp>
          <p:nvSpPr>
            <p:cNvPr id="101" name="아래쪽 화살표 100"/>
            <p:cNvSpPr/>
            <p:nvPr/>
          </p:nvSpPr>
          <p:spPr>
            <a:xfrm rot="10800000">
              <a:off x="6028480" y="4049530"/>
              <a:ext cx="325665" cy="1531503"/>
            </a:xfrm>
            <a:prstGeom prst="downArrow">
              <a:avLst>
                <a:gd name="adj1" fmla="val 44552"/>
                <a:gd name="adj2" fmla="val 5833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537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8422" y="625043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86365" y="1340602"/>
            <a:ext cx="2109550" cy="2038232"/>
            <a:chOff x="286365" y="742696"/>
            <a:chExt cx="2109550" cy="203823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365" y="742696"/>
              <a:ext cx="2109550" cy="1469243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395536" y="1484784"/>
              <a:ext cx="667072" cy="1333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95536" y="1625600"/>
              <a:ext cx="976064" cy="147216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/>
            <p:cNvCxnSpPr>
              <a:stCxn id="7" idx="3"/>
            </p:cNvCxnSpPr>
            <p:nvPr/>
          </p:nvCxnSpPr>
          <p:spPr>
            <a:xfrm flipV="1">
              <a:off x="1062608" y="1477318"/>
              <a:ext cx="557064" cy="74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11" idx="3"/>
            </p:cNvCxnSpPr>
            <p:nvPr/>
          </p:nvCxnSpPr>
          <p:spPr>
            <a:xfrm>
              <a:off x="1371600" y="1699208"/>
              <a:ext cx="248072" cy="289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그룹 26"/>
            <p:cNvGrpSpPr/>
            <p:nvPr/>
          </p:nvGrpSpPr>
          <p:grpSpPr>
            <a:xfrm>
              <a:off x="1619672" y="1843846"/>
              <a:ext cx="720080" cy="937082"/>
              <a:chOff x="3952787" y="3057473"/>
              <a:chExt cx="1238424" cy="1486108"/>
            </a:xfrm>
          </p:grpSpPr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52788" y="3057473"/>
                <a:ext cx="1238423" cy="743054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52787" y="3800527"/>
                <a:ext cx="1238423" cy="743054"/>
              </a:xfrm>
              <a:prstGeom prst="rect">
                <a:avLst/>
              </a:prstGeom>
            </p:spPr>
          </p:pic>
        </p:grpSp>
        <p:cxnSp>
          <p:nvCxnSpPr>
            <p:cNvPr id="32" name="꺾인 연결선 31"/>
            <p:cNvCxnSpPr>
              <a:stCxn id="26" idx="3"/>
              <a:endCxn id="28" idx="3"/>
            </p:cNvCxnSpPr>
            <p:nvPr/>
          </p:nvCxnSpPr>
          <p:spPr>
            <a:xfrm flipH="1">
              <a:off x="2339751" y="2078117"/>
              <a:ext cx="1" cy="468541"/>
            </a:xfrm>
            <a:prstGeom prst="bent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585168" y="3378972"/>
            <a:ext cx="2007133" cy="2498300"/>
            <a:chOff x="2344297" y="2781066"/>
            <a:chExt cx="2007133" cy="2498300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80690" y="2781066"/>
              <a:ext cx="1934346" cy="1690300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6"/>
            <a:srcRect b="81989"/>
            <a:stretch/>
          </p:blipFill>
          <p:spPr>
            <a:xfrm>
              <a:off x="2344297" y="4893584"/>
              <a:ext cx="2007133" cy="385782"/>
            </a:xfrm>
            <a:prstGeom prst="rect">
              <a:avLst/>
            </a:prstGeom>
          </p:spPr>
        </p:pic>
        <p:cxnSp>
          <p:nvCxnSpPr>
            <p:cNvPr id="41" name="직선 화살표 연결선 40"/>
            <p:cNvCxnSpPr>
              <a:stCxn id="34" idx="2"/>
              <a:endCxn id="35" idx="0"/>
            </p:cNvCxnSpPr>
            <p:nvPr/>
          </p:nvCxnSpPr>
          <p:spPr>
            <a:xfrm>
              <a:off x="3347863" y="4471366"/>
              <a:ext cx="1" cy="422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347863" y="4531367"/>
              <a:ext cx="504057" cy="21602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구현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꺾인 연결선 52"/>
          <p:cNvCxnSpPr/>
          <p:nvPr/>
        </p:nvCxnSpPr>
        <p:spPr>
          <a:xfrm rot="16200000" flipH="1">
            <a:off x="407988" y="3012439"/>
            <a:ext cx="1414277" cy="100909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7"/>
          <a:srcRect l="27337" t="-626" r="27337" b="83144"/>
          <a:stretch/>
        </p:blipFill>
        <p:spPr>
          <a:xfrm>
            <a:off x="3576615" y="1205907"/>
            <a:ext cx="862620" cy="373424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5276" y="2059043"/>
            <a:ext cx="2643986" cy="2402214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9031" y="3685229"/>
            <a:ext cx="1270489" cy="1552056"/>
          </a:xfrm>
          <a:prstGeom prst="rect">
            <a:avLst/>
          </a:prstGeom>
        </p:spPr>
      </p:pic>
      <p:cxnSp>
        <p:nvCxnSpPr>
          <p:cNvPr id="60" name="꺾인 연결선 59"/>
          <p:cNvCxnSpPr>
            <a:endCxn id="54" idx="1"/>
          </p:cNvCxnSpPr>
          <p:nvPr/>
        </p:nvCxnSpPr>
        <p:spPr>
          <a:xfrm rot="5400000" flipH="1" flipV="1">
            <a:off x="2131385" y="1942761"/>
            <a:ext cx="1995372" cy="89508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10"/>
          <a:srcRect l="25889" r="25889" b="81792"/>
          <a:stretch/>
        </p:blipFill>
        <p:spPr>
          <a:xfrm>
            <a:off x="4932040" y="1207791"/>
            <a:ext cx="983128" cy="388285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15152" y="1720725"/>
            <a:ext cx="1018245" cy="1442054"/>
          </a:xfrm>
          <a:prstGeom prst="rect">
            <a:avLst/>
          </a:prstGeom>
          <a:ln>
            <a:solidFill>
              <a:srgbClr val="00B050"/>
            </a:solidFill>
          </a:ln>
        </p:spPr>
      </p:pic>
      <p:cxnSp>
        <p:nvCxnSpPr>
          <p:cNvPr id="70" name="직선 화살표 연결선 69"/>
          <p:cNvCxnSpPr>
            <a:endCxn id="67" idx="1"/>
          </p:cNvCxnSpPr>
          <p:nvPr/>
        </p:nvCxnSpPr>
        <p:spPr>
          <a:xfrm>
            <a:off x="4439235" y="1401933"/>
            <a:ext cx="49280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67" idx="3"/>
            <a:endCxn id="58" idx="0"/>
          </p:cNvCxnSpPr>
          <p:nvPr/>
        </p:nvCxnSpPr>
        <p:spPr>
          <a:xfrm>
            <a:off x="5915168" y="1401934"/>
            <a:ext cx="1709107" cy="31879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67" idx="3"/>
            <a:endCxn id="59" idx="3"/>
          </p:cNvCxnSpPr>
          <p:nvPr/>
        </p:nvCxnSpPr>
        <p:spPr>
          <a:xfrm>
            <a:off x="5915168" y="1401934"/>
            <a:ext cx="2344352" cy="3059323"/>
          </a:xfrm>
          <a:prstGeom prst="bentConnector3">
            <a:avLst>
              <a:gd name="adj1" fmla="val 10975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4932040" y="1205907"/>
            <a:ext cx="983128" cy="373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3980258" y="2048419"/>
            <a:ext cx="2649003" cy="2412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128901" y="1711989"/>
            <a:ext cx="1004496" cy="145078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79376" y="3693189"/>
            <a:ext cx="1280144" cy="15440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4691179" y="2265570"/>
            <a:ext cx="1148904" cy="69329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4009013" y="3129597"/>
            <a:ext cx="2572941" cy="12698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화살표 연결선 85"/>
          <p:cNvCxnSpPr>
            <a:stCxn id="78" idx="2"/>
          </p:cNvCxnSpPr>
          <p:nvPr/>
        </p:nvCxnSpPr>
        <p:spPr>
          <a:xfrm>
            <a:off x="5423604" y="1579331"/>
            <a:ext cx="12492" cy="469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80" idx="1"/>
          </p:cNvCxnSpPr>
          <p:nvPr/>
        </p:nvCxnSpPr>
        <p:spPr>
          <a:xfrm flipH="1" flipV="1">
            <a:off x="5840083" y="2437383"/>
            <a:ext cx="1288818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H="1">
            <a:off x="6581954" y="4004020"/>
            <a:ext cx="40707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284434" y="265810"/>
            <a:ext cx="2334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chemeClr val="bg1"/>
                </a:solidFill>
              </a:rPr>
              <a:t>CLASS 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관계</a:t>
            </a:r>
            <a:r>
              <a:rPr lang="en-US" altLang="ko-KR" sz="2400" b="1" spc="-150" dirty="0" smtClean="0">
                <a:solidFill>
                  <a:schemeClr val="bg1"/>
                </a:solidFill>
              </a:rPr>
              <a:t>2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4060321" y="47303"/>
            <a:ext cx="1082540" cy="1077441"/>
            <a:chOff x="4029172" y="75642"/>
            <a:chExt cx="1082540" cy="1077441"/>
          </a:xfrm>
        </p:grpSpPr>
        <p:sp>
          <p:nvSpPr>
            <p:cNvPr id="94" name="타원 93"/>
            <p:cNvSpPr/>
            <p:nvPr/>
          </p:nvSpPr>
          <p:spPr>
            <a:xfrm>
              <a:off x="4029172" y="75642"/>
              <a:ext cx="1077441" cy="107744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046146" y="395414"/>
              <a:ext cx="1065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프로젝트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소개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3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97614" y="1291018"/>
            <a:ext cx="7848878" cy="5045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685768" y="1959349"/>
            <a:ext cx="2046067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MAIN</a:t>
            </a:r>
            <a:endParaRPr lang="ko-KR" alt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044372" y="3316207"/>
            <a:ext cx="1328859" cy="1829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1600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과목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516654" y="3316205"/>
            <a:ext cx="1328859" cy="18294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21600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학생 이름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 조회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62587" y="3316205"/>
            <a:ext cx="1496853" cy="1829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1600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학생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추가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삭제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수정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세부정보관리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42134" y="3316206"/>
            <a:ext cx="1328859" cy="1829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1600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과목별 성적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입력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엑셀데이터로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성적 및 학생 추가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3206563" y="3050028"/>
            <a:ext cx="0" cy="25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69" idx="2"/>
          </p:cNvCxnSpPr>
          <p:nvPr/>
        </p:nvCxnSpPr>
        <p:spPr>
          <a:xfrm>
            <a:off x="4708802" y="2391397"/>
            <a:ext cx="7214" cy="92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6182151" y="3050028"/>
            <a:ext cx="0" cy="25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7600893" y="3050028"/>
            <a:ext cx="0" cy="25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H="1">
            <a:off x="5200677" y="3050028"/>
            <a:ext cx="2400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H="1">
            <a:off x="1611013" y="3050029"/>
            <a:ext cx="3589664" cy="7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6927015" y="3316205"/>
            <a:ext cx="1328859" cy="18294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21600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반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별 검색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검색 학생수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과목별 정렬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1611013" y="3057433"/>
            <a:ext cx="0" cy="25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862587" y="3316205"/>
            <a:ext cx="1496853" cy="3288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학생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42992" y="3313824"/>
            <a:ext cx="1328001" cy="3288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성적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44801" y="3313824"/>
            <a:ext cx="1328001" cy="3288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과목</a:t>
            </a:r>
            <a:r>
              <a:rPr lang="en-US" altLang="ko-KR" dirty="0">
                <a:solidFill>
                  <a:schemeClr val="bg1"/>
                </a:solidFill>
              </a:rPr>
              <a:t>&amp;</a:t>
            </a:r>
            <a:r>
              <a:rPr lang="ko-KR" altLang="en-US" dirty="0" err="1">
                <a:solidFill>
                  <a:schemeClr val="bg1"/>
                </a:solidFill>
              </a:rPr>
              <a:t>학반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15796" y="3313824"/>
            <a:ext cx="1328001" cy="3288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학생 조회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27873" y="3313824"/>
            <a:ext cx="1328001" cy="3288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학생 조회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030730" y="47303"/>
            <a:ext cx="1082540" cy="1077441"/>
            <a:chOff x="4029172" y="75642"/>
            <a:chExt cx="1082540" cy="1077441"/>
          </a:xfrm>
        </p:grpSpPr>
        <p:sp>
          <p:nvSpPr>
            <p:cNvPr id="30" name="타원 29"/>
            <p:cNvSpPr/>
            <p:nvPr/>
          </p:nvSpPr>
          <p:spPr>
            <a:xfrm>
              <a:off x="4029172" y="75642"/>
              <a:ext cx="1077441" cy="107744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46146" y="250078"/>
              <a:ext cx="10655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주요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기능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175904" y="313606"/>
            <a:ext cx="1441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페이지 소개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1052736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91683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rgbClr val="C00000"/>
                </a:solidFill>
              </a:rPr>
              <a:t>성적 </a:t>
            </a:r>
            <a:r>
              <a:rPr lang="ko-KR" altLang="en-US" b="1" spc="-150" dirty="0" smtClean="0"/>
              <a:t>관리 프로그램</a:t>
            </a:r>
            <a:r>
              <a:rPr lang="en-US" altLang="ko-KR" b="1" spc="-150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1760" y="112474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Grade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77281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75905" y="309781"/>
            <a:ext cx="14414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페이지 소개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77628"/>
          <a:stretch/>
        </p:blipFill>
        <p:spPr>
          <a:xfrm>
            <a:off x="1007075" y="2358172"/>
            <a:ext cx="1620709" cy="4003180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V="1">
            <a:off x="2555776" y="2924944"/>
            <a:ext cx="576064" cy="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3232838" y="2788476"/>
            <a:ext cx="4867555" cy="276999"/>
            <a:chOff x="2271594" y="2412978"/>
            <a:chExt cx="5426931" cy="373325"/>
          </a:xfrm>
        </p:grpSpPr>
        <p:cxnSp>
          <p:nvCxnSpPr>
            <p:cNvPr id="28" name="직선 화살표 연결선 27"/>
            <p:cNvCxnSpPr>
              <a:stCxn id="29" idx="3"/>
              <a:endCxn id="32" idx="1"/>
            </p:cNvCxnSpPr>
            <p:nvPr/>
          </p:nvCxnSpPr>
          <p:spPr>
            <a:xfrm>
              <a:off x="5385224" y="2599641"/>
              <a:ext cx="547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271594" y="2412978"/>
              <a:ext cx="3113629" cy="3733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학생 추가 및 수정 삭제</a:t>
              </a:r>
              <a:endPara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932297" y="2412978"/>
              <a:ext cx="1766228" cy="3733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학생 세부정보  관리</a:t>
              </a:r>
              <a:endPara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3" name="직선 화살표 연결선 32"/>
          <p:cNvCxnSpPr/>
          <p:nvPr/>
        </p:nvCxnSpPr>
        <p:spPr>
          <a:xfrm flipV="1">
            <a:off x="2555775" y="3504493"/>
            <a:ext cx="576064" cy="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32837" y="3368025"/>
            <a:ext cx="2792694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과목별 성적 추가</a:t>
            </a:r>
            <a:endParaRPr lang="ko-KR" altLang="en-US" sz="12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2555776" y="4152565"/>
            <a:ext cx="576064" cy="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2555775" y="4016097"/>
            <a:ext cx="3469758" cy="835816"/>
            <a:chOff x="1516723" y="2412978"/>
            <a:chExt cx="3868500" cy="1126470"/>
          </a:xfrm>
        </p:grpSpPr>
        <p:cxnSp>
          <p:nvCxnSpPr>
            <p:cNvPr id="40" name="직선 화살표 연결선 39"/>
            <p:cNvCxnSpPr>
              <a:endCxn id="42" idx="1"/>
            </p:cNvCxnSpPr>
            <p:nvPr/>
          </p:nvCxnSpPr>
          <p:spPr>
            <a:xfrm flipV="1">
              <a:off x="1516723" y="3352786"/>
              <a:ext cx="1324672" cy="15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271594" y="2412978"/>
              <a:ext cx="3113629" cy="3733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과목 추가 삭제</a:t>
              </a:r>
              <a:endPara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41395" y="3166123"/>
              <a:ext cx="1766229" cy="3733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학생 세부정보  관리</a:t>
              </a:r>
              <a:endPara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4" name="직선 화살표 연결선 43"/>
          <p:cNvCxnSpPr/>
          <p:nvPr/>
        </p:nvCxnSpPr>
        <p:spPr>
          <a:xfrm flipV="1">
            <a:off x="2596117" y="5397197"/>
            <a:ext cx="576064" cy="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3273179" y="5260731"/>
            <a:ext cx="4867555" cy="277000"/>
            <a:chOff x="2271594" y="2412978"/>
            <a:chExt cx="5426931" cy="373326"/>
          </a:xfrm>
        </p:grpSpPr>
        <p:cxnSp>
          <p:nvCxnSpPr>
            <p:cNvPr id="46" name="직선 화살표 연결선 45"/>
            <p:cNvCxnSpPr>
              <a:stCxn id="47" idx="3"/>
              <a:endCxn id="48" idx="1"/>
            </p:cNvCxnSpPr>
            <p:nvPr/>
          </p:nvCxnSpPr>
          <p:spPr>
            <a:xfrm flipV="1">
              <a:off x="4843638" y="2599641"/>
              <a:ext cx="49660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271594" y="2412979"/>
              <a:ext cx="2572044" cy="3733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학생 명 으로 학생 조회</a:t>
              </a:r>
              <a:endPara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40244" y="2412978"/>
              <a:ext cx="2358281" cy="3733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해당 학생 성적 관리 패널로</a:t>
              </a:r>
              <a:endPara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1" name="직선 화살표 연결선 50"/>
          <p:cNvCxnSpPr/>
          <p:nvPr/>
        </p:nvCxnSpPr>
        <p:spPr>
          <a:xfrm flipV="1">
            <a:off x="2618958" y="6000266"/>
            <a:ext cx="576064" cy="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296020" y="5863798"/>
            <a:ext cx="2792694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반 </a:t>
            </a:r>
            <a:r>
              <a:rPr lang="en-US" altLang="ko-KR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 </a:t>
            </a:r>
            <a:r>
              <a:rPr lang="ko-KR" altLang="en-US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출력 학생수 </a:t>
            </a:r>
            <a:r>
              <a:rPr lang="en-US" altLang="ko-KR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 </a:t>
            </a:r>
            <a:r>
              <a:rPr lang="ko-KR" altLang="en-US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 별 정렬</a:t>
            </a:r>
            <a:endParaRPr lang="ko-KR" altLang="en-US" sz="12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030730" y="47303"/>
            <a:ext cx="1082540" cy="1077441"/>
            <a:chOff x="4029172" y="75642"/>
            <a:chExt cx="1082540" cy="1077441"/>
          </a:xfrm>
        </p:grpSpPr>
        <p:sp>
          <p:nvSpPr>
            <p:cNvPr id="31" name="타원 30"/>
            <p:cNvSpPr/>
            <p:nvPr/>
          </p:nvSpPr>
          <p:spPr>
            <a:xfrm>
              <a:off x="4029172" y="75642"/>
              <a:ext cx="1077441" cy="107744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46146" y="250078"/>
              <a:ext cx="10655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주요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기능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5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1017</Words>
  <Application>Microsoft Office PowerPoint</Application>
  <PresentationFormat>화면 슬라이드 쇼(4:3)</PresentationFormat>
  <Paragraphs>218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HY헤드라인M</vt:lpstr>
      <vt:lpstr>Open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lenovo</cp:lastModifiedBy>
  <cp:revision>200</cp:revision>
  <dcterms:created xsi:type="dcterms:W3CDTF">2016-11-03T20:47:04Z</dcterms:created>
  <dcterms:modified xsi:type="dcterms:W3CDTF">2021-04-29T09:56:51Z</dcterms:modified>
</cp:coreProperties>
</file>