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906000"/>
  <p:notesSz cx="6735750" cy="9866300"/>
  <p:embeddedFontLst>
    <p:embeddedFont>
      <p:font typeface="Arial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guide id="3" pos="1128">
          <p15:clr>
            <a:srgbClr val="A4A3A4"/>
          </p15:clr>
        </p15:guide>
      </p15:sldGuideLst>
    </p:ext>
    <p:ext uri="{2D200454-40CA-4A62-9FC3-DE9A4176ACB9}">
      <p15:notesGuideLst>
        <p15:guide id="1" orient="horz" pos="3108">
          <p15:clr>
            <a:srgbClr val="A4A3A4"/>
          </p15:clr>
        </p15:guide>
        <p15:guide id="2" pos="2123">
          <p15:clr>
            <a:srgbClr val="A4A3A4"/>
          </p15:clr>
        </p15:guide>
      </p15:notesGuideLst>
    </p:ext>
    <p:ext uri="GoogleSlidesCustomDataVersion2">
      <go:slidesCustomData xmlns:go="http://customooxmlschemas.google.com/" r:id="rId20" roundtripDataSignature="AMtx7mi1N13ut7qN7yMbe/Sng7erf8HO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9F2235-CE6F-40C4-87C9-2CC467350495}">
  <a:tblStyle styleId="{359F2235-CE6F-40C4-87C9-2CC467350495}" styleName="Table_0">
    <a:wholeTbl>
      <a:tcTxStyle b="off" i="off">
        <a:font>
          <a:latin typeface="Meiryo UI"/>
          <a:ea typeface="Meiryo UI"/>
          <a:cs typeface="Meiryo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 pos="1128"/>
      </p:guideLst>
    </p:cSldViewPr>
  </p:slideViewPr>
  <p:notesViewPr>
    <p:cSldViewPr snapToGrid="0">
      <p:cViewPr varScale="1">
        <p:scale>
          <a:sx n="100" d="100"/>
          <a:sy n="100" d="100"/>
        </p:scale>
        <p:origin x="0" y="0"/>
      </p:cViewPr>
      <p:guideLst>
        <p:guide pos="3108" orient="horz"/>
        <p:guide pos="2123"/>
      </p:guideLst>
    </p:cSldViewPr>
  </p:notes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rialNarrow-bold.fntdata"/><Relationship Id="rId16" Type="http://schemas.openxmlformats.org/officeDocument/2006/relationships/font" Target="fonts/ArialNarrow-regular.fntdata"/><Relationship Id="rId5" Type="http://schemas.openxmlformats.org/officeDocument/2006/relationships/slideMaster" Target="slideMasters/slideMaster1.xml"/><Relationship Id="rId19" Type="http://schemas.openxmlformats.org/officeDocument/2006/relationships/font" Target="fonts/ArialNarrow-boldItalic.fntdata"/><Relationship Id="rId6" Type="http://schemas.openxmlformats.org/officeDocument/2006/relationships/notesMaster" Target="notesMasters/notesMaster1.xml"/><Relationship Id="rId18" Type="http://schemas.openxmlformats.org/officeDocument/2006/relationships/font" Target="fonts/ArialNarrow-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20193" cy="493237"/>
          </a:xfrm>
          <a:prstGeom prst="rect">
            <a:avLst/>
          </a:prstGeom>
          <a:noFill/>
          <a:ln>
            <a:noFill/>
          </a:ln>
        </p:spPr>
        <p:txBody>
          <a:bodyPr anchorCtr="0" anchor="t" bIns="45300" lIns="90625" spcFirstLastPara="1" rIns="90625" wrap="square" tIns="453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2pPr>
            <a:lvl3pPr lvl="2"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3pPr>
            <a:lvl4pPr lvl="3"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4pPr>
            <a:lvl5pPr lvl="4"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5pPr>
            <a:lvl6pPr lvl="5"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6pPr>
            <a:lvl7pPr lvl="6"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7pPr>
            <a:lvl8pPr lvl="7"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8pPr>
            <a:lvl9pPr lvl="8"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9pPr>
          </a:lstStyle>
          <a:p/>
        </p:txBody>
      </p:sp>
      <p:sp>
        <p:nvSpPr>
          <p:cNvPr id="4" name="Google Shape;4;n"/>
          <p:cNvSpPr txBox="1"/>
          <p:nvPr>
            <p:ph idx="10" type="dt"/>
          </p:nvPr>
        </p:nvSpPr>
        <p:spPr>
          <a:xfrm>
            <a:off x="3814001" y="0"/>
            <a:ext cx="2920193" cy="493237"/>
          </a:xfrm>
          <a:prstGeom prst="rect">
            <a:avLst/>
          </a:prstGeom>
          <a:noFill/>
          <a:ln>
            <a:noFill/>
          </a:ln>
        </p:spPr>
        <p:txBody>
          <a:bodyPr anchorCtr="0" anchor="t" bIns="45300" lIns="90625" spcFirstLastPara="1" rIns="90625" wrap="square" tIns="453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2pPr>
            <a:lvl3pPr lvl="2"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3pPr>
            <a:lvl4pPr lvl="3"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4pPr>
            <a:lvl5pPr lvl="4"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5pPr>
            <a:lvl6pPr lvl="5"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6pPr>
            <a:lvl7pPr lvl="6"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7pPr>
            <a:lvl8pPr lvl="7"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8pPr>
            <a:lvl9pPr lvl="8"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9pPr>
          </a:lstStyle>
          <a:p/>
        </p:txBody>
      </p:sp>
      <p:sp>
        <p:nvSpPr>
          <p:cNvPr id="5" name="Google Shape;5;n"/>
          <p:cNvSpPr/>
          <p:nvPr>
            <p:ph idx="3"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2320" y="4684962"/>
            <a:ext cx="5391123" cy="4440708"/>
          </a:xfrm>
          <a:prstGeom prst="rect">
            <a:avLst/>
          </a:prstGeom>
          <a:noFill/>
          <a:ln>
            <a:noFill/>
          </a:ln>
        </p:spPr>
        <p:txBody>
          <a:bodyPr anchorCtr="0" anchor="t" bIns="45300" lIns="90625" spcFirstLastPara="1" rIns="90625" wrap="square" tIns="453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3077"/>
            <a:ext cx="2920193" cy="491661"/>
          </a:xfrm>
          <a:prstGeom prst="rect">
            <a:avLst/>
          </a:prstGeom>
          <a:noFill/>
          <a:ln>
            <a:noFill/>
          </a:ln>
        </p:spPr>
        <p:txBody>
          <a:bodyPr anchorCtr="0" anchor="b" bIns="45300" lIns="90625" spcFirstLastPara="1" rIns="90625" wrap="square" tIns="453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2pPr>
            <a:lvl3pPr lvl="2"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3pPr>
            <a:lvl4pPr lvl="3"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4pPr>
            <a:lvl5pPr lvl="4"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5pPr>
            <a:lvl6pPr lvl="5"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6pPr>
            <a:lvl7pPr lvl="6"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7pPr>
            <a:lvl8pPr lvl="7"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8pPr>
            <a:lvl9pPr lvl="8"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9pPr>
          </a:lstStyle>
          <a:p/>
        </p:txBody>
      </p:sp>
      <p:sp>
        <p:nvSpPr>
          <p:cNvPr id="8" name="Google Shape;8;n"/>
          <p:cNvSpPr txBox="1"/>
          <p:nvPr>
            <p:ph idx="12" type="sldNum"/>
          </p:nvPr>
        </p:nvSpPr>
        <p:spPr>
          <a:xfrm>
            <a:off x="3814001" y="9373077"/>
            <a:ext cx="2920193" cy="491661"/>
          </a:xfrm>
          <a:prstGeom prst="rect">
            <a:avLst/>
          </a:prstGeom>
          <a:noFill/>
          <a:ln>
            <a:noFill/>
          </a:ln>
        </p:spPr>
        <p:txBody>
          <a:bodyPr anchorCtr="0" anchor="b" bIns="45300" lIns="90625" spcFirstLastPara="1" rIns="90625" wrap="square" tIns="453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28" name="Google Shape;28;p1: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35" name="Google Shape;35;p2: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48" name="Google Shape;48;p3: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64" name="Google Shape;64;p4: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86" name="Google Shape;86;p5: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111" name="Google Shape;111;p6: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126" name="Google Shape;126;p7: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145" name="Google Shape;145;p8: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72320" y="4684962"/>
            <a:ext cx="5391123" cy="4440708"/>
          </a:xfrm>
          <a:prstGeom prst="rect">
            <a:avLst/>
          </a:prstGeom>
        </p:spPr>
        <p:txBody>
          <a:bodyPr anchorCtr="0" anchor="t" bIns="45300" lIns="90625" spcFirstLastPara="1" rIns="90625" wrap="square" tIns="45300">
            <a:noAutofit/>
          </a:bodyPr>
          <a:lstStyle/>
          <a:p>
            <a:pPr indent="0" lvl="0" marL="0" rtl="0" algn="l">
              <a:spcBef>
                <a:spcPts val="360"/>
              </a:spcBef>
              <a:spcAft>
                <a:spcPts val="0"/>
              </a:spcAft>
              <a:buNone/>
            </a:pPr>
            <a:r>
              <a:t/>
            </a:r>
            <a:endParaRPr/>
          </a:p>
        </p:txBody>
      </p:sp>
      <p:sp>
        <p:nvSpPr>
          <p:cNvPr id="160" name="Google Shape;160;p9:notes"/>
          <p:cNvSpPr/>
          <p:nvPr>
            <p:ph idx="2" type="sldImg"/>
          </p:nvPr>
        </p:nvSpPr>
        <p:spPr>
          <a:xfrm>
            <a:off x="696913" y="738188"/>
            <a:ext cx="53467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type="blank">
  <p:cSld name="BLANK">
    <p:spTree>
      <p:nvGrpSpPr>
        <p:cNvPr id="16" name="Shape 16"/>
        <p:cNvGrpSpPr/>
        <p:nvPr/>
      </p:nvGrpSpPr>
      <p:grpSpPr>
        <a:xfrm>
          <a:off x="0" y="0"/>
          <a:ext cx="0" cy="0"/>
          <a:chOff x="0" y="0"/>
          <a:chExt cx="0" cy="0"/>
        </a:xfrm>
      </p:grpSpPr>
      <p:sp>
        <p:nvSpPr>
          <p:cNvPr id="17" name="Google Shape;17;p11"/>
          <p:cNvSpPr txBox="1"/>
          <p:nvPr/>
        </p:nvSpPr>
        <p:spPr>
          <a:xfrm>
            <a:off x="8040624" y="0"/>
            <a:ext cx="1865376" cy="4431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i="0" lang="en-US" sz="1600" u="none" cap="none" strike="noStrike">
                <a:solidFill>
                  <a:schemeClr val="lt1"/>
                </a:solidFill>
                <a:latin typeface="Calibri"/>
                <a:ea typeface="Calibri"/>
                <a:cs typeface="Calibri"/>
                <a:sym typeface="Calibri"/>
              </a:rPr>
              <a:t>XX Sep 2020</a:t>
            </a:r>
            <a:endParaRPr/>
          </a:p>
          <a:p>
            <a:pPr indent="0" lvl="0" marL="0" marR="0" rtl="0" algn="ctr">
              <a:lnSpc>
                <a:spcPct val="90000"/>
              </a:lnSpc>
              <a:spcBef>
                <a:spcPts val="0"/>
              </a:spcBef>
              <a:spcAft>
                <a:spcPts val="0"/>
              </a:spcAft>
              <a:buNone/>
            </a:pPr>
            <a:r>
              <a:rPr b="1" lang="en-US" sz="1600">
                <a:solidFill>
                  <a:schemeClr val="lt1"/>
                </a:solidFill>
                <a:latin typeface="Calibri"/>
                <a:ea typeface="Calibri"/>
                <a:cs typeface="Calibri"/>
                <a:sym typeface="Calibri"/>
              </a:rPr>
              <a:t>PIDSCA</a:t>
            </a:r>
            <a:endParaRPr b="1" sz="1600">
              <a:solidFill>
                <a:schemeClr val="lt1"/>
              </a:solidFill>
              <a:latin typeface="Calibri"/>
              <a:ea typeface="Calibri"/>
              <a:cs typeface="Calibri"/>
              <a:sym typeface="Calibri"/>
            </a:endParaRPr>
          </a:p>
        </p:txBody>
      </p:sp>
      <p:sp>
        <p:nvSpPr>
          <p:cNvPr id="18" name="Google Shape;18;p11"/>
          <p:cNvSpPr txBox="1"/>
          <p:nvPr/>
        </p:nvSpPr>
        <p:spPr>
          <a:xfrm>
            <a:off x="8718550" y="64633"/>
            <a:ext cx="1104679" cy="313932"/>
          </a:xfrm>
          <a:prstGeom prst="rect">
            <a:avLst/>
          </a:prstGeom>
          <a:noFill/>
          <a:ln cap="flat" cmpd="sng" w="9525">
            <a:solidFill>
              <a:srgbClr val="FF0000"/>
            </a:solidFill>
            <a:prstDash val="solid"/>
            <a:miter lim="800000"/>
            <a:headEnd len="sm" w="sm" type="none"/>
            <a:tailEnd len="sm" w="sm" type="none"/>
          </a:ln>
        </p:spPr>
        <p:txBody>
          <a:bodyPr anchorCtr="1" anchor="ctr" bIns="45700" lIns="91425" spcFirstLastPara="1" rIns="91425" wrap="square" tIns="45700">
            <a:spAutoFit/>
          </a:bodyPr>
          <a:lstStyle/>
          <a:p>
            <a:pPr indent="0" lvl="0" marL="0" marR="0" rtl="0" algn="ctr">
              <a:lnSpc>
                <a:spcPct val="90000"/>
              </a:lnSpc>
              <a:spcBef>
                <a:spcPts val="0"/>
              </a:spcBef>
              <a:spcAft>
                <a:spcPts val="0"/>
              </a:spcAft>
              <a:buNone/>
            </a:pPr>
            <a:r>
              <a:rPr b="1" lang="en-US" sz="800">
                <a:solidFill>
                  <a:srgbClr val="FF3300"/>
                </a:solidFill>
                <a:latin typeface="Arial"/>
                <a:ea typeface="Arial"/>
                <a:cs typeface="Arial"/>
                <a:sym typeface="Arial"/>
              </a:rPr>
              <a:t>Disclosure</a:t>
            </a:r>
            <a:r>
              <a:rPr b="1" lang="en-US" sz="800">
                <a:solidFill>
                  <a:srgbClr val="FF3300"/>
                </a:solidFill>
                <a:latin typeface="Arial"/>
                <a:ea typeface="Arial"/>
                <a:cs typeface="Arial"/>
                <a:sym typeface="Arial"/>
              </a:rPr>
              <a:t> Limited to Bacancy</a:t>
            </a:r>
            <a:endParaRPr b="1" sz="800">
              <a:solidFill>
                <a:srgbClr val="FF3300"/>
              </a:solidFill>
              <a:latin typeface="Arial"/>
              <a:ea typeface="Arial"/>
              <a:cs typeface="Arial"/>
              <a:sym typeface="Arial"/>
            </a:endParaRPr>
          </a:p>
        </p:txBody>
      </p:sp>
      <p:pic>
        <p:nvPicPr>
          <p:cNvPr descr="Background pattern&#10;&#10;Description automatically generated" id="19" name="Google Shape;19;p11"/>
          <p:cNvPicPr preferRelativeResize="0"/>
          <p:nvPr/>
        </p:nvPicPr>
        <p:blipFill rotWithShape="1">
          <a:blip r:embed="rId2">
            <a:alphaModFix/>
          </a:blip>
          <a:srcRect b="0" l="0" r="0" t="0"/>
          <a:stretch/>
        </p:blipFill>
        <p:spPr>
          <a:xfrm>
            <a:off x="0" y="15239"/>
            <a:ext cx="9913047" cy="6817617"/>
          </a:xfrm>
          <a:prstGeom prst="rect">
            <a:avLst/>
          </a:prstGeom>
          <a:noFill/>
          <a:ln>
            <a:noFill/>
          </a:ln>
        </p:spPr>
      </p:pic>
      <p:sp>
        <p:nvSpPr>
          <p:cNvPr id="20" name="Google Shape;20;p11"/>
          <p:cNvSpPr txBox="1"/>
          <p:nvPr/>
        </p:nvSpPr>
        <p:spPr>
          <a:xfrm>
            <a:off x="6711980" y="378565"/>
            <a:ext cx="1165004" cy="313932"/>
          </a:xfrm>
          <a:prstGeom prst="rect">
            <a:avLst/>
          </a:prstGeom>
          <a:noFill/>
          <a:ln cap="flat" cmpd="sng" w="9525">
            <a:solidFill>
              <a:srgbClr val="FF0000"/>
            </a:solidFill>
            <a:prstDash val="solid"/>
            <a:miter lim="800000"/>
            <a:headEnd len="sm" w="sm" type="none"/>
            <a:tailEnd len="sm" w="sm" type="none"/>
          </a:ln>
        </p:spPr>
        <p:txBody>
          <a:bodyPr anchorCtr="1" anchor="ctr" bIns="45700" lIns="91425" spcFirstLastPara="1" rIns="91425" wrap="square" tIns="45700">
            <a:spAutoFit/>
          </a:bodyPr>
          <a:lstStyle/>
          <a:p>
            <a:pPr indent="0" lvl="0" marL="0" marR="0" rtl="0" algn="ctr">
              <a:lnSpc>
                <a:spcPct val="90000"/>
              </a:lnSpc>
              <a:spcBef>
                <a:spcPts val="0"/>
              </a:spcBef>
              <a:spcAft>
                <a:spcPts val="0"/>
              </a:spcAft>
              <a:buNone/>
            </a:pPr>
            <a:r>
              <a:rPr b="1" lang="en-US" sz="800">
                <a:solidFill>
                  <a:srgbClr val="FF3300"/>
                </a:solidFill>
                <a:latin typeface="Arial"/>
                <a:ea typeface="Arial"/>
                <a:cs typeface="Arial"/>
                <a:sym typeface="Arial"/>
              </a:rPr>
              <a:t>Disclosure</a:t>
            </a:r>
            <a:r>
              <a:rPr b="1" lang="en-US" sz="800">
                <a:solidFill>
                  <a:srgbClr val="FF3300"/>
                </a:solidFill>
                <a:latin typeface="Arial"/>
                <a:ea typeface="Arial"/>
                <a:cs typeface="Arial"/>
                <a:sym typeface="Arial"/>
              </a:rPr>
              <a:t> Limited to ITS</a:t>
            </a:r>
            <a:endParaRPr b="1" sz="800">
              <a:solidFill>
                <a:srgbClr val="FF33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eet">
  <p:cSld name="Blank Sheet">
    <p:spTree>
      <p:nvGrpSpPr>
        <p:cNvPr id="21" name="Shape 21"/>
        <p:cNvGrpSpPr/>
        <p:nvPr/>
      </p:nvGrpSpPr>
      <p:grpSpPr>
        <a:xfrm>
          <a:off x="0" y="0"/>
          <a:ext cx="0" cy="0"/>
          <a:chOff x="0" y="0"/>
          <a:chExt cx="0" cy="0"/>
        </a:xfrm>
      </p:grpSpPr>
      <p:sp>
        <p:nvSpPr>
          <p:cNvPr id="22" name="Google Shape;22;p12"/>
          <p:cNvSpPr txBox="1"/>
          <p:nvPr/>
        </p:nvSpPr>
        <p:spPr>
          <a:xfrm>
            <a:off x="8658225" y="64633"/>
            <a:ext cx="1165004" cy="313932"/>
          </a:xfrm>
          <a:prstGeom prst="rect">
            <a:avLst/>
          </a:prstGeom>
          <a:noFill/>
          <a:ln cap="flat" cmpd="sng" w="9525">
            <a:solidFill>
              <a:srgbClr val="FF0000"/>
            </a:solidFill>
            <a:prstDash val="solid"/>
            <a:miter lim="800000"/>
            <a:headEnd len="sm" w="sm" type="none"/>
            <a:tailEnd len="sm" w="sm" type="none"/>
          </a:ln>
        </p:spPr>
        <p:txBody>
          <a:bodyPr anchorCtr="1" anchor="ctr" bIns="45700" lIns="91425" spcFirstLastPara="1" rIns="91425" wrap="square" tIns="45700">
            <a:spAutoFit/>
          </a:bodyPr>
          <a:lstStyle/>
          <a:p>
            <a:pPr indent="0" lvl="0" marL="0" marR="0" rtl="0" algn="ctr">
              <a:lnSpc>
                <a:spcPct val="90000"/>
              </a:lnSpc>
              <a:spcBef>
                <a:spcPts val="0"/>
              </a:spcBef>
              <a:spcAft>
                <a:spcPts val="0"/>
              </a:spcAft>
              <a:buNone/>
            </a:pPr>
            <a:r>
              <a:rPr b="1" lang="en-US" sz="800">
                <a:solidFill>
                  <a:srgbClr val="FF3300"/>
                </a:solidFill>
                <a:latin typeface="Arial"/>
                <a:ea typeface="Arial"/>
                <a:cs typeface="Arial"/>
                <a:sym typeface="Arial"/>
              </a:rPr>
              <a:t>Disclosure</a:t>
            </a:r>
            <a:r>
              <a:rPr b="1" lang="en-US" sz="800">
                <a:solidFill>
                  <a:srgbClr val="FF3300"/>
                </a:solidFill>
                <a:latin typeface="Arial"/>
                <a:ea typeface="Arial"/>
                <a:cs typeface="Arial"/>
                <a:sym typeface="Arial"/>
              </a:rPr>
              <a:t> Limited to ITS</a:t>
            </a:r>
            <a:endParaRPr b="1" sz="800">
              <a:solidFill>
                <a:srgbClr val="FF33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3"/>
          <p:cNvSpPr txBox="1"/>
          <p:nvPr>
            <p:ph type="ctrTitle"/>
          </p:nvPr>
        </p:nvSpPr>
        <p:spPr>
          <a:xfrm>
            <a:off x="742950" y="1124744"/>
            <a:ext cx="8420100" cy="129614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sz="4000">
                <a:solidFill>
                  <a:srgbClr val="E61C0E"/>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13"/>
          <p:cNvSpPr txBox="1"/>
          <p:nvPr>
            <p:ph idx="1" type="subTitle"/>
          </p:nvPr>
        </p:nvSpPr>
        <p:spPr>
          <a:xfrm>
            <a:off x="1485900" y="3212976"/>
            <a:ext cx="6934200" cy="576064"/>
          </a:xfrm>
          <a:prstGeom prst="rect">
            <a:avLst/>
          </a:prstGeom>
          <a:noFill/>
          <a:ln>
            <a:noFill/>
          </a:ln>
        </p:spPr>
        <p:txBody>
          <a:bodyPr anchorCtr="0" anchor="t" bIns="45700" lIns="91425" spcFirstLastPara="1" rIns="91425" wrap="square" tIns="45700">
            <a:normAutofit/>
          </a:bodyPr>
          <a:lstStyle>
            <a:lvl1pPr lvl="0" algn="ctr">
              <a:spcBef>
                <a:spcPts val="600"/>
              </a:spcBef>
              <a:spcAft>
                <a:spcPts val="0"/>
              </a:spcAft>
              <a:buClr>
                <a:srgbClr val="0C0C0C"/>
              </a:buClr>
              <a:buSzPts val="3000"/>
              <a:buFont typeface="Arial"/>
              <a:buNone/>
              <a:defRPr sz="3000">
                <a:solidFill>
                  <a:srgbClr val="0C0C0C"/>
                </a:solidFill>
                <a:latin typeface="Arial"/>
                <a:ea typeface="Arial"/>
                <a:cs typeface="Arial"/>
                <a:sym typeface="Arial"/>
              </a:defRPr>
            </a:lvl1pPr>
            <a:lvl2pPr lvl="1" algn="ctr">
              <a:spcBef>
                <a:spcPts val="560"/>
              </a:spcBef>
              <a:spcAft>
                <a:spcPts val="0"/>
              </a:spcAft>
              <a:buClr>
                <a:srgbClr val="888888"/>
              </a:buClr>
              <a:buSzPts val="2800"/>
              <a:buFont typeface="Arial"/>
              <a:buNone/>
              <a:defRPr>
                <a:solidFill>
                  <a:srgbClr val="888888"/>
                </a:solidFill>
              </a:defRPr>
            </a:lvl2pPr>
            <a:lvl3pPr lvl="2" algn="ctr">
              <a:spcBef>
                <a:spcPts val="480"/>
              </a:spcBef>
              <a:spcAft>
                <a:spcPts val="0"/>
              </a:spcAft>
              <a:buClr>
                <a:srgbClr val="888888"/>
              </a:buClr>
              <a:buSzPts val="2400"/>
              <a:buFont typeface="Arial"/>
              <a:buNone/>
              <a:defRPr>
                <a:solidFill>
                  <a:srgbClr val="888888"/>
                </a:solidFill>
              </a:defRPr>
            </a:lvl3pPr>
            <a:lvl4pPr lvl="3" algn="ctr">
              <a:spcBef>
                <a:spcPts val="400"/>
              </a:spcBef>
              <a:spcAft>
                <a:spcPts val="0"/>
              </a:spcAft>
              <a:buClr>
                <a:srgbClr val="888888"/>
              </a:buClr>
              <a:buSzPts val="2000"/>
              <a:buFont typeface="Arial"/>
              <a:buNone/>
              <a:defRPr>
                <a:solidFill>
                  <a:srgbClr val="888888"/>
                </a:solidFill>
              </a:defRPr>
            </a:lvl4pPr>
            <a:lvl5pPr lvl="4" algn="ctr">
              <a:spcBef>
                <a:spcPts val="400"/>
              </a:spcBef>
              <a:spcAft>
                <a:spcPts val="0"/>
              </a:spcAft>
              <a:buClr>
                <a:srgbClr val="888888"/>
              </a:buClr>
              <a:buSzPts val="2000"/>
              <a:buFont typeface="Arial"/>
              <a:buNone/>
              <a:defRPr>
                <a:solidFill>
                  <a:srgbClr val="888888"/>
                </a:solidFill>
              </a:defRPr>
            </a:lvl5pPr>
            <a:lvl6pPr lvl="5" algn="ctr">
              <a:spcBef>
                <a:spcPts val="400"/>
              </a:spcBef>
              <a:spcAft>
                <a:spcPts val="0"/>
              </a:spcAft>
              <a:buClr>
                <a:srgbClr val="888888"/>
              </a:buClr>
              <a:buSzPts val="2000"/>
              <a:buFont typeface="Arial"/>
              <a:buNone/>
              <a:defRPr>
                <a:solidFill>
                  <a:srgbClr val="888888"/>
                </a:solidFill>
              </a:defRPr>
            </a:lvl6pPr>
            <a:lvl7pPr lvl="6" algn="ctr">
              <a:spcBef>
                <a:spcPts val="400"/>
              </a:spcBef>
              <a:spcAft>
                <a:spcPts val="0"/>
              </a:spcAft>
              <a:buClr>
                <a:srgbClr val="888888"/>
              </a:buClr>
              <a:buSzPts val="2000"/>
              <a:buFont typeface="Arial"/>
              <a:buNone/>
              <a:defRPr>
                <a:solidFill>
                  <a:srgbClr val="888888"/>
                </a:solidFill>
              </a:defRPr>
            </a:lvl7pPr>
            <a:lvl8pPr lvl="7" algn="ctr">
              <a:spcBef>
                <a:spcPts val="400"/>
              </a:spcBef>
              <a:spcAft>
                <a:spcPts val="0"/>
              </a:spcAft>
              <a:buClr>
                <a:srgbClr val="888888"/>
              </a:buClr>
              <a:buSzPts val="2000"/>
              <a:buFont typeface="Arial"/>
              <a:buNone/>
              <a:defRPr>
                <a:solidFill>
                  <a:srgbClr val="888888"/>
                </a:solidFill>
              </a:defRPr>
            </a:lvl8pPr>
            <a:lvl9pPr lvl="8" algn="ctr">
              <a:spcBef>
                <a:spcPts val="400"/>
              </a:spcBef>
              <a:spcAft>
                <a:spcPts val="0"/>
              </a:spcAft>
              <a:buClr>
                <a:srgbClr val="888888"/>
              </a:buClr>
              <a:buSzPts val="2000"/>
              <a:buFont typeface="Arial"/>
              <a:buNone/>
              <a:defRPr>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0"/>
          <p:cNvSpPr txBox="1"/>
          <p:nvPr>
            <p:ph idx="1" type="body"/>
          </p:nvPr>
        </p:nvSpPr>
        <p:spPr>
          <a:xfrm>
            <a:off x="495300" y="1600204"/>
            <a:ext cx="89154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495300" y="6245225"/>
            <a:ext cx="2311400" cy="4762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2pPr>
            <a:lvl3pPr lvl="2"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3pPr>
            <a:lvl4pPr lvl="3"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4pPr>
            <a:lvl5pPr lvl="4"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5pPr>
            <a:lvl6pPr lvl="5"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6pPr>
            <a:lvl7pPr lvl="6"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7pPr>
            <a:lvl8pPr lvl="7"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8pPr>
            <a:lvl9pPr lvl="8"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9pPr>
          </a:lstStyle>
          <a:p/>
        </p:txBody>
      </p:sp>
      <p:sp>
        <p:nvSpPr>
          <p:cNvPr id="13" name="Google Shape;13;p10"/>
          <p:cNvSpPr txBox="1"/>
          <p:nvPr>
            <p:ph idx="11" type="ftr"/>
          </p:nvPr>
        </p:nvSpPr>
        <p:spPr>
          <a:xfrm>
            <a:off x="3384550" y="6245225"/>
            <a:ext cx="3136900" cy="47625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2pPr>
            <a:lvl3pPr lvl="2"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3pPr>
            <a:lvl4pPr lvl="3"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4pPr>
            <a:lvl5pPr lvl="4" marR="0" rtl="0" algn="ctr">
              <a:lnSpc>
                <a:spcPct val="90000"/>
              </a:lnSpc>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5pPr>
            <a:lvl6pPr lvl="5"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6pPr>
            <a:lvl7pPr lvl="6"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7pPr>
            <a:lvl8pPr lvl="7"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8pPr>
            <a:lvl9pPr lvl="8" marR="0" rtl="0" algn="l">
              <a:spcBef>
                <a:spcPts val="0"/>
              </a:spcBef>
              <a:spcAft>
                <a:spcPts val="0"/>
              </a:spcAft>
              <a:buSzPts val="1400"/>
              <a:buNone/>
              <a:defRPr b="1" i="0" sz="1200" u="none" cap="none" strike="noStrike">
                <a:solidFill>
                  <a:srgbClr val="FFFFFF"/>
                </a:solidFill>
                <a:latin typeface="Arial Narrow"/>
                <a:ea typeface="Arial Narrow"/>
                <a:cs typeface="Arial Narrow"/>
                <a:sym typeface="Arial Narrow"/>
              </a:defRPr>
            </a:lvl9pPr>
          </a:lstStyle>
          <a:p/>
        </p:txBody>
      </p:sp>
      <p:sp>
        <p:nvSpPr>
          <p:cNvPr id="14" name="Google Shape;14;p10"/>
          <p:cNvSpPr txBox="1"/>
          <p:nvPr/>
        </p:nvSpPr>
        <p:spPr>
          <a:xfrm>
            <a:off x="4241800" y="6343658"/>
            <a:ext cx="1389248" cy="239861"/>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C:\Users\yhchang8\Documents\CI\joy of innovation\完稿\ppt-design_4.jpg" id="15" name="Google Shape;15;p10"/>
          <p:cNvPicPr preferRelativeResize="0"/>
          <p:nvPr/>
        </p:nvPicPr>
        <p:blipFill rotWithShape="1">
          <a:blip r:embed="rId1">
            <a:alphaModFix/>
          </a:blip>
          <a:srcRect b="0" l="0" r="97327" t="0"/>
          <a:stretch/>
        </p:blipFill>
        <p:spPr>
          <a:xfrm flipH="1" rot="-5400000">
            <a:off x="4834731" y="-4430067"/>
            <a:ext cx="236537" cy="990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5.png"/><Relationship Id="rId6" Type="http://schemas.openxmlformats.org/officeDocument/2006/relationships/image" Target="../media/image17.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1"/>
          <p:cNvSpPr/>
          <p:nvPr/>
        </p:nvSpPr>
        <p:spPr>
          <a:xfrm>
            <a:off x="237577" y="5373217"/>
            <a:ext cx="476891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29 Feb 2024</a:t>
            </a:r>
            <a:endParaRPr/>
          </a:p>
          <a:p>
            <a:pPr indent="0" lvl="0" marL="0" marR="0" rtl="0" algn="l">
              <a:lnSpc>
                <a:spcPct val="100000"/>
              </a:lnSpc>
              <a:spcBef>
                <a:spcPts val="0"/>
              </a:spcBef>
              <a:spcAft>
                <a:spcPts val="0"/>
              </a:spcAft>
              <a:buClr>
                <a:schemeClr val="dk1"/>
              </a:buClr>
              <a:buSzPts val="2000"/>
              <a:buFont typeface="Calibri"/>
              <a:buNone/>
            </a:pPr>
            <a:r>
              <a:rPr b="0" lang="en-US" sz="2000">
                <a:solidFill>
                  <a:schemeClr val="dk1"/>
                </a:solidFill>
                <a:latin typeface="Calibri"/>
                <a:ea typeface="Calibri"/>
                <a:cs typeface="Calibri"/>
                <a:sym typeface="Calibri"/>
              </a:rPr>
              <a:t>N</a:t>
            </a:r>
            <a:r>
              <a:rPr b="0" i="0" lang="en-US" sz="2000" u="none" cap="none" strike="noStrike">
                <a:solidFill>
                  <a:schemeClr val="dk1"/>
                </a:solidFill>
                <a:latin typeface="Calibri"/>
                <a:ea typeface="Calibri"/>
                <a:cs typeface="Calibri"/>
                <a:sym typeface="Calibri"/>
              </a:rPr>
              <a:t>uvoton Technology Singapore</a:t>
            </a:r>
            <a:endParaRPr/>
          </a:p>
        </p:txBody>
      </p:sp>
      <p:sp>
        <p:nvSpPr>
          <p:cNvPr id="31" name="Google Shape;31;p1"/>
          <p:cNvSpPr txBox="1"/>
          <p:nvPr>
            <p:ph idx="4294967295" type="ctrTitle"/>
          </p:nvPr>
        </p:nvSpPr>
        <p:spPr>
          <a:xfrm>
            <a:off x="2411184" y="2334827"/>
            <a:ext cx="5083629" cy="170728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0" i="0" lang="en-US" sz="4000" u="none" cap="none" strike="noStrike">
                <a:solidFill>
                  <a:schemeClr val="dk2"/>
                </a:solidFill>
                <a:latin typeface="Arial"/>
                <a:ea typeface="Arial"/>
                <a:cs typeface="Arial"/>
                <a:sym typeface="Arial"/>
              </a:rPr>
              <a:t>ITS</a:t>
            </a:r>
            <a:br>
              <a:rPr b="0" i="0" lang="en-US" sz="4000" u="none" cap="none" strike="noStrike">
                <a:solidFill>
                  <a:schemeClr val="dk2"/>
                </a:solidFill>
                <a:latin typeface="Arial"/>
                <a:ea typeface="Arial"/>
                <a:cs typeface="Arial"/>
                <a:sym typeface="Arial"/>
              </a:rPr>
            </a:br>
            <a:r>
              <a:rPr b="0" i="0" lang="en-US" sz="4000" u="none" cap="none" strike="noStrike">
                <a:solidFill>
                  <a:schemeClr val="dk2"/>
                </a:solidFill>
                <a:latin typeface="Arial"/>
                <a:ea typeface="Arial"/>
                <a:cs typeface="Arial"/>
                <a:sym typeface="Arial"/>
              </a:rPr>
              <a:t>Schematic Check </a:t>
            </a:r>
            <a:endParaRPr b="0" i="0" sz="4000" u="none" cap="none" strike="noStrike">
              <a:solidFill>
                <a:schemeClr val="dk2"/>
              </a:solidFill>
              <a:latin typeface="Arial"/>
              <a:ea typeface="Arial"/>
              <a:cs typeface="Arial"/>
              <a:sym typeface="Arial"/>
            </a:endParaRPr>
          </a:p>
        </p:txBody>
      </p:sp>
      <p:sp>
        <p:nvSpPr>
          <p:cNvPr id="32" name="Google Shape;32;p1"/>
          <p:cNvSpPr txBox="1"/>
          <p:nvPr/>
        </p:nvSpPr>
        <p:spPr>
          <a:xfrm>
            <a:off x="184088" y="6180945"/>
            <a:ext cx="95695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000000"/>
                </a:solidFill>
                <a:latin typeface="Arial"/>
                <a:ea typeface="Arial"/>
                <a:cs typeface="Arial"/>
                <a:sym typeface="Arial"/>
              </a:rPr>
              <a:t>*Schematic and software flow discussed/stated in this document are for reference consideration only. </a:t>
            </a:r>
            <a:endParaRPr/>
          </a:p>
          <a:p>
            <a:pPr indent="0" lvl="0" marL="0" marR="0" rtl="0" algn="l">
              <a:lnSpc>
                <a:spcPct val="100000"/>
              </a:lnSpc>
              <a:spcBef>
                <a:spcPts val="0"/>
              </a:spcBef>
              <a:spcAft>
                <a:spcPts val="0"/>
              </a:spcAft>
              <a:buNone/>
            </a:pPr>
            <a:r>
              <a:rPr b="0" lang="en-US" sz="1400">
                <a:solidFill>
                  <a:srgbClr val="000000"/>
                </a:solidFill>
                <a:latin typeface="Arial"/>
                <a:ea typeface="Arial"/>
                <a:cs typeface="Arial"/>
                <a:sym typeface="Arial"/>
              </a:rPr>
              <a:t>*Customer will need to perform detail verification and validation to ensure functionality and reliability of the design. </a:t>
            </a:r>
            <a:endParaRPr b="0"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graphicFrame>
        <p:nvGraphicFramePr>
          <p:cNvPr id="37" name="Google Shape;37;p2"/>
          <p:cNvGraphicFramePr/>
          <p:nvPr/>
        </p:nvGraphicFramePr>
        <p:xfrm>
          <a:off x="206936" y="692458"/>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1</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2</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BMIC Circuit - VBAT</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REGEXT, REGSEL</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152400" lvl="0" marL="228600" marR="0" rtl="0" algn="l">
                        <a:lnSpc>
                          <a:spcPct val="100000"/>
                        </a:lnSpc>
                        <a:spcBef>
                          <a:spcPts val="0"/>
                        </a:spcBef>
                        <a:spcAft>
                          <a:spcPts val="0"/>
                        </a:spcAft>
                        <a:buClr>
                          <a:schemeClr val="dk1"/>
                        </a:buClr>
                        <a:buSzPts val="1200"/>
                        <a:buFont typeface="Arial"/>
                        <a:buNone/>
                      </a:pPr>
                      <a:r>
                        <a:t/>
                      </a:r>
                      <a:endParaRPr b="0" sz="1200" u="none">
                        <a:solidFill>
                          <a:srgbClr val="FF0000"/>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Insert RVBAT ~ 100ohm for Hotplug protection</a:t>
                      </a:r>
                      <a:endParaRPr/>
                    </a:p>
                    <a:p>
                      <a:pPr indent="0" lvl="0" marL="0" marR="0" rtl="0" algn="l">
                        <a:lnSpc>
                          <a:spcPct val="100000"/>
                        </a:lnSpc>
                        <a:spcBef>
                          <a:spcPts val="0"/>
                        </a:spcBef>
                        <a:spcAft>
                          <a:spcPts val="0"/>
                        </a:spcAft>
                        <a:buClr>
                          <a:schemeClr val="dk1"/>
                        </a:buClr>
                        <a:buSzPts val="1200"/>
                        <a:buFont typeface="Arial"/>
                        <a:buNone/>
                      </a:pPr>
                      <a:r>
                        <a:rPr b="0" lang="en-US" sz="1200" u="none">
                          <a:solidFill>
                            <a:schemeClr val="dk1"/>
                          </a:solidFill>
                          <a:latin typeface="Arial"/>
                          <a:ea typeface="Arial"/>
                          <a:cs typeface="Arial"/>
                          <a:sym typeface="Arial"/>
                        </a:rPr>
                        <a:t>    Insert C (typically about 1uF) for stable voltage</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en-US" sz="1200" u="none">
                          <a:solidFill>
                            <a:schemeClr val="dk1"/>
                          </a:solidFill>
                          <a:latin typeface="Arial"/>
                          <a:ea typeface="Arial"/>
                          <a:cs typeface="Arial"/>
                          <a:sym typeface="Arial"/>
                        </a:rPr>
                        <a:t>    </a:t>
                      </a:r>
                      <a:r>
                        <a:rPr lang="en-US" sz="1200">
                          <a:solidFill>
                            <a:srgbClr val="E61C0E"/>
                          </a:solidFill>
                          <a:latin typeface="Arial"/>
                          <a:ea typeface="Arial"/>
                          <a:cs typeface="Arial"/>
                          <a:sym typeface="Arial"/>
                        </a:rPr>
                        <a:t>Thank you for the suggestion, we will consider it</a:t>
                      </a:r>
                      <a:endParaRPr>
                        <a:solidFill>
                          <a:srgbClr val="E61C0E"/>
                        </a:solidFil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Your STM MCU is 3.3V supply, our BMIC REGEXT have the option of 3.3V output (by pull high the REGSEL pin) </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Thank you for the </a:t>
                      </a:r>
                      <a:r>
                        <a:rPr lang="en-US" sz="1200">
                          <a:solidFill>
                            <a:srgbClr val="FF0000"/>
                          </a:solidFill>
                          <a:latin typeface="Arial"/>
                          <a:ea typeface="Arial"/>
                          <a:cs typeface="Arial"/>
                          <a:sym typeface="Arial"/>
                        </a:rPr>
                        <a:t>recommendation</a:t>
                      </a:r>
                      <a:r>
                        <a:rPr lang="en-US" sz="1200">
                          <a:solidFill>
                            <a:srgbClr val="FF0000"/>
                          </a:solidFill>
                          <a:latin typeface="Arial"/>
                          <a:ea typeface="Arial"/>
                          <a:cs typeface="Arial"/>
                          <a:sym typeface="Arial"/>
                        </a:rPr>
                        <a:t>, we decided to use this feature. </a:t>
                      </a:r>
                      <a:endParaRPr sz="1200">
                        <a:solidFill>
                          <a:srgbClr val="FF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Any reason why need to use 5V and drop using LDO externally?  </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actually no, There was some miscommunication in our team. We are really sorry. </a:t>
                      </a:r>
                      <a:endParaRPr sz="1200">
                        <a:solidFill>
                          <a:srgbClr val="E61C0E"/>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This cap has to be placed near to REGEXT (pin 13) on PCB to ensure stable voltage. </a:t>
                      </a:r>
                      <a:endParaRPr b="0" sz="1200" u="none">
                        <a:solidFill>
                          <a:schemeClr val="dk1"/>
                        </a:solidFill>
                        <a:latin typeface="Arial"/>
                        <a:ea typeface="Arial"/>
                        <a:cs typeface="Arial"/>
                        <a:sym typeface="Arial"/>
                      </a:endParaRPr>
                    </a:p>
                    <a:p>
                      <a:pPr indent="0" lvl="0" marL="0" rtl="0" algn="l">
                        <a:spcBef>
                          <a:spcPts val="0"/>
                        </a:spcBef>
                        <a:spcAft>
                          <a:spcPts val="0"/>
                        </a:spcAft>
                        <a:buNone/>
                      </a:pPr>
                      <a:r>
                        <a:rPr lang="en-US" sz="1200">
                          <a:solidFill>
                            <a:srgbClr val="E61C0E"/>
                          </a:solidFill>
                          <a:latin typeface="Arial"/>
                          <a:ea typeface="Arial"/>
                          <a:cs typeface="Arial"/>
                          <a:sym typeface="Arial"/>
                        </a:rPr>
                        <a:t>     </a:t>
                      </a:r>
                      <a:r>
                        <a:rPr lang="en-US" sz="1200">
                          <a:solidFill>
                            <a:srgbClr val="E61C0E"/>
                          </a:solidFill>
                          <a:latin typeface="Arial"/>
                          <a:ea typeface="Arial"/>
                          <a:cs typeface="Arial"/>
                          <a:sym typeface="Arial"/>
                        </a:rPr>
                        <a:t>Thank you for the suggestion, we will consider it</a:t>
                      </a:r>
                      <a:endParaRPr sz="1200">
                        <a:latin typeface="Arial"/>
                        <a:ea typeface="Arial"/>
                        <a:cs typeface="Arial"/>
                        <a:sym typeface="Arial"/>
                      </a:endParaRPr>
                    </a:p>
                  </a:txBody>
                  <a:tcPr marT="45725" marB="45725" marR="91450" marL="91450"/>
                </a:tc>
              </a:tr>
            </a:tbl>
          </a:graphicData>
        </a:graphic>
      </p:graphicFrame>
      <p:pic>
        <p:nvPicPr>
          <p:cNvPr id="38" name="Google Shape;38;p2"/>
          <p:cNvPicPr preferRelativeResize="0"/>
          <p:nvPr/>
        </p:nvPicPr>
        <p:blipFill rotWithShape="1">
          <a:blip r:embed="rId3">
            <a:alphaModFix/>
          </a:blip>
          <a:srcRect b="0" l="0" r="0" t="0"/>
          <a:stretch/>
        </p:blipFill>
        <p:spPr>
          <a:xfrm>
            <a:off x="2353682" y="2566863"/>
            <a:ext cx="424064" cy="1486660"/>
          </a:xfrm>
          <a:prstGeom prst="rect">
            <a:avLst/>
          </a:prstGeom>
          <a:noFill/>
          <a:ln>
            <a:noFill/>
          </a:ln>
        </p:spPr>
      </p:pic>
      <p:pic>
        <p:nvPicPr>
          <p:cNvPr id="39" name="Google Shape;39;p2"/>
          <p:cNvPicPr preferRelativeResize="0"/>
          <p:nvPr/>
        </p:nvPicPr>
        <p:blipFill rotWithShape="1">
          <a:blip r:embed="rId4">
            <a:alphaModFix/>
          </a:blip>
          <a:srcRect b="0" l="0" r="0" t="0"/>
          <a:stretch/>
        </p:blipFill>
        <p:spPr>
          <a:xfrm>
            <a:off x="1874491" y="1428749"/>
            <a:ext cx="1026216" cy="1237282"/>
          </a:xfrm>
          <a:prstGeom prst="rect">
            <a:avLst/>
          </a:prstGeom>
          <a:noFill/>
          <a:ln>
            <a:noFill/>
          </a:ln>
        </p:spPr>
      </p:pic>
      <p:cxnSp>
        <p:nvCxnSpPr>
          <p:cNvPr id="40" name="Google Shape;40;p2"/>
          <p:cNvCxnSpPr/>
          <p:nvPr/>
        </p:nvCxnSpPr>
        <p:spPr>
          <a:xfrm>
            <a:off x="2565714" y="2566863"/>
            <a:ext cx="0" cy="862137"/>
          </a:xfrm>
          <a:prstGeom prst="straightConnector1">
            <a:avLst/>
          </a:prstGeom>
          <a:noFill/>
          <a:ln cap="flat" cmpd="sng" w="28575">
            <a:solidFill>
              <a:srgbClr val="0000CC"/>
            </a:solidFill>
            <a:prstDash val="solid"/>
            <a:round/>
            <a:headEnd len="sm" w="sm" type="none"/>
            <a:tailEnd len="sm" w="sm" type="none"/>
          </a:ln>
        </p:spPr>
      </p:cxnSp>
      <p:sp>
        <p:nvSpPr>
          <p:cNvPr id="41" name="Google Shape;41;p2"/>
          <p:cNvSpPr/>
          <p:nvPr/>
        </p:nvSpPr>
        <p:spPr>
          <a:xfrm>
            <a:off x="1370058" y="1278276"/>
            <a:ext cx="2260906" cy="164183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pic>
        <p:nvPicPr>
          <p:cNvPr id="42" name="Google Shape;42;p2"/>
          <p:cNvPicPr preferRelativeResize="0"/>
          <p:nvPr/>
        </p:nvPicPr>
        <p:blipFill rotWithShape="1">
          <a:blip r:embed="rId5">
            <a:alphaModFix/>
          </a:blip>
          <a:srcRect b="0" l="0" r="0" t="0"/>
          <a:stretch/>
        </p:blipFill>
        <p:spPr>
          <a:xfrm>
            <a:off x="1509936" y="4688673"/>
            <a:ext cx="2781541" cy="1005927"/>
          </a:xfrm>
          <a:prstGeom prst="rect">
            <a:avLst/>
          </a:prstGeom>
          <a:noFill/>
          <a:ln>
            <a:noFill/>
          </a:ln>
        </p:spPr>
      </p:pic>
      <p:pic>
        <p:nvPicPr>
          <p:cNvPr id="43" name="Google Shape;43;p2"/>
          <p:cNvPicPr preferRelativeResize="0"/>
          <p:nvPr/>
        </p:nvPicPr>
        <p:blipFill rotWithShape="1">
          <a:blip r:embed="rId6">
            <a:alphaModFix/>
          </a:blip>
          <a:srcRect b="0" l="0" r="0" t="0"/>
          <a:stretch/>
        </p:blipFill>
        <p:spPr>
          <a:xfrm>
            <a:off x="3968416" y="4504944"/>
            <a:ext cx="1016892" cy="1827528"/>
          </a:xfrm>
          <a:prstGeom prst="rect">
            <a:avLst/>
          </a:prstGeom>
          <a:noFill/>
          <a:ln>
            <a:noFill/>
          </a:ln>
        </p:spPr>
      </p:pic>
      <p:sp>
        <p:nvSpPr>
          <p:cNvPr id="44" name="Google Shape;44;p2"/>
          <p:cNvSpPr/>
          <p:nvPr/>
        </p:nvSpPr>
        <p:spPr>
          <a:xfrm>
            <a:off x="3901440" y="5297837"/>
            <a:ext cx="1016892" cy="50372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45" name="Google Shape;45;p2"/>
          <p:cNvSpPr txBox="1"/>
          <p:nvPr/>
        </p:nvSpPr>
        <p:spPr>
          <a:xfrm>
            <a:off x="3786490" y="5037747"/>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aphicFrame>
        <p:nvGraphicFramePr>
          <p:cNvPr id="50" name="Google Shape;50;p3"/>
          <p:cNvGraphicFramePr/>
          <p:nvPr/>
        </p:nvGraphicFramePr>
        <p:xfrm>
          <a:off x="206936" y="692458"/>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3</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4</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Vpack+  </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VDD18</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152400" lvl="0" marL="228600" marR="0" rtl="0" algn="l">
                        <a:lnSpc>
                          <a:spcPct val="100000"/>
                        </a:lnSpc>
                        <a:spcBef>
                          <a:spcPts val="0"/>
                        </a:spcBef>
                        <a:spcAft>
                          <a:spcPts val="0"/>
                        </a:spcAft>
                        <a:buClr>
                          <a:schemeClr val="dk1"/>
                        </a:buClr>
                        <a:buSzPts val="1200"/>
                        <a:buFont typeface="Arial"/>
                        <a:buNone/>
                      </a:pPr>
                      <a:r>
                        <a:t/>
                      </a:r>
                      <a:endParaRPr b="0" sz="1200" u="none">
                        <a:solidFill>
                          <a:srgbClr val="E61C0E"/>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Optional: suggest place tenth of ohm of resistor, for filtering. </a:t>
                      </a:r>
                      <a:endParaRPr/>
                    </a:p>
                    <a:p>
                      <a:pPr indent="0" lvl="0" marL="0" rtl="0" algn="l">
                        <a:spcBef>
                          <a:spcPts val="0"/>
                        </a:spcBef>
                        <a:spcAft>
                          <a:spcPts val="0"/>
                        </a:spcAft>
                        <a:buNone/>
                      </a:pPr>
                      <a:r>
                        <a:rPr lang="en-US" sz="1200">
                          <a:solidFill>
                            <a:srgbClr val="E61C0E"/>
                          </a:solidFill>
                          <a:latin typeface="Arial"/>
                          <a:ea typeface="Arial"/>
                          <a:cs typeface="Arial"/>
                          <a:sym typeface="Arial"/>
                        </a:rPr>
                        <a:t>     </a:t>
                      </a:r>
                      <a:r>
                        <a:rPr lang="en-US" sz="1200">
                          <a:solidFill>
                            <a:srgbClr val="E61C0E"/>
                          </a:solidFill>
                          <a:latin typeface="Arial"/>
                          <a:ea typeface="Arial"/>
                          <a:cs typeface="Arial"/>
                          <a:sym typeface="Arial"/>
                        </a:rPr>
                        <a:t>Thank you for the suggestion, we will consider it</a:t>
                      </a:r>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Suggest place VDD18 output Cap near BMIC for best ESD/EMC consideration</a:t>
                      </a:r>
                      <a:endParaRPr b="0" sz="1200" u="none">
                        <a:solidFill>
                          <a:schemeClr val="dk1"/>
                        </a:solidFill>
                        <a:latin typeface="Arial"/>
                        <a:ea typeface="Arial"/>
                        <a:cs typeface="Arial"/>
                        <a:sym typeface="Arial"/>
                      </a:endParaRPr>
                    </a:p>
                    <a:p>
                      <a:pPr indent="0" lvl="0" marL="0" rtl="0" algn="l">
                        <a:spcBef>
                          <a:spcPts val="0"/>
                        </a:spcBef>
                        <a:spcAft>
                          <a:spcPts val="0"/>
                        </a:spcAft>
                        <a:buNone/>
                      </a:pPr>
                      <a:r>
                        <a:rPr lang="en-US" sz="1200">
                          <a:solidFill>
                            <a:srgbClr val="E61C0E"/>
                          </a:solidFill>
                          <a:latin typeface="Arial"/>
                          <a:ea typeface="Arial"/>
                          <a:cs typeface="Arial"/>
                          <a:sym typeface="Arial"/>
                        </a:rPr>
                        <a:t>     </a:t>
                      </a:r>
                      <a:r>
                        <a:rPr lang="en-US" sz="1200">
                          <a:solidFill>
                            <a:srgbClr val="E61C0E"/>
                          </a:solidFill>
                          <a:latin typeface="Arial"/>
                          <a:ea typeface="Arial"/>
                          <a:cs typeface="Arial"/>
                          <a:sym typeface="Arial"/>
                        </a:rPr>
                        <a:t>Thank you for the suggestion, we will consider it</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Bigger cap might be needed for ESD EMC consideration, 4.7uF or higher.</a:t>
                      </a:r>
                      <a:endParaRPr b="0" sz="1200" u="none">
                        <a:solidFill>
                          <a:schemeClr val="dk1"/>
                        </a:solidFill>
                        <a:latin typeface="Arial"/>
                        <a:ea typeface="Arial"/>
                        <a:cs typeface="Arial"/>
                        <a:sym typeface="Arial"/>
                      </a:endParaRPr>
                    </a:p>
                    <a:p>
                      <a:pPr indent="0" lvl="0" marL="0" rtl="0" algn="l">
                        <a:spcBef>
                          <a:spcPts val="0"/>
                        </a:spcBef>
                        <a:spcAft>
                          <a:spcPts val="0"/>
                        </a:spcAft>
                        <a:buNone/>
                      </a:pPr>
                      <a:r>
                        <a:rPr lang="en-US" sz="1200">
                          <a:solidFill>
                            <a:srgbClr val="E61C0E"/>
                          </a:solidFill>
                          <a:latin typeface="Arial"/>
                          <a:ea typeface="Arial"/>
                          <a:cs typeface="Arial"/>
                          <a:sym typeface="Arial"/>
                        </a:rPr>
                        <a:t>     </a:t>
                      </a:r>
                      <a:r>
                        <a:rPr lang="en-US" sz="1200">
                          <a:solidFill>
                            <a:srgbClr val="E61C0E"/>
                          </a:solidFill>
                          <a:latin typeface="Arial"/>
                          <a:ea typeface="Arial"/>
                          <a:cs typeface="Arial"/>
                          <a:sym typeface="Arial"/>
                        </a:rPr>
                        <a:t>Thank you for the suggestion, we will consider it</a:t>
                      </a:r>
                      <a:endParaRPr sz="1200">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txBody>
                  <a:tcPr marT="45725" marB="45725" marR="91450" marL="91450"/>
                </a:tc>
              </a:tr>
            </a:tbl>
          </a:graphicData>
        </a:graphic>
      </p:graphicFrame>
      <p:pic>
        <p:nvPicPr>
          <p:cNvPr id="51" name="Google Shape;51;p3"/>
          <p:cNvPicPr preferRelativeResize="0"/>
          <p:nvPr/>
        </p:nvPicPr>
        <p:blipFill rotWithShape="1">
          <a:blip r:embed="rId3">
            <a:alphaModFix/>
          </a:blip>
          <a:srcRect b="0" l="0" r="0" t="0"/>
          <a:stretch/>
        </p:blipFill>
        <p:spPr>
          <a:xfrm>
            <a:off x="1211501" y="4872454"/>
            <a:ext cx="1813717" cy="449619"/>
          </a:xfrm>
          <a:prstGeom prst="rect">
            <a:avLst/>
          </a:prstGeom>
          <a:noFill/>
          <a:ln>
            <a:noFill/>
          </a:ln>
        </p:spPr>
      </p:pic>
      <p:pic>
        <p:nvPicPr>
          <p:cNvPr id="52" name="Google Shape;52;p3"/>
          <p:cNvPicPr preferRelativeResize="0"/>
          <p:nvPr/>
        </p:nvPicPr>
        <p:blipFill rotWithShape="1">
          <a:blip r:embed="rId4">
            <a:alphaModFix/>
          </a:blip>
          <a:srcRect b="0" l="0" r="0" t="0"/>
          <a:stretch/>
        </p:blipFill>
        <p:spPr>
          <a:xfrm>
            <a:off x="3228182" y="4392352"/>
            <a:ext cx="960203" cy="1409822"/>
          </a:xfrm>
          <a:prstGeom prst="rect">
            <a:avLst/>
          </a:prstGeom>
          <a:noFill/>
          <a:ln>
            <a:noFill/>
          </a:ln>
        </p:spPr>
      </p:pic>
      <p:sp>
        <p:nvSpPr>
          <p:cNvPr id="53" name="Google Shape;53;p3"/>
          <p:cNvSpPr/>
          <p:nvPr/>
        </p:nvSpPr>
        <p:spPr>
          <a:xfrm>
            <a:off x="3275053" y="4392352"/>
            <a:ext cx="754730" cy="136519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54" name="Google Shape;54;p3"/>
          <p:cNvSpPr txBox="1"/>
          <p:nvPr/>
        </p:nvSpPr>
        <p:spPr>
          <a:xfrm>
            <a:off x="3079744" y="4392352"/>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1</a:t>
            </a:r>
            <a:endParaRPr b="0" sz="1400">
              <a:solidFill>
                <a:srgbClr val="FF0000"/>
              </a:solidFill>
              <a:latin typeface="Arial"/>
              <a:ea typeface="Arial"/>
              <a:cs typeface="Arial"/>
              <a:sym typeface="Arial"/>
            </a:endParaRPr>
          </a:p>
        </p:txBody>
      </p:sp>
      <p:pic>
        <p:nvPicPr>
          <p:cNvPr id="55" name="Google Shape;55;p3"/>
          <p:cNvPicPr preferRelativeResize="0"/>
          <p:nvPr/>
        </p:nvPicPr>
        <p:blipFill rotWithShape="1">
          <a:blip r:embed="rId5">
            <a:alphaModFix/>
          </a:blip>
          <a:srcRect b="0" l="0" r="0" t="0"/>
          <a:stretch/>
        </p:blipFill>
        <p:spPr>
          <a:xfrm>
            <a:off x="2228083" y="2086243"/>
            <a:ext cx="2766300" cy="1204064"/>
          </a:xfrm>
          <a:prstGeom prst="rect">
            <a:avLst/>
          </a:prstGeom>
          <a:noFill/>
          <a:ln>
            <a:noFill/>
          </a:ln>
        </p:spPr>
      </p:pic>
      <p:pic>
        <p:nvPicPr>
          <p:cNvPr id="56" name="Google Shape;56;p3"/>
          <p:cNvPicPr preferRelativeResize="0"/>
          <p:nvPr/>
        </p:nvPicPr>
        <p:blipFill rotWithShape="1">
          <a:blip r:embed="rId6">
            <a:alphaModFix/>
          </a:blip>
          <a:srcRect b="0" l="0" r="0" t="0"/>
          <a:stretch/>
        </p:blipFill>
        <p:spPr>
          <a:xfrm>
            <a:off x="1582444" y="1467152"/>
            <a:ext cx="579170" cy="2149026"/>
          </a:xfrm>
          <a:prstGeom prst="rect">
            <a:avLst/>
          </a:prstGeom>
          <a:noFill/>
          <a:ln>
            <a:noFill/>
          </a:ln>
        </p:spPr>
      </p:pic>
      <p:sp>
        <p:nvSpPr>
          <p:cNvPr id="57" name="Google Shape;57;p3"/>
          <p:cNvSpPr txBox="1"/>
          <p:nvPr/>
        </p:nvSpPr>
        <p:spPr>
          <a:xfrm>
            <a:off x="4602583" y="2260425"/>
            <a:ext cx="61106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000">
                <a:solidFill>
                  <a:srgbClr val="0000CC"/>
                </a:solidFill>
                <a:latin typeface="Arial"/>
                <a:ea typeface="Arial"/>
                <a:cs typeface="Arial"/>
                <a:sym typeface="Arial"/>
              </a:rPr>
              <a:t>Pack+</a:t>
            </a:r>
            <a:endParaRPr b="1" sz="1000">
              <a:solidFill>
                <a:srgbClr val="0000CC"/>
              </a:solidFill>
              <a:latin typeface="Arial"/>
              <a:ea typeface="Arial"/>
              <a:cs typeface="Arial"/>
              <a:sym typeface="Arial"/>
            </a:endParaRPr>
          </a:p>
        </p:txBody>
      </p:sp>
      <p:cxnSp>
        <p:nvCxnSpPr>
          <p:cNvPr id="58" name="Google Shape;58;p3"/>
          <p:cNvCxnSpPr/>
          <p:nvPr/>
        </p:nvCxnSpPr>
        <p:spPr>
          <a:xfrm>
            <a:off x="3938016" y="2383536"/>
            <a:ext cx="250369" cy="0"/>
          </a:xfrm>
          <a:prstGeom prst="straightConnector1">
            <a:avLst/>
          </a:prstGeom>
          <a:noFill/>
          <a:ln cap="flat" cmpd="sng" w="28575">
            <a:solidFill>
              <a:srgbClr val="00B050"/>
            </a:solidFill>
            <a:prstDash val="solid"/>
            <a:round/>
            <a:headEnd len="sm" w="sm" type="none"/>
            <a:tailEnd len="sm" w="sm" type="none"/>
          </a:ln>
        </p:spPr>
      </p:cxnSp>
      <p:pic>
        <p:nvPicPr>
          <p:cNvPr descr="A black background with a black square&#10;&#10;Description automatically generated with medium confidence" id="59" name="Google Shape;59;p3"/>
          <p:cNvPicPr preferRelativeResize="0"/>
          <p:nvPr/>
        </p:nvPicPr>
        <p:blipFill rotWithShape="1">
          <a:blip r:embed="rId7">
            <a:alphaModFix/>
          </a:blip>
          <a:srcRect b="0" l="0" r="0" t="0"/>
          <a:stretch/>
        </p:blipFill>
        <p:spPr>
          <a:xfrm>
            <a:off x="4030477" y="2276587"/>
            <a:ext cx="613489" cy="230059"/>
          </a:xfrm>
          <a:prstGeom prst="rect">
            <a:avLst/>
          </a:prstGeom>
          <a:noFill/>
          <a:ln>
            <a:noFill/>
          </a:ln>
        </p:spPr>
      </p:pic>
      <p:sp>
        <p:nvSpPr>
          <p:cNvPr id="60" name="Google Shape;60;p3"/>
          <p:cNvSpPr txBox="1"/>
          <p:nvPr/>
        </p:nvSpPr>
        <p:spPr>
          <a:xfrm>
            <a:off x="4042108" y="2108073"/>
            <a:ext cx="59022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800">
                <a:solidFill>
                  <a:schemeClr val="dk1"/>
                </a:solidFill>
                <a:latin typeface="Arial"/>
                <a:ea typeface="Arial"/>
                <a:cs typeface="Arial"/>
                <a:sym typeface="Arial"/>
              </a:rPr>
              <a:t>RVpack</a:t>
            </a:r>
            <a:endParaRPr b="1" sz="800">
              <a:solidFill>
                <a:schemeClr val="dk1"/>
              </a:solidFill>
              <a:latin typeface="Arial"/>
              <a:ea typeface="Arial"/>
              <a:cs typeface="Arial"/>
              <a:sym typeface="Arial"/>
            </a:endParaRPr>
          </a:p>
        </p:txBody>
      </p:sp>
      <p:sp>
        <p:nvSpPr>
          <p:cNvPr id="61" name="Google Shape;61;p3"/>
          <p:cNvSpPr/>
          <p:nvPr/>
        </p:nvSpPr>
        <p:spPr>
          <a:xfrm>
            <a:off x="3986464" y="2086243"/>
            <a:ext cx="754730" cy="42040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4"/>
          <p:cNvGraphicFramePr/>
          <p:nvPr/>
        </p:nvGraphicFramePr>
        <p:xfrm>
          <a:off x="216289" y="822119"/>
          <a:ext cx="3000000" cy="3000000"/>
        </p:xfrm>
        <a:graphic>
          <a:graphicData uri="http://schemas.openxmlformats.org/drawingml/2006/table">
            <a:tbl>
              <a:tblPr bandRow="1" firstRow="1">
                <a:noFill/>
                <a:tableStyleId>{359F2235-CE6F-40C4-87C9-2CC467350495}</a:tableStyleId>
              </a:tblPr>
              <a:tblGrid>
                <a:gridCol w="381875"/>
                <a:gridCol w="5205850"/>
                <a:gridCol w="388570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5</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6</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TMONI</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VPC</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This should be TMON1? How many channel of temperature sensor you need? Please advise the intended temperature range?</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yes, it’s mistake, we use 2, one is for the heatsink and the other for the Rsense</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C of 1nF is recommended</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Thankyou for the recommendation, we will consider it</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Is this resistors or thermistor? What type of thermistor you plan to use? </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thermistor, we have a plan to use NTC type with value less than 50K</a:t>
                      </a:r>
                      <a:endParaRPr b="0" sz="1200" u="none">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47kohm Resistors pulled low is needed to measure low temperature.  </a:t>
                      </a:r>
                      <a:endParaRPr/>
                    </a:p>
                    <a:p>
                      <a:pPr indent="0" lvl="0" marL="457200" rtl="0" algn="l">
                        <a:spcBef>
                          <a:spcPts val="0"/>
                        </a:spcBef>
                        <a:spcAft>
                          <a:spcPts val="0"/>
                        </a:spcAft>
                        <a:buNone/>
                      </a:pPr>
                      <a:r>
                        <a:rPr lang="en-US" sz="1200">
                          <a:solidFill>
                            <a:srgbClr val="FF0000"/>
                          </a:solidFill>
                          <a:latin typeface="Arial"/>
                          <a:ea typeface="Arial"/>
                          <a:cs typeface="Arial"/>
                          <a:sym typeface="Arial"/>
                        </a:rPr>
                        <a:t>Thankyou for the recommendation, we will consider it. Currently we only intended to measure from -10 to 85 degree celcius</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lang="en-US" sz="1200" u="none">
                          <a:solidFill>
                            <a:schemeClr val="dk1"/>
                          </a:solidFill>
                          <a:latin typeface="Arial"/>
                          <a:ea typeface="Arial"/>
                          <a:cs typeface="Arial"/>
                          <a:sym typeface="Arial"/>
                        </a:rPr>
                        <a:t>1) Our BMIC need &gt;4V at VPC and 5ms pulse to wake up. How do you plan to supply to VPC?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en-US" sz="1200">
                          <a:solidFill>
                            <a:srgbClr val="FF0000"/>
                          </a:solidFill>
                          <a:latin typeface="Arial"/>
                          <a:ea typeface="Arial"/>
                          <a:cs typeface="Arial"/>
                          <a:sym typeface="Arial"/>
                        </a:rPr>
                        <a:t>We plan to supply VPC from the VPACK directly. but, according to datasheet we would to pull down VPC pn after few milliseconds</a:t>
                      </a:r>
                      <a:endParaRPr sz="1200">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228600" rtl="0" algn="l">
                        <a:spcBef>
                          <a:spcPts val="0"/>
                        </a:spcBef>
                        <a:spcAft>
                          <a:spcPts val="0"/>
                        </a:spcAft>
                        <a:buClr>
                          <a:schemeClr val="dk1"/>
                        </a:buClr>
                        <a:buSzPts val="1200"/>
                        <a:buFont typeface="Arial"/>
                        <a:buNone/>
                      </a:pPr>
                      <a:r>
                        <a:rPr lang="en-US" sz="1200">
                          <a:solidFill>
                            <a:srgbClr val="E61C0E"/>
                          </a:solidFill>
                          <a:latin typeface="Arial"/>
                          <a:ea typeface="Arial"/>
                          <a:cs typeface="Arial"/>
                          <a:sym typeface="Arial"/>
                        </a:rPr>
                        <a:t>can we use monostable circuit?,  or maybe we can ignore this recommendation? </a:t>
                      </a:r>
                      <a:endParaRPr sz="1200">
                        <a:solidFill>
                          <a:srgbClr val="FF0000"/>
                        </a:solidFill>
                        <a:latin typeface="Arial"/>
                        <a:ea typeface="Arial"/>
                        <a:cs typeface="Arial"/>
                        <a:sym typeface="Arial"/>
                      </a:endParaRPr>
                    </a:p>
                  </a:txBody>
                  <a:tcPr marT="45725" marB="45725" marR="91450" marL="91450"/>
                </a:tc>
              </a:tr>
            </a:tbl>
          </a:graphicData>
        </a:graphic>
      </p:graphicFrame>
      <p:pic>
        <p:nvPicPr>
          <p:cNvPr id="67" name="Google Shape;67;p4"/>
          <p:cNvPicPr preferRelativeResize="0"/>
          <p:nvPr/>
        </p:nvPicPr>
        <p:blipFill rotWithShape="1">
          <a:blip r:embed="rId3">
            <a:alphaModFix/>
          </a:blip>
          <a:srcRect b="0" l="0" r="0" t="0"/>
          <a:stretch/>
        </p:blipFill>
        <p:spPr>
          <a:xfrm>
            <a:off x="1020984" y="1919833"/>
            <a:ext cx="2004234" cy="899238"/>
          </a:xfrm>
          <a:prstGeom prst="rect">
            <a:avLst/>
          </a:prstGeom>
          <a:noFill/>
          <a:ln>
            <a:noFill/>
          </a:ln>
        </p:spPr>
      </p:pic>
      <p:pic>
        <p:nvPicPr>
          <p:cNvPr id="68" name="Google Shape;68;p4"/>
          <p:cNvPicPr preferRelativeResize="0"/>
          <p:nvPr/>
        </p:nvPicPr>
        <p:blipFill rotWithShape="1">
          <a:blip r:embed="rId4">
            <a:alphaModFix/>
          </a:blip>
          <a:srcRect b="0" l="0" r="0" t="0"/>
          <a:stretch/>
        </p:blipFill>
        <p:spPr>
          <a:xfrm>
            <a:off x="3051790" y="1089090"/>
            <a:ext cx="2242859" cy="1491584"/>
          </a:xfrm>
          <a:prstGeom prst="rect">
            <a:avLst/>
          </a:prstGeom>
          <a:noFill/>
          <a:ln>
            <a:noFill/>
          </a:ln>
        </p:spPr>
      </p:pic>
      <p:sp>
        <p:nvSpPr>
          <p:cNvPr id="69" name="Google Shape;69;p4"/>
          <p:cNvSpPr txBox="1"/>
          <p:nvPr/>
        </p:nvSpPr>
        <p:spPr>
          <a:xfrm>
            <a:off x="3411407" y="2562476"/>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pic>
        <p:nvPicPr>
          <p:cNvPr id="70" name="Google Shape;70;p4"/>
          <p:cNvPicPr preferRelativeResize="0"/>
          <p:nvPr/>
        </p:nvPicPr>
        <p:blipFill rotWithShape="1">
          <a:blip r:embed="rId5">
            <a:alphaModFix/>
          </a:blip>
          <a:srcRect b="0" l="0" r="0" t="0"/>
          <a:stretch/>
        </p:blipFill>
        <p:spPr>
          <a:xfrm>
            <a:off x="1840202" y="4126165"/>
            <a:ext cx="647756" cy="1486029"/>
          </a:xfrm>
          <a:prstGeom prst="rect">
            <a:avLst/>
          </a:prstGeom>
          <a:noFill/>
          <a:ln>
            <a:noFill/>
          </a:ln>
        </p:spPr>
      </p:pic>
      <p:sp>
        <p:nvSpPr>
          <p:cNvPr id="71" name="Google Shape;71;p4"/>
          <p:cNvSpPr/>
          <p:nvPr/>
        </p:nvSpPr>
        <p:spPr>
          <a:xfrm>
            <a:off x="2004984" y="2354581"/>
            <a:ext cx="979477" cy="51567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pic>
        <p:nvPicPr>
          <p:cNvPr id="72" name="Google Shape;72;p4"/>
          <p:cNvPicPr preferRelativeResize="0"/>
          <p:nvPr/>
        </p:nvPicPr>
        <p:blipFill rotWithShape="1">
          <a:blip r:embed="rId6">
            <a:alphaModFix/>
          </a:blip>
          <a:srcRect b="0" l="0" r="0" t="0"/>
          <a:stretch/>
        </p:blipFill>
        <p:spPr>
          <a:xfrm>
            <a:off x="3240209" y="2299784"/>
            <a:ext cx="1860886" cy="1561252"/>
          </a:xfrm>
          <a:prstGeom prst="rect">
            <a:avLst/>
          </a:prstGeom>
          <a:noFill/>
          <a:ln>
            <a:noFill/>
          </a:ln>
        </p:spPr>
      </p:pic>
      <p:sp>
        <p:nvSpPr>
          <p:cNvPr id="73" name="Google Shape;73;p4"/>
          <p:cNvSpPr/>
          <p:nvPr/>
        </p:nvSpPr>
        <p:spPr>
          <a:xfrm>
            <a:off x="3739207" y="1996440"/>
            <a:ext cx="596574" cy="35814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74" name="Google Shape;74;p4"/>
          <p:cNvSpPr txBox="1"/>
          <p:nvPr/>
        </p:nvSpPr>
        <p:spPr>
          <a:xfrm>
            <a:off x="2842272" y="2215563"/>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1</a:t>
            </a:r>
            <a:endParaRPr b="0" sz="1400">
              <a:solidFill>
                <a:srgbClr val="FF0000"/>
              </a:solidFill>
              <a:latin typeface="Arial"/>
              <a:ea typeface="Arial"/>
              <a:cs typeface="Arial"/>
              <a:sym typeface="Arial"/>
            </a:endParaRPr>
          </a:p>
        </p:txBody>
      </p:sp>
      <p:sp>
        <p:nvSpPr>
          <p:cNvPr id="75" name="Google Shape;75;p4"/>
          <p:cNvSpPr txBox="1"/>
          <p:nvPr/>
        </p:nvSpPr>
        <p:spPr>
          <a:xfrm>
            <a:off x="4295577" y="1992007"/>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sp>
        <p:nvSpPr>
          <p:cNvPr id="76" name="Google Shape;76;p4"/>
          <p:cNvSpPr/>
          <p:nvPr/>
        </p:nvSpPr>
        <p:spPr>
          <a:xfrm>
            <a:off x="3739207" y="3229674"/>
            <a:ext cx="596574" cy="35814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77" name="Google Shape;77;p4"/>
          <p:cNvSpPr txBox="1"/>
          <p:nvPr/>
        </p:nvSpPr>
        <p:spPr>
          <a:xfrm>
            <a:off x="4288404" y="3175814"/>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sp>
        <p:nvSpPr>
          <p:cNvPr id="78" name="Google Shape;78;p4"/>
          <p:cNvSpPr/>
          <p:nvPr/>
        </p:nvSpPr>
        <p:spPr>
          <a:xfrm>
            <a:off x="4502882" y="3368040"/>
            <a:ext cx="155611" cy="2197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79" name="Google Shape;79;p4"/>
          <p:cNvSpPr/>
          <p:nvPr/>
        </p:nvSpPr>
        <p:spPr>
          <a:xfrm>
            <a:off x="3785926" y="2683642"/>
            <a:ext cx="596574" cy="35814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80" name="Google Shape;80;p4"/>
          <p:cNvSpPr/>
          <p:nvPr/>
        </p:nvSpPr>
        <p:spPr>
          <a:xfrm>
            <a:off x="3767114" y="1433758"/>
            <a:ext cx="596574" cy="358142"/>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81" name="Google Shape;81;p4"/>
          <p:cNvSpPr txBox="1"/>
          <p:nvPr/>
        </p:nvSpPr>
        <p:spPr>
          <a:xfrm>
            <a:off x="4296726" y="1329533"/>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sp>
        <p:nvSpPr>
          <p:cNvPr id="82" name="Google Shape;82;p4"/>
          <p:cNvSpPr txBox="1"/>
          <p:nvPr/>
        </p:nvSpPr>
        <p:spPr>
          <a:xfrm>
            <a:off x="4311705" y="2546808"/>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pic>
        <p:nvPicPr>
          <p:cNvPr id="83" name="Google Shape;83;p4"/>
          <p:cNvPicPr preferRelativeResize="0"/>
          <p:nvPr/>
        </p:nvPicPr>
        <p:blipFill>
          <a:blip r:embed="rId7">
            <a:alphaModFix/>
          </a:blip>
          <a:stretch>
            <a:fillRect/>
          </a:stretch>
        </p:blipFill>
        <p:spPr>
          <a:xfrm>
            <a:off x="5906700" y="6173325"/>
            <a:ext cx="3661475" cy="23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5"/>
          <p:cNvGraphicFramePr/>
          <p:nvPr/>
        </p:nvGraphicFramePr>
        <p:xfrm>
          <a:off x="260276" y="692458"/>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7</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8</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LDM</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Current sense circuit</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76200" marR="0" rtl="0" algn="l">
                        <a:lnSpc>
                          <a:spcPct val="100000"/>
                        </a:lnSpc>
                        <a:spcBef>
                          <a:spcPts val="0"/>
                        </a:spcBef>
                        <a:spcAft>
                          <a:spcPts val="0"/>
                        </a:spcAft>
                        <a:buClr>
                          <a:schemeClr val="dk1"/>
                        </a:buClr>
                        <a:buSzPts val="1200"/>
                        <a:buFont typeface="Arial"/>
                        <a:buNone/>
                      </a:pPr>
                      <a:r>
                        <a:t/>
                      </a:r>
                      <a:endParaRPr b="0" sz="1200" u="none">
                        <a:solidFill>
                          <a:srgbClr val="E61C0E"/>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Are you using Load Detection (LDM) feature?.</a:t>
                      </a:r>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rPr lang="en-US" sz="1200">
                          <a:solidFill>
                            <a:srgbClr val="E61C0E"/>
                          </a:solidFill>
                          <a:latin typeface="Arial"/>
                          <a:ea typeface="Arial"/>
                          <a:cs typeface="Arial"/>
                          <a:sym typeface="Arial"/>
                        </a:rPr>
                        <a:t>Yes, we plan to use it.</a:t>
                      </a:r>
                      <a:endParaRPr b="0" sz="1200" u="none">
                        <a:solidFill>
                          <a:srgbClr val="E61C0E"/>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SRP and SRN Sensing lines have to be drawn side by side on the same PCB layer</a:t>
                      </a:r>
                      <a:endParaRPr b="0" sz="1200" u="none">
                        <a:solidFill>
                          <a:schemeClr val="dk1"/>
                        </a:solidFill>
                        <a:latin typeface="Arial"/>
                        <a:ea typeface="Arial"/>
                        <a:cs typeface="Arial"/>
                        <a:sym typeface="Arial"/>
                      </a:endParaRPr>
                    </a:p>
                    <a:p>
                      <a:pPr indent="0" lvl="0" marL="0" rtl="0" algn="l">
                        <a:spcBef>
                          <a:spcPts val="0"/>
                        </a:spcBef>
                        <a:spcAft>
                          <a:spcPts val="0"/>
                        </a:spcAft>
                        <a:buNone/>
                      </a:pPr>
                      <a:r>
                        <a:rPr lang="en-US" sz="1200">
                          <a:solidFill>
                            <a:srgbClr val="E61C0E"/>
                          </a:solidFill>
                          <a:latin typeface="Arial"/>
                          <a:ea typeface="Arial"/>
                          <a:cs typeface="Arial"/>
                          <a:sym typeface="Arial"/>
                        </a:rPr>
                        <a:t> Thank you for the suggestion, we will consider it</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Wide line width to be drawn base on desired current </a:t>
                      </a:r>
                      <a:endParaRPr b="0" sz="1200" u="none">
                        <a:solidFill>
                          <a:schemeClr val="dk1"/>
                        </a:solidFill>
                        <a:latin typeface="Arial"/>
                        <a:ea typeface="Arial"/>
                        <a:cs typeface="Arial"/>
                        <a:sym typeface="Arial"/>
                      </a:endParaRPr>
                    </a:p>
                    <a:p>
                      <a:pPr indent="0" lvl="0" marL="0" rtl="0" algn="l">
                        <a:spcBef>
                          <a:spcPts val="0"/>
                        </a:spcBef>
                        <a:spcAft>
                          <a:spcPts val="0"/>
                        </a:spcAft>
                        <a:buNone/>
                      </a:pPr>
                      <a:r>
                        <a:rPr lang="en-US" sz="1200">
                          <a:solidFill>
                            <a:srgbClr val="E61C0E"/>
                          </a:solidFill>
                          <a:latin typeface="Arial"/>
                          <a:ea typeface="Arial"/>
                          <a:cs typeface="Arial"/>
                          <a:sym typeface="Arial"/>
                        </a:rPr>
                        <a:t> Thank you for the suggestion, we will consider it</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lang="en-US" sz="1200"/>
                        <a:t>Add Left and right common mode Capacitor, suggest 100nF </a:t>
                      </a:r>
                      <a:endParaRPr sz="1200"/>
                    </a:p>
                    <a:p>
                      <a:pPr indent="0" lvl="0" marL="0" rtl="0" algn="l">
                        <a:spcBef>
                          <a:spcPts val="0"/>
                        </a:spcBef>
                        <a:spcAft>
                          <a:spcPts val="0"/>
                        </a:spcAft>
                        <a:buNone/>
                      </a:pPr>
                      <a:r>
                        <a:rPr lang="en-US" sz="1200">
                          <a:solidFill>
                            <a:srgbClr val="E61C0E"/>
                          </a:solidFill>
                          <a:latin typeface="Arial"/>
                          <a:ea typeface="Arial"/>
                          <a:cs typeface="Arial"/>
                          <a:sym typeface="Arial"/>
                        </a:rPr>
                        <a:t> Thank you for the suggestion, we will consider it</a:t>
                      </a:r>
                      <a:endParaRPr sz="1200"/>
                    </a:p>
                  </a:txBody>
                  <a:tcPr marT="45725" marB="45725" marR="91450" marL="91450"/>
                </a:tc>
              </a:tr>
            </a:tbl>
          </a:graphicData>
        </a:graphic>
      </p:graphicFrame>
      <p:pic>
        <p:nvPicPr>
          <p:cNvPr id="89" name="Google Shape;89;p5"/>
          <p:cNvPicPr preferRelativeResize="0"/>
          <p:nvPr/>
        </p:nvPicPr>
        <p:blipFill rotWithShape="1">
          <a:blip r:embed="rId3">
            <a:alphaModFix/>
          </a:blip>
          <a:srcRect b="0" l="0" r="0" t="0"/>
          <a:stretch/>
        </p:blipFill>
        <p:spPr>
          <a:xfrm>
            <a:off x="2110700" y="1281454"/>
            <a:ext cx="914479" cy="2255715"/>
          </a:xfrm>
          <a:prstGeom prst="rect">
            <a:avLst/>
          </a:prstGeom>
          <a:noFill/>
          <a:ln>
            <a:noFill/>
          </a:ln>
        </p:spPr>
      </p:pic>
      <p:pic>
        <p:nvPicPr>
          <p:cNvPr id="90" name="Google Shape;90;p5"/>
          <p:cNvPicPr preferRelativeResize="0"/>
          <p:nvPr/>
        </p:nvPicPr>
        <p:blipFill rotWithShape="1">
          <a:blip r:embed="rId4">
            <a:alphaModFix/>
          </a:blip>
          <a:srcRect b="0" l="0" r="0" t="0"/>
          <a:stretch/>
        </p:blipFill>
        <p:spPr>
          <a:xfrm>
            <a:off x="1676270" y="4566088"/>
            <a:ext cx="1557841" cy="1694353"/>
          </a:xfrm>
          <a:prstGeom prst="rect">
            <a:avLst/>
          </a:prstGeom>
          <a:noFill/>
          <a:ln>
            <a:noFill/>
          </a:ln>
        </p:spPr>
      </p:pic>
      <p:sp>
        <p:nvSpPr>
          <p:cNvPr id="91" name="Google Shape;91;p5"/>
          <p:cNvSpPr/>
          <p:nvPr/>
        </p:nvSpPr>
        <p:spPr>
          <a:xfrm>
            <a:off x="1996439" y="4981991"/>
            <a:ext cx="312421" cy="870169"/>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92" name="Google Shape;92;p5"/>
          <p:cNvSpPr/>
          <p:nvPr/>
        </p:nvSpPr>
        <p:spPr>
          <a:xfrm>
            <a:off x="2455191" y="4981991"/>
            <a:ext cx="312421" cy="870169"/>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93" name="Google Shape;93;p5"/>
          <p:cNvSpPr txBox="1"/>
          <p:nvPr/>
        </p:nvSpPr>
        <p:spPr>
          <a:xfrm>
            <a:off x="1774836" y="4981991"/>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1</a:t>
            </a:r>
            <a:endParaRPr b="0" sz="1400">
              <a:solidFill>
                <a:srgbClr val="FF0000"/>
              </a:solidFill>
              <a:latin typeface="Arial"/>
              <a:ea typeface="Arial"/>
              <a:cs typeface="Arial"/>
              <a:sym typeface="Arial"/>
            </a:endParaRPr>
          </a:p>
        </p:txBody>
      </p:sp>
      <p:sp>
        <p:nvSpPr>
          <p:cNvPr id="94" name="Google Shape;94;p5"/>
          <p:cNvSpPr/>
          <p:nvPr/>
        </p:nvSpPr>
        <p:spPr>
          <a:xfrm rot="5400000">
            <a:off x="2253210" y="5479568"/>
            <a:ext cx="210295" cy="870169"/>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95" name="Google Shape;95;p5"/>
          <p:cNvSpPr txBox="1"/>
          <p:nvPr/>
        </p:nvSpPr>
        <p:spPr>
          <a:xfrm>
            <a:off x="1923273" y="5986232"/>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cxnSp>
        <p:nvCxnSpPr>
          <p:cNvPr id="96" name="Google Shape;96;p5"/>
          <p:cNvCxnSpPr/>
          <p:nvPr/>
        </p:nvCxnSpPr>
        <p:spPr>
          <a:xfrm flipH="1">
            <a:off x="3303034" y="5047488"/>
            <a:ext cx="998" cy="242280"/>
          </a:xfrm>
          <a:prstGeom prst="straightConnector1">
            <a:avLst/>
          </a:prstGeom>
          <a:noFill/>
          <a:ln cap="flat" cmpd="sng" w="19050">
            <a:solidFill>
              <a:srgbClr val="00B050"/>
            </a:solidFill>
            <a:prstDash val="solid"/>
            <a:round/>
            <a:headEnd len="sm" w="sm" type="none"/>
            <a:tailEnd len="sm" w="sm" type="none"/>
          </a:ln>
        </p:spPr>
      </p:cxnSp>
      <p:pic>
        <p:nvPicPr>
          <p:cNvPr id="97" name="Google Shape;97;p5"/>
          <p:cNvPicPr preferRelativeResize="0"/>
          <p:nvPr/>
        </p:nvPicPr>
        <p:blipFill rotWithShape="1">
          <a:blip r:embed="rId5">
            <a:alphaModFix/>
          </a:blip>
          <a:srcRect b="0" l="0" r="0" t="0"/>
          <a:stretch/>
        </p:blipFill>
        <p:spPr>
          <a:xfrm flipH="1" rot="-5400000">
            <a:off x="3040704" y="5202323"/>
            <a:ext cx="524659" cy="211105"/>
          </a:xfrm>
          <a:prstGeom prst="rect">
            <a:avLst/>
          </a:prstGeom>
          <a:noFill/>
          <a:ln>
            <a:noFill/>
          </a:ln>
        </p:spPr>
      </p:pic>
      <p:cxnSp>
        <p:nvCxnSpPr>
          <p:cNvPr id="98" name="Google Shape;98;p5"/>
          <p:cNvCxnSpPr/>
          <p:nvPr/>
        </p:nvCxnSpPr>
        <p:spPr>
          <a:xfrm>
            <a:off x="2584704" y="5047488"/>
            <a:ext cx="719328" cy="0"/>
          </a:xfrm>
          <a:prstGeom prst="straightConnector1">
            <a:avLst/>
          </a:prstGeom>
          <a:noFill/>
          <a:ln cap="flat" cmpd="sng" w="19050">
            <a:solidFill>
              <a:srgbClr val="00B050"/>
            </a:solidFill>
            <a:prstDash val="solid"/>
            <a:round/>
            <a:headEnd len="sm" w="sm" type="none"/>
            <a:tailEnd len="sm" w="sm" type="none"/>
          </a:ln>
        </p:spPr>
      </p:cxnSp>
      <p:cxnSp>
        <p:nvCxnSpPr>
          <p:cNvPr id="99" name="Google Shape;99;p5"/>
          <p:cNvCxnSpPr/>
          <p:nvPr/>
        </p:nvCxnSpPr>
        <p:spPr>
          <a:xfrm>
            <a:off x="3294939" y="5527548"/>
            <a:ext cx="0" cy="324612"/>
          </a:xfrm>
          <a:prstGeom prst="straightConnector1">
            <a:avLst/>
          </a:prstGeom>
          <a:noFill/>
          <a:ln cap="flat" cmpd="sng" w="19050">
            <a:solidFill>
              <a:srgbClr val="00B050"/>
            </a:solidFill>
            <a:prstDash val="solid"/>
            <a:round/>
            <a:headEnd len="sm" w="sm" type="none"/>
            <a:tailEnd len="sm" w="sm" type="none"/>
          </a:ln>
        </p:spPr>
      </p:cxnSp>
      <p:sp>
        <p:nvSpPr>
          <p:cNvPr id="100" name="Google Shape;100;p5"/>
          <p:cNvSpPr/>
          <p:nvPr/>
        </p:nvSpPr>
        <p:spPr>
          <a:xfrm rot="10800000">
            <a:off x="3205649" y="5852160"/>
            <a:ext cx="174474" cy="110490"/>
          </a:xfrm>
          <a:prstGeom prst="triangle">
            <a:avLst>
              <a:gd fmla="val 50000" name="adj"/>
            </a:avLst>
          </a:prstGeom>
          <a:noFill/>
          <a:ln cap="flat" cmpd="sng" w="25400">
            <a:solidFill>
              <a:srgbClr val="8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pic>
        <p:nvPicPr>
          <p:cNvPr id="101" name="Google Shape;101;p5"/>
          <p:cNvPicPr preferRelativeResize="0"/>
          <p:nvPr/>
        </p:nvPicPr>
        <p:blipFill rotWithShape="1">
          <a:blip r:embed="rId5">
            <a:alphaModFix/>
          </a:blip>
          <a:srcRect b="0" l="0" r="0" t="0"/>
          <a:stretch/>
        </p:blipFill>
        <p:spPr>
          <a:xfrm flipH="1" rot="-5400000">
            <a:off x="1220274" y="5202323"/>
            <a:ext cx="524659" cy="211105"/>
          </a:xfrm>
          <a:prstGeom prst="rect">
            <a:avLst/>
          </a:prstGeom>
          <a:noFill/>
          <a:ln>
            <a:noFill/>
          </a:ln>
        </p:spPr>
      </p:pic>
      <p:cxnSp>
        <p:nvCxnSpPr>
          <p:cNvPr id="102" name="Google Shape;102;p5"/>
          <p:cNvCxnSpPr/>
          <p:nvPr/>
        </p:nvCxnSpPr>
        <p:spPr>
          <a:xfrm flipH="1">
            <a:off x="1483602" y="5045546"/>
            <a:ext cx="627098" cy="1942"/>
          </a:xfrm>
          <a:prstGeom prst="straightConnector1">
            <a:avLst/>
          </a:prstGeom>
          <a:noFill/>
          <a:ln cap="flat" cmpd="sng" w="19050">
            <a:solidFill>
              <a:srgbClr val="00B050"/>
            </a:solidFill>
            <a:prstDash val="solid"/>
            <a:round/>
            <a:headEnd len="sm" w="sm" type="none"/>
            <a:tailEnd len="sm" w="sm" type="none"/>
          </a:ln>
        </p:spPr>
      </p:cxnSp>
      <p:cxnSp>
        <p:nvCxnSpPr>
          <p:cNvPr id="103" name="Google Shape;103;p5"/>
          <p:cNvCxnSpPr/>
          <p:nvPr/>
        </p:nvCxnSpPr>
        <p:spPr>
          <a:xfrm>
            <a:off x="1474509" y="5527548"/>
            <a:ext cx="0" cy="324612"/>
          </a:xfrm>
          <a:prstGeom prst="straightConnector1">
            <a:avLst/>
          </a:prstGeom>
          <a:noFill/>
          <a:ln cap="flat" cmpd="sng" w="19050">
            <a:solidFill>
              <a:srgbClr val="00B050"/>
            </a:solidFill>
            <a:prstDash val="solid"/>
            <a:round/>
            <a:headEnd len="sm" w="sm" type="none"/>
            <a:tailEnd len="sm" w="sm" type="none"/>
          </a:ln>
        </p:spPr>
      </p:cxnSp>
      <p:sp>
        <p:nvSpPr>
          <p:cNvPr id="104" name="Google Shape;104;p5"/>
          <p:cNvSpPr/>
          <p:nvPr/>
        </p:nvSpPr>
        <p:spPr>
          <a:xfrm rot="10800000">
            <a:off x="1385219" y="5852160"/>
            <a:ext cx="174474" cy="110490"/>
          </a:xfrm>
          <a:prstGeom prst="triangle">
            <a:avLst>
              <a:gd fmla="val 50000" name="adj"/>
            </a:avLst>
          </a:prstGeom>
          <a:noFill/>
          <a:ln cap="flat" cmpd="sng" w="25400">
            <a:solidFill>
              <a:srgbClr val="8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05" name="Google Shape;105;p5"/>
          <p:cNvSpPr/>
          <p:nvPr/>
        </p:nvSpPr>
        <p:spPr>
          <a:xfrm>
            <a:off x="1251365" y="5217941"/>
            <a:ext cx="442181" cy="179867"/>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06" name="Google Shape;106;p5"/>
          <p:cNvSpPr/>
          <p:nvPr/>
        </p:nvSpPr>
        <p:spPr>
          <a:xfrm>
            <a:off x="3086161" y="5204415"/>
            <a:ext cx="442181" cy="179867"/>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07" name="Google Shape;107;p5"/>
          <p:cNvSpPr txBox="1"/>
          <p:nvPr/>
        </p:nvSpPr>
        <p:spPr>
          <a:xfrm>
            <a:off x="1146811" y="4981990"/>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sp>
        <p:nvSpPr>
          <p:cNvPr id="108" name="Google Shape;108;p5"/>
          <p:cNvSpPr txBox="1"/>
          <p:nvPr/>
        </p:nvSpPr>
        <p:spPr>
          <a:xfrm>
            <a:off x="3331887" y="4981990"/>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6"/>
          <p:cNvGraphicFramePr/>
          <p:nvPr/>
        </p:nvGraphicFramePr>
        <p:xfrm>
          <a:off x="260276" y="715318"/>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9</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CHG &amp; DIS Circuit</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Question: Is the MOSFET (IPB072N15N3G) tested for the 22 cells battery operation?</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it is not tested for 22 cells. But we already use this MOSFET in the previous design.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Question: How much is the Load/charge current needed? </a:t>
                      </a:r>
                      <a:endParaRPr sz="1200">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power : 5KW up to 10 KW</a:t>
                      </a:r>
                      <a:endParaRPr sz="1200">
                        <a:solidFill>
                          <a:srgbClr val="E61C0E"/>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voltage : 72V</a:t>
                      </a:r>
                      <a:endParaRPr sz="1200">
                        <a:solidFill>
                          <a:srgbClr val="E61C0E"/>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current : 70 up to 140 A</a:t>
                      </a:r>
                      <a:endParaRPr sz="1200">
                        <a:solidFill>
                          <a:srgbClr val="E61C0E"/>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Question: Any requirement for the MOSFET on/off speed?</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there is no requirement</a:t>
                      </a:r>
                      <a:endParaRPr sz="1200">
                        <a:solidFill>
                          <a:srgbClr val="E61C0E"/>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Each FET should have gate balance resistor to reduce FET unbalance ringing, ~tenths of ohm</a:t>
                      </a:r>
                      <a:endParaRPr/>
                    </a:p>
                    <a:p>
                      <a:pPr indent="0" lvl="0" marL="457200" marR="0" rtl="0" algn="l">
                        <a:lnSpc>
                          <a:spcPct val="100000"/>
                        </a:lnSpc>
                        <a:spcBef>
                          <a:spcPts val="0"/>
                        </a:spcBef>
                        <a:spcAft>
                          <a:spcPts val="0"/>
                        </a:spcAft>
                        <a:buNone/>
                      </a:pPr>
                      <a:r>
                        <a:rPr lang="en-US">
                          <a:solidFill>
                            <a:srgbClr val="FF0000"/>
                          </a:solidFill>
                        </a:rPr>
                        <a:t>Thank you for the suggestion</a:t>
                      </a:r>
                      <a:endParaRPr>
                        <a:solidFill>
                          <a:srgbClr val="FF0000"/>
                        </a:solidFil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txBody>
                  <a:tcPr marT="45725" marB="45725" marR="91450" marL="91450"/>
                </a:tc>
              </a:tr>
            </a:tbl>
          </a:graphicData>
        </a:graphic>
      </p:graphicFrame>
      <p:pic>
        <p:nvPicPr>
          <p:cNvPr id="114" name="Google Shape;114;p6"/>
          <p:cNvPicPr preferRelativeResize="0"/>
          <p:nvPr/>
        </p:nvPicPr>
        <p:blipFill rotWithShape="1">
          <a:blip r:embed="rId3">
            <a:alphaModFix/>
          </a:blip>
          <a:srcRect b="0" l="0" r="0" t="0"/>
          <a:stretch/>
        </p:blipFill>
        <p:spPr>
          <a:xfrm>
            <a:off x="1787453" y="1413009"/>
            <a:ext cx="2905133" cy="4997520"/>
          </a:xfrm>
          <a:prstGeom prst="rect">
            <a:avLst/>
          </a:prstGeom>
          <a:noFill/>
          <a:ln>
            <a:noFill/>
          </a:ln>
        </p:spPr>
      </p:pic>
      <p:sp>
        <p:nvSpPr>
          <p:cNvPr id="115" name="Google Shape;115;p6"/>
          <p:cNvSpPr/>
          <p:nvPr/>
        </p:nvSpPr>
        <p:spPr>
          <a:xfrm>
            <a:off x="2732923" y="1974713"/>
            <a:ext cx="470210" cy="436603"/>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16" name="Google Shape;116;p6"/>
          <p:cNvSpPr txBox="1"/>
          <p:nvPr/>
        </p:nvSpPr>
        <p:spPr>
          <a:xfrm>
            <a:off x="2502087" y="1820824"/>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1</a:t>
            </a:r>
            <a:endParaRPr b="0" sz="1400">
              <a:solidFill>
                <a:srgbClr val="FF0000"/>
              </a:solidFill>
              <a:latin typeface="Arial"/>
              <a:ea typeface="Arial"/>
              <a:cs typeface="Arial"/>
              <a:sym typeface="Arial"/>
            </a:endParaRPr>
          </a:p>
        </p:txBody>
      </p:sp>
      <p:sp>
        <p:nvSpPr>
          <p:cNvPr id="117" name="Google Shape;117;p6"/>
          <p:cNvSpPr/>
          <p:nvPr/>
        </p:nvSpPr>
        <p:spPr>
          <a:xfrm>
            <a:off x="2842650" y="2798064"/>
            <a:ext cx="656453" cy="20484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18" name="Google Shape;118;p6"/>
          <p:cNvSpPr/>
          <p:nvPr/>
        </p:nvSpPr>
        <p:spPr>
          <a:xfrm>
            <a:off x="2848745" y="3206773"/>
            <a:ext cx="656453" cy="20484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19" name="Google Shape;119;p6"/>
          <p:cNvSpPr/>
          <p:nvPr/>
        </p:nvSpPr>
        <p:spPr>
          <a:xfrm>
            <a:off x="2842649" y="2367718"/>
            <a:ext cx="656453" cy="20484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20" name="Google Shape;120;p6"/>
          <p:cNvSpPr/>
          <p:nvPr/>
        </p:nvSpPr>
        <p:spPr>
          <a:xfrm>
            <a:off x="2867031" y="3591530"/>
            <a:ext cx="656453" cy="20484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21" name="Google Shape;121;p6"/>
          <p:cNvSpPr/>
          <p:nvPr/>
        </p:nvSpPr>
        <p:spPr>
          <a:xfrm>
            <a:off x="2867030" y="3976287"/>
            <a:ext cx="656453" cy="20484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22" name="Google Shape;122;p6"/>
          <p:cNvSpPr txBox="1"/>
          <p:nvPr/>
        </p:nvSpPr>
        <p:spPr>
          <a:xfrm>
            <a:off x="2584485" y="2347379"/>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4</a:t>
            </a:r>
            <a:endParaRPr b="0" sz="1400">
              <a:solidFill>
                <a:srgbClr val="FF0000"/>
              </a:solidFill>
              <a:latin typeface="Arial"/>
              <a:ea typeface="Arial"/>
              <a:cs typeface="Arial"/>
              <a:sym typeface="Arial"/>
            </a:endParaRPr>
          </a:p>
        </p:txBody>
      </p:sp>
      <p:pic>
        <p:nvPicPr>
          <p:cNvPr id="123" name="Google Shape;123;p6"/>
          <p:cNvPicPr preferRelativeResize="0"/>
          <p:nvPr/>
        </p:nvPicPr>
        <p:blipFill>
          <a:blip r:embed="rId4">
            <a:alphaModFix/>
          </a:blip>
          <a:stretch>
            <a:fillRect/>
          </a:stretch>
        </p:blipFill>
        <p:spPr>
          <a:xfrm>
            <a:off x="6332150" y="2128600"/>
            <a:ext cx="2990850" cy="101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7"/>
          <p:cNvGraphicFramePr/>
          <p:nvPr/>
        </p:nvGraphicFramePr>
        <p:xfrm>
          <a:off x="286909" y="706441"/>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lnB cap="flat" cmpd="sng" w="12700">
                      <a:solidFill>
                        <a:srgbClr val="E61C0E"/>
                      </a:solidFill>
                      <a:prstDash val="solid"/>
                      <a:round/>
                      <a:headEnd len="sm" w="sm" type="none"/>
                      <a:tailEnd len="sm" w="sm" type="none"/>
                    </a:lnB>
                  </a:tcPr>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10</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Cell Balancing Circuit</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lnR cap="flat" cmpd="sng" w="12700">
                      <a:solidFill>
                        <a:srgbClr val="E61C0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200"/>
                        <a:buFont typeface="Arial"/>
                        <a:buNone/>
                      </a:pPr>
                      <a:r>
                        <a:t/>
                      </a:r>
                      <a:endParaRPr sz="1200">
                        <a:solidFill>
                          <a:srgbClr val="E61C0E"/>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Question: What is the battery cell voltage you plan to support?</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li-ion 18650 (3.7v)</a:t>
                      </a:r>
                      <a:endParaRPr sz="1200">
                        <a:solidFill>
                          <a:srgbClr val="FF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Question: What is the Rg value? </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FF0000"/>
                          </a:solidFill>
                          <a:latin typeface="Arial"/>
                          <a:ea typeface="Arial"/>
                          <a:cs typeface="Arial"/>
                          <a:sym typeface="Arial"/>
                        </a:rPr>
                        <a:t>1k is value of Rg, we got this design from the nuvoton evaluation board </a:t>
                      </a:r>
                      <a:endParaRPr sz="1200">
                        <a:solidFill>
                          <a:srgbClr val="FF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Just need to ensure external NMOS FET and Rcb handle the power dissipation from the Icb current design. Use high voltage NMOS type like 40V, 50V etc to sustain hotplug stress,</a:t>
                      </a:r>
                      <a:endParaRPr b="0" sz="1200" u="none">
                        <a:solidFill>
                          <a:schemeClr val="dk1"/>
                        </a:solidFill>
                        <a:latin typeface="Arial"/>
                        <a:ea typeface="Arial"/>
                        <a:cs typeface="Arial"/>
                        <a:sym typeface="Arial"/>
                      </a:endParaRPr>
                    </a:p>
                    <a:p>
                      <a:pPr indent="-152400" lvl="0" marL="228600" rtl="0" algn="l">
                        <a:spcBef>
                          <a:spcPts val="0"/>
                        </a:spcBef>
                        <a:spcAft>
                          <a:spcPts val="0"/>
                        </a:spcAft>
                        <a:buNone/>
                      </a:pPr>
                      <a:r>
                        <a:rPr lang="en-US" sz="1200">
                          <a:solidFill>
                            <a:srgbClr val="E61C0E"/>
                          </a:solidFill>
                          <a:latin typeface="Arial"/>
                          <a:ea typeface="Arial"/>
                          <a:cs typeface="Arial"/>
                          <a:sym typeface="Arial"/>
                        </a:rPr>
                        <a:t>       we consider to use NMOS </a:t>
                      </a:r>
                      <a:r>
                        <a:rPr lang="en-US" sz="1200">
                          <a:solidFill>
                            <a:srgbClr val="E61C0E"/>
                          </a:solidFill>
                          <a:latin typeface="Arial"/>
                          <a:ea typeface="Arial"/>
                          <a:cs typeface="Arial"/>
                          <a:sym typeface="Arial"/>
                        </a:rPr>
                        <a:t>Si2318CDS Vishay </a:t>
                      </a:r>
                      <a:endParaRPr sz="1200">
                        <a:solidFill>
                          <a:srgbClr val="E61C0E"/>
                        </a:solidFill>
                        <a:latin typeface="Arial"/>
                        <a:ea typeface="Arial"/>
                        <a:cs typeface="Arial"/>
                        <a:sym typeface="Arial"/>
                      </a:endParaRPr>
                    </a:p>
                    <a:p>
                      <a:pPr indent="0" lvl="0" marL="0" rtl="0" algn="l">
                        <a:spcBef>
                          <a:spcPts val="0"/>
                        </a:spcBef>
                        <a:spcAft>
                          <a:spcPts val="0"/>
                        </a:spcAft>
                        <a:buNone/>
                      </a:pPr>
                      <a:r>
                        <a:t/>
                      </a:r>
                      <a:endParaRPr sz="1200">
                        <a:solidFill>
                          <a:srgbClr val="E61C0E"/>
                        </a:solidFill>
                        <a:latin typeface="Arial"/>
                        <a:ea typeface="Arial"/>
                        <a:cs typeface="Arial"/>
                        <a:sym typeface="Arial"/>
                      </a:endParaRPr>
                    </a:p>
                    <a:p>
                      <a:pPr indent="-152400" lvl="0" marL="228600" rtl="0" algn="l">
                        <a:spcBef>
                          <a:spcPts val="0"/>
                        </a:spcBef>
                        <a:spcAft>
                          <a:spcPts val="0"/>
                        </a:spcAft>
                        <a:buNone/>
                      </a:pPr>
                      <a:r>
                        <a:t/>
                      </a:r>
                      <a:endParaRPr sz="1200">
                        <a:solidFill>
                          <a:srgbClr val="E61C0E"/>
                        </a:solidFill>
                        <a:latin typeface="Arial"/>
                        <a:ea typeface="Arial"/>
                        <a:cs typeface="Arial"/>
                        <a:sym typeface="Arial"/>
                      </a:endParaRPr>
                    </a:p>
                    <a:p>
                      <a:pPr indent="-152400" lvl="0" marL="228600" rtl="0" algn="l">
                        <a:spcBef>
                          <a:spcPts val="0"/>
                        </a:spcBef>
                        <a:spcAft>
                          <a:spcPts val="0"/>
                        </a:spcAft>
                        <a:buNone/>
                      </a:pPr>
                      <a:r>
                        <a:t/>
                      </a:r>
                      <a:endParaRPr sz="1200">
                        <a:solidFill>
                          <a:srgbClr val="E61C0E"/>
                        </a:solidFill>
                        <a:latin typeface="Arial"/>
                        <a:ea typeface="Arial"/>
                        <a:cs typeface="Arial"/>
                        <a:sym typeface="Arial"/>
                      </a:endParaRPr>
                    </a:p>
                    <a:p>
                      <a:pPr indent="-152400" lvl="0" marL="228600" rtl="0" algn="l">
                        <a:spcBef>
                          <a:spcPts val="0"/>
                        </a:spcBef>
                        <a:spcAft>
                          <a:spcPts val="0"/>
                        </a:spcAft>
                        <a:buNone/>
                      </a:pPr>
                      <a:r>
                        <a:t/>
                      </a:r>
                      <a:endParaRPr sz="1200">
                        <a:solidFill>
                          <a:srgbClr val="E61C0E"/>
                        </a:solidFill>
                        <a:latin typeface="Arial"/>
                        <a:ea typeface="Arial"/>
                        <a:cs typeface="Arial"/>
                        <a:sym typeface="Arial"/>
                      </a:endParaRPr>
                    </a:p>
                    <a:p>
                      <a:pPr indent="-152400" lvl="0" marL="228600" rtl="0" algn="l">
                        <a:spcBef>
                          <a:spcPts val="0"/>
                        </a:spcBef>
                        <a:spcAft>
                          <a:spcPts val="0"/>
                        </a:spcAft>
                        <a:buNone/>
                      </a:pPr>
                      <a:r>
                        <a:t/>
                      </a:r>
                      <a:endParaRPr sz="1200">
                        <a:solidFill>
                          <a:srgbClr val="E61C0E"/>
                        </a:solidFill>
                        <a:latin typeface="Arial"/>
                        <a:ea typeface="Arial"/>
                        <a:cs typeface="Arial"/>
                        <a:sym typeface="Arial"/>
                      </a:endParaRPr>
                    </a:p>
                    <a:p>
                      <a:pPr indent="-152400" lvl="0" marL="228600" rtl="0" algn="l">
                        <a:spcBef>
                          <a:spcPts val="0"/>
                        </a:spcBef>
                        <a:spcAft>
                          <a:spcPts val="0"/>
                        </a:spcAft>
                        <a:buNone/>
                      </a:pPr>
                      <a:r>
                        <a:t/>
                      </a:r>
                      <a:endParaRPr sz="1200">
                        <a:solidFill>
                          <a:srgbClr val="E61C0E"/>
                        </a:solidFill>
                        <a:latin typeface="Arial"/>
                        <a:ea typeface="Arial"/>
                        <a:cs typeface="Arial"/>
                        <a:sym typeface="Arial"/>
                      </a:endParaRPr>
                    </a:p>
                    <a:p>
                      <a:pPr indent="-152400" lvl="0" marL="228600" rtl="0" algn="l">
                        <a:spcBef>
                          <a:spcPts val="0"/>
                        </a:spcBef>
                        <a:spcAft>
                          <a:spcPts val="0"/>
                        </a:spcAft>
                        <a:buNone/>
                      </a:pPr>
                      <a:r>
                        <a:t/>
                      </a:r>
                      <a:endParaRPr sz="1200">
                        <a:solidFill>
                          <a:srgbClr val="E61C0E"/>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lang="en-US" sz="1200"/>
                        <a:t>These LEDs are for demonstration purpose only. In actual application, you may not need LED indicator during cell balancing. Cell balance ON/OFF status can be read back from our internal registers. </a:t>
                      </a:r>
                      <a:endParaRPr sz="1200"/>
                    </a:p>
                    <a:p>
                      <a:pPr indent="0" lvl="0" marL="457200" marR="0" rtl="0" algn="l">
                        <a:lnSpc>
                          <a:spcPct val="100000"/>
                        </a:lnSpc>
                        <a:spcBef>
                          <a:spcPts val="0"/>
                        </a:spcBef>
                        <a:spcAft>
                          <a:spcPts val="0"/>
                        </a:spcAft>
                        <a:buNone/>
                      </a:pPr>
                      <a:r>
                        <a:rPr lang="en-US" sz="1200">
                          <a:solidFill>
                            <a:srgbClr val="FF0000"/>
                          </a:solidFill>
                        </a:rPr>
                        <a:t>thankyou for the </a:t>
                      </a:r>
                      <a:r>
                        <a:rPr lang="en-US" sz="1200">
                          <a:solidFill>
                            <a:srgbClr val="FF0000"/>
                          </a:solidFill>
                        </a:rPr>
                        <a:t>information</a:t>
                      </a:r>
                      <a:r>
                        <a:rPr lang="en-US" sz="1200">
                          <a:solidFill>
                            <a:srgbClr val="FF0000"/>
                          </a:solidFill>
                        </a:rPr>
                        <a:t>, </a:t>
                      </a:r>
                      <a:r>
                        <a:rPr lang="en-US" sz="1200">
                          <a:solidFill>
                            <a:srgbClr val="FF0000"/>
                          </a:solidFill>
                        </a:rPr>
                        <a:t>we consider to keep it.</a:t>
                      </a:r>
                      <a:endParaRPr sz="1200">
                        <a:solidFill>
                          <a:srgbClr val="FF0000"/>
                        </a:solidFil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txBody>
                  <a:tcPr marT="45725" marB="45725" marR="91450" marL="91450">
                    <a:lnL cap="flat" cmpd="sng" w="12700">
                      <a:solidFill>
                        <a:srgbClr val="E61C0E"/>
                      </a:solidFill>
                      <a:prstDash val="solid"/>
                      <a:round/>
                      <a:headEnd len="sm" w="sm" type="none"/>
                      <a:tailEnd len="sm" w="sm" type="none"/>
                    </a:lnL>
                    <a:lnR cap="flat" cmpd="sng" w="12700">
                      <a:solidFill>
                        <a:srgbClr val="E61C0E"/>
                      </a:solidFill>
                      <a:prstDash val="solid"/>
                      <a:round/>
                      <a:headEnd len="sm" w="sm" type="none"/>
                      <a:tailEnd len="sm" w="sm" type="none"/>
                    </a:lnR>
                    <a:lnT cap="flat" cmpd="sng" w="12700">
                      <a:solidFill>
                        <a:srgbClr val="E61C0E"/>
                      </a:solidFill>
                      <a:prstDash val="solid"/>
                      <a:round/>
                      <a:headEnd len="sm" w="sm" type="none"/>
                      <a:tailEnd len="sm" w="sm" type="none"/>
                    </a:lnT>
                    <a:lnB cap="flat" cmpd="sng" w="12700">
                      <a:solidFill>
                        <a:srgbClr val="E61C0E"/>
                      </a:solidFill>
                      <a:prstDash val="solid"/>
                      <a:round/>
                      <a:headEnd len="sm" w="sm" type="none"/>
                      <a:tailEnd len="sm" w="sm" type="none"/>
                    </a:lnB>
                  </a:tcPr>
                </a:tc>
              </a:tr>
            </a:tbl>
          </a:graphicData>
        </a:graphic>
      </p:graphicFrame>
      <p:pic>
        <p:nvPicPr>
          <p:cNvPr id="129" name="Google Shape;129;p7"/>
          <p:cNvPicPr preferRelativeResize="0"/>
          <p:nvPr/>
        </p:nvPicPr>
        <p:blipFill rotWithShape="1">
          <a:blip r:embed="rId3">
            <a:alphaModFix/>
          </a:blip>
          <a:srcRect b="0" l="0" r="0" t="0"/>
          <a:stretch/>
        </p:blipFill>
        <p:spPr>
          <a:xfrm>
            <a:off x="2105687" y="1394696"/>
            <a:ext cx="2954554" cy="4496411"/>
          </a:xfrm>
          <a:prstGeom prst="rect">
            <a:avLst/>
          </a:prstGeom>
          <a:noFill/>
          <a:ln>
            <a:noFill/>
          </a:ln>
        </p:spPr>
      </p:pic>
      <p:sp>
        <p:nvSpPr>
          <p:cNvPr id="130" name="Google Shape;130;p7"/>
          <p:cNvSpPr/>
          <p:nvPr/>
        </p:nvSpPr>
        <p:spPr>
          <a:xfrm>
            <a:off x="3754862" y="3258105"/>
            <a:ext cx="559686" cy="312776"/>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31" name="Google Shape;131;p7"/>
          <p:cNvSpPr txBox="1"/>
          <p:nvPr/>
        </p:nvSpPr>
        <p:spPr>
          <a:xfrm>
            <a:off x="4314548" y="3104216"/>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sp>
        <p:nvSpPr>
          <p:cNvPr id="132" name="Google Shape;132;p7"/>
          <p:cNvSpPr/>
          <p:nvPr/>
        </p:nvSpPr>
        <p:spPr>
          <a:xfrm>
            <a:off x="3754862" y="5150528"/>
            <a:ext cx="559686" cy="312776"/>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33" name="Google Shape;133;p7"/>
          <p:cNvSpPr/>
          <p:nvPr/>
        </p:nvSpPr>
        <p:spPr>
          <a:xfrm>
            <a:off x="3195176" y="2517526"/>
            <a:ext cx="773142" cy="312776"/>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34" name="Google Shape;134;p7"/>
          <p:cNvSpPr txBox="1"/>
          <p:nvPr/>
        </p:nvSpPr>
        <p:spPr>
          <a:xfrm>
            <a:off x="3581747" y="2210612"/>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sp>
        <p:nvSpPr>
          <p:cNvPr id="135" name="Google Shape;135;p7"/>
          <p:cNvSpPr/>
          <p:nvPr/>
        </p:nvSpPr>
        <p:spPr>
          <a:xfrm>
            <a:off x="3181646" y="4249859"/>
            <a:ext cx="786671" cy="472865"/>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36" name="Google Shape;136;p7"/>
          <p:cNvSpPr txBox="1"/>
          <p:nvPr/>
        </p:nvSpPr>
        <p:spPr>
          <a:xfrm>
            <a:off x="4314548" y="4932778"/>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sp>
        <p:nvSpPr>
          <p:cNvPr id="137" name="Google Shape;137;p7"/>
          <p:cNvSpPr txBox="1"/>
          <p:nvPr/>
        </p:nvSpPr>
        <p:spPr>
          <a:xfrm>
            <a:off x="3581747" y="4001074"/>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3</a:t>
            </a:r>
            <a:endParaRPr b="0" sz="1400">
              <a:solidFill>
                <a:srgbClr val="FF0000"/>
              </a:solidFill>
              <a:latin typeface="Arial"/>
              <a:ea typeface="Arial"/>
              <a:cs typeface="Arial"/>
              <a:sym typeface="Arial"/>
            </a:endParaRPr>
          </a:p>
        </p:txBody>
      </p:sp>
      <p:sp>
        <p:nvSpPr>
          <p:cNvPr id="138" name="Google Shape;138;p7"/>
          <p:cNvSpPr/>
          <p:nvPr/>
        </p:nvSpPr>
        <p:spPr>
          <a:xfrm>
            <a:off x="2884770" y="2295364"/>
            <a:ext cx="296876" cy="80885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39" name="Google Shape;139;p7"/>
          <p:cNvSpPr/>
          <p:nvPr/>
        </p:nvSpPr>
        <p:spPr>
          <a:xfrm>
            <a:off x="2856590" y="4154962"/>
            <a:ext cx="296876" cy="808851"/>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40" name="Google Shape;140;p7"/>
          <p:cNvSpPr txBox="1"/>
          <p:nvPr/>
        </p:nvSpPr>
        <p:spPr>
          <a:xfrm>
            <a:off x="2652107" y="2309672"/>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4</a:t>
            </a:r>
            <a:endParaRPr b="0" sz="1400">
              <a:solidFill>
                <a:srgbClr val="FF0000"/>
              </a:solidFill>
              <a:latin typeface="Arial"/>
              <a:ea typeface="Arial"/>
              <a:cs typeface="Arial"/>
              <a:sym typeface="Arial"/>
            </a:endParaRPr>
          </a:p>
        </p:txBody>
      </p:sp>
      <p:sp>
        <p:nvSpPr>
          <p:cNvPr id="141" name="Google Shape;141;p7"/>
          <p:cNvSpPr txBox="1"/>
          <p:nvPr/>
        </p:nvSpPr>
        <p:spPr>
          <a:xfrm>
            <a:off x="2652107" y="4100134"/>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4</a:t>
            </a:r>
            <a:endParaRPr b="0" sz="1400">
              <a:solidFill>
                <a:srgbClr val="FF0000"/>
              </a:solidFill>
              <a:latin typeface="Arial"/>
              <a:ea typeface="Arial"/>
              <a:cs typeface="Arial"/>
              <a:sym typeface="Arial"/>
            </a:endParaRPr>
          </a:p>
        </p:txBody>
      </p:sp>
      <p:pic>
        <p:nvPicPr>
          <p:cNvPr id="142" name="Google Shape;142;p7"/>
          <p:cNvPicPr preferRelativeResize="0"/>
          <p:nvPr/>
        </p:nvPicPr>
        <p:blipFill>
          <a:blip r:embed="rId4">
            <a:alphaModFix/>
          </a:blip>
          <a:stretch>
            <a:fillRect/>
          </a:stretch>
        </p:blipFill>
        <p:spPr>
          <a:xfrm>
            <a:off x="6215048" y="3412011"/>
            <a:ext cx="3256625" cy="89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8"/>
          <p:cNvGraphicFramePr/>
          <p:nvPr/>
        </p:nvGraphicFramePr>
        <p:xfrm>
          <a:off x="286909" y="706441"/>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11</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12</a:t>
                      </a:r>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VDD55 at regulator circuit</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76200" marR="0" rtl="0" algn="l">
                        <a:lnSpc>
                          <a:spcPct val="100000"/>
                        </a:lnSpc>
                        <a:spcBef>
                          <a:spcPts val="0"/>
                        </a:spcBef>
                        <a:spcAft>
                          <a:spcPts val="0"/>
                        </a:spcAft>
                        <a:buClr>
                          <a:schemeClr val="dk1"/>
                        </a:buClr>
                        <a:buSzPts val="1200"/>
                        <a:buFont typeface="Arial"/>
                        <a:buNone/>
                      </a:pPr>
                      <a:r>
                        <a:t/>
                      </a:r>
                      <a:endParaRPr b="0" sz="1200" u="none">
                        <a:solidFill>
                          <a:srgbClr val="E61C0E"/>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VDD55 resistor - Use </a:t>
                      </a:r>
                      <a:r>
                        <a:rPr lang="en-US" sz="1200"/>
                        <a:t>high power type package, 2W</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200">
                          <a:solidFill>
                            <a:srgbClr val="E61C0E"/>
                          </a:solidFill>
                          <a:latin typeface="Arial"/>
                          <a:ea typeface="Arial"/>
                          <a:cs typeface="Arial"/>
                          <a:sym typeface="Arial"/>
                        </a:rPr>
                        <a:t> Thank you for the suggestion, we will consider it</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chemeClr val="dk1"/>
                        </a:buClr>
                        <a:buSzPts val="1200"/>
                        <a:buFont typeface="Arial"/>
                        <a:buNone/>
                      </a:pPr>
                      <a:r>
                        <a:t/>
                      </a:r>
                      <a:endParaRPr sz="1200">
                        <a:solidFill>
                          <a:srgbClr val="E61C0E"/>
                        </a:solidFill>
                        <a:latin typeface="Arial"/>
                        <a:ea typeface="Arial"/>
                        <a:cs typeface="Arial"/>
                        <a:sym typeface="Arial"/>
                      </a:endParaRPr>
                    </a:p>
                    <a:p>
                      <a:pPr indent="0" lvl="0" marL="76200" marR="0" rtl="0" algn="l">
                        <a:lnSpc>
                          <a:spcPct val="100000"/>
                        </a:lnSpc>
                        <a:spcBef>
                          <a:spcPts val="0"/>
                        </a:spcBef>
                        <a:spcAft>
                          <a:spcPts val="0"/>
                        </a:spcAft>
                        <a:buClr>
                          <a:schemeClr val="dk1"/>
                        </a:buClr>
                        <a:buSzPts val="1200"/>
                        <a:buFont typeface="Arial"/>
                        <a:buNone/>
                      </a:pPr>
                      <a:r>
                        <a:t/>
                      </a:r>
                      <a:endParaRPr sz="1200">
                        <a:solidFill>
                          <a:srgbClr val="E61C0E"/>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E61C0E"/>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CVDD need be same voltage with the MCU supply so that SPI can communicate. The STM MCU is 3.3V supply, please change to 3.3V.</a:t>
                      </a:r>
                      <a:endParaRPr b="0" sz="1200" u="none">
                        <a:solidFill>
                          <a:schemeClr val="dk1"/>
                        </a:solidFill>
                        <a:latin typeface="Arial"/>
                        <a:ea typeface="Arial"/>
                        <a:cs typeface="Arial"/>
                        <a:sym typeface="Arial"/>
                      </a:endParaRPr>
                    </a:p>
                    <a:p>
                      <a:pPr indent="0" lvl="0" marL="0" rtl="0" algn="l">
                        <a:spcBef>
                          <a:spcPts val="0"/>
                        </a:spcBef>
                        <a:spcAft>
                          <a:spcPts val="0"/>
                        </a:spcAft>
                        <a:buNone/>
                      </a:pPr>
                      <a:r>
                        <a:rPr lang="en-US" sz="1200">
                          <a:solidFill>
                            <a:srgbClr val="E61C0E"/>
                          </a:solidFill>
                          <a:latin typeface="Arial"/>
                          <a:ea typeface="Arial"/>
                          <a:cs typeface="Arial"/>
                          <a:sym typeface="Arial"/>
                        </a:rPr>
                        <a:t> Thank you for the correction, we will change it</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Insert cap (suggest 0.1uF) for noise filter. </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latin typeface="Arial"/>
                          <a:ea typeface="Arial"/>
                          <a:cs typeface="Arial"/>
                          <a:sym typeface="Arial"/>
                        </a:rPr>
                        <a:t>done</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200">
                          <a:solidFill>
                            <a:srgbClr val="E61C0E"/>
                          </a:solidFill>
                          <a:latin typeface="Arial"/>
                          <a:ea typeface="Arial"/>
                          <a:cs typeface="Arial"/>
                          <a:sym typeface="Arial"/>
                        </a:rPr>
                        <a:t> Thank you for the suggestion, we will consider it</a:t>
                      </a:r>
                      <a:endParaRPr sz="1200">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txBody>
                  <a:tcPr marT="45725" marB="45725" marR="91450" marL="91450"/>
                </a:tc>
              </a:tr>
            </a:tbl>
          </a:graphicData>
        </a:graphic>
      </p:graphicFrame>
      <p:pic>
        <p:nvPicPr>
          <p:cNvPr id="148" name="Google Shape;148;p8"/>
          <p:cNvPicPr preferRelativeResize="0"/>
          <p:nvPr/>
        </p:nvPicPr>
        <p:blipFill rotWithShape="1">
          <a:blip r:embed="rId3">
            <a:alphaModFix/>
          </a:blip>
          <a:srcRect b="0" l="0" r="0" t="0"/>
          <a:stretch/>
        </p:blipFill>
        <p:spPr>
          <a:xfrm>
            <a:off x="1690270" y="1510634"/>
            <a:ext cx="2426486" cy="2213737"/>
          </a:xfrm>
          <a:prstGeom prst="rect">
            <a:avLst/>
          </a:prstGeom>
          <a:noFill/>
          <a:ln>
            <a:noFill/>
          </a:ln>
        </p:spPr>
      </p:pic>
      <p:sp>
        <p:nvSpPr>
          <p:cNvPr id="149" name="Google Shape;149;p8"/>
          <p:cNvSpPr/>
          <p:nvPr/>
        </p:nvSpPr>
        <p:spPr>
          <a:xfrm>
            <a:off x="2473911" y="2067399"/>
            <a:ext cx="586740" cy="550103"/>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50" name="Google Shape;150;p8"/>
          <p:cNvSpPr txBox="1"/>
          <p:nvPr/>
        </p:nvSpPr>
        <p:spPr>
          <a:xfrm>
            <a:off x="2201185" y="1913510"/>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1</a:t>
            </a:r>
            <a:endParaRPr b="0" sz="1400">
              <a:solidFill>
                <a:srgbClr val="FF0000"/>
              </a:solidFill>
              <a:latin typeface="Arial"/>
              <a:ea typeface="Arial"/>
              <a:cs typeface="Arial"/>
              <a:sym typeface="Arial"/>
            </a:endParaRPr>
          </a:p>
        </p:txBody>
      </p:sp>
      <p:pic>
        <p:nvPicPr>
          <p:cNvPr id="151" name="Google Shape;151;p8"/>
          <p:cNvPicPr preferRelativeResize="0"/>
          <p:nvPr/>
        </p:nvPicPr>
        <p:blipFill rotWithShape="1">
          <a:blip r:embed="rId4">
            <a:alphaModFix/>
          </a:blip>
          <a:srcRect b="0" l="0" r="0" t="0"/>
          <a:stretch/>
        </p:blipFill>
        <p:spPr>
          <a:xfrm>
            <a:off x="1690270" y="4208496"/>
            <a:ext cx="2225233" cy="640135"/>
          </a:xfrm>
          <a:prstGeom prst="rect">
            <a:avLst/>
          </a:prstGeom>
          <a:noFill/>
          <a:ln>
            <a:noFill/>
          </a:ln>
        </p:spPr>
      </p:pic>
      <p:pic>
        <p:nvPicPr>
          <p:cNvPr id="152" name="Google Shape;152;p8"/>
          <p:cNvPicPr preferRelativeResize="0"/>
          <p:nvPr/>
        </p:nvPicPr>
        <p:blipFill rotWithShape="1">
          <a:blip r:embed="rId5">
            <a:alphaModFix/>
          </a:blip>
          <a:srcRect b="0" l="0" r="0" t="0"/>
          <a:stretch/>
        </p:blipFill>
        <p:spPr>
          <a:xfrm flipH="1" rot="-5400000">
            <a:off x="2317134" y="4964874"/>
            <a:ext cx="524659" cy="211105"/>
          </a:xfrm>
          <a:prstGeom prst="rect">
            <a:avLst/>
          </a:prstGeom>
          <a:noFill/>
          <a:ln>
            <a:noFill/>
          </a:ln>
        </p:spPr>
      </p:pic>
      <p:cxnSp>
        <p:nvCxnSpPr>
          <p:cNvPr id="153" name="Google Shape;153;p8"/>
          <p:cNvCxnSpPr/>
          <p:nvPr/>
        </p:nvCxnSpPr>
        <p:spPr>
          <a:xfrm>
            <a:off x="2571369" y="5290099"/>
            <a:ext cx="0" cy="324612"/>
          </a:xfrm>
          <a:prstGeom prst="straightConnector1">
            <a:avLst/>
          </a:prstGeom>
          <a:noFill/>
          <a:ln cap="flat" cmpd="sng" w="19050">
            <a:solidFill>
              <a:srgbClr val="00B050"/>
            </a:solidFill>
            <a:prstDash val="solid"/>
            <a:round/>
            <a:headEnd len="sm" w="sm" type="none"/>
            <a:tailEnd len="sm" w="sm" type="none"/>
          </a:ln>
        </p:spPr>
      </p:cxnSp>
      <p:sp>
        <p:nvSpPr>
          <p:cNvPr id="154" name="Google Shape;154;p8"/>
          <p:cNvSpPr/>
          <p:nvPr/>
        </p:nvSpPr>
        <p:spPr>
          <a:xfrm rot="10800000">
            <a:off x="2482079" y="5614711"/>
            <a:ext cx="174474" cy="110490"/>
          </a:xfrm>
          <a:prstGeom prst="triangle">
            <a:avLst>
              <a:gd fmla="val 50000" name="adj"/>
            </a:avLst>
          </a:prstGeom>
          <a:noFill/>
          <a:ln cap="flat" cmpd="sng" w="25400">
            <a:solidFill>
              <a:srgbClr val="84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cxnSp>
        <p:nvCxnSpPr>
          <p:cNvPr id="155" name="Google Shape;155;p8"/>
          <p:cNvCxnSpPr/>
          <p:nvPr/>
        </p:nvCxnSpPr>
        <p:spPr>
          <a:xfrm>
            <a:off x="2578659" y="4524019"/>
            <a:ext cx="0" cy="324612"/>
          </a:xfrm>
          <a:prstGeom prst="straightConnector1">
            <a:avLst/>
          </a:prstGeom>
          <a:noFill/>
          <a:ln cap="flat" cmpd="sng" w="19050">
            <a:solidFill>
              <a:srgbClr val="00B050"/>
            </a:solidFill>
            <a:prstDash val="solid"/>
            <a:round/>
            <a:headEnd len="sm" w="sm" type="none"/>
            <a:tailEnd len="sm" w="sm" type="none"/>
          </a:ln>
        </p:spPr>
      </p:cxnSp>
      <p:sp>
        <p:nvSpPr>
          <p:cNvPr id="156" name="Google Shape;156;p8"/>
          <p:cNvSpPr/>
          <p:nvPr/>
        </p:nvSpPr>
        <p:spPr>
          <a:xfrm>
            <a:off x="2316773" y="4848632"/>
            <a:ext cx="533107" cy="441468"/>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200">
              <a:solidFill>
                <a:schemeClr val="lt1"/>
              </a:solidFill>
              <a:latin typeface="Arial Narrow"/>
              <a:ea typeface="Arial Narrow"/>
              <a:cs typeface="Arial Narrow"/>
              <a:sym typeface="Arial Narrow"/>
            </a:endParaRPr>
          </a:p>
        </p:txBody>
      </p:sp>
      <p:sp>
        <p:nvSpPr>
          <p:cNvPr id="157" name="Google Shape;157;p8"/>
          <p:cNvSpPr txBox="1"/>
          <p:nvPr/>
        </p:nvSpPr>
        <p:spPr>
          <a:xfrm>
            <a:off x="2070679" y="4805976"/>
            <a:ext cx="296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lang="en-US" sz="1400">
                <a:solidFill>
                  <a:srgbClr val="FF0000"/>
                </a:solidFill>
                <a:latin typeface="Arial"/>
                <a:ea typeface="Arial"/>
                <a:cs typeface="Arial"/>
                <a:sym typeface="Arial"/>
              </a:rPr>
              <a:t>2</a:t>
            </a:r>
            <a:endParaRPr b="0" sz="140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9"/>
          <p:cNvGraphicFramePr/>
          <p:nvPr/>
        </p:nvGraphicFramePr>
        <p:xfrm>
          <a:off x="286909" y="706441"/>
          <a:ext cx="3000000" cy="3000000"/>
        </p:xfrm>
        <a:graphic>
          <a:graphicData uri="http://schemas.openxmlformats.org/drawingml/2006/table">
            <a:tbl>
              <a:tblPr bandRow="1" firstRow="1">
                <a:noFill/>
                <a:tableStyleId>{359F2235-CE6F-40C4-87C9-2CC467350495}</a:tableStyleId>
              </a:tblPr>
              <a:tblGrid>
                <a:gridCol w="381875"/>
                <a:gridCol w="5205850"/>
                <a:gridCol w="3958950"/>
              </a:tblGrid>
              <a:tr h="2648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Items</a:t>
                      </a:r>
                      <a:endParaRPr/>
                    </a:p>
                  </a:txBody>
                  <a:tcPr marT="45725" marB="45725" marR="91450" marL="91450"/>
                </a:tc>
                <a:tc>
                  <a:txBody>
                    <a:bodyPr/>
                    <a:lstStyle/>
                    <a:p>
                      <a:pPr indent="0" lvl="0" marL="0" marR="0" rtl="0" algn="ctr">
                        <a:spcBef>
                          <a:spcPts val="0"/>
                        </a:spcBef>
                        <a:spcAft>
                          <a:spcPts val="0"/>
                        </a:spcAft>
                        <a:buNone/>
                      </a:pPr>
                      <a:r>
                        <a:rPr b="1" lang="en-US" sz="1200">
                          <a:latin typeface="Arial"/>
                          <a:ea typeface="Arial"/>
                          <a:cs typeface="Arial"/>
                          <a:sym typeface="Arial"/>
                        </a:rPr>
                        <a:t>Comment and Remarks</a:t>
                      </a:r>
                      <a:endParaRPr/>
                    </a:p>
                  </a:txBody>
                  <a:tcPr marT="45725" marB="45725" marR="91450" marL="91450"/>
                </a:tc>
              </a:tr>
              <a:tr h="5761550">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13</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rPr lang="en-US" sz="1200">
                          <a:latin typeface="Arial"/>
                          <a:ea typeface="Arial"/>
                          <a:cs typeface="Arial"/>
                          <a:sym typeface="Arial"/>
                        </a:rPr>
                        <a:t>MCU Circuit</a:t>
                      </a:r>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sz="1200">
                        <a:latin typeface="Arial"/>
                        <a:ea typeface="Arial"/>
                        <a:cs typeface="Arial"/>
                        <a:sym typeface="Arial"/>
                      </a:endParaRPr>
                    </a:p>
                  </a:txBody>
                  <a:tcPr marT="45725" marB="45725" marR="91450" marL="91450"/>
                </a:tc>
                <a:tc>
                  <a:txBody>
                    <a:bodyPr/>
                    <a:lstStyle/>
                    <a:p>
                      <a:pPr indent="-152400" lvl="0" marL="228600" marR="0" rtl="0" algn="l">
                        <a:lnSpc>
                          <a:spcPct val="100000"/>
                        </a:lnSpc>
                        <a:spcBef>
                          <a:spcPts val="0"/>
                        </a:spcBef>
                        <a:spcAft>
                          <a:spcPts val="0"/>
                        </a:spcAft>
                        <a:buClr>
                          <a:schemeClr val="dk1"/>
                        </a:buClr>
                        <a:buSzPts val="1200"/>
                        <a:buFont typeface="Arial"/>
                        <a:buNone/>
                      </a:pPr>
                      <a:r>
                        <a:t/>
                      </a:r>
                      <a:endParaRPr b="0" sz="1200" u="none">
                        <a:solidFill>
                          <a:srgbClr val="E61C0E"/>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Can you help to explain your MCU power up sequence? For example, how you supply power to MCU? </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We plan to follow this power up sequence method. we </a:t>
                      </a:r>
                      <a:r>
                        <a:rPr lang="en-US" sz="1200">
                          <a:solidFill>
                            <a:srgbClr val="E61C0E"/>
                          </a:solidFill>
                          <a:latin typeface="Arial"/>
                          <a:ea typeface="Arial"/>
                          <a:cs typeface="Arial"/>
                          <a:sym typeface="Arial"/>
                        </a:rPr>
                        <a:t>consider</a:t>
                      </a:r>
                      <a:r>
                        <a:rPr lang="en-US" sz="1200">
                          <a:solidFill>
                            <a:srgbClr val="E61C0E"/>
                          </a:solidFill>
                          <a:latin typeface="Arial"/>
                          <a:ea typeface="Arial"/>
                          <a:cs typeface="Arial"/>
                          <a:sym typeface="Arial"/>
                        </a:rPr>
                        <a:t> to use CVDD=REGEXT case</a:t>
                      </a:r>
                      <a:endParaRPr sz="1200">
                        <a:solidFill>
                          <a:srgbClr val="E61C0E"/>
                        </a:solidFill>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0" lvl="0" marL="0" marR="0" rtl="0" algn="l">
                        <a:lnSpc>
                          <a:spcPct val="100000"/>
                        </a:lnSpc>
                        <a:spcBef>
                          <a:spcPts val="0"/>
                        </a:spcBef>
                        <a:spcAft>
                          <a:spcPts val="0"/>
                        </a:spcAft>
                        <a:buNone/>
                      </a:pPr>
                      <a:r>
                        <a:t/>
                      </a:r>
                      <a:endParaRPr sz="1200">
                        <a:latin typeface="Arial"/>
                        <a:ea typeface="Arial"/>
                        <a:cs typeface="Arial"/>
                        <a:sym typeface="Arial"/>
                      </a:endParaRPr>
                    </a:p>
                    <a:p>
                      <a:pPr indent="0" lvl="0" marL="457200" marR="0" rtl="0" algn="l">
                        <a:lnSpc>
                          <a:spcPct val="100000"/>
                        </a:lnSpc>
                        <a:spcBef>
                          <a:spcPts val="0"/>
                        </a:spcBef>
                        <a:spcAft>
                          <a:spcPts val="0"/>
                        </a:spcAft>
                        <a:buNone/>
                      </a:pPr>
                      <a:r>
                        <a:t/>
                      </a:r>
                      <a:endParaRPr sz="1200">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200"/>
                        <a:buFont typeface="Arial"/>
                        <a:buAutoNum type="arabicParenR"/>
                      </a:pPr>
                      <a:r>
                        <a:rPr b="0" lang="en-US" sz="1200" u="none">
                          <a:solidFill>
                            <a:schemeClr val="dk1"/>
                          </a:solidFill>
                          <a:latin typeface="Arial"/>
                          <a:ea typeface="Arial"/>
                          <a:cs typeface="Arial"/>
                          <a:sym typeface="Arial"/>
                        </a:rPr>
                        <a:t>How do you plan to wake up the BMIC from the MCU?</a:t>
                      </a:r>
                      <a:endParaRPr b="0" sz="12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rPr lang="en-US" sz="1200">
                          <a:solidFill>
                            <a:srgbClr val="E61C0E"/>
                          </a:solidFill>
                          <a:latin typeface="Arial"/>
                          <a:ea typeface="Arial"/>
                          <a:cs typeface="Arial"/>
                          <a:sym typeface="Arial"/>
                        </a:rPr>
                        <a:t>we plan to wake up bmic </a:t>
                      </a:r>
                      <a:r>
                        <a:rPr lang="en-US" sz="1200">
                          <a:solidFill>
                            <a:srgbClr val="E61C0E"/>
                          </a:solidFill>
                          <a:latin typeface="Arial"/>
                          <a:ea typeface="Arial"/>
                          <a:cs typeface="Arial"/>
                          <a:sym typeface="Arial"/>
                        </a:rPr>
                        <a:t>directly from the vpack, but we still had a problem to perform this task</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b="0" sz="1200" u="non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152400" lvl="0" marL="228600" marR="0" rtl="0" algn="l">
                        <a:lnSpc>
                          <a:spcPct val="100000"/>
                        </a:lnSpc>
                        <a:spcBef>
                          <a:spcPts val="0"/>
                        </a:spcBef>
                        <a:spcAft>
                          <a:spcPts val="0"/>
                        </a:spcAft>
                        <a:buClr>
                          <a:schemeClr val="dk1"/>
                        </a:buClr>
                        <a:buSzPts val="1200"/>
                        <a:buFont typeface="Arial"/>
                        <a:buNone/>
                      </a:pPr>
                      <a:r>
                        <a:rPr lang="en-US" sz="1200">
                          <a:solidFill>
                            <a:srgbClr val="E61C0E"/>
                          </a:solidFill>
                          <a:latin typeface="Arial"/>
                          <a:ea typeface="Arial"/>
                          <a:cs typeface="Arial"/>
                          <a:sym typeface="Arial"/>
                        </a:rPr>
                        <a:t>      can we use monostable circuit?,  or maybe there are other </a:t>
                      </a:r>
                      <a:r>
                        <a:rPr lang="en-US" sz="1200">
                          <a:solidFill>
                            <a:srgbClr val="E61C0E"/>
                          </a:solidFill>
                          <a:latin typeface="Arial"/>
                          <a:ea typeface="Arial"/>
                          <a:cs typeface="Arial"/>
                          <a:sym typeface="Arial"/>
                        </a:rPr>
                        <a:t>recommendation</a:t>
                      </a:r>
                      <a:r>
                        <a:rPr lang="en-US" sz="1200">
                          <a:solidFill>
                            <a:srgbClr val="E61C0E"/>
                          </a:solidFill>
                          <a:latin typeface="Arial"/>
                          <a:ea typeface="Arial"/>
                          <a:cs typeface="Arial"/>
                          <a:sym typeface="Arial"/>
                        </a:rPr>
                        <a:t>?</a:t>
                      </a:r>
                      <a:endParaRPr sz="1200">
                        <a:solidFill>
                          <a:srgbClr val="E61C0E"/>
                        </a:solidFill>
                        <a:latin typeface="Arial"/>
                        <a:ea typeface="Arial"/>
                        <a:cs typeface="Arial"/>
                        <a:sym typeface="Arial"/>
                      </a:endParaRPr>
                    </a:p>
                  </a:txBody>
                  <a:tcPr marT="45725" marB="45725" marR="91450" marL="91450"/>
                </a:tc>
              </a:tr>
            </a:tbl>
          </a:graphicData>
        </a:graphic>
      </p:graphicFrame>
      <p:pic>
        <p:nvPicPr>
          <p:cNvPr id="163" name="Google Shape;163;p9"/>
          <p:cNvPicPr preferRelativeResize="0"/>
          <p:nvPr/>
        </p:nvPicPr>
        <p:blipFill rotWithShape="1">
          <a:blip r:embed="rId3">
            <a:alphaModFix/>
          </a:blip>
          <a:srcRect b="0" l="0" r="0" t="0"/>
          <a:stretch/>
        </p:blipFill>
        <p:spPr>
          <a:xfrm>
            <a:off x="849303" y="1481842"/>
            <a:ext cx="4872251" cy="3699758"/>
          </a:xfrm>
          <a:prstGeom prst="rect">
            <a:avLst/>
          </a:prstGeom>
          <a:noFill/>
          <a:ln>
            <a:noFill/>
          </a:ln>
        </p:spPr>
      </p:pic>
      <p:pic>
        <p:nvPicPr>
          <p:cNvPr id="164" name="Google Shape;164;p9"/>
          <p:cNvPicPr preferRelativeResize="0"/>
          <p:nvPr/>
        </p:nvPicPr>
        <p:blipFill>
          <a:blip r:embed="rId4">
            <a:alphaModFix/>
          </a:blip>
          <a:stretch>
            <a:fillRect/>
          </a:stretch>
        </p:blipFill>
        <p:spPr>
          <a:xfrm>
            <a:off x="6299371" y="2291996"/>
            <a:ext cx="3033125" cy="2889600"/>
          </a:xfrm>
          <a:prstGeom prst="rect">
            <a:avLst/>
          </a:prstGeom>
          <a:noFill/>
          <a:ln>
            <a:noFill/>
          </a:ln>
        </p:spPr>
      </p:pic>
      <p:pic>
        <p:nvPicPr>
          <p:cNvPr id="165" name="Google Shape;165;p9"/>
          <p:cNvPicPr preferRelativeResize="0"/>
          <p:nvPr/>
        </p:nvPicPr>
        <p:blipFill>
          <a:blip r:embed="rId5">
            <a:alphaModFix/>
          </a:blip>
          <a:stretch>
            <a:fillRect/>
          </a:stretch>
        </p:blipFill>
        <p:spPr>
          <a:xfrm>
            <a:off x="5985200" y="6029600"/>
            <a:ext cx="3661475" cy="23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Standard Design">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2002-04-04T06:02:30Z</dcterms:created>
  <dc:creator>MIANG HENG_Su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c5dd14c5-b775-4d2b-89f7-f6f1c558e055</vt:lpwstr>
  </property>
  <property fmtid="{D5CDD505-2E9C-101B-9397-08002B2CF9AE}" pid="3" name="Classification">
    <vt:lpwstr>Unclassified</vt:lpwstr>
  </property>
  <property fmtid="{D5CDD505-2E9C-101B-9397-08002B2CF9AE}" pid="4" name="ContentTypeId">
    <vt:lpwstr>0x0101005557E3A03AA8FD4C9DE36C625B3BFA6B</vt:lpwstr>
  </property>
</Properties>
</file>