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6" r:id="rId4"/>
    <p:sldId id="267" r:id="rId5"/>
    <p:sldId id="269" r:id="rId6"/>
  </p:sldIdLst>
  <p:sldSz cx="9906000" cy="6858000" type="A4"/>
  <p:notesSz cx="6735763" cy="9866313"/>
  <p:embeddedFontLst>
    <p:embeddedFont>
      <p:font typeface="Meiryo UI" panose="020B0604030504040204" pitchFamily="34" charset="-128"/>
      <p:regular r:id="rId8"/>
      <p:bold r:id="rId9"/>
      <p:italic r:id="rId10"/>
      <p:boldItalic r:id="rId11"/>
    </p:embeddedFont>
    <p:embeddedFont>
      <p:font typeface="Arial Narrow" panose="020B0606020202030204" pitchFamily="3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1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3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1N13ut7qN7yMbe/Sng7erf8HO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AE2362-A7BD-4577-8377-BEEC26F11DBA}">
  <a:tblStyle styleId="{36AE2362-A7BD-4577-8377-BEEC26F11DBA}" styleName="Table_0">
    <a:wholeTbl>
      <a:tcTxStyle b="off" i="off">
        <a:font>
          <a:latin typeface="Meiryo UI"/>
          <a:ea typeface="Meiryo UI"/>
          <a:cs typeface="Meiryo U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56" y="-246"/>
      </p:cViewPr>
      <p:guideLst>
        <p:guide orient="horz" pos="2160"/>
        <p:guide pos="3120"/>
        <p:guide pos="11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08"/>
        <p:guide pos="21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20193" cy="49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625" tIns="45300" rIns="90625" bIns="453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4001" y="0"/>
            <a:ext cx="2920193" cy="49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625" tIns="45300" rIns="90625" bIns="453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96913" y="738188"/>
            <a:ext cx="53467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2320" y="4684962"/>
            <a:ext cx="5391123" cy="4440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625" tIns="45300" rIns="90625" bIns="453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3077"/>
            <a:ext cx="2920193" cy="49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625" tIns="45300" rIns="90625" bIns="453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4001" y="9373077"/>
            <a:ext cx="2920193" cy="49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625" tIns="45300" rIns="90625" bIns="45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672320" y="4684962"/>
            <a:ext cx="5391123" cy="4440708"/>
          </a:xfrm>
          <a:prstGeom prst="rect">
            <a:avLst/>
          </a:prstGeom>
        </p:spPr>
        <p:txBody>
          <a:bodyPr spcFirstLastPara="1" wrap="square" lIns="90625" tIns="45300" rIns="90625" bIns="453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8188"/>
            <a:ext cx="53467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672320" y="4684962"/>
            <a:ext cx="5391123" cy="4440708"/>
          </a:xfrm>
          <a:prstGeom prst="rect">
            <a:avLst/>
          </a:prstGeom>
        </p:spPr>
        <p:txBody>
          <a:bodyPr spcFirstLastPara="1" wrap="square" lIns="90625" tIns="45300" rIns="90625" bIns="453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8188"/>
            <a:ext cx="53467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>
          <a:extLst>
            <a:ext uri="{FF2B5EF4-FFF2-40B4-BE49-F238E27FC236}">
              <a16:creationId xmlns:a16="http://schemas.microsoft.com/office/drawing/2014/main" id="{63DFBA29-77ED-631C-76DF-753877176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>
            <a:extLst>
              <a:ext uri="{FF2B5EF4-FFF2-40B4-BE49-F238E27FC236}">
                <a16:creationId xmlns:a16="http://schemas.microsoft.com/office/drawing/2014/main" id="{6F238FEA-9C91-A6C8-7D5D-4835FEED20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2320" y="4684962"/>
            <a:ext cx="5391123" cy="4440708"/>
          </a:xfrm>
          <a:prstGeom prst="rect">
            <a:avLst/>
          </a:prstGeom>
        </p:spPr>
        <p:txBody>
          <a:bodyPr spcFirstLastPara="1" wrap="square" lIns="90625" tIns="45300" rIns="90625" bIns="453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:notes">
            <a:extLst>
              <a:ext uri="{FF2B5EF4-FFF2-40B4-BE49-F238E27FC236}">
                <a16:creationId xmlns:a16="http://schemas.microsoft.com/office/drawing/2014/main" id="{BAAA84FD-CE74-2A52-8D98-D1AC31CA67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8188"/>
            <a:ext cx="53467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754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>
          <a:extLst>
            <a:ext uri="{FF2B5EF4-FFF2-40B4-BE49-F238E27FC236}">
              <a16:creationId xmlns:a16="http://schemas.microsoft.com/office/drawing/2014/main" id="{80857F80-AB9F-C70C-BC71-8FD1500DD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>
            <a:extLst>
              <a:ext uri="{FF2B5EF4-FFF2-40B4-BE49-F238E27FC236}">
                <a16:creationId xmlns:a16="http://schemas.microsoft.com/office/drawing/2014/main" id="{A3A25AA0-F8ED-DA40-6C83-518056BB29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2320" y="4684962"/>
            <a:ext cx="5391123" cy="4440708"/>
          </a:xfrm>
          <a:prstGeom prst="rect">
            <a:avLst/>
          </a:prstGeom>
        </p:spPr>
        <p:txBody>
          <a:bodyPr spcFirstLastPara="1" wrap="square" lIns="90625" tIns="45300" rIns="90625" bIns="453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:notes">
            <a:extLst>
              <a:ext uri="{FF2B5EF4-FFF2-40B4-BE49-F238E27FC236}">
                <a16:creationId xmlns:a16="http://schemas.microsoft.com/office/drawing/2014/main" id="{4F41B5BD-BA28-3D4B-6BDD-8EF257ED4F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8188"/>
            <a:ext cx="53467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7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>
          <a:extLst>
            <a:ext uri="{FF2B5EF4-FFF2-40B4-BE49-F238E27FC236}">
              <a16:creationId xmlns:a16="http://schemas.microsoft.com/office/drawing/2014/main" id="{2E37E3AC-2BB7-F9D4-B480-51F71B045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>
            <a:extLst>
              <a:ext uri="{FF2B5EF4-FFF2-40B4-BE49-F238E27FC236}">
                <a16:creationId xmlns:a16="http://schemas.microsoft.com/office/drawing/2014/main" id="{3509672D-A23E-FC91-6E24-7E620C7C1A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2320" y="4684962"/>
            <a:ext cx="5391123" cy="4440708"/>
          </a:xfrm>
          <a:prstGeom prst="rect">
            <a:avLst/>
          </a:prstGeom>
        </p:spPr>
        <p:txBody>
          <a:bodyPr spcFirstLastPara="1" wrap="square" lIns="90625" tIns="45300" rIns="90625" bIns="453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:notes">
            <a:extLst>
              <a:ext uri="{FF2B5EF4-FFF2-40B4-BE49-F238E27FC236}">
                <a16:creationId xmlns:a16="http://schemas.microsoft.com/office/drawing/2014/main" id="{81BC5D62-98DF-A298-7D6B-C15DFCF7A3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8188"/>
            <a:ext cx="53467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13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Page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/>
        </p:nvSpPr>
        <p:spPr>
          <a:xfrm>
            <a:off x="8040624" y="0"/>
            <a:ext cx="1865376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XX Sep 2020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PIDSCA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1"/>
          <p:cNvSpPr txBox="1"/>
          <p:nvPr/>
        </p:nvSpPr>
        <p:spPr>
          <a:xfrm>
            <a:off x="8718550" y="64633"/>
            <a:ext cx="1104679" cy="3139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Disclosure Limited to Bacancy</a:t>
            </a:r>
            <a:endParaRPr sz="800" b="1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1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239"/>
            <a:ext cx="9913047" cy="681761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"/>
          <p:cNvSpPr txBox="1"/>
          <p:nvPr/>
        </p:nvSpPr>
        <p:spPr>
          <a:xfrm>
            <a:off x="6711980" y="378565"/>
            <a:ext cx="1165004" cy="3139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Disclosure Limited to ITS</a:t>
            </a:r>
            <a:endParaRPr sz="800" b="1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heet">
  <p:cSld name="Blank Shee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/>
        </p:nvSpPr>
        <p:spPr>
          <a:xfrm>
            <a:off x="8658225" y="64633"/>
            <a:ext cx="1165004" cy="3139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Disclosure Limited to ITS</a:t>
            </a:r>
            <a:endParaRPr sz="800" b="1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742950" y="1124744"/>
            <a:ext cx="8420100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E61C0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1485900" y="3212976"/>
            <a:ext cx="69342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Arial"/>
              <a:buNone/>
              <a:defRPr sz="3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/>
          <p:nvPr/>
        </p:nvSpPr>
        <p:spPr>
          <a:xfrm>
            <a:off x="4241800" y="6343658"/>
            <a:ext cx="1389248" cy="23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0" descr="C:\Users\yhchang8\Documents\CI\joy of innovation\完稿\ppt-design_4.jpg"/>
          <p:cNvPicPr preferRelativeResize="0"/>
          <p:nvPr/>
        </p:nvPicPr>
        <p:blipFill rotWithShape="1">
          <a:blip r:embed="rId5">
            <a:alphaModFix/>
          </a:blip>
          <a:srcRect r="97327"/>
          <a:stretch/>
        </p:blipFill>
        <p:spPr>
          <a:xfrm rot="-5400000" flipH="1">
            <a:off x="4834731" y="-4430067"/>
            <a:ext cx="236537" cy="990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/>
          <p:nvPr/>
        </p:nvSpPr>
        <p:spPr>
          <a:xfrm>
            <a:off x="237577" y="5373217"/>
            <a:ext cx="4768912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Mar 2024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uvoton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Technology Singapore</a:t>
            </a:r>
            <a:endParaRPr dirty="0"/>
          </a:p>
        </p:txBody>
      </p:sp>
      <p:sp>
        <p:nvSpPr>
          <p:cNvPr id="31" name="Google Shape;31;p1"/>
          <p:cNvSpPr txBox="1">
            <a:spLocks noGrp="1"/>
          </p:cNvSpPr>
          <p:nvPr>
            <p:ph type="ctrTitle" idx="4294967295"/>
          </p:nvPr>
        </p:nvSpPr>
        <p:spPr>
          <a:xfrm>
            <a:off x="2411184" y="2334827"/>
            <a:ext cx="5083629" cy="170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ITS</a:t>
            </a:r>
            <a:b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Schematic Check </a:t>
            </a:r>
            <a:endParaRPr sz="4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184088" y="6180945"/>
            <a:ext cx="95695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*Schematic and software flow discussed/stated in this document are for reference consideration only.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*Customer will need to perform detail verification and validation to ensure functionality and reliability of the design. </a:t>
            </a:r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oogle Shape;37;p2"/>
          <p:cNvGraphicFramePr/>
          <p:nvPr>
            <p:extLst>
              <p:ext uri="{D42A27DB-BD31-4B8C-83A1-F6EECF244321}">
                <p14:modId xmlns:p14="http://schemas.microsoft.com/office/powerpoint/2010/main" val="1014310406"/>
              </p:ext>
            </p:extLst>
          </p:nvPr>
        </p:nvGraphicFramePr>
        <p:xfrm>
          <a:off x="206936" y="692458"/>
          <a:ext cx="9546675" cy="6035880"/>
        </p:xfrm>
        <a:graphic>
          <a:graphicData uri="http://schemas.openxmlformats.org/drawingml/2006/table">
            <a:tbl>
              <a:tblPr firstRow="1" bandRow="1">
                <a:noFill/>
                <a:tableStyleId>{36AE2362-A7BD-4577-8377-BEEC26F11DBA}</a:tableStyleId>
              </a:tblPr>
              <a:tblGrid>
                <a:gridCol w="38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Items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Comment and Remarks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BMIC Circuit - VPC</a:t>
                      </a: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CVDD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2860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860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arenR"/>
                      </a:pPr>
                      <a:r>
                        <a:rPr lang="en-US" sz="1200" b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Suggest VPC connect to VBAT because VPACK is connected to charger and will not have constant input. These resistors put 0ohm first as spare for changing if needed after evaluation</a:t>
                      </a:r>
                      <a:endParaRPr sz="1200" b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endParaRPr dirty="0">
                        <a:solidFill>
                          <a:srgbClr val="E61C0E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860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arenR"/>
                      </a:pPr>
                      <a:r>
                        <a:rPr lang="en-US" sz="1200" b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0.1uF is needed.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1uF can be kept as spare first. If communication of 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SPI is good and CVDD supply in PCB is stable, the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1uF can be ignored </a:t>
                      </a: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81F1EB5-7DAE-594E-F608-0CFB38BD3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936" y="1512476"/>
            <a:ext cx="3345470" cy="2057578"/>
          </a:xfrm>
          <a:prstGeom prst="rect">
            <a:avLst/>
          </a:prstGeom>
        </p:spPr>
      </p:pic>
      <p:sp>
        <p:nvSpPr>
          <p:cNvPr id="6" name="Google Shape;44;p2">
            <a:extLst>
              <a:ext uri="{FF2B5EF4-FFF2-40B4-BE49-F238E27FC236}">
                <a16:creationId xmlns:a16="http://schemas.microsoft.com/office/drawing/2014/main" id="{5D2D398F-39CD-0624-A243-773A1D6A24B1}"/>
              </a:ext>
            </a:extLst>
          </p:cNvPr>
          <p:cNvSpPr/>
          <p:nvPr/>
        </p:nvSpPr>
        <p:spPr>
          <a:xfrm>
            <a:off x="1363154" y="2479248"/>
            <a:ext cx="1512021" cy="458131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Google Shape;74;p4">
            <a:extLst>
              <a:ext uri="{FF2B5EF4-FFF2-40B4-BE49-F238E27FC236}">
                <a16:creationId xmlns:a16="http://schemas.microsoft.com/office/drawing/2014/main" id="{1DB5E572-76A9-CDE0-BF7F-436269F4B5C8}"/>
              </a:ext>
            </a:extLst>
          </p:cNvPr>
          <p:cNvSpPr txBox="1"/>
          <p:nvPr/>
        </p:nvSpPr>
        <p:spPr>
          <a:xfrm>
            <a:off x="1139669" y="2325359"/>
            <a:ext cx="2968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B64E62-1878-4881-939B-3CD3ADCB0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187" y="4503106"/>
            <a:ext cx="3226219" cy="2021492"/>
          </a:xfrm>
          <a:prstGeom prst="rect">
            <a:avLst/>
          </a:prstGeom>
        </p:spPr>
      </p:pic>
      <p:sp>
        <p:nvSpPr>
          <p:cNvPr id="10" name="Google Shape;44;p2">
            <a:extLst>
              <a:ext uri="{FF2B5EF4-FFF2-40B4-BE49-F238E27FC236}">
                <a16:creationId xmlns:a16="http://schemas.microsoft.com/office/drawing/2014/main" id="{08ACFD7A-BF46-6D52-8EF8-180A719A6D85}"/>
              </a:ext>
            </a:extLst>
          </p:cNvPr>
          <p:cNvSpPr/>
          <p:nvPr/>
        </p:nvSpPr>
        <p:spPr>
          <a:xfrm>
            <a:off x="2152549" y="4920130"/>
            <a:ext cx="2598559" cy="924489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Google Shape;74;p4">
            <a:extLst>
              <a:ext uri="{FF2B5EF4-FFF2-40B4-BE49-F238E27FC236}">
                <a16:creationId xmlns:a16="http://schemas.microsoft.com/office/drawing/2014/main" id="{56FD2A7D-67AF-B264-C3F4-3C487E450876}"/>
              </a:ext>
            </a:extLst>
          </p:cNvPr>
          <p:cNvSpPr txBox="1"/>
          <p:nvPr/>
        </p:nvSpPr>
        <p:spPr>
          <a:xfrm>
            <a:off x="2387601" y="4766241"/>
            <a:ext cx="2968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5BF220-AEF3-9A11-F1C8-26529D62E6EB}"/>
              </a:ext>
            </a:extLst>
          </p:cNvPr>
          <p:cNvCxnSpPr>
            <a:cxnSpLocks/>
          </p:cNvCxnSpPr>
          <p:nvPr/>
        </p:nvCxnSpPr>
        <p:spPr>
          <a:xfrm flipH="1">
            <a:off x="2253457" y="2170139"/>
            <a:ext cx="184950" cy="1552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172291-3186-94EA-CD15-ABE8C8202042}"/>
              </a:ext>
            </a:extLst>
          </p:cNvPr>
          <p:cNvCxnSpPr>
            <a:cxnSpLocks/>
          </p:cNvCxnSpPr>
          <p:nvPr/>
        </p:nvCxnSpPr>
        <p:spPr>
          <a:xfrm>
            <a:off x="2255045" y="2170139"/>
            <a:ext cx="190437" cy="1663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A5DBCC-EFD2-6281-28DC-4C43AC0C8952}"/>
              </a:ext>
            </a:extLst>
          </p:cNvPr>
          <p:cNvCxnSpPr>
            <a:cxnSpLocks/>
          </p:cNvCxnSpPr>
          <p:nvPr/>
        </p:nvCxnSpPr>
        <p:spPr>
          <a:xfrm flipH="1">
            <a:off x="2341757" y="1642935"/>
            <a:ext cx="3885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4EFBBA-6D20-76F8-20AA-7F4934947402}"/>
              </a:ext>
            </a:extLst>
          </p:cNvPr>
          <p:cNvSpPr txBox="1"/>
          <p:nvPr/>
        </p:nvSpPr>
        <p:spPr>
          <a:xfrm>
            <a:off x="2303858" y="1399538"/>
            <a:ext cx="76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VBAT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>
          <a:extLst>
            <a:ext uri="{FF2B5EF4-FFF2-40B4-BE49-F238E27FC236}">
              <a16:creationId xmlns:a16="http://schemas.microsoft.com/office/drawing/2014/main" id="{6CD7556E-6D16-122B-5888-C1AB4582B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324F21-453C-D500-CB7C-DE67201D0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812" y="1636149"/>
            <a:ext cx="3722659" cy="2166381"/>
          </a:xfrm>
          <a:prstGeom prst="rect">
            <a:avLst/>
          </a:prstGeom>
        </p:spPr>
      </p:pic>
      <p:sp>
        <p:nvSpPr>
          <p:cNvPr id="6" name="Google Shape;44;p2">
            <a:extLst>
              <a:ext uri="{FF2B5EF4-FFF2-40B4-BE49-F238E27FC236}">
                <a16:creationId xmlns:a16="http://schemas.microsoft.com/office/drawing/2014/main" id="{2C941A80-D27D-32BE-C85F-89307FBEAE87}"/>
              </a:ext>
            </a:extLst>
          </p:cNvPr>
          <p:cNvSpPr/>
          <p:nvPr/>
        </p:nvSpPr>
        <p:spPr>
          <a:xfrm>
            <a:off x="2055043" y="2083325"/>
            <a:ext cx="744718" cy="549812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Google Shape;74;p4">
            <a:extLst>
              <a:ext uri="{FF2B5EF4-FFF2-40B4-BE49-F238E27FC236}">
                <a16:creationId xmlns:a16="http://schemas.microsoft.com/office/drawing/2014/main" id="{9BBF00DB-9DCB-6D0D-9EB5-83025A7B8564}"/>
              </a:ext>
            </a:extLst>
          </p:cNvPr>
          <p:cNvSpPr txBox="1"/>
          <p:nvPr/>
        </p:nvSpPr>
        <p:spPr>
          <a:xfrm>
            <a:off x="1855673" y="1929436"/>
            <a:ext cx="2968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26663A-2C08-4E16-A602-F64E0B800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600" y="4372716"/>
            <a:ext cx="1553614" cy="2245560"/>
          </a:xfrm>
          <a:prstGeom prst="rect">
            <a:avLst/>
          </a:prstGeom>
        </p:spPr>
      </p:pic>
      <p:graphicFrame>
        <p:nvGraphicFramePr>
          <p:cNvPr id="37" name="Google Shape;37;p2">
            <a:extLst>
              <a:ext uri="{FF2B5EF4-FFF2-40B4-BE49-F238E27FC236}">
                <a16:creationId xmlns:a16="http://schemas.microsoft.com/office/drawing/2014/main" id="{12048BAA-59C9-8BD9-9B05-B7BE2A2713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2906455"/>
              </p:ext>
            </p:extLst>
          </p:nvPr>
        </p:nvGraphicFramePr>
        <p:xfrm>
          <a:off x="206936" y="692458"/>
          <a:ext cx="9546675" cy="6035880"/>
        </p:xfrm>
        <a:graphic>
          <a:graphicData uri="http://schemas.openxmlformats.org/drawingml/2006/table">
            <a:tbl>
              <a:tblPr firstRow="1" bandRow="1">
                <a:noFill/>
                <a:tableStyleId>{36AE2362-A7BD-4577-8377-BEEC26F11DBA}</a:tableStyleId>
              </a:tblPr>
              <a:tblGrid>
                <a:gridCol w="38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Items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Comment and Remarks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TMONI</a:t>
                      </a: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C0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2860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860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arenR"/>
                      </a:pPr>
                      <a:r>
                        <a:rPr lang="en-US" sz="1200" b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Put landing pad as a spare in case low temperature sensing.</a:t>
                      </a:r>
                      <a:endParaRPr sz="1200" b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endParaRPr dirty="0">
                        <a:solidFill>
                          <a:srgbClr val="E61C0E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860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arenR"/>
                      </a:pPr>
                      <a:r>
                        <a:rPr lang="en-US" sz="1200" b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What is the purpose of this capacitor, C11?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There is already a similar C0 to GND capacitor, C19 added at schematic near to Cell Balance part of the schematic. (See below)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44;p2">
            <a:extLst>
              <a:ext uri="{FF2B5EF4-FFF2-40B4-BE49-F238E27FC236}">
                <a16:creationId xmlns:a16="http://schemas.microsoft.com/office/drawing/2014/main" id="{58D6979A-A0D0-AC3D-F39C-8953B15B86EE}"/>
              </a:ext>
            </a:extLst>
          </p:cNvPr>
          <p:cNvSpPr/>
          <p:nvPr/>
        </p:nvSpPr>
        <p:spPr>
          <a:xfrm>
            <a:off x="3051933" y="5495496"/>
            <a:ext cx="822483" cy="1046706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Google Shape;74;p4">
            <a:extLst>
              <a:ext uri="{FF2B5EF4-FFF2-40B4-BE49-F238E27FC236}">
                <a16:creationId xmlns:a16="http://schemas.microsoft.com/office/drawing/2014/main" id="{ED168333-483C-2A30-EAC6-C226110DEE74}"/>
              </a:ext>
            </a:extLst>
          </p:cNvPr>
          <p:cNvSpPr txBox="1"/>
          <p:nvPr/>
        </p:nvSpPr>
        <p:spPr>
          <a:xfrm>
            <a:off x="2387601" y="4766241"/>
            <a:ext cx="2968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7D1D3-E310-EBE4-0267-A89F99D76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878" y="4766241"/>
            <a:ext cx="2625438" cy="1483298"/>
          </a:xfrm>
          <a:prstGeom prst="rect">
            <a:avLst/>
          </a:prstGeom>
        </p:spPr>
      </p:pic>
      <p:sp>
        <p:nvSpPr>
          <p:cNvPr id="8" name="Google Shape;44;p2">
            <a:extLst>
              <a:ext uri="{FF2B5EF4-FFF2-40B4-BE49-F238E27FC236}">
                <a16:creationId xmlns:a16="http://schemas.microsoft.com/office/drawing/2014/main" id="{B0A84360-B695-1E46-EA7F-6ACC6966C2B2}"/>
              </a:ext>
            </a:extLst>
          </p:cNvPr>
          <p:cNvSpPr/>
          <p:nvPr/>
        </p:nvSpPr>
        <p:spPr>
          <a:xfrm>
            <a:off x="8221739" y="5202833"/>
            <a:ext cx="822483" cy="1046706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85561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>
          <a:extLst>
            <a:ext uri="{FF2B5EF4-FFF2-40B4-BE49-F238E27FC236}">
              <a16:creationId xmlns:a16="http://schemas.microsoft.com/office/drawing/2014/main" id="{AF9AFE66-E12E-EF2D-8B5F-C9560049E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oogle Shape;37;p2">
            <a:extLst>
              <a:ext uri="{FF2B5EF4-FFF2-40B4-BE49-F238E27FC236}">
                <a16:creationId xmlns:a16="http://schemas.microsoft.com/office/drawing/2014/main" id="{CF3B2D91-22A1-1E4B-242D-68306B9309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7672845"/>
              </p:ext>
            </p:extLst>
          </p:nvPr>
        </p:nvGraphicFramePr>
        <p:xfrm>
          <a:off x="206936" y="692458"/>
          <a:ext cx="9546675" cy="6035880"/>
        </p:xfrm>
        <a:graphic>
          <a:graphicData uri="http://schemas.openxmlformats.org/drawingml/2006/table">
            <a:tbl>
              <a:tblPr firstRow="1" bandRow="1">
                <a:noFill/>
                <a:tableStyleId>{36AE2362-A7BD-4577-8377-BEEC26F11DBA}</a:tableStyleId>
              </a:tblPr>
              <a:tblGrid>
                <a:gridCol w="38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Items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Comment and Remarks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CHG &amp; DIS Circuit</a:t>
                      </a: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2860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860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arenR"/>
                      </a:pPr>
                      <a:r>
                        <a:rPr lang="en-US" sz="1200" b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Gate balancing resistor value should be more than 10 to around 100ohm</a:t>
                      </a:r>
                      <a:endParaRPr sz="1200" b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endParaRPr dirty="0">
                        <a:solidFill>
                          <a:srgbClr val="E61C0E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860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E8B24A4-C86A-4BDE-AFF0-30AB844FD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85" y="1461155"/>
            <a:ext cx="3863215" cy="4907800"/>
          </a:xfrm>
          <a:prstGeom prst="rect">
            <a:avLst/>
          </a:prstGeom>
        </p:spPr>
      </p:pic>
      <p:sp>
        <p:nvSpPr>
          <p:cNvPr id="5" name="Google Shape;44;p2">
            <a:extLst>
              <a:ext uri="{FF2B5EF4-FFF2-40B4-BE49-F238E27FC236}">
                <a16:creationId xmlns:a16="http://schemas.microsoft.com/office/drawing/2014/main" id="{EE97535B-576E-C8A1-58D5-5884FC585F16}"/>
              </a:ext>
            </a:extLst>
          </p:cNvPr>
          <p:cNvSpPr/>
          <p:nvPr/>
        </p:nvSpPr>
        <p:spPr>
          <a:xfrm>
            <a:off x="2234152" y="2215300"/>
            <a:ext cx="358219" cy="350677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" name="Google Shape;74;p4">
            <a:extLst>
              <a:ext uri="{FF2B5EF4-FFF2-40B4-BE49-F238E27FC236}">
                <a16:creationId xmlns:a16="http://schemas.microsoft.com/office/drawing/2014/main" id="{F7B19FAB-B9E7-E90B-F407-45B14EDF3D97}"/>
              </a:ext>
            </a:extLst>
          </p:cNvPr>
          <p:cNvSpPr txBox="1"/>
          <p:nvPr/>
        </p:nvSpPr>
        <p:spPr>
          <a:xfrm>
            <a:off x="2201719" y="1919153"/>
            <a:ext cx="1428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44;p2">
            <a:extLst>
              <a:ext uri="{FF2B5EF4-FFF2-40B4-BE49-F238E27FC236}">
                <a16:creationId xmlns:a16="http://schemas.microsoft.com/office/drawing/2014/main" id="{627F6E0C-3A0B-7DCB-ADE1-B9F72C9E399A}"/>
              </a:ext>
            </a:extLst>
          </p:cNvPr>
          <p:cNvSpPr/>
          <p:nvPr/>
        </p:nvSpPr>
        <p:spPr>
          <a:xfrm>
            <a:off x="3378519" y="2215300"/>
            <a:ext cx="358219" cy="350677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" name="Google Shape;74;p4">
            <a:extLst>
              <a:ext uri="{FF2B5EF4-FFF2-40B4-BE49-F238E27FC236}">
                <a16:creationId xmlns:a16="http://schemas.microsoft.com/office/drawing/2014/main" id="{515E07ED-ADC9-E5B9-D3FB-0EA97CC97BFC}"/>
              </a:ext>
            </a:extLst>
          </p:cNvPr>
          <p:cNvSpPr txBox="1"/>
          <p:nvPr/>
        </p:nvSpPr>
        <p:spPr>
          <a:xfrm>
            <a:off x="3557628" y="1930784"/>
            <a:ext cx="1428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665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>
          <a:extLst>
            <a:ext uri="{FF2B5EF4-FFF2-40B4-BE49-F238E27FC236}">
              <a16:creationId xmlns:a16="http://schemas.microsoft.com/office/drawing/2014/main" id="{F107866C-53BC-5564-3B3A-6B87D7BA0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oogle Shape;37;p2">
            <a:extLst>
              <a:ext uri="{FF2B5EF4-FFF2-40B4-BE49-F238E27FC236}">
                <a16:creationId xmlns:a16="http://schemas.microsoft.com/office/drawing/2014/main" id="{25C8E232-0513-812B-74E2-40D959BB74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515759"/>
              </p:ext>
            </p:extLst>
          </p:nvPr>
        </p:nvGraphicFramePr>
        <p:xfrm>
          <a:off x="206936" y="692458"/>
          <a:ext cx="9546675" cy="6035880"/>
        </p:xfrm>
        <a:graphic>
          <a:graphicData uri="http://schemas.openxmlformats.org/drawingml/2006/table">
            <a:tbl>
              <a:tblPr firstRow="1" bandRow="1">
                <a:noFill/>
                <a:tableStyleId>{36AE2362-A7BD-4577-8377-BEEC26F11DBA}</a:tableStyleId>
              </a:tblPr>
              <a:tblGrid>
                <a:gridCol w="38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Items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Comment and Remarks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1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Balancing Circuit</a:t>
                      </a: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2860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860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arenR"/>
                      </a:pPr>
                      <a:r>
                        <a:rPr lang="en-US" sz="1200" b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Suggest 1kohm at all cell pins filtering Resistor 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arenR"/>
                      </a:pPr>
                      <a:r>
                        <a:rPr lang="en-SG" sz="1200" b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Suggest 1uF for best measurement accuracy at all Cell pins filter capacitors</a:t>
                      </a:r>
                      <a:endParaRPr sz="1200" b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endParaRPr dirty="0">
                        <a:solidFill>
                          <a:srgbClr val="E61C0E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860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u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244F96C-0170-843F-8A09-2C6B19613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310" y="1375250"/>
            <a:ext cx="3772227" cy="3680779"/>
          </a:xfrm>
          <a:prstGeom prst="rect">
            <a:avLst/>
          </a:prstGeom>
        </p:spPr>
      </p:pic>
      <p:sp>
        <p:nvSpPr>
          <p:cNvPr id="12" name="Google Shape;44;p2">
            <a:extLst>
              <a:ext uri="{FF2B5EF4-FFF2-40B4-BE49-F238E27FC236}">
                <a16:creationId xmlns:a16="http://schemas.microsoft.com/office/drawing/2014/main" id="{EA2D8CE6-2405-CAC1-39BF-92081CB6397D}"/>
              </a:ext>
            </a:extLst>
          </p:cNvPr>
          <p:cNvSpPr/>
          <p:nvPr/>
        </p:nvSpPr>
        <p:spPr>
          <a:xfrm>
            <a:off x="3507834" y="1375250"/>
            <a:ext cx="739046" cy="92334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" name="Google Shape;44;p2">
            <a:extLst>
              <a:ext uri="{FF2B5EF4-FFF2-40B4-BE49-F238E27FC236}">
                <a16:creationId xmlns:a16="http://schemas.microsoft.com/office/drawing/2014/main" id="{0CD5B47C-4542-5794-D17E-1C5E6329A95B}"/>
              </a:ext>
            </a:extLst>
          </p:cNvPr>
          <p:cNvSpPr/>
          <p:nvPr/>
        </p:nvSpPr>
        <p:spPr>
          <a:xfrm>
            <a:off x="3507834" y="4301330"/>
            <a:ext cx="739046" cy="92334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" name="Google Shape;74;p4">
            <a:extLst>
              <a:ext uri="{FF2B5EF4-FFF2-40B4-BE49-F238E27FC236}">
                <a16:creationId xmlns:a16="http://schemas.microsoft.com/office/drawing/2014/main" id="{A4535894-217F-7C31-63CC-9CD8B592D978}"/>
              </a:ext>
            </a:extLst>
          </p:cNvPr>
          <p:cNvSpPr txBox="1"/>
          <p:nvPr/>
        </p:nvSpPr>
        <p:spPr>
          <a:xfrm>
            <a:off x="3377423" y="1206609"/>
            <a:ext cx="1428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4;p4">
            <a:extLst>
              <a:ext uri="{FF2B5EF4-FFF2-40B4-BE49-F238E27FC236}">
                <a16:creationId xmlns:a16="http://schemas.microsoft.com/office/drawing/2014/main" id="{1CB86D30-F63B-D160-CABF-D81E97929A67}"/>
              </a:ext>
            </a:extLst>
          </p:cNvPr>
          <p:cNvSpPr txBox="1"/>
          <p:nvPr/>
        </p:nvSpPr>
        <p:spPr>
          <a:xfrm>
            <a:off x="3508070" y="4147441"/>
            <a:ext cx="1428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44;p2">
            <a:extLst>
              <a:ext uri="{FF2B5EF4-FFF2-40B4-BE49-F238E27FC236}">
                <a16:creationId xmlns:a16="http://schemas.microsoft.com/office/drawing/2014/main" id="{E1FBC309-C535-BBEA-C62F-8BD75600710C}"/>
              </a:ext>
            </a:extLst>
          </p:cNvPr>
          <p:cNvSpPr/>
          <p:nvPr/>
        </p:nvSpPr>
        <p:spPr>
          <a:xfrm>
            <a:off x="4005674" y="2629021"/>
            <a:ext cx="1033686" cy="92334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" name="Google Shape;74;p4">
            <a:extLst>
              <a:ext uri="{FF2B5EF4-FFF2-40B4-BE49-F238E27FC236}">
                <a16:creationId xmlns:a16="http://schemas.microsoft.com/office/drawing/2014/main" id="{1C096BC5-26EF-5C83-D4B1-7E93C7C59065}"/>
              </a:ext>
            </a:extLst>
          </p:cNvPr>
          <p:cNvSpPr txBox="1"/>
          <p:nvPr/>
        </p:nvSpPr>
        <p:spPr>
          <a:xfrm>
            <a:off x="3946383" y="2476609"/>
            <a:ext cx="1428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580797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 Design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241</Words>
  <Application>Microsoft Office PowerPoint</Application>
  <PresentationFormat>A4 Paper (210x297 mm)</PresentationFormat>
  <Paragraphs>268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Meiryo UI</vt:lpstr>
      <vt:lpstr>Arial Narrow</vt:lpstr>
      <vt:lpstr>2_Standard Design</vt:lpstr>
      <vt:lpstr>ITS Schematic Check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 Schematic Check</dc:title>
  <dc:creator>MIANG HENG_Su</dc:creator>
  <cp:lastModifiedBy>SD10 Leslie Khoo</cp:lastModifiedBy>
  <cp:revision>41</cp:revision>
  <dcterms:created xsi:type="dcterms:W3CDTF">2002-04-04T06:02:30Z</dcterms:created>
  <dcterms:modified xsi:type="dcterms:W3CDTF">2024-03-07T05:15:14Z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c5dd14c5-b775-4d2b-89f7-f6f1c558e055</vt:lpwstr>
  </property>
  <property fmtid="{D5CDD505-2E9C-101B-9397-08002B2CF9AE}" pid="3" name="Classification">
    <vt:lpwstr>Unclassified</vt:lpwstr>
  </property>
  <property fmtid="{D5CDD505-2E9C-101B-9397-08002B2CF9AE}" pid="4" name="ContentTypeId">
    <vt:lpwstr>0x0101005557E3A03AA8FD4C9DE36C625B3BFA6B</vt:lpwstr>
  </property>
</Properties>
</file>