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4BACC6"/>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4491D-1C07-4BD4-9C57-DF144BFE5801}" type="datetimeFigureOut">
              <a:rPr lang="zh-CN" altLang="en-US" smtClean="0"/>
              <a:t>2019/7/10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4AFD82-CA4D-4012-896B-4CAEF0C155F3}" type="slidenum">
              <a:rPr lang="zh-CN" altLang="en-US" smtClean="0"/>
              <a:t>‹#›</a:t>
            </a:fld>
            <a:endParaRPr lang="zh-CN" altLang="en-US"/>
          </a:p>
        </p:txBody>
      </p:sp>
    </p:spTree>
    <p:extLst>
      <p:ext uri="{BB962C8B-B14F-4D97-AF65-F5344CB8AC3E}">
        <p14:creationId xmlns:p14="http://schemas.microsoft.com/office/powerpoint/2010/main" val="3611837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4AFD82-CA4D-4012-896B-4CAEF0C155F3}" type="slidenum">
              <a:rPr lang="zh-CN" altLang="en-US" smtClean="0"/>
              <a:t>9</a:t>
            </a:fld>
            <a:endParaRPr lang="zh-CN" altLang="en-US"/>
          </a:p>
        </p:txBody>
      </p:sp>
    </p:spTree>
    <p:extLst>
      <p:ext uri="{BB962C8B-B14F-4D97-AF65-F5344CB8AC3E}">
        <p14:creationId xmlns:p14="http://schemas.microsoft.com/office/powerpoint/2010/main" val="4216558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AFD82-CA4D-4012-896B-4CAEF0C155F3}" type="slidenum">
              <a:rPr lang="zh-CN" altLang="en-US" smtClean="0"/>
              <a:t>22</a:t>
            </a:fld>
            <a:endParaRPr lang="zh-CN" altLang="en-US"/>
          </a:p>
        </p:txBody>
      </p:sp>
    </p:spTree>
    <p:extLst>
      <p:ext uri="{BB962C8B-B14F-4D97-AF65-F5344CB8AC3E}">
        <p14:creationId xmlns:p14="http://schemas.microsoft.com/office/powerpoint/2010/main" val="144972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AFD82-CA4D-4012-896B-4CAEF0C155F3}" type="slidenum">
              <a:rPr lang="zh-CN" altLang="en-US" smtClean="0"/>
              <a:t>23</a:t>
            </a:fld>
            <a:endParaRPr lang="zh-CN" altLang="en-US"/>
          </a:p>
        </p:txBody>
      </p:sp>
    </p:spTree>
    <p:extLst>
      <p:ext uri="{BB962C8B-B14F-4D97-AF65-F5344CB8AC3E}">
        <p14:creationId xmlns:p14="http://schemas.microsoft.com/office/powerpoint/2010/main" val="283154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3"/>
            <a:ext cx="7772400" cy="136207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6"/>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0" y="1535116"/>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3052"/>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1"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5"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3"/>
            <a:ext cx="5486400" cy="56674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2019/7/10</a:t>
            </a:fld>
            <a:endParaRPr lang="zh-CN" altLang="en-US"/>
          </a:p>
        </p:txBody>
      </p:sp>
      <p:sp>
        <p:nvSpPr>
          <p:cNvPr id="5" name="页脚占位符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981490" y="69269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5" name="圆角矩形 4"/>
          <p:cNvSpPr/>
          <p:nvPr/>
        </p:nvSpPr>
        <p:spPr>
          <a:xfrm>
            <a:off x="2627784" y="69269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6" name="圆角矩形 5"/>
          <p:cNvSpPr/>
          <p:nvPr/>
        </p:nvSpPr>
        <p:spPr>
          <a:xfrm>
            <a:off x="3275856"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7" name="圆角矩形 6"/>
          <p:cNvSpPr/>
          <p:nvPr/>
        </p:nvSpPr>
        <p:spPr>
          <a:xfrm>
            <a:off x="3923928"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8" name="圆角矩形 7"/>
          <p:cNvSpPr/>
          <p:nvPr/>
        </p:nvSpPr>
        <p:spPr>
          <a:xfrm>
            <a:off x="4572000"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9" name="圆角矩形 8"/>
          <p:cNvSpPr/>
          <p:nvPr/>
        </p:nvSpPr>
        <p:spPr>
          <a:xfrm>
            <a:off x="5220072" y="69447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cxnSp>
        <p:nvCxnSpPr>
          <p:cNvPr id="12" name="肘形连接符 11"/>
          <p:cNvCxnSpPr>
            <a:stCxn id="4" idx="2"/>
            <a:endCxn id="5" idx="2"/>
          </p:cNvCxnSpPr>
          <p:nvPr/>
        </p:nvCxnSpPr>
        <p:spPr>
          <a:xfrm rot="16200000" flipH="1">
            <a:off x="2591782" y="943835"/>
            <a:ext cx="12700" cy="646294"/>
          </a:xfrm>
          <a:prstGeom prst="bentConnector3">
            <a:avLst>
              <a:gd name="adj1" fmla="val 2423079"/>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a:xfrm>
            <a:off x="2322339" y="1268764"/>
            <a:ext cx="610899"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18" name="圆角矩形 17"/>
          <p:cNvSpPr/>
          <p:nvPr/>
        </p:nvSpPr>
        <p:spPr>
          <a:xfrm>
            <a:off x="1989395" y="17418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19" name="圆角矩形 18"/>
          <p:cNvSpPr/>
          <p:nvPr/>
        </p:nvSpPr>
        <p:spPr>
          <a:xfrm>
            <a:off x="2635689" y="1741881"/>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20" name="圆角矩形 19"/>
          <p:cNvSpPr/>
          <p:nvPr/>
        </p:nvSpPr>
        <p:spPr>
          <a:xfrm>
            <a:off x="3283761" y="1741881"/>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21" name="圆角矩形 20"/>
          <p:cNvSpPr/>
          <p:nvPr/>
        </p:nvSpPr>
        <p:spPr>
          <a:xfrm>
            <a:off x="3931833" y="17418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22" name="圆角矩形 21"/>
          <p:cNvSpPr/>
          <p:nvPr/>
        </p:nvSpPr>
        <p:spPr>
          <a:xfrm>
            <a:off x="4579905" y="17418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23" name="圆角矩形 22"/>
          <p:cNvSpPr/>
          <p:nvPr/>
        </p:nvSpPr>
        <p:spPr>
          <a:xfrm>
            <a:off x="5227977" y="174365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cxnSp>
        <p:nvCxnSpPr>
          <p:cNvPr id="24" name="肘形连接符 23"/>
          <p:cNvCxnSpPr/>
          <p:nvPr/>
        </p:nvCxnSpPr>
        <p:spPr>
          <a:xfrm rot="16200000" flipH="1">
            <a:off x="3267674" y="1993016"/>
            <a:ext cx="12700" cy="646294"/>
          </a:xfrm>
          <a:prstGeom prst="bentConnector3">
            <a:avLst>
              <a:gd name="adj1" fmla="val 2423079"/>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2998226" y="2309817"/>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26" name="圆角矩形 25"/>
          <p:cNvSpPr/>
          <p:nvPr/>
        </p:nvSpPr>
        <p:spPr>
          <a:xfrm>
            <a:off x="1989395" y="277148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27" name="圆角矩形 26"/>
          <p:cNvSpPr/>
          <p:nvPr/>
        </p:nvSpPr>
        <p:spPr>
          <a:xfrm>
            <a:off x="2635689" y="277148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28" name="圆角矩形 27"/>
          <p:cNvSpPr/>
          <p:nvPr/>
        </p:nvSpPr>
        <p:spPr>
          <a:xfrm>
            <a:off x="3283761" y="277148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29" name="圆角矩形 28"/>
          <p:cNvSpPr/>
          <p:nvPr/>
        </p:nvSpPr>
        <p:spPr>
          <a:xfrm>
            <a:off x="3931833" y="277148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30" name="圆角矩形 29"/>
          <p:cNvSpPr/>
          <p:nvPr/>
        </p:nvSpPr>
        <p:spPr>
          <a:xfrm>
            <a:off x="4579905" y="277148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31" name="圆角矩形 30"/>
          <p:cNvSpPr/>
          <p:nvPr/>
        </p:nvSpPr>
        <p:spPr>
          <a:xfrm>
            <a:off x="5227977" y="277326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cxnSp>
        <p:nvCxnSpPr>
          <p:cNvPr id="32" name="肘形连接符 31"/>
          <p:cNvCxnSpPr/>
          <p:nvPr/>
        </p:nvCxnSpPr>
        <p:spPr>
          <a:xfrm rot="16200000" flipH="1">
            <a:off x="3874541" y="3035327"/>
            <a:ext cx="12700" cy="646294"/>
          </a:xfrm>
          <a:prstGeom prst="bentConnector3">
            <a:avLst>
              <a:gd name="adj1" fmla="val 2423079"/>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33" name="TextBox 32"/>
          <p:cNvSpPr txBox="1"/>
          <p:nvPr/>
        </p:nvSpPr>
        <p:spPr>
          <a:xfrm>
            <a:off x="3605094" y="3352128"/>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不变</a:t>
            </a:r>
          </a:p>
        </p:txBody>
      </p:sp>
      <p:sp>
        <p:nvSpPr>
          <p:cNvPr id="34" name="圆角矩形 33"/>
          <p:cNvSpPr/>
          <p:nvPr/>
        </p:nvSpPr>
        <p:spPr>
          <a:xfrm>
            <a:off x="1981490" y="382026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35" name="圆角矩形 34"/>
          <p:cNvSpPr/>
          <p:nvPr/>
        </p:nvSpPr>
        <p:spPr>
          <a:xfrm>
            <a:off x="2627784" y="382026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36" name="圆角矩形 35"/>
          <p:cNvSpPr/>
          <p:nvPr/>
        </p:nvSpPr>
        <p:spPr>
          <a:xfrm>
            <a:off x="3275856" y="382026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37" name="圆角矩形 36"/>
          <p:cNvSpPr/>
          <p:nvPr/>
        </p:nvSpPr>
        <p:spPr>
          <a:xfrm>
            <a:off x="3923928" y="3820264"/>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38" name="圆角矩形 37"/>
          <p:cNvSpPr/>
          <p:nvPr/>
        </p:nvSpPr>
        <p:spPr>
          <a:xfrm>
            <a:off x="4572000" y="3820264"/>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39" name="圆角矩形 38"/>
          <p:cNvSpPr/>
          <p:nvPr/>
        </p:nvSpPr>
        <p:spPr>
          <a:xfrm>
            <a:off x="5220072" y="382204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cxnSp>
        <p:nvCxnSpPr>
          <p:cNvPr id="40" name="肘形连接符 39"/>
          <p:cNvCxnSpPr/>
          <p:nvPr/>
        </p:nvCxnSpPr>
        <p:spPr>
          <a:xfrm rot="16200000" flipH="1">
            <a:off x="4528759" y="4084100"/>
            <a:ext cx="12700" cy="646294"/>
          </a:xfrm>
          <a:prstGeom prst="bentConnector3">
            <a:avLst>
              <a:gd name="adj1" fmla="val 2423079"/>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41" name="TextBox 40"/>
          <p:cNvSpPr txBox="1"/>
          <p:nvPr/>
        </p:nvSpPr>
        <p:spPr>
          <a:xfrm>
            <a:off x="4264713" y="4400900"/>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不变</a:t>
            </a:r>
          </a:p>
        </p:txBody>
      </p:sp>
      <p:sp>
        <p:nvSpPr>
          <p:cNvPr id="42" name="圆角矩形 41"/>
          <p:cNvSpPr/>
          <p:nvPr/>
        </p:nvSpPr>
        <p:spPr>
          <a:xfrm>
            <a:off x="1974455" y="486920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43" name="圆角矩形 42"/>
          <p:cNvSpPr/>
          <p:nvPr/>
        </p:nvSpPr>
        <p:spPr>
          <a:xfrm>
            <a:off x="2620750" y="486920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44" name="圆角矩形 43"/>
          <p:cNvSpPr/>
          <p:nvPr/>
        </p:nvSpPr>
        <p:spPr>
          <a:xfrm>
            <a:off x="3268822" y="486920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45" name="圆角矩形 44"/>
          <p:cNvSpPr/>
          <p:nvPr/>
        </p:nvSpPr>
        <p:spPr>
          <a:xfrm>
            <a:off x="3916894" y="486920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46" name="圆角矩形 45"/>
          <p:cNvSpPr/>
          <p:nvPr/>
        </p:nvSpPr>
        <p:spPr>
          <a:xfrm>
            <a:off x="4564966" y="4869204"/>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47" name="圆角矩形 46"/>
          <p:cNvSpPr/>
          <p:nvPr/>
        </p:nvSpPr>
        <p:spPr>
          <a:xfrm>
            <a:off x="5213038" y="4870984"/>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cxnSp>
        <p:nvCxnSpPr>
          <p:cNvPr id="48" name="肘形连接符 47"/>
          <p:cNvCxnSpPr/>
          <p:nvPr/>
        </p:nvCxnSpPr>
        <p:spPr>
          <a:xfrm rot="16200000" flipH="1">
            <a:off x="5158249" y="5133041"/>
            <a:ext cx="12700" cy="646294"/>
          </a:xfrm>
          <a:prstGeom prst="bentConnector3">
            <a:avLst>
              <a:gd name="adj1" fmla="val 2423079"/>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49" name="TextBox 48"/>
          <p:cNvSpPr txBox="1"/>
          <p:nvPr/>
        </p:nvSpPr>
        <p:spPr>
          <a:xfrm>
            <a:off x="4894202" y="5449842"/>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50" name="圆角矩形 49"/>
          <p:cNvSpPr/>
          <p:nvPr/>
        </p:nvSpPr>
        <p:spPr>
          <a:xfrm>
            <a:off x="1989395"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51" name="圆角矩形 50"/>
          <p:cNvSpPr/>
          <p:nvPr/>
        </p:nvSpPr>
        <p:spPr>
          <a:xfrm>
            <a:off x="2635689"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52" name="圆角矩形 51"/>
          <p:cNvSpPr/>
          <p:nvPr/>
        </p:nvSpPr>
        <p:spPr>
          <a:xfrm>
            <a:off x="3283761"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53" name="圆角矩形 52"/>
          <p:cNvSpPr/>
          <p:nvPr/>
        </p:nvSpPr>
        <p:spPr>
          <a:xfrm>
            <a:off x="3931833"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54" name="圆角矩形 53"/>
          <p:cNvSpPr/>
          <p:nvPr/>
        </p:nvSpPr>
        <p:spPr>
          <a:xfrm>
            <a:off x="4579905"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55" name="圆角矩形 54"/>
          <p:cNvSpPr/>
          <p:nvPr/>
        </p:nvSpPr>
        <p:spPr>
          <a:xfrm>
            <a:off x="5227977" y="5880761"/>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71" name="TextBox 70"/>
          <p:cNvSpPr txBox="1"/>
          <p:nvPr/>
        </p:nvSpPr>
        <p:spPr>
          <a:xfrm>
            <a:off x="6084169" y="692696"/>
            <a:ext cx="2232248" cy="2185214"/>
          </a:xfrm>
          <a:prstGeom prst="rect">
            <a:avLst/>
          </a:prstGeom>
          <a:noFill/>
        </p:spPr>
        <p:txBody>
          <a:bodyPr wrap="square" rtlCol="0">
            <a:spAutoFit/>
          </a:bodyPr>
          <a:lstStyle/>
          <a:p>
            <a:r>
              <a:rPr lang="zh-CN" altLang="en-US" sz="1600" b="1" dirty="0">
                <a:latin typeface="方正卡通简体" pitchFamily="65" charset="-122"/>
                <a:ea typeface="方正卡通简体" pitchFamily="65" charset="-122"/>
              </a:rPr>
              <a:t>升序冒泡排序</a:t>
            </a:r>
          </a:p>
          <a:p>
            <a:endParaRPr lang="en-US" altLang="zh-CN" sz="1200" dirty="0">
              <a:latin typeface="方正卡通简体" pitchFamily="65" charset="-122"/>
              <a:ea typeface="方正卡通简体" pitchFamily="65" charset="-122"/>
            </a:endParaRPr>
          </a:p>
          <a:p>
            <a:r>
              <a:rPr lang="zh-CN" altLang="en-US" sz="1200" dirty="0">
                <a:latin typeface="方正卡通简体" pitchFamily="65" charset="-122"/>
                <a:ea typeface="方正卡通简体" pitchFamily="65" charset="-122"/>
              </a:rPr>
              <a:t>第一轮从数组的第一个元素一直到最后一个元素，两两比较，若前一个元素大于后一个元素，则交换位置，第一轮结束将数组中的最大元素</a:t>
            </a:r>
            <a:r>
              <a:rPr lang="en-US" altLang="zh-CN" sz="1200" dirty="0">
                <a:latin typeface="方正卡通简体" pitchFamily="65" charset="-122"/>
                <a:ea typeface="方正卡通简体" pitchFamily="65" charset="-122"/>
              </a:rPr>
              <a:t>11</a:t>
            </a:r>
            <a:r>
              <a:rPr lang="zh-CN" altLang="en-US" sz="1200" dirty="0">
                <a:latin typeface="方正卡通简体" pitchFamily="65" charset="-122"/>
                <a:ea typeface="方正卡通简体" pitchFamily="65" charset="-122"/>
              </a:rPr>
              <a:t>移动到了最后（正确位置）。第二轮从数组的第一个元素到倒数第二个元素，循环上述步骤，依次循环，最终得到升序排列的数组。</a:t>
            </a:r>
          </a:p>
        </p:txBody>
      </p:sp>
    </p:spTree>
    <p:extLst>
      <p:ext uri="{BB962C8B-B14F-4D97-AF65-F5344CB8AC3E}">
        <p14:creationId xmlns:p14="http://schemas.microsoft.com/office/powerpoint/2010/main" val="2827736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800400" y="433220"/>
            <a:ext cx="2232248" cy="646331"/>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将第</a:t>
            </a:r>
            <a:r>
              <a:rPr lang="en-US" altLang="zh-CN" sz="1200" dirty="0">
                <a:latin typeface="方正卡通简体" pitchFamily="65" charset="-122"/>
                <a:ea typeface="方正卡通简体" pitchFamily="65" charset="-122"/>
              </a:rPr>
              <a:t>4</a:t>
            </a:r>
            <a:r>
              <a:rPr lang="zh-CN" altLang="en-US" sz="1200" dirty="0">
                <a:latin typeface="方正卡通简体" pitchFamily="65" charset="-122"/>
                <a:ea typeface="方正卡通简体" pitchFamily="65" charset="-122"/>
              </a:rPr>
              <a:t>个元素插入最大堆中，将其与父节点比较，小于父节点，不交换</a:t>
            </a:r>
          </a:p>
        </p:txBody>
      </p:sp>
      <p:cxnSp>
        <p:nvCxnSpPr>
          <p:cNvPr id="100" name="曲线连接符 99"/>
          <p:cNvCxnSpPr>
            <a:stCxn id="120" idx="1"/>
            <a:endCxn id="115" idx="0"/>
          </p:cNvCxnSpPr>
          <p:nvPr/>
        </p:nvCxnSpPr>
        <p:spPr>
          <a:xfrm rot="5400000" flipH="1" flipV="1">
            <a:off x="3058231" y="497648"/>
            <a:ext cx="607904" cy="687966"/>
          </a:xfrm>
          <a:prstGeom prst="curvedConnector3">
            <a:avLst>
              <a:gd name="adj1" fmla="val 113538"/>
            </a:avLst>
          </a:prstGeom>
          <a:ln w="28575"/>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710194" y="351071"/>
            <a:ext cx="637670" cy="307777"/>
          </a:xfrm>
          <a:prstGeom prst="rect">
            <a:avLst/>
          </a:prstGeom>
          <a:noFill/>
        </p:spPr>
        <p:txBody>
          <a:bodyPr wrap="square" rtlCol="0">
            <a:spAutoFit/>
          </a:bodyPr>
          <a:lstStyle/>
          <a:p>
            <a:r>
              <a:rPr lang="zh-CN" altLang="en-US" sz="1400" dirty="0">
                <a:solidFill>
                  <a:srgbClr val="002060"/>
                </a:solidFill>
                <a:latin typeface="方正卡通简体" pitchFamily="65" charset="-122"/>
                <a:ea typeface="方正卡通简体" pitchFamily="65" charset="-122"/>
              </a:rPr>
              <a:t>不变</a:t>
            </a:r>
          </a:p>
        </p:txBody>
      </p:sp>
      <p:sp>
        <p:nvSpPr>
          <p:cNvPr id="102" name="椭圆 101"/>
          <p:cNvSpPr/>
          <p:nvPr/>
        </p:nvSpPr>
        <p:spPr>
          <a:xfrm>
            <a:off x="3975343" y="44624"/>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6</a:t>
            </a:r>
            <a:endParaRPr lang="zh-CN" altLang="en-US" dirty="0"/>
          </a:p>
        </p:txBody>
      </p:sp>
      <p:sp>
        <p:nvSpPr>
          <p:cNvPr id="103" name="圆角矩形 102"/>
          <p:cNvSpPr/>
          <p:nvPr/>
        </p:nvSpPr>
        <p:spPr>
          <a:xfrm>
            <a:off x="2948313" y="1745798"/>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6</a:t>
            </a:r>
            <a:endParaRPr lang="zh-CN" altLang="en-US" dirty="0">
              <a:latin typeface="Times New Roman" pitchFamily="18" charset="0"/>
              <a:cs typeface="Times New Roman" pitchFamily="18" charset="0"/>
            </a:endParaRPr>
          </a:p>
        </p:txBody>
      </p:sp>
      <p:sp>
        <p:nvSpPr>
          <p:cNvPr id="104" name="TextBox 103"/>
          <p:cNvSpPr txBox="1"/>
          <p:nvPr/>
        </p:nvSpPr>
        <p:spPr>
          <a:xfrm>
            <a:off x="2962655" y="1467837"/>
            <a:ext cx="288862" cy="338554"/>
          </a:xfrm>
          <a:prstGeom prst="rect">
            <a:avLst/>
          </a:prstGeom>
          <a:noFill/>
        </p:spPr>
        <p:txBody>
          <a:bodyPr wrap="none" rtlCol="0">
            <a:spAutoFit/>
          </a:bodyPr>
          <a:lstStyle/>
          <a:p>
            <a:r>
              <a:rPr lang="en-US" altLang="zh-CN" sz="1600" dirty="0"/>
              <a:t>1</a:t>
            </a:r>
            <a:endParaRPr lang="zh-CN" altLang="en-US" sz="1600" dirty="0"/>
          </a:p>
        </p:txBody>
      </p:sp>
      <p:sp>
        <p:nvSpPr>
          <p:cNvPr id="105" name="TextBox 104"/>
          <p:cNvSpPr txBox="1"/>
          <p:nvPr/>
        </p:nvSpPr>
        <p:spPr>
          <a:xfrm>
            <a:off x="3467600" y="1455152"/>
            <a:ext cx="288862" cy="338554"/>
          </a:xfrm>
          <a:prstGeom prst="rect">
            <a:avLst/>
          </a:prstGeom>
          <a:noFill/>
        </p:spPr>
        <p:txBody>
          <a:bodyPr wrap="none" rtlCol="0">
            <a:spAutoFit/>
          </a:bodyPr>
          <a:lstStyle/>
          <a:p>
            <a:r>
              <a:rPr lang="en-US" altLang="zh-CN" sz="1600" dirty="0"/>
              <a:t>2</a:t>
            </a:r>
            <a:endParaRPr lang="zh-CN" altLang="en-US" sz="1600" dirty="0"/>
          </a:p>
        </p:txBody>
      </p:sp>
      <p:sp>
        <p:nvSpPr>
          <p:cNvPr id="106" name="TextBox 105"/>
          <p:cNvSpPr txBox="1"/>
          <p:nvPr/>
        </p:nvSpPr>
        <p:spPr>
          <a:xfrm>
            <a:off x="3913302" y="1455152"/>
            <a:ext cx="288862" cy="338554"/>
          </a:xfrm>
          <a:prstGeom prst="rect">
            <a:avLst/>
          </a:prstGeom>
          <a:noFill/>
        </p:spPr>
        <p:txBody>
          <a:bodyPr wrap="none" rtlCol="0">
            <a:spAutoFit/>
          </a:bodyPr>
          <a:lstStyle/>
          <a:p>
            <a:r>
              <a:rPr lang="en-US" altLang="zh-CN" sz="1600" dirty="0"/>
              <a:t>3</a:t>
            </a:r>
            <a:endParaRPr lang="zh-CN" altLang="en-US" sz="1600" dirty="0"/>
          </a:p>
        </p:txBody>
      </p:sp>
      <p:sp>
        <p:nvSpPr>
          <p:cNvPr id="107" name="TextBox 106"/>
          <p:cNvSpPr txBox="1"/>
          <p:nvPr/>
        </p:nvSpPr>
        <p:spPr>
          <a:xfrm>
            <a:off x="4371726" y="1455152"/>
            <a:ext cx="288862" cy="338554"/>
          </a:xfrm>
          <a:prstGeom prst="rect">
            <a:avLst/>
          </a:prstGeom>
          <a:noFill/>
        </p:spPr>
        <p:txBody>
          <a:bodyPr wrap="none" rtlCol="0">
            <a:spAutoFit/>
          </a:bodyPr>
          <a:lstStyle/>
          <a:p>
            <a:r>
              <a:rPr lang="en-US" altLang="zh-CN" sz="1600" dirty="0"/>
              <a:t>4</a:t>
            </a:r>
            <a:endParaRPr lang="zh-CN" altLang="en-US" sz="1600" dirty="0"/>
          </a:p>
        </p:txBody>
      </p:sp>
      <p:sp>
        <p:nvSpPr>
          <p:cNvPr id="108" name="TextBox 107"/>
          <p:cNvSpPr txBox="1"/>
          <p:nvPr/>
        </p:nvSpPr>
        <p:spPr>
          <a:xfrm>
            <a:off x="4849406" y="1455152"/>
            <a:ext cx="288862" cy="338554"/>
          </a:xfrm>
          <a:prstGeom prst="rect">
            <a:avLst/>
          </a:prstGeom>
          <a:noFill/>
        </p:spPr>
        <p:txBody>
          <a:bodyPr wrap="none" rtlCol="0">
            <a:spAutoFit/>
          </a:bodyPr>
          <a:lstStyle/>
          <a:p>
            <a:r>
              <a:rPr lang="en-US" altLang="zh-CN" sz="1600" dirty="0"/>
              <a:t>5</a:t>
            </a:r>
            <a:endParaRPr lang="zh-CN" altLang="en-US" sz="1600" dirty="0"/>
          </a:p>
        </p:txBody>
      </p:sp>
      <p:sp>
        <p:nvSpPr>
          <p:cNvPr id="109" name="TextBox 108"/>
          <p:cNvSpPr txBox="1"/>
          <p:nvPr/>
        </p:nvSpPr>
        <p:spPr>
          <a:xfrm>
            <a:off x="5281454" y="1455152"/>
            <a:ext cx="288862" cy="338554"/>
          </a:xfrm>
          <a:prstGeom prst="rect">
            <a:avLst/>
          </a:prstGeom>
          <a:noFill/>
        </p:spPr>
        <p:txBody>
          <a:bodyPr wrap="none" rtlCol="0">
            <a:spAutoFit/>
          </a:bodyPr>
          <a:lstStyle/>
          <a:p>
            <a:r>
              <a:rPr lang="en-US" altLang="zh-CN" sz="1600" dirty="0"/>
              <a:t>6</a:t>
            </a:r>
            <a:endParaRPr lang="zh-CN" altLang="en-US" sz="1600" dirty="0"/>
          </a:p>
        </p:txBody>
      </p:sp>
      <p:sp>
        <p:nvSpPr>
          <p:cNvPr id="110" name="圆角矩形 109"/>
          <p:cNvSpPr/>
          <p:nvPr/>
        </p:nvSpPr>
        <p:spPr>
          <a:xfrm>
            <a:off x="3401977" y="1743865"/>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111" name="圆角矩形 110"/>
          <p:cNvSpPr/>
          <p:nvPr/>
        </p:nvSpPr>
        <p:spPr>
          <a:xfrm>
            <a:off x="3872062" y="1743864"/>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112" name="圆角矩形 111"/>
          <p:cNvSpPr/>
          <p:nvPr/>
        </p:nvSpPr>
        <p:spPr>
          <a:xfrm>
            <a:off x="4329182" y="1747575"/>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
        <p:nvSpPr>
          <p:cNvPr id="113" name="圆角矩形 112"/>
          <p:cNvSpPr/>
          <p:nvPr/>
        </p:nvSpPr>
        <p:spPr>
          <a:xfrm>
            <a:off x="4777398" y="1743863"/>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114" name="圆角矩形 113"/>
          <p:cNvSpPr/>
          <p:nvPr/>
        </p:nvSpPr>
        <p:spPr>
          <a:xfrm>
            <a:off x="5234806" y="1747575"/>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115" name="椭圆 114"/>
          <p:cNvSpPr/>
          <p:nvPr/>
        </p:nvSpPr>
        <p:spPr>
          <a:xfrm>
            <a:off x="3475998" y="537679"/>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cxnSp>
        <p:nvCxnSpPr>
          <p:cNvPr id="116" name="直接连接符 115"/>
          <p:cNvCxnSpPr>
            <a:stCxn id="102" idx="3"/>
            <a:endCxn id="115" idx="7"/>
          </p:cNvCxnSpPr>
          <p:nvPr/>
        </p:nvCxnSpPr>
        <p:spPr>
          <a:xfrm flipH="1">
            <a:off x="3868919" y="437545"/>
            <a:ext cx="173839" cy="16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a:off x="4483747" y="537679"/>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cxnSp>
        <p:nvCxnSpPr>
          <p:cNvPr id="118" name="直接连接符 117"/>
          <p:cNvCxnSpPr>
            <a:stCxn id="102" idx="5"/>
            <a:endCxn id="117" idx="1"/>
          </p:cNvCxnSpPr>
          <p:nvPr/>
        </p:nvCxnSpPr>
        <p:spPr>
          <a:xfrm>
            <a:off x="4368264" y="437545"/>
            <a:ext cx="182898" cy="16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a:off x="2950785" y="1078168"/>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cxnSp>
        <p:nvCxnSpPr>
          <p:cNvPr id="121" name="直接连接符 120"/>
          <p:cNvCxnSpPr>
            <a:stCxn id="115" idx="3"/>
            <a:endCxn id="120" idx="7"/>
          </p:cNvCxnSpPr>
          <p:nvPr/>
        </p:nvCxnSpPr>
        <p:spPr>
          <a:xfrm flipH="1">
            <a:off x="3343706" y="930600"/>
            <a:ext cx="199707" cy="21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曲线连接符 122"/>
          <p:cNvCxnSpPr>
            <a:stCxn id="144" idx="0"/>
            <a:endCxn id="138" idx="6"/>
          </p:cNvCxnSpPr>
          <p:nvPr/>
        </p:nvCxnSpPr>
        <p:spPr>
          <a:xfrm rot="16200000" flipV="1">
            <a:off x="3923915" y="2921497"/>
            <a:ext cx="308489" cy="302772"/>
          </a:xfrm>
          <a:prstGeom prst="curvedConnector2">
            <a:avLst/>
          </a:prstGeom>
          <a:ln w="28575"/>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3944701" y="2700045"/>
            <a:ext cx="637670" cy="307777"/>
          </a:xfrm>
          <a:prstGeom prst="rect">
            <a:avLst/>
          </a:prstGeom>
          <a:noFill/>
        </p:spPr>
        <p:txBody>
          <a:bodyPr wrap="square" rtlCol="0">
            <a:spAutoFit/>
          </a:bodyPr>
          <a:lstStyle/>
          <a:p>
            <a:r>
              <a:rPr lang="zh-CN" altLang="en-US" sz="1400" dirty="0">
                <a:solidFill>
                  <a:srgbClr val="002060"/>
                </a:solidFill>
                <a:latin typeface="方正卡通简体" pitchFamily="65" charset="-122"/>
                <a:ea typeface="方正卡通简体" pitchFamily="65" charset="-122"/>
              </a:rPr>
              <a:t>不变</a:t>
            </a:r>
          </a:p>
        </p:txBody>
      </p:sp>
      <p:sp>
        <p:nvSpPr>
          <p:cNvPr id="125" name="椭圆 124"/>
          <p:cNvSpPr/>
          <p:nvPr/>
        </p:nvSpPr>
        <p:spPr>
          <a:xfrm>
            <a:off x="3965782" y="2195415"/>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6</a:t>
            </a:r>
            <a:endParaRPr lang="zh-CN" altLang="en-US" dirty="0"/>
          </a:p>
        </p:txBody>
      </p:sp>
      <p:sp>
        <p:nvSpPr>
          <p:cNvPr id="126" name="圆角矩形 125"/>
          <p:cNvSpPr/>
          <p:nvPr/>
        </p:nvSpPr>
        <p:spPr>
          <a:xfrm>
            <a:off x="2938752" y="3988029"/>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6</a:t>
            </a:r>
            <a:endParaRPr lang="zh-CN" altLang="en-US" dirty="0">
              <a:latin typeface="Times New Roman" pitchFamily="18" charset="0"/>
              <a:cs typeface="Times New Roman" pitchFamily="18" charset="0"/>
            </a:endParaRPr>
          </a:p>
        </p:txBody>
      </p:sp>
      <p:sp>
        <p:nvSpPr>
          <p:cNvPr id="127" name="TextBox 126"/>
          <p:cNvSpPr txBox="1"/>
          <p:nvPr/>
        </p:nvSpPr>
        <p:spPr>
          <a:xfrm>
            <a:off x="2953094" y="3710068"/>
            <a:ext cx="288862" cy="338554"/>
          </a:xfrm>
          <a:prstGeom prst="rect">
            <a:avLst/>
          </a:prstGeom>
          <a:noFill/>
        </p:spPr>
        <p:txBody>
          <a:bodyPr wrap="none" rtlCol="0">
            <a:spAutoFit/>
          </a:bodyPr>
          <a:lstStyle/>
          <a:p>
            <a:r>
              <a:rPr lang="en-US" altLang="zh-CN" sz="1600" dirty="0"/>
              <a:t>1</a:t>
            </a:r>
            <a:endParaRPr lang="zh-CN" altLang="en-US" sz="1600" dirty="0"/>
          </a:p>
        </p:txBody>
      </p:sp>
      <p:sp>
        <p:nvSpPr>
          <p:cNvPr id="128" name="TextBox 127"/>
          <p:cNvSpPr txBox="1"/>
          <p:nvPr/>
        </p:nvSpPr>
        <p:spPr>
          <a:xfrm>
            <a:off x="3458039" y="3697383"/>
            <a:ext cx="288862" cy="338554"/>
          </a:xfrm>
          <a:prstGeom prst="rect">
            <a:avLst/>
          </a:prstGeom>
          <a:noFill/>
        </p:spPr>
        <p:txBody>
          <a:bodyPr wrap="none" rtlCol="0">
            <a:spAutoFit/>
          </a:bodyPr>
          <a:lstStyle/>
          <a:p>
            <a:r>
              <a:rPr lang="en-US" altLang="zh-CN" sz="1600" dirty="0"/>
              <a:t>2</a:t>
            </a:r>
            <a:endParaRPr lang="zh-CN" altLang="en-US" sz="1600" dirty="0"/>
          </a:p>
        </p:txBody>
      </p:sp>
      <p:sp>
        <p:nvSpPr>
          <p:cNvPr id="129" name="TextBox 128"/>
          <p:cNvSpPr txBox="1"/>
          <p:nvPr/>
        </p:nvSpPr>
        <p:spPr>
          <a:xfrm>
            <a:off x="3903741" y="3697383"/>
            <a:ext cx="288862" cy="338554"/>
          </a:xfrm>
          <a:prstGeom prst="rect">
            <a:avLst/>
          </a:prstGeom>
          <a:noFill/>
        </p:spPr>
        <p:txBody>
          <a:bodyPr wrap="none" rtlCol="0">
            <a:spAutoFit/>
          </a:bodyPr>
          <a:lstStyle/>
          <a:p>
            <a:r>
              <a:rPr lang="en-US" altLang="zh-CN" sz="1600" dirty="0"/>
              <a:t>3</a:t>
            </a:r>
            <a:endParaRPr lang="zh-CN" altLang="en-US" sz="1600" dirty="0"/>
          </a:p>
        </p:txBody>
      </p:sp>
      <p:sp>
        <p:nvSpPr>
          <p:cNvPr id="130" name="TextBox 129"/>
          <p:cNvSpPr txBox="1"/>
          <p:nvPr/>
        </p:nvSpPr>
        <p:spPr>
          <a:xfrm>
            <a:off x="4362165" y="3697383"/>
            <a:ext cx="288862" cy="338554"/>
          </a:xfrm>
          <a:prstGeom prst="rect">
            <a:avLst/>
          </a:prstGeom>
          <a:noFill/>
        </p:spPr>
        <p:txBody>
          <a:bodyPr wrap="none" rtlCol="0">
            <a:spAutoFit/>
          </a:bodyPr>
          <a:lstStyle/>
          <a:p>
            <a:r>
              <a:rPr lang="en-US" altLang="zh-CN" sz="1600" dirty="0"/>
              <a:t>4</a:t>
            </a:r>
            <a:endParaRPr lang="zh-CN" altLang="en-US" sz="1600" dirty="0"/>
          </a:p>
        </p:txBody>
      </p:sp>
      <p:sp>
        <p:nvSpPr>
          <p:cNvPr id="131" name="TextBox 130"/>
          <p:cNvSpPr txBox="1"/>
          <p:nvPr/>
        </p:nvSpPr>
        <p:spPr>
          <a:xfrm>
            <a:off x="4839845" y="3697383"/>
            <a:ext cx="288862" cy="338554"/>
          </a:xfrm>
          <a:prstGeom prst="rect">
            <a:avLst/>
          </a:prstGeom>
          <a:noFill/>
        </p:spPr>
        <p:txBody>
          <a:bodyPr wrap="none" rtlCol="0">
            <a:spAutoFit/>
          </a:bodyPr>
          <a:lstStyle/>
          <a:p>
            <a:r>
              <a:rPr lang="en-US" altLang="zh-CN" sz="1600" dirty="0"/>
              <a:t>5</a:t>
            </a:r>
            <a:endParaRPr lang="zh-CN" altLang="en-US" sz="1600" dirty="0"/>
          </a:p>
        </p:txBody>
      </p:sp>
      <p:sp>
        <p:nvSpPr>
          <p:cNvPr id="132" name="TextBox 131"/>
          <p:cNvSpPr txBox="1"/>
          <p:nvPr/>
        </p:nvSpPr>
        <p:spPr>
          <a:xfrm>
            <a:off x="5271893" y="3697383"/>
            <a:ext cx="288862" cy="338554"/>
          </a:xfrm>
          <a:prstGeom prst="rect">
            <a:avLst/>
          </a:prstGeom>
          <a:noFill/>
        </p:spPr>
        <p:txBody>
          <a:bodyPr wrap="none" rtlCol="0">
            <a:spAutoFit/>
          </a:bodyPr>
          <a:lstStyle/>
          <a:p>
            <a:r>
              <a:rPr lang="en-US" altLang="zh-CN" sz="1600" dirty="0"/>
              <a:t>6</a:t>
            </a:r>
            <a:endParaRPr lang="zh-CN" altLang="en-US" sz="1600" dirty="0"/>
          </a:p>
        </p:txBody>
      </p:sp>
      <p:sp>
        <p:nvSpPr>
          <p:cNvPr id="133" name="圆角矩形 132"/>
          <p:cNvSpPr/>
          <p:nvPr/>
        </p:nvSpPr>
        <p:spPr>
          <a:xfrm>
            <a:off x="3392416" y="3986096"/>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134" name="圆角矩形 133"/>
          <p:cNvSpPr/>
          <p:nvPr/>
        </p:nvSpPr>
        <p:spPr>
          <a:xfrm>
            <a:off x="3862501" y="3986095"/>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135" name="圆角矩形 134"/>
          <p:cNvSpPr/>
          <p:nvPr/>
        </p:nvSpPr>
        <p:spPr>
          <a:xfrm>
            <a:off x="4319621" y="3989806"/>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
        <p:nvSpPr>
          <p:cNvPr id="136" name="圆角矩形 135"/>
          <p:cNvSpPr/>
          <p:nvPr/>
        </p:nvSpPr>
        <p:spPr>
          <a:xfrm>
            <a:off x="4767837" y="3986094"/>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137" name="圆角矩形 136"/>
          <p:cNvSpPr/>
          <p:nvPr/>
        </p:nvSpPr>
        <p:spPr>
          <a:xfrm>
            <a:off x="5225245" y="3989806"/>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138" name="椭圆 137"/>
          <p:cNvSpPr/>
          <p:nvPr/>
        </p:nvSpPr>
        <p:spPr>
          <a:xfrm>
            <a:off x="3466437" y="2688470"/>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cxnSp>
        <p:nvCxnSpPr>
          <p:cNvPr id="139" name="直接连接符 138"/>
          <p:cNvCxnSpPr>
            <a:stCxn id="125" idx="3"/>
            <a:endCxn id="138" idx="7"/>
          </p:cNvCxnSpPr>
          <p:nvPr/>
        </p:nvCxnSpPr>
        <p:spPr>
          <a:xfrm flipH="1">
            <a:off x="3859358" y="2588336"/>
            <a:ext cx="173839" cy="16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椭圆 139"/>
          <p:cNvSpPr/>
          <p:nvPr/>
        </p:nvSpPr>
        <p:spPr>
          <a:xfrm>
            <a:off x="4474186" y="2688470"/>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cxnSp>
        <p:nvCxnSpPr>
          <p:cNvPr id="141" name="直接连接符 140"/>
          <p:cNvCxnSpPr>
            <a:stCxn id="125" idx="5"/>
            <a:endCxn id="140" idx="1"/>
          </p:cNvCxnSpPr>
          <p:nvPr/>
        </p:nvCxnSpPr>
        <p:spPr>
          <a:xfrm>
            <a:off x="4358703" y="2588336"/>
            <a:ext cx="182898" cy="16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椭圆 141"/>
          <p:cNvSpPr/>
          <p:nvPr/>
        </p:nvSpPr>
        <p:spPr>
          <a:xfrm>
            <a:off x="2941224" y="3228959"/>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cxnSp>
        <p:nvCxnSpPr>
          <p:cNvPr id="143" name="直接连接符 142"/>
          <p:cNvCxnSpPr>
            <a:stCxn id="138" idx="3"/>
            <a:endCxn id="142" idx="7"/>
          </p:cNvCxnSpPr>
          <p:nvPr/>
        </p:nvCxnSpPr>
        <p:spPr>
          <a:xfrm flipH="1">
            <a:off x="3334145" y="3081391"/>
            <a:ext cx="199707" cy="21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椭圆 143"/>
          <p:cNvSpPr/>
          <p:nvPr/>
        </p:nvSpPr>
        <p:spPr>
          <a:xfrm>
            <a:off x="3999377" y="3227127"/>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0</a:t>
            </a:r>
            <a:endParaRPr lang="zh-CN" altLang="en-US" dirty="0"/>
          </a:p>
        </p:txBody>
      </p:sp>
      <p:cxnSp>
        <p:nvCxnSpPr>
          <p:cNvPr id="145" name="直接连接符 144"/>
          <p:cNvCxnSpPr>
            <a:stCxn id="138" idx="5"/>
            <a:endCxn id="144" idx="1"/>
          </p:cNvCxnSpPr>
          <p:nvPr/>
        </p:nvCxnSpPr>
        <p:spPr>
          <a:xfrm>
            <a:off x="3859358" y="3081391"/>
            <a:ext cx="207434" cy="213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6800400" y="2580796"/>
            <a:ext cx="2232248" cy="646331"/>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将第</a:t>
            </a:r>
            <a:r>
              <a:rPr lang="en-US" altLang="zh-CN" sz="1200" dirty="0">
                <a:latin typeface="方正卡通简体" pitchFamily="65" charset="-122"/>
                <a:ea typeface="方正卡通简体" pitchFamily="65" charset="-122"/>
              </a:rPr>
              <a:t>5</a:t>
            </a:r>
            <a:r>
              <a:rPr lang="zh-CN" altLang="en-US" sz="1200" dirty="0">
                <a:latin typeface="方正卡通简体" pitchFamily="65" charset="-122"/>
                <a:ea typeface="方正卡通简体" pitchFamily="65" charset="-122"/>
              </a:rPr>
              <a:t>个元素插入最大堆中，将其与父节点比较，小于父节点，不交换</a:t>
            </a:r>
          </a:p>
        </p:txBody>
      </p:sp>
      <p:cxnSp>
        <p:nvCxnSpPr>
          <p:cNvPr id="152" name="曲线连接符 151"/>
          <p:cNvCxnSpPr>
            <a:stCxn id="181" idx="0"/>
            <a:endCxn id="169" idx="2"/>
          </p:cNvCxnSpPr>
          <p:nvPr/>
        </p:nvCxnSpPr>
        <p:spPr>
          <a:xfrm rot="5400000" flipH="1" flipV="1">
            <a:off x="3385837" y="5262085"/>
            <a:ext cx="318409" cy="310646"/>
          </a:xfrm>
          <a:prstGeom prst="curvedConnector2">
            <a:avLst/>
          </a:prstGeom>
          <a:ln w="28575"/>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3059832" y="5104314"/>
            <a:ext cx="637670" cy="307777"/>
          </a:xfrm>
          <a:prstGeom prst="rect">
            <a:avLst/>
          </a:prstGeom>
          <a:noFill/>
        </p:spPr>
        <p:txBody>
          <a:bodyPr wrap="square" rtlCol="0">
            <a:spAutoFit/>
          </a:bodyPr>
          <a:lstStyle/>
          <a:p>
            <a:r>
              <a:rPr lang="zh-CN" altLang="en-US" sz="1400" dirty="0">
                <a:solidFill>
                  <a:srgbClr val="002060"/>
                </a:solidFill>
                <a:latin typeface="方正卡通简体" pitchFamily="65" charset="-122"/>
                <a:ea typeface="方正卡通简体" pitchFamily="65" charset="-122"/>
              </a:rPr>
              <a:t>交换</a:t>
            </a:r>
          </a:p>
        </p:txBody>
      </p:sp>
      <p:sp>
        <p:nvSpPr>
          <p:cNvPr id="154" name="椭圆 153"/>
          <p:cNvSpPr/>
          <p:nvPr/>
        </p:nvSpPr>
        <p:spPr>
          <a:xfrm>
            <a:off x="2945960" y="4483924"/>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6</a:t>
            </a:r>
            <a:endParaRPr lang="zh-CN" altLang="en-US" dirty="0"/>
          </a:p>
        </p:txBody>
      </p:sp>
      <p:sp>
        <p:nvSpPr>
          <p:cNvPr id="155" name="圆角矩形 154"/>
          <p:cNvSpPr/>
          <p:nvPr/>
        </p:nvSpPr>
        <p:spPr>
          <a:xfrm>
            <a:off x="2934648" y="6327594"/>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6</a:t>
            </a:r>
            <a:endParaRPr lang="zh-CN" altLang="en-US" dirty="0">
              <a:latin typeface="Times New Roman" pitchFamily="18" charset="0"/>
              <a:cs typeface="Times New Roman" pitchFamily="18" charset="0"/>
            </a:endParaRPr>
          </a:p>
        </p:txBody>
      </p:sp>
      <p:sp>
        <p:nvSpPr>
          <p:cNvPr id="156" name="TextBox 155"/>
          <p:cNvSpPr txBox="1"/>
          <p:nvPr/>
        </p:nvSpPr>
        <p:spPr>
          <a:xfrm>
            <a:off x="2948990" y="6049633"/>
            <a:ext cx="288862" cy="338554"/>
          </a:xfrm>
          <a:prstGeom prst="rect">
            <a:avLst/>
          </a:prstGeom>
          <a:noFill/>
        </p:spPr>
        <p:txBody>
          <a:bodyPr wrap="none" rtlCol="0">
            <a:spAutoFit/>
          </a:bodyPr>
          <a:lstStyle/>
          <a:p>
            <a:r>
              <a:rPr lang="en-US" altLang="zh-CN" sz="1600" dirty="0"/>
              <a:t>1</a:t>
            </a:r>
            <a:endParaRPr lang="zh-CN" altLang="en-US" sz="1600" dirty="0"/>
          </a:p>
        </p:txBody>
      </p:sp>
      <p:sp>
        <p:nvSpPr>
          <p:cNvPr id="157" name="TextBox 156"/>
          <p:cNvSpPr txBox="1"/>
          <p:nvPr/>
        </p:nvSpPr>
        <p:spPr>
          <a:xfrm>
            <a:off x="3453935" y="6036948"/>
            <a:ext cx="288862" cy="338554"/>
          </a:xfrm>
          <a:prstGeom prst="rect">
            <a:avLst/>
          </a:prstGeom>
          <a:noFill/>
        </p:spPr>
        <p:txBody>
          <a:bodyPr wrap="none" rtlCol="0">
            <a:spAutoFit/>
          </a:bodyPr>
          <a:lstStyle/>
          <a:p>
            <a:r>
              <a:rPr lang="en-US" altLang="zh-CN" sz="1600" dirty="0"/>
              <a:t>2</a:t>
            </a:r>
            <a:endParaRPr lang="zh-CN" altLang="en-US" sz="1600" dirty="0"/>
          </a:p>
        </p:txBody>
      </p:sp>
      <p:sp>
        <p:nvSpPr>
          <p:cNvPr id="158" name="TextBox 157"/>
          <p:cNvSpPr txBox="1"/>
          <p:nvPr/>
        </p:nvSpPr>
        <p:spPr>
          <a:xfrm>
            <a:off x="3899637" y="6036948"/>
            <a:ext cx="288862" cy="338554"/>
          </a:xfrm>
          <a:prstGeom prst="rect">
            <a:avLst/>
          </a:prstGeom>
          <a:noFill/>
        </p:spPr>
        <p:txBody>
          <a:bodyPr wrap="none" rtlCol="0">
            <a:spAutoFit/>
          </a:bodyPr>
          <a:lstStyle/>
          <a:p>
            <a:r>
              <a:rPr lang="en-US" altLang="zh-CN" sz="1600" dirty="0"/>
              <a:t>3</a:t>
            </a:r>
            <a:endParaRPr lang="zh-CN" altLang="en-US" sz="1600" dirty="0"/>
          </a:p>
        </p:txBody>
      </p:sp>
      <p:sp>
        <p:nvSpPr>
          <p:cNvPr id="159" name="TextBox 158"/>
          <p:cNvSpPr txBox="1"/>
          <p:nvPr/>
        </p:nvSpPr>
        <p:spPr>
          <a:xfrm>
            <a:off x="4358061" y="6036948"/>
            <a:ext cx="288862" cy="338554"/>
          </a:xfrm>
          <a:prstGeom prst="rect">
            <a:avLst/>
          </a:prstGeom>
          <a:noFill/>
        </p:spPr>
        <p:txBody>
          <a:bodyPr wrap="none" rtlCol="0">
            <a:spAutoFit/>
          </a:bodyPr>
          <a:lstStyle/>
          <a:p>
            <a:r>
              <a:rPr lang="en-US" altLang="zh-CN" sz="1600" dirty="0"/>
              <a:t>4</a:t>
            </a:r>
            <a:endParaRPr lang="zh-CN" altLang="en-US" sz="1600" dirty="0"/>
          </a:p>
        </p:txBody>
      </p:sp>
      <p:sp>
        <p:nvSpPr>
          <p:cNvPr id="160" name="TextBox 159"/>
          <p:cNvSpPr txBox="1"/>
          <p:nvPr/>
        </p:nvSpPr>
        <p:spPr>
          <a:xfrm>
            <a:off x="4835741" y="6036948"/>
            <a:ext cx="288862" cy="338554"/>
          </a:xfrm>
          <a:prstGeom prst="rect">
            <a:avLst/>
          </a:prstGeom>
          <a:noFill/>
        </p:spPr>
        <p:txBody>
          <a:bodyPr wrap="none" rtlCol="0">
            <a:spAutoFit/>
          </a:bodyPr>
          <a:lstStyle/>
          <a:p>
            <a:r>
              <a:rPr lang="en-US" altLang="zh-CN" sz="1600" dirty="0"/>
              <a:t>5</a:t>
            </a:r>
            <a:endParaRPr lang="zh-CN" altLang="en-US" sz="1600" dirty="0"/>
          </a:p>
        </p:txBody>
      </p:sp>
      <p:sp>
        <p:nvSpPr>
          <p:cNvPr id="161" name="TextBox 160"/>
          <p:cNvSpPr txBox="1"/>
          <p:nvPr/>
        </p:nvSpPr>
        <p:spPr>
          <a:xfrm>
            <a:off x="5267789" y="6036948"/>
            <a:ext cx="288862" cy="338554"/>
          </a:xfrm>
          <a:prstGeom prst="rect">
            <a:avLst/>
          </a:prstGeom>
          <a:noFill/>
        </p:spPr>
        <p:txBody>
          <a:bodyPr wrap="none" rtlCol="0">
            <a:spAutoFit/>
          </a:bodyPr>
          <a:lstStyle/>
          <a:p>
            <a:r>
              <a:rPr lang="en-US" altLang="zh-CN" sz="1600" dirty="0"/>
              <a:t>6</a:t>
            </a:r>
            <a:endParaRPr lang="zh-CN" altLang="en-US" sz="1600" dirty="0"/>
          </a:p>
        </p:txBody>
      </p:sp>
      <p:sp>
        <p:nvSpPr>
          <p:cNvPr id="162" name="圆角矩形 161"/>
          <p:cNvSpPr/>
          <p:nvPr/>
        </p:nvSpPr>
        <p:spPr>
          <a:xfrm>
            <a:off x="3388312" y="6325661"/>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163" name="圆角矩形 162"/>
          <p:cNvSpPr/>
          <p:nvPr/>
        </p:nvSpPr>
        <p:spPr>
          <a:xfrm>
            <a:off x="3849253" y="6325660"/>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164" name="圆角矩形 163"/>
          <p:cNvSpPr/>
          <p:nvPr/>
        </p:nvSpPr>
        <p:spPr>
          <a:xfrm>
            <a:off x="4315517" y="6329371"/>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
        <p:nvSpPr>
          <p:cNvPr id="165" name="圆角矩形 164"/>
          <p:cNvSpPr/>
          <p:nvPr/>
        </p:nvSpPr>
        <p:spPr>
          <a:xfrm>
            <a:off x="4763733" y="6325659"/>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166" name="圆角矩形 165"/>
          <p:cNvSpPr/>
          <p:nvPr/>
        </p:nvSpPr>
        <p:spPr>
          <a:xfrm>
            <a:off x="5221141" y="6329371"/>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167" name="椭圆 166"/>
          <p:cNvSpPr/>
          <p:nvPr/>
        </p:nvSpPr>
        <p:spPr>
          <a:xfrm>
            <a:off x="2144885" y="5028035"/>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cxnSp>
        <p:nvCxnSpPr>
          <p:cNvPr id="168" name="直接连接符 167"/>
          <p:cNvCxnSpPr>
            <a:stCxn id="154" idx="3"/>
            <a:endCxn id="167" idx="7"/>
          </p:cNvCxnSpPr>
          <p:nvPr/>
        </p:nvCxnSpPr>
        <p:spPr>
          <a:xfrm flipH="1">
            <a:off x="2537806" y="4876845"/>
            <a:ext cx="475569"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椭圆 168"/>
          <p:cNvSpPr/>
          <p:nvPr/>
        </p:nvSpPr>
        <p:spPr>
          <a:xfrm>
            <a:off x="3700364" y="5028035"/>
            <a:ext cx="460336" cy="4603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cxnSp>
        <p:nvCxnSpPr>
          <p:cNvPr id="170" name="直接连接符 169"/>
          <p:cNvCxnSpPr>
            <a:stCxn id="154" idx="5"/>
            <a:endCxn id="169" idx="1"/>
          </p:cNvCxnSpPr>
          <p:nvPr/>
        </p:nvCxnSpPr>
        <p:spPr>
          <a:xfrm>
            <a:off x="3338881" y="4876845"/>
            <a:ext cx="428898"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椭圆 170"/>
          <p:cNvSpPr/>
          <p:nvPr/>
        </p:nvSpPr>
        <p:spPr>
          <a:xfrm>
            <a:off x="1619672" y="5568524"/>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cxnSp>
        <p:nvCxnSpPr>
          <p:cNvPr id="172" name="直接连接符 171"/>
          <p:cNvCxnSpPr>
            <a:stCxn id="167" idx="3"/>
            <a:endCxn id="171" idx="7"/>
          </p:cNvCxnSpPr>
          <p:nvPr/>
        </p:nvCxnSpPr>
        <p:spPr>
          <a:xfrm flipH="1">
            <a:off x="2012593" y="5420956"/>
            <a:ext cx="199707" cy="21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椭圆 172"/>
          <p:cNvSpPr/>
          <p:nvPr/>
        </p:nvSpPr>
        <p:spPr>
          <a:xfrm>
            <a:off x="2677825" y="5566692"/>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0</a:t>
            </a:r>
            <a:endParaRPr lang="zh-CN" altLang="en-US" dirty="0"/>
          </a:p>
        </p:txBody>
      </p:sp>
      <p:cxnSp>
        <p:nvCxnSpPr>
          <p:cNvPr id="174" name="直接连接符 173"/>
          <p:cNvCxnSpPr>
            <a:stCxn id="167" idx="5"/>
            <a:endCxn id="173" idx="1"/>
          </p:cNvCxnSpPr>
          <p:nvPr/>
        </p:nvCxnSpPr>
        <p:spPr>
          <a:xfrm>
            <a:off x="2537806" y="5420956"/>
            <a:ext cx="207434" cy="213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椭圆 180"/>
          <p:cNvSpPr/>
          <p:nvPr/>
        </p:nvSpPr>
        <p:spPr>
          <a:xfrm>
            <a:off x="3159550" y="5576612"/>
            <a:ext cx="460336" cy="4603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cxnSp>
        <p:nvCxnSpPr>
          <p:cNvPr id="185" name="直接连接符 184"/>
          <p:cNvCxnSpPr>
            <a:stCxn id="169" idx="3"/>
            <a:endCxn id="181" idx="7"/>
          </p:cNvCxnSpPr>
          <p:nvPr/>
        </p:nvCxnSpPr>
        <p:spPr>
          <a:xfrm flipH="1">
            <a:off x="3552471" y="5420956"/>
            <a:ext cx="215308" cy="223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曲线连接符 189"/>
          <p:cNvCxnSpPr>
            <a:stCxn id="192" idx="6"/>
            <a:endCxn id="195" idx="0"/>
          </p:cNvCxnSpPr>
          <p:nvPr/>
        </p:nvCxnSpPr>
        <p:spPr>
          <a:xfrm>
            <a:off x="6416598" y="4753252"/>
            <a:ext cx="524236" cy="313943"/>
          </a:xfrm>
          <a:prstGeom prst="curvedConnector2">
            <a:avLst/>
          </a:prstGeom>
          <a:ln w="28575"/>
        </p:spPr>
        <p:style>
          <a:lnRef idx="1">
            <a:schemeClr val="accent1"/>
          </a:lnRef>
          <a:fillRef idx="0">
            <a:schemeClr val="accent1"/>
          </a:fillRef>
          <a:effectRef idx="0">
            <a:schemeClr val="accent1"/>
          </a:effectRef>
          <a:fontRef idx="minor">
            <a:schemeClr val="tx1"/>
          </a:fontRef>
        </p:style>
      </p:cxnSp>
      <p:sp>
        <p:nvSpPr>
          <p:cNvPr id="191" name="TextBox 190"/>
          <p:cNvSpPr txBox="1"/>
          <p:nvPr/>
        </p:nvSpPr>
        <p:spPr>
          <a:xfrm>
            <a:off x="6524716" y="4479060"/>
            <a:ext cx="637670" cy="307777"/>
          </a:xfrm>
          <a:prstGeom prst="rect">
            <a:avLst/>
          </a:prstGeom>
          <a:noFill/>
        </p:spPr>
        <p:txBody>
          <a:bodyPr wrap="square" rtlCol="0">
            <a:spAutoFit/>
          </a:bodyPr>
          <a:lstStyle/>
          <a:p>
            <a:r>
              <a:rPr lang="zh-CN" altLang="en-US" sz="1400" dirty="0">
                <a:solidFill>
                  <a:srgbClr val="002060"/>
                </a:solidFill>
                <a:latin typeface="方正卡通简体" pitchFamily="65" charset="-122"/>
                <a:ea typeface="方正卡通简体" pitchFamily="65" charset="-122"/>
              </a:rPr>
              <a:t>不变</a:t>
            </a:r>
          </a:p>
        </p:txBody>
      </p:sp>
      <p:sp>
        <p:nvSpPr>
          <p:cNvPr id="192" name="椭圆 191"/>
          <p:cNvSpPr/>
          <p:nvPr/>
        </p:nvSpPr>
        <p:spPr>
          <a:xfrm>
            <a:off x="5956262" y="4523084"/>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6</a:t>
            </a:r>
            <a:endParaRPr lang="zh-CN" altLang="en-US" dirty="0"/>
          </a:p>
        </p:txBody>
      </p:sp>
      <p:sp>
        <p:nvSpPr>
          <p:cNvPr id="193" name="椭圆 192"/>
          <p:cNvSpPr/>
          <p:nvPr/>
        </p:nvSpPr>
        <p:spPr>
          <a:xfrm>
            <a:off x="5155187" y="5067195"/>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cxnSp>
        <p:nvCxnSpPr>
          <p:cNvPr id="194" name="直接连接符 193"/>
          <p:cNvCxnSpPr>
            <a:stCxn id="192" idx="3"/>
            <a:endCxn id="193" idx="7"/>
          </p:cNvCxnSpPr>
          <p:nvPr/>
        </p:nvCxnSpPr>
        <p:spPr>
          <a:xfrm flipH="1">
            <a:off x="5548108" y="4916005"/>
            <a:ext cx="475569"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椭圆 194"/>
          <p:cNvSpPr/>
          <p:nvPr/>
        </p:nvSpPr>
        <p:spPr>
          <a:xfrm>
            <a:off x="6710666" y="5067195"/>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4</a:t>
            </a:r>
            <a:endParaRPr lang="zh-CN" altLang="en-US" dirty="0"/>
          </a:p>
        </p:txBody>
      </p:sp>
      <p:cxnSp>
        <p:nvCxnSpPr>
          <p:cNvPr id="196" name="直接连接符 195"/>
          <p:cNvCxnSpPr>
            <a:stCxn id="192" idx="5"/>
            <a:endCxn id="195" idx="1"/>
          </p:cNvCxnSpPr>
          <p:nvPr/>
        </p:nvCxnSpPr>
        <p:spPr>
          <a:xfrm>
            <a:off x="6349183" y="4916005"/>
            <a:ext cx="428898"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椭圆 196"/>
          <p:cNvSpPr/>
          <p:nvPr/>
        </p:nvSpPr>
        <p:spPr>
          <a:xfrm>
            <a:off x="4629974" y="5607684"/>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cxnSp>
        <p:nvCxnSpPr>
          <p:cNvPr id="198" name="直接连接符 197"/>
          <p:cNvCxnSpPr>
            <a:stCxn id="193" idx="3"/>
            <a:endCxn id="197" idx="7"/>
          </p:cNvCxnSpPr>
          <p:nvPr/>
        </p:nvCxnSpPr>
        <p:spPr>
          <a:xfrm flipH="1">
            <a:off x="5022895" y="5460116"/>
            <a:ext cx="199707" cy="21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椭圆 198"/>
          <p:cNvSpPr/>
          <p:nvPr/>
        </p:nvSpPr>
        <p:spPr>
          <a:xfrm>
            <a:off x="5688127" y="5605852"/>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0</a:t>
            </a:r>
            <a:endParaRPr lang="zh-CN" altLang="en-US" dirty="0"/>
          </a:p>
        </p:txBody>
      </p:sp>
      <p:cxnSp>
        <p:nvCxnSpPr>
          <p:cNvPr id="200" name="直接连接符 199"/>
          <p:cNvCxnSpPr>
            <a:stCxn id="193" idx="5"/>
            <a:endCxn id="199" idx="1"/>
          </p:cNvCxnSpPr>
          <p:nvPr/>
        </p:nvCxnSpPr>
        <p:spPr>
          <a:xfrm>
            <a:off x="5548108" y="5460116"/>
            <a:ext cx="207434" cy="213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1" name="椭圆 200"/>
          <p:cNvSpPr/>
          <p:nvPr/>
        </p:nvSpPr>
        <p:spPr>
          <a:xfrm>
            <a:off x="6169852" y="5615772"/>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cxnSp>
        <p:nvCxnSpPr>
          <p:cNvPr id="202" name="直接连接符 201"/>
          <p:cNvCxnSpPr>
            <a:stCxn id="195" idx="3"/>
            <a:endCxn id="201" idx="7"/>
          </p:cNvCxnSpPr>
          <p:nvPr/>
        </p:nvCxnSpPr>
        <p:spPr>
          <a:xfrm flipH="1">
            <a:off x="6562773" y="5460116"/>
            <a:ext cx="215308" cy="223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右箭头 202"/>
          <p:cNvSpPr/>
          <p:nvPr/>
        </p:nvSpPr>
        <p:spPr>
          <a:xfrm>
            <a:off x="4323808" y="5082225"/>
            <a:ext cx="672729" cy="3590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6" name="TextBox 205"/>
          <p:cNvSpPr txBox="1"/>
          <p:nvPr/>
        </p:nvSpPr>
        <p:spPr>
          <a:xfrm>
            <a:off x="6800400" y="5828695"/>
            <a:ext cx="2232248" cy="1015663"/>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将第</a:t>
            </a:r>
            <a:r>
              <a:rPr lang="en-US" altLang="zh-CN" sz="1200" dirty="0">
                <a:latin typeface="方正卡通简体" pitchFamily="65" charset="-122"/>
                <a:ea typeface="方正卡通简体" pitchFamily="65" charset="-122"/>
              </a:rPr>
              <a:t>6</a:t>
            </a:r>
            <a:r>
              <a:rPr lang="zh-CN" altLang="en-US" sz="1200" dirty="0">
                <a:latin typeface="方正卡通简体" pitchFamily="65" charset="-122"/>
                <a:ea typeface="方正卡通简体" pitchFamily="65" charset="-122"/>
              </a:rPr>
              <a:t>个元素插入最大堆中，将其与父节点比较，大于父节点，交换；继续向上比较，小于父节点，停止比较交换，最大堆建立完毕</a:t>
            </a:r>
          </a:p>
        </p:txBody>
      </p:sp>
    </p:spTree>
    <p:extLst>
      <p:ext uri="{BB962C8B-B14F-4D97-AF65-F5344CB8AC3E}">
        <p14:creationId xmlns:p14="http://schemas.microsoft.com/office/powerpoint/2010/main" val="180997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圆角矩形 154"/>
          <p:cNvSpPr/>
          <p:nvPr/>
        </p:nvSpPr>
        <p:spPr>
          <a:xfrm>
            <a:off x="2934648" y="1921142"/>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6</a:t>
            </a:r>
            <a:endParaRPr lang="zh-CN" altLang="en-US" dirty="0">
              <a:latin typeface="Times New Roman" pitchFamily="18" charset="0"/>
              <a:cs typeface="Times New Roman" pitchFamily="18" charset="0"/>
            </a:endParaRPr>
          </a:p>
        </p:txBody>
      </p:sp>
      <p:sp>
        <p:nvSpPr>
          <p:cNvPr id="156" name="TextBox 155"/>
          <p:cNvSpPr txBox="1"/>
          <p:nvPr/>
        </p:nvSpPr>
        <p:spPr>
          <a:xfrm>
            <a:off x="2948990" y="1643181"/>
            <a:ext cx="288862" cy="338554"/>
          </a:xfrm>
          <a:prstGeom prst="rect">
            <a:avLst/>
          </a:prstGeom>
          <a:noFill/>
        </p:spPr>
        <p:txBody>
          <a:bodyPr wrap="none" rtlCol="0">
            <a:spAutoFit/>
          </a:bodyPr>
          <a:lstStyle/>
          <a:p>
            <a:r>
              <a:rPr lang="en-US" altLang="zh-CN" sz="1600" dirty="0"/>
              <a:t>1</a:t>
            </a:r>
            <a:endParaRPr lang="zh-CN" altLang="en-US" sz="1600" dirty="0"/>
          </a:p>
        </p:txBody>
      </p:sp>
      <p:sp>
        <p:nvSpPr>
          <p:cNvPr id="157" name="TextBox 156"/>
          <p:cNvSpPr txBox="1"/>
          <p:nvPr/>
        </p:nvSpPr>
        <p:spPr>
          <a:xfrm>
            <a:off x="3453935" y="1630496"/>
            <a:ext cx="288862" cy="338554"/>
          </a:xfrm>
          <a:prstGeom prst="rect">
            <a:avLst/>
          </a:prstGeom>
          <a:noFill/>
        </p:spPr>
        <p:txBody>
          <a:bodyPr wrap="none" rtlCol="0">
            <a:spAutoFit/>
          </a:bodyPr>
          <a:lstStyle/>
          <a:p>
            <a:r>
              <a:rPr lang="en-US" altLang="zh-CN" sz="1600" dirty="0"/>
              <a:t>2</a:t>
            </a:r>
            <a:endParaRPr lang="zh-CN" altLang="en-US" sz="1600" dirty="0"/>
          </a:p>
        </p:txBody>
      </p:sp>
      <p:sp>
        <p:nvSpPr>
          <p:cNvPr id="158" name="TextBox 157"/>
          <p:cNvSpPr txBox="1"/>
          <p:nvPr/>
        </p:nvSpPr>
        <p:spPr>
          <a:xfrm>
            <a:off x="3899637" y="1630496"/>
            <a:ext cx="288862" cy="338554"/>
          </a:xfrm>
          <a:prstGeom prst="rect">
            <a:avLst/>
          </a:prstGeom>
          <a:noFill/>
        </p:spPr>
        <p:txBody>
          <a:bodyPr wrap="none" rtlCol="0">
            <a:spAutoFit/>
          </a:bodyPr>
          <a:lstStyle/>
          <a:p>
            <a:r>
              <a:rPr lang="en-US" altLang="zh-CN" sz="1600" dirty="0"/>
              <a:t>3</a:t>
            </a:r>
            <a:endParaRPr lang="zh-CN" altLang="en-US" sz="1600" dirty="0"/>
          </a:p>
        </p:txBody>
      </p:sp>
      <p:sp>
        <p:nvSpPr>
          <p:cNvPr id="159" name="TextBox 158"/>
          <p:cNvSpPr txBox="1"/>
          <p:nvPr/>
        </p:nvSpPr>
        <p:spPr>
          <a:xfrm>
            <a:off x="4358061" y="1630496"/>
            <a:ext cx="288862" cy="338554"/>
          </a:xfrm>
          <a:prstGeom prst="rect">
            <a:avLst/>
          </a:prstGeom>
          <a:noFill/>
        </p:spPr>
        <p:txBody>
          <a:bodyPr wrap="none" rtlCol="0">
            <a:spAutoFit/>
          </a:bodyPr>
          <a:lstStyle/>
          <a:p>
            <a:r>
              <a:rPr lang="en-US" altLang="zh-CN" sz="1600" dirty="0"/>
              <a:t>4</a:t>
            </a:r>
            <a:endParaRPr lang="zh-CN" altLang="en-US" sz="1600" dirty="0"/>
          </a:p>
        </p:txBody>
      </p:sp>
      <p:sp>
        <p:nvSpPr>
          <p:cNvPr id="160" name="TextBox 159"/>
          <p:cNvSpPr txBox="1"/>
          <p:nvPr/>
        </p:nvSpPr>
        <p:spPr>
          <a:xfrm>
            <a:off x="4835741" y="1630496"/>
            <a:ext cx="288862" cy="338554"/>
          </a:xfrm>
          <a:prstGeom prst="rect">
            <a:avLst/>
          </a:prstGeom>
          <a:noFill/>
        </p:spPr>
        <p:txBody>
          <a:bodyPr wrap="none" rtlCol="0">
            <a:spAutoFit/>
          </a:bodyPr>
          <a:lstStyle/>
          <a:p>
            <a:r>
              <a:rPr lang="en-US" altLang="zh-CN" sz="1600" dirty="0"/>
              <a:t>5</a:t>
            </a:r>
            <a:endParaRPr lang="zh-CN" altLang="en-US" sz="1600" dirty="0"/>
          </a:p>
        </p:txBody>
      </p:sp>
      <p:sp>
        <p:nvSpPr>
          <p:cNvPr id="161" name="TextBox 160"/>
          <p:cNvSpPr txBox="1"/>
          <p:nvPr/>
        </p:nvSpPr>
        <p:spPr>
          <a:xfrm>
            <a:off x="5267789" y="1630496"/>
            <a:ext cx="288862" cy="338554"/>
          </a:xfrm>
          <a:prstGeom prst="rect">
            <a:avLst/>
          </a:prstGeom>
          <a:noFill/>
        </p:spPr>
        <p:txBody>
          <a:bodyPr wrap="none" rtlCol="0">
            <a:spAutoFit/>
          </a:bodyPr>
          <a:lstStyle/>
          <a:p>
            <a:r>
              <a:rPr lang="en-US" altLang="zh-CN" sz="1600" dirty="0"/>
              <a:t>6</a:t>
            </a:r>
            <a:endParaRPr lang="zh-CN" altLang="en-US" sz="1600" dirty="0"/>
          </a:p>
        </p:txBody>
      </p:sp>
      <p:sp>
        <p:nvSpPr>
          <p:cNvPr id="162" name="圆角矩形 161"/>
          <p:cNvSpPr/>
          <p:nvPr/>
        </p:nvSpPr>
        <p:spPr>
          <a:xfrm>
            <a:off x="3388312" y="1919209"/>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163" name="圆角矩形 162"/>
          <p:cNvSpPr/>
          <p:nvPr/>
        </p:nvSpPr>
        <p:spPr>
          <a:xfrm>
            <a:off x="3849253" y="1919208"/>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164" name="圆角矩形 163"/>
          <p:cNvSpPr/>
          <p:nvPr/>
        </p:nvSpPr>
        <p:spPr>
          <a:xfrm>
            <a:off x="4315517" y="1922919"/>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
        <p:nvSpPr>
          <p:cNvPr id="165" name="圆角矩形 164"/>
          <p:cNvSpPr/>
          <p:nvPr/>
        </p:nvSpPr>
        <p:spPr>
          <a:xfrm>
            <a:off x="4763733" y="1919207"/>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166" name="圆角矩形 165"/>
          <p:cNvSpPr/>
          <p:nvPr/>
        </p:nvSpPr>
        <p:spPr>
          <a:xfrm>
            <a:off x="5221141" y="1922919"/>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cxnSp>
        <p:nvCxnSpPr>
          <p:cNvPr id="190" name="曲线连接符 189"/>
          <p:cNvCxnSpPr>
            <a:stCxn id="192" idx="4"/>
            <a:endCxn id="201" idx="0"/>
          </p:cNvCxnSpPr>
          <p:nvPr/>
        </p:nvCxnSpPr>
        <p:spPr>
          <a:xfrm rot="16200000" flipH="1">
            <a:off x="4334899" y="786349"/>
            <a:ext cx="632352" cy="213590"/>
          </a:xfrm>
          <a:prstGeom prst="curved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191" name="TextBox 190"/>
          <p:cNvSpPr txBox="1"/>
          <p:nvPr/>
        </p:nvSpPr>
        <p:spPr>
          <a:xfrm>
            <a:off x="4079127" y="759556"/>
            <a:ext cx="637670" cy="307777"/>
          </a:xfrm>
          <a:prstGeom prst="rect">
            <a:avLst/>
          </a:prstGeom>
          <a:noFill/>
        </p:spPr>
        <p:txBody>
          <a:bodyPr wrap="square" rtlCol="0">
            <a:spAutoFit/>
          </a:bodyPr>
          <a:lstStyle/>
          <a:p>
            <a:r>
              <a:rPr lang="zh-CN" altLang="en-US" sz="1400" dirty="0">
                <a:solidFill>
                  <a:srgbClr val="002060"/>
                </a:solidFill>
                <a:latin typeface="方正卡通简体" pitchFamily="65" charset="-122"/>
                <a:ea typeface="方正卡通简体" pitchFamily="65" charset="-122"/>
              </a:rPr>
              <a:t>交换</a:t>
            </a:r>
          </a:p>
        </p:txBody>
      </p:sp>
      <p:sp>
        <p:nvSpPr>
          <p:cNvPr id="192" name="椭圆 191"/>
          <p:cNvSpPr/>
          <p:nvPr/>
        </p:nvSpPr>
        <p:spPr>
          <a:xfrm>
            <a:off x="4314112" y="116632"/>
            <a:ext cx="460336" cy="4603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6</a:t>
            </a:r>
            <a:endParaRPr lang="zh-CN" altLang="en-US" dirty="0"/>
          </a:p>
        </p:txBody>
      </p:sp>
      <p:sp>
        <p:nvSpPr>
          <p:cNvPr id="193" name="椭圆 192"/>
          <p:cNvSpPr/>
          <p:nvPr/>
        </p:nvSpPr>
        <p:spPr>
          <a:xfrm>
            <a:off x="3513037" y="660743"/>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cxnSp>
        <p:nvCxnSpPr>
          <p:cNvPr id="194" name="直接连接符 193"/>
          <p:cNvCxnSpPr>
            <a:stCxn id="192" idx="3"/>
            <a:endCxn id="193" idx="7"/>
          </p:cNvCxnSpPr>
          <p:nvPr/>
        </p:nvCxnSpPr>
        <p:spPr>
          <a:xfrm flipH="1">
            <a:off x="3905958" y="509553"/>
            <a:ext cx="475569"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椭圆 194"/>
          <p:cNvSpPr/>
          <p:nvPr/>
        </p:nvSpPr>
        <p:spPr>
          <a:xfrm>
            <a:off x="5068516" y="660743"/>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4</a:t>
            </a:r>
            <a:endParaRPr lang="zh-CN" altLang="en-US" dirty="0"/>
          </a:p>
        </p:txBody>
      </p:sp>
      <p:cxnSp>
        <p:nvCxnSpPr>
          <p:cNvPr id="196" name="直接连接符 195"/>
          <p:cNvCxnSpPr>
            <a:stCxn id="192" idx="5"/>
            <a:endCxn id="195" idx="1"/>
          </p:cNvCxnSpPr>
          <p:nvPr/>
        </p:nvCxnSpPr>
        <p:spPr>
          <a:xfrm>
            <a:off x="4707033" y="509553"/>
            <a:ext cx="428898"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椭圆 196"/>
          <p:cNvSpPr/>
          <p:nvPr/>
        </p:nvSpPr>
        <p:spPr>
          <a:xfrm>
            <a:off x="2987824" y="1201232"/>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cxnSp>
        <p:nvCxnSpPr>
          <p:cNvPr id="198" name="直接连接符 197"/>
          <p:cNvCxnSpPr>
            <a:stCxn id="193" idx="3"/>
            <a:endCxn id="197" idx="7"/>
          </p:cNvCxnSpPr>
          <p:nvPr/>
        </p:nvCxnSpPr>
        <p:spPr>
          <a:xfrm flipH="1">
            <a:off x="3380745" y="1053664"/>
            <a:ext cx="199707" cy="21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椭圆 198"/>
          <p:cNvSpPr/>
          <p:nvPr/>
        </p:nvSpPr>
        <p:spPr>
          <a:xfrm>
            <a:off x="4045977" y="1199400"/>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0</a:t>
            </a:r>
            <a:endParaRPr lang="zh-CN" altLang="en-US" dirty="0"/>
          </a:p>
        </p:txBody>
      </p:sp>
      <p:cxnSp>
        <p:nvCxnSpPr>
          <p:cNvPr id="200" name="直接连接符 199"/>
          <p:cNvCxnSpPr>
            <a:stCxn id="193" idx="5"/>
            <a:endCxn id="199" idx="1"/>
          </p:cNvCxnSpPr>
          <p:nvPr/>
        </p:nvCxnSpPr>
        <p:spPr>
          <a:xfrm>
            <a:off x="3905958" y="1053664"/>
            <a:ext cx="207434" cy="213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1" name="椭圆 200"/>
          <p:cNvSpPr/>
          <p:nvPr/>
        </p:nvSpPr>
        <p:spPr>
          <a:xfrm>
            <a:off x="4527702" y="1209320"/>
            <a:ext cx="460336" cy="4603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2</a:t>
            </a:r>
            <a:endParaRPr lang="zh-CN" altLang="en-US" dirty="0"/>
          </a:p>
        </p:txBody>
      </p:sp>
      <p:cxnSp>
        <p:nvCxnSpPr>
          <p:cNvPr id="202" name="直接连接符 201"/>
          <p:cNvCxnSpPr>
            <a:stCxn id="195" idx="3"/>
            <a:endCxn id="201" idx="7"/>
          </p:cNvCxnSpPr>
          <p:nvPr/>
        </p:nvCxnSpPr>
        <p:spPr>
          <a:xfrm flipH="1">
            <a:off x="4920623" y="1053664"/>
            <a:ext cx="215308" cy="223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TextBox 205"/>
          <p:cNvSpPr txBox="1"/>
          <p:nvPr/>
        </p:nvSpPr>
        <p:spPr>
          <a:xfrm>
            <a:off x="6800400" y="638809"/>
            <a:ext cx="2232248" cy="646331"/>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将最大堆的根节点交换到堆的最后，并将堆的范围缩小到</a:t>
            </a:r>
            <a:r>
              <a:rPr lang="en-US" altLang="zh-CN" sz="1200" dirty="0">
                <a:latin typeface="方正卡通简体" pitchFamily="65" charset="-122"/>
                <a:ea typeface="方正卡通简体" pitchFamily="65" charset="-122"/>
              </a:rPr>
              <a:t>1~5</a:t>
            </a:r>
            <a:endParaRPr lang="zh-CN" altLang="en-US" sz="1200" dirty="0">
              <a:latin typeface="方正卡通简体" pitchFamily="65" charset="-122"/>
              <a:ea typeface="方正卡通简体" pitchFamily="65" charset="-122"/>
            </a:endParaRPr>
          </a:p>
        </p:txBody>
      </p:sp>
      <p:sp>
        <p:nvSpPr>
          <p:cNvPr id="92" name="圆角矩形 91"/>
          <p:cNvSpPr/>
          <p:nvPr/>
        </p:nvSpPr>
        <p:spPr>
          <a:xfrm>
            <a:off x="2938496" y="4363327"/>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93" name="TextBox 92"/>
          <p:cNvSpPr txBox="1"/>
          <p:nvPr/>
        </p:nvSpPr>
        <p:spPr>
          <a:xfrm>
            <a:off x="2952838" y="4085366"/>
            <a:ext cx="288862"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3457783" y="4072681"/>
            <a:ext cx="288862"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3903485" y="4072681"/>
            <a:ext cx="288862" cy="338554"/>
          </a:xfrm>
          <a:prstGeom prst="rect">
            <a:avLst/>
          </a:prstGeom>
          <a:noFill/>
        </p:spPr>
        <p:txBody>
          <a:bodyPr wrap="none" rtlCol="0">
            <a:spAutoFit/>
          </a:bodyPr>
          <a:lstStyle/>
          <a:p>
            <a:r>
              <a:rPr lang="en-US" altLang="zh-CN" sz="1600" dirty="0"/>
              <a:t>3</a:t>
            </a:r>
            <a:endParaRPr lang="zh-CN" altLang="en-US" sz="1600" dirty="0"/>
          </a:p>
        </p:txBody>
      </p:sp>
      <p:sp>
        <p:nvSpPr>
          <p:cNvPr id="96" name="TextBox 95"/>
          <p:cNvSpPr txBox="1"/>
          <p:nvPr/>
        </p:nvSpPr>
        <p:spPr>
          <a:xfrm>
            <a:off x="4361909" y="4072681"/>
            <a:ext cx="288862" cy="338554"/>
          </a:xfrm>
          <a:prstGeom prst="rect">
            <a:avLst/>
          </a:prstGeom>
          <a:noFill/>
        </p:spPr>
        <p:txBody>
          <a:bodyPr wrap="none" rtlCol="0">
            <a:spAutoFit/>
          </a:bodyPr>
          <a:lstStyle/>
          <a:p>
            <a:r>
              <a:rPr lang="en-US" altLang="zh-CN" sz="1600" dirty="0"/>
              <a:t>4</a:t>
            </a:r>
            <a:endParaRPr lang="zh-CN" altLang="en-US" sz="1600" dirty="0"/>
          </a:p>
        </p:txBody>
      </p:sp>
      <p:sp>
        <p:nvSpPr>
          <p:cNvPr id="97" name="TextBox 96"/>
          <p:cNvSpPr txBox="1"/>
          <p:nvPr/>
        </p:nvSpPr>
        <p:spPr>
          <a:xfrm>
            <a:off x="4839589" y="4072681"/>
            <a:ext cx="288862" cy="338554"/>
          </a:xfrm>
          <a:prstGeom prst="rect">
            <a:avLst/>
          </a:prstGeom>
          <a:noFill/>
        </p:spPr>
        <p:txBody>
          <a:bodyPr wrap="none" rtlCol="0">
            <a:spAutoFit/>
          </a:bodyPr>
          <a:lstStyle/>
          <a:p>
            <a:r>
              <a:rPr lang="en-US" altLang="zh-CN" sz="1600" dirty="0"/>
              <a:t>5</a:t>
            </a:r>
            <a:endParaRPr lang="zh-CN" altLang="en-US" sz="1600" dirty="0"/>
          </a:p>
        </p:txBody>
      </p:sp>
      <p:sp>
        <p:nvSpPr>
          <p:cNvPr id="98" name="TextBox 97"/>
          <p:cNvSpPr txBox="1"/>
          <p:nvPr/>
        </p:nvSpPr>
        <p:spPr>
          <a:xfrm>
            <a:off x="5271637" y="4072681"/>
            <a:ext cx="288862" cy="338554"/>
          </a:xfrm>
          <a:prstGeom prst="rect">
            <a:avLst/>
          </a:prstGeom>
          <a:noFill/>
        </p:spPr>
        <p:txBody>
          <a:bodyPr wrap="none" rtlCol="0">
            <a:spAutoFit/>
          </a:bodyPr>
          <a:lstStyle/>
          <a:p>
            <a:r>
              <a:rPr lang="en-US" altLang="zh-CN" sz="1600" dirty="0"/>
              <a:t>6</a:t>
            </a:r>
            <a:endParaRPr lang="zh-CN" altLang="en-US" sz="1600" dirty="0"/>
          </a:p>
        </p:txBody>
      </p:sp>
      <p:sp>
        <p:nvSpPr>
          <p:cNvPr id="119" name="圆角矩形 118"/>
          <p:cNvSpPr/>
          <p:nvPr/>
        </p:nvSpPr>
        <p:spPr>
          <a:xfrm>
            <a:off x="3392160" y="4361394"/>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122" name="圆角矩形 121"/>
          <p:cNvSpPr/>
          <p:nvPr/>
        </p:nvSpPr>
        <p:spPr>
          <a:xfrm>
            <a:off x="3853101" y="4361393"/>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146" name="圆角矩形 145"/>
          <p:cNvSpPr/>
          <p:nvPr/>
        </p:nvSpPr>
        <p:spPr>
          <a:xfrm>
            <a:off x="4319365" y="4365104"/>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
        <p:nvSpPr>
          <p:cNvPr id="147" name="圆角矩形 146"/>
          <p:cNvSpPr/>
          <p:nvPr/>
        </p:nvSpPr>
        <p:spPr>
          <a:xfrm>
            <a:off x="4767581" y="4361392"/>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148" name="圆角矩形 147"/>
          <p:cNvSpPr/>
          <p:nvPr/>
        </p:nvSpPr>
        <p:spPr>
          <a:xfrm>
            <a:off x="5224989" y="4365104"/>
            <a:ext cx="401280" cy="4012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latin typeface="Times New Roman" pitchFamily="18" charset="0"/>
                <a:cs typeface="Times New Roman" pitchFamily="18" charset="0"/>
              </a:rPr>
              <a:t>6</a:t>
            </a:r>
            <a:endParaRPr lang="zh-CN" altLang="en-US" dirty="0">
              <a:latin typeface="Times New Roman" pitchFamily="18" charset="0"/>
              <a:cs typeface="Times New Roman" pitchFamily="18" charset="0"/>
            </a:endParaRPr>
          </a:p>
        </p:txBody>
      </p:sp>
      <p:cxnSp>
        <p:nvCxnSpPr>
          <p:cNvPr id="149" name="曲线连接符 148"/>
          <p:cNvCxnSpPr>
            <a:stCxn id="175" idx="6"/>
            <a:endCxn id="178" idx="0"/>
          </p:cNvCxnSpPr>
          <p:nvPr/>
        </p:nvCxnSpPr>
        <p:spPr>
          <a:xfrm>
            <a:off x="3281305" y="2788985"/>
            <a:ext cx="524236" cy="313943"/>
          </a:xfrm>
          <a:prstGeom prst="curvedConnector2">
            <a:avLst/>
          </a:prstGeom>
          <a:ln w="28575"/>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3502282" y="2629100"/>
            <a:ext cx="637670" cy="307777"/>
          </a:xfrm>
          <a:prstGeom prst="rect">
            <a:avLst/>
          </a:prstGeom>
          <a:noFill/>
        </p:spPr>
        <p:txBody>
          <a:bodyPr wrap="square" rtlCol="0">
            <a:spAutoFit/>
          </a:bodyPr>
          <a:lstStyle/>
          <a:p>
            <a:r>
              <a:rPr lang="zh-CN" altLang="en-US" sz="1400" dirty="0">
                <a:solidFill>
                  <a:srgbClr val="002060"/>
                </a:solidFill>
                <a:latin typeface="方正卡通简体" pitchFamily="65" charset="-122"/>
                <a:ea typeface="方正卡通简体" pitchFamily="65" charset="-122"/>
              </a:rPr>
              <a:t>交换</a:t>
            </a:r>
          </a:p>
        </p:txBody>
      </p:sp>
      <p:sp>
        <p:nvSpPr>
          <p:cNvPr id="175" name="椭圆 174"/>
          <p:cNvSpPr/>
          <p:nvPr/>
        </p:nvSpPr>
        <p:spPr>
          <a:xfrm>
            <a:off x="2820969" y="2558817"/>
            <a:ext cx="460336" cy="4603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2</a:t>
            </a:r>
            <a:endParaRPr lang="zh-CN" altLang="en-US" dirty="0"/>
          </a:p>
        </p:txBody>
      </p:sp>
      <p:sp>
        <p:nvSpPr>
          <p:cNvPr id="176" name="椭圆 175"/>
          <p:cNvSpPr/>
          <p:nvPr/>
        </p:nvSpPr>
        <p:spPr>
          <a:xfrm>
            <a:off x="2019894" y="3102928"/>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cxnSp>
        <p:nvCxnSpPr>
          <p:cNvPr id="177" name="直接连接符 176"/>
          <p:cNvCxnSpPr>
            <a:stCxn id="175" idx="3"/>
            <a:endCxn id="176" idx="7"/>
          </p:cNvCxnSpPr>
          <p:nvPr/>
        </p:nvCxnSpPr>
        <p:spPr>
          <a:xfrm flipH="1">
            <a:off x="2412815" y="2951738"/>
            <a:ext cx="475569"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椭圆 177"/>
          <p:cNvSpPr/>
          <p:nvPr/>
        </p:nvSpPr>
        <p:spPr>
          <a:xfrm>
            <a:off x="3575373" y="3102928"/>
            <a:ext cx="460336" cy="4603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4</a:t>
            </a:r>
            <a:endParaRPr lang="zh-CN" altLang="en-US" dirty="0"/>
          </a:p>
        </p:txBody>
      </p:sp>
      <p:cxnSp>
        <p:nvCxnSpPr>
          <p:cNvPr id="179" name="直接连接符 178"/>
          <p:cNvCxnSpPr>
            <a:stCxn id="175" idx="5"/>
            <a:endCxn id="178" idx="1"/>
          </p:cNvCxnSpPr>
          <p:nvPr/>
        </p:nvCxnSpPr>
        <p:spPr>
          <a:xfrm>
            <a:off x="3213890" y="2951738"/>
            <a:ext cx="428898"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椭圆 179"/>
          <p:cNvSpPr/>
          <p:nvPr/>
        </p:nvSpPr>
        <p:spPr>
          <a:xfrm>
            <a:off x="1494681" y="3643417"/>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cxnSp>
        <p:nvCxnSpPr>
          <p:cNvPr id="182" name="直接连接符 181"/>
          <p:cNvCxnSpPr>
            <a:stCxn id="176" idx="3"/>
            <a:endCxn id="180" idx="7"/>
          </p:cNvCxnSpPr>
          <p:nvPr/>
        </p:nvCxnSpPr>
        <p:spPr>
          <a:xfrm flipH="1">
            <a:off x="1887602" y="3495849"/>
            <a:ext cx="199707" cy="21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椭圆 182"/>
          <p:cNvSpPr/>
          <p:nvPr/>
        </p:nvSpPr>
        <p:spPr>
          <a:xfrm>
            <a:off x="2552834" y="3641585"/>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0</a:t>
            </a:r>
            <a:endParaRPr lang="zh-CN" altLang="en-US" dirty="0"/>
          </a:p>
        </p:txBody>
      </p:sp>
      <p:cxnSp>
        <p:nvCxnSpPr>
          <p:cNvPr id="184" name="直接连接符 183"/>
          <p:cNvCxnSpPr>
            <a:stCxn id="176" idx="5"/>
            <a:endCxn id="183" idx="1"/>
          </p:cNvCxnSpPr>
          <p:nvPr/>
        </p:nvCxnSpPr>
        <p:spPr>
          <a:xfrm>
            <a:off x="2412815" y="3495849"/>
            <a:ext cx="207434" cy="213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椭圆 185"/>
          <p:cNvSpPr/>
          <p:nvPr/>
        </p:nvSpPr>
        <p:spPr>
          <a:xfrm>
            <a:off x="3034559" y="3651505"/>
            <a:ext cx="460336" cy="4603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187" name="直接连接符 186"/>
          <p:cNvCxnSpPr>
            <a:stCxn id="178" idx="3"/>
            <a:endCxn id="186" idx="7"/>
          </p:cNvCxnSpPr>
          <p:nvPr/>
        </p:nvCxnSpPr>
        <p:spPr>
          <a:xfrm flipH="1">
            <a:off x="3427480" y="3495849"/>
            <a:ext cx="215308" cy="223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6804248" y="3645024"/>
            <a:ext cx="2232248" cy="1384995"/>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将新的根节点下沉，与左右叶子节点中最大的节点比较，若更大则不交换；若更小，则与该最大的节点交换，然后继续下沉，直到无叶子结点或更小为止。依次进行这两个步骤，直到堆的范围缩小到</a:t>
            </a:r>
            <a:r>
              <a:rPr lang="en-US" altLang="zh-CN" sz="1200" dirty="0">
                <a:latin typeface="方正卡通简体" pitchFamily="65" charset="-122"/>
                <a:ea typeface="方正卡通简体" pitchFamily="65" charset="-122"/>
              </a:rPr>
              <a:t>1</a:t>
            </a:r>
            <a:r>
              <a:rPr lang="zh-CN" altLang="en-US" sz="1200" dirty="0">
                <a:latin typeface="方正卡通简体" pitchFamily="65" charset="-122"/>
                <a:ea typeface="方正卡通简体" pitchFamily="65" charset="-122"/>
              </a:rPr>
              <a:t>。</a:t>
            </a:r>
          </a:p>
        </p:txBody>
      </p:sp>
      <p:sp>
        <p:nvSpPr>
          <p:cNvPr id="189" name="右箭头 188"/>
          <p:cNvSpPr/>
          <p:nvPr/>
        </p:nvSpPr>
        <p:spPr>
          <a:xfrm>
            <a:off x="4187303" y="3200766"/>
            <a:ext cx="672729" cy="3590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7" name="椭圆 206"/>
          <p:cNvSpPr/>
          <p:nvPr/>
        </p:nvSpPr>
        <p:spPr>
          <a:xfrm>
            <a:off x="5866053" y="2546209"/>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208" name="椭圆 207"/>
          <p:cNvSpPr/>
          <p:nvPr/>
        </p:nvSpPr>
        <p:spPr>
          <a:xfrm>
            <a:off x="5064978" y="3090320"/>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cxnSp>
        <p:nvCxnSpPr>
          <p:cNvPr id="209" name="直接连接符 208"/>
          <p:cNvCxnSpPr>
            <a:stCxn id="207" idx="3"/>
            <a:endCxn id="208" idx="7"/>
          </p:cNvCxnSpPr>
          <p:nvPr/>
        </p:nvCxnSpPr>
        <p:spPr>
          <a:xfrm flipH="1">
            <a:off x="5457899" y="2939130"/>
            <a:ext cx="475569"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0" name="椭圆 209"/>
          <p:cNvSpPr/>
          <p:nvPr/>
        </p:nvSpPr>
        <p:spPr>
          <a:xfrm>
            <a:off x="6620457" y="3090320"/>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4</a:t>
            </a:r>
            <a:endParaRPr lang="zh-CN" altLang="en-US" dirty="0"/>
          </a:p>
        </p:txBody>
      </p:sp>
      <p:cxnSp>
        <p:nvCxnSpPr>
          <p:cNvPr id="211" name="直接连接符 210"/>
          <p:cNvCxnSpPr>
            <a:stCxn id="207" idx="5"/>
            <a:endCxn id="210" idx="1"/>
          </p:cNvCxnSpPr>
          <p:nvPr/>
        </p:nvCxnSpPr>
        <p:spPr>
          <a:xfrm>
            <a:off x="6258974" y="2939130"/>
            <a:ext cx="428898"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椭圆 211"/>
          <p:cNvSpPr/>
          <p:nvPr/>
        </p:nvSpPr>
        <p:spPr>
          <a:xfrm>
            <a:off x="4539765" y="3630809"/>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cxnSp>
        <p:nvCxnSpPr>
          <p:cNvPr id="213" name="直接连接符 212"/>
          <p:cNvCxnSpPr>
            <a:stCxn id="208" idx="3"/>
            <a:endCxn id="212" idx="7"/>
          </p:cNvCxnSpPr>
          <p:nvPr/>
        </p:nvCxnSpPr>
        <p:spPr>
          <a:xfrm flipH="1">
            <a:off x="4932686" y="3483241"/>
            <a:ext cx="199707" cy="21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4" name="椭圆 213"/>
          <p:cNvSpPr/>
          <p:nvPr/>
        </p:nvSpPr>
        <p:spPr>
          <a:xfrm>
            <a:off x="5597918" y="3628977"/>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0</a:t>
            </a:r>
            <a:endParaRPr lang="zh-CN" altLang="en-US" dirty="0"/>
          </a:p>
        </p:txBody>
      </p:sp>
      <p:cxnSp>
        <p:nvCxnSpPr>
          <p:cNvPr id="215" name="直接连接符 214"/>
          <p:cNvCxnSpPr>
            <a:stCxn id="208" idx="5"/>
            <a:endCxn id="214" idx="1"/>
          </p:cNvCxnSpPr>
          <p:nvPr/>
        </p:nvCxnSpPr>
        <p:spPr>
          <a:xfrm>
            <a:off x="5457899" y="3483241"/>
            <a:ext cx="207434" cy="213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6" name="椭圆 215"/>
          <p:cNvSpPr/>
          <p:nvPr/>
        </p:nvSpPr>
        <p:spPr>
          <a:xfrm>
            <a:off x="6079643" y="3638897"/>
            <a:ext cx="460336" cy="4603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17" name="直接连接符 216"/>
          <p:cNvCxnSpPr>
            <a:stCxn id="210" idx="3"/>
            <a:endCxn id="216" idx="7"/>
          </p:cNvCxnSpPr>
          <p:nvPr/>
        </p:nvCxnSpPr>
        <p:spPr>
          <a:xfrm flipH="1">
            <a:off x="6472564" y="3483241"/>
            <a:ext cx="215308" cy="223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650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nvSpPr>
        <p:spPr>
          <a:xfrm>
            <a:off x="2287355" y="77759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59" name="圆角矩形 58"/>
          <p:cNvSpPr/>
          <p:nvPr/>
        </p:nvSpPr>
        <p:spPr>
          <a:xfrm>
            <a:off x="2933650" y="77759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60" name="圆角矩形 59"/>
          <p:cNvSpPr/>
          <p:nvPr/>
        </p:nvSpPr>
        <p:spPr>
          <a:xfrm>
            <a:off x="3581722" y="77759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61" name="圆角矩形 60"/>
          <p:cNvSpPr/>
          <p:nvPr/>
        </p:nvSpPr>
        <p:spPr>
          <a:xfrm>
            <a:off x="4229794" y="77759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62" name="圆角矩形 61"/>
          <p:cNvSpPr/>
          <p:nvPr/>
        </p:nvSpPr>
        <p:spPr>
          <a:xfrm>
            <a:off x="4877866" y="77759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52" name="TextBox 51"/>
          <p:cNvSpPr txBox="1"/>
          <p:nvPr/>
        </p:nvSpPr>
        <p:spPr>
          <a:xfrm>
            <a:off x="5724128" y="741572"/>
            <a:ext cx="1296144" cy="646331"/>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遍历待排序数组，找到最大值 </a:t>
            </a:r>
            <a:r>
              <a:rPr lang="en-US" altLang="zh-CN" sz="1200">
                <a:latin typeface="方正卡通简体" pitchFamily="65" charset="-122"/>
                <a:ea typeface="方正卡通简体" pitchFamily="65" charset="-122"/>
              </a:rPr>
              <a:t>5 </a:t>
            </a:r>
            <a:r>
              <a:rPr lang="zh-CN" altLang="en-US" sz="1200">
                <a:latin typeface="方正卡通简体" pitchFamily="65" charset="-122"/>
                <a:ea typeface="方正卡通简体" pitchFamily="65" charset="-122"/>
              </a:rPr>
              <a:t>与最小值 </a:t>
            </a:r>
            <a:r>
              <a:rPr lang="en-US" altLang="zh-CN" sz="1200">
                <a:latin typeface="方正卡通简体" pitchFamily="65" charset="-122"/>
                <a:ea typeface="方正卡通简体" pitchFamily="65" charset="-122"/>
              </a:rPr>
              <a:t>1</a:t>
            </a:r>
            <a:endParaRPr lang="zh-CN" altLang="en-US" sz="1200" dirty="0">
              <a:latin typeface="方正卡通简体" pitchFamily="65" charset="-122"/>
              <a:ea typeface="方正卡通简体" pitchFamily="65" charset="-122"/>
            </a:endParaRPr>
          </a:p>
        </p:txBody>
      </p:sp>
      <p:sp>
        <p:nvSpPr>
          <p:cNvPr id="87" name="圆角矩形 86"/>
          <p:cNvSpPr/>
          <p:nvPr/>
        </p:nvSpPr>
        <p:spPr>
          <a:xfrm>
            <a:off x="2287355" y="241406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88" name="圆角矩形 87"/>
          <p:cNvSpPr/>
          <p:nvPr/>
        </p:nvSpPr>
        <p:spPr>
          <a:xfrm>
            <a:off x="2933650" y="241406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89" name="圆角矩形 88"/>
          <p:cNvSpPr/>
          <p:nvPr/>
        </p:nvSpPr>
        <p:spPr>
          <a:xfrm>
            <a:off x="3581722" y="241406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90" name="圆角矩形 89"/>
          <p:cNvSpPr/>
          <p:nvPr/>
        </p:nvSpPr>
        <p:spPr>
          <a:xfrm>
            <a:off x="4229794" y="241406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91" name="圆角矩形 90"/>
          <p:cNvSpPr/>
          <p:nvPr/>
        </p:nvSpPr>
        <p:spPr>
          <a:xfrm>
            <a:off x="4877866" y="241406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92" name="TextBox 91"/>
          <p:cNvSpPr txBox="1"/>
          <p:nvPr/>
        </p:nvSpPr>
        <p:spPr>
          <a:xfrm>
            <a:off x="2407227" y="2075511"/>
            <a:ext cx="288862" cy="338554"/>
          </a:xfrm>
          <a:prstGeom prst="rect">
            <a:avLst/>
          </a:prstGeom>
          <a:noFill/>
        </p:spPr>
        <p:txBody>
          <a:bodyPr wrap="none" rtlCol="0">
            <a:spAutoFit/>
          </a:bodyPr>
          <a:lstStyle/>
          <a:p>
            <a:r>
              <a:rPr lang="en-US" altLang="zh-CN" sz="1600" dirty="0"/>
              <a:t>1</a:t>
            </a:r>
            <a:endParaRPr lang="zh-CN" altLang="en-US" sz="1600" dirty="0"/>
          </a:p>
        </p:txBody>
      </p:sp>
      <p:sp>
        <p:nvSpPr>
          <p:cNvPr id="93" name="TextBox 92"/>
          <p:cNvSpPr txBox="1"/>
          <p:nvPr/>
        </p:nvSpPr>
        <p:spPr>
          <a:xfrm>
            <a:off x="3053522" y="2084655"/>
            <a:ext cx="288862" cy="338554"/>
          </a:xfrm>
          <a:prstGeom prst="rect">
            <a:avLst/>
          </a:prstGeom>
          <a:noFill/>
        </p:spPr>
        <p:txBody>
          <a:bodyPr wrap="none" rtlCol="0">
            <a:spAutoFit/>
          </a:bodyPr>
          <a:lstStyle/>
          <a:p>
            <a:r>
              <a:rPr lang="en-US" altLang="zh-CN" sz="1600" dirty="0"/>
              <a:t>2</a:t>
            </a:r>
            <a:endParaRPr lang="zh-CN" altLang="en-US" sz="1600" dirty="0"/>
          </a:p>
        </p:txBody>
      </p:sp>
      <p:sp>
        <p:nvSpPr>
          <p:cNvPr id="94" name="TextBox 93"/>
          <p:cNvSpPr txBox="1"/>
          <p:nvPr/>
        </p:nvSpPr>
        <p:spPr>
          <a:xfrm>
            <a:off x="3701594" y="2084655"/>
            <a:ext cx="288862" cy="338554"/>
          </a:xfrm>
          <a:prstGeom prst="rect">
            <a:avLst/>
          </a:prstGeom>
          <a:noFill/>
        </p:spPr>
        <p:txBody>
          <a:bodyPr wrap="none" rtlCol="0">
            <a:spAutoFit/>
          </a:bodyPr>
          <a:lstStyle/>
          <a:p>
            <a:r>
              <a:rPr lang="en-US" altLang="zh-CN" sz="1600" dirty="0"/>
              <a:t>3</a:t>
            </a:r>
            <a:endParaRPr lang="zh-CN" altLang="en-US" sz="1600" dirty="0"/>
          </a:p>
        </p:txBody>
      </p:sp>
      <p:sp>
        <p:nvSpPr>
          <p:cNvPr id="95" name="TextBox 94"/>
          <p:cNvSpPr txBox="1"/>
          <p:nvPr/>
        </p:nvSpPr>
        <p:spPr>
          <a:xfrm>
            <a:off x="4349666" y="2084655"/>
            <a:ext cx="288862" cy="338554"/>
          </a:xfrm>
          <a:prstGeom prst="rect">
            <a:avLst/>
          </a:prstGeom>
          <a:noFill/>
        </p:spPr>
        <p:txBody>
          <a:bodyPr wrap="none" rtlCol="0">
            <a:spAutoFit/>
          </a:bodyPr>
          <a:lstStyle/>
          <a:p>
            <a:r>
              <a:rPr lang="en-US" altLang="zh-CN" sz="1600" dirty="0"/>
              <a:t>4</a:t>
            </a:r>
            <a:endParaRPr lang="zh-CN" altLang="en-US" sz="1600" dirty="0"/>
          </a:p>
        </p:txBody>
      </p:sp>
      <p:sp>
        <p:nvSpPr>
          <p:cNvPr id="96" name="TextBox 95"/>
          <p:cNvSpPr txBox="1"/>
          <p:nvPr/>
        </p:nvSpPr>
        <p:spPr>
          <a:xfrm>
            <a:off x="4997738" y="2084655"/>
            <a:ext cx="288862" cy="338554"/>
          </a:xfrm>
          <a:prstGeom prst="rect">
            <a:avLst/>
          </a:prstGeom>
          <a:noFill/>
        </p:spPr>
        <p:txBody>
          <a:bodyPr wrap="none" rtlCol="0">
            <a:spAutoFit/>
          </a:bodyPr>
          <a:lstStyle/>
          <a:p>
            <a:r>
              <a:rPr lang="en-US" altLang="zh-CN" sz="1600" dirty="0"/>
              <a:t>5</a:t>
            </a:r>
            <a:endParaRPr lang="zh-CN" altLang="en-US" sz="1600" dirty="0"/>
          </a:p>
        </p:txBody>
      </p:sp>
      <p:sp>
        <p:nvSpPr>
          <p:cNvPr id="97" name="TextBox 96"/>
          <p:cNvSpPr txBox="1"/>
          <p:nvPr/>
        </p:nvSpPr>
        <p:spPr>
          <a:xfrm>
            <a:off x="5724128" y="2093622"/>
            <a:ext cx="1296144" cy="1200329"/>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开辟长度为 </a:t>
            </a:r>
            <a:r>
              <a:rPr lang="en-US" altLang="zh-CN" sz="1200">
                <a:latin typeface="方正卡通简体" pitchFamily="65" charset="-122"/>
                <a:ea typeface="方正卡通简体" pitchFamily="65" charset="-122"/>
              </a:rPr>
              <a:t>5 – 1 + 1 </a:t>
            </a:r>
            <a:r>
              <a:rPr lang="zh-CN" altLang="en-US" sz="1200">
                <a:latin typeface="方正卡通简体" pitchFamily="65" charset="-122"/>
                <a:ea typeface="方正卡通简体" pitchFamily="65" charset="-122"/>
              </a:rPr>
              <a:t>的额外空间</a:t>
            </a:r>
          </a:p>
          <a:p>
            <a:r>
              <a:rPr lang="zh-CN" altLang="en-US" sz="1200">
                <a:latin typeface="方正卡通简体" pitchFamily="65" charset="-122"/>
                <a:ea typeface="方正卡通简体" pitchFamily="65" charset="-122"/>
              </a:rPr>
              <a:t>，统计待排序数组每个元素出现的次数，记录在额外空间中</a:t>
            </a:r>
            <a:endParaRPr lang="zh-CN" altLang="en-US" sz="1200" dirty="0">
              <a:latin typeface="方正卡通简体" pitchFamily="65" charset="-122"/>
              <a:ea typeface="方正卡通简体" pitchFamily="65" charset="-122"/>
            </a:endParaRPr>
          </a:p>
        </p:txBody>
      </p:sp>
      <p:sp>
        <p:nvSpPr>
          <p:cNvPr id="98" name="圆角矩形 97"/>
          <p:cNvSpPr/>
          <p:nvPr/>
        </p:nvSpPr>
        <p:spPr>
          <a:xfrm>
            <a:off x="2287355" y="393483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99" name="圆角矩形 98"/>
          <p:cNvSpPr/>
          <p:nvPr/>
        </p:nvSpPr>
        <p:spPr>
          <a:xfrm>
            <a:off x="2933650" y="393483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100" name="圆角矩形 99"/>
          <p:cNvSpPr/>
          <p:nvPr/>
        </p:nvSpPr>
        <p:spPr>
          <a:xfrm>
            <a:off x="3581722" y="393483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101" name="圆角矩形 100"/>
          <p:cNvSpPr/>
          <p:nvPr/>
        </p:nvSpPr>
        <p:spPr>
          <a:xfrm>
            <a:off x="4229794" y="393483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102" name="圆角矩形 101"/>
          <p:cNvSpPr/>
          <p:nvPr/>
        </p:nvSpPr>
        <p:spPr>
          <a:xfrm>
            <a:off x="4877866" y="393483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cxnSp>
        <p:nvCxnSpPr>
          <p:cNvPr id="3" name="直接箭头连接符 2"/>
          <p:cNvCxnSpPr>
            <a:stCxn id="58" idx="2"/>
            <a:endCxn id="94" idx="0"/>
          </p:cNvCxnSpPr>
          <p:nvPr/>
        </p:nvCxnSpPr>
        <p:spPr>
          <a:xfrm>
            <a:off x="2574498" y="1351882"/>
            <a:ext cx="1271527" cy="73277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3" name="直接箭头连接符 102"/>
          <p:cNvCxnSpPr>
            <a:stCxn id="59" idx="2"/>
            <a:endCxn id="92" idx="0"/>
          </p:cNvCxnSpPr>
          <p:nvPr/>
        </p:nvCxnSpPr>
        <p:spPr>
          <a:xfrm flipH="1">
            <a:off x="2551658" y="1351882"/>
            <a:ext cx="669135" cy="72362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4" name="直接箭头连接符 103"/>
          <p:cNvCxnSpPr>
            <a:stCxn id="61" idx="2"/>
            <a:endCxn id="92" idx="0"/>
          </p:cNvCxnSpPr>
          <p:nvPr/>
        </p:nvCxnSpPr>
        <p:spPr>
          <a:xfrm flipH="1">
            <a:off x="2551658" y="1351882"/>
            <a:ext cx="1965279" cy="72362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5" name="直接箭头连接符 104"/>
          <p:cNvCxnSpPr>
            <a:stCxn id="60" idx="2"/>
            <a:endCxn id="96" idx="0"/>
          </p:cNvCxnSpPr>
          <p:nvPr/>
        </p:nvCxnSpPr>
        <p:spPr>
          <a:xfrm>
            <a:off x="3868865" y="1351882"/>
            <a:ext cx="1273304" cy="73277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7" name="直接箭头连接符 106"/>
          <p:cNvCxnSpPr>
            <a:stCxn id="62" idx="2"/>
            <a:endCxn id="93" idx="0"/>
          </p:cNvCxnSpPr>
          <p:nvPr/>
        </p:nvCxnSpPr>
        <p:spPr>
          <a:xfrm flipH="1">
            <a:off x="3197953" y="1351882"/>
            <a:ext cx="1967056" cy="73277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8" name="直接箭头连接符 107"/>
          <p:cNvCxnSpPr>
            <a:stCxn id="87" idx="2"/>
            <a:endCxn id="98" idx="0"/>
          </p:cNvCxnSpPr>
          <p:nvPr/>
        </p:nvCxnSpPr>
        <p:spPr>
          <a:xfrm>
            <a:off x="2574498" y="2988353"/>
            <a:ext cx="0" cy="94647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9" name="直接箭头连接符 108"/>
          <p:cNvCxnSpPr>
            <a:stCxn id="87" idx="2"/>
            <a:endCxn id="99" idx="0"/>
          </p:cNvCxnSpPr>
          <p:nvPr/>
        </p:nvCxnSpPr>
        <p:spPr>
          <a:xfrm>
            <a:off x="2574498" y="2988353"/>
            <a:ext cx="646295" cy="94647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10" name="直接箭头连接符 109"/>
          <p:cNvCxnSpPr>
            <a:stCxn id="88" idx="2"/>
            <a:endCxn id="100" idx="0"/>
          </p:cNvCxnSpPr>
          <p:nvPr/>
        </p:nvCxnSpPr>
        <p:spPr>
          <a:xfrm>
            <a:off x="3220793" y="2988353"/>
            <a:ext cx="648072" cy="94647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12" name="直接箭头连接符 111"/>
          <p:cNvCxnSpPr>
            <a:stCxn id="89" idx="2"/>
            <a:endCxn id="101" idx="0"/>
          </p:cNvCxnSpPr>
          <p:nvPr/>
        </p:nvCxnSpPr>
        <p:spPr>
          <a:xfrm>
            <a:off x="3868865" y="2988353"/>
            <a:ext cx="648072" cy="94647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13" name="直接箭头连接符 112"/>
          <p:cNvCxnSpPr>
            <a:stCxn id="91" idx="2"/>
            <a:endCxn id="102" idx="0"/>
          </p:cNvCxnSpPr>
          <p:nvPr/>
        </p:nvCxnSpPr>
        <p:spPr>
          <a:xfrm>
            <a:off x="5165009" y="2988353"/>
            <a:ext cx="0" cy="94647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14" name="TextBox 113"/>
          <p:cNvSpPr txBox="1"/>
          <p:nvPr/>
        </p:nvSpPr>
        <p:spPr>
          <a:xfrm>
            <a:off x="5724128" y="3898810"/>
            <a:ext cx="1296144" cy="646331"/>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遍历额外空间，按顺序重新赋值到原始序列中</a:t>
            </a:r>
            <a:endParaRPr lang="zh-CN" altLang="en-US" sz="1200" dirty="0">
              <a:latin typeface="方正卡通简体" pitchFamily="65" charset="-122"/>
              <a:ea typeface="方正卡通简体" pitchFamily="65" charset="-122"/>
            </a:endParaRPr>
          </a:p>
        </p:txBody>
      </p:sp>
      <p:sp>
        <p:nvSpPr>
          <p:cNvPr id="40" name="矩形 39"/>
          <p:cNvSpPr/>
          <p:nvPr/>
        </p:nvSpPr>
        <p:spPr>
          <a:xfrm>
            <a:off x="2195736" y="2132856"/>
            <a:ext cx="701909" cy="93610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TextBox 114"/>
          <p:cNvSpPr txBox="1"/>
          <p:nvPr/>
        </p:nvSpPr>
        <p:spPr>
          <a:xfrm>
            <a:off x="899592" y="2422629"/>
            <a:ext cx="1296144" cy="646331"/>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表示元素</a:t>
            </a:r>
            <a:r>
              <a:rPr lang="en-US" altLang="zh-CN" sz="1200">
                <a:latin typeface="方正卡通简体" pitchFamily="65" charset="-122"/>
                <a:ea typeface="方正卡通简体" pitchFamily="65" charset="-122"/>
              </a:rPr>
              <a:t>1</a:t>
            </a:r>
            <a:r>
              <a:rPr lang="zh-CN" altLang="en-US" sz="1200">
                <a:latin typeface="方正卡通简体" pitchFamily="65" charset="-122"/>
                <a:ea typeface="方正卡通简体" pitchFamily="65" charset="-122"/>
              </a:rPr>
              <a:t>在原始数组中出现了</a:t>
            </a:r>
            <a:r>
              <a:rPr lang="en-US" altLang="zh-CN" sz="1200">
                <a:latin typeface="方正卡通简体" pitchFamily="65" charset="-122"/>
                <a:ea typeface="方正卡通简体" pitchFamily="65" charset="-122"/>
              </a:rPr>
              <a:t>2</a:t>
            </a:r>
            <a:r>
              <a:rPr lang="zh-CN" altLang="en-US" sz="1200">
                <a:latin typeface="方正卡通简体" pitchFamily="65" charset="-122"/>
                <a:ea typeface="方正卡通简体" pitchFamily="65" charset="-122"/>
              </a:rPr>
              <a:t>次</a:t>
            </a:r>
            <a:endParaRPr lang="zh-CN" altLang="en-US" sz="1200" dirty="0">
              <a:latin typeface="方正卡通简体" pitchFamily="65" charset="-122"/>
              <a:ea typeface="方正卡通简体" pitchFamily="65" charset="-122"/>
            </a:endParaRPr>
          </a:p>
        </p:txBody>
      </p:sp>
    </p:spTree>
    <p:extLst>
      <p:ext uri="{BB962C8B-B14F-4D97-AF65-F5344CB8AC3E}">
        <p14:creationId xmlns:p14="http://schemas.microsoft.com/office/powerpoint/2010/main" val="1069997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nvSpPr>
        <p:spPr>
          <a:xfrm>
            <a:off x="2268633"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18</a:t>
            </a:r>
            <a:endParaRPr lang="zh-CN" altLang="en-US" sz="2400" dirty="0">
              <a:latin typeface="Times New Roman" pitchFamily="18" charset="0"/>
              <a:cs typeface="Times New Roman" pitchFamily="18" charset="0"/>
            </a:endParaRPr>
          </a:p>
        </p:txBody>
      </p:sp>
      <p:sp>
        <p:nvSpPr>
          <p:cNvPr id="59" name="圆角矩形 58"/>
          <p:cNvSpPr/>
          <p:nvPr/>
        </p:nvSpPr>
        <p:spPr>
          <a:xfrm>
            <a:off x="2914928"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60" name="圆角矩形 59"/>
          <p:cNvSpPr/>
          <p:nvPr/>
        </p:nvSpPr>
        <p:spPr>
          <a:xfrm>
            <a:off x="3563000"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28</a:t>
            </a:r>
            <a:endParaRPr lang="zh-CN" altLang="en-US" sz="2400" dirty="0">
              <a:latin typeface="Times New Roman" pitchFamily="18" charset="0"/>
              <a:cs typeface="Times New Roman" pitchFamily="18" charset="0"/>
            </a:endParaRPr>
          </a:p>
        </p:txBody>
      </p:sp>
      <p:sp>
        <p:nvSpPr>
          <p:cNvPr id="61" name="圆角矩形 60"/>
          <p:cNvSpPr/>
          <p:nvPr/>
        </p:nvSpPr>
        <p:spPr>
          <a:xfrm>
            <a:off x="4211072"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45</a:t>
            </a:r>
            <a:endParaRPr lang="zh-CN" altLang="en-US" sz="2400" dirty="0">
              <a:latin typeface="Times New Roman" pitchFamily="18" charset="0"/>
              <a:cs typeface="Times New Roman" pitchFamily="18" charset="0"/>
            </a:endParaRPr>
          </a:p>
        </p:txBody>
      </p:sp>
      <p:sp>
        <p:nvSpPr>
          <p:cNvPr id="62" name="圆角矩形 61"/>
          <p:cNvSpPr/>
          <p:nvPr/>
        </p:nvSpPr>
        <p:spPr>
          <a:xfrm>
            <a:off x="4859144"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23</a:t>
            </a:r>
            <a:endParaRPr lang="zh-CN" altLang="en-US" sz="2400" dirty="0">
              <a:latin typeface="Times New Roman" pitchFamily="18" charset="0"/>
              <a:cs typeface="Times New Roman" pitchFamily="18" charset="0"/>
            </a:endParaRPr>
          </a:p>
        </p:txBody>
      </p:sp>
      <p:sp>
        <p:nvSpPr>
          <p:cNvPr id="52" name="TextBox 51"/>
          <p:cNvSpPr txBox="1"/>
          <p:nvPr/>
        </p:nvSpPr>
        <p:spPr>
          <a:xfrm>
            <a:off x="6408776" y="614730"/>
            <a:ext cx="1296144" cy="276999"/>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待排序序列</a:t>
            </a:r>
            <a:endParaRPr lang="zh-CN" altLang="en-US" sz="1200" dirty="0">
              <a:latin typeface="方正卡通简体" pitchFamily="65" charset="-122"/>
              <a:ea typeface="方正卡通简体" pitchFamily="65" charset="-122"/>
            </a:endParaRPr>
          </a:p>
        </p:txBody>
      </p:sp>
      <p:sp>
        <p:nvSpPr>
          <p:cNvPr id="98" name="圆角矩形 97"/>
          <p:cNvSpPr/>
          <p:nvPr/>
        </p:nvSpPr>
        <p:spPr>
          <a:xfrm>
            <a:off x="2268633" y="493721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99" name="圆角矩形 98"/>
          <p:cNvSpPr/>
          <p:nvPr/>
        </p:nvSpPr>
        <p:spPr>
          <a:xfrm>
            <a:off x="2914928" y="493721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18</a:t>
            </a:r>
            <a:endParaRPr lang="zh-CN" altLang="en-US" sz="2400" dirty="0">
              <a:latin typeface="Times New Roman" pitchFamily="18" charset="0"/>
              <a:cs typeface="Times New Roman" pitchFamily="18" charset="0"/>
            </a:endParaRPr>
          </a:p>
        </p:txBody>
      </p:sp>
      <p:sp>
        <p:nvSpPr>
          <p:cNvPr id="100" name="圆角矩形 99"/>
          <p:cNvSpPr/>
          <p:nvPr/>
        </p:nvSpPr>
        <p:spPr>
          <a:xfrm>
            <a:off x="3563000" y="493721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23</a:t>
            </a:r>
            <a:endParaRPr lang="zh-CN" altLang="en-US" sz="2400" dirty="0">
              <a:latin typeface="Times New Roman" pitchFamily="18" charset="0"/>
              <a:cs typeface="Times New Roman" pitchFamily="18" charset="0"/>
            </a:endParaRPr>
          </a:p>
        </p:txBody>
      </p:sp>
      <p:sp>
        <p:nvSpPr>
          <p:cNvPr id="101" name="圆角矩形 100"/>
          <p:cNvSpPr/>
          <p:nvPr/>
        </p:nvSpPr>
        <p:spPr>
          <a:xfrm>
            <a:off x="4211072" y="493721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28</a:t>
            </a:r>
            <a:endParaRPr lang="zh-CN" altLang="en-US" sz="2400" dirty="0">
              <a:latin typeface="Times New Roman" pitchFamily="18" charset="0"/>
              <a:cs typeface="Times New Roman" pitchFamily="18" charset="0"/>
            </a:endParaRPr>
          </a:p>
        </p:txBody>
      </p:sp>
      <p:sp>
        <p:nvSpPr>
          <p:cNvPr id="102" name="圆角矩形 101"/>
          <p:cNvSpPr/>
          <p:nvPr/>
        </p:nvSpPr>
        <p:spPr>
          <a:xfrm>
            <a:off x="4859144" y="493721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45</a:t>
            </a:r>
            <a:endParaRPr lang="zh-CN" altLang="en-US" sz="2400" dirty="0">
              <a:latin typeface="Times New Roman" pitchFamily="18" charset="0"/>
              <a:cs typeface="Times New Roman" pitchFamily="18" charset="0"/>
            </a:endParaRPr>
          </a:p>
        </p:txBody>
      </p:sp>
      <p:sp>
        <p:nvSpPr>
          <p:cNvPr id="114" name="TextBox 113"/>
          <p:cNvSpPr txBox="1"/>
          <p:nvPr/>
        </p:nvSpPr>
        <p:spPr>
          <a:xfrm>
            <a:off x="6363000" y="4901193"/>
            <a:ext cx="1449360" cy="646331"/>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将桶中的元素按顺序赋值到原始数组中，完成排序</a:t>
            </a:r>
            <a:endParaRPr lang="zh-CN" altLang="en-US" sz="1200" dirty="0">
              <a:latin typeface="方正卡通简体" pitchFamily="65" charset="-122"/>
              <a:ea typeface="方正卡通简体" pitchFamily="65" charset="-122"/>
            </a:endParaRPr>
          </a:p>
        </p:txBody>
      </p:sp>
      <p:sp>
        <p:nvSpPr>
          <p:cNvPr id="37" name="圆角矩形 36"/>
          <p:cNvSpPr/>
          <p:nvPr/>
        </p:nvSpPr>
        <p:spPr>
          <a:xfrm>
            <a:off x="5515925"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50</a:t>
            </a:r>
            <a:endParaRPr lang="zh-CN" altLang="en-US" sz="2400" dirty="0">
              <a:latin typeface="Times New Roman" pitchFamily="18" charset="0"/>
              <a:cs typeface="Times New Roman" pitchFamily="18" charset="0"/>
            </a:endParaRPr>
          </a:p>
        </p:txBody>
      </p:sp>
      <p:sp>
        <p:nvSpPr>
          <p:cNvPr id="2" name="圆柱形 1"/>
          <p:cNvSpPr/>
          <p:nvPr/>
        </p:nvSpPr>
        <p:spPr>
          <a:xfrm>
            <a:off x="2339752" y="1484784"/>
            <a:ext cx="795694" cy="100811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18</a:t>
            </a:r>
          </a:p>
          <a:p>
            <a:pPr algn="ctr"/>
            <a:r>
              <a:rPr lang="en-US" altLang="zh-CN"/>
              <a:t>11</a:t>
            </a:r>
            <a:endParaRPr lang="zh-CN" altLang="en-US"/>
          </a:p>
        </p:txBody>
      </p:sp>
      <p:sp>
        <p:nvSpPr>
          <p:cNvPr id="39" name="TextBox 38"/>
          <p:cNvSpPr txBox="1"/>
          <p:nvPr/>
        </p:nvSpPr>
        <p:spPr>
          <a:xfrm>
            <a:off x="2355882" y="2492896"/>
            <a:ext cx="777777" cy="338554"/>
          </a:xfrm>
          <a:prstGeom prst="rect">
            <a:avLst/>
          </a:prstGeom>
          <a:noFill/>
        </p:spPr>
        <p:txBody>
          <a:bodyPr wrap="none" rtlCol="0">
            <a:spAutoFit/>
          </a:bodyPr>
          <a:lstStyle/>
          <a:p>
            <a:r>
              <a:rPr lang="en-US" altLang="zh-CN" sz="1600"/>
              <a:t>[10,20)</a:t>
            </a:r>
            <a:endParaRPr lang="zh-CN" altLang="en-US" sz="1600" dirty="0"/>
          </a:p>
        </p:txBody>
      </p:sp>
      <p:sp>
        <p:nvSpPr>
          <p:cNvPr id="41" name="圆柱形 40"/>
          <p:cNvSpPr/>
          <p:nvPr/>
        </p:nvSpPr>
        <p:spPr>
          <a:xfrm>
            <a:off x="3301766" y="1484784"/>
            <a:ext cx="795694" cy="100811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28</a:t>
            </a:r>
          </a:p>
          <a:p>
            <a:pPr algn="ctr"/>
            <a:r>
              <a:rPr lang="en-US" altLang="zh-CN"/>
              <a:t>23</a:t>
            </a:r>
            <a:endParaRPr lang="zh-CN" altLang="en-US"/>
          </a:p>
        </p:txBody>
      </p:sp>
      <p:sp>
        <p:nvSpPr>
          <p:cNvPr id="42" name="TextBox 41"/>
          <p:cNvSpPr txBox="1"/>
          <p:nvPr/>
        </p:nvSpPr>
        <p:spPr>
          <a:xfrm>
            <a:off x="3317896" y="2492896"/>
            <a:ext cx="777777" cy="338554"/>
          </a:xfrm>
          <a:prstGeom prst="rect">
            <a:avLst/>
          </a:prstGeom>
          <a:noFill/>
        </p:spPr>
        <p:txBody>
          <a:bodyPr wrap="none" rtlCol="0">
            <a:spAutoFit/>
          </a:bodyPr>
          <a:lstStyle/>
          <a:p>
            <a:r>
              <a:rPr lang="en-US" altLang="zh-CN" sz="1600"/>
              <a:t>[20,30)</a:t>
            </a:r>
            <a:endParaRPr lang="zh-CN" altLang="en-US" sz="1600" dirty="0"/>
          </a:p>
        </p:txBody>
      </p:sp>
      <p:sp>
        <p:nvSpPr>
          <p:cNvPr id="43" name="圆柱形 42"/>
          <p:cNvSpPr/>
          <p:nvPr/>
        </p:nvSpPr>
        <p:spPr>
          <a:xfrm>
            <a:off x="4262369" y="1484784"/>
            <a:ext cx="795694" cy="100811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4" name="TextBox 43"/>
          <p:cNvSpPr txBox="1"/>
          <p:nvPr/>
        </p:nvSpPr>
        <p:spPr>
          <a:xfrm>
            <a:off x="4278499" y="2492896"/>
            <a:ext cx="777777" cy="338554"/>
          </a:xfrm>
          <a:prstGeom prst="rect">
            <a:avLst/>
          </a:prstGeom>
          <a:noFill/>
        </p:spPr>
        <p:txBody>
          <a:bodyPr wrap="none" rtlCol="0">
            <a:spAutoFit/>
          </a:bodyPr>
          <a:lstStyle/>
          <a:p>
            <a:r>
              <a:rPr lang="en-US" altLang="zh-CN" sz="1600"/>
              <a:t>[30,40)</a:t>
            </a:r>
            <a:endParaRPr lang="zh-CN" altLang="en-US" sz="1600" dirty="0"/>
          </a:p>
        </p:txBody>
      </p:sp>
      <p:sp>
        <p:nvSpPr>
          <p:cNvPr id="45" name="圆柱形 44"/>
          <p:cNvSpPr/>
          <p:nvPr/>
        </p:nvSpPr>
        <p:spPr>
          <a:xfrm>
            <a:off x="5216259" y="1484784"/>
            <a:ext cx="795694" cy="100811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45</a:t>
            </a:r>
          </a:p>
          <a:p>
            <a:pPr algn="ctr"/>
            <a:r>
              <a:rPr lang="en-US" altLang="zh-CN"/>
              <a:t>50</a:t>
            </a:r>
            <a:endParaRPr lang="zh-CN" altLang="en-US"/>
          </a:p>
        </p:txBody>
      </p:sp>
      <p:sp>
        <p:nvSpPr>
          <p:cNvPr id="46" name="TextBox 45"/>
          <p:cNvSpPr txBox="1"/>
          <p:nvPr/>
        </p:nvSpPr>
        <p:spPr>
          <a:xfrm>
            <a:off x="5232389" y="2492896"/>
            <a:ext cx="777777" cy="338554"/>
          </a:xfrm>
          <a:prstGeom prst="rect">
            <a:avLst/>
          </a:prstGeom>
          <a:noFill/>
        </p:spPr>
        <p:txBody>
          <a:bodyPr wrap="none" rtlCol="0">
            <a:spAutoFit/>
          </a:bodyPr>
          <a:lstStyle/>
          <a:p>
            <a:r>
              <a:rPr lang="en-US" altLang="zh-CN" sz="1600"/>
              <a:t>[40,50]</a:t>
            </a:r>
            <a:endParaRPr lang="zh-CN" altLang="en-US" sz="1600" dirty="0"/>
          </a:p>
        </p:txBody>
      </p:sp>
      <p:sp>
        <p:nvSpPr>
          <p:cNvPr id="47" name="TextBox 46"/>
          <p:cNvSpPr txBox="1"/>
          <p:nvPr/>
        </p:nvSpPr>
        <p:spPr>
          <a:xfrm>
            <a:off x="6372200" y="1621249"/>
            <a:ext cx="1296144" cy="1015663"/>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确定桶的个数与每个桶的取值范围，遍历待排序序列，将元素放入对应的桶中</a:t>
            </a:r>
            <a:endParaRPr lang="zh-CN" altLang="en-US" sz="1200" dirty="0">
              <a:latin typeface="方正卡通简体" pitchFamily="65" charset="-122"/>
              <a:ea typeface="方正卡通简体" pitchFamily="65" charset="-122"/>
            </a:endParaRPr>
          </a:p>
        </p:txBody>
      </p:sp>
      <p:sp>
        <p:nvSpPr>
          <p:cNvPr id="48" name="圆柱形 47"/>
          <p:cNvSpPr/>
          <p:nvPr/>
        </p:nvSpPr>
        <p:spPr>
          <a:xfrm>
            <a:off x="2339256" y="3191490"/>
            <a:ext cx="795694" cy="100811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11</a:t>
            </a:r>
          </a:p>
          <a:p>
            <a:pPr algn="ctr"/>
            <a:r>
              <a:rPr lang="en-US" altLang="zh-CN"/>
              <a:t>18</a:t>
            </a:r>
            <a:endParaRPr lang="zh-CN" altLang="en-US"/>
          </a:p>
        </p:txBody>
      </p:sp>
      <p:sp>
        <p:nvSpPr>
          <p:cNvPr id="49" name="TextBox 48"/>
          <p:cNvSpPr txBox="1"/>
          <p:nvPr/>
        </p:nvSpPr>
        <p:spPr>
          <a:xfrm>
            <a:off x="2367020" y="4221088"/>
            <a:ext cx="777777" cy="338554"/>
          </a:xfrm>
          <a:prstGeom prst="rect">
            <a:avLst/>
          </a:prstGeom>
          <a:noFill/>
        </p:spPr>
        <p:txBody>
          <a:bodyPr wrap="none" rtlCol="0">
            <a:spAutoFit/>
          </a:bodyPr>
          <a:lstStyle/>
          <a:p>
            <a:r>
              <a:rPr lang="en-US" altLang="zh-CN" sz="1600"/>
              <a:t>[10,20)</a:t>
            </a:r>
            <a:endParaRPr lang="zh-CN" altLang="en-US" sz="1600" dirty="0"/>
          </a:p>
        </p:txBody>
      </p:sp>
      <p:sp>
        <p:nvSpPr>
          <p:cNvPr id="50" name="圆柱形 49"/>
          <p:cNvSpPr/>
          <p:nvPr/>
        </p:nvSpPr>
        <p:spPr>
          <a:xfrm>
            <a:off x="3301270" y="3191490"/>
            <a:ext cx="795694" cy="100811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23</a:t>
            </a:r>
          </a:p>
          <a:p>
            <a:pPr algn="ctr"/>
            <a:r>
              <a:rPr lang="en-US" altLang="zh-CN"/>
              <a:t>28</a:t>
            </a:r>
            <a:endParaRPr lang="zh-CN" altLang="en-US"/>
          </a:p>
        </p:txBody>
      </p:sp>
      <p:sp>
        <p:nvSpPr>
          <p:cNvPr id="51" name="TextBox 50"/>
          <p:cNvSpPr txBox="1"/>
          <p:nvPr/>
        </p:nvSpPr>
        <p:spPr>
          <a:xfrm>
            <a:off x="3329034" y="4221088"/>
            <a:ext cx="777777" cy="338554"/>
          </a:xfrm>
          <a:prstGeom prst="rect">
            <a:avLst/>
          </a:prstGeom>
          <a:noFill/>
        </p:spPr>
        <p:txBody>
          <a:bodyPr wrap="none" rtlCol="0">
            <a:spAutoFit/>
          </a:bodyPr>
          <a:lstStyle/>
          <a:p>
            <a:r>
              <a:rPr lang="en-US" altLang="zh-CN" sz="1600"/>
              <a:t>[20,30)</a:t>
            </a:r>
            <a:endParaRPr lang="zh-CN" altLang="en-US" sz="1600" dirty="0"/>
          </a:p>
        </p:txBody>
      </p:sp>
      <p:sp>
        <p:nvSpPr>
          <p:cNvPr id="53" name="圆柱形 52"/>
          <p:cNvSpPr/>
          <p:nvPr/>
        </p:nvSpPr>
        <p:spPr>
          <a:xfrm>
            <a:off x="4261873" y="3191490"/>
            <a:ext cx="795694" cy="100811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4" name="TextBox 53"/>
          <p:cNvSpPr txBox="1"/>
          <p:nvPr/>
        </p:nvSpPr>
        <p:spPr>
          <a:xfrm>
            <a:off x="4289637" y="4221088"/>
            <a:ext cx="777777" cy="338554"/>
          </a:xfrm>
          <a:prstGeom prst="rect">
            <a:avLst/>
          </a:prstGeom>
          <a:noFill/>
        </p:spPr>
        <p:txBody>
          <a:bodyPr wrap="none" rtlCol="0">
            <a:spAutoFit/>
          </a:bodyPr>
          <a:lstStyle/>
          <a:p>
            <a:r>
              <a:rPr lang="en-US" altLang="zh-CN" sz="1600"/>
              <a:t>[30,40)</a:t>
            </a:r>
            <a:endParaRPr lang="zh-CN" altLang="en-US" sz="1600" dirty="0"/>
          </a:p>
        </p:txBody>
      </p:sp>
      <p:sp>
        <p:nvSpPr>
          <p:cNvPr id="55" name="圆柱形 54"/>
          <p:cNvSpPr/>
          <p:nvPr/>
        </p:nvSpPr>
        <p:spPr>
          <a:xfrm>
            <a:off x="5215763" y="3191490"/>
            <a:ext cx="795694" cy="100811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45</a:t>
            </a:r>
          </a:p>
          <a:p>
            <a:pPr algn="ctr"/>
            <a:r>
              <a:rPr lang="en-US" altLang="zh-CN"/>
              <a:t>50</a:t>
            </a:r>
            <a:endParaRPr lang="zh-CN" altLang="en-US"/>
          </a:p>
        </p:txBody>
      </p:sp>
      <p:sp>
        <p:nvSpPr>
          <p:cNvPr id="56" name="TextBox 55"/>
          <p:cNvSpPr txBox="1"/>
          <p:nvPr/>
        </p:nvSpPr>
        <p:spPr>
          <a:xfrm>
            <a:off x="5243527" y="4221088"/>
            <a:ext cx="777777" cy="338554"/>
          </a:xfrm>
          <a:prstGeom prst="rect">
            <a:avLst/>
          </a:prstGeom>
          <a:noFill/>
        </p:spPr>
        <p:txBody>
          <a:bodyPr wrap="none" rtlCol="0">
            <a:spAutoFit/>
          </a:bodyPr>
          <a:lstStyle/>
          <a:p>
            <a:r>
              <a:rPr lang="en-US" altLang="zh-CN" sz="1600"/>
              <a:t>[40,50]</a:t>
            </a:r>
            <a:endParaRPr lang="zh-CN" altLang="en-US" sz="1600" dirty="0"/>
          </a:p>
        </p:txBody>
      </p:sp>
      <p:sp>
        <p:nvSpPr>
          <p:cNvPr id="57" name="TextBox 56"/>
          <p:cNvSpPr txBox="1"/>
          <p:nvPr/>
        </p:nvSpPr>
        <p:spPr>
          <a:xfrm>
            <a:off x="6395032" y="3464713"/>
            <a:ext cx="1296144" cy="461665"/>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分别对每个桶中的元素进行排序</a:t>
            </a:r>
            <a:endParaRPr lang="zh-CN" altLang="en-US" sz="1200" dirty="0">
              <a:latin typeface="方正卡通简体" pitchFamily="65" charset="-122"/>
              <a:ea typeface="方正卡通简体" pitchFamily="65" charset="-122"/>
            </a:endParaRPr>
          </a:p>
        </p:txBody>
      </p:sp>
      <p:sp>
        <p:nvSpPr>
          <p:cNvPr id="63" name="圆角矩形 62"/>
          <p:cNvSpPr/>
          <p:nvPr/>
        </p:nvSpPr>
        <p:spPr>
          <a:xfrm>
            <a:off x="5503703" y="493721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50</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793045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nvSpPr>
        <p:spPr>
          <a:xfrm>
            <a:off x="2527571"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18</a:t>
            </a:r>
            <a:endParaRPr lang="zh-CN" altLang="en-US" sz="2400" dirty="0">
              <a:latin typeface="Times New Roman" pitchFamily="18" charset="0"/>
              <a:cs typeface="Times New Roman" pitchFamily="18" charset="0"/>
            </a:endParaRPr>
          </a:p>
        </p:txBody>
      </p:sp>
      <p:sp>
        <p:nvSpPr>
          <p:cNvPr id="59" name="圆角矩形 58"/>
          <p:cNvSpPr/>
          <p:nvPr/>
        </p:nvSpPr>
        <p:spPr>
          <a:xfrm>
            <a:off x="3173866"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60" name="圆角矩形 59"/>
          <p:cNvSpPr/>
          <p:nvPr/>
        </p:nvSpPr>
        <p:spPr>
          <a:xfrm>
            <a:off x="3821938"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28</a:t>
            </a:r>
            <a:endParaRPr lang="zh-CN" altLang="en-US" sz="2400" dirty="0">
              <a:latin typeface="Times New Roman" pitchFamily="18" charset="0"/>
              <a:cs typeface="Times New Roman" pitchFamily="18" charset="0"/>
            </a:endParaRPr>
          </a:p>
        </p:txBody>
      </p:sp>
      <p:sp>
        <p:nvSpPr>
          <p:cNvPr id="61" name="圆角矩形 60"/>
          <p:cNvSpPr/>
          <p:nvPr/>
        </p:nvSpPr>
        <p:spPr>
          <a:xfrm>
            <a:off x="4470010"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45</a:t>
            </a:r>
            <a:endParaRPr lang="zh-CN" altLang="en-US" sz="2400" dirty="0">
              <a:latin typeface="Times New Roman" pitchFamily="18" charset="0"/>
              <a:cs typeface="Times New Roman" pitchFamily="18" charset="0"/>
            </a:endParaRPr>
          </a:p>
        </p:txBody>
      </p:sp>
      <p:sp>
        <p:nvSpPr>
          <p:cNvPr id="62" name="圆角矩形 61"/>
          <p:cNvSpPr/>
          <p:nvPr/>
        </p:nvSpPr>
        <p:spPr>
          <a:xfrm>
            <a:off x="5118082"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23</a:t>
            </a:r>
            <a:endParaRPr lang="zh-CN" altLang="en-US" sz="2400" dirty="0">
              <a:latin typeface="Times New Roman" pitchFamily="18" charset="0"/>
              <a:cs typeface="Times New Roman" pitchFamily="18" charset="0"/>
            </a:endParaRPr>
          </a:p>
        </p:txBody>
      </p:sp>
      <p:sp>
        <p:nvSpPr>
          <p:cNvPr id="52" name="TextBox 51"/>
          <p:cNvSpPr txBox="1"/>
          <p:nvPr/>
        </p:nvSpPr>
        <p:spPr>
          <a:xfrm>
            <a:off x="7691176" y="623906"/>
            <a:ext cx="1296144" cy="276999"/>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待排序序列</a:t>
            </a:r>
            <a:endParaRPr lang="zh-CN" altLang="en-US" sz="1200" dirty="0">
              <a:latin typeface="方正卡通简体" pitchFamily="65" charset="-122"/>
              <a:ea typeface="方正卡通简体" pitchFamily="65" charset="-122"/>
            </a:endParaRPr>
          </a:p>
        </p:txBody>
      </p:sp>
      <p:sp>
        <p:nvSpPr>
          <p:cNvPr id="37" name="圆角矩形 36"/>
          <p:cNvSpPr/>
          <p:nvPr/>
        </p:nvSpPr>
        <p:spPr>
          <a:xfrm>
            <a:off x="5774863"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50</a:t>
            </a:r>
            <a:endParaRPr lang="zh-CN" altLang="en-US" sz="2400" dirty="0">
              <a:latin typeface="Times New Roman" pitchFamily="18" charset="0"/>
              <a:cs typeface="Times New Roman" pitchFamily="18" charset="0"/>
            </a:endParaRPr>
          </a:p>
        </p:txBody>
      </p:sp>
      <p:sp>
        <p:nvSpPr>
          <p:cNvPr id="2" name="圆柱形 1"/>
          <p:cNvSpPr/>
          <p:nvPr/>
        </p:nvSpPr>
        <p:spPr>
          <a:xfrm>
            <a:off x="844134" y="1484784"/>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50</a:t>
            </a:r>
          </a:p>
          <a:p>
            <a:pPr algn="ctr"/>
            <a:r>
              <a:rPr lang="en-US" altLang="zh-CN"/>
              <a:t>30</a:t>
            </a:r>
            <a:endParaRPr lang="zh-CN" altLang="en-US"/>
          </a:p>
        </p:txBody>
      </p:sp>
      <p:sp>
        <p:nvSpPr>
          <p:cNvPr id="39" name="TextBox 38"/>
          <p:cNvSpPr txBox="1"/>
          <p:nvPr/>
        </p:nvSpPr>
        <p:spPr>
          <a:xfrm>
            <a:off x="962567" y="2291429"/>
            <a:ext cx="288862" cy="338554"/>
          </a:xfrm>
          <a:prstGeom prst="rect">
            <a:avLst/>
          </a:prstGeom>
          <a:noFill/>
        </p:spPr>
        <p:txBody>
          <a:bodyPr wrap="none" rtlCol="0">
            <a:spAutoFit/>
          </a:bodyPr>
          <a:lstStyle/>
          <a:p>
            <a:r>
              <a:rPr lang="en-US" altLang="zh-CN" sz="1600"/>
              <a:t>0</a:t>
            </a:r>
            <a:endParaRPr lang="zh-CN" altLang="en-US" sz="1600" dirty="0"/>
          </a:p>
        </p:txBody>
      </p:sp>
      <p:sp>
        <p:nvSpPr>
          <p:cNvPr id="73" name="圆柱形 72"/>
          <p:cNvSpPr/>
          <p:nvPr/>
        </p:nvSpPr>
        <p:spPr>
          <a:xfrm>
            <a:off x="1522262" y="1484784"/>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1</a:t>
            </a:r>
          </a:p>
          <a:p>
            <a:pPr algn="ctr"/>
            <a:r>
              <a:rPr lang="en-US" altLang="zh-CN"/>
              <a:t>11</a:t>
            </a:r>
            <a:endParaRPr lang="zh-CN" altLang="en-US"/>
          </a:p>
        </p:txBody>
      </p:sp>
      <p:sp>
        <p:nvSpPr>
          <p:cNvPr id="74" name="TextBox 73"/>
          <p:cNvSpPr txBox="1"/>
          <p:nvPr/>
        </p:nvSpPr>
        <p:spPr>
          <a:xfrm>
            <a:off x="1640695" y="2291429"/>
            <a:ext cx="288862" cy="338554"/>
          </a:xfrm>
          <a:prstGeom prst="rect">
            <a:avLst/>
          </a:prstGeom>
          <a:noFill/>
        </p:spPr>
        <p:txBody>
          <a:bodyPr wrap="none" rtlCol="0">
            <a:spAutoFit/>
          </a:bodyPr>
          <a:lstStyle/>
          <a:p>
            <a:r>
              <a:rPr lang="en-US" altLang="zh-CN" sz="1600"/>
              <a:t>1</a:t>
            </a:r>
            <a:endParaRPr lang="zh-CN" altLang="en-US" sz="1600" dirty="0"/>
          </a:p>
        </p:txBody>
      </p:sp>
      <p:sp>
        <p:nvSpPr>
          <p:cNvPr id="75" name="圆柱形 74"/>
          <p:cNvSpPr/>
          <p:nvPr/>
        </p:nvSpPr>
        <p:spPr>
          <a:xfrm>
            <a:off x="2203805" y="1484784"/>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6" name="TextBox 75"/>
          <p:cNvSpPr txBox="1"/>
          <p:nvPr/>
        </p:nvSpPr>
        <p:spPr>
          <a:xfrm>
            <a:off x="2322238" y="2291429"/>
            <a:ext cx="288862" cy="338554"/>
          </a:xfrm>
          <a:prstGeom prst="rect">
            <a:avLst/>
          </a:prstGeom>
          <a:noFill/>
        </p:spPr>
        <p:txBody>
          <a:bodyPr wrap="none" rtlCol="0">
            <a:spAutoFit/>
          </a:bodyPr>
          <a:lstStyle/>
          <a:p>
            <a:r>
              <a:rPr lang="en-US" altLang="zh-CN" sz="1600"/>
              <a:t>2</a:t>
            </a:r>
            <a:endParaRPr lang="zh-CN" altLang="en-US" sz="1600" dirty="0"/>
          </a:p>
        </p:txBody>
      </p:sp>
      <p:sp>
        <p:nvSpPr>
          <p:cNvPr id="77" name="圆柱形 76"/>
          <p:cNvSpPr/>
          <p:nvPr/>
        </p:nvSpPr>
        <p:spPr>
          <a:xfrm>
            <a:off x="2881933" y="1484784"/>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3</a:t>
            </a:r>
          </a:p>
          <a:p>
            <a:pPr algn="ctr"/>
            <a:r>
              <a:rPr lang="en-US" altLang="zh-CN"/>
              <a:t>23</a:t>
            </a:r>
            <a:endParaRPr lang="zh-CN" altLang="en-US"/>
          </a:p>
        </p:txBody>
      </p:sp>
      <p:sp>
        <p:nvSpPr>
          <p:cNvPr id="78" name="TextBox 77"/>
          <p:cNvSpPr txBox="1"/>
          <p:nvPr/>
        </p:nvSpPr>
        <p:spPr>
          <a:xfrm>
            <a:off x="3000366" y="2291429"/>
            <a:ext cx="288862" cy="338554"/>
          </a:xfrm>
          <a:prstGeom prst="rect">
            <a:avLst/>
          </a:prstGeom>
          <a:noFill/>
        </p:spPr>
        <p:txBody>
          <a:bodyPr wrap="none" rtlCol="0">
            <a:spAutoFit/>
          </a:bodyPr>
          <a:lstStyle/>
          <a:p>
            <a:r>
              <a:rPr lang="en-US" altLang="zh-CN" sz="1600"/>
              <a:t>3</a:t>
            </a:r>
            <a:endParaRPr lang="zh-CN" altLang="en-US" sz="1600" dirty="0"/>
          </a:p>
        </p:txBody>
      </p:sp>
      <p:sp>
        <p:nvSpPr>
          <p:cNvPr id="83" name="圆柱形 82"/>
          <p:cNvSpPr/>
          <p:nvPr/>
        </p:nvSpPr>
        <p:spPr>
          <a:xfrm>
            <a:off x="3545330" y="1484784"/>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4" name="TextBox 83"/>
          <p:cNvSpPr txBox="1"/>
          <p:nvPr/>
        </p:nvSpPr>
        <p:spPr>
          <a:xfrm>
            <a:off x="3663763" y="2291429"/>
            <a:ext cx="288862" cy="338554"/>
          </a:xfrm>
          <a:prstGeom prst="rect">
            <a:avLst/>
          </a:prstGeom>
          <a:noFill/>
        </p:spPr>
        <p:txBody>
          <a:bodyPr wrap="none" rtlCol="0">
            <a:spAutoFit/>
          </a:bodyPr>
          <a:lstStyle/>
          <a:p>
            <a:r>
              <a:rPr lang="en-US" altLang="zh-CN" sz="1600"/>
              <a:t>4</a:t>
            </a:r>
            <a:endParaRPr lang="zh-CN" altLang="en-US" sz="1600" dirty="0"/>
          </a:p>
        </p:txBody>
      </p:sp>
      <p:sp>
        <p:nvSpPr>
          <p:cNvPr id="85" name="圆柱形 84"/>
          <p:cNvSpPr/>
          <p:nvPr/>
        </p:nvSpPr>
        <p:spPr>
          <a:xfrm>
            <a:off x="4223458" y="1484784"/>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45</a:t>
            </a:r>
            <a:endParaRPr lang="zh-CN" altLang="en-US"/>
          </a:p>
        </p:txBody>
      </p:sp>
      <p:sp>
        <p:nvSpPr>
          <p:cNvPr id="86" name="TextBox 85"/>
          <p:cNvSpPr txBox="1"/>
          <p:nvPr/>
        </p:nvSpPr>
        <p:spPr>
          <a:xfrm>
            <a:off x="4341891" y="2291429"/>
            <a:ext cx="288862" cy="338554"/>
          </a:xfrm>
          <a:prstGeom prst="rect">
            <a:avLst/>
          </a:prstGeom>
          <a:noFill/>
        </p:spPr>
        <p:txBody>
          <a:bodyPr wrap="none" rtlCol="0">
            <a:spAutoFit/>
          </a:bodyPr>
          <a:lstStyle/>
          <a:p>
            <a:r>
              <a:rPr lang="en-US" altLang="zh-CN" sz="1600"/>
              <a:t>5</a:t>
            </a:r>
            <a:endParaRPr lang="zh-CN" altLang="en-US" sz="1600" dirty="0"/>
          </a:p>
        </p:txBody>
      </p:sp>
      <p:sp>
        <p:nvSpPr>
          <p:cNvPr id="87" name="圆柱形 86"/>
          <p:cNvSpPr/>
          <p:nvPr/>
        </p:nvSpPr>
        <p:spPr>
          <a:xfrm>
            <a:off x="4905001" y="1484784"/>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8" name="TextBox 87"/>
          <p:cNvSpPr txBox="1"/>
          <p:nvPr/>
        </p:nvSpPr>
        <p:spPr>
          <a:xfrm>
            <a:off x="5023434" y="2291429"/>
            <a:ext cx="288862" cy="338554"/>
          </a:xfrm>
          <a:prstGeom prst="rect">
            <a:avLst/>
          </a:prstGeom>
          <a:noFill/>
        </p:spPr>
        <p:txBody>
          <a:bodyPr wrap="none" rtlCol="0">
            <a:spAutoFit/>
          </a:bodyPr>
          <a:lstStyle/>
          <a:p>
            <a:r>
              <a:rPr lang="en-US" altLang="zh-CN" sz="1600"/>
              <a:t>6</a:t>
            </a:r>
            <a:endParaRPr lang="zh-CN" altLang="en-US" sz="1600" dirty="0"/>
          </a:p>
        </p:txBody>
      </p:sp>
      <p:sp>
        <p:nvSpPr>
          <p:cNvPr id="89" name="圆柱形 88"/>
          <p:cNvSpPr/>
          <p:nvPr/>
        </p:nvSpPr>
        <p:spPr>
          <a:xfrm>
            <a:off x="5583129" y="1484784"/>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0" name="TextBox 89"/>
          <p:cNvSpPr txBox="1"/>
          <p:nvPr/>
        </p:nvSpPr>
        <p:spPr>
          <a:xfrm>
            <a:off x="5701562" y="2291429"/>
            <a:ext cx="288862" cy="338554"/>
          </a:xfrm>
          <a:prstGeom prst="rect">
            <a:avLst/>
          </a:prstGeom>
          <a:noFill/>
        </p:spPr>
        <p:txBody>
          <a:bodyPr wrap="none" rtlCol="0">
            <a:spAutoFit/>
          </a:bodyPr>
          <a:lstStyle/>
          <a:p>
            <a:r>
              <a:rPr lang="en-US" altLang="zh-CN" sz="1600"/>
              <a:t>7</a:t>
            </a:r>
            <a:endParaRPr lang="zh-CN" altLang="en-US" sz="1600" dirty="0"/>
          </a:p>
        </p:txBody>
      </p:sp>
      <p:sp>
        <p:nvSpPr>
          <p:cNvPr id="91" name="圆柱形 90"/>
          <p:cNvSpPr/>
          <p:nvPr/>
        </p:nvSpPr>
        <p:spPr>
          <a:xfrm>
            <a:off x="6258486" y="1485645"/>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18</a:t>
            </a:r>
          </a:p>
          <a:p>
            <a:pPr algn="ctr"/>
            <a:r>
              <a:rPr lang="en-US" altLang="zh-CN"/>
              <a:t>28</a:t>
            </a:r>
            <a:endParaRPr lang="zh-CN" altLang="en-US"/>
          </a:p>
        </p:txBody>
      </p:sp>
      <p:sp>
        <p:nvSpPr>
          <p:cNvPr id="92" name="TextBox 91"/>
          <p:cNvSpPr txBox="1"/>
          <p:nvPr/>
        </p:nvSpPr>
        <p:spPr>
          <a:xfrm>
            <a:off x="6376919" y="2292290"/>
            <a:ext cx="288862" cy="338554"/>
          </a:xfrm>
          <a:prstGeom prst="rect">
            <a:avLst/>
          </a:prstGeom>
          <a:noFill/>
        </p:spPr>
        <p:txBody>
          <a:bodyPr wrap="none" rtlCol="0">
            <a:spAutoFit/>
          </a:bodyPr>
          <a:lstStyle/>
          <a:p>
            <a:r>
              <a:rPr lang="en-US" altLang="zh-CN" sz="1600"/>
              <a:t>8</a:t>
            </a:r>
            <a:endParaRPr lang="zh-CN" altLang="en-US" sz="1600" dirty="0"/>
          </a:p>
        </p:txBody>
      </p:sp>
      <p:sp>
        <p:nvSpPr>
          <p:cNvPr id="93" name="圆柱形 92"/>
          <p:cNvSpPr/>
          <p:nvPr/>
        </p:nvSpPr>
        <p:spPr>
          <a:xfrm>
            <a:off x="6936614" y="1485645"/>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4" name="TextBox 93"/>
          <p:cNvSpPr txBox="1"/>
          <p:nvPr/>
        </p:nvSpPr>
        <p:spPr>
          <a:xfrm>
            <a:off x="7055047" y="2292290"/>
            <a:ext cx="288862" cy="338554"/>
          </a:xfrm>
          <a:prstGeom prst="rect">
            <a:avLst/>
          </a:prstGeom>
          <a:noFill/>
        </p:spPr>
        <p:txBody>
          <a:bodyPr wrap="none" rtlCol="0">
            <a:spAutoFit/>
          </a:bodyPr>
          <a:lstStyle/>
          <a:p>
            <a:r>
              <a:rPr lang="en-US" altLang="zh-CN" sz="1600"/>
              <a:t>9</a:t>
            </a:r>
            <a:endParaRPr lang="zh-CN" altLang="en-US" sz="1600" dirty="0"/>
          </a:p>
        </p:txBody>
      </p:sp>
      <p:sp>
        <p:nvSpPr>
          <p:cNvPr id="95" name="圆角矩形 94"/>
          <p:cNvSpPr/>
          <p:nvPr/>
        </p:nvSpPr>
        <p:spPr>
          <a:xfrm>
            <a:off x="1882877"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96" name="圆角矩形 95"/>
          <p:cNvSpPr/>
          <p:nvPr/>
        </p:nvSpPr>
        <p:spPr>
          <a:xfrm>
            <a:off x="6445986" y="475262"/>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30</a:t>
            </a:r>
            <a:endParaRPr lang="zh-CN" altLang="en-US" sz="2400" dirty="0">
              <a:latin typeface="Times New Roman" pitchFamily="18" charset="0"/>
              <a:cs typeface="Times New Roman" pitchFamily="18" charset="0"/>
            </a:endParaRPr>
          </a:p>
        </p:txBody>
      </p:sp>
      <p:sp>
        <p:nvSpPr>
          <p:cNvPr id="97" name="圆角矩形 96"/>
          <p:cNvSpPr/>
          <p:nvPr/>
        </p:nvSpPr>
        <p:spPr>
          <a:xfrm>
            <a:off x="1232316" y="476672"/>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103" name="TextBox 102"/>
          <p:cNvSpPr txBox="1"/>
          <p:nvPr/>
        </p:nvSpPr>
        <p:spPr>
          <a:xfrm>
            <a:off x="7691176" y="1657704"/>
            <a:ext cx="1296144" cy="461665"/>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根据个位数值放入对应的桶中</a:t>
            </a:r>
            <a:endParaRPr lang="zh-CN" altLang="en-US" sz="1200" dirty="0">
              <a:latin typeface="方正卡通简体" pitchFamily="65" charset="-122"/>
              <a:ea typeface="方正卡通简体" pitchFamily="65" charset="-122"/>
            </a:endParaRPr>
          </a:p>
        </p:txBody>
      </p:sp>
      <p:sp>
        <p:nvSpPr>
          <p:cNvPr id="104" name="圆角矩形 103"/>
          <p:cNvSpPr/>
          <p:nvPr/>
        </p:nvSpPr>
        <p:spPr>
          <a:xfrm>
            <a:off x="2527571" y="284412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105" name="圆角矩形 104"/>
          <p:cNvSpPr/>
          <p:nvPr/>
        </p:nvSpPr>
        <p:spPr>
          <a:xfrm>
            <a:off x="3173866" y="284412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106" name="圆角矩形 105"/>
          <p:cNvSpPr/>
          <p:nvPr/>
        </p:nvSpPr>
        <p:spPr>
          <a:xfrm>
            <a:off x="3821938" y="284412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107" name="圆角矩形 106"/>
          <p:cNvSpPr/>
          <p:nvPr/>
        </p:nvSpPr>
        <p:spPr>
          <a:xfrm>
            <a:off x="4470010" y="284412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23</a:t>
            </a:r>
            <a:endParaRPr lang="zh-CN" altLang="en-US" sz="2400" dirty="0">
              <a:latin typeface="Times New Roman" pitchFamily="18" charset="0"/>
              <a:cs typeface="Times New Roman" pitchFamily="18" charset="0"/>
            </a:endParaRPr>
          </a:p>
        </p:txBody>
      </p:sp>
      <p:sp>
        <p:nvSpPr>
          <p:cNvPr id="108" name="圆角矩形 107"/>
          <p:cNvSpPr/>
          <p:nvPr/>
        </p:nvSpPr>
        <p:spPr>
          <a:xfrm>
            <a:off x="5118082" y="284412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45</a:t>
            </a:r>
            <a:endParaRPr lang="zh-CN" altLang="en-US" sz="2400" dirty="0">
              <a:latin typeface="Times New Roman" pitchFamily="18" charset="0"/>
              <a:cs typeface="Times New Roman" pitchFamily="18" charset="0"/>
            </a:endParaRPr>
          </a:p>
        </p:txBody>
      </p:sp>
      <p:sp>
        <p:nvSpPr>
          <p:cNvPr id="110" name="圆角矩形 109"/>
          <p:cNvSpPr/>
          <p:nvPr/>
        </p:nvSpPr>
        <p:spPr>
          <a:xfrm>
            <a:off x="5774863" y="284412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18</a:t>
            </a:r>
            <a:endParaRPr lang="zh-CN" altLang="en-US" sz="2400" dirty="0">
              <a:latin typeface="Times New Roman" pitchFamily="18" charset="0"/>
              <a:cs typeface="Times New Roman" pitchFamily="18" charset="0"/>
            </a:endParaRPr>
          </a:p>
        </p:txBody>
      </p:sp>
      <p:sp>
        <p:nvSpPr>
          <p:cNvPr id="111" name="圆角矩形 110"/>
          <p:cNvSpPr/>
          <p:nvPr/>
        </p:nvSpPr>
        <p:spPr>
          <a:xfrm>
            <a:off x="1882877" y="284412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30</a:t>
            </a:r>
            <a:endParaRPr lang="zh-CN" altLang="en-US" sz="2400" dirty="0">
              <a:latin typeface="Times New Roman" pitchFamily="18" charset="0"/>
              <a:cs typeface="Times New Roman" pitchFamily="18" charset="0"/>
            </a:endParaRPr>
          </a:p>
        </p:txBody>
      </p:sp>
      <p:sp>
        <p:nvSpPr>
          <p:cNvPr id="112" name="圆角矩形 111"/>
          <p:cNvSpPr/>
          <p:nvPr/>
        </p:nvSpPr>
        <p:spPr>
          <a:xfrm>
            <a:off x="6445986" y="2853302"/>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28</a:t>
            </a:r>
            <a:endParaRPr lang="zh-CN" altLang="en-US" sz="2400" dirty="0">
              <a:latin typeface="Times New Roman" pitchFamily="18" charset="0"/>
              <a:cs typeface="Times New Roman" pitchFamily="18" charset="0"/>
            </a:endParaRPr>
          </a:p>
        </p:txBody>
      </p:sp>
      <p:sp>
        <p:nvSpPr>
          <p:cNvPr id="113" name="圆角矩形 112"/>
          <p:cNvSpPr/>
          <p:nvPr/>
        </p:nvSpPr>
        <p:spPr>
          <a:xfrm>
            <a:off x="1232316" y="2854712"/>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50</a:t>
            </a:r>
            <a:endParaRPr lang="zh-CN" altLang="en-US" sz="2400" dirty="0">
              <a:latin typeface="Times New Roman" pitchFamily="18" charset="0"/>
              <a:cs typeface="Times New Roman" pitchFamily="18" charset="0"/>
            </a:endParaRPr>
          </a:p>
        </p:txBody>
      </p:sp>
      <p:sp>
        <p:nvSpPr>
          <p:cNvPr id="3" name="矩形 2"/>
          <p:cNvSpPr/>
          <p:nvPr/>
        </p:nvSpPr>
        <p:spPr>
          <a:xfrm>
            <a:off x="7691176" y="2845054"/>
            <a:ext cx="1400383" cy="646331"/>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将桶中的元素按顺序赋值到原始数组中</a:t>
            </a:r>
          </a:p>
        </p:txBody>
      </p:sp>
      <p:sp>
        <p:nvSpPr>
          <p:cNvPr id="115" name="圆柱形 114"/>
          <p:cNvSpPr/>
          <p:nvPr/>
        </p:nvSpPr>
        <p:spPr>
          <a:xfrm>
            <a:off x="835828" y="3795108"/>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1</a:t>
            </a:r>
          </a:p>
          <a:p>
            <a:pPr algn="ctr"/>
            <a:r>
              <a:rPr lang="en-US" altLang="zh-CN"/>
              <a:t>3</a:t>
            </a:r>
            <a:endParaRPr lang="zh-CN" altLang="en-US"/>
          </a:p>
        </p:txBody>
      </p:sp>
      <p:sp>
        <p:nvSpPr>
          <p:cNvPr id="116" name="TextBox 115"/>
          <p:cNvSpPr txBox="1"/>
          <p:nvPr/>
        </p:nvSpPr>
        <p:spPr>
          <a:xfrm>
            <a:off x="954261" y="4601753"/>
            <a:ext cx="288862" cy="338554"/>
          </a:xfrm>
          <a:prstGeom prst="rect">
            <a:avLst/>
          </a:prstGeom>
          <a:noFill/>
        </p:spPr>
        <p:txBody>
          <a:bodyPr wrap="none" rtlCol="0">
            <a:spAutoFit/>
          </a:bodyPr>
          <a:lstStyle/>
          <a:p>
            <a:r>
              <a:rPr lang="en-US" altLang="zh-CN" sz="1600"/>
              <a:t>0</a:t>
            </a:r>
            <a:endParaRPr lang="zh-CN" altLang="en-US" sz="1600" dirty="0"/>
          </a:p>
        </p:txBody>
      </p:sp>
      <p:sp>
        <p:nvSpPr>
          <p:cNvPr id="117" name="圆柱形 116"/>
          <p:cNvSpPr/>
          <p:nvPr/>
        </p:nvSpPr>
        <p:spPr>
          <a:xfrm>
            <a:off x="1513956" y="3795108"/>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11</a:t>
            </a:r>
          </a:p>
          <a:p>
            <a:pPr algn="ctr"/>
            <a:r>
              <a:rPr lang="en-US" altLang="zh-CN"/>
              <a:t>18</a:t>
            </a:r>
            <a:endParaRPr lang="zh-CN" altLang="en-US"/>
          </a:p>
        </p:txBody>
      </p:sp>
      <p:sp>
        <p:nvSpPr>
          <p:cNvPr id="118" name="TextBox 117"/>
          <p:cNvSpPr txBox="1"/>
          <p:nvPr/>
        </p:nvSpPr>
        <p:spPr>
          <a:xfrm>
            <a:off x="1632389" y="4601753"/>
            <a:ext cx="288862" cy="338554"/>
          </a:xfrm>
          <a:prstGeom prst="rect">
            <a:avLst/>
          </a:prstGeom>
          <a:noFill/>
        </p:spPr>
        <p:txBody>
          <a:bodyPr wrap="none" rtlCol="0">
            <a:spAutoFit/>
          </a:bodyPr>
          <a:lstStyle/>
          <a:p>
            <a:r>
              <a:rPr lang="en-US" altLang="zh-CN" sz="1600"/>
              <a:t>1</a:t>
            </a:r>
            <a:endParaRPr lang="zh-CN" altLang="en-US" sz="1600" dirty="0"/>
          </a:p>
        </p:txBody>
      </p:sp>
      <p:sp>
        <p:nvSpPr>
          <p:cNvPr id="119" name="圆柱形 118"/>
          <p:cNvSpPr/>
          <p:nvPr/>
        </p:nvSpPr>
        <p:spPr>
          <a:xfrm>
            <a:off x="2195499" y="3795108"/>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23</a:t>
            </a:r>
          </a:p>
          <a:p>
            <a:pPr algn="ctr"/>
            <a:r>
              <a:rPr lang="en-US" altLang="zh-CN"/>
              <a:t>28</a:t>
            </a:r>
            <a:endParaRPr lang="zh-CN" altLang="en-US"/>
          </a:p>
        </p:txBody>
      </p:sp>
      <p:sp>
        <p:nvSpPr>
          <p:cNvPr id="120" name="TextBox 119"/>
          <p:cNvSpPr txBox="1"/>
          <p:nvPr/>
        </p:nvSpPr>
        <p:spPr>
          <a:xfrm>
            <a:off x="2313932" y="4601753"/>
            <a:ext cx="288862" cy="338554"/>
          </a:xfrm>
          <a:prstGeom prst="rect">
            <a:avLst/>
          </a:prstGeom>
          <a:noFill/>
        </p:spPr>
        <p:txBody>
          <a:bodyPr wrap="none" rtlCol="0">
            <a:spAutoFit/>
          </a:bodyPr>
          <a:lstStyle/>
          <a:p>
            <a:r>
              <a:rPr lang="en-US" altLang="zh-CN" sz="1600"/>
              <a:t>2</a:t>
            </a:r>
            <a:endParaRPr lang="zh-CN" altLang="en-US" sz="1600" dirty="0"/>
          </a:p>
        </p:txBody>
      </p:sp>
      <p:sp>
        <p:nvSpPr>
          <p:cNvPr id="121" name="圆柱形 120"/>
          <p:cNvSpPr/>
          <p:nvPr/>
        </p:nvSpPr>
        <p:spPr>
          <a:xfrm>
            <a:off x="2873627" y="3795108"/>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30</a:t>
            </a:r>
            <a:endParaRPr lang="zh-CN" altLang="en-US"/>
          </a:p>
        </p:txBody>
      </p:sp>
      <p:sp>
        <p:nvSpPr>
          <p:cNvPr id="122" name="TextBox 121"/>
          <p:cNvSpPr txBox="1"/>
          <p:nvPr/>
        </p:nvSpPr>
        <p:spPr>
          <a:xfrm>
            <a:off x="2992060" y="4601753"/>
            <a:ext cx="288862" cy="338554"/>
          </a:xfrm>
          <a:prstGeom prst="rect">
            <a:avLst/>
          </a:prstGeom>
          <a:noFill/>
        </p:spPr>
        <p:txBody>
          <a:bodyPr wrap="none" rtlCol="0">
            <a:spAutoFit/>
          </a:bodyPr>
          <a:lstStyle/>
          <a:p>
            <a:r>
              <a:rPr lang="en-US" altLang="zh-CN" sz="1600"/>
              <a:t>3</a:t>
            </a:r>
            <a:endParaRPr lang="zh-CN" altLang="en-US" sz="1600" dirty="0"/>
          </a:p>
        </p:txBody>
      </p:sp>
      <p:sp>
        <p:nvSpPr>
          <p:cNvPr id="123" name="圆柱形 122"/>
          <p:cNvSpPr/>
          <p:nvPr/>
        </p:nvSpPr>
        <p:spPr>
          <a:xfrm>
            <a:off x="3537024" y="3795108"/>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45</a:t>
            </a:r>
            <a:endParaRPr lang="zh-CN" altLang="en-US"/>
          </a:p>
        </p:txBody>
      </p:sp>
      <p:sp>
        <p:nvSpPr>
          <p:cNvPr id="124" name="TextBox 123"/>
          <p:cNvSpPr txBox="1"/>
          <p:nvPr/>
        </p:nvSpPr>
        <p:spPr>
          <a:xfrm>
            <a:off x="3655457" y="4601753"/>
            <a:ext cx="288862" cy="338554"/>
          </a:xfrm>
          <a:prstGeom prst="rect">
            <a:avLst/>
          </a:prstGeom>
          <a:noFill/>
        </p:spPr>
        <p:txBody>
          <a:bodyPr wrap="none" rtlCol="0">
            <a:spAutoFit/>
          </a:bodyPr>
          <a:lstStyle/>
          <a:p>
            <a:r>
              <a:rPr lang="en-US" altLang="zh-CN" sz="1600"/>
              <a:t>4</a:t>
            </a:r>
            <a:endParaRPr lang="zh-CN" altLang="en-US" sz="1600" dirty="0"/>
          </a:p>
        </p:txBody>
      </p:sp>
      <p:sp>
        <p:nvSpPr>
          <p:cNvPr id="125" name="圆柱形 124"/>
          <p:cNvSpPr/>
          <p:nvPr/>
        </p:nvSpPr>
        <p:spPr>
          <a:xfrm>
            <a:off x="4215152" y="3795108"/>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50</a:t>
            </a:r>
            <a:endParaRPr lang="zh-CN" altLang="en-US"/>
          </a:p>
        </p:txBody>
      </p:sp>
      <p:sp>
        <p:nvSpPr>
          <p:cNvPr id="126" name="TextBox 125"/>
          <p:cNvSpPr txBox="1"/>
          <p:nvPr/>
        </p:nvSpPr>
        <p:spPr>
          <a:xfrm>
            <a:off x="4333585" y="4601753"/>
            <a:ext cx="288862" cy="338554"/>
          </a:xfrm>
          <a:prstGeom prst="rect">
            <a:avLst/>
          </a:prstGeom>
          <a:noFill/>
        </p:spPr>
        <p:txBody>
          <a:bodyPr wrap="none" rtlCol="0">
            <a:spAutoFit/>
          </a:bodyPr>
          <a:lstStyle/>
          <a:p>
            <a:r>
              <a:rPr lang="en-US" altLang="zh-CN" sz="1600"/>
              <a:t>5</a:t>
            </a:r>
            <a:endParaRPr lang="zh-CN" altLang="en-US" sz="1600" dirty="0"/>
          </a:p>
        </p:txBody>
      </p:sp>
      <p:sp>
        <p:nvSpPr>
          <p:cNvPr id="127" name="圆柱形 126"/>
          <p:cNvSpPr/>
          <p:nvPr/>
        </p:nvSpPr>
        <p:spPr>
          <a:xfrm>
            <a:off x="4896695" y="3795108"/>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8" name="TextBox 127"/>
          <p:cNvSpPr txBox="1"/>
          <p:nvPr/>
        </p:nvSpPr>
        <p:spPr>
          <a:xfrm>
            <a:off x="5015128" y="4601753"/>
            <a:ext cx="288862" cy="338554"/>
          </a:xfrm>
          <a:prstGeom prst="rect">
            <a:avLst/>
          </a:prstGeom>
          <a:noFill/>
        </p:spPr>
        <p:txBody>
          <a:bodyPr wrap="none" rtlCol="0">
            <a:spAutoFit/>
          </a:bodyPr>
          <a:lstStyle/>
          <a:p>
            <a:r>
              <a:rPr lang="en-US" altLang="zh-CN" sz="1600"/>
              <a:t>6</a:t>
            </a:r>
            <a:endParaRPr lang="zh-CN" altLang="en-US" sz="1600" dirty="0"/>
          </a:p>
        </p:txBody>
      </p:sp>
      <p:sp>
        <p:nvSpPr>
          <p:cNvPr id="129" name="圆柱形 128"/>
          <p:cNvSpPr/>
          <p:nvPr/>
        </p:nvSpPr>
        <p:spPr>
          <a:xfrm>
            <a:off x="5574823" y="3795108"/>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0" name="TextBox 129"/>
          <p:cNvSpPr txBox="1"/>
          <p:nvPr/>
        </p:nvSpPr>
        <p:spPr>
          <a:xfrm>
            <a:off x="5693256" y="4601753"/>
            <a:ext cx="288862" cy="338554"/>
          </a:xfrm>
          <a:prstGeom prst="rect">
            <a:avLst/>
          </a:prstGeom>
          <a:noFill/>
        </p:spPr>
        <p:txBody>
          <a:bodyPr wrap="none" rtlCol="0">
            <a:spAutoFit/>
          </a:bodyPr>
          <a:lstStyle/>
          <a:p>
            <a:r>
              <a:rPr lang="en-US" altLang="zh-CN" sz="1600"/>
              <a:t>7</a:t>
            </a:r>
            <a:endParaRPr lang="zh-CN" altLang="en-US" sz="1600" dirty="0"/>
          </a:p>
        </p:txBody>
      </p:sp>
      <p:sp>
        <p:nvSpPr>
          <p:cNvPr id="131" name="圆柱形 130"/>
          <p:cNvSpPr/>
          <p:nvPr/>
        </p:nvSpPr>
        <p:spPr>
          <a:xfrm>
            <a:off x="6250180" y="3795969"/>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2" name="TextBox 131"/>
          <p:cNvSpPr txBox="1"/>
          <p:nvPr/>
        </p:nvSpPr>
        <p:spPr>
          <a:xfrm>
            <a:off x="6368613" y="4602614"/>
            <a:ext cx="288862" cy="338554"/>
          </a:xfrm>
          <a:prstGeom prst="rect">
            <a:avLst/>
          </a:prstGeom>
          <a:noFill/>
        </p:spPr>
        <p:txBody>
          <a:bodyPr wrap="none" rtlCol="0">
            <a:spAutoFit/>
          </a:bodyPr>
          <a:lstStyle/>
          <a:p>
            <a:r>
              <a:rPr lang="en-US" altLang="zh-CN" sz="1600"/>
              <a:t>8</a:t>
            </a:r>
            <a:endParaRPr lang="zh-CN" altLang="en-US" sz="1600" dirty="0"/>
          </a:p>
        </p:txBody>
      </p:sp>
      <p:sp>
        <p:nvSpPr>
          <p:cNvPr id="133" name="圆柱形 132"/>
          <p:cNvSpPr/>
          <p:nvPr/>
        </p:nvSpPr>
        <p:spPr>
          <a:xfrm>
            <a:off x="6928308" y="3795969"/>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4" name="TextBox 133"/>
          <p:cNvSpPr txBox="1"/>
          <p:nvPr/>
        </p:nvSpPr>
        <p:spPr>
          <a:xfrm>
            <a:off x="7046741" y="4602614"/>
            <a:ext cx="288862" cy="338554"/>
          </a:xfrm>
          <a:prstGeom prst="rect">
            <a:avLst/>
          </a:prstGeom>
          <a:noFill/>
        </p:spPr>
        <p:txBody>
          <a:bodyPr wrap="none" rtlCol="0">
            <a:spAutoFit/>
          </a:bodyPr>
          <a:lstStyle/>
          <a:p>
            <a:r>
              <a:rPr lang="en-US" altLang="zh-CN" sz="1600"/>
              <a:t>9</a:t>
            </a:r>
            <a:endParaRPr lang="zh-CN" altLang="en-US" sz="1600" dirty="0"/>
          </a:p>
        </p:txBody>
      </p:sp>
      <p:sp>
        <p:nvSpPr>
          <p:cNvPr id="135" name="TextBox 134"/>
          <p:cNvSpPr txBox="1"/>
          <p:nvPr/>
        </p:nvSpPr>
        <p:spPr>
          <a:xfrm>
            <a:off x="7682870" y="3968028"/>
            <a:ext cx="1296144" cy="461665"/>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根据十位数值放入对应的桶中</a:t>
            </a:r>
            <a:endParaRPr lang="zh-CN" altLang="en-US" sz="1200" dirty="0">
              <a:latin typeface="方正卡通简体" pitchFamily="65" charset="-122"/>
              <a:ea typeface="方正卡通简体" pitchFamily="65" charset="-122"/>
            </a:endParaRPr>
          </a:p>
        </p:txBody>
      </p:sp>
      <p:sp>
        <p:nvSpPr>
          <p:cNvPr id="136" name="矩形 135"/>
          <p:cNvSpPr/>
          <p:nvPr/>
        </p:nvSpPr>
        <p:spPr>
          <a:xfrm>
            <a:off x="7672808" y="5085184"/>
            <a:ext cx="1400383" cy="830997"/>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将桶中的元素按顺序赋值到原始数组中，完成排序</a:t>
            </a:r>
          </a:p>
        </p:txBody>
      </p:sp>
      <p:sp>
        <p:nvSpPr>
          <p:cNvPr id="137" name="圆角矩形 136"/>
          <p:cNvSpPr/>
          <p:nvPr/>
        </p:nvSpPr>
        <p:spPr>
          <a:xfrm>
            <a:off x="2527571" y="514838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138" name="圆角矩形 137"/>
          <p:cNvSpPr/>
          <p:nvPr/>
        </p:nvSpPr>
        <p:spPr>
          <a:xfrm>
            <a:off x="3173866" y="514838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18</a:t>
            </a:r>
            <a:endParaRPr lang="zh-CN" altLang="en-US" sz="2400" dirty="0">
              <a:latin typeface="Times New Roman" pitchFamily="18" charset="0"/>
              <a:cs typeface="Times New Roman" pitchFamily="18" charset="0"/>
            </a:endParaRPr>
          </a:p>
        </p:txBody>
      </p:sp>
      <p:sp>
        <p:nvSpPr>
          <p:cNvPr id="139" name="圆角矩形 138"/>
          <p:cNvSpPr/>
          <p:nvPr/>
        </p:nvSpPr>
        <p:spPr>
          <a:xfrm>
            <a:off x="3821938" y="514838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23</a:t>
            </a:r>
            <a:endParaRPr lang="zh-CN" altLang="en-US" sz="2400" dirty="0">
              <a:latin typeface="Times New Roman" pitchFamily="18" charset="0"/>
              <a:cs typeface="Times New Roman" pitchFamily="18" charset="0"/>
            </a:endParaRPr>
          </a:p>
        </p:txBody>
      </p:sp>
      <p:sp>
        <p:nvSpPr>
          <p:cNvPr id="140" name="圆角矩形 139"/>
          <p:cNvSpPr/>
          <p:nvPr/>
        </p:nvSpPr>
        <p:spPr>
          <a:xfrm>
            <a:off x="4470010" y="514838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28</a:t>
            </a:r>
            <a:endParaRPr lang="zh-CN" altLang="en-US" sz="2400" dirty="0">
              <a:latin typeface="Times New Roman" pitchFamily="18" charset="0"/>
              <a:cs typeface="Times New Roman" pitchFamily="18" charset="0"/>
            </a:endParaRPr>
          </a:p>
        </p:txBody>
      </p:sp>
      <p:sp>
        <p:nvSpPr>
          <p:cNvPr id="141" name="圆角矩形 140"/>
          <p:cNvSpPr/>
          <p:nvPr/>
        </p:nvSpPr>
        <p:spPr>
          <a:xfrm>
            <a:off x="5118082" y="514838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30</a:t>
            </a:r>
            <a:endParaRPr lang="zh-CN" altLang="en-US" sz="2400" dirty="0">
              <a:latin typeface="Times New Roman" pitchFamily="18" charset="0"/>
              <a:cs typeface="Times New Roman" pitchFamily="18" charset="0"/>
            </a:endParaRPr>
          </a:p>
        </p:txBody>
      </p:sp>
      <p:sp>
        <p:nvSpPr>
          <p:cNvPr id="142" name="圆角矩形 141"/>
          <p:cNvSpPr/>
          <p:nvPr/>
        </p:nvSpPr>
        <p:spPr>
          <a:xfrm>
            <a:off x="5774863" y="514838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45</a:t>
            </a:r>
            <a:endParaRPr lang="zh-CN" altLang="en-US" sz="2400" dirty="0">
              <a:latin typeface="Times New Roman" pitchFamily="18" charset="0"/>
              <a:cs typeface="Times New Roman" pitchFamily="18" charset="0"/>
            </a:endParaRPr>
          </a:p>
        </p:txBody>
      </p:sp>
      <p:sp>
        <p:nvSpPr>
          <p:cNvPr id="143" name="圆角矩形 142"/>
          <p:cNvSpPr/>
          <p:nvPr/>
        </p:nvSpPr>
        <p:spPr>
          <a:xfrm>
            <a:off x="1882877" y="514838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144" name="圆角矩形 143"/>
          <p:cNvSpPr/>
          <p:nvPr/>
        </p:nvSpPr>
        <p:spPr>
          <a:xfrm>
            <a:off x="6445986" y="5157558"/>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50</a:t>
            </a:r>
            <a:endParaRPr lang="zh-CN" altLang="en-US" sz="2400" dirty="0">
              <a:latin typeface="Times New Roman" pitchFamily="18" charset="0"/>
              <a:cs typeface="Times New Roman" pitchFamily="18" charset="0"/>
            </a:endParaRPr>
          </a:p>
        </p:txBody>
      </p:sp>
      <p:sp>
        <p:nvSpPr>
          <p:cNvPr id="145" name="圆角矩形 144"/>
          <p:cNvSpPr/>
          <p:nvPr/>
        </p:nvSpPr>
        <p:spPr>
          <a:xfrm>
            <a:off x="1232316" y="5158968"/>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30873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108468418"/>
                  </p:ext>
                </p:extLst>
              </p:nvPr>
            </p:nvGraphicFramePr>
            <p:xfrm>
              <a:off x="323528" y="476672"/>
              <a:ext cx="8424936" cy="3832200"/>
            </p:xfrm>
            <a:graphic>
              <a:graphicData uri="http://schemas.openxmlformats.org/drawingml/2006/table">
                <a:tbl>
                  <a:tblPr firstRow="1" bandRow="1">
                    <a:tableStyleId>{5C22544A-7EE6-4342-B048-85BDC9FD1C3A}</a:tableStyleId>
                  </a:tblPr>
                  <a:tblGrid>
                    <a:gridCol w="1118354">
                      <a:extLst>
                        <a:ext uri="{9D8B030D-6E8A-4147-A177-3AD203B41FA5}">
                          <a16:colId xmlns:a16="http://schemas.microsoft.com/office/drawing/2014/main" val="20000"/>
                        </a:ext>
                      </a:extLst>
                    </a:gridCol>
                    <a:gridCol w="1689958">
                      <a:extLst>
                        <a:ext uri="{9D8B030D-6E8A-4147-A177-3AD203B41FA5}">
                          <a16:colId xmlns:a16="http://schemas.microsoft.com/office/drawing/2014/main" val="20001"/>
                        </a:ext>
                      </a:extLst>
                    </a:gridCol>
                    <a:gridCol w="1404156">
                      <a:extLst>
                        <a:ext uri="{9D8B030D-6E8A-4147-A177-3AD203B41FA5}">
                          <a16:colId xmlns:a16="http://schemas.microsoft.com/office/drawing/2014/main" val="20002"/>
                        </a:ext>
                      </a:extLst>
                    </a:gridCol>
                    <a:gridCol w="1404156">
                      <a:extLst>
                        <a:ext uri="{9D8B030D-6E8A-4147-A177-3AD203B41FA5}">
                          <a16:colId xmlns:a16="http://schemas.microsoft.com/office/drawing/2014/main" val="20003"/>
                        </a:ext>
                      </a:extLst>
                    </a:gridCol>
                    <a:gridCol w="1404156">
                      <a:extLst>
                        <a:ext uri="{9D8B030D-6E8A-4147-A177-3AD203B41FA5}">
                          <a16:colId xmlns:a16="http://schemas.microsoft.com/office/drawing/2014/main" val="20004"/>
                        </a:ext>
                      </a:extLst>
                    </a:gridCol>
                    <a:gridCol w="1404156">
                      <a:extLst>
                        <a:ext uri="{9D8B030D-6E8A-4147-A177-3AD203B41FA5}">
                          <a16:colId xmlns:a16="http://schemas.microsoft.com/office/drawing/2014/main" val="20005"/>
                        </a:ext>
                      </a:extLst>
                    </a:gridCol>
                  </a:tblGrid>
                  <a:tr h="479025">
                    <a:tc>
                      <a:txBody>
                        <a:bodyPr/>
                        <a:lstStyle/>
                        <a:p>
                          <a:pPr algn="ctr"/>
                          <a:r>
                            <a:rPr lang="zh-CN" altLang="en-US" sz="1600"/>
                            <a:t>排序算法</a:t>
                          </a:r>
                        </a:p>
                      </a:txBody>
                      <a:tcPr anchor="ctr"/>
                    </a:tc>
                    <a:tc>
                      <a:txBody>
                        <a:bodyPr/>
                        <a:lstStyle/>
                        <a:p>
                          <a:pPr algn="ctr"/>
                          <a:r>
                            <a:rPr lang="zh-CN" altLang="en-US" sz="1600"/>
                            <a:t>平均时间复杂度</a:t>
                          </a:r>
                        </a:p>
                      </a:txBody>
                      <a:tcPr anchor="ctr"/>
                    </a:tc>
                    <a:tc>
                      <a:txBody>
                        <a:bodyPr/>
                        <a:lstStyle/>
                        <a:p>
                          <a:pPr algn="ctr"/>
                          <a:r>
                            <a:rPr lang="zh-CN" altLang="en-US" sz="1600"/>
                            <a:t>最好情况</a:t>
                          </a:r>
                        </a:p>
                      </a:txBody>
                      <a:tcPr anchor="ctr"/>
                    </a:tc>
                    <a:tc>
                      <a:txBody>
                        <a:bodyPr/>
                        <a:lstStyle/>
                        <a:p>
                          <a:pPr algn="ctr"/>
                          <a:r>
                            <a:rPr lang="zh-CN" altLang="en-US" sz="1600"/>
                            <a:t>最坏情况</a:t>
                          </a:r>
                        </a:p>
                      </a:txBody>
                      <a:tcPr anchor="ctr"/>
                    </a:tc>
                    <a:tc>
                      <a:txBody>
                        <a:bodyPr/>
                        <a:lstStyle/>
                        <a:p>
                          <a:pPr algn="ctr"/>
                          <a:r>
                            <a:rPr lang="zh-CN" altLang="en-US" sz="1600"/>
                            <a:t>空间复杂度</a:t>
                          </a:r>
                        </a:p>
                      </a:txBody>
                      <a:tcPr anchor="ctr"/>
                    </a:tc>
                    <a:tc>
                      <a:txBody>
                        <a:bodyPr/>
                        <a:lstStyle/>
                        <a:p>
                          <a:pPr algn="ctr"/>
                          <a:r>
                            <a:rPr lang="zh-CN" altLang="en-US" sz="1600"/>
                            <a:t>稳定性</a:t>
                          </a:r>
                        </a:p>
                      </a:txBody>
                      <a:tcPr anchor="ctr"/>
                    </a:tc>
                    <a:extLst>
                      <a:ext uri="{0D108BD9-81ED-4DB2-BD59-A6C34878D82A}">
                        <a16:rowId xmlns:a16="http://schemas.microsoft.com/office/drawing/2014/main" val="10000"/>
                      </a:ext>
                    </a:extLst>
                  </a:tr>
                  <a:tr h="479025">
                    <a:tc>
                      <a:txBody>
                        <a:bodyPr/>
                        <a:lstStyle/>
                        <a:p>
                          <a:pPr algn="ctr"/>
                          <a:r>
                            <a:rPr lang="zh-CN" altLang="en-US"/>
                            <a:t>选择排序</a:t>
                          </a:r>
                        </a:p>
                      </a:txBody>
                      <a:tcPr anchor="ct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𝑛</m:t>
                                    </m:r>
                                  </m:e>
                                  <m:sup>
                                    <m:r>
                                      <a:rPr lang="en-US" altLang="zh-CN" b="0" i="1" smtClean="0">
                                        <a:latin typeface="Cambria Math"/>
                                      </a:rPr>
                                      <m:t>2</m:t>
                                    </m:r>
                                  </m:sup>
                                </m:sSup>
                                <m:r>
                                  <a:rPr lang="en-US" altLang="zh-CN" b="0" i="1" smtClean="0">
                                    <a:latin typeface="Cambria Math"/>
                                  </a:rPr>
                                  <m:t>)</m:t>
                                </m:r>
                              </m:oMath>
                            </m:oMathPara>
                          </a14:m>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𝑛</m:t>
                                    </m:r>
                                  </m:e>
                                  <m:sup>
                                    <m:r>
                                      <a:rPr lang="en-US" altLang="zh-CN" b="0" i="1" smtClean="0">
                                        <a:latin typeface="Cambria Math"/>
                                      </a:rPr>
                                      <m:t>2</m:t>
                                    </m:r>
                                  </m:sup>
                                </m:sSup>
                                <m:r>
                                  <a:rPr lang="en-US" altLang="zh-CN" b="0" i="1" smtClean="0">
                                    <a:latin typeface="Cambria Math"/>
                                  </a:rPr>
                                  <m:t>)</m:t>
                                </m:r>
                              </m:oMath>
                            </m:oMathPara>
                          </a14:m>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𝑛</m:t>
                                    </m:r>
                                  </m:e>
                                  <m:sup>
                                    <m:r>
                                      <a:rPr lang="en-US" altLang="zh-CN" b="0" i="1" smtClean="0">
                                        <a:latin typeface="Cambria Math"/>
                                      </a:rPr>
                                      <m:t>2</m:t>
                                    </m:r>
                                  </m:sup>
                                </m:sSup>
                                <m:r>
                                  <a:rPr lang="en-US" altLang="zh-CN" b="0" i="1" smtClean="0">
                                    <a:latin typeface="Cambria Math"/>
                                  </a:rPr>
                                  <m:t>)</m:t>
                                </m:r>
                              </m:oMath>
                            </m:oMathPara>
                          </a14:m>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(1)</m:t>
                                </m:r>
                              </m:oMath>
                            </m:oMathPara>
                          </a14:m>
                          <a:endParaRPr lang="zh-CN" altLang="en-US"/>
                        </a:p>
                      </a:txBody>
                      <a:tcPr anchor="ctr"/>
                    </a:tc>
                    <a:tc>
                      <a:txBody>
                        <a:bodyPr/>
                        <a:lstStyle/>
                        <a:p>
                          <a:pPr algn="ctr"/>
                          <a:r>
                            <a:rPr lang="zh-CN" altLang="en-US"/>
                            <a:t>不稳定</a:t>
                          </a:r>
                        </a:p>
                      </a:txBody>
                      <a:tcPr anchor="ctr"/>
                    </a:tc>
                    <a:extLst>
                      <a:ext uri="{0D108BD9-81ED-4DB2-BD59-A6C34878D82A}">
                        <a16:rowId xmlns:a16="http://schemas.microsoft.com/office/drawing/2014/main" val="10001"/>
                      </a:ext>
                    </a:extLst>
                  </a:tr>
                  <a:tr h="479025">
                    <a:tc>
                      <a:txBody>
                        <a:bodyPr/>
                        <a:lstStyle/>
                        <a:p>
                          <a:pPr algn="ctr"/>
                          <a:r>
                            <a:rPr lang="zh-CN" altLang="en-US"/>
                            <a:t>冒泡排序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𝑛</m:t>
                                    </m:r>
                                  </m:e>
                                  <m:sup>
                                    <m:r>
                                      <a:rPr lang="en-US" altLang="zh-CN" b="0" i="1" smtClean="0">
                                        <a:latin typeface="Cambria Math"/>
                                      </a:rPr>
                                      <m:t>2</m:t>
                                    </m:r>
                                  </m:sup>
                                </m:sSup>
                                <m:r>
                                  <a:rPr lang="en-US" altLang="zh-CN" b="0" i="1" smtClean="0">
                                    <a:latin typeface="Cambria Math"/>
                                  </a:rPr>
                                  <m:t>)</m:t>
                                </m:r>
                              </m:oMath>
                            </m:oMathPara>
                          </a14:m>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m:t>
                                </m:r>
                                <m:r>
                                  <a:rPr lang="en-US" altLang="zh-CN" b="0" i="1" smtClean="0">
                                    <a:latin typeface="Cambria Math"/>
                                  </a:rPr>
                                  <m:t>𝑛</m:t>
                                </m:r>
                                <m:r>
                                  <a:rPr lang="en-US" altLang="zh-CN" b="0" i="1" smtClean="0">
                                    <a:latin typeface="Cambria Math"/>
                                  </a:rPr>
                                  <m:t>)</m:t>
                                </m:r>
                              </m:oMath>
                            </m:oMathPara>
                          </a14:m>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𝑛</m:t>
                                    </m:r>
                                  </m:e>
                                  <m:sup>
                                    <m:r>
                                      <a:rPr lang="en-US" altLang="zh-CN" b="0" i="1" smtClean="0">
                                        <a:latin typeface="Cambria Math"/>
                                      </a:rPr>
                                      <m:t>2</m:t>
                                    </m:r>
                                  </m:sup>
                                </m:sSup>
                                <m:r>
                                  <a:rPr lang="en-US" altLang="zh-CN" b="0" i="1" smtClean="0">
                                    <a:latin typeface="Cambria Math"/>
                                  </a:rPr>
                                  <m:t>)</m:t>
                                </m:r>
                              </m:oMath>
                            </m:oMathPara>
                          </a14:m>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(1)</m:t>
                                </m:r>
                              </m:oMath>
                            </m:oMathPara>
                          </a14:m>
                          <a:endParaRPr lang="zh-CN" altLang="en-US"/>
                        </a:p>
                      </a:txBody>
                      <a:tcPr anchor="ctr"/>
                    </a:tc>
                    <a:tc>
                      <a:txBody>
                        <a:bodyPr/>
                        <a:lstStyle/>
                        <a:p>
                          <a:pPr algn="ctr"/>
                          <a:r>
                            <a:rPr lang="zh-CN" altLang="en-US"/>
                            <a:t>稳定</a:t>
                          </a:r>
                        </a:p>
                      </a:txBody>
                      <a:tcPr anchor="ctr"/>
                    </a:tc>
                    <a:extLst>
                      <a:ext uri="{0D108BD9-81ED-4DB2-BD59-A6C34878D82A}">
                        <a16:rowId xmlns:a16="http://schemas.microsoft.com/office/drawing/2014/main" val="10002"/>
                      </a:ext>
                    </a:extLst>
                  </a:tr>
                  <a:tr h="479025">
                    <a:tc>
                      <a:txBody>
                        <a:bodyPr/>
                        <a:lstStyle/>
                        <a:p>
                          <a:pPr algn="ctr"/>
                          <a:r>
                            <a:rPr lang="zh-CN" altLang="en-US"/>
                            <a:t>插入排序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𝑛</m:t>
                                    </m:r>
                                  </m:e>
                                  <m:sup>
                                    <m:r>
                                      <a:rPr lang="en-US" altLang="zh-CN" b="0" i="1" smtClean="0">
                                        <a:latin typeface="Cambria Math"/>
                                      </a:rPr>
                                      <m:t>2</m:t>
                                    </m:r>
                                  </m:sup>
                                </m:sSup>
                                <m:r>
                                  <a:rPr lang="en-US" altLang="zh-CN" b="0" i="1" smtClean="0">
                                    <a:latin typeface="Cambria Math"/>
                                  </a:rPr>
                                  <m:t>)</m:t>
                                </m:r>
                              </m:oMath>
                            </m:oMathPara>
                          </a14:m>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𝑛</m:t>
                                    </m:r>
                                  </m:e>
                                  <m:sup>
                                    <m:r>
                                      <a:rPr lang="en-US" altLang="zh-CN" b="0" i="1" smtClean="0">
                                        <a:latin typeface="Cambria Math"/>
                                      </a:rPr>
                                      <m:t>2</m:t>
                                    </m:r>
                                  </m:sup>
                                </m:sSup>
                                <m:r>
                                  <a:rPr lang="en-US" altLang="zh-CN" b="0" i="1" smtClean="0">
                                    <a:latin typeface="Cambria Math"/>
                                  </a:rPr>
                                  <m:t>)</m:t>
                                </m:r>
                              </m:oMath>
                            </m:oMathPara>
                          </a14:m>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𝑛</m:t>
                                    </m:r>
                                  </m:e>
                                  <m:sup>
                                    <m:r>
                                      <a:rPr lang="en-US" altLang="zh-CN" b="0" i="1" smtClean="0">
                                        <a:latin typeface="Cambria Math"/>
                                      </a:rPr>
                                      <m:t>2</m:t>
                                    </m:r>
                                  </m:sup>
                                </m:sSup>
                                <m:r>
                                  <a:rPr lang="en-US" altLang="zh-CN" b="0" i="1" smtClean="0">
                                    <a:latin typeface="Cambria Math"/>
                                  </a:rPr>
                                  <m:t>)</m:t>
                                </m:r>
                              </m:oMath>
                            </m:oMathPara>
                          </a14:m>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(1)</m:t>
                                </m:r>
                              </m:oMath>
                            </m:oMathPara>
                          </a14:m>
                          <a:endParaRPr lang="zh-CN" altLang="en-US"/>
                        </a:p>
                      </a:txBody>
                      <a:tcPr anchor="ctr"/>
                    </a:tc>
                    <a:tc>
                      <a:txBody>
                        <a:bodyPr/>
                        <a:lstStyle/>
                        <a:p>
                          <a:pPr algn="ctr"/>
                          <a:r>
                            <a:rPr lang="zh-CN" altLang="en-US"/>
                            <a:t>稳定</a:t>
                          </a:r>
                        </a:p>
                      </a:txBody>
                      <a:tcPr anchor="ctr"/>
                    </a:tc>
                    <a:extLst>
                      <a:ext uri="{0D108BD9-81ED-4DB2-BD59-A6C34878D82A}">
                        <a16:rowId xmlns:a16="http://schemas.microsoft.com/office/drawing/2014/main" val="10003"/>
                      </a:ext>
                    </a:extLst>
                  </a:tr>
                  <a:tr h="479025">
                    <a:tc>
                      <a:txBody>
                        <a:bodyPr/>
                        <a:lstStyle/>
                        <a:p>
                          <a:pPr algn="ctr"/>
                          <a:r>
                            <a:rPr lang="zh-CN" altLang="en-US"/>
                            <a:t>希尔排序</a:t>
                          </a:r>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0004"/>
                      </a:ext>
                    </a:extLst>
                  </a:tr>
                  <a:tr h="479025">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0005"/>
                      </a:ext>
                    </a:extLst>
                  </a:tr>
                  <a:tr h="479025">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0006"/>
                      </a:ext>
                    </a:extLst>
                  </a:tr>
                  <a:tr h="479025">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0007"/>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108468418"/>
                  </p:ext>
                </p:extLst>
              </p:nvPr>
            </p:nvGraphicFramePr>
            <p:xfrm>
              <a:off x="323528" y="476672"/>
              <a:ext cx="8424936" cy="3832200"/>
            </p:xfrm>
            <a:graphic>
              <a:graphicData uri="http://schemas.openxmlformats.org/drawingml/2006/table">
                <a:tbl>
                  <a:tblPr firstRow="1" bandRow="1">
                    <a:tableStyleId>{5C22544A-7EE6-4342-B048-85BDC9FD1C3A}</a:tableStyleId>
                  </a:tblPr>
                  <a:tblGrid>
                    <a:gridCol w="1118354"/>
                    <a:gridCol w="1689958"/>
                    <a:gridCol w="1404156"/>
                    <a:gridCol w="1404156"/>
                    <a:gridCol w="1404156"/>
                    <a:gridCol w="1404156"/>
                  </a:tblGrid>
                  <a:tr h="479025">
                    <a:tc>
                      <a:txBody>
                        <a:bodyPr/>
                        <a:lstStyle/>
                        <a:p>
                          <a:pPr algn="ctr"/>
                          <a:r>
                            <a:rPr lang="zh-CN" altLang="en-US" sz="1600" smtClean="0"/>
                            <a:t>排序算法</a:t>
                          </a:r>
                          <a:endParaRPr lang="zh-CN" altLang="en-US" sz="1600"/>
                        </a:p>
                      </a:txBody>
                      <a:tcPr anchor="ctr"/>
                    </a:tc>
                    <a:tc>
                      <a:txBody>
                        <a:bodyPr/>
                        <a:lstStyle/>
                        <a:p>
                          <a:pPr algn="ctr"/>
                          <a:r>
                            <a:rPr lang="zh-CN" altLang="en-US" sz="1600" smtClean="0"/>
                            <a:t>平均时间复杂度</a:t>
                          </a:r>
                          <a:endParaRPr lang="zh-CN" altLang="en-US" sz="1600"/>
                        </a:p>
                      </a:txBody>
                      <a:tcPr anchor="ctr"/>
                    </a:tc>
                    <a:tc>
                      <a:txBody>
                        <a:bodyPr/>
                        <a:lstStyle/>
                        <a:p>
                          <a:pPr algn="ctr"/>
                          <a:r>
                            <a:rPr lang="zh-CN" altLang="en-US" sz="1600" smtClean="0"/>
                            <a:t>最好情况</a:t>
                          </a:r>
                          <a:endParaRPr lang="zh-CN" altLang="en-US" sz="1600"/>
                        </a:p>
                      </a:txBody>
                      <a:tcPr anchor="ctr"/>
                    </a:tc>
                    <a:tc>
                      <a:txBody>
                        <a:bodyPr/>
                        <a:lstStyle/>
                        <a:p>
                          <a:pPr algn="ctr"/>
                          <a:r>
                            <a:rPr lang="zh-CN" altLang="en-US" sz="1600" smtClean="0"/>
                            <a:t>最坏情况</a:t>
                          </a:r>
                          <a:endParaRPr lang="zh-CN" altLang="en-US" sz="1600"/>
                        </a:p>
                      </a:txBody>
                      <a:tcPr anchor="ctr"/>
                    </a:tc>
                    <a:tc>
                      <a:txBody>
                        <a:bodyPr/>
                        <a:lstStyle/>
                        <a:p>
                          <a:pPr algn="ctr"/>
                          <a:r>
                            <a:rPr lang="zh-CN" altLang="en-US" sz="1600" smtClean="0"/>
                            <a:t>空间复杂度</a:t>
                          </a:r>
                          <a:endParaRPr lang="zh-CN" altLang="en-US" sz="1600"/>
                        </a:p>
                      </a:txBody>
                      <a:tcPr anchor="ctr"/>
                    </a:tc>
                    <a:tc>
                      <a:txBody>
                        <a:bodyPr/>
                        <a:lstStyle/>
                        <a:p>
                          <a:pPr algn="ctr"/>
                          <a:r>
                            <a:rPr lang="zh-CN" altLang="en-US" sz="1600" smtClean="0"/>
                            <a:t>稳定性</a:t>
                          </a:r>
                          <a:endParaRPr lang="zh-CN" altLang="en-US" sz="1600"/>
                        </a:p>
                      </a:txBody>
                      <a:tcPr anchor="ctr"/>
                    </a:tc>
                  </a:tr>
                  <a:tr h="479025">
                    <a:tc>
                      <a:txBody>
                        <a:bodyPr/>
                        <a:lstStyle/>
                        <a:p>
                          <a:pPr algn="ctr"/>
                          <a:r>
                            <a:rPr lang="zh-CN" altLang="en-US" smtClean="0"/>
                            <a:t>选择排序</a:t>
                          </a:r>
                          <a:endParaRPr lang="zh-CN" altLang="en-US"/>
                        </a:p>
                      </a:txBody>
                      <a:tcPr anchor="ctr"/>
                    </a:tc>
                    <a:tc>
                      <a:txBody>
                        <a:bodyPr/>
                        <a:lstStyle/>
                        <a:p>
                          <a:endParaRPr lang="zh-CN"/>
                        </a:p>
                      </a:txBody>
                      <a:tcPr anchor="ctr">
                        <a:blipFill rotWithShape="1">
                          <a:blip r:embed="rId2"/>
                          <a:stretch>
                            <a:fillRect l="-65827" t="-101282" r="-331655" b="-605128"/>
                          </a:stretch>
                        </a:blipFill>
                      </a:tcPr>
                    </a:tc>
                    <a:tc>
                      <a:txBody>
                        <a:bodyPr/>
                        <a:lstStyle/>
                        <a:p>
                          <a:endParaRPr lang="zh-CN"/>
                        </a:p>
                      </a:txBody>
                      <a:tcPr anchor="ctr">
                        <a:blipFill rotWithShape="1">
                          <a:blip r:embed="rId2"/>
                          <a:stretch>
                            <a:fillRect l="-200435" t="-101282" r="-300870" b="-605128"/>
                          </a:stretch>
                        </a:blipFill>
                      </a:tcPr>
                    </a:tc>
                    <a:tc>
                      <a:txBody>
                        <a:bodyPr/>
                        <a:lstStyle/>
                        <a:p>
                          <a:endParaRPr lang="zh-CN"/>
                        </a:p>
                      </a:txBody>
                      <a:tcPr anchor="ctr">
                        <a:blipFill rotWithShape="1">
                          <a:blip r:embed="rId2"/>
                          <a:stretch>
                            <a:fillRect l="-300435" t="-101282" r="-200870" b="-605128"/>
                          </a:stretch>
                        </a:blipFill>
                      </a:tcPr>
                    </a:tc>
                    <a:tc>
                      <a:txBody>
                        <a:bodyPr/>
                        <a:lstStyle/>
                        <a:p>
                          <a:endParaRPr lang="zh-CN"/>
                        </a:p>
                      </a:txBody>
                      <a:tcPr anchor="ctr">
                        <a:blipFill rotWithShape="1">
                          <a:blip r:embed="rId2"/>
                          <a:stretch>
                            <a:fillRect l="-398701" t="-101282" r="-100000" b="-605128"/>
                          </a:stretch>
                        </a:blipFill>
                      </a:tcPr>
                    </a:tc>
                    <a:tc>
                      <a:txBody>
                        <a:bodyPr/>
                        <a:lstStyle/>
                        <a:p>
                          <a:pPr algn="ctr"/>
                          <a:r>
                            <a:rPr lang="zh-CN" altLang="en-US" smtClean="0"/>
                            <a:t>不稳定</a:t>
                          </a:r>
                          <a:endParaRPr lang="zh-CN" altLang="en-US"/>
                        </a:p>
                      </a:txBody>
                      <a:tcPr anchor="ctr"/>
                    </a:tc>
                  </a:tr>
                  <a:tr h="479025">
                    <a:tc>
                      <a:txBody>
                        <a:bodyPr/>
                        <a:lstStyle/>
                        <a:p>
                          <a:pPr algn="ctr"/>
                          <a:r>
                            <a:rPr lang="zh-CN" altLang="en-US" smtClean="0"/>
                            <a:t>冒泡排序</a:t>
                          </a:r>
                          <a:endParaRPr lang="zh-CN" altLang="en-US"/>
                        </a:p>
                      </a:txBody>
                      <a:tcPr anchor="ctr"/>
                    </a:tc>
                    <a:tc>
                      <a:txBody>
                        <a:bodyPr/>
                        <a:lstStyle/>
                        <a:p>
                          <a:endParaRPr lang="zh-CN"/>
                        </a:p>
                      </a:txBody>
                      <a:tcPr anchor="ctr">
                        <a:blipFill rotWithShape="1">
                          <a:blip r:embed="rId2"/>
                          <a:stretch>
                            <a:fillRect l="-65827" t="-198734" r="-331655" b="-497468"/>
                          </a:stretch>
                        </a:blipFill>
                      </a:tcPr>
                    </a:tc>
                    <a:tc>
                      <a:txBody>
                        <a:bodyPr/>
                        <a:lstStyle/>
                        <a:p>
                          <a:endParaRPr lang="zh-CN"/>
                        </a:p>
                      </a:txBody>
                      <a:tcPr anchor="ctr">
                        <a:blipFill rotWithShape="1">
                          <a:blip r:embed="rId2"/>
                          <a:stretch>
                            <a:fillRect l="-200435" t="-198734" r="-300870" b="-497468"/>
                          </a:stretch>
                        </a:blipFill>
                      </a:tcPr>
                    </a:tc>
                    <a:tc>
                      <a:txBody>
                        <a:bodyPr/>
                        <a:lstStyle/>
                        <a:p>
                          <a:endParaRPr lang="zh-CN"/>
                        </a:p>
                      </a:txBody>
                      <a:tcPr anchor="ctr">
                        <a:blipFill rotWithShape="1">
                          <a:blip r:embed="rId2"/>
                          <a:stretch>
                            <a:fillRect l="-300435" t="-198734" r="-200870" b="-497468"/>
                          </a:stretch>
                        </a:blipFill>
                      </a:tcPr>
                    </a:tc>
                    <a:tc>
                      <a:txBody>
                        <a:bodyPr/>
                        <a:lstStyle/>
                        <a:p>
                          <a:endParaRPr lang="zh-CN"/>
                        </a:p>
                      </a:txBody>
                      <a:tcPr anchor="ctr">
                        <a:blipFill rotWithShape="1">
                          <a:blip r:embed="rId2"/>
                          <a:stretch>
                            <a:fillRect l="-398701" t="-198734" r="-100000" b="-497468"/>
                          </a:stretch>
                        </a:blipFill>
                      </a:tcPr>
                    </a:tc>
                    <a:tc>
                      <a:txBody>
                        <a:bodyPr/>
                        <a:lstStyle/>
                        <a:p>
                          <a:pPr algn="ctr"/>
                          <a:r>
                            <a:rPr lang="zh-CN" altLang="en-US" smtClean="0"/>
                            <a:t>稳定</a:t>
                          </a:r>
                          <a:endParaRPr lang="zh-CN" altLang="en-US"/>
                        </a:p>
                      </a:txBody>
                      <a:tcPr anchor="ctr"/>
                    </a:tc>
                  </a:tr>
                  <a:tr h="479025">
                    <a:tc>
                      <a:txBody>
                        <a:bodyPr/>
                        <a:lstStyle/>
                        <a:p>
                          <a:pPr algn="ctr"/>
                          <a:r>
                            <a:rPr lang="zh-CN" altLang="en-US" smtClean="0"/>
                            <a:t>插入排序</a:t>
                          </a:r>
                          <a:endParaRPr lang="zh-CN" altLang="en-US"/>
                        </a:p>
                      </a:txBody>
                      <a:tcPr anchor="ctr"/>
                    </a:tc>
                    <a:tc>
                      <a:txBody>
                        <a:bodyPr/>
                        <a:lstStyle/>
                        <a:p>
                          <a:endParaRPr lang="zh-CN"/>
                        </a:p>
                      </a:txBody>
                      <a:tcPr anchor="ctr">
                        <a:blipFill rotWithShape="1">
                          <a:blip r:embed="rId2"/>
                          <a:stretch>
                            <a:fillRect l="-65827" t="-298734" r="-331655" b="-397468"/>
                          </a:stretch>
                        </a:blipFill>
                      </a:tcPr>
                    </a:tc>
                    <a:tc>
                      <a:txBody>
                        <a:bodyPr/>
                        <a:lstStyle/>
                        <a:p>
                          <a:endParaRPr lang="zh-CN"/>
                        </a:p>
                      </a:txBody>
                      <a:tcPr anchor="ctr">
                        <a:blipFill rotWithShape="1">
                          <a:blip r:embed="rId2"/>
                          <a:stretch>
                            <a:fillRect l="-200435" t="-298734" r="-300870" b="-397468"/>
                          </a:stretch>
                        </a:blipFill>
                      </a:tcPr>
                    </a:tc>
                    <a:tc>
                      <a:txBody>
                        <a:bodyPr/>
                        <a:lstStyle/>
                        <a:p>
                          <a:endParaRPr lang="zh-CN"/>
                        </a:p>
                      </a:txBody>
                      <a:tcPr anchor="ctr">
                        <a:blipFill rotWithShape="1">
                          <a:blip r:embed="rId2"/>
                          <a:stretch>
                            <a:fillRect l="-300435" t="-298734" r="-200870" b="-397468"/>
                          </a:stretch>
                        </a:blipFill>
                      </a:tcPr>
                    </a:tc>
                    <a:tc>
                      <a:txBody>
                        <a:bodyPr/>
                        <a:lstStyle/>
                        <a:p>
                          <a:endParaRPr lang="zh-CN"/>
                        </a:p>
                      </a:txBody>
                      <a:tcPr anchor="ctr">
                        <a:blipFill rotWithShape="1">
                          <a:blip r:embed="rId2"/>
                          <a:stretch>
                            <a:fillRect l="-398701" t="-298734" r="-100000" b="-397468"/>
                          </a:stretch>
                        </a:blipFill>
                      </a:tcPr>
                    </a:tc>
                    <a:tc>
                      <a:txBody>
                        <a:bodyPr/>
                        <a:lstStyle/>
                        <a:p>
                          <a:pPr algn="ctr"/>
                          <a:r>
                            <a:rPr lang="zh-CN" altLang="en-US" smtClean="0"/>
                            <a:t>稳定</a:t>
                          </a:r>
                          <a:endParaRPr lang="zh-CN" altLang="en-US"/>
                        </a:p>
                      </a:txBody>
                      <a:tcPr anchor="ctr"/>
                    </a:tc>
                  </a:tr>
                  <a:tr h="479025">
                    <a:tc>
                      <a:txBody>
                        <a:bodyPr/>
                        <a:lstStyle/>
                        <a:p>
                          <a:pPr algn="ctr"/>
                          <a:r>
                            <a:rPr lang="zh-CN" altLang="en-US" smtClean="0"/>
                            <a:t>希尔排序</a:t>
                          </a: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r>
                  <a:tr h="479025">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r>
                  <a:tr h="479025">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r>
                  <a:tr h="479025">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r>
                </a:tbl>
              </a:graphicData>
            </a:graphic>
          </p:graphicFrame>
        </mc:Fallback>
      </mc:AlternateContent>
    </p:spTree>
    <p:extLst>
      <p:ext uri="{BB962C8B-B14F-4D97-AF65-F5344CB8AC3E}">
        <p14:creationId xmlns:p14="http://schemas.microsoft.com/office/powerpoint/2010/main" val="114347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76BAF79-9F3D-4648-A2C1-3D873585F5BE}"/>
              </a:ext>
            </a:extLst>
          </p:cNvPr>
          <p:cNvSpPr/>
          <p:nvPr/>
        </p:nvSpPr>
        <p:spPr>
          <a:xfrm>
            <a:off x="1619672" y="458417"/>
            <a:ext cx="1368152" cy="720080"/>
          </a:xfrm>
          <a:prstGeom prst="roundRect">
            <a:avLst/>
          </a:prstGeom>
          <a:solidFill>
            <a:srgbClr val="0070C0"/>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GC Roots</a:t>
            </a:r>
            <a:endParaRPr lang="zh-CN" altLang="en-US">
              <a:ln w="0"/>
              <a:solidFill>
                <a:schemeClr val="tx1"/>
              </a:solidFill>
              <a:effectLst>
                <a:outerShdw blurRad="38100" dist="19050" dir="2700000" algn="tl" rotWithShape="0">
                  <a:schemeClr val="dk1">
                    <a:alpha val="40000"/>
                  </a:schemeClr>
                </a:outerShdw>
              </a:effectLst>
            </a:endParaRPr>
          </a:p>
        </p:txBody>
      </p:sp>
      <p:sp>
        <p:nvSpPr>
          <p:cNvPr id="5" name="矩形: 圆角 4">
            <a:extLst>
              <a:ext uri="{FF2B5EF4-FFF2-40B4-BE49-F238E27FC236}">
                <a16:creationId xmlns:a16="http://schemas.microsoft.com/office/drawing/2014/main" id="{B756992F-D37E-40DB-AC65-68E8CC6E9652}"/>
              </a:ext>
            </a:extLst>
          </p:cNvPr>
          <p:cNvSpPr/>
          <p:nvPr/>
        </p:nvSpPr>
        <p:spPr>
          <a:xfrm>
            <a:off x="1619672" y="1826569"/>
            <a:ext cx="1368152" cy="720080"/>
          </a:xfrm>
          <a:prstGeom prst="roundRect">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Object 1</a:t>
            </a: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矩形: 圆角 5">
            <a:extLst>
              <a:ext uri="{FF2B5EF4-FFF2-40B4-BE49-F238E27FC236}">
                <a16:creationId xmlns:a16="http://schemas.microsoft.com/office/drawing/2014/main" id="{4629BF5C-CC1B-4A62-84A9-DCA7FEB3E6F4}"/>
              </a:ext>
            </a:extLst>
          </p:cNvPr>
          <p:cNvSpPr/>
          <p:nvPr/>
        </p:nvSpPr>
        <p:spPr>
          <a:xfrm>
            <a:off x="251520" y="3207795"/>
            <a:ext cx="1368152" cy="720080"/>
          </a:xfrm>
          <a:prstGeom prst="roundRect">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Object 2</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7" name="矩形: 圆角 6">
            <a:extLst>
              <a:ext uri="{FF2B5EF4-FFF2-40B4-BE49-F238E27FC236}">
                <a16:creationId xmlns:a16="http://schemas.microsoft.com/office/drawing/2014/main" id="{CBC0650E-0DCF-4482-95CC-31C9C2366197}"/>
              </a:ext>
            </a:extLst>
          </p:cNvPr>
          <p:cNvSpPr/>
          <p:nvPr/>
        </p:nvSpPr>
        <p:spPr>
          <a:xfrm>
            <a:off x="2987824" y="3212976"/>
            <a:ext cx="1368152" cy="720080"/>
          </a:xfrm>
          <a:prstGeom prst="roundRect">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Object 3</a:t>
            </a: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矩形: 圆角 7">
            <a:extLst>
              <a:ext uri="{FF2B5EF4-FFF2-40B4-BE49-F238E27FC236}">
                <a16:creationId xmlns:a16="http://schemas.microsoft.com/office/drawing/2014/main" id="{423BF8EB-AA3B-4865-A720-2D5EB5DE7C24}"/>
              </a:ext>
            </a:extLst>
          </p:cNvPr>
          <p:cNvSpPr/>
          <p:nvPr/>
        </p:nvSpPr>
        <p:spPr>
          <a:xfrm>
            <a:off x="2987824" y="4778897"/>
            <a:ext cx="1368152" cy="720080"/>
          </a:xfrm>
          <a:prstGeom prst="roundRect">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Object 4</a:t>
            </a:r>
            <a:endParaRPr lang="zh-CN" altLang="en-US">
              <a:ln w="0"/>
              <a:solidFill>
                <a:schemeClr val="tx1"/>
              </a:solidFill>
              <a:effectLst>
                <a:outerShdw blurRad="38100" dist="19050" dir="2700000" algn="tl" rotWithShape="0">
                  <a:schemeClr val="dk1">
                    <a:alpha val="40000"/>
                  </a:schemeClr>
                </a:outerShdw>
              </a:effectLst>
            </a:endParaRPr>
          </a:p>
        </p:txBody>
      </p:sp>
      <p:cxnSp>
        <p:nvCxnSpPr>
          <p:cNvPr id="10" name="直接箭头连接符 9">
            <a:extLst>
              <a:ext uri="{FF2B5EF4-FFF2-40B4-BE49-F238E27FC236}">
                <a16:creationId xmlns:a16="http://schemas.microsoft.com/office/drawing/2014/main" id="{44CEACC7-4755-4C36-8277-C4EEDAD4EF73}"/>
              </a:ext>
            </a:extLst>
          </p:cNvPr>
          <p:cNvCxnSpPr>
            <a:stCxn id="4" idx="2"/>
            <a:endCxn id="5" idx="0"/>
          </p:cNvCxnSpPr>
          <p:nvPr/>
        </p:nvCxnSpPr>
        <p:spPr>
          <a:xfrm>
            <a:off x="2303748" y="1178497"/>
            <a:ext cx="0" cy="64807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7895EEB4-FF14-46D1-A2F4-400506168C9B}"/>
              </a:ext>
            </a:extLst>
          </p:cNvPr>
          <p:cNvCxnSpPr>
            <a:cxnSpLocks/>
            <a:stCxn id="5" idx="2"/>
            <a:endCxn id="6" idx="0"/>
          </p:cNvCxnSpPr>
          <p:nvPr/>
        </p:nvCxnSpPr>
        <p:spPr>
          <a:xfrm flipH="1">
            <a:off x="935596" y="2546649"/>
            <a:ext cx="1368152" cy="6611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BB0B94F4-0505-4626-A1B5-FDD196D33932}"/>
              </a:ext>
            </a:extLst>
          </p:cNvPr>
          <p:cNvCxnSpPr>
            <a:cxnSpLocks/>
            <a:stCxn id="5" idx="2"/>
            <a:endCxn id="7" idx="0"/>
          </p:cNvCxnSpPr>
          <p:nvPr/>
        </p:nvCxnSpPr>
        <p:spPr>
          <a:xfrm>
            <a:off x="2303748" y="2546649"/>
            <a:ext cx="1368152" cy="6663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5252BFCC-3320-4430-B59D-0B115DBDD8E0}"/>
              </a:ext>
            </a:extLst>
          </p:cNvPr>
          <p:cNvCxnSpPr>
            <a:cxnSpLocks/>
            <a:stCxn id="7" idx="2"/>
            <a:endCxn id="8" idx="0"/>
          </p:cNvCxnSpPr>
          <p:nvPr/>
        </p:nvCxnSpPr>
        <p:spPr>
          <a:xfrm>
            <a:off x="3671900" y="3933056"/>
            <a:ext cx="0" cy="8458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矩形: 圆角 21">
            <a:extLst>
              <a:ext uri="{FF2B5EF4-FFF2-40B4-BE49-F238E27FC236}">
                <a16:creationId xmlns:a16="http://schemas.microsoft.com/office/drawing/2014/main" id="{DF7B01ED-16B4-4CB7-84CF-7A32EF02DAF2}"/>
              </a:ext>
            </a:extLst>
          </p:cNvPr>
          <p:cNvSpPr/>
          <p:nvPr/>
        </p:nvSpPr>
        <p:spPr>
          <a:xfrm>
            <a:off x="6219286" y="1826569"/>
            <a:ext cx="1368152" cy="720080"/>
          </a:xfrm>
          <a:prstGeom prst="round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Object 5</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3" name="矩形: 圆角 22">
            <a:extLst>
              <a:ext uri="{FF2B5EF4-FFF2-40B4-BE49-F238E27FC236}">
                <a16:creationId xmlns:a16="http://schemas.microsoft.com/office/drawing/2014/main" id="{BC2A576B-4BA7-48AB-80E1-AF80D1ACE748}"/>
              </a:ext>
            </a:extLst>
          </p:cNvPr>
          <p:cNvSpPr/>
          <p:nvPr/>
        </p:nvSpPr>
        <p:spPr>
          <a:xfrm>
            <a:off x="4851134" y="3207795"/>
            <a:ext cx="1368152" cy="720080"/>
          </a:xfrm>
          <a:prstGeom prst="round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Object 6</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4" name="矩形: 圆角 23">
            <a:extLst>
              <a:ext uri="{FF2B5EF4-FFF2-40B4-BE49-F238E27FC236}">
                <a16:creationId xmlns:a16="http://schemas.microsoft.com/office/drawing/2014/main" id="{98068840-5AEE-45C5-A629-006E8AFD7CA8}"/>
              </a:ext>
            </a:extLst>
          </p:cNvPr>
          <p:cNvSpPr/>
          <p:nvPr/>
        </p:nvSpPr>
        <p:spPr>
          <a:xfrm>
            <a:off x="7587438" y="3212976"/>
            <a:ext cx="1368152" cy="720080"/>
          </a:xfrm>
          <a:prstGeom prst="round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Object 7</a:t>
            </a:r>
            <a:endParaRPr lang="zh-CN" altLang="en-US">
              <a:ln w="0"/>
              <a:solidFill>
                <a:schemeClr val="tx1"/>
              </a:solidFill>
              <a:effectLst>
                <a:outerShdw blurRad="38100" dist="19050" dir="2700000" algn="tl" rotWithShape="0">
                  <a:schemeClr val="dk1">
                    <a:alpha val="40000"/>
                  </a:schemeClr>
                </a:outerShdw>
              </a:effectLst>
            </a:endParaRPr>
          </a:p>
        </p:txBody>
      </p:sp>
      <p:cxnSp>
        <p:nvCxnSpPr>
          <p:cNvPr id="25" name="直接箭头连接符 24">
            <a:extLst>
              <a:ext uri="{FF2B5EF4-FFF2-40B4-BE49-F238E27FC236}">
                <a16:creationId xmlns:a16="http://schemas.microsoft.com/office/drawing/2014/main" id="{F74935FB-79FA-4342-9B72-9FA89A40DAFF}"/>
              </a:ext>
            </a:extLst>
          </p:cNvPr>
          <p:cNvCxnSpPr>
            <a:cxnSpLocks/>
            <a:stCxn id="22" idx="2"/>
            <a:endCxn id="23" idx="0"/>
          </p:cNvCxnSpPr>
          <p:nvPr/>
        </p:nvCxnSpPr>
        <p:spPr>
          <a:xfrm flipH="1">
            <a:off x="5535210" y="2546649"/>
            <a:ext cx="1368152" cy="6611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2CE3E7F1-9E71-4816-B778-0EC1923EDC36}"/>
              </a:ext>
            </a:extLst>
          </p:cNvPr>
          <p:cNvCxnSpPr>
            <a:cxnSpLocks/>
            <a:stCxn id="22" idx="2"/>
            <a:endCxn id="24" idx="0"/>
          </p:cNvCxnSpPr>
          <p:nvPr/>
        </p:nvCxnSpPr>
        <p:spPr>
          <a:xfrm>
            <a:off x="6903362" y="2546649"/>
            <a:ext cx="1368152" cy="6663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F7B49ECA-A8FE-4E74-9A68-08394C079B7B}"/>
              </a:ext>
            </a:extLst>
          </p:cNvPr>
          <p:cNvCxnSpPr/>
          <p:nvPr/>
        </p:nvCxnSpPr>
        <p:spPr>
          <a:xfrm>
            <a:off x="107504" y="1412776"/>
            <a:ext cx="8848086" cy="0"/>
          </a:xfrm>
          <a:prstGeom prst="line">
            <a:avLst/>
          </a:prstGeom>
          <a:ln w="28575" cap="flat" cmpd="sng" algn="ctr">
            <a:solidFill>
              <a:schemeClr val="bg1">
                <a:lumMod val="65000"/>
              </a:schemeClr>
            </a:solidFill>
            <a:prstDash val="dash"/>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
        <p:nvSpPr>
          <p:cNvPr id="29" name="矩形: 圆角 28">
            <a:extLst>
              <a:ext uri="{FF2B5EF4-FFF2-40B4-BE49-F238E27FC236}">
                <a16:creationId xmlns:a16="http://schemas.microsoft.com/office/drawing/2014/main" id="{A9076E69-73F2-4231-A522-E553E72B3609}"/>
              </a:ext>
            </a:extLst>
          </p:cNvPr>
          <p:cNvSpPr/>
          <p:nvPr/>
        </p:nvSpPr>
        <p:spPr>
          <a:xfrm>
            <a:off x="6453800" y="4614455"/>
            <a:ext cx="288032" cy="288032"/>
          </a:xfrm>
          <a:prstGeom prst="roundRect">
            <a:avLst/>
          </a:prstGeom>
          <a:solidFill>
            <a:srgbClr val="4BACC6"/>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B90F3FEA-DF57-4430-8A51-2EDF076EC33C}"/>
              </a:ext>
            </a:extLst>
          </p:cNvPr>
          <p:cNvSpPr/>
          <p:nvPr/>
        </p:nvSpPr>
        <p:spPr>
          <a:xfrm>
            <a:off x="6453800" y="5051684"/>
            <a:ext cx="288032" cy="288032"/>
          </a:xfrm>
          <a:prstGeom prst="roundRect">
            <a:avLst/>
          </a:prstGeom>
          <a:solidFill>
            <a:srgbClr val="A6A6A6"/>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EA4C6B6D-908C-473A-AF94-09F622BA520A}"/>
              </a:ext>
            </a:extLst>
          </p:cNvPr>
          <p:cNvSpPr txBox="1"/>
          <p:nvPr/>
        </p:nvSpPr>
        <p:spPr>
          <a:xfrm>
            <a:off x="6980308" y="4573805"/>
            <a:ext cx="1107996" cy="369332"/>
          </a:xfrm>
          <a:prstGeom prst="rect">
            <a:avLst/>
          </a:prstGeom>
          <a:noFill/>
        </p:spPr>
        <p:txBody>
          <a:bodyPr wrap="none" rtlCol="0">
            <a:spAutoFit/>
          </a:bodyPr>
          <a:lstStyle/>
          <a:p>
            <a:r>
              <a:rPr lang="zh-CN" altLang="en-US" dirty="0">
                <a:latin typeface="方正舒体" panose="02010601030101010101" pitchFamily="2" charset="-122"/>
                <a:ea typeface="方正舒体" panose="02010601030101010101" pitchFamily="2" charset="-122"/>
              </a:rPr>
              <a:t>存活对象</a:t>
            </a:r>
          </a:p>
        </p:txBody>
      </p:sp>
      <p:sp>
        <p:nvSpPr>
          <p:cNvPr id="32" name="文本框 31">
            <a:extLst>
              <a:ext uri="{FF2B5EF4-FFF2-40B4-BE49-F238E27FC236}">
                <a16:creationId xmlns:a16="http://schemas.microsoft.com/office/drawing/2014/main" id="{6A2BF5E4-12F8-4D97-9E42-6843E1586481}"/>
              </a:ext>
            </a:extLst>
          </p:cNvPr>
          <p:cNvSpPr txBox="1"/>
          <p:nvPr/>
        </p:nvSpPr>
        <p:spPr>
          <a:xfrm>
            <a:off x="6980308" y="5004873"/>
            <a:ext cx="1338828" cy="369332"/>
          </a:xfrm>
          <a:prstGeom prst="rect">
            <a:avLst/>
          </a:prstGeom>
          <a:noFill/>
        </p:spPr>
        <p:txBody>
          <a:bodyPr wrap="none" rtlCol="0">
            <a:spAutoFit/>
          </a:bodyPr>
          <a:lstStyle/>
          <a:p>
            <a:r>
              <a:rPr lang="zh-CN" altLang="en-US">
                <a:latin typeface="方正舒体" panose="02010601030101010101" pitchFamily="2" charset="-122"/>
                <a:ea typeface="方正舒体" panose="02010601030101010101" pitchFamily="2" charset="-122"/>
              </a:rPr>
              <a:t>可回收对象</a:t>
            </a:r>
          </a:p>
        </p:txBody>
      </p:sp>
    </p:spTree>
    <p:extLst>
      <p:ext uri="{BB962C8B-B14F-4D97-AF65-F5344CB8AC3E}">
        <p14:creationId xmlns:p14="http://schemas.microsoft.com/office/powerpoint/2010/main" val="4118149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0369E572-03CD-44EF-8F92-4AE8A8942D21}"/>
              </a:ext>
            </a:extLst>
          </p:cNvPr>
          <p:cNvSpPr/>
          <p:nvPr/>
        </p:nvSpPr>
        <p:spPr>
          <a:xfrm>
            <a:off x="2177734" y="352636"/>
            <a:ext cx="432048" cy="432048"/>
          </a:xfrm>
          <a:prstGeom prst="ellipse">
            <a:avLst/>
          </a:prstGeom>
          <a:solidFill>
            <a:srgbClr val="92D050"/>
          </a:solidFill>
          <a:ln>
            <a:no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CD196ADF-FB4D-46C2-9199-9C9D486D7F84}"/>
              </a:ext>
            </a:extLst>
          </p:cNvPr>
          <p:cNvSpPr/>
          <p:nvPr/>
        </p:nvSpPr>
        <p:spPr>
          <a:xfrm>
            <a:off x="1655676" y="1340768"/>
            <a:ext cx="1476164" cy="720080"/>
          </a:xfrm>
          <a:prstGeom prst="roundRect">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尝试</a:t>
            </a:r>
            <a:endParaRPr lang="en-US" altLang="zh-CN">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endParaRPr>
          </a:p>
          <a:p>
            <a:pPr algn="ctr"/>
            <a:r>
              <a:rPr lang="zh-CN" altLang="en-US">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栈上分配</a:t>
            </a:r>
          </a:p>
        </p:txBody>
      </p:sp>
      <p:sp>
        <p:nvSpPr>
          <p:cNvPr id="6" name="矩形: 圆角 5">
            <a:extLst>
              <a:ext uri="{FF2B5EF4-FFF2-40B4-BE49-F238E27FC236}">
                <a16:creationId xmlns:a16="http://schemas.microsoft.com/office/drawing/2014/main" id="{06134691-3932-478E-937B-DAFBD560F913}"/>
              </a:ext>
            </a:extLst>
          </p:cNvPr>
          <p:cNvSpPr/>
          <p:nvPr/>
        </p:nvSpPr>
        <p:spPr>
          <a:xfrm>
            <a:off x="1655676" y="2604863"/>
            <a:ext cx="1476164" cy="720080"/>
          </a:xfrm>
          <a:prstGeom prst="roundRect">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尝试</a:t>
            </a:r>
            <a:endParaRPr lang="en-US" altLang="zh-CN">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endParaRPr>
          </a:p>
          <a:p>
            <a:pPr algn="ctr"/>
            <a:r>
              <a:rPr lang="en-US" altLang="zh-CN">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TLAB</a:t>
            </a:r>
            <a:r>
              <a:rPr lang="zh-CN" altLang="en-US">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分配</a:t>
            </a:r>
          </a:p>
        </p:txBody>
      </p:sp>
      <p:sp>
        <p:nvSpPr>
          <p:cNvPr id="7" name="流程图: 决策 6">
            <a:extLst>
              <a:ext uri="{FF2B5EF4-FFF2-40B4-BE49-F238E27FC236}">
                <a16:creationId xmlns:a16="http://schemas.microsoft.com/office/drawing/2014/main" id="{E73E48A7-F531-494E-8783-0575726F03A9}"/>
              </a:ext>
            </a:extLst>
          </p:cNvPr>
          <p:cNvSpPr/>
          <p:nvPr/>
        </p:nvSpPr>
        <p:spPr>
          <a:xfrm>
            <a:off x="1025606" y="4005064"/>
            <a:ext cx="2736304" cy="1080120"/>
          </a:xfrm>
          <a:prstGeom prst="flowChartDecision">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是否可直接进入老年代</a:t>
            </a:r>
          </a:p>
        </p:txBody>
      </p:sp>
      <p:sp>
        <p:nvSpPr>
          <p:cNvPr id="8" name="矩形: 圆角 7">
            <a:extLst>
              <a:ext uri="{FF2B5EF4-FFF2-40B4-BE49-F238E27FC236}">
                <a16:creationId xmlns:a16="http://schemas.microsoft.com/office/drawing/2014/main" id="{226A4FA4-C8DA-4B25-B0BC-30B382648513}"/>
              </a:ext>
            </a:extLst>
          </p:cNvPr>
          <p:cNvSpPr/>
          <p:nvPr/>
        </p:nvSpPr>
        <p:spPr>
          <a:xfrm>
            <a:off x="1655676" y="5765305"/>
            <a:ext cx="1476164" cy="720080"/>
          </a:xfrm>
          <a:prstGeom prst="roundRect">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Eden</a:t>
            </a:r>
            <a:r>
              <a:rPr lang="zh-CN" altLang="en-US">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分配</a:t>
            </a:r>
          </a:p>
        </p:txBody>
      </p:sp>
      <p:cxnSp>
        <p:nvCxnSpPr>
          <p:cNvPr id="10" name="直接箭头连接符 9">
            <a:extLst>
              <a:ext uri="{FF2B5EF4-FFF2-40B4-BE49-F238E27FC236}">
                <a16:creationId xmlns:a16="http://schemas.microsoft.com/office/drawing/2014/main" id="{8316E6C3-1072-43E0-A27B-E912B8A474A9}"/>
              </a:ext>
            </a:extLst>
          </p:cNvPr>
          <p:cNvCxnSpPr>
            <a:stCxn id="4" idx="4"/>
            <a:endCxn id="5" idx="0"/>
          </p:cNvCxnSpPr>
          <p:nvPr/>
        </p:nvCxnSpPr>
        <p:spPr>
          <a:xfrm>
            <a:off x="2393758" y="784684"/>
            <a:ext cx="0" cy="5560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EB7BD933-6313-41D7-B6EF-D79C591CE436}"/>
              </a:ext>
            </a:extLst>
          </p:cNvPr>
          <p:cNvCxnSpPr>
            <a:cxnSpLocks/>
            <a:stCxn id="5" idx="2"/>
            <a:endCxn id="6" idx="0"/>
          </p:cNvCxnSpPr>
          <p:nvPr/>
        </p:nvCxnSpPr>
        <p:spPr>
          <a:xfrm>
            <a:off x="2393758" y="2060848"/>
            <a:ext cx="0" cy="5440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E5353B79-183F-4372-9802-635FF91D0CC7}"/>
              </a:ext>
            </a:extLst>
          </p:cNvPr>
          <p:cNvSpPr txBox="1"/>
          <p:nvPr/>
        </p:nvSpPr>
        <p:spPr>
          <a:xfrm>
            <a:off x="2408064" y="2148189"/>
            <a:ext cx="646331" cy="369332"/>
          </a:xfrm>
          <a:prstGeom prst="rect">
            <a:avLst/>
          </a:prstGeom>
          <a:noFill/>
        </p:spPr>
        <p:txBody>
          <a:bodyPr wrap="none" rtlCol="0">
            <a:spAutoFit/>
          </a:bodyPr>
          <a:lstStyle/>
          <a:p>
            <a:pPr algn="ctr"/>
            <a:r>
              <a:rPr lang="zh-CN" altLang="en-US">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失败</a:t>
            </a:r>
          </a:p>
        </p:txBody>
      </p:sp>
      <p:cxnSp>
        <p:nvCxnSpPr>
          <p:cNvPr id="16" name="直接箭头连接符 15">
            <a:extLst>
              <a:ext uri="{FF2B5EF4-FFF2-40B4-BE49-F238E27FC236}">
                <a16:creationId xmlns:a16="http://schemas.microsoft.com/office/drawing/2014/main" id="{0BB1448E-AC21-43E5-BA44-78ADAA0BAC95}"/>
              </a:ext>
            </a:extLst>
          </p:cNvPr>
          <p:cNvCxnSpPr>
            <a:cxnSpLocks/>
            <a:stCxn id="6" idx="2"/>
            <a:endCxn id="7" idx="0"/>
          </p:cNvCxnSpPr>
          <p:nvPr/>
        </p:nvCxnSpPr>
        <p:spPr>
          <a:xfrm>
            <a:off x="2393758" y="3324943"/>
            <a:ext cx="0" cy="68012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D6D3B1EB-FE74-4CB0-B07C-F8324068A91D}"/>
              </a:ext>
            </a:extLst>
          </p:cNvPr>
          <p:cNvCxnSpPr>
            <a:cxnSpLocks/>
            <a:stCxn id="7" idx="2"/>
            <a:endCxn id="8" idx="0"/>
          </p:cNvCxnSpPr>
          <p:nvPr/>
        </p:nvCxnSpPr>
        <p:spPr>
          <a:xfrm>
            <a:off x="2393758" y="5085184"/>
            <a:ext cx="0" cy="68012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文本框 21">
            <a:extLst>
              <a:ext uri="{FF2B5EF4-FFF2-40B4-BE49-F238E27FC236}">
                <a16:creationId xmlns:a16="http://schemas.microsoft.com/office/drawing/2014/main" id="{7CCA53A4-C46E-435F-B57F-4C79D5E737C9}"/>
              </a:ext>
            </a:extLst>
          </p:cNvPr>
          <p:cNvSpPr txBox="1"/>
          <p:nvPr/>
        </p:nvSpPr>
        <p:spPr>
          <a:xfrm>
            <a:off x="2439634" y="3480337"/>
            <a:ext cx="646331" cy="369332"/>
          </a:xfrm>
          <a:prstGeom prst="rect">
            <a:avLst/>
          </a:prstGeom>
          <a:noFill/>
        </p:spPr>
        <p:txBody>
          <a:bodyPr wrap="none" rtlCol="0">
            <a:spAutoFit/>
          </a:bodyPr>
          <a:lstStyle/>
          <a:p>
            <a:pPr algn="ctr"/>
            <a:r>
              <a:rPr lang="zh-CN" altLang="en-US">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失败</a:t>
            </a:r>
          </a:p>
        </p:txBody>
      </p:sp>
      <p:sp>
        <p:nvSpPr>
          <p:cNvPr id="25" name="文本框 24">
            <a:extLst>
              <a:ext uri="{FF2B5EF4-FFF2-40B4-BE49-F238E27FC236}">
                <a16:creationId xmlns:a16="http://schemas.microsoft.com/office/drawing/2014/main" id="{B16EA1AA-275B-46B9-8CD0-737416FEB1B4}"/>
              </a:ext>
            </a:extLst>
          </p:cNvPr>
          <p:cNvSpPr txBox="1"/>
          <p:nvPr/>
        </p:nvSpPr>
        <p:spPr>
          <a:xfrm>
            <a:off x="2408064" y="5210500"/>
            <a:ext cx="877164" cy="369332"/>
          </a:xfrm>
          <a:prstGeom prst="rect">
            <a:avLst/>
          </a:prstGeom>
          <a:noFill/>
        </p:spPr>
        <p:txBody>
          <a:bodyPr wrap="none" rtlCol="0">
            <a:spAutoFit/>
          </a:bodyPr>
          <a:lstStyle/>
          <a:p>
            <a:pPr algn="ctr"/>
            <a:r>
              <a:rPr lang="zh-CN" altLang="en-US">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不可以</a:t>
            </a:r>
          </a:p>
        </p:txBody>
      </p:sp>
      <p:sp>
        <p:nvSpPr>
          <p:cNvPr id="26" name="文本框 25">
            <a:extLst>
              <a:ext uri="{FF2B5EF4-FFF2-40B4-BE49-F238E27FC236}">
                <a16:creationId xmlns:a16="http://schemas.microsoft.com/office/drawing/2014/main" id="{E096C6DF-7F6E-49C2-9351-6950D17A7922}"/>
              </a:ext>
            </a:extLst>
          </p:cNvPr>
          <p:cNvSpPr txBox="1"/>
          <p:nvPr/>
        </p:nvSpPr>
        <p:spPr>
          <a:xfrm>
            <a:off x="2655656" y="415352"/>
            <a:ext cx="646332" cy="369332"/>
          </a:xfrm>
          <a:prstGeom prst="rect">
            <a:avLst/>
          </a:prstGeom>
          <a:noFill/>
        </p:spPr>
        <p:txBody>
          <a:bodyPr wrap="none" rtlCol="0">
            <a:spAutoFit/>
          </a:bodyPr>
          <a:lstStyle/>
          <a:p>
            <a:pPr algn="ctr"/>
            <a:r>
              <a:rPr lang="zh-CN" altLang="en-US">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对象</a:t>
            </a:r>
          </a:p>
        </p:txBody>
      </p:sp>
      <p:sp>
        <p:nvSpPr>
          <p:cNvPr id="27" name="矩形: 圆角 26">
            <a:extLst>
              <a:ext uri="{FF2B5EF4-FFF2-40B4-BE49-F238E27FC236}">
                <a16:creationId xmlns:a16="http://schemas.microsoft.com/office/drawing/2014/main" id="{80EFA3BA-A3EC-4F65-92E6-F5382666716E}"/>
              </a:ext>
            </a:extLst>
          </p:cNvPr>
          <p:cNvSpPr/>
          <p:nvPr/>
        </p:nvSpPr>
        <p:spPr>
          <a:xfrm>
            <a:off x="4946578" y="1340768"/>
            <a:ext cx="1476164" cy="720080"/>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栈上分配</a:t>
            </a:r>
          </a:p>
        </p:txBody>
      </p:sp>
      <p:cxnSp>
        <p:nvCxnSpPr>
          <p:cNvPr id="28" name="直接箭头连接符 27">
            <a:extLst>
              <a:ext uri="{FF2B5EF4-FFF2-40B4-BE49-F238E27FC236}">
                <a16:creationId xmlns:a16="http://schemas.microsoft.com/office/drawing/2014/main" id="{171FD0BC-98AA-4F00-B013-1EFD2AFB4DD6}"/>
              </a:ext>
            </a:extLst>
          </p:cNvPr>
          <p:cNvCxnSpPr>
            <a:cxnSpLocks/>
            <a:stCxn id="5" idx="3"/>
            <a:endCxn id="27" idx="1"/>
          </p:cNvCxnSpPr>
          <p:nvPr/>
        </p:nvCxnSpPr>
        <p:spPr>
          <a:xfrm>
            <a:off x="3131840" y="1700808"/>
            <a:ext cx="181473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矩形: 圆角 32">
            <a:extLst>
              <a:ext uri="{FF2B5EF4-FFF2-40B4-BE49-F238E27FC236}">
                <a16:creationId xmlns:a16="http://schemas.microsoft.com/office/drawing/2014/main" id="{0E525E11-3557-47BE-92F0-3BCAFE34B713}"/>
              </a:ext>
            </a:extLst>
          </p:cNvPr>
          <p:cNvSpPr/>
          <p:nvPr/>
        </p:nvSpPr>
        <p:spPr>
          <a:xfrm>
            <a:off x="4946578" y="2604863"/>
            <a:ext cx="1476164" cy="720080"/>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TLAB</a:t>
            </a:r>
            <a:r>
              <a:rPr lang="zh-CN" altLang="en-US">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分配</a:t>
            </a:r>
          </a:p>
        </p:txBody>
      </p:sp>
      <p:cxnSp>
        <p:nvCxnSpPr>
          <p:cNvPr id="34" name="直接箭头连接符 33">
            <a:extLst>
              <a:ext uri="{FF2B5EF4-FFF2-40B4-BE49-F238E27FC236}">
                <a16:creationId xmlns:a16="http://schemas.microsoft.com/office/drawing/2014/main" id="{7B90D8ED-1C79-4195-823C-1C3470D7AE9A}"/>
              </a:ext>
            </a:extLst>
          </p:cNvPr>
          <p:cNvCxnSpPr>
            <a:cxnSpLocks/>
            <a:stCxn id="6" idx="3"/>
            <a:endCxn id="33" idx="1"/>
          </p:cNvCxnSpPr>
          <p:nvPr/>
        </p:nvCxnSpPr>
        <p:spPr>
          <a:xfrm>
            <a:off x="3131840" y="2964903"/>
            <a:ext cx="181473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矩形: 圆角 38">
            <a:extLst>
              <a:ext uri="{FF2B5EF4-FFF2-40B4-BE49-F238E27FC236}">
                <a16:creationId xmlns:a16="http://schemas.microsoft.com/office/drawing/2014/main" id="{0B3E03FA-CE50-4ADA-B380-6CB5A3255D67}"/>
              </a:ext>
            </a:extLst>
          </p:cNvPr>
          <p:cNvSpPr/>
          <p:nvPr/>
        </p:nvSpPr>
        <p:spPr>
          <a:xfrm>
            <a:off x="4946578" y="4185084"/>
            <a:ext cx="1476164" cy="720080"/>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老年代分配</a:t>
            </a:r>
          </a:p>
        </p:txBody>
      </p:sp>
      <p:cxnSp>
        <p:nvCxnSpPr>
          <p:cNvPr id="40" name="直接箭头连接符 39">
            <a:extLst>
              <a:ext uri="{FF2B5EF4-FFF2-40B4-BE49-F238E27FC236}">
                <a16:creationId xmlns:a16="http://schemas.microsoft.com/office/drawing/2014/main" id="{C69C2708-3990-42E5-AB8C-C43A8F38EB99}"/>
              </a:ext>
            </a:extLst>
          </p:cNvPr>
          <p:cNvCxnSpPr>
            <a:cxnSpLocks/>
            <a:stCxn id="7" idx="3"/>
            <a:endCxn id="39" idx="1"/>
          </p:cNvCxnSpPr>
          <p:nvPr/>
        </p:nvCxnSpPr>
        <p:spPr>
          <a:xfrm>
            <a:off x="3761910" y="4545124"/>
            <a:ext cx="118466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文本框 45">
            <a:extLst>
              <a:ext uri="{FF2B5EF4-FFF2-40B4-BE49-F238E27FC236}">
                <a16:creationId xmlns:a16="http://schemas.microsoft.com/office/drawing/2014/main" id="{AE47049E-322A-4176-BD99-7DCC4F411BB6}"/>
              </a:ext>
            </a:extLst>
          </p:cNvPr>
          <p:cNvSpPr txBox="1"/>
          <p:nvPr/>
        </p:nvSpPr>
        <p:spPr>
          <a:xfrm>
            <a:off x="3695570" y="1340768"/>
            <a:ext cx="646332" cy="369332"/>
          </a:xfrm>
          <a:prstGeom prst="rect">
            <a:avLst/>
          </a:prstGeom>
          <a:noFill/>
        </p:spPr>
        <p:txBody>
          <a:bodyPr wrap="none" rtlCol="0">
            <a:spAutoFit/>
          </a:bodyPr>
          <a:lstStyle/>
          <a:p>
            <a:pPr algn="ctr"/>
            <a:r>
              <a:rPr lang="zh-CN" altLang="en-US">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成功</a:t>
            </a:r>
          </a:p>
        </p:txBody>
      </p:sp>
    </p:spTree>
    <p:extLst>
      <p:ext uri="{BB962C8B-B14F-4D97-AF65-F5344CB8AC3E}">
        <p14:creationId xmlns:p14="http://schemas.microsoft.com/office/powerpoint/2010/main" val="2414913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9E8CC01C-1945-45B0-A2A3-A66C658DE876}"/>
              </a:ext>
            </a:extLst>
          </p:cNvPr>
          <p:cNvSpPr/>
          <p:nvPr/>
        </p:nvSpPr>
        <p:spPr>
          <a:xfrm>
            <a:off x="2267744" y="2204864"/>
            <a:ext cx="2376264" cy="720080"/>
          </a:xfrm>
          <a:prstGeom prst="roundRect">
            <a:avLst/>
          </a:prstGeom>
          <a:solidFill>
            <a:srgbClr val="92D050"/>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Eden</a:t>
            </a:r>
            <a:r>
              <a:rPr lang="zh-CN" altLang="en-US" sz="2400">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区</a:t>
            </a:r>
          </a:p>
        </p:txBody>
      </p:sp>
      <p:sp>
        <p:nvSpPr>
          <p:cNvPr id="5" name="矩形: 圆角 4">
            <a:extLst>
              <a:ext uri="{FF2B5EF4-FFF2-40B4-BE49-F238E27FC236}">
                <a16:creationId xmlns:a16="http://schemas.microsoft.com/office/drawing/2014/main" id="{EEF83C7D-7BDA-4F84-B7F8-CB361886EBC0}"/>
              </a:ext>
            </a:extLst>
          </p:cNvPr>
          <p:cNvSpPr/>
          <p:nvPr/>
        </p:nvSpPr>
        <p:spPr>
          <a:xfrm>
            <a:off x="4644008" y="2204864"/>
            <a:ext cx="864096" cy="720080"/>
          </a:xfrm>
          <a:prstGeom prst="roundRect">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S0</a:t>
            </a:r>
            <a:endParaRPr lang="zh-CN" altLang="en-US" sz="2400">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endParaRPr>
          </a:p>
        </p:txBody>
      </p:sp>
      <p:sp>
        <p:nvSpPr>
          <p:cNvPr id="6" name="矩形: 圆角 5">
            <a:extLst>
              <a:ext uri="{FF2B5EF4-FFF2-40B4-BE49-F238E27FC236}">
                <a16:creationId xmlns:a16="http://schemas.microsoft.com/office/drawing/2014/main" id="{800C1B4D-9305-48FA-8E57-8EA0BAE34115}"/>
              </a:ext>
            </a:extLst>
          </p:cNvPr>
          <p:cNvSpPr/>
          <p:nvPr/>
        </p:nvSpPr>
        <p:spPr>
          <a:xfrm>
            <a:off x="5508104" y="2204864"/>
            <a:ext cx="864096" cy="720080"/>
          </a:xfrm>
          <a:prstGeom prst="roundRect">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S1</a:t>
            </a:r>
            <a:endParaRPr lang="zh-CN" altLang="en-US" sz="2400">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endParaRPr>
          </a:p>
        </p:txBody>
      </p:sp>
      <p:sp>
        <p:nvSpPr>
          <p:cNvPr id="7" name="文本框 6">
            <a:extLst>
              <a:ext uri="{FF2B5EF4-FFF2-40B4-BE49-F238E27FC236}">
                <a16:creationId xmlns:a16="http://schemas.microsoft.com/office/drawing/2014/main" id="{BA5A01E5-9EDD-48B8-AED8-68EE12036D85}"/>
              </a:ext>
            </a:extLst>
          </p:cNvPr>
          <p:cNvSpPr txBox="1"/>
          <p:nvPr/>
        </p:nvSpPr>
        <p:spPr>
          <a:xfrm>
            <a:off x="849650" y="2380238"/>
            <a:ext cx="1107997" cy="461665"/>
          </a:xfrm>
          <a:prstGeom prst="rect">
            <a:avLst/>
          </a:prstGeom>
          <a:noFill/>
        </p:spPr>
        <p:txBody>
          <a:bodyPr wrap="none" rtlCol="0">
            <a:spAutoFit/>
          </a:bodyPr>
          <a:lstStyle/>
          <a:p>
            <a:pPr algn="ctr"/>
            <a:r>
              <a:rPr lang="zh-CN" altLang="en-US" sz="2400">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新生代</a:t>
            </a:r>
          </a:p>
        </p:txBody>
      </p:sp>
      <p:sp>
        <p:nvSpPr>
          <p:cNvPr id="9" name="文本框 8">
            <a:extLst>
              <a:ext uri="{FF2B5EF4-FFF2-40B4-BE49-F238E27FC236}">
                <a16:creationId xmlns:a16="http://schemas.microsoft.com/office/drawing/2014/main" id="{151C20BF-3AE2-4AE5-A4A8-739FDAE6988D}"/>
              </a:ext>
            </a:extLst>
          </p:cNvPr>
          <p:cNvSpPr txBox="1"/>
          <p:nvPr/>
        </p:nvSpPr>
        <p:spPr>
          <a:xfrm>
            <a:off x="3264156" y="2967335"/>
            <a:ext cx="383438" cy="461665"/>
          </a:xfrm>
          <a:prstGeom prst="rect">
            <a:avLst/>
          </a:prstGeom>
          <a:noFill/>
        </p:spPr>
        <p:txBody>
          <a:bodyPr wrap="none" rtlCol="0">
            <a:spAutoFit/>
          </a:bodyPr>
          <a:lstStyle/>
          <a:p>
            <a:pPr algn="ctr"/>
            <a:r>
              <a:rPr lang="en-US" altLang="zh-CN" sz="2400">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8</a:t>
            </a:r>
            <a:endParaRPr lang="zh-CN" altLang="en-US" sz="2400">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endParaRPr>
          </a:p>
        </p:txBody>
      </p:sp>
      <p:sp>
        <p:nvSpPr>
          <p:cNvPr id="10" name="文本框 9">
            <a:extLst>
              <a:ext uri="{FF2B5EF4-FFF2-40B4-BE49-F238E27FC236}">
                <a16:creationId xmlns:a16="http://schemas.microsoft.com/office/drawing/2014/main" id="{7B579DFD-14D7-41F6-9D1E-23F896018FF1}"/>
              </a:ext>
            </a:extLst>
          </p:cNvPr>
          <p:cNvSpPr txBox="1"/>
          <p:nvPr/>
        </p:nvSpPr>
        <p:spPr>
          <a:xfrm>
            <a:off x="4884337" y="2967335"/>
            <a:ext cx="383439" cy="461665"/>
          </a:xfrm>
          <a:prstGeom prst="rect">
            <a:avLst/>
          </a:prstGeom>
          <a:noFill/>
        </p:spPr>
        <p:txBody>
          <a:bodyPr wrap="none" rtlCol="0">
            <a:spAutoFit/>
          </a:bodyPr>
          <a:lstStyle/>
          <a:p>
            <a:pPr algn="ctr"/>
            <a:r>
              <a:rPr lang="en-US" altLang="zh-CN" sz="2400">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1</a:t>
            </a:r>
            <a:endParaRPr lang="zh-CN" altLang="en-US" sz="2400">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endParaRPr>
          </a:p>
        </p:txBody>
      </p:sp>
      <p:sp>
        <p:nvSpPr>
          <p:cNvPr id="11" name="文本框 10">
            <a:extLst>
              <a:ext uri="{FF2B5EF4-FFF2-40B4-BE49-F238E27FC236}">
                <a16:creationId xmlns:a16="http://schemas.microsoft.com/office/drawing/2014/main" id="{3292DEB0-2BEF-4DC4-86AC-15AFFD8318EC}"/>
              </a:ext>
            </a:extLst>
          </p:cNvPr>
          <p:cNvSpPr txBox="1"/>
          <p:nvPr/>
        </p:nvSpPr>
        <p:spPr>
          <a:xfrm>
            <a:off x="5748432" y="2967335"/>
            <a:ext cx="383439" cy="461665"/>
          </a:xfrm>
          <a:prstGeom prst="rect">
            <a:avLst/>
          </a:prstGeom>
          <a:noFill/>
        </p:spPr>
        <p:txBody>
          <a:bodyPr wrap="none" rtlCol="0">
            <a:spAutoFit/>
          </a:bodyPr>
          <a:lstStyle/>
          <a:p>
            <a:pPr algn="ctr"/>
            <a:r>
              <a:rPr lang="en-US" altLang="zh-CN" sz="2400">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1</a:t>
            </a:r>
            <a:endParaRPr lang="zh-CN" altLang="en-US" sz="2400">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endParaRPr>
          </a:p>
        </p:txBody>
      </p:sp>
    </p:spTree>
    <p:extLst>
      <p:ext uri="{BB962C8B-B14F-4D97-AF65-F5344CB8AC3E}">
        <p14:creationId xmlns:p14="http://schemas.microsoft.com/office/powerpoint/2010/main" val="1152866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5A375B19-6147-4F61-95D3-9D84B2CEAC4B}"/>
              </a:ext>
            </a:extLst>
          </p:cNvPr>
          <p:cNvSpPr/>
          <p:nvPr/>
        </p:nvSpPr>
        <p:spPr>
          <a:xfrm>
            <a:off x="3920968" y="260648"/>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1</a:t>
            </a:r>
            <a:endParaRPr lang="zh-CN" altLang="en-US" dirty="0"/>
          </a:p>
        </p:txBody>
      </p:sp>
      <p:sp>
        <p:nvSpPr>
          <p:cNvPr id="5" name="椭圆 4">
            <a:extLst>
              <a:ext uri="{FF2B5EF4-FFF2-40B4-BE49-F238E27FC236}">
                <a16:creationId xmlns:a16="http://schemas.microsoft.com/office/drawing/2014/main" id="{F39CAE4D-5955-4D35-A273-F4F4776E1179}"/>
              </a:ext>
            </a:extLst>
          </p:cNvPr>
          <p:cNvSpPr/>
          <p:nvPr/>
        </p:nvSpPr>
        <p:spPr>
          <a:xfrm>
            <a:off x="2339750" y="1514621"/>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2</a:t>
            </a:r>
            <a:endParaRPr lang="zh-CN" altLang="en-US" dirty="0"/>
          </a:p>
        </p:txBody>
      </p:sp>
      <p:sp>
        <p:nvSpPr>
          <p:cNvPr id="6" name="椭圆 5">
            <a:extLst>
              <a:ext uri="{FF2B5EF4-FFF2-40B4-BE49-F238E27FC236}">
                <a16:creationId xmlns:a16="http://schemas.microsoft.com/office/drawing/2014/main" id="{629359BF-8026-4AA2-B4BE-FF2E6CF1E1B9}"/>
              </a:ext>
            </a:extLst>
          </p:cNvPr>
          <p:cNvSpPr/>
          <p:nvPr/>
        </p:nvSpPr>
        <p:spPr>
          <a:xfrm>
            <a:off x="5481477" y="1514621"/>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4</a:t>
            </a:r>
            <a:endParaRPr lang="zh-CN" altLang="en-US" dirty="0"/>
          </a:p>
        </p:txBody>
      </p:sp>
      <p:sp>
        <p:nvSpPr>
          <p:cNvPr id="7" name="椭圆 6">
            <a:extLst>
              <a:ext uri="{FF2B5EF4-FFF2-40B4-BE49-F238E27FC236}">
                <a16:creationId xmlns:a16="http://schemas.microsoft.com/office/drawing/2014/main" id="{D80AC9A5-4676-45E3-BE16-1E1438533925}"/>
              </a:ext>
            </a:extLst>
          </p:cNvPr>
          <p:cNvSpPr/>
          <p:nvPr/>
        </p:nvSpPr>
        <p:spPr>
          <a:xfrm>
            <a:off x="3923928" y="1514621"/>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3</a:t>
            </a:r>
            <a:endParaRPr lang="zh-CN" altLang="en-US" dirty="0"/>
          </a:p>
        </p:txBody>
      </p:sp>
      <p:sp>
        <p:nvSpPr>
          <p:cNvPr id="8" name="椭圆 7">
            <a:extLst>
              <a:ext uri="{FF2B5EF4-FFF2-40B4-BE49-F238E27FC236}">
                <a16:creationId xmlns:a16="http://schemas.microsoft.com/office/drawing/2014/main" id="{F203BF50-4EA1-49A7-89F7-FDCA437F21E7}"/>
              </a:ext>
            </a:extLst>
          </p:cNvPr>
          <p:cNvSpPr/>
          <p:nvPr/>
        </p:nvSpPr>
        <p:spPr>
          <a:xfrm>
            <a:off x="2339750" y="2780928"/>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5</a:t>
            </a:r>
            <a:endParaRPr lang="zh-CN" altLang="en-US" dirty="0"/>
          </a:p>
        </p:txBody>
      </p:sp>
      <p:cxnSp>
        <p:nvCxnSpPr>
          <p:cNvPr id="10" name="直接连接符 9">
            <a:extLst>
              <a:ext uri="{FF2B5EF4-FFF2-40B4-BE49-F238E27FC236}">
                <a16:creationId xmlns:a16="http://schemas.microsoft.com/office/drawing/2014/main" id="{6B55C455-09AF-4901-90DF-D330B710ABA2}"/>
              </a:ext>
            </a:extLst>
          </p:cNvPr>
          <p:cNvCxnSpPr>
            <a:cxnSpLocks/>
            <a:stCxn id="5" idx="7"/>
            <a:endCxn id="4" idx="3"/>
          </p:cNvCxnSpPr>
          <p:nvPr/>
        </p:nvCxnSpPr>
        <p:spPr>
          <a:xfrm flipV="1">
            <a:off x="2892914" y="813812"/>
            <a:ext cx="1122962" cy="795717"/>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AD6188C3-0CE1-4775-BFF8-CF948BBAA0C2}"/>
              </a:ext>
            </a:extLst>
          </p:cNvPr>
          <p:cNvCxnSpPr>
            <a:cxnSpLocks/>
            <a:stCxn id="7" idx="0"/>
            <a:endCxn id="4" idx="4"/>
          </p:cNvCxnSpPr>
          <p:nvPr/>
        </p:nvCxnSpPr>
        <p:spPr>
          <a:xfrm flipH="1" flipV="1">
            <a:off x="4245004" y="908720"/>
            <a:ext cx="2960" cy="605901"/>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4FE3A7A0-AF32-4CB7-9F7C-9729A970C024}"/>
              </a:ext>
            </a:extLst>
          </p:cNvPr>
          <p:cNvCxnSpPr>
            <a:cxnSpLocks/>
            <a:stCxn id="6" idx="1"/>
            <a:endCxn id="4" idx="5"/>
          </p:cNvCxnSpPr>
          <p:nvPr/>
        </p:nvCxnSpPr>
        <p:spPr>
          <a:xfrm flipH="1" flipV="1">
            <a:off x="4474132" y="813812"/>
            <a:ext cx="1102253" cy="795717"/>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B2899B03-5724-4379-BD58-6A378509DC81}"/>
              </a:ext>
            </a:extLst>
          </p:cNvPr>
          <p:cNvCxnSpPr>
            <a:cxnSpLocks/>
            <a:stCxn id="8" idx="0"/>
            <a:endCxn id="5" idx="4"/>
          </p:cNvCxnSpPr>
          <p:nvPr/>
        </p:nvCxnSpPr>
        <p:spPr>
          <a:xfrm flipV="1">
            <a:off x="2663786" y="2162693"/>
            <a:ext cx="0" cy="618235"/>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2F1B9DA4-A26D-4C51-B2AD-2E9B466A8473}"/>
              </a:ext>
            </a:extLst>
          </p:cNvPr>
          <p:cNvCxnSpPr>
            <a:cxnSpLocks/>
            <a:stCxn id="7" idx="6"/>
            <a:endCxn id="6" idx="2"/>
          </p:cNvCxnSpPr>
          <p:nvPr/>
        </p:nvCxnSpPr>
        <p:spPr>
          <a:xfrm>
            <a:off x="4572000" y="1838657"/>
            <a:ext cx="909477"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4912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631340" y="263691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5" name="圆角矩形 4"/>
          <p:cNvSpPr/>
          <p:nvPr/>
        </p:nvSpPr>
        <p:spPr>
          <a:xfrm>
            <a:off x="3277634" y="263691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6" name="圆角矩形 5"/>
          <p:cNvSpPr/>
          <p:nvPr/>
        </p:nvSpPr>
        <p:spPr>
          <a:xfrm>
            <a:off x="3925706" y="263691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7" name="圆角矩形 6"/>
          <p:cNvSpPr/>
          <p:nvPr/>
        </p:nvSpPr>
        <p:spPr>
          <a:xfrm>
            <a:off x="4573778" y="263691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8" name="圆角矩形 7"/>
          <p:cNvSpPr/>
          <p:nvPr/>
        </p:nvSpPr>
        <p:spPr>
          <a:xfrm>
            <a:off x="5221850" y="263691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9" name="圆角矩形 8"/>
          <p:cNvSpPr/>
          <p:nvPr/>
        </p:nvSpPr>
        <p:spPr>
          <a:xfrm>
            <a:off x="5869922" y="2638692"/>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711247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椭圆 3">
                <a:extLst>
                  <a:ext uri="{FF2B5EF4-FFF2-40B4-BE49-F238E27FC236}">
                    <a16:creationId xmlns:a16="http://schemas.microsoft.com/office/drawing/2014/main" id="{1E7A0406-0F9C-429E-9991-7C809D4C80C3}"/>
                  </a:ext>
                </a:extLst>
              </p:cNvPr>
              <p:cNvSpPr/>
              <p:nvPr/>
            </p:nvSpPr>
            <p:spPr>
              <a:xfrm>
                <a:off x="275256" y="1025732"/>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𝟏</m:t>
                          </m:r>
                        </m:sub>
                      </m:sSub>
                    </m:oMath>
                  </m:oMathPara>
                </a14:m>
                <a:endParaRPr lang="zh-CN" altLang="en-US" b="1" dirty="0"/>
              </a:p>
            </p:txBody>
          </p:sp>
        </mc:Choice>
        <mc:Fallback xmlns="">
          <p:sp>
            <p:nvSpPr>
              <p:cNvPr id="4" name="椭圆 3">
                <a:extLst>
                  <a:ext uri="{FF2B5EF4-FFF2-40B4-BE49-F238E27FC236}">
                    <a16:creationId xmlns:a16="http://schemas.microsoft.com/office/drawing/2014/main" id="{1E7A0406-0F9C-429E-9991-7C809D4C80C3}"/>
                  </a:ext>
                </a:extLst>
              </p:cNvPr>
              <p:cNvSpPr>
                <a:spLocks noRot="1" noChangeAspect="1" noMove="1" noResize="1" noEditPoints="1" noAdjustHandles="1" noChangeArrowheads="1" noChangeShapeType="1" noTextEdit="1"/>
              </p:cNvSpPr>
              <p:nvPr/>
            </p:nvSpPr>
            <p:spPr>
              <a:xfrm>
                <a:off x="275256" y="1025732"/>
                <a:ext cx="648072" cy="648072"/>
              </a:xfrm>
              <a:prstGeom prst="ellipse">
                <a:avLst/>
              </a:prstGeom>
              <a:blipFill>
                <a:blip r:embed="rId2"/>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p:cxnSp>
        <p:nvCxnSpPr>
          <p:cNvPr id="9" name="直接连接符 8">
            <a:extLst>
              <a:ext uri="{FF2B5EF4-FFF2-40B4-BE49-F238E27FC236}">
                <a16:creationId xmlns:a16="http://schemas.microsoft.com/office/drawing/2014/main" id="{8620B1A8-E90E-4949-A686-DAFCEABC23D5}"/>
              </a:ext>
            </a:extLst>
          </p:cNvPr>
          <p:cNvCxnSpPr>
            <a:cxnSpLocks/>
            <a:stCxn id="18" idx="2"/>
            <a:endCxn id="19" idx="6"/>
          </p:cNvCxnSpPr>
          <p:nvPr/>
        </p:nvCxnSpPr>
        <p:spPr>
          <a:xfrm flipH="1">
            <a:off x="922326" y="2447419"/>
            <a:ext cx="94409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0AFD2DA6-6552-4DC4-9A8A-023ED5E35B2F}"/>
              </a:ext>
            </a:extLst>
          </p:cNvPr>
          <p:cNvCxnSpPr>
            <a:cxnSpLocks/>
            <a:stCxn id="19" idx="0"/>
            <a:endCxn id="4" idx="4"/>
          </p:cNvCxnSpPr>
          <p:nvPr/>
        </p:nvCxnSpPr>
        <p:spPr>
          <a:xfrm flipV="1">
            <a:off x="598290" y="1673804"/>
            <a:ext cx="1002" cy="449579"/>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B4DE254F-E4FE-4B1D-B97A-B7431B857D53}"/>
              </a:ext>
            </a:extLst>
          </p:cNvPr>
          <p:cNvCxnSpPr>
            <a:cxnSpLocks/>
            <a:stCxn id="17" idx="2"/>
            <a:endCxn id="4" idx="6"/>
          </p:cNvCxnSpPr>
          <p:nvPr/>
        </p:nvCxnSpPr>
        <p:spPr>
          <a:xfrm flipH="1">
            <a:off x="923328" y="1349768"/>
            <a:ext cx="944099" cy="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F9DABC1E-D48A-479B-8383-678D95F898B4}"/>
                  </a:ext>
                </a:extLst>
              </p:cNvPr>
              <p:cNvSpPr/>
              <p:nvPr/>
            </p:nvSpPr>
            <p:spPr>
              <a:xfrm>
                <a:off x="1867427" y="1025732"/>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𝟒</m:t>
                          </m:r>
                        </m:sub>
                      </m:sSub>
                    </m:oMath>
                  </m:oMathPara>
                </a14:m>
                <a:endParaRPr lang="zh-CN" altLang="en-US" b="1" dirty="0"/>
              </a:p>
            </p:txBody>
          </p:sp>
        </mc:Choice>
        <mc:Fallback xmlns="">
          <p:sp>
            <p:nvSpPr>
              <p:cNvPr id="17" name="椭圆 16">
                <a:extLst>
                  <a:ext uri="{FF2B5EF4-FFF2-40B4-BE49-F238E27FC236}">
                    <a16:creationId xmlns:a16="http://schemas.microsoft.com/office/drawing/2014/main" id="{F9DABC1E-D48A-479B-8383-678D95F898B4}"/>
                  </a:ext>
                </a:extLst>
              </p:cNvPr>
              <p:cNvSpPr>
                <a:spLocks noRot="1" noChangeAspect="1" noMove="1" noResize="1" noEditPoints="1" noAdjustHandles="1" noChangeArrowheads="1" noChangeShapeType="1" noTextEdit="1"/>
              </p:cNvSpPr>
              <p:nvPr/>
            </p:nvSpPr>
            <p:spPr>
              <a:xfrm>
                <a:off x="1867427" y="1025732"/>
                <a:ext cx="648072" cy="648072"/>
              </a:xfrm>
              <a:prstGeom prst="ellipse">
                <a:avLst/>
              </a:prstGeom>
              <a:blipFill>
                <a:blip r:embed="rId3"/>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a:extLst>
                  <a:ext uri="{FF2B5EF4-FFF2-40B4-BE49-F238E27FC236}">
                    <a16:creationId xmlns:a16="http://schemas.microsoft.com/office/drawing/2014/main" id="{DDD8D6F9-0320-40D1-BD74-2C836C550B0B}"/>
                  </a:ext>
                </a:extLst>
              </p:cNvPr>
              <p:cNvSpPr/>
              <p:nvPr/>
            </p:nvSpPr>
            <p:spPr>
              <a:xfrm>
                <a:off x="1866425" y="2123383"/>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𝟑</m:t>
                          </m:r>
                        </m:sub>
                      </m:sSub>
                    </m:oMath>
                  </m:oMathPara>
                </a14:m>
                <a:endParaRPr lang="zh-CN" altLang="en-US" b="1" dirty="0"/>
              </a:p>
            </p:txBody>
          </p:sp>
        </mc:Choice>
        <mc:Fallback xmlns="">
          <p:sp>
            <p:nvSpPr>
              <p:cNvPr id="18" name="椭圆 17">
                <a:extLst>
                  <a:ext uri="{FF2B5EF4-FFF2-40B4-BE49-F238E27FC236}">
                    <a16:creationId xmlns:a16="http://schemas.microsoft.com/office/drawing/2014/main" id="{DDD8D6F9-0320-40D1-BD74-2C836C550B0B}"/>
                  </a:ext>
                </a:extLst>
              </p:cNvPr>
              <p:cNvSpPr>
                <a:spLocks noRot="1" noChangeAspect="1" noMove="1" noResize="1" noEditPoints="1" noAdjustHandles="1" noChangeArrowheads="1" noChangeShapeType="1" noTextEdit="1"/>
              </p:cNvSpPr>
              <p:nvPr/>
            </p:nvSpPr>
            <p:spPr>
              <a:xfrm>
                <a:off x="1866425" y="2123383"/>
                <a:ext cx="648072" cy="648072"/>
              </a:xfrm>
              <a:prstGeom prst="ellipse">
                <a:avLst/>
              </a:prstGeom>
              <a:blipFill>
                <a:blip r:embed="rId4"/>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4CCC4D5A-1A29-4BBB-B403-F9A8040A4096}"/>
                  </a:ext>
                </a:extLst>
              </p:cNvPr>
              <p:cNvSpPr/>
              <p:nvPr/>
            </p:nvSpPr>
            <p:spPr>
              <a:xfrm>
                <a:off x="274254" y="2123383"/>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𝟐</m:t>
                          </m:r>
                        </m:sub>
                      </m:sSub>
                    </m:oMath>
                  </m:oMathPara>
                </a14:m>
                <a:endParaRPr lang="zh-CN" altLang="en-US" b="1" dirty="0"/>
              </a:p>
            </p:txBody>
          </p:sp>
        </mc:Choice>
        <mc:Fallback xmlns="">
          <p:sp>
            <p:nvSpPr>
              <p:cNvPr id="19" name="椭圆 18">
                <a:extLst>
                  <a:ext uri="{FF2B5EF4-FFF2-40B4-BE49-F238E27FC236}">
                    <a16:creationId xmlns:a16="http://schemas.microsoft.com/office/drawing/2014/main" id="{4CCC4D5A-1A29-4BBB-B403-F9A8040A4096}"/>
                  </a:ext>
                </a:extLst>
              </p:cNvPr>
              <p:cNvSpPr>
                <a:spLocks noRot="1" noChangeAspect="1" noMove="1" noResize="1" noEditPoints="1" noAdjustHandles="1" noChangeArrowheads="1" noChangeShapeType="1" noTextEdit="1"/>
              </p:cNvSpPr>
              <p:nvPr/>
            </p:nvSpPr>
            <p:spPr>
              <a:xfrm>
                <a:off x="274254" y="2123383"/>
                <a:ext cx="648072" cy="648072"/>
              </a:xfrm>
              <a:prstGeom prst="ellipse">
                <a:avLst/>
              </a:prstGeom>
              <a:blipFill>
                <a:blip r:embed="rId5"/>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773DC2A8-9069-45A8-B190-8D22C20684C3}"/>
              </a:ext>
            </a:extLst>
          </p:cNvPr>
          <p:cNvCxnSpPr>
            <a:cxnSpLocks/>
            <a:stCxn id="17" idx="3"/>
            <a:endCxn id="19" idx="7"/>
          </p:cNvCxnSpPr>
          <p:nvPr/>
        </p:nvCxnSpPr>
        <p:spPr>
          <a:xfrm flipH="1">
            <a:off x="827418" y="1578896"/>
            <a:ext cx="1134917" cy="639395"/>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FC99F466-EC6A-4EA3-91AD-170E5D57167A}"/>
                  </a:ext>
                </a:extLst>
              </p:cNvPr>
              <p:cNvSpPr txBox="1"/>
              <p:nvPr/>
            </p:nvSpPr>
            <p:spPr>
              <a:xfrm>
                <a:off x="2411760" y="1412776"/>
                <a:ext cx="2160241" cy="10346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mr>
                                </m:m>
                              </m:e>
                            </m:mr>
                            <m:mr>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mr>
                                </m:m>
                              </m:e>
                            </m:mr>
                            <m:m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1</m:t>
                                      </m:r>
                                    </m:e>
                                  </m:mr>
                                </m:m>
                              </m:e>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1</m:t>
                                      </m:r>
                                    </m:e>
                                  </m:mr>
                                </m:m>
                              </m:e>
                              <m:e>
                                <m:m>
                                  <m:mPr>
                                    <m:mcs>
                                      <m:mc>
                                        <m:mcPr>
                                          <m:count m:val="2"/>
                                          <m:mcJc m:val="center"/>
                                        </m:mcPr>
                                      </m:mc>
                                    </m:mcs>
                                    <m:ctrlPr>
                                      <a:rPr lang="en-US" altLang="zh-CN" i="1" smtClean="0">
                                        <a:latin typeface="Cambria Math" panose="02040503050406030204" pitchFamily="18" charset="0"/>
                                      </a:rPr>
                                    </m:ctrlPr>
                                  </m:mPr>
                                  <m:m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mr>
                                      </m:m>
                                    </m:e>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mr>
                                      </m:m>
                                    </m:e>
                                  </m:mr>
                                </m:m>
                              </m:e>
                            </m:mr>
                          </m:m>
                        </m:e>
                      </m:d>
                    </m:oMath>
                  </m:oMathPara>
                </a14:m>
                <a:endParaRPr lang="zh-CN" altLang="en-US"/>
              </a:p>
            </p:txBody>
          </p:sp>
        </mc:Choice>
        <mc:Fallback xmlns="">
          <p:sp>
            <p:nvSpPr>
              <p:cNvPr id="34" name="文本框 33">
                <a:extLst>
                  <a:ext uri="{FF2B5EF4-FFF2-40B4-BE49-F238E27FC236}">
                    <a16:creationId xmlns:a16="http://schemas.microsoft.com/office/drawing/2014/main" id="{FC99F466-EC6A-4EA3-91AD-170E5D57167A}"/>
                  </a:ext>
                </a:extLst>
              </p:cNvPr>
              <p:cNvSpPr txBox="1">
                <a:spLocks noRot="1" noChangeAspect="1" noMove="1" noResize="1" noEditPoints="1" noAdjustHandles="1" noChangeArrowheads="1" noChangeShapeType="1" noTextEdit="1"/>
              </p:cNvSpPr>
              <p:nvPr/>
            </p:nvSpPr>
            <p:spPr>
              <a:xfrm>
                <a:off x="2411760" y="1412776"/>
                <a:ext cx="2160241" cy="103464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椭圆 43">
                <a:extLst>
                  <a:ext uri="{FF2B5EF4-FFF2-40B4-BE49-F238E27FC236}">
                    <a16:creationId xmlns:a16="http://schemas.microsoft.com/office/drawing/2014/main" id="{2A5B5D34-EA26-4EC0-9EA5-4F43C9278300}"/>
                  </a:ext>
                </a:extLst>
              </p:cNvPr>
              <p:cNvSpPr/>
              <p:nvPr/>
            </p:nvSpPr>
            <p:spPr>
              <a:xfrm>
                <a:off x="4827761" y="1025732"/>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𝟏</m:t>
                          </m:r>
                        </m:sub>
                      </m:sSub>
                    </m:oMath>
                  </m:oMathPara>
                </a14:m>
                <a:endParaRPr lang="zh-CN" altLang="en-US" b="1" dirty="0"/>
              </a:p>
            </p:txBody>
          </p:sp>
        </mc:Choice>
        <mc:Fallback xmlns="">
          <p:sp>
            <p:nvSpPr>
              <p:cNvPr id="44" name="椭圆 43">
                <a:extLst>
                  <a:ext uri="{FF2B5EF4-FFF2-40B4-BE49-F238E27FC236}">
                    <a16:creationId xmlns:a16="http://schemas.microsoft.com/office/drawing/2014/main" id="{2A5B5D34-EA26-4EC0-9EA5-4F43C9278300}"/>
                  </a:ext>
                </a:extLst>
              </p:cNvPr>
              <p:cNvSpPr>
                <a:spLocks noRot="1" noChangeAspect="1" noMove="1" noResize="1" noEditPoints="1" noAdjustHandles="1" noChangeArrowheads="1" noChangeShapeType="1" noTextEdit="1"/>
              </p:cNvSpPr>
              <p:nvPr/>
            </p:nvSpPr>
            <p:spPr>
              <a:xfrm>
                <a:off x="4827761" y="1025732"/>
                <a:ext cx="648072" cy="648072"/>
              </a:xfrm>
              <a:prstGeom prst="ellipse">
                <a:avLst/>
              </a:prstGeom>
              <a:blipFill>
                <a:blip r:embed="rId7"/>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椭圆 47">
                <a:extLst>
                  <a:ext uri="{FF2B5EF4-FFF2-40B4-BE49-F238E27FC236}">
                    <a16:creationId xmlns:a16="http://schemas.microsoft.com/office/drawing/2014/main" id="{5BCC7A54-E35D-4B4A-87DF-40B1ACBF3202}"/>
                  </a:ext>
                </a:extLst>
              </p:cNvPr>
              <p:cNvSpPr/>
              <p:nvPr/>
            </p:nvSpPr>
            <p:spPr>
              <a:xfrm>
                <a:off x="6419932" y="1025732"/>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𝟒</m:t>
                          </m:r>
                        </m:sub>
                      </m:sSub>
                    </m:oMath>
                  </m:oMathPara>
                </a14:m>
                <a:endParaRPr lang="zh-CN" altLang="en-US" b="1" dirty="0"/>
              </a:p>
            </p:txBody>
          </p:sp>
        </mc:Choice>
        <mc:Fallback xmlns="">
          <p:sp>
            <p:nvSpPr>
              <p:cNvPr id="48" name="椭圆 47">
                <a:extLst>
                  <a:ext uri="{FF2B5EF4-FFF2-40B4-BE49-F238E27FC236}">
                    <a16:creationId xmlns:a16="http://schemas.microsoft.com/office/drawing/2014/main" id="{5BCC7A54-E35D-4B4A-87DF-40B1ACBF3202}"/>
                  </a:ext>
                </a:extLst>
              </p:cNvPr>
              <p:cNvSpPr>
                <a:spLocks noRot="1" noChangeAspect="1" noMove="1" noResize="1" noEditPoints="1" noAdjustHandles="1" noChangeArrowheads="1" noChangeShapeType="1" noTextEdit="1"/>
              </p:cNvSpPr>
              <p:nvPr/>
            </p:nvSpPr>
            <p:spPr>
              <a:xfrm>
                <a:off x="6419932" y="1025732"/>
                <a:ext cx="648072" cy="648072"/>
              </a:xfrm>
              <a:prstGeom prst="ellipse">
                <a:avLst/>
              </a:prstGeom>
              <a:blipFill>
                <a:blip r:embed="rId8"/>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a:extLst>
                  <a:ext uri="{FF2B5EF4-FFF2-40B4-BE49-F238E27FC236}">
                    <a16:creationId xmlns:a16="http://schemas.microsoft.com/office/drawing/2014/main" id="{D037AEBD-B410-4976-B293-DF4A59D0C3E4}"/>
                  </a:ext>
                </a:extLst>
              </p:cNvPr>
              <p:cNvSpPr/>
              <p:nvPr/>
            </p:nvSpPr>
            <p:spPr>
              <a:xfrm>
                <a:off x="6418930" y="2123383"/>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𝟑</m:t>
                          </m:r>
                        </m:sub>
                      </m:sSub>
                    </m:oMath>
                  </m:oMathPara>
                </a14:m>
                <a:endParaRPr lang="zh-CN" altLang="en-US" b="1" dirty="0"/>
              </a:p>
            </p:txBody>
          </p:sp>
        </mc:Choice>
        <mc:Fallback xmlns="">
          <p:sp>
            <p:nvSpPr>
              <p:cNvPr id="49" name="椭圆 48">
                <a:extLst>
                  <a:ext uri="{FF2B5EF4-FFF2-40B4-BE49-F238E27FC236}">
                    <a16:creationId xmlns:a16="http://schemas.microsoft.com/office/drawing/2014/main" id="{D037AEBD-B410-4976-B293-DF4A59D0C3E4}"/>
                  </a:ext>
                </a:extLst>
              </p:cNvPr>
              <p:cNvSpPr>
                <a:spLocks noRot="1" noChangeAspect="1" noMove="1" noResize="1" noEditPoints="1" noAdjustHandles="1" noChangeArrowheads="1" noChangeShapeType="1" noTextEdit="1"/>
              </p:cNvSpPr>
              <p:nvPr/>
            </p:nvSpPr>
            <p:spPr>
              <a:xfrm>
                <a:off x="6418930" y="2123383"/>
                <a:ext cx="648072" cy="648072"/>
              </a:xfrm>
              <a:prstGeom prst="ellipse">
                <a:avLst/>
              </a:prstGeom>
              <a:blipFill>
                <a:blip r:embed="rId9"/>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a:extLst>
                  <a:ext uri="{FF2B5EF4-FFF2-40B4-BE49-F238E27FC236}">
                    <a16:creationId xmlns:a16="http://schemas.microsoft.com/office/drawing/2014/main" id="{D0DB26D2-F54D-4777-8503-9DA57425B002}"/>
                  </a:ext>
                </a:extLst>
              </p:cNvPr>
              <p:cNvSpPr/>
              <p:nvPr/>
            </p:nvSpPr>
            <p:spPr>
              <a:xfrm>
                <a:off x="4826759" y="2123383"/>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𝟐</m:t>
                          </m:r>
                        </m:sub>
                      </m:sSub>
                    </m:oMath>
                  </m:oMathPara>
                </a14:m>
                <a:endParaRPr lang="zh-CN" altLang="en-US" b="1" dirty="0"/>
              </a:p>
            </p:txBody>
          </p:sp>
        </mc:Choice>
        <mc:Fallback xmlns="">
          <p:sp>
            <p:nvSpPr>
              <p:cNvPr id="50" name="椭圆 49">
                <a:extLst>
                  <a:ext uri="{FF2B5EF4-FFF2-40B4-BE49-F238E27FC236}">
                    <a16:creationId xmlns:a16="http://schemas.microsoft.com/office/drawing/2014/main" id="{D0DB26D2-F54D-4777-8503-9DA57425B002}"/>
                  </a:ext>
                </a:extLst>
              </p:cNvPr>
              <p:cNvSpPr>
                <a:spLocks noRot="1" noChangeAspect="1" noMove="1" noResize="1" noEditPoints="1" noAdjustHandles="1" noChangeArrowheads="1" noChangeShapeType="1" noTextEdit="1"/>
              </p:cNvSpPr>
              <p:nvPr/>
            </p:nvSpPr>
            <p:spPr>
              <a:xfrm>
                <a:off x="4826759" y="2123383"/>
                <a:ext cx="648072" cy="648072"/>
              </a:xfrm>
              <a:prstGeom prst="ellipse">
                <a:avLst/>
              </a:prstGeom>
              <a:blipFill>
                <a:blip r:embed="rId10"/>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p:cxnSp>
        <p:nvCxnSpPr>
          <p:cNvPr id="55" name="直接箭头连接符 54">
            <a:extLst>
              <a:ext uri="{FF2B5EF4-FFF2-40B4-BE49-F238E27FC236}">
                <a16:creationId xmlns:a16="http://schemas.microsoft.com/office/drawing/2014/main" id="{952D79CB-BBCF-4C40-805D-4482A01F1B2C}"/>
              </a:ext>
            </a:extLst>
          </p:cNvPr>
          <p:cNvCxnSpPr>
            <a:stCxn id="44" idx="6"/>
            <a:endCxn id="48" idx="2"/>
          </p:cNvCxnSpPr>
          <p:nvPr/>
        </p:nvCxnSpPr>
        <p:spPr>
          <a:xfrm>
            <a:off x="5475833" y="1349768"/>
            <a:ext cx="94409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a:extLst>
              <a:ext uri="{FF2B5EF4-FFF2-40B4-BE49-F238E27FC236}">
                <a16:creationId xmlns:a16="http://schemas.microsoft.com/office/drawing/2014/main" id="{C1C8D152-FB66-47DF-8D54-F9D5F2226511}"/>
              </a:ext>
            </a:extLst>
          </p:cNvPr>
          <p:cNvCxnSpPr>
            <a:cxnSpLocks/>
            <a:stCxn id="48" idx="3"/>
            <a:endCxn id="50" idx="7"/>
          </p:cNvCxnSpPr>
          <p:nvPr/>
        </p:nvCxnSpPr>
        <p:spPr>
          <a:xfrm flipH="1">
            <a:off x="5379923" y="1578896"/>
            <a:ext cx="1134917" cy="6393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7F30B3D7-0E21-4350-B624-D161F399F36E}"/>
              </a:ext>
            </a:extLst>
          </p:cNvPr>
          <p:cNvCxnSpPr>
            <a:cxnSpLocks/>
            <a:stCxn id="49" idx="2"/>
            <a:endCxn id="50" idx="6"/>
          </p:cNvCxnSpPr>
          <p:nvPr/>
        </p:nvCxnSpPr>
        <p:spPr>
          <a:xfrm flipH="1">
            <a:off x="5474831" y="2447419"/>
            <a:ext cx="94409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a:extLst>
              <a:ext uri="{FF2B5EF4-FFF2-40B4-BE49-F238E27FC236}">
                <a16:creationId xmlns:a16="http://schemas.microsoft.com/office/drawing/2014/main" id="{945C25E8-B256-448D-9974-700C4B53C3B7}"/>
              </a:ext>
            </a:extLst>
          </p:cNvPr>
          <p:cNvCxnSpPr>
            <a:cxnSpLocks/>
            <a:stCxn id="50" idx="0"/>
            <a:endCxn id="44" idx="4"/>
          </p:cNvCxnSpPr>
          <p:nvPr/>
        </p:nvCxnSpPr>
        <p:spPr>
          <a:xfrm flipV="1">
            <a:off x="5150795" y="1673804"/>
            <a:ext cx="1002" cy="44957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F2B712A3-234E-4807-ACBB-BBF86F26AE85}"/>
                  </a:ext>
                </a:extLst>
              </p:cNvPr>
              <p:cNvSpPr txBox="1"/>
              <p:nvPr/>
            </p:nvSpPr>
            <p:spPr>
              <a:xfrm>
                <a:off x="6983759" y="1412776"/>
                <a:ext cx="2160241" cy="10346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mr>
                                </m:m>
                              </m:e>
                            </m:mr>
                            <m:mr>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
                              </m:e>
                            </m:mr>
                            <m:m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mr>
                                </m:m>
                              </m:e>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1</m:t>
                                      </m:r>
                                    </m:e>
                                  </m:mr>
                                </m:m>
                              </m:e>
                              <m:e>
                                <m:m>
                                  <m:mPr>
                                    <m:mcs>
                                      <m:mc>
                                        <m:mcPr>
                                          <m:count m:val="2"/>
                                          <m:mcJc m:val="center"/>
                                        </m:mcPr>
                                      </m:mc>
                                    </m:mcs>
                                    <m:ctrlPr>
                                      <a:rPr lang="en-US" altLang="zh-CN" i="1" smtClean="0">
                                        <a:latin typeface="Cambria Math" panose="02040503050406030204" pitchFamily="18" charset="0"/>
                                      </a:rPr>
                                    </m:ctrlPr>
                                  </m:mPr>
                                  <m:m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mr>
                                      </m:m>
                                    </m:e>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mr>
                                      </m:m>
                                    </m:e>
                                  </m:mr>
                                </m:m>
                              </m:e>
                            </m:mr>
                          </m:m>
                        </m:e>
                      </m:d>
                    </m:oMath>
                  </m:oMathPara>
                </a14:m>
                <a:endParaRPr lang="zh-CN" altLang="en-US"/>
              </a:p>
            </p:txBody>
          </p:sp>
        </mc:Choice>
        <mc:Fallback xmlns="">
          <p:sp>
            <p:nvSpPr>
              <p:cNvPr id="67" name="文本框 66">
                <a:extLst>
                  <a:ext uri="{FF2B5EF4-FFF2-40B4-BE49-F238E27FC236}">
                    <a16:creationId xmlns:a16="http://schemas.microsoft.com/office/drawing/2014/main" id="{F2B712A3-234E-4807-ACBB-BBF86F26AE85}"/>
                  </a:ext>
                </a:extLst>
              </p:cNvPr>
              <p:cNvSpPr txBox="1">
                <a:spLocks noRot="1" noChangeAspect="1" noMove="1" noResize="1" noEditPoints="1" noAdjustHandles="1" noChangeArrowheads="1" noChangeShapeType="1" noTextEdit="1"/>
              </p:cNvSpPr>
              <p:nvPr/>
            </p:nvSpPr>
            <p:spPr>
              <a:xfrm>
                <a:off x="6983759" y="1412776"/>
                <a:ext cx="2160241" cy="103464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椭圆 67">
                <a:extLst>
                  <a:ext uri="{FF2B5EF4-FFF2-40B4-BE49-F238E27FC236}">
                    <a16:creationId xmlns:a16="http://schemas.microsoft.com/office/drawing/2014/main" id="{74EEA44C-EDAC-4994-8F2B-F060D32B2D8A}"/>
                  </a:ext>
                </a:extLst>
              </p:cNvPr>
              <p:cNvSpPr/>
              <p:nvPr/>
            </p:nvSpPr>
            <p:spPr>
              <a:xfrm>
                <a:off x="277371" y="3699501"/>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𝟏</m:t>
                          </m:r>
                        </m:sub>
                      </m:sSub>
                    </m:oMath>
                  </m:oMathPara>
                </a14:m>
                <a:endParaRPr lang="zh-CN" altLang="en-US" b="1" dirty="0"/>
              </a:p>
            </p:txBody>
          </p:sp>
        </mc:Choice>
        <mc:Fallback xmlns="">
          <p:sp>
            <p:nvSpPr>
              <p:cNvPr id="68" name="椭圆 67">
                <a:extLst>
                  <a:ext uri="{FF2B5EF4-FFF2-40B4-BE49-F238E27FC236}">
                    <a16:creationId xmlns:a16="http://schemas.microsoft.com/office/drawing/2014/main" id="{74EEA44C-EDAC-4994-8F2B-F060D32B2D8A}"/>
                  </a:ext>
                </a:extLst>
              </p:cNvPr>
              <p:cNvSpPr>
                <a:spLocks noRot="1" noChangeAspect="1" noMove="1" noResize="1" noEditPoints="1" noAdjustHandles="1" noChangeArrowheads="1" noChangeShapeType="1" noTextEdit="1"/>
              </p:cNvSpPr>
              <p:nvPr/>
            </p:nvSpPr>
            <p:spPr>
              <a:xfrm>
                <a:off x="277371" y="3699501"/>
                <a:ext cx="648072" cy="648072"/>
              </a:xfrm>
              <a:prstGeom prst="ellipse">
                <a:avLst/>
              </a:prstGeom>
              <a:blipFill>
                <a:blip r:embed="rId12"/>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p:cxnSp>
        <p:nvCxnSpPr>
          <p:cNvPr id="69" name="直接连接符 68">
            <a:extLst>
              <a:ext uri="{FF2B5EF4-FFF2-40B4-BE49-F238E27FC236}">
                <a16:creationId xmlns:a16="http://schemas.microsoft.com/office/drawing/2014/main" id="{B5DD067C-A872-4254-B59E-E55F77A709A3}"/>
              </a:ext>
            </a:extLst>
          </p:cNvPr>
          <p:cNvCxnSpPr>
            <a:cxnSpLocks/>
            <a:stCxn id="73" idx="2"/>
            <a:endCxn id="74" idx="6"/>
          </p:cNvCxnSpPr>
          <p:nvPr/>
        </p:nvCxnSpPr>
        <p:spPr>
          <a:xfrm flipH="1">
            <a:off x="924441" y="5121188"/>
            <a:ext cx="94409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7F94B1E1-DA27-4093-9077-B0849DDC33DB}"/>
              </a:ext>
            </a:extLst>
          </p:cNvPr>
          <p:cNvCxnSpPr>
            <a:cxnSpLocks/>
            <a:stCxn id="74" idx="0"/>
            <a:endCxn id="68" idx="4"/>
          </p:cNvCxnSpPr>
          <p:nvPr/>
        </p:nvCxnSpPr>
        <p:spPr>
          <a:xfrm flipV="1">
            <a:off x="600405" y="4347573"/>
            <a:ext cx="1002" cy="449579"/>
          </a:xfrm>
          <a:prstGeom prst="line">
            <a:avLst/>
          </a:prstGeom>
          <a:ln w="28575"/>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F690182D-6331-4297-9E75-A5E96620FF1A}"/>
              </a:ext>
            </a:extLst>
          </p:cNvPr>
          <p:cNvCxnSpPr>
            <a:cxnSpLocks/>
            <a:stCxn id="72" idx="2"/>
            <a:endCxn id="68" idx="6"/>
          </p:cNvCxnSpPr>
          <p:nvPr/>
        </p:nvCxnSpPr>
        <p:spPr>
          <a:xfrm flipH="1">
            <a:off x="925443" y="4023537"/>
            <a:ext cx="944099" cy="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2" name="椭圆 71">
                <a:extLst>
                  <a:ext uri="{FF2B5EF4-FFF2-40B4-BE49-F238E27FC236}">
                    <a16:creationId xmlns:a16="http://schemas.microsoft.com/office/drawing/2014/main" id="{F715F0A7-BD68-46B9-BF74-A21A4AEB7332}"/>
                  </a:ext>
                </a:extLst>
              </p:cNvPr>
              <p:cNvSpPr/>
              <p:nvPr/>
            </p:nvSpPr>
            <p:spPr>
              <a:xfrm>
                <a:off x="1869542" y="3699501"/>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𝟒</m:t>
                          </m:r>
                        </m:sub>
                      </m:sSub>
                    </m:oMath>
                  </m:oMathPara>
                </a14:m>
                <a:endParaRPr lang="zh-CN" altLang="en-US" b="1" dirty="0"/>
              </a:p>
            </p:txBody>
          </p:sp>
        </mc:Choice>
        <mc:Fallback xmlns="">
          <p:sp>
            <p:nvSpPr>
              <p:cNvPr id="72" name="椭圆 71">
                <a:extLst>
                  <a:ext uri="{FF2B5EF4-FFF2-40B4-BE49-F238E27FC236}">
                    <a16:creationId xmlns:a16="http://schemas.microsoft.com/office/drawing/2014/main" id="{F715F0A7-BD68-46B9-BF74-A21A4AEB7332}"/>
                  </a:ext>
                </a:extLst>
              </p:cNvPr>
              <p:cNvSpPr>
                <a:spLocks noRot="1" noChangeAspect="1" noMove="1" noResize="1" noEditPoints="1" noAdjustHandles="1" noChangeArrowheads="1" noChangeShapeType="1" noTextEdit="1"/>
              </p:cNvSpPr>
              <p:nvPr/>
            </p:nvSpPr>
            <p:spPr>
              <a:xfrm>
                <a:off x="1869542" y="3699501"/>
                <a:ext cx="648072" cy="648072"/>
              </a:xfrm>
              <a:prstGeom prst="ellipse">
                <a:avLst/>
              </a:prstGeom>
              <a:blipFill>
                <a:blip r:embed="rId13"/>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椭圆 72">
                <a:extLst>
                  <a:ext uri="{FF2B5EF4-FFF2-40B4-BE49-F238E27FC236}">
                    <a16:creationId xmlns:a16="http://schemas.microsoft.com/office/drawing/2014/main" id="{B1ABCC32-7C20-40A6-84CF-653BC93BC930}"/>
                  </a:ext>
                </a:extLst>
              </p:cNvPr>
              <p:cNvSpPr/>
              <p:nvPr/>
            </p:nvSpPr>
            <p:spPr>
              <a:xfrm>
                <a:off x="1868540" y="4797152"/>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𝟑</m:t>
                          </m:r>
                        </m:sub>
                      </m:sSub>
                    </m:oMath>
                  </m:oMathPara>
                </a14:m>
                <a:endParaRPr lang="zh-CN" altLang="en-US" b="1" dirty="0"/>
              </a:p>
            </p:txBody>
          </p:sp>
        </mc:Choice>
        <mc:Fallback xmlns="">
          <p:sp>
            <p:nvSpPr>
              <p:cNvPr id="73" name="椭圆 72">
                <a:extLst>
                  <a:ext uri="{FF2B5EF4-FFF2-40B4-BE49-F238E27FC236}">
                    <a16:creationId xmlns:a16="http://schemas.microsoft.com/office/drawing/2014/main" id="{B1ABCC32-7C20-40A6-84CF-653BC93BC930}"/>
                  </a:ext>
                </a:extLst>
              </p:cNvPr>
              <p:cNvSpPr>
                <a:spLocks noRot="1" noChangeAspect="1" noMove="1" noResize="1" noEditPoints="1" noAdjustHandles="1" noChangeArrowheads="1" noChangeShapeType="1" noTextEdit="1"/>
              </p:cNvSpPr>
              <p:nvPr/>
            </p:nvSpPr>
            <p:spPr>
              <a:xfrm>
                <a:off x="1868540" y="4797152"/>
                <a:ext cx="648072" cy="648072"/>
              </a:xfrm>
              <a:prstGeom prst="ellipse">
                <a:avLst/>
              </a:prstGeom>
              <a:blipFill>
                <a:blip r:embed="rId14"/>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椭圆 73">
                <a:extLst>
                  <a:ext uri="{FF2B5EF4-FFF2-40B4-BE49-F238E27FC236}">
                    <a16:creationId xmlns:a16="http://schemas.microsoft.com/office/drawing/2014/main" id="{D7A2328D-EBAB-42F9-A3F9-DCEDF496C714}"/>
                  </a:ext>
                </a:extLst>
              </p:cNvPr>
              <p:cNvSpPr/>
              <p:nvPr/>
            </p:nvSpPr>
            <p:spPr>
              <a:xfrm>
                <a:off x="276369" y="4797152"/>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𝟐</m:t>
                          </m:r>
                        </m:sub>
                      </m:sSub>
                    </m:oMath>
                  </m:oMathPara>
                </a14:m>
                <a:endParaRPr lang="zh-CN" altLang="en-US" b="1" dirty="0"/>
              </a:p>
            </p:txBody>
          </p:sp>
        </mc:Choice>
        <mc:Fallback xmlns="">
          <p:sp>
            <p:nvSpPr>
              <p:cNvPr id="74" name="椭圆 73">
                <a:extLst>
                  <a:ext uri="{FF2B5EF4-FFF2-40B4-BE49-F238E27FC236}">
                    <a16:creationId xmlns:a16="http://schemas.microsoft.com/office/drawing/2014/main" id="{D7A2328D-EBAB-42F9-A3F9-DCEDF496C714}"/>
                  </a:ext>
                </a:extLst>
              </p:cNvPr>
              <p:cNvSpPr>
                <a:spLocks noRot="1" noChangeAspect="1" noMove="1" noResize="1" noEditPoints="1" noAdjustHandles="1" noChangeArrowheads="1" noChangeShapeType="1" noTextEdit="1"/>
              </p:cNvSpPr>
              <p:nvPr/>
            </p:nvSpPr>
            <p:spPr>
              <a:xfrm>
                <a:off x="276369" y="4797152"/>
                <a:ext cx="648072" cy="648072"/>
              </a:xfrm>
              <a:prstGeom prst="ellipse">
                <a:avLst/>
              </a:prstGeom>
              <a:blipFill>
                <a:blip r:embed="rId15"/>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p:cxnSp>
        <p:nvCxnSpPr>
          <p:cNvPr id="75" name="直接连接符 74">
            <a:extLst>
              <a:ext uri="{FF2B5EF4-FFF2-40B4-BE49-F238E27FC236}">
                <a16:creationId xmlns:a16="http://schemas.microsoft.com/office/drawing/2014/main" id="{BE1EF3D1-15D7-489E-8508-C68A6EBF65C8}"/>
              </a:ext>
            </a:extLst>
          </p:cNvPr>
          <p:cNvCxnSpPr>
            <a:cxnSpLocks/>
            <a:stCxn id="72" idx="3"/>
            <a:endCxn id="74" idx="7"/>
          </p:cNvCxnSpPr>
          <p:nvPr/>
        </p:nvCxnSpPr>
        <p:spPr>
          <a:xfrm flipH="1">
            <a:off x="829533" y="4252665"/>
            <a:ext cx="1134917" cy="639395"/>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6" name="矩形 75">
                <a:extLst>
                  <a:ext uri="{FF2B5EF4-FFF2-40B4-BE49-F238E27FC236}">
                    <a16:creationId xmlns:a16="http://schemas.microsoft.com/office/drawing/2014/main" id="{D4DDACF0-D849-4C59-9DB3-F1389A0C2461}"/>
                  </a:ext>
                </a:extLst>
              </p:cNvPr>
              <p:cNvSpPr/>
              <p:nvPr/>
            </p:nvSpPr>
            <p:spPr>
              <a:xfrm>
                <a:off x="2987824" y="3844249"/>
                <a:ext cx="648072" cy="3916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b="1" i="1">
                              <a:latin typeface="Cambria Math" panose="02040503050406030204" pitchFamily="18" charset="0"/>
                            </a:rPr>
                          </m:ctrlPr>
                        </m:sSubPr>
                        <m:e>
                          <m:r>
                            <a:rPr lang="en-US" altLang="zh-CN" b="1">
                              <a:latin typeface="Cambria Math" panose="02040503050406030204" pitchFamily="18" charset="0"/>
                            </a:rPr>
                            <m:t>𝐯</m:t>
                          </m:r>
                        </m:e>
                        <m:sub>
                          <m:r>
                            <a:rPr lang="en-US" altLang="zh-CN" b="1">
                              <a:latin typeface="Cambria Math" panose="02040503050406030204" pitchFamily="18" charset="0"/>
                            </a:rPr>
                            <m:t>𝟏</m:t>
                          </m:r>
                        </m:sub>
                      </m:sSub>
                    </m:oMath>
                  </m:oMathPara>
                </a14:m>
                <a:endParaRPr lang="zh-CN" altLang="en-US"/>
              </a:p>
            </p:txBody>
          </p:sp>
        </mc:Choice>
        <mc:Fallback xmlns="">
          <p:sp>
            <p:nvSpPr>
              <p:cNvPr id="76" name="矩形 75">
                <a:extLst>
                  <a:ext uri="{FF2B5EF4-FFF2-40B4-BE49-F238E27FC236}">
                    <a16:creationId xmlns:a16="http://schemas.microsoft.com/office/drawing/2014/main" id="{D4DDACF0-D849-4C59-9DB3-F1389A0C2461}"/>
                  </a:ext>
                </a:extLst>
              </p:cNvPr>
              <p:cNvSpPr>
                <a:spLocks noRot="1" noChangeAspect="1" noMove="1" noResize="1" noEditPoints="1" noAdjustHandles="1" noChangeArrowheads="1" noChangeShapeType="1" noTextEdit="1"/>
              </p:cNvSpPr>
              <p:nvPr/>
            </p:nvSpPr>
            <p:spPr>
              <a:xfrm>
                <a:off x="2987824" y="3844249"/>
                <a:ext cx="648072" cy="391617"/>
              </a:xfrm>
              <a:prstGeom prst="rect">
                <a:avLst/>
              </a:prstGeom>
              <a:blipFill>
                <a:blip r:embed="rId16"/>
                <a:stretch>
                  <a:fillRect/>
                </a:stretch>
              </a:blipFill>
            </p:spPr>
            <p:txBody>
              <a:bodyPr/>
              <a:lstStyle/>
              <a:p>
                <a:r>
                  <a:rPr lang="zh-CN" altLang="en-US">
                    <a:noFill/>
                  </a:rPr>
                  <a:t> </a:t>
                </a:r>
              </a:p>
            </p:txBody>
          </p:sp>
        </mc:Fallback>
      </mc:AlternateContent>
      <p:sp>
        <p:nvSpPr>
          <p:cNvPr id="77" name="矩形 76">
            <a:extLst>
              <a:ext uri="{FF2B5EF4-FFF2-40B4-BE49-F238E27FC236}">
                <a16:creationId xmlns:a16="http://schemas.microsoft.com/office/drawing/2014/main" id="{A95EFB82-2CB8-4702-B8CE-4E58E4BA8F13}"/>
              </a:ext>
            </a:extLst>
          </p:cNvPr>
          <p:cNvSpPr/>
          <p:nvPr/>
        </p:nvSpPr>
        <p:spPr>
          <a:xfrm>
            <a:off x="3635896" y="3844248"/>
            <a:ext cx="648072" cy="3916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8" name="矩形 77">
                <a:extLst>
                  <a:ext uri="{FF2B5EF4-FFF2-40B4-BE49-F238E27FC236}">
                    <a16:creationId xmlns:a16="http://schemas.microsoft.com/office/drawing/2014/main" id="{68AB1332-7FFD-4A35-9238-A5A21D4B41FA}"/>
                  </a:ext>
                </a:extLst>
              </p:cNvPr>
              <p:cNvSpPr/>
              <p:nvPr/>
            </p:nvSpPr>
            <p:spPr>
              <a:xfrm>
                <a:off x="2987824" y="4230394"/>
                <a:ext cx="648072" cy="3916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b="1" i="1" smtClean="0">
                              <a:latin typeface="Cambria Math" panose="02040503050406030204" pitchFamily="18" charset="0"/>
                            </a:rPr>
                          </m:ctrlPr>
                        </m:sSubPr>
                        <m:e>
                          <m:r>
                            <a:rPr lang="en-US" altLang="zh-CN" b="1">
                              <a:latin typeface="Cambria Math" panose="02040503050406030204" pitchFamily="18" charset="0"/>
                            </a:rPr>
                            <m:t>𝐯</m:t>
                          </m:r>
                        </m:e>
                        <m:sub>
                          <m:r>
                            <a:rPr lang="en-US" altLang="zh-CN" b="1" i="1" smtClean="0">
                              <a:latin typeface="Cambria Math" panose="02040503050406030204" pitchFamily="18" charset="0"/>
                            </a:rPr>
                            <m:t>𝟐</m:t>
                          </m:r>
                        </m:sub>
                      </m:sSub>
                    </m:oMath>
                  </m:oMathPara>
                </a14:m>
                <a:endParaRPr lang="zh-CN" altLang="en-US"/>
              </a:p>
            </p:txBody>
          </p:sp>
        </mc:Choice>
        <mc:Fallback xmlns="">
          <p:sp>
            <p:nvSpPr>
              <p:cNvPr id="78" name="矩形 77">
                <a:extLst>
                  <a:ext uri="{FF2B5EF4-FFF2-40B4-BE49-F238E27FC236}">
                    <a16:creationId xmlns:a16="http://schemas.microsoft.com/office/drawing/2014/main" id="{68AB1332-7FFD-4A35-9238-A5A21D4B41FA}"/>
                  </a:ext>
                </a:extLst>
              </p:cNvPr>
              <p:cNvSpPr>
                <a:spLocks noRot="1" noChangeAspect="1" noMove="1" noResize="1" noEditPoints="1" noAdjustHandles="1" noChangeArrowheads="1" noChangeShapeType="1" noTextEdit="1"/>
              </p:cNvSpPr>
              <p:nvPr/>
            </p:nvSpPr>
            <p:spPr>
              <a:xfrm>
                <a:off x="2987824" y="4230394"/>
                <a:ext cx="648072" cy="391617"/>
              </a:xfrm>
              <a:prstGeom prst="rect">
                <a:avLst/>
              </a:prstGeom>
              <a:blipFill>
                <a:blip r:embed="rId17"/>
                <a:stretch>
                  <a:fillRect/>
                </a:stretch>
              </a:blipFill>
            </p:spPr>
            <p:txBody>
              <a:bodyPr/>
              <a:lstStyle/>
              <a:p>
                <a:r>
                  <a:rPr lang="zh-CN" altLang="en-US">
                    <a:noFill/>
                  </a:rPr>
                  <a:t> </a:t>
                </a:r>
              </a:p>
            </p:txBody>
          </p:sp>
        </mc:Fallback>
      </mc:AlternateContent>
      <p:sp>
        <p:nvSpPr>
          <p:cNvPr id="79" name="矩形 78">
            <a:extLst>
              <a:ext uri="{FF2B5EF4-FFF2-40B4-BE49-F238E27FC236}">
                <a16:creationId xmlns:a16="http://schemas.microsoft.com/office/drawing/2014/main" id="{79AB8516-50A0-4A6D-A615-96BE79A7362B}"/>
              </a:ext>
            </a:extLst>
          </p:cNvPr>
          <p:cNvSpPr/>
          <p:nvPr/>
        </p:nvSpPr>
        <p:spPr>
          <a:xfrm>
            <a:off x="3635896" y="4235865"/>
            <a:ext cx="648072" cy="3916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0" name="矩形 79">
                <a:extLst>
                  <a:ext uri="{FF2B5EF4-FFF2-40B4-BE49-F238E27FC236}">
                    <a16:creationId xmlns:a16="http://schemas.microsoft.com/office/drawing/2014/main" id="{290DAD8F-81A8-4E35-8D51-331922378F04}"/>
                  </a:ext>
                </a:extLst>
              </p:cNvPr>
              <p:cNvSpPr/>
              <p:nvPr/>
            </p:nvSpPr>
            <p:spPr>
              <a:xfrm>
                <a:off x="2987824" y="4610222"/>
                <a:ext cx="648072" cy="3916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b="1" i="1" smtClean="0">
                              <a:latin typeface="Cambria Math" panose="02040503050406030204" pitchFamily="18" charset="0"/>
                            </a:rPr>
                          </m:ctrlPr>
                        </m:sSubPr>
                        <m:e>
                          <m:r>
                            <a:rPr lang="en-US" altLang="zh-CN" b="1">
                              <a:latin typeface="Cambria Math" panose="02040503050406030204" pitchFamily="18" charset="0"/>
                            </a:rPr>
                            <m:t>𝐯</m:t>
                          </m:r>
                        </m:e>
                        <m:sub>
                          <m:r>
                            <a:rPr lang="en-US" altLang="zh-CN" b="1" i="1" smtClean="0">
                              <a:latin typeface="Cambria Math" panose="02040503050406030204" pitchFamily="18" charset="0"/>
                            </a:rPr>
                            <m:t>𝟑</m:t>
                          </m:r>
                        </m:sub>
                      </m:sSub>
                    </m:oMath>
                  </m:oMathPara>
                </a14:m>
                <a:endParaRPr lang="zh-CN" altLang="en-US"/>
              </a:p>
            </p:txBody>
          </p:sp>
        </mc:Choice>
        <mc:Fallback xmlns="">
          <p:sp>
            <p:nvSpPr>
              <p:cNvPr id="80" name="矩形 79">
                <a:extLst>
                  <a:ext uri="{FF2B5EF4-FFF2-40B4-BE49-F238E27FC236}">
                    <a16:creationId xmlns:a16="http://schemas.microsoft.com/office/drawing/2014/main" id="{290DAD8F-81A8-4E35-8D51-331922378F04}"/>
                  </a:ext>
                </a:extLst>
              </p:cNvPr>
              <p:cNvSpPr>
                <a:spLocks noRot="1" noChangeAspect="1" noMove="1" noResize="1" noEditPoints="1" noAdjustHandles="1" noChangeArrowheads="1" noChangeShapeType="1" noTextEdit="1"/>
              </p:cNvSpPr>
              <p:nvPr/>
            </p:nvSpPr>
            <p:spPr>
              <a:xfrm>
                <a:off x="2987824" y="4610222"/>
                <a:ext cx="648072" cy="391617"/>
              </a:xfrm>
              <a:prstGeom prst="rect">
                <a:avLst/>
              </a:prstGeom>
              <a:blipFill>
                <a:blip r:embed="rId18"/>
                <a:stretch>
                  <a:fillRect/>
                </a:stretch>
              </a:blipFill>
            </p:spPr>
            <p:txBody>
              <a:bodyPr/>
              <a:lstStyle/>
              <a:p>
                <a:r>
                  <a:rPr lang="zh-CN" altLang="en-US">
                    <a:noFill/>
                  </a:rPr>
                  <a:t> </a:t>
                </a:r>
              </a:p>
            </p:txBody>
          </p:sp>
        </mc:Fallback>
      </mc:AlternateContent>
      <p:sp>
        <p:nvSpPr>
          <p:cNvPr id="81" name="矩形 80">
            <a:extLst>
              <a:ext uri="{FF2B5EF4-FFF2-40B4-BE49-F238E27FC236}">
                <a16:creationId xmlns:a16="http://schemas.microsoft.com/office/drawing/2014/main" id="{D305B764-37D0-4963-A42F-F1E72B50A0A5}"/>
              </a:ext>
            </a:extLst>
          </p:cNvPr>
          <p:cNvSpPr/>
          <p:nvPr/>
        </p:nvSpPr>
        <p:spPr>
          <a:xfrm>
            <a:off x="3635896" y="4610221"/>
            <a:ext cx="648072" cy="3916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2" name="矩形 81">
                <a:extLst>
                  <a:ext uri="{FF2B5EF4-FFF2-40B4-BE49-F238E27FC236}">
                    <a16:creationId xmlns:a16="http://schemas.microsoft.com/office/drawing/2014/main" id="{2DD30138-5141-4AEE-898C-182E9AA9B934}"/>
                  </a:ext>
                </a:extLst>
              </p:cNvPr>
              <p:cNvSpPr/>
              <p:nvPr/>
            </p:nvSpPr>
            <p:spPr>
              <a:xfrm>
                <a:off x="2987824" y="4993670"/>
                <a:ext cx="648072" cy="3916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b="1" i="1" smtClean="0">
                              <a:latin typeface="Cambria Math" panose="02040503050406030204" pitchFamily="18" charset="0"/>
                            </a:rPr>
                          </m:ctrlPr>
                        </m:sSubPr>
                        <m:e>
                          <m:r>
                            <a:rPr lang="en-US" altLang="zh-CN" b="1">
                              <a:latin typeface="Cambria Math" panose="02040503050406030204" pitchFamily="18" charset="0"/>
                            </a:rPr>
                            <m:t>𝐯</m:t>
                          </m:r>
                        </m:e>
                        <m:sub>
                          <m:r>
                            <a:rPr lang="en-US" altLang="zh-CN" b="1" i="1" smtClean="0">
                              <a:latin typeface="Cambria Math" panose="02040503050406030204" pitchFamily="18" charset="0"/>
                            </a:rPr>
                            <m:t>𝟒</m:t>
                          </m:r>
                        </m:sub>
                      </m:sSub>
                    </m:oMath>
                  </m:oMathPara>
                </a14:m>
                <a:endParaRPr lang="zh-CN" altLang="en-US"/>
              </a:p>
            </p:txBody>
          </p:sp>
        </mc:Choice>
        <mc:Fallback xmlns="">
          <p:sp>
            <p:nvSpPr>
              <p:cNvPr id="82" name="矩形 81">
                <a:extLst>
                  <a:ext uri="{FF2B5EF4-FFF2-40B4-BE49-F238E27FC236}">
                    <a16:creationId xmlns:a16="http://schemas.microsoft.com/office/drawing/2014/main" id="{2DD30138-5141-4AEE-898C-182E9AA9B934}"/>
                  </a:ext>
                </a:extLst>
              </p:cNvPr>
              <p:cNvSpPr>
                <a:spLocks noRot="1" noChangeAspect="1" noMove="1" noResize="1" noEditPoints="1" noAdjustHandles="1" noChangeArrowheads="1" noChangeShapeType="1" noTextEdit="1"/>
              </p:cNvSpPr>
              <p:nvPr/>
            </p:nvSpPr>
            <p:spPr>
              <a:xfrm>
                <a:off x="2987824" y="4993670"/>
                <a:ext cx="648072" cy="391617"/>
              </a:xfrm>
              <a:prstGeom prst="rect">
                <a:avLst/>
              </a:prstGeom>
              <a:blipFill>
                <a:blip r:embed="rId19"/>
                <a:stretch>
                  <a:fillRect/>
                </a:stretch>
              </a:blipFill>
            </p:spPr>
            <p:txBody>
              <a:bodyPr/>
              <a:lstStyle/>
              <a:p>
                <a:r>
                  <a:rPr lang="zh-CN" altLang="en-US">
                    <a:noFill/>
                  </a:rPr>
                  <a:t> </a:t>
                </a:r>
              </a:p>
            </p:txBody>
          </p:sp>
        </mc:Fallback>
      </mc:AlternateContent>
      <p:sp>
        <p:nvSpPr>
          <p:cNvPr id="83" name="矩形 82">
            <a:extLst>
              <a:ext uri="{FF2B5EF4-FFF2-40B4-BE49-F238E27FC236}">
                <a16:creationId xmlns:a16="http://schemas.microsoft.com/office/drawing/2014/main" id="{1A71D9BE-26BA-4B5B-84B0-A8688887D2DC}"/>
              </a:ext>
            </a:extLst>
          </p:cNvPr>
          <p:cNvSpPr/>
          <p:nvPr/>
        </p:nvSpPr>
        <p:spPr>
          <a:xfrm>
            <a:off x="3635896" y="4990263"/>
            <a:ext cx="648072" cy="3916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4" name="矩形 83">
                <a:extLst>
                  <a:ext uri="{FF2B5EF4-FFF2-40B4-BE49-F238E27FC236}">
                    <a16:creationId xmlns:a16="http://schemas.microsoft.com/office/drawing/2014/main" id="{AA63F89B-AB18-45FD-98FB-C69DAAEA7DC4}"/>
                  </a:ext>
                </a:extLst>
              </p:cNvPr>
              <p:cNvSpPr/>
              <p:nvPr/>
            </p:nvSpPr>
            <p:spPr>
              <a:xfrm>
                <a:off x="4727907" y="3879211"/>
                <a:ext cx="564173"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1" smtClean="0">
                          <a:latin typeface="Cambria Math" panose="02040503050406030204" pitchFamily="18" charset="0"/>
                        </a:rPr>
                        <m:t>𝟏</m:t>
                      </m:r>
                    </m:oMath>
                  </m:oMathPara>
                </a14:m>
                <a:endParaRPr lang="zh-CN" altLang="en-US"/>
              </a:p>
            </p:txBody>
          </p:sp>
        </mc:Choice>
        <mc:Fallback xmlns="">
          <p:sp>
            <p:nvSpPr>
              <p:cNvPr id="84" name="矩形 83">
                <a:extLst>
                  <a:ext uri="{FF2B5EF4-FFF2-40B4-BE49-F238E27FC236}">
                    <a16:creationId xmlns:a16="http://schemas.microsoft.com/office/drawing/2014/main" id="{AA63F89B-AB18-45FD-98FB-C69DAAEA7DC4}"/>
                  </a:ext>
                </a:extLst>
              </p:cNvPr>
              <p:cNvSpPr>
                <a:spLocks noRot="1" noChangeAspect="1" noMove="1" noResize="1" noEditPoints="1" noAdjustHandles="1" noChangeArrowheads="1" noChangeShapeType="1" noTextEdit="1"/>
              </p:cNvSpPr>
              <p:nvPr/>
            </p:nvSpPr>
            <p:spPr>
              <a:xfrm>
                <a:off x="4727907" y="3879211"/>
                <a:ext cx="564173" cy="288652"/>
              </a:xfrm>
              <a:prstGeom prst="rect">
                <a:avLst/>
              </a:prstGeom>
              <a:blipFill>
                <a:blip r:embed="rId20"/>
                <a:stretch>
                  <a:fillRect/>
                </a:stretch>
              </a:blipFill>
            </p:spPr>
            <p:txBody>
              <a:bodyPr/>
              <a:lstStyle/>
              <a:p>
                <a:r>
                  <a:rPr lang="zh-CN" altLang="en-US">
                    <a:noFill/>
                  </a:rPr>
                  <a:t> </a:t>
                </a:r>
              </a:p>
            </p:txBody>
          </p:sp>
        </mc:Fallback>
      </mc:AlternateContent>
      <p:sp>
        <p:nvSpPr>
          <p:cNvPr id="88" name="矩形 87">
            <a:extLst>
              <a:ext uri="{FF2B5EF4-FFF2-40B4-BE49-F238E27FC236}">
                <a16:creationId xmlns:a16="http://schemas.microsoft.com/office/drawing/2014/main" id="{0D0A3D77-834B-4A58-A026-069063A2F0FD}"/>
              </a:ext>
            </a:extLst>
          </p:cNvPr>
          <p:cNvSpPr/>
          <p:nvPr/>
        </p:nvSpPr>
        <p:spPr>
          <a:xfrm>
            <a:off x="5292080" y="3879211"/>
            <a:ext cx="348149"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9" name="矩形 88">
                <a:extLst>
                  <a:ext uri="{FF2B5EF4-FFF2-40B4-BE49-F238E27FC236}">
                    <a16:creationId xmlns:a16="http://schemas.microsoft.com/office/drawing/2014/main" id="{4C600B19-6E99-4A22-81D6-21D3EC0BEBA8}"/>
                  </a:ext>
                </a:extLst>
              </p:cNvPr>
              <p:cNvSpPr/>
              <p:nvPr/>
            </p:nvSpPr>
            <p:spPr>
              <a:xfrm>
                <a:off x="4727907" y="4279372"/>
                <a:ext cx="564173"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0" smtClean="0">
                          <a:latin typeface="Cambria Math" panose="02040503050406030204" pitchFamily="18" charset="0"/>
                        </a:rPr>
                        <m:t>𝟎</m:t>
                      </m:r>
                    </m:oMath>
                  </m:oMathPara>
                </a14:m>
                <a:endParaRPr lang="zh-CN" altLang="en-US" b="1"/>
              </a:p>
            </p:txBody>
          </p:sp>
        </mc:Choice>
        <mc:Fallback xmlns="">
          <p:sp>
            <p:nvSpPr>
              <p:cNvPr id="89" name="矩形 88">
                <a:extLst>
                  <a:ext uri="{FF2B5EF4-FFF2-40B4-BE49-F238E27FC236}">
                    <a16:creationId xmlns:a16="http://schemas.microsoft.com/office/drawing/2014/main" id="{4C600B19-6E99-4A22-81D6-21D3EC0BEBA8}"/>
                  </a:ext>
                </a:extLst>
              </p:cNvPr>
              <p:cNvSpPr>
                <a:spLocks noRot="1" noChangeAspect="1" noMove="1" noResize="1" noEditPoints="1" noAdjustHandles="1" noChangeArrowheads="1" noChangeShapeType="1" noTextEdit="1"/>
              </p:cNvSpPr>
              <p:nvPr/>
            </p:nvSpPr>
            <p:spPr>
              <a:xfrm>
                <a:off x="4727907" y="4279372"/>
                <a:ext cx="564173" cy="288652"/>
              </a:xfrm>
              <a:prstGeom prst="rect">
                <a:avLst/>
              </a:prstGeom>
              <a:blipFill>
                <a:blip r:embed="rId21"/>
                <a:stretch>
                  <a:fillRect b="-1961"/>
                </a:stretch>
              </a:blipFill>
            </p:spPr>
            <p:txBody>
              <a:bodyPr/>
              <a:lstStyle/>
              <a:p>
                <a:r>
                  <a:rPr lang="zh-CN" altLang="en-US">
                    <a:noFill/>
                  </a:rPr>
                  <a:t> </a:t>
                </a:r>
              </a:p>
            </p:txBody>
          </p:sp>
        </mc:Fallback>
      </mc:AlternateContent>
      <p:sp>
        <p:nvSpPr>
          <p:cNvPr id="90" name="矩形 89">
            <a:extLst>
              <a:ext uri="{FF2B5EF4-FFF2-40B4-BE49-F238E27FC236}">
                <a16:creationId xmlns:a16="http://schemas.microsoft.com/office/drawing/2014/main" id="{817FA576-EF14-4810-864A-6FBE48AF1D94}"/>
              </a:ext>
            </a:extLst>
          </p:cNvPr>
          <p:cNvSpPr/>
          <p:nvPr/>
        </p:nvSpPr>
        <p:spPr>
          <a:xfrm>
            <a:off x="5292080" y="4279372"/>
            <a:ext cx="348149"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1" name="矩形 90">
                <a:extLst>
                  <a:ext uri="{FF2B5EF4-FFF2-40B4-BE49-F238E27FC236}">
                    <a16:creationId xmlns:a16="http://schemas.microsoft.com/office/drawing/2014/main" id="{9B1F875A-DB8A-431D-92D3-29C9D3A1BFE4}"/>
                  </a:ext>
                </a:extLst>
              </p:cNvPr>
              <p:cNvSpPr/>
              <p:nvPr/>
            </p:nvSpPr>
            <p:spPr>
              <a:xfrm>
                <a:off x="6063220" y="3879211"/>
                <a:ext cx="564173"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0" smtClean="0">
                          <a:latin typeface="Cambria Math" panose="02040503050406030204" pitchFamily="18" charset="0"/>
                        </a:rPr>
                        <m:t>𝟑</m:t>
                      </m:r>
                    </m:oMath>
                  </m:oMathPara>
                </a14:m>
                <a:endParaRPr lang="zh-CN" altLang="en-US" b="1"/>
              </a:p>
            </p:txBody>
          </p:sp>
        </mc:Choice>
        <mc:Fallback xmlns="">
          <p:sp>
            <p:nvSpPr>
              <p:cNvPr id="91" name="矩形 90">
                <a:extLst>
                  <a:ext uri="{FF2B5EF4-FFF2-40B4-BE49-F238E27FC236}">
                    <a16:creationId xmlns:a16="http://schemas.microsoft.com/office/drawing/2014/main" id="{9B1F875A-DB8A-431D-92D3-29C9D3A1BFE4}"/>
                  </a:ext>
                </a:extLst>
              </p:cNvPr>
              <p:cNvSpPr>
                <a:spLocks noRot="1" noChangeAspect="1" noMove="1" noResize="1" noEditPoints="1" noAdjustHandles="1" noChangeArrowheads="1" noChangeShapeType="1" noTextEdit="1"/>
              </p:cNvSpPr>
              <p:nvPr/>
            </p:nvSpPr>
            <p:spPr>
              <a:xfrm>
                <a:off x="6063220" y="3879211"/>
                <a:ext cx="564173" cy="288652"/>
              </a:xfrm>
              <a:prstGeom prst="rect">
                <a:avLst/>
              </a:prstGeom>
              <a:blipFill>
                <a:blip r:embed="rId22"/>
                <a:stretch>
                  <a:fillRect/>
                </a:stretch>
              </a:blipFill>
            </p:spPr>
            <p:txBody>
              <a:bodyPr/>
              <a:lstStyle/>
              <a:p>
                <a:r>
                  <a:rPr lang="zh-CN" altLang="en-US">
                    <a:noFill/>
                  </a:rPr>
                  <a:t> </a:t>
                </a:r>
              </a:p>
            </p:txBody>
          </p:sp>
        </mc:Fallback>
      </mc:AlternateContent>
      <p:sp>
        <p:nvSpPr>
          <p:cNvPr id="92" name="矩形 91">
            <a:extLst>
              <a:ext uri="{FF2B5EF4-FFF2-40B4-BE49-F238E27FC236}">
                <a16:creationId xmlns:a16="http://schemas.microsoft.com/office/drawing/2014/main" id="{384E1F4B-4585-4D9D-BCFA-149833D926CC}"/>
              </a:ext>
            </a:extLst>
          </p:cNvPr>
          <p:cNvSpPr/>
          <p:nvPr/>
        </p:nvSpPr>
        <p:spPr>
          <a:xfrm>
            <a:off x="6627393" y="3879211"/>
            <a:ext cx="348149"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a:t>
            </a:r>
            <a:endParaRPr lang="zh-CN" altLang="en-US"/>
          </a:p>
        </p:txBody>
      </p:sp>
      <mc:AlternateContent xmlns:mc="http://schemas.openxmlformats.org/markup-compatibility/2006" xmlns:a14="http://schemas.microsoft.com/office/drawing/2010/main">
        <mc:Choice Requires="a14">
          <p:sp>
            <p:nvSpPr>
              <p:cNvPr id="93" name="矩形 92">
                <a:extLst>
                  <a:ext uri="{FF2B5EF4-FFF2-40B4-BE49-F238E27FC236}">
                    <a16:creationId xmlns:a16="http://schemas.microsoft.com/office/drawing/2014/main" id="{2493CF25-3956-4EF8-948D-CBA701130F7F}"/>
                  </a:ext>
                </a:extLst>
              </p:cNvPr>
              <p:cNvSpPr/>
              <p:nvPr/>
            </p:nvSpPr>
            <p:spPr>
              <a:xfrm>
                <a:off x="6063220" y="4279372"/>
                <a:ext cx="564173"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0" smtClean="0">
                          <a:latin typeface="Cambria Math" panose="02040503050406030204" pitchFamily="18" charset="0"/>
                        </a:rPr>
                        <m:t>𝟐</m:t>
                      </m:r>
                    </m:oMath>
                  </m:oMathPara>
                </a14:m>
                <a:endParaRPr lang="zh-CN" altLang="en-US" b="1"/>
              </a:p>
            </p:txBody>
          </p:sp>
        </mc:Choice>
        <mc:Fallback xmlns="">
          <p:sp>
            <p:nvSpPr>
              <p:cNvPr id="93" name="矩形 92">
                <a:extLst>
                  <a:ext uri="{FF2B5EF4-FFF2-40B4-BE49-F238E27FC236}">
                    <a16:creationId xmlns:a16="http://schemas.microsoft.com/office/drawing/2014/main" id="{2493CF25-3956-4EF8-948D-CBA701130F7F}"/>
                  </a:ext>
                </a:extLst>
              </p:cNvPr>
              <p:cNvSpPr>
                <a:spLocks noRot="1" noChangeAspect="1" noMove="1" noResize="1" noEditPoints="1" noAdjustHandles="1" noChangeArrowheads="1" noChangeShapeType="1" noTextEdit="1"/>
              </p:cNvSpPr>
              <p:nvPr/>
            </p:nvSpPr>
            <p:spPr>
              <a:xfrm>
                <a:off x="6063220" y="4279372"/>
                <a:ext cx="564173" cy="288652"/>
              </a:xfrm>
              <a:prstGeom prst="rect">
                <a:avLst/>
              </a:prstGeom>
              <a:blipFill>
                <a:blip r:embed="rId23"/>
                <a:stretch>
                  <a:fillRect b="-1961"/>
                </a:stretch>
              </a:blipFill>
            </p:spPr>
            <p:txBody>
              <a:bodyPr/>
              <a:lstStyle/>
              <a:p>
                <a:r>
                  <a:rPr lang="zh-CN" altLang="en-US">
                    <a:noFill/>
                  </a:rPr>
                  <a:t> </a:t>
                </a:r>
              </a:p>
            </p:txBody>
          </p:sp>
        </mc:Fallback>
      </mc:AlternateContent>
      <p:sp>
        <p:nvSpPr>
          <p:cNvPr id="94" name="矩形 93">
            <a:extLst>
              <a:ext uri="{FF2B5EF4-FFF2-40B4-BE49-F238E27FC236}">
                <a16:creationId xmlns:a16="http://schemas.microsoft.com/office/drawing/2014/main" id="{5D248246-4D75-46AF-994D-8312A2540E2C}"/>
              </a:ext>
            </a:extLst>
          </p:cNvPr>
          <p:cNvSpPr/>
          <p:nvPr/>
        </p:nvSpPr>
        <p:spPr>
          <a:xfrm>
            <a:off x="6627393" y="4279372"/>
            <a:ext cx="348149"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5" name="矩形 94">
                <a:extLst>
                  <a:ext uri="{FF2B5EF4-FFF2-40B4-BE49-F238E27FC236}">
                    <a16:creationId xmlns:a16="http://schemas.microsoft.com/office/drawing/2014/main" id="{F7BA4243-F2B7-4F54-9E45-FB7BA4A7B78A}"/>
                  </a:ext>
                </a:extLst>
              </p:cNvPr>
              <p:cNvSpPr/>
              <p:nvPr/>
            </p:nvSpPr>
            <p:spPr>
              <a:xfrm>
                <a:off x="4727907" y="4688210"/>
                <a:ext cx="564173"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1" smtClean="0">
                          <a:latin typeface="Cambria Math" panose="02040503050406030204" pitchFamily="18" charset="0"/>
                        </a:rPr>
                        <m:t>𝟏</m:t>
                      </m:r>
                    </m:oMath>
                  </m:oMathPara>
                </a14:m>
                <a:endParaRPr lang="zh-CN" altLang="en-US" b="1"/>
              </a:p>
            </p:txBody>
          </p:sp>
        </mc:Choice>
        <mc:Fallback xmlns="">
          <p:sp>
            <p:nvSpPr>
              <p:cNvPr id="95" name="矩形 94">
                <a:extLst>
                  <a:ext uri="{FF2B5EF4-FFF2-40B4-BE49-F238E27FC236}">
                    <a16:creationId xmlns:a16="http://schemas.microsoft.com/office/drawing/2014/main" id="{F7BA4243-F2B7-4F54-9E45-FB7BA4A7B78A}"/>
                  </a:ext>
                </a:extLst>
              </p:cNvPr>
              <p:cNvSpPr>
                <a:spLocks noRot="1" noChangeAspect="1" noMove="1" noResize="1" noEditPoints="1" noAdjustHandles="1" noChangeArrowheads="1" noChangeShapeType="1" noTextEdit="1"/>
              </p:cNvSpPr>
              <p:nvPr/>
            </p:nvSpPr>
            <p:spPr>
              <a:xfrm>
                <a:off x="4727907" y="4688210"/>
                <a:ext cx="564173" cy="288652"/>
              </a:xfrm>
              <a:prstGeom prst="rect">
                <a:avLst/>
              </a:prstGeom>
              <a:blipFill>
                <a:blip r:embed="rId24"/>
                <a:stretch>
                  <a:fillRect b="-1961"/>
                </a:stretch>
              </a:blipFill>
            </p:spPr>
            <p:txBody>
              <a:bodyPr/>
              <a:lstStyle/>
              <a:p>
                <a:r>
                  <a:rPr lang="zh-CN" altLang="en-US">
                    <a:noFill/>
                  </a:rPr>
                  <a:t> </a:t>
                </a:r>
              </a:p>
            </p:txBody>
          </p:sp>
        </mc:Fallback>
      </mc:AlternateContent>
      <p:sp>
        <p:nvSpPr>
          <p:cNvPr id="96" name="矩形 95">
            <a:extLst>
              <a:ext uri="{FF2B5EF4-FFF2-40B4-BE49-F238E27FC236}">
                <a16:creationId xmlns:a16="http://schemas.microsoft.com/office/drawing/2014/main" id="{6C6B1216-2FA5-44DA-9772-99421E830B8C}"/>
              </a:ext>
            </a:extLst>
          </p:cNvPr>
          <p:cNvSpPr/>
          <p:nvPr/>
        </p:nvSpPr>
        <p:spPr>
          <a:xfrm>
            <a:off x="5292080" y="4688210"/>
            <a:ext cx="348149"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a:t>
            </a:r>
            <a:endParaRPr lang="zh-CN" altLang="en-US"/>
          </a:p>
        </p:txBody>
      </p:sp>
      <mc:AlternateContent xmlns:mc="http://schemas.openxmlformats.org/markup-compatibility/2006" xmlns:a14="http://schemas.microsoft.com/office/drawing/2010/main">
        <mc:Choice Requires="a14">
          <p:sp>
            <p:nvSpPr>
              <p:cNvPr id="97" name="矩形 96">
                <a:extLst>
                  <a:ext uri="{FF2B5EF4-FFF2-40B4-BE49-F238E27FC236}">
                    <a16:creationId xmlns:a16="http://schemas.microsoft.com/office/drawing/2014/main" id="{3471E3B8-36D9-4044-AD81-4ED787EB2A00}"/>
                  </a:ext>
                </a:extLst>
              </p:cNvPr>
              <p:cNvSpPr/>
              <p:nvPr/>
            </p:nvSpPr>
            <p:spPr>
              <a:xfrm>
                <a:off x="4727907" y="5097048"/>
                <a:ext cx="564173"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1" smtClean="0">
                          <a:latin typeface="Cambria Math" panose="02040503050406030204" pitchFamily="18" charset="0"/>
                        </a:rPr>
                        <m:t>𝟎</m:t>
                      </m:r>
                    </m:oMath>
                  </m:oMathPara>
                </a14:m>
                <a:endParaRPr lang="zh-CN" altLang="en-US" b="1"/>
              </a:p>
            </p:txBody>
          </p:sp>
        </mc:Choice>
        <mc:Fallback xmlns="">
          <p:sp>
            <p:nvSpPr>
              <p:cNvPr id="97" name="矩形 96">
                <a:extLst>
                  <a:ext uri="{FF2B5EF4-FFF2-40B4-BE49-F238E27FC236}">
                    <a16:creationId xmlns:a16="http://schemas.microsoft.com/office/drawing/2014/main" id="{3471E3B8-36D9-4044-AD81-4ED787EB2A00}"/>
                  </a:ext>
                </a:extLst>
              </p:cNvPr>
              <p:cNvSpPr>
                <a:spLocks noRot="1" noChangeAspect="1" noMove="1" noResize="1" noEditPoints="1" noAdjustHandles="1" noChangeArrowheads="1" noChangeShapeType="1" noTextEdit="1"/>
              </p:cNvSpPr>
              <p:nvPr/>
            </p:nvSpPr>
            <p:spPr>
              <a:xfrm>
                <a:off x="4727907" y="5097048"/>
                <a:ext cx="564173" cy="288652"/>
              </a:xfrm>
              <a:prstGeom prst="rect">
                <a:avLst/>
              </a:prstGeom>
              <a:blipFill>
                <a:blip r:embed="rId25"/>
                <a:stretch>
                  <a:fillRect b="-1961"/>
                </a:stretch>
              </a:blipFill>
            </p:spPr>
            <p:txBody>
              <a:bodyPr/>
              <a:lstStyle/>
              <a:p>
                <a:r>
                  <a:rPr lang="zh-CN" altLang="en-US">
                    <a:noFill/>
                  </a:rPr>
                  <a:t> </a:t>
                </a:r>
              </a:p>
            </p:txBody>
          </p:sp>
        </mc:Fallback>
      </mc:AlternateContent>
      <p:sp>
        <p:nvSpPr>
          <p:cNvPr id="98" name="矩形 97">
            <a:extLst>
              <a:ext uri="{FF2B5EF4-FFF2-40B4-BE49-F238E27FC236}">
                <a16:creationId xmlns:a16="http://schemas.microsoft.com/office/drawing/2014/main" id="{E6BE5D8B-E0E2-46F2-8771-5E0402C190B7}"/>
              </a:ext>
            </a:extLst>
          </p:cNvPr>
          <p:cNvSpPr/>
          <p:nvPr/>
        </p:nvSpPr>
        <p:spPr>
          <a:xfrm>
            <a:off x="5292080" y="5097048"/>
            <a:ext cx="348149"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9" name="矩形 98">
                <a:extLst>
                  <a:ext uri="{FF2B5EF4-FFF2-40B4-BE49-F238E27FC236}">
                    <a16:creationId xmlns:a16="http://schemas.microsoft.com/office/drawing/2014/main" id="{F19FE0C1-EC09-4371-A2EA-5AFD9E7CBB34}"/>
                  </a:ext>
                </a:extLst>
              </p:cNvPr>
              <p:cNvSpPr/>
              <p:nvPr/>
            </p:nvSpPr>
            <p:spPr>
              <a:xfrm>
                <a:off x="6063220" y="5097048"/>
                <a:ext cx="564173"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0" smtClean="0">
                          <a:latin typeface="Cambria Math" panose="02040503050406030204" pitchFamily="18" charset="0"/>
                        </a:rPr>
                        <m:t>𝟏</m:t>
                      </m:r>
                    </m:oMath>
                  </m:oMathPara>
                </a14:m>
                <a:endParaRPr lang="zh-CN" altLang="en-US" b="1"/>
              </a:p>
            </p:txBody>
          </p:sp>
        </mc:Choice>
        <mc:Fallback xmlns="">
          <p:sp>
            <p:nvSpPr>
              <p:cNvPr id="99" name="矩形 98">
                <a:extLst>
                  <a:ext uri="{FF2B5EF4-FFF2-40B4-BE49-F238E27FC236}">
                    <a16:creationId xmlns:a16="http://schemas.microsoft.com/office/drawing/2014/main" id="{F19FE0C1-EC09-4371-A2EA-5AFD9E7CBB34}"/>
                  </a:ext>
                </a:extLst>
              </p:cNvPr>
              <p:cNvSpPr>
                <a:spLocks noRot="1" noChangeAspect="1" noMove="1" noResize="1" noEditPoints="1" noAdjustHandles="1" noChangeArrowheads="1" noChangeShapeType="1" noTextEdit="1"/>
              </p:cNvSpPr>
              <p:nvPr/>
            </p:nvSpPr>
            <p:spPr>
              <a:xfrm>
                <a:off x="6063220" y="5097048"/>
                <a:ext cx="564173" cy="288652"/>
              </a:xfrm>
              <a:prstGeom prst="rect">
                <a:avLst/>
              </a:prstGeom>
              <a:blipFill>
                <a:blip r:embed="rId26"/>
                <a:stretch>
                  <a:fillRect b="-1961"/>
                </a:stretch>
              </a:blipFill>
            </p:spPr>
            <p:txBody>
              <a:bodyPr/>
              <a:lstStyle/>
              <a:p>
                <a:r>
                  <a:rPr lang="zh-CN" altLang="en-US">
                    <a:noFill/>
                  </a:rPr>
                  <a:t> </a:t>
                </a:r>
              </a:p>
            </p:txBody>
          </p:sp>
        </mc:Fallback>
      </mc:AlternateContent>
      <p:sp>
        <p:nvSpPr>
          <p:cNvPr id="100" name="矩形 99">
            <a:extLst>
              <a:ext uri="{FF2B5EF4-FFF2-40B4-BE49-F238E27FC236}">
                <a16:creationId xmlns:a16="http://schemas.microsoft.com/office/drawing/2014/main" id="{B2671DD6-5845-4F7B-87D1-3DD77C6227EF}"/>
              </a:ext>
            </a:extLst>
          </p:cNvPr>
          <p:cNvSpPr/>
          <p:nvPr/>
        </p:nvSpPr>
        <p:spPr>
          <a:xfrm>
            <a:off x="6627393" y="5097048"/>
            <a:ext cx="348149"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a:t>
            </a:r>
            <a:endParaRPr lang="zh-CN" altLang="en-US"/>
          </a:p>
        </p:txBody>
      </p:sp>
      <mc:AlternateContent xmlns:mc="http://schemas.openxmlformats.org/markup-compatibility/2006" xmlns:a14="http://schemas.microsoft.com/office/drawing/2010/main">
        <mc:Choice Requires="a14">
          <p:sp>
            <p:nvSpPr>
              <p:cNvPr id="101" name="矩形 100">
                <a:extLst>
                  <a:ext uri="{FF2B5EF4-FFF2-40B4-BE49-F238E27FC236}">
                    <a16:creationId xmlns:a16="http://schemas.microsoft.com/office/drawing/2014/main" id="{F3D20766-F1D9-417A-AACA-B5205DB5F3B3}"/>
                  </a:ext>
                </a:extLst>
              </p:cNvPr>
              <p:cNvSpPr/>
              <p:nvPr/>
            </p:nvSpPr>
            <p:spPr>
              <a:xfrm>
                <a:off x="7398153" y="4279372"/>
                <a:ext cx="564173"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0" smtClean="0">
                          <a:latin typeface="Cambria Math" panose="02040503050406030204" pitchFamily="18" charset="0"/>
                        </a:rPr>
                        <m:t>𝟑</m:t>
                      </m:r>
                    </m:oMath>
                  </m:oMathPara>
                </a14:m>
                <a:endParaRPr lang="zh-CN" altLang="en-US" b="1"/>
              </a:p>
            </p:txBody>
          </p:sp>
        </mc:Choice>
        <mc:Fallback xmlns="">
          <p:sp>
            <p:nvSpPr>
              <p:cNvPr id="101" name="矩形 100">
                <a:extLst>
                  <a:ext uri="{FF2B5EF4-FFF2-40B4-BE49-F238E27FC236}">
                    <a16:creationId xmlns:a16="http://schemas.microsoft.com/office/drawing/2014/main" id="{F3D20766-F1D9-417A-AACA-B5205DB5F3B3}"/>
                  </a:ext>
                </a:extLst>
              </p:cNvPr>
              <p:cNvSpPr>
                <a:spLocks noRot="1" noChangeAspect="1" noMove="1" noResize="1" noEditPoints="1" noAdjustHandles="1" noChangeArrowheads="1" noChangeShapeType="1" noTextEdit="1"/>
              </p:cNvSpPr>
              <p:nvPr/>
            </p:nvSpPr>
            <p:spPr>
              <a:xfrm>
                <a:off x="7398153" y="4279372"/>
                <a:ext cx="564173" cy="288652"/>
              </a:xfrm>
              <a:prstGeom prst="rect">
                <a:avLst/>
              </a:prstGeom>
              <a:blipFill>
                <a:blip r:embed="rId27"/>
                <a:stretch>
                  <a:fillRect b="-1961"/>
                </a:stretch>
              </a:blipFill>
            </p:spPr>
            <p:txBody>
              <a:bodyPr/>
              <a:lstStyle/>
              <a:p>
                <a:r>
                  <a:rPr lang="zh-CN" altLang="en-US">
                    <a:noFill/>
                  </a:rPr>
                  <a:t> </a:t>
                </a:r>
              </a:p>
            </p:txBody>
          </p:sp>
        </mc:Fallback>
      </mc:AlternateContent>
      <p:sp>
        <p:nvSpPr>
          <p:cNvPr id="102" name="矩形 101">
            <a:extLst>
              <a:ext uri="{FF2B5EF4-FFF2-40B4-BE49-F238E27FC236}">
                <a16:creationId xmlns:a16="http://schemas.microsoft.com/office/drawing/2014/main" id="{8098DC64-6045-4CA3-AC58-D4020A78EA42}"/>
              </a:ext>
            </a:extLst>
          </p:cNvPr>
          <p:cNvSpPr/>
          <p:nvPr/>
        </p:nvSpPr>
        <p:spPr>
          <a:xfrm>
            <a:off x="7962326" y="4279372"/>
            <a:ext cx="348149"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a:t>
            </a:r>
            <a:endParaRPr lang="zh-CN" altLang="en-US"/>
          </a:p>
        </p:txBody>
      </p:sp>
      <p:cxnSp>
        <p:nvCxnSpPr>
          <p:cNvPr id="103" name="直接箭头连接符 102">
            <a:extLst>
              <a:ext uri="{FF2B5EF4-FFF2-40B4-BE49-F238E27FC236}">
                <a16:creationId xmlns:a16="http://schemas.microsoft.com/office/drawing/2014/main" id="{82609623-CFC8-4C7A-B7B6-781EB8987BC8}"/>
              </a:ext>
            </a:extLst>
          </p:cNvPr>
          <p:cNvCxnSpPr>
            <a:cxnSpLocks/>
            <a:endCxn id="84" idx="1"/>
          </p:cNvCxnSpPr>
          <p:nvPr/>
        </p:nvCxnSpPr>
        <p:spPr>
          <a:xfrm>
            <a:off x="3986222" y="4023537"/>
            <a:ext cx="74168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6" name="直接箭头连接符 105">
            <a:extLst>
              <a:ext uri="{FF2B5EF4-FFF2-40B4-BE49-F238E27FC236}">
                <a16:creationId xmlns:a16="http://schemas.microsoft.com/office/drawing/2014/main" id="{C40348FA-92C6-4744-B00C-0BB5FE1260C8}"/>
              </a:ext>
            </a:extLst>
          </p:cNvPr>
          <p:cNvCxnSpPr>
            <a:cxnSpLocks/>
          </p:cNvCxnSpPr>
          <p:nvPr/>
        </p:nvCxnSpPr>
        <p:spPr>
          <a:xfrm>
            <a:off x="3986222" y="4437112"/>
            <a:ext cx="74168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7" name="直接箭头连接符 106">
            <a:extLst>
              <a:ext uri="{FF2B5EF4-FFF2-40B4-BE49-F238E27FC236}">
                <a16:creationId xmlns:a16="http://schemas.microsoft.com/office/drawing/2014/main" id="{EC5660E6-10F1-4FC3-A80A-4D9FA2D43C06}"/>
              </a:ext>
            </a:extLst>
          </p:cNvPr>
          <p:cNvCxnSpPr>
            <a:cxnSpLocks/>
          </p:cNvCxnSpPr>
          <p:nvPr/>
        </p:nvCxnSpPr>
        <p:spPr>
          <a:xfrm>
            <a:off x="3986222" y="4850687"/>
            <a:ext cx="74168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8" name="直接箭头连接符 107">
            <a:extLst>
              <a:ext uri="{FF2B5EF4-FFF2-40B4-BE49-F238E27FC236}">
                <a16:creationId xmlns:a16="http://schemas.microsoft.com/office/drawing/2014/main" id="{1E91B299-707C-41B5-BDF8-008146CA2B55}"/>
              </a:ext>
            </a:extLst>
          </p:cNvPr>
          <p:cNvCxnSpPr>
            <a:cxnSpLocks/>
          </p:cNvCxnSpPr>
          <p:nvPr/>
        </p:nvCxnSpPr>
        <p:spPr>
          <a:xfrm>
            <a:off x="3986222" y="5264262"/>
            <a:ext cx="74168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9" name="直接箭头连接符 108">
            <a:extLst>
              <a:ext uri="{FF2B5EF4-FFF2-40B4-BE49-F238E27FC236}">
                <a16:creationId xmlns:a16="http://schemas.microsoft.com/office/drawing/2014/main" id="{93C18F69-0206-4AE0-BDA9-C33478EC5A31}"/>
              </a:ext>
            </a:extLst>
          </p:cNvPr>
          <p:cNvCxnSpPr>
            <a:cxnSpLocks/>
            <a:endCxn id="91" idx="1"/>
          </p:cNvCxnSpPr>
          <p:nvPr/>
        </p:nvCxnSpPr>
        <p:spPr>
          <a:xfrm>
            <a:off x="5474831" y="4023537"/>
            <a:ext cx="58838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2" name="直接箭头连接符 111">
            <a:extLst>
              <a:ext uri="{FF2B5EF4-FFF2-40B4-BE49-F238E27FC236}">
                <a16:creationId xmlns:a16="http://schemas.microsoft.com/office/drawing/2014/main" id="{DFEDB07F-656F-40AB-A96A-1B928794A094}"/>
              </a:ext>
            </a:extLst>
          </p:cNvPr>
          <p:cNvCxnSpPr>
            <a:cxnSpLocks/>
            <a:endCxn id="93" idx="1"/>
          </p:cNvCxnSpPr>
          <p:nvPr/>
        </p:nvCxnSpPr>
        <p:spPr>
          <a:xfrm>
            <a:off x="5474831" y="4423698"/>
            <a:ext cx="58838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7" name="直接箭头连接符 116">
            <a:extLst>
              <a:ext uri="{FF2B5EF4-FFF2-40B4-BE49-F238E27FC236}">
                <a16:creationId xmlns:a16="http://schemas.microsoft.com/office/drawing/2014/main" id="{917481A4-20C6-40EB-B54B-206042281295}"/>
              </a:ext>
            </a:extLst>
          </p:cNvPr>
          <p:cNvCxnSpPr>
            <a:cxnSpLocks/>
          </p:cNvCxnSpPr>
          <p:nvPr/>
        </p:nvCxnSpPr>
        <p:spPr>
          <a:xfrm>
            <a:off x="5474831" y="5255384"/>
            <a:ext cx="58838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8" name="直接箭头连接符 117">
            <a:extLst>
              <a:ext uri="{FF2B5EF4-FFF2-40B4-BE49-F238E27FC236}">
                <a16:creationId xmlns:a16="http://schemas.microsoft.com/office/drawing/2014/main" id="{A8E53122-3F2C-4B88-BA82-102CB939F721}"/>
              </a:ext>
            </a:extLst>
          </p:cNvPr>
          <p:cNvCxnSpPr>
            <a:cxnSpLocks/>
          </p:cNvCxnSpPr>
          <p:nvPr/>
        </p:nvCxnSpPr>
        <p:spPr>
          <a:xfrm>
            <a:off x="6809764" y="4437112"/>
            <a:ext cx="58838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8398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4EC9357-7698-4A85-BA43-7E8E76E7FA5F}"/>
              </a:ext>
            </a:extLst>
          </p:cNvPr>
          <p:cNvSpPr/>
          <p:nvPr/>
        </p:nvSpPr>
        <p:spPr>
          <a:xfrm>
            <a:off x="971600" y="2061585"/>
            <a:ext cx="1080120" cy="612068"/>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Adobe 黑体 Std R" panose="020B0400000000000000" pitchFamily="34" charset="-122"/>
                <a:ea typeface="Adobe 黑体 Std R" panose="020B0400000000000000" pitchFamily="34" charset="-122"/>
              </a:rPr>
              <a:t>源代码</a:t>
            </a:r>
          </a:p>
        </p:txBody>
      </p:sp>
      <p:sp>
        <p:nvSpPr>
          <p:cNvPr id="5" name="矩形 4">
            <a:extLst>
              <a:ext uri="{FF2B5EF4-FFF2-40B4-BE49-F238E27FC236}">
                <a16:creationId xmlns:a16="http://schemas.microsoft.com/office/drawing/2014/main" id="{74BCE1F2-C71C-4A9A-8873-EBB07FC3AFB4}"/>
              </a:ext>
            </a:extLst>
          </p:cNvPr>
          <p:cNvSpPr/>
          <p:nvPr/>
        </p:nvSpPr>
        <p:spPr>
          <a:xfrm>
            <a:off x="2411760" y="2060848"/>
            <a:ext cx="1080120" cy="612068"/>
          </a:xfrm>
          <a:prstGeom prst="rect">
            <a:avLst/>
          </a:prstGeom>
          <a:noFill/>
          <a:ln>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Adobe 黑体 Std R" panose="020B0400000000000000" pitchFamily="34" charset="-122"/>
                <a:ea typeface="Adobe 黑体 Std R" panose="020B0400000000000000" pitchFamily="34" charset="-122"/>
              </a:rPr>
              <a:t>编译器优化重排序</a:t>
            </a:r>
          </a:p>
        </p:txBody>
      </p:sp>
      <p:sp>
        <p:nvSpPr>
          <p:cNvPr id="6" name="矩形 5">
            <a:extLst>
              <a:ext uri="{FF2B5EF4-FFF2-40B4-BE49-F238E27FC236}">
                <a16:creationId xmlns:a16="http://schemas.microsoft.com/office/drawing/2014/main" id="{5255FA42-ECFE-40FF-BF5A-5B54FB435F5C}"/>
              </a:ext>
            </a:extLst>
          </p:cNvPr>
          <p:cNvSpPr/>
          <p:nvPr/>
        </p:nvSpPr>
        <p:spPr>
          <a:xfrm>
            <a:off x="3851920" y="2060848"/>
            <a:ext cx="1080120" cy="612068"/>
          </a:xfrm>
          <a:prstGeom prst="rect">
            <a:avLst/>
          </a:prstGeom>
          <a:noFill/>
          <a:ln>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Adobe 黑体 Std R" panose="020B0400000000000000" pitchFamily="34" charset="-122"/>
                <a:ea typeface="Adobe 黑体 Std R" panose="020B0400000000000000" pitchFamily="34" charset="-122"/>
              </a:rPr>
              <a:t>指令级并行重排序</a:t>
            </a:r>
          </a:p>
        </p:txBody>
      </p:sp>
      <p:sp>
        <p:nvSpPr>
          <p:cNvPr id="7" name="矩形 6">
            <a:extLst>
              <a:ext uri="{FF2B5EF4-FFF2-40B4-BE49-F238E27FC236}">
                <a16:creationId xmlns:a16="http://schemas.microsoft.com/office/drawing/2014/main" id="{783681E0-C2A1-426E-8C60-F8970888B632}"/>
              </a:ext>
            </a:extLst>
          </p:cNvPr>
          <p:cNvSpPr/>
          <p:nvPr/>
        </p:nvSpPr>
        <p:spPr>
          <a:xfrm>
            <a:off x="5292080" y="2060848"/>
            <a:ext cx="1080120" cy="612068"/>
          </a:xfrm>
          <a:prstGeom prst="rect">
            <a:avLst/>
          </a:prstGeom>
          <a:noFill/>
          <a:ln>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Adobe 黑体 Std R" panose="020B0400000000000000" pitchFamily="34" charset="-122"/>
                <a:ea typeface="Adobe 黑体 Std R" panose="020B0400000000000000" pitchFamily="34" charset="-122"/>
              </a:rPr>
              <a:t>内存系统重排序</a:t>
            </a:r>
          </a:p>
        </p:txBody>
      </p:sp>
      <p:sp>
        <p:nvSpPr>
          <p:cNvPr id="8" name="矩形 7">
            <a:extLst>
              <a:ext uri="{FF2B5EF4-FFF2-40B4-BE49-F238E27FC236}">
                <a16:creationId xmlns:a16="http://schemas.microsoft.com/office/drawing/2014/main" id="{D48F6918-CD0B-41A6-9BAE-23C13BCCEC80}"/>
              </a:ext>
            </a:extLst>
          </p:cNvPr>
          <p:cNvSpPr/>
          <p:nvPr/>
        </p:nvSpPr>
        <p:spPr>
          <a:xfrm>
            <a:off x="6732240" y="2060848"/>
            <a:ext cx="1080120" cy="612068"/>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Adobe 黑体 Std R" panose="020B0400000000000000" pitchFamily="34" charset="-122"/>
                <a:ea typeface="Adobe 黑体 Std R" panose="020B0400000000000000" pitchFamily="34" charset="-122"/>
              </a:rPr>
              <a:t>最终执行的指令序列</a:t>
            </a:r>
          </a:p>
        </p:txBody>
      </p:sp>
      <p:cxnSp>
        <p:nvCxnSpPr>
          <p:cNvPr id="10" name="直接箭头连接符 9">
            <a:extLst>
              <a:ext uri="{FF2B5EF4-FFF2-40B4-BE49-F238E27FC236}">
                <a16:creationId xmlns:a16="http://schemas.microsoft.com/office/drawing/2014/main" id="{EA36BECE-E50F-4C12-8C57-886F1715C257}"/>
              </a:ext>
            </a:extLst>
          </p:cNvPr>
          <p:cNvCxnSpPr>
            <a:stCxn id="4" idx="3"/>
            <a:endCxn id="5" idx="1"/>
          </p:cNvCxnSpPr>
          <p:nvPr/>
        </p:nvCxnSpPr>
        <p:spPr>
          <a:xfrm flipV="1">
            <a:off x="2051720" y="2366882"/>
            <a:ext cx="360040" cy="73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965B91F1-A51B-4680-B4FD-7E998B99BF56}"/>
              </a:ext>
            </a:extLst>
          </p:cNvPr>
          <p:cNvCxnSpPr>
            <a:cxnSpLocks/>
            <a:stCxn id="5" idx="3"/>
            <a:endCxn id="6" idx="1"/>
          </p:cNvCxnSpPr>
          <p:nvPr/>
        </p:nvCxnSpPr>
        <p:spPr>
          <a:xfrm>
            <a:off x="3491880" y="2366882"/>
            <a:ext cx="36004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61862B91-EA8D-419B-A6D4-D8F02C8D1862}"/>
              </a:ext>
            </a:extLst>
          </p:cNvPr>
          <p:cNvCxnSpPr>
            <a:cxnSpLocks/>
            <a:stCxn id="6" idx="3"/>
            <a:endCxn id="7" idx="1"/>
          </p:cNvCxnSpPr>
          <p:nvPr/>
        </p:nvCxnSpPr>
        <p:spPr>
          <a:xfrm>
            <a:off x="4932040" y="2366882"/>
            <a:ext cx="36004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24F6053C-588C-4ED0-85CC-F17C3E5AC72F}"/>
              </a:ext>
            </a:extLst>
          </p:cNvPr>
          <p:cNvCxnSpPr>
            <a:cxnSpLocks/>
            <a:stCxn id="7" idx="3"/>
            <a:endCxn id="8" idx="1"/>
          </p:cNvCxnSpPr>
          <p:nvPr/>
        </p:nvCxnSpPr>
        <p:spPr>
          <a:xfrm>
            <a:off x="6372200" y="2366882"/>
            <a:ext cx="36004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2" name="右大括号 21">
            <a:extLst>
              <a:ext uri="{FF2B5EF4-FFF2-40B4-BE49-F238E27FC236}">
                <a16:creationId xmlns:a16="http://schemas.microsoft.com/office/drawing/2014/main" id="{C1A1445A-866E-4821-A71C-0BA7BEAA071B}"/>
              </a:ext>
            </a:extLst>
          </p:cNvPr>
          <p:cNvSpPr/>
          <p:nvPr/>
        </p:nvSpPr>
        <p:spPr>
          <a:xfrm rot="16200000">
            <a:off x="4972544" y="892629"/>
            <a:ext cx="279032" cy="1980211"/>
          </a:xfrm>
          <a:prstGeom prst="rightBrace">
            <a:avLst>
              <a:gd name="adj1" fmla="val 88470"/>
              <a:gd name="adj2" fmla="val 5086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D041FC68-087E-4E37-AC3F-850688DBBDF3}"/>
              </a:ext>
            </a:extLst>
          </p:cNvPr>
          <p:cNvSpPr txBox="1"/>
          <p:nvPr/>
        </p:nvSpPr>
        <p:spPr>
          <a:xfrm>
            <a:off x="4481118" y="1380315"/>
            <a:ext cx="1261884" cy="307777"/>
          </a:xfrm>
          <a:prstGeom prst="rect">
            <a:avLst/>
          </a:prstGeom>
          <a:noFill/>
        </p:spPr>
        <p:txBody>
          <a:bodyPr wrap="none" rtlCol="0">
            <a:spAutoFit/>
          </a:bodyPr>
          <a:lstStyle/>
          <a:p>
            <a:r>
              <a:rPr lang="zh-CN" altLang="en-US" sz="1400">
                <a:latin typeface="Adobe 黑体 Std R" panose="020B0400000000000000" pitchFamily="34" charset="-122"/>
                <a:ea typeface="Adobe 黑体 Std R" panose="020B0400000000000000" pitchFamily="34" charset="-122"/>
              </a:rPr>
              <a:t>处理器重排序</a:t>
            </a:r>
          </a:p>
        </p:txBody>
      </p:sp>
      <p:sp>
        <p:nvSpPr>
          <p:cNvPr id="24" name="文本框 23">
            <a:extLst>
              <a:ext uri="{FF2B5EF4-FFF2-40B4-BE49-F238E27FC236}">
                <a16:creationId xmlns:a16="http://schemas.microsoft.com/office/drawing/2014/main" id="{D485E865-70F0-4591-83AA-67FD57D3D946}"/>
              </a:ext>
            </a:extLst>
          </p:cNvPr>
          <p:cNvSpPr txBox="1"/>
          <p:nvPr/>
        </p:nvSpPr>
        <p:spPr>
          <a:xfrm>
            <a:off x="2320878" y="1380314"/>
            <a:ext cx="1261884" cy="307777"/>
          </a:xfrm>
          <a:prstGeom prst="rect">
            <a:avLst/>
          </a:prstGeom>
          <a:noFill/>
        </p:spPr>
        <p:txBody>
          <a:bodyPr wrap="none" rtlCol="0">
            <a:spAutoFit/>
          </a:bodyPr>
          <a:lstStyle/>
          <a:p>
            <a:r>
              <a:rPr lang="zh-CN" altLang="en-US" sz="1400">
                <a:latin typeface="Adobe 黑体 Std R" panose="020B0400000000000000" pitchFamily="34" charset="-122"/>
                <a:ea typeface="Adobe 黑体 Std R" panose="020B0400000000000000" pitchFamily="34" charset="-122"/>
              </a:rPr>
              <a:t>编译器重排序</a:t>
            </a:r>
          </a:p>
        </p:txBody>
      </p:sp>
      <p:cxnSp>
        <p:nvCxnSpPr>
          <p:cNvPr id="27" name="直接箭头连接符 26">
            <a:extLst>
              <a:ext uri="{FF2B5EF4-FFF2-40B4-BE49-F238E27FC236}">
                <a16:creationId xmlns:a16="http://schemas.microsoft.com/office/drawing/2014/main" id="{6FB87B48-BF02-4516-9924-CF7288E81518}"/>
              </a:ext>
            </a:extLst>
          </p:cNvPr>
          <p:cNvCxnSpPr>
            <a:cxnSpLocks/>
            <a:endCxn id="24" idx="2"/>
          </p:cNvCxnSpPr>
          <p:nvPr/>
        </p:nvCxnSpPr>
        <p:spPr>
          <a:xfrm flipV="1">
            <a:off x="2951820" y="1688091"/>
            <a:ext cx="0" cy="228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3742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EE32A39F-4A39-4230-A352-0660BCB3A83C}"/>
              </a:ext>
            </a:extLst>
          </p:cNvPr>
          <p:cNvSpPr/>
          <p:nvPr/>
        </p:nvSpPr>
        <p:spPr>
          <a:xfrm>
            <a:off x="1619672" y="1556792"/>
            <a:ext cx="1368152" cy="720080"/>
          </a:xfrm>
          <a:prstGeom prst="roundRect">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n w="0"/>
                <a:solidFill>
                  <a:schemeClr val="tx1"/>
                </a:solidFill>
                <a:effectLst>
                  <a:outerShdw blurRad="38100" dist="19050" dir="2700000" algn="tl" rotWithShape="0">
                    <a:schemeClr val="dk1">
                      <a:alpha val="40000"/>
                    </a:schemeClr>
                  </a:outerShdw>
                </a:effectLst>
              </a:rPr>
              <a:t>用户类</a:t>
            </a:r>
          </a:p>
        </p:txBody>
      </p:sp>
      <p:sp>
        <p:nvSpPr>
          <p:cNvPr id="16" name="矩形: 圆角 15">
            <a:extLst>
              <a:ext uri="{FF2B5EF4-FFF2-40B4-BE49-F238E27FC236}">
                <a16:creationId xmlns:a16="http://schemas.microsoft.com/office/drawing/2014/main" id="{F40D17C9-5238-4FB5-A495-007A0E0AE930}"/>
              </a:ext>
            </a:extLst>
          </p:cNvPr>
          <p:cNvSpPr/>
          <p:nvPr/>
        </p:nvSpPr>
        <p:spPr>
          <a:xfrm>
            <a:off x="4788024" y="1556792"/>
            <a:ext cx="1656184" cy="720080"/>
          </a:xfrm>
          <a:prstGeom prst="roundRect">
            <a:avLst/>
          </a:prstGeom>
          <a:solidFill>
            <a:srgbClr val="92D050"/>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n w="0"/>
                <a:solidFill>
                  <a:schemeClr val="tx1"/>
                </a:solidFill>
                <a:effectLst>
                  <a:outerShdw blurRad="38100" dist="19050" dir="2700000" algn="tl" rotWithShape="0">
                    <a:schemeClr val="dk1">
                      <a:alpha val="40000"/>
                    </a:schemeClr>
                  </a:outerShdw>
                </a:effectLst>
              </a:rPr>
              <a:t>用户信息类</a:t>
            </a:r>
          </a:p>
        </p:txBody>
      </p:sp>
      <p:cxnSp>
        <p:nvCxnSpPr>
          <p:cNvPr id="17" name="直接箭头连接符 16">
            <a:extLst>
              <a:ext uri="{FF2B5EF4-FFF2-40B4-BE49-F238E27FC236}">
                <a16:creationId xmlns:a16="http://schemas.microsoft.com/office/drawing/2014/main" id="{FD35C491-A4DF-48D2-B761-52BEFE55B5C9}"/>
              </a:ext>
            </a:extLst>
          </p:cNvPr>
          <p:cNvCxnSpPr>
            <a:cxnSpLocks/>
            <a:stCxn id="15" idx="3"/>
            <a:endCxn id="16" idx="1"/>
          </p:cNvCxnSpPr>
          <p:nvPr/>
        </p:nvCxnSpPr>
        <p:spPr>
          <a:xfrm>
            <a:off x="2987824" y="1916832"/>
            <a:ext cx="18002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D1F37690-4718-4D22-AB0D-01D597CFA850}"/>
              </a:ext>
            </a:extLst>
          </p:cNvPr>
          <p:cNvSpPr txBox="1"/>
          <p:nvPr/>
        </p:nvSpPr>
        <p:spPr>
          <a:xfrm>
            <a:off x="3564758" y="1484784"/>
            <a:ext cx="646331" cy="369332"/>
          </a:xfrm>
          <a:prstGeom prst="rect">
            <a:avLst/>
          </a:prstGeom>
          <a:noFill/>
        </p:spPr>
        <p:txBody>
          <a:bodyPr wrap="none" rtlCol="0">
            <a:spAutoFit/>
          </a:bodyPr>
          <a:lstStyle/>
          <a:p>
            <a:r>
              <a:rPr lang="zh-CN" altLang="en-US" dirty="0">
                <a:latin typeface="方正舒体" panose="02010601030101010101" pitchFamily="2" charset="-122"/>
                <a:ea typeface="方正舒体" panose="02010601030101010101" pitchFamily="2" charset="-122"/>
              </a:rPr>
              <a:t>依赖</a:t>
            </a:r>
          </a:p>
        </p:txBody>
      </p:sp>
      <p:sp>
        <p:nvSpPr>
          <p:cNvPr id="25" name="矩形: 圆角 24">
            <a:extLst>
              <a:ext uri="{FF2B5EF4-FFF2-40B4-BE49-F238E27FC236}">
                <a16:creationId xmlns:a16="http://schemas.microsoft.com/office/drawing/2014/main" id="{E6CB5BC1-7431-4F25-B200-CEE2948F943D}"/>
              </a:ext>
            </a:extLst>
          </p:cNvPr>
          <p:cNvSpPr/>
          <p:nvPr/>
        </p:nvSpPr>
        <p:spPr>
          <a:xfrm>
            <a:off x="2059366" y="3789041"/>
            <a:ext cx="3996444" cy="1152127"/>
          </a:xfrm>
          <a:prstGeom prst="roundRect">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zh-CN" dirty="0">
                <a:ln w="0"/>
                <a:solidFill>
                  <a:schemeClr val="tx1"/>
                </a:solidFill>
                <a:effectLst>
                  <a:outerShdw blurRad="38100" dist="19050" dir="2700000" algn="tl" rotWithShape="0">
                    <a:schemeClr val="dk1">
                      <a:alpha val="40000"/>
                    </a:schemeClr>
                  </a:outerShdw>
                </a:effectLst>
              </a:rPr>
              <a:t>1. </a:t>
            </a:r>
            <a:r>
              <a:rPr lang="zh-CN" altLang="en-US" dirty="0">
                <a:ln w="0"/>
                <a:solidFill>
                  <a:schemeClr val="tx1"/>
                </a:solidFill>
                <a:effectLst>
                  <a:outerShdw blurRad="38100" dist="19050" dir="2700000" algn="tl" rotWithShape="0">
                    <a:schemeClr val="dk1">
                      <a:alpha val="40000"/>
                    </a:schemeClr>
                  </a:outerShdw>
                </a:effectLst>
              </a:rPr>
              <a:t>创建用户类</a:t>
            </a:r>
            <a:endParaRPr lang="en-US" altLang="zh-CN" dirty="0">
              <a:ln w="0"/>
              <a:solidFill>
                <a:schemeClr val="tx1"/>
              </a:solidFill>
              <a:effectLst>
                <a:outerShdw blurRad="38100" dist="19050" dir="2700000" algn="tl" rotWithShape="0">
                  <a:schemeClr val="dk1">
                    <a:alpha val="40000"/>
                  </a:schemeClr>
                </a:outerShdw>
              </a:effectLst>
            </a:endParaRPr>
          </a:p>
          <a:p>
            <a:r>
              <a:rPr lang="en-US" altLang="zh-CN" dirty="0">
                <a:ln w="0"/>
                <a:solidFill>
                  <a:schemeClr val="tx1"/>
                </a:solidFill>
                <a:effectLst>
                  <a:outerShdw blurRad="38100" dist="19050" dir="2700000" algn="tl" rotWithShape="0">
                    <a:schemeClr val="dk1">
                      <a:alpha val="40000"/>
                    </a:schemeClr>
                  </a:outerShdw>
                </a:effectLst>
              </a:rPr>
              <a:t>2. </a:t>
            </a:r>
            <a:r>
              <a:rPr lang="zh-CN" altLang="en-US" dirty="0">
                <a:ln w="0"/>
                <a:solidFill>
                  <a:schemeClr val="tx1"/>
                </a:solidFill>
                <a:effectLst>
                  <a:outerShdw blurRad="38100" dist="19050" dir="2700000" algn="tl" rotWithShape="0">
                    <a:schemeClr val="dk1">
                      <a:alpha val="40000"/>
                    </a:schemeClr>
                  </a:outerShdw>
                </a:effectLst>
              </a:rPr>
              <a:t>创建用户信息类</a:t>
            </a:r>
            <a:endParaRPr lang="en-US" altLang="zh-CN" dirty="0">
              <a:ln w="0"/>
              <a:solidFill>
                <a:schemeClr val="tx1"/>
              </a:solidFill>
              <a:effectLst>
                <a:outerShdw blurRad="38100" dist="19050" dir="2700000" algn="tl" rotWithShape="0">
                  <a:schemeClr val="dk1">
                    <a:alpha val="40000"/>
                  </a:schemeClr>
                </a:outerShdw>
              </a:effectLst>
            </a:endParaRPr>
          </a:p>
          <a:p>
            <a:r>
              <a:rPr lang="en-US" altLang="zh-CN" dirty="0">
                <a:ln w="0"/>
                <a:solidFill>
                  <a:schemeClr val="tx1"/>
                </a:solidFill>
                <a:effectLst>
                  <a:outerShdw blurRad="38100" dist="19050" dir="2700000" algn="tl" rotWithShape="0">
                    <a:schemeClr val="dk1">
                      <a:alpha val="40000"/>
                    </a:schemeClr>
                  </a:outerShdw>
                </a:effectLst>
              </a:rPr>
              <a:t>3. </a:t>
            </a:r>
            <a:r>
              <a:rPr lang="zh-CN" altLang="en-US" dirty="0">
                <a:ln w="0"/>
                <a:solidFill>
                  <a:schemeClr val="tx1"/>
                </a:solidFill>
                <a:effectLst>
                  <a:outerShdw blurRad="38100" dist="19050" dir="2700000" algn="tl" rotWithShape="0">
                    <a:schemeClr val="dk1">
                      <a:alpha val="40000"/>
                    </a:schemeClr>
                  </a:outerShdw>
                </a:effectLst>
              </a:rPr>
              <a:t>将用户信息类主动注入到用户类</a:t>
            </a:r>
          </a:p>
        </p:txBody>
      </p:sp>
      <p:cxnSp>
        <p:nvCxnSpPr>
          <p:cNvPr id="26" name="直接箭头连接符 25">
            <a:extLst>
              <a:ext uri="{FF2B5EF4-FFF2-40B4-BE49-F238E27FC236}">
                <a16:creationId xmlns:a16="http://schemas.microsoft.com/office/drawing/2014/main" id="{7B0556DB-0E3F-44EC-8454-59E798C3AED1}"/>
              </a:ext>
            </a:extLst>
          </p:cNvPr>
          <p:cNvCxnSpPr>
            <a:cxnSpLocks/>
            <a:endCxn id="16" idx="2"/>
          </p:cNvCxnSpPr>
          <p:nvPr/>
        </p:nvCxnSpPr>
        <p:spPr>
          <a:xfrm flipV="1">
            <a:off x="4788024" y="2276872"/>
            <a:ext cx="828092" cy="15121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78DD749D-43E9-4491-94FA-9C8A60526473}"/>
              </a:ext>
            </a:extLst>
          </p:cNvPr>
          <p:cNvCxnSpPr>
            <a:cxnSpLocks/>
            <a:endCxn id="15" idx="2"/>
          </p:cNvCxnSpPr>
          <p:nvPr/>
        </p:nvCxnSpPr>
        <p:spPr>
          <a:xfrm flipH="1" flipV="1">
            <a:off x="2303748" y="2276872"/>
            <a:ext cx="1000855" cy="15121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文本框 30">
            <a:extLst>
              <a:ext uri="{FF2B5EF4-FFF2-40B4-BE49-F238E27FC236}">
                <a16:creationId xmlns:a16="http://schemas.microsoft.com/office/drawing/2014/main" id="{CA8F002D-F081-40BD-BB8B-A3E80CF7ACA4}"/>
              </a:ext>
            </a:extLst>
          </p:cNvPr>
          <p:cNvSpPr txBox="1"/>
          <p:nvPr/>
        </p:nvSpPr>
        <p:spPr>
          <a:xfrm>
            <a:off x="5476164" y="2682115"/>
            <a:ext cx="1107996" cy="369332"/>
          </a:xfrm>
          <a:prstGeom prst="rect">
            <a:avLst/>
          </a:prstGeom>
          <a:noFill/>
        </p:spPr>
        <p:txBody>
          <a:bodyPr wrap="none" rtlCol="0">
            <a:spAutoFit/>
          </a:bodyPr>
          <a:lstStyle/>
          <a:p>
            <a:r>
              <a:rPr lang="zh-CN" altLang="en-US" dirty="0">
                <a:latin typeface="方正舒体" panose="02010601030101010101" pitchFamily="2" charset="-122"/>
                <a:ea typeface="方正舒体" panose="02010601030101010101" pitchFamily="2" charset="-122"/>
              </a:rPr>
              <a:t>主动创建</a:t>
            </a:r>
          </a:p>
        </p:txBody>
      </p:sp>
      <p:sp>
        <p:nvSpPr>
          <p:cNvPr id="32" name="文本框 31">
            <a:extLst>
              <a:ext uri="{FF2B5EF4-FFF2-40B4-BE49-F238E27FC236}">
                <a16:creationId xmlns:a16="http://schemas.microsoft.com/office/drawing/2014/main" id="{186547A0-B0CC-458F-B988-CB4FC3FAA94F}"/>
              </a:ext>
            </a:extLst>
          </p:cNvPr>
          <p:cNvSpPr txBox="1"/>
          <p:nvPr/>
        </p:nvSpPr>
        <p:spPr>
          <a:xfrm>
            <a:off x="1475656" y="2700686"/>
            <a:ext cx="1107996" cy="369332"/>
          </a:xfrm>
          <a:prstGeom prst="rect">
            <a:avLst/>
          </a:prstGeom>
          <a:noFill/>
        </p:spPr>
        <p:txBody>
          <a:bodyPr wrap="none" rtlCol="0">
            <a:spAutoFit/>
          </a:bodyPr>
          <a:lstStyle/>
          <a:p>
            <a:r>
              <a:rPr lang="zh-CN" altLang="en-US" dirty="0">
                <a:latin typeface="方正舒体" panose="02010601030101010101" pitchFamily="2" charset="-122"/>
                <a:ea typeface="方正舒体" panose="02010601030101010101" pitchFamily="2" charset="-122"/>
              </a:rPr>
              <a:t>主动创建</a:t>
            </a:r>
          </a:p>
        </p:txBody>
      </p:sp>
      <p:sp>
        <p:nvSpPr>
          <p:cNvPr id="35" name="文本框 34">
            <a:extLst>
              <a:ext uri="{FF2B5EF4-FFF2-40B4-BE49-F238E27FC236}">
                <a16:creationId xmlns:a16="http://schemas.microsoft.com/office/drawing/2014/main" id="{6D97AF5E-6CE5-41FD-A280-BDD71FD35DA4}"/>
              </a:ext>
            </a:extLst>
          </p:cNvPr>
          <p:cNvSpPr txBox="1"/>
          <p:nvPr/>
        </p:nvSpPr>
        <p:spPr>
          <a:xfrm>
            <a:off x="3434681" y="3366285"/>
            <a:ext cx="1107996" cy="369332"/>
          </a:xfrm>
          <a:prstGeom prst="rect">
            <a:avLst/>
          </a:prstGeom>
          <a:noFill/>
        </p:spPr>
        <p:txBody>
          <a:bodyPr wrap="none" rtlCol="0">
            <a:spAutoFit/>
          </a:bodyPr>
          <a:lstStyle/>
          <a:p>
            <a:r>
              <a:rPr lang="zh-CN" altLang="en-US" b="1" dirty="0">
                <a:latin typeface="Adobe 黑体 Std R" panose="020B0400000000000000" pitchFamily="34" charset="-122"/>
                <a:ea typeface="Adobe 黑体 Std R" panose="020B0400000000000000" pitchFamily="34" charset="-122"/>
              </a:rPr>
              <a:t>客户端类</a:t>
            </a:r>
          </a:p>
        </p:txBody>
      </p:sp>
    </p:spTree>
    <p:extLst>
      <p:ext uri="{BB962C8B-B14F-4D97-AF65-F5344CB8AC3E}">
        <p14:creationId xmlns:p14="http://schemas.microsoft.com/office/powerpoint/2010/main" val="804671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EE32A39F-4A39-4230-A352-0660BCB3A83C}"/>
              </a:ext>
            </a:extLst>
          </p:cNvPr>
          <p:cNvSpPr/>
          <p:nvPr/>
        </p:nvSpPr>
        <p:spPr>
          <a:xfrm>
            <a:off x="1710552" y="489379"/>
            <a:ext cx="1368152" cy="720080"/>
          </a:xfrm>
          <a:prstGeom prst="roundRect">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n w="0"/>
                <a:solidFill>
                  <a:schemeClr val="tx1"/>
                </a:solidFill>
                <a:effectLst>
                  <a:outerShdw blurRad="38100" dist="19050" dir="2700000" algn="tl" rotWithShape="0">
                    <a:schemeClr val="dk1">
                      <a:alpha val="40000"/>
                    </a:schemeClr>
                  </a:outerShdw>
                </a:effectLst>
              </a:rPr>
              <a:t>用户类</a:t>
            </a:r>
          </a:p>
        </p:txBody>
      </p:sp>
      <p:sp>
        <p:nvSpPr>
          <p:cNvPr id="16" name="矩形: 圆角 15">
            <a:extLst>
              <a:ext uri="{FF2B5EF4-FFF2-40B4-BE49-F238E27FC236}">
                <a16:creationId xmlns:a16="http://schemas.microsoft.com/office/drawing/2014/main" id="{F40D17C9-5238-4FB5-A495-007A0E0AE930}"/>
              </a:ext>
            </a:extLst>
          </p:cNvPr>
          <p:cNvSpPr/>
          <p:nvPr/>
        </p:nvSpPr>
        <p:spPr>
          <a:xfrm>
            <a:off x="4878904" y="489379"/>
            <a:ext cx="1656184" cy="720080"/>
          </a:xfrm>
          <a:prstGeom prst="roundRect">
            <a:avLst/>
          </a:prstGeom>
          <a:solidFill>
            <a:srgbClr val="92D050"/>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n w="0"/>
                <a:solidFill>
                  <a:schemeClr val="tx1"/>
                </a:solidFill>
                <a:effectLst>
                  <a:outerShdw blurRad="38100" dist="19050" dir="2700000" algn="tl" rotWithShape="0">
                    <a:schemeClr val="dk1">
                      <a:alpha val="40000"/>
                    </a:schemeClr>
                  </a:outerShdw>
                </a:effectLst>
              </a:rPr>
              <a:t>用户信息类</a:t>
            </a:r>
          </a:p>
        </p:txBody>
      </p:sp>
      <p:cxnSp>
        <p:nvCxnSpPr>
          <p:cNvPr id="17" name="直接箭头连接符 16">
            <a:extLst>
              <a:ext uri="{FF2B5EF4-FFF2-40B4-BE49-F238E27FC236}">
                <a16:creationId xmlns:a16="http://schemas.microsoft.com/office/drawing/2014/main" id="{FD35C491-A4DF-48D2-B761-52BEFE55B5C9}"/>
              </a:ext>
            </a:extLst>
          </p:cNvPr>
          <p:cNvCxnSpPr>
            <a:cxnSpLocks/>
            <a:stCxn id="15" idx="3"/>
            <a:endCxn id="16" idx="1"/>
          </p:cNvCxnSpPr>
          <p:nvPr/>
        </p:nvCxnSpPr>
        <p:spPr>
          <a:xfrm>
            <a:off x="3078704" y="849419"/>
            <a:ext cx="18002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D1F37690-4718-4D22-AB0D-01D597CFA850}"/>
              </a:ext>
            </a:extLst>
          </p:cNvPr>
          <p:cNvSpPr txBox="1"/>
          <p:nvPr/>
        </p:nvSpPr>
        <p:spPr>
          <a:xfrm>
            <a:off x="3655638" y="417371"/>
            <a:ext cx="646331" cy="369332"/>
          </a:xfrm>
          <a:prstGeom prst="rect">
            <a:avLst/>
          </a:prstGeom>
          <a:noFill/>
        </p:spPr>
        <p:txBody>
          <a:bodyPr wrap="none" rtlCol="0">
            <a:spAutoFit/>
          </a:bodyPr>
          <a:lstStyle/>
          <a:p>
            <a:r>
              <a:rPr lang="zh-CN" altLang="en-US" dirty="0">
                <a:latin typeface="方正舒体" panose="02010601030101010101" pitchFamily="2" charset="-122"/>
                <a:ea typeface="方正舒体" panose="02010601030101010101" pitchFamily="2" charset="-122"/>
              </a:rPr>
              <a:t>依赖</a:t>
            </a:r>
          </a:p>
        </p:txBody>
      </p:sp>
      <p:sp>
        <p:nvSpPr>
          <p:cNvPr id="25" name="矩形: 圆角 24">
            <a:extLst>
              <a:ext uri="{FF2B5EF4-FFF2-40B4-BE49-F238E27FC236}">
                <a16:creationId xmlns:a16="http://schemas.microsoft.com/office/drawing/2014/main" id="{E6CB5BC1-7431-4F25-B200-CEE2948F943D}"/>
              </a:ext>
            </a:extLst>
          </p:cNvPr>
          <p:cNvSpPr/>
          <p:nvPr/>
        </p:nvSpPr>
        <p:spPr>
          <a:xfrm>
            <a:off x="3319401" y="5229200"/>
            <a:ext cx="1818202" cy="542656"/>
          </a:xfrm>
          <a:prstGeom prst="roundRect">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n w="0"/>
                <a:solidFill>
                  <a:schemeClr val="tx1"/>
                </a:solidFill>
                <a:effectLst>
                  <a:outerShdw blurRad="38100" dist="19050" dir="2700000" algn="tl" rotWithShape="0">
                    <a:schemeClr val="dk1">
                      <a:alpha val="40000"/>
                    </a:schemeClr>
                  </a:outerShdw>
                </a:effectLst>
              </a:rPr>
              <a:t>客户端类</a:t>
            </a:r>
          </a:p>
        </p:txBody>
      </p:sp>
      <p:cxnSp>
        <p:nvCxnSpPr>
          <p:cNvPr id="26" name="直接箭头连接符 25">
            <a:extLst>
              <a:ext uri="{FF2B5EF4-FFF2-40B4-BE49-F238E27FC236}">
                <a16:creationId xmlns:a16="http://schemas.microsoft.com/office/drawing/2014/main" id="{7B0556DB-0E3F-44EC-8454-59E798C3AED1}"/>
              </a:ext>
            </a:extLst>
          </p:cNvPr>
          <p:cNvCxnSpPr>
            <a:cxnSpLocks/>
            <a:endCxn id="16" idx="2"/>
          </p:cNvCxnSpPr>
          <p:nvPr/>
        </p:nvCxnSpPr>
        <p:spPr>
          <a:xfrm flipV="1">
            <a:off x="4878904" y="1209459"/>
            <a:ext cx="828092" cy="15121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78DD749D-43E9-4491-94FA-9C8A60526473}"/>
              </a:ext>
            </a:extLst>
          </p:cNvPr>
          <p:cNvCxnSpPr>
            <a:cxnSpLocks/>
            <a:endCxn id="15" idx="2"/>
          </p:cNvCxnSpPr>
          <p:nvPr/>
        </p:nvCxnSpPr>
        <p:spPr>
          <a:xfrm flipH="1" flipV="1">
            <a:off x="2394628" y="1209459"/>
            <a:ext cx="1000855" cy="15121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文本框 30">
            <a:extLst>
              <a:ext uri="{FF2B5EF4-FFF2-40B4-BE49-F238E27FC236}">
                <a16:creationId xmlns:a16="http://schemas.microsoft.com/office/drawing/2014/main" id="{CA8F002D-F081-40BD-BB8B-A3E80CF7ACA4}"/>
              </a:ext>
            </a:extLst>
          </p:cNvPr>
          <p:cNvSpPr txBox="1"/>
          <p:nvPr/>
        </p:nvSpPr>
        <p:spPr>
          <a:xfrm>
            <a:off x="5567044" y="1614702"/>
            <a:ext cx="1107996" cy="369332"/>
          </a:xfrm>
          <a:prstGeom prst="rect">
            <a:avLst/>
          </a:prstGeom>
          <a:noFill/>
        </p:spPr>
        <p:txBody>
          <a:bodyPr wrap="none" rtlCol="0">
            <a:spAutoFit/>
          </a:bodyPr>
          <a:lstStyle/>
          <a:p>
            <a:r>
              <a:rPr lang="zh-CN" altLang="en-US" dirty="0">
                <a:latin typeface="方正舒体" panose="02010601030101010101" pitchFamily="2" charset="-122"/>
                <a:ea typeface="方正舒体" panose="02010601030101010101" pitchFamily="2" charset="-122"/>
              </a:rPr>
              <a:t>主动创建</a:t>
            </a:r>
          </a:p>
        </p:txBody>
      </p:sp>
      <p:sp>
        <p:nvSpPr>
          <p:cNvPr id="32" name="文本框 31">
            <a:extLst>
              <a:ext uri="{FF2B5EF4-FFF2-40B4-BE49-F238E27FC236}">
                <a16:creationId xmlns:a16="http://schemas.microsoft.com/office/drawing/2014/main" id="{186547A0-B0CC-458F-B988-CB4FC3FAA94F}"/>
              </a:ext>
            </a:extLst>
          </p:cNvPr>
          <p:cNvSpPr txBox="1"/>
          <p:nvPr/>
        </p:nvSpPr>
        <p:spPr>
          <a:xfrm>
            <a:off x="1566536" y="1633273"/>
            <a:ext cx="1107996" cy="369332"/>
          </a:xfrm>
          <a:prstGeom prst="rect">
            <a:avLst/>
          </a:prstGeom>
          <a:noFill/>
        </p:spPr>
        <p:txBody>
          <a:bodyPr wrap="none" rtlCol="0">
            <a:spAutoFit/>
          </a:bodyPr>
          <a:lstStyle/>
          <a:p>
            <a:r>
              <a:rPr lang="zh-CN" altLang="en-US" dirty="0">
                <a:latin typeface="方正舒体" panose="02010601030101010101" pitchFamily="2" charset="-122"/>
                <a:ea typeface="方正舒体" panose="02010601030101010101" pitchFamily="2" charset="-122"/>
              </a:rPr>
              <a:t>主动创建</a:t>
            </a:r>
          </a:p>
        </p:txBody>
      </p:sp>
      <p:sp>
        <p:nvSpPr>
          <p:cNvPr id="35" name="文本框 34">
            <a:extLst>
              <a:ext uri="{FF2B5EF4-FFF2-40B4-BE49-F238E27FC236}">
                <a16:creationId xmlns:a16="http://schemas.microsoft.com/office/drawing/2014/main" id="{6D97AF5E-6CE5-41FD-A280-BDD71FD35DA4}"/>
              </a:ext>
            </a:extLst>
          </p:cNvPr>
          <p:cNvSpPr txBox="1"/>
          <p:nvPr/>
        </p:nvSpPr>
        <p:spPr>
          <a:xfrm>
            <a:off x="3530788" y="2311231"/>
            <a:ext cx="1099981" cy="369332"/>
          </a:xfrm>
          <a:prstGeom prst="rect">
            <a:avLst/>
          </a:prstGeom>
          <a:noFill/>
        </p:spPr>
        <p:txBody>
          <a:bodyPr wrap="none" rtlCol="0">
            <a:spAutoFit/>
          </a:bodyPr>
          <a:lstStyle/>
          <a:p>
            <a:r>
              <a:rPr lang="en-US" altLang="zh-CN" b="1" dirty="0" err="1">
                <a:latin typeface="Adobe 黑体 Std R" panose="020B0400000000000000" pitchFamily="34" charset="-122"/>
                <a:ea typeface="Adobe 黑体 Std R" panose="020B0400000000000000" pitchFamily="34" charset="-122"/>
              </a:rPr>
              <a:t>IoC</a:t>
            </a:r>
            <a:r>
              <a:rPr lang="en-US" altLang="zh-CN" b="1" dirty="0">
                <a:latin typeface="Adobe 黑体 Std R" panose="020B0400000000000000" pitchFamily="34" charset="-122"/>
                <a:ea typeface="Adobe 黑体 Std R" panose="020B0400000000000000" pitchFamily="34" charset="-122"/>
              </a:rPr>
              <a:t> </a:t>
            </a:r>
            <a:r>
              <a:rPr lang="zh-CN" altLang="en-US" b="1" dirty="0">
                <a:latin typeface="Adobe 黑体 Std R" panose="020B0400000000000000" pitchFamily="34" charset="-122"/>
                <a:ea typeface="Adobe 黑体 Std R" panose="020B0400000000000000" pitchFamily="34" charset="-122"/>
              </a:rPr>
              <a:t>容器</a:t>
            </a:r>
          </a:p>
        </p:txBody>
      </p:sp>
      <p:sp>
        <p:nvSpPr>
          <p:cNvPr id="12" name="矩形: 圆角 11">
            <a:extLst>
              <a:ext uri="{FF2B5EF4-FFF2-40B4-BE49-F238E27FC236}">
                <a16:creationId xmlns:a16="http://schemas.microsoft.com/office/drawing/2014/main" id="{E5766A37-0A97-4BE8-8A3D-34577715B72E}"/>
              </a:ext>
            </a:extLst>
          </p:cNvPr>
          <p:cNvSpPr/>
          <p:nvPr/>
        </p:nvSpPr>
        <p:spPr>
          <a:xfrm>
            <a:off x="2212867" y="2733987"/>
            <a:ext cx="3996444" cy="1584191"/>
          </a:xfrm>
          <a:prstGeom prst="round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zh-CN" dirty="0">
                <a:ln w="0"/>
                <a:solidFill>
                  <a:schemeClr val="tx1"/>
                </a:solidFill>
                <a:effectLst>
                  <a:outerShdw blurRad="38100" dist="19050" dir="2700000" algn="tl" rotWithShape="0">
                    <a:schemeClr val="dk1">
                      <a:alpha val="40000"/>
                    </a:schemeClr>
                  </a:outerShdw>
                </a:effectLst>
              </a:rPr>
              <a:t>1. </a:t>
            </a:r>
            <a:r>
              <a:rPr lang="zh-CN" altLang="en-US" dirty="0">
                <a:ln w="0"/>
                <a:solidFill>
                  <a:schemeClr val="tx1"/>
                </a:solidFill>
                <a:effectLst>
                  <a:outerShdw blurRad="38100" dist="19050" dir="2700000" algn="tl" rotWithShape="0">
                    <a:schemeClr val="dk1">
                      <a:alpha val="40000"/>
                    </a:schemeClr>
                  </a:outerShdw>
                </a:effectLst>
              </a:rPr>
              <a:t>创建用户类</a:t>
            </a:r>
            <a:endParaRPr lang="en-US" altLang="zh-CN" dirty="0">
              <a:ln w="0"/>
              <a:solidFill>
                <a:schemeClr val="tx1"/>
              </a:solidFill>
              <a:effectLst>
                <a:outerShdw blurRad="38100" dist="19050" dir="2700000" algn="tl" rotWithShape="0">
                  <a:schemeClr val="dk1">
                    <a:alpha val="40000"/>
                  </a:schemeClr>
                </a:outerShdw>
              </a:effectLst>
            </a:endParaRPr>
          </a:p>
          <a:p>
            <a:r>
              <a:rPr lang="en-US" altLang="zh-CN" dirty="0">
                <a:ln w="0"/>
                <a:solidFill>
                  <a:schemeClr val="tx1"/>
                </a:solidFill>
                <a:effectLst>
                  <a:outerShdw blurRad="38100" dist="19050" dir="2700000" algn="tl" rotWithShape="0">
                    <a:schemeClr val="dk1">
                      <a:alpha val="40000"/>
                    </a:schemeClr>
                  </a:outerShdw>
                </a:effectLst>
              </a:rPr>
              <a:t>2. </a:t>
            </a:r>
            <a:r>
              <a:rPr lang="zh-CN" altLang="en-US" dirty="0">
                <a:ln w="0"/>
                <a:solidFill>
                  <a:schemeClr val="tx1"/>
                </a:solidFill>
                <a:effectLst>
                  <a:outerShdw blurRad="38100" dist="19050" dir="2700000" algn="tl" rotWithShape="0">
                    <a:schemeClr val="dk1">
                      <a:alpha val="40000"/>
                    </a:schemeClr>
                  </a:outerShdw>
                </a:effectLst>
              </a:rPr>
              <a:t>看用户类是否有依赖对象需要注入</a:t>
            </a:r>
            <a:endParaRPr lang="en-US" altLang="zh-CN" dirty="0">
              <a:ln w="0"/>
              <a:solidFill>
                <a:schemeClr val="tx1"/>
              </a:solidFill>
              <a:effectLst>
                <a:outerShdw blurRad="38100" dist="19050" dir="2700000" algn="tl" rotWithShape="0">
                  <a:schemeClr val="dk1">
                    <a:alpha val="40000"/>
                  </a:schemeClr>
                </a:outerShdw>
              </a:effectLst>
            </a:endParaRPr>
          </a:p>
          <a:p>
            <a:r>
              <a:rPr lang="en-US" altLang="zh-CN" dirty="0">
                <a:ln w="0"/>
                <a:solidFill>
                  <a:schemeClr val="tx1"/>
                </a:solidFill>
                <a:effectLst>
                  <a:outerShdw blurRad="38100" dist="19050" dir="2700000" algn="tl" rotWithShape="0">
                    <a:schemeClr val="dk1">
                      <a:alpha val="40000"/>
                    </a:schemeClr>
                  </a:outerShdw>
                </a:effectLst>
              </a:rPr>
              <a:t>3. </a:t>
            </a:r>
            <a:r>
              <a:rPr lang="zh-CN" altLang="en-US" dirty="0">
                <a:ln w="0"/>
                <a:solidFill>
                  <a:schemeClr val="tx1"/>
                </a:solidFill>
                <a:effectLst>
                  <a:outerShdw blurRad="38100" dist="19050" dir="2700000" algn="tl" rotWithShape="0">
                    <a:schemeClr val="dk1">
                      <a:alpha val="40000"/>
                    </a:schemeClr>
                  </a:outerShdw>
                </a:effectLst>
              </a:rPr>
              <a:t>有用户信息类需要注入，首先创建用户信息类，然后将其注入到用户类</a:t>
            </a:r>
            <a:endParaRPr lang="en-US" altLang="zh-CN" dirty="0">
              <a:ln w="0"/>
              <a:solidFill>
                <a:schemeClr val="tx1"/>
              </a:solidFill>
              <a:effectLst>
                <a:outerShdw blurRad="38100" dist="19050" dir="2700000" algn="tl" rotWithShape="0">
                  <a:schemeClr val="dk1">
                    <a:alpha val="40000"/>
                  </a:schemeClr>
                </a:outerShdw>
              </a:effectLst>
            </a:endParaRPr>
          </a:p>
          <a:p>
            <a:r>
              <a:rPr lang="en-US" altLang="zh-CN" dirty="0">
                <a:ln w="0"/>
                <a:solidFill>
                  <a:schemeClr val="tx1"/>
                </a:solidFill>
                <a:effectLst>
                  <a:outerShdw blurRad="38100" dist="19050" dir="2700000" algn="tl" rotWithShape="0">
                    <a:schemeClr val="dk1">
                      <a:alpha val="40000"/>
                    </a:schemeClr>
                  </a:outerShdw>
                </a:effectLst>
              </a:rPr>
              <a:t>4. </a:t>
            </a:r>
            <a:r>
              <a:rPr lang="zh-CN" altLang="en-US" dirty="0">
                <a:ln w="0"/>
                <a:solidFill>
                  <a:schemeClr val="tx1"/>
                </a:solidFill>
                <a:effectLst>
                  <a:outerShdw blurRad="38100" dist="19050" dir="2700000" algn="tl" rotWithShape="0">
                    <a:schemeClr val="dk1">
                      <a:alpha val="40000"/>
                    </a:schemeClr>
                  </a:outerShdw>
                </a:effectLst>
              </a:rPr>
              <a:t>由容器管理这些对象的生命周期</a:t>
            </a:r>
          </a:p>
        </p:txBody>
      </p:sp>
      <p:cxnSp>
        <p:nvCxnSpPr>
          <p:cNvPr id="13" name="直接箭头连接符 12">
            <a:extLst>
              <a:ext uri="{FF2B5EF4-FFF2-40B4-BE49-F238E27FC236}">
                <a16:creationId xmlns:a16="http://schemas.microsoft.com/office/drawing/2014/main" id="{FBE54A8A-5801-46CF-99AB-4EC8F0A645DB}"/>
              </a:ext>
            </a:extLst>
          </p:cNvPr>
          <p:cNvCxnSpPr>
            <a:cxnSpLocks/>
            <a:stCxn id="25" idx="0"/>
            <a:endCxn id="12" idx="2"/>
          </p:cNvCxnSpPr>
          <p:nvPr/>
        </p:nvCxnSpPr>
        <p:spPr>
          <a:xfrm flipH="1" flipV="1">
            <a:off x="4211089" y="4318178"/>
            <a:ext cx="17413" cy="9110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56E28332-75A6-4F0C-BACC-37D7C977D4A3}"/>
              </a:ext>
            </a:extLst>
          </p:cNvPr>
          <p:cNvSpPr txBox="1"/>
          <p:nvPr/>
        </p:nvSpPr>
        <p:spPr>
          <a:xfrm>
            <a:off x="4368168" y="4589023"/>
            <a:ext cx="1338828" cy="369332"/>
          </a:xfrm>
          <a:prstGeom prst="rect">
            <a:avLst/>
          </a:prstGeom>
          <a:noFill/>
        </p:spPr>
        <p:txBody>
          <a:bodyPr wrap="none" rtlCol="0">
            <a:spAutoFit/>
          </a:bodyPr>
          <a:lstStyle/>
          <a:p>
            <a:r>
              <a:rPr lang="zh-CN" altLang="en-US" dirty="0">
                <a:latin typeface="方正舒体" panose="02010601030101010101" pitchFamily="2" charset="-122"/>
                <a:ea typeface="方正舒体" panose="02010601030101010101" pitchFamily="2" charset="-122"/>
              </a:rPr>
              <a:t>获取用户类</a:t>
            </a:r>
          </a:p>
        </p:txBody>
      </p:sp>
    </p:spTree>
    <p:extLst>
      <p:ext uri="{BB962C8B-B14F-4D97-AF65-F5344CB8AC3E}">
        <p14:creationId xmlns:p14="http://schemas.microsoft.com/office/powerpoint/2010/main" val="364396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981490" y="69269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5" name="圆角矩形 4"/>
          <p:cNvSpPr/>
          <p:nvPr/>
        </p:nvSpPr>
        <p:spPr>
          <a:xfrm>
            <a:off x="2627784"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6" name="圆角矩形 5"/>
          <p:cNvSpPr/>
          <p:nvPr/>
        </p:nvSpPr>
        <p:spPr>
          <a:xfrm>
            <a:off x="3275856"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7" name="圆角矩形 6"/>
          <p:cNvSpPr/>
          <p:nvPr/>
        </p:nvSpPr>
        <p:spPr>
          <a:xfrm>
            <a:off x="3923928"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8" name="圆角矩形 7"/>
          <p:cNvSpPr/>
          <p:nvPr/>
        </p:nvSpPr>
        <p:spPr>
          <a:xfrm>
            <a:off x="4572000" y="69269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9" name="圆角矩形 8"/>
          <p:cNvSpPr/>
          <p:nvPr/>
        </p:nvSpPr>
        <p:spPr>
          <a:xfrm>
            <a:off x="5220072" y="69447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cxnSp>
        <p:nvCxnSpPr>
          <p:cNvPr id="12" name="肘形连接符 11"/>
          <p:cNvCxnSpPr>
            <a:stCxn id="4" idx="2"/>
            <a:endCxn id="8" idx="2"/>
          </p:cNvCxnSpPr>
          <p:nvPr/>
        </p:nvCxnSpPr>
        <p:spPr>
          <a:xfrm rot="16200000" flipH="1">
            <a:off x="3563890" y="-28275"/>
            <a:ext cx="12700" cy="2590510"/>
          </a:xfrm>
          <a:prstGeom prst="bentConnector3">
            <a:avLst>
              <a:gd name="adj1" fmla="val 2280000"/>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a:xfrm>
            <a:off x="3215719" y="1251268"/>
            <a:ext cx="610899"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18" name="圆角矩形 17"/>
          <p:cNvSpPr/>
          <p:nvPr/>
        </p:nvSpPr>
        <p:spPr>
          <a:xfrm>
            <a:off x="1989395" y="17418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19" name="圆角矩形 18"/>
          <p:cNvSpPr/>
          <p:nvPr/>
        </p:nvSpPr>
        <p:spPr>
          <a:xfrm>
            <a:off x="2635689" y="1741881"/>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20" name="圆角矩形 19"/>
          <p:cNvSpPr/>
          <p:nvPr/>
        </p:nvSpPr>
        <p:spPr>
          <a:xfrm>
            <a:off x="3283761" y="1741881"/>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21" name="圆角矩形 20"/>
          <p:cNvSpPr/>
          <p:nvPr/>
        </p:nvSpPr>
        <p:spPr>
          <a:xfrm>
            <a:off x="3931833" y="17418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22" name="圆角矩形 21"/>
          <p:cNvSpPr/>
          <p:nvPr/>
        </p:nvSpPr>
        <p:spPr>
          <a:xfrm>
            <a:off x="4579905" y="17418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23" name="圆角矩形 22"/>
          <p:cNvSpPr/>
          <p:nvPr/>
        </p:nvSpPr>
        <p:spPr>
          <a:xfrm>
            <a:off x="5227977" y="174365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25" name="TextBox 24"/>
          <p:cNvSpPr txBox="1"/>
          <p:nvPr/>
        </p:nvSpPr>
        <p:spPr>
          <a:xfrm>
            <a:off x="2975366" y="2317945"/>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26" name="圆角矩形 25"/>
          <p:cNvSpPr/>
          <p:nvPr/>
        </p:nvSpPr>
        <p:spPr>
          <a:xfrm>
            <a:off x="1989395" y="277148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27" name="圆角矩形 26"/>
          <p:cNvSpPr/>
          <p:nvPr/>
        </p:nvSpPr>
        <p:spPr>
          <a:xfrm>
            <a:off x="2635689" y="277148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28" name="圆角矩形 27"/>
          <p:cNvSpPr/>
          <p:nvPr/>
        </p:nvSpPr>
        <p:spPr>
          <a:xfrm>
            <a:off x="3283761" y="277148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29" name="圆角矩形 28"/>
          <p:cNvSpPr/>
          <p:nvPr/>
        </p:nvSpPr>
        <p:spPr>
          <a:xfrm>
            <a:off x="3931833" y="277148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30" name="圆角矩形 29"/>
          <p:cNvSpPr/>
          <p:nvPr/>
        </p:nvSpPr>
        <p:spPr>
          <a:xfrm>
            <a:off x="4579905" y="277148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31" name="圆角矩形 30"/>
          <p:cNvSpPr/>
          <p:nvPr/>
        </p:nvSpPr>
        <p:spPr>
          <a:xfrm>
            <a:off x="5227977" y="277326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33" name="TextBox 32"/>
          <p:cNvSpPr txBox="1"/>
          <p:nvPr/>
        </p:nvSpPr>
        <p:spPr>
          <a:xfrm>
            <a:off x="3286259" y="3329859"/>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不变</a:t>
            </a:r>
          </a:p>
        </p:txBody>
      </p:sp>
      <p:sp>
        <p:nvSpPr>
          <p:cNvPr id="34" name="圆角矩形 33"/>
          <p:cNvSpPr/>
          <p:nvPr/>
        </p:nvSpPr>
        <p:spPr>
          <a:xfrm>
            <a:off x="1981490" y="382026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35" name="圆角矩形 34"/>
          <p:cNvSpPr/>
          <p:nvPr/>
        </p:nvSpPr>
        <p:spPr>
          <a:xfrm>
            <a:off x="2627784" y="382026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36" name="圆角矩形 35"/>
          <p:cNvSpPr/>
          <p:nvPr/>
        </p:nvSpPr>
        <p:spPr>
          <a:xfrm>
            <a:off x="3275856" y="382026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37" name="圆角矩形 36"/>
          <p:cNvSpPr/>
          <p:nvPr/>
        </p:nvSpPr>
        <p:spPr>
          <a:xfrm>
            <a:off x="3923928" y="3820264"/>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38" name="圆角矩形 37"/>
          <p:cNvSpPr/>
          <p:nvPr/>
        </p:nvSpPr>
        <p:spPr>
          <a:xfrm>
            <a:off x="4572000" y="382026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39" name="圆角矩形 38"/>
          <p:cNvSpPr/>
          <p:nvPr/>
        </p:nvSpPr>
        <p:spPr>
          <a:xfrm>
            <a:off x="5220072" y="3822040"/>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cxnSp>
        <p:nvCxnSpPr>
          <p:cNvPr id="40" name="肘形连接符 39"/>
          <p:cNvCxnSpPr>
            <a:stCxn id="37" idx="2"/>
            <a:endCxn id="39" idx="2"/>
          </p:cNvCxnSpPr>
          <p:nvPr/>
        </p:nvCxnSpPr>
        <p:spPr>
          <a:xfrm rot="16200000" flipH="1">
            <a:off x="4858256" y="3747364"/>
            <a:ext cx="1780" cy="1296144"/>
          </a:xfrm>
          <a:prstGeom prst="bentConnector3">
            <a:avLst>
              <a:gd name="adj1" fmla="val 16385714"/>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41" name="TextBox 40"/>
          <p:cNvSpPr txBox="1"/>
          <p:nvPr/>
        </p:nvSpPr>
        <p:spPr>
          <a:xfrm>
            <a:off x="4572000" y="4391085"/>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42" name="圆角矩形 41"/>
          <p:cNvSpPr/>
          <p:nvPr/>
        </p:nvSpPr>
        <p:spPr>
          <a:xfrm>
            <a:off x="1974455" y="486920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43" name="圆角矩形 42"/>
          <p:cNvSpPr/>
          <p:nvPr/>
        </p:nvSpPr>
        <p:spPr>
          <a:xfrm>
            <a:off x="2620750" y="486920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44" name="圆角矩形 43"/>
          <p:cNvSpPr/>
          <p:nvPr/>
        </p:nvSpPr>
        <p:spPr>
          <a:xfrm>
            <a:off x="3268822" y="486920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45" name="圆角矩形 44"/>
          <p:cNvSpPr/>
          <p:nvPr/>
        </p:nvSpPr>
        <p:spPr>
          <a:xfrm>
            <a:off x="3916894" y="486920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46" name="圆角矩形 45"/>
          <p:cNvSpPr/>
          <p:nvPr/>
        </p:nvSpPr>
        <p:spPr>
          <a:xfrm>
            <a:off x="4564966" y="4869204"/>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47" name="圆角矩形 46"/>
          <p:cNvSpPr/>
          <p:nvPr/>
        </p:nvSpPr>
        <p:spPr>
          <a:xfrm>
            <a:off x="5213038" y="4870984"/>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cxnSp>
        <p:nvCxnSpPr>
          <p:cNvPr id="48" name="肘形连接符 47"/>
          <p:cNvCxnSpPr>
            <a:stCxn id="46" idx="2"/>
            <a:endCxn id="47" idx="2"/>
          </p:cNvCxnSpPr>
          <p:nvPr/>
        </p:nvCxnSpPr>
        <p:spPr>
          <a:xfrm rot="16200000" flipH="1">
            <a:off x="5175257" y="5120341"/>
            <a:ext cx="1780" cy="648072"/>
          </a:xfrm>
          <a:prstGeom prst="bentConnector3">
            <a:avLst>
              <a:gd name="adj1" fmla="val 15957143"/>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49" name="TextBox 48"/>
          <p:cNvSpPr txBox="1"/>
          <p:nvPr/>
        </p:nvSpPr>
        <p:spPr>
          <a:xfrm>
            <a:off x="4885675" y="5417353"/>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50" name="圆角矩形 49"/>
          <p:cNvSpPr/>
          <p:nvPr/>
        </p:nvSpPr>
        <p:spPr>
          <a:xfrm>
            <a:off x="1989395"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51" name="圆角矩形 50"/>
          <p:cNvSpPr/>
          <p:nvPr/>
        </p:nvSpPr>
        <p:spPr>
          <a:xfrm>
            <a:off x="2635689"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52" name="圆角矩形 51"/>
          <p:cNvSpPr/>
          <p:nvPr/>
        </p:nvSpPr>
        <p:spPr>
          <a:xfrm>
            <a:off x="3283761"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53" name="圆角矩形 52"/>
          <p:cNvSpPr/>
          <p:nvPr/>
        </p:nvSpPr>
        <p:spPr>
          <a:xfrm>
            <a:off x="3931833"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54" name="圆角矩形 53"/>
          <p:cNvSpPr/>
          <p:nvPr/>
        </p:nvSpPr>
        <p:spPr>
          <a:xfrm>
            <a:off x="4579905"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55" name="圆角矩形 54"/>
          <p:cNvSpPr/>
          <p:nvPr/>
        </p:nvSpPr>
        <p:spPr>
          <a:xfrm>
            <a:off x="5227977" y="588076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71" name="TextBox 70"/>
          <p:cNvSpPr txBox="1"/>
          <p:nvPr/>
        </p:nvSpPr>
        <p:spPr>
          <a:xfrm>
            <a:off x="6084169" y="692697"/>
            <a:ext cx="2232248" cy="1815882"/>
          </a:xfrm>
          <a:prstGeom prst="rect">
            <a:avLst/>
          </a:prstGeom>
          <a:noFill/>
        </p:spPr>
        <p:txBody>
          <a:bodyPr wrap="square" rtlCol="0">
            <a:spAutoFit/>
          </a:bodyPr>
          <a:lstStyle/>
          <a:p>
            <a:r>
              <a:rPr lang="zh-CN" altLang="en-US" sz="1600" b="1" dirty="0">
                <a:latin typeface="方正卡通简体" pitchFamily="65" charset="-122"/>
                <a:ea typeface="方正卡通简体" pitchFamily="65" charset="-122"/>
              </a:rPr>
              <a:t>升序选择排序</a:t>
            </a:r>
          </a:p>
          <a:p>
            <a:endParaRPr lang="en-US" altLang="zh-CN" sz="1200" dirty="0">
              <a:latin typeface="方正卡通简体" pitchFamily="65" charset="-122"/>
              <a:ea typeface="方正卡通简体" pitchFamily="65" charset="-122"/>
            </a:endParaRPr>
          </a:p>
          <a:p>
            <a:r>
              <a:rPr lang="zh-CN" altLang="en-US" sz="1200" dirty="0">
                <a:latin typeface="方正卡通简体" pitchFamily="65" charset="-122"/>
                <a:ea typeface="方正卡通简体" pitchFamily="65" charset="-122"/>
              </a:rPr>
              <a:t>找到数组中最小的元素，并将其交换到数组第一个元素的位置；接着在剩下的元素中找到最小的元素，将其交换到数组第二个元素的位置，若本身为最小元素，则不交换。依次执行，直至数组完成排序。</a:t>
            </a:r>
          </a:p>
        </p:txBody>
      </p:sp>
      <p:cxnSp>
        <p:nvCxnSpPr>
          <p:cNvPr id="58" name="肘形连接符 57"/>
          <p:cNvCxnSpPr>
            <a:stCxn id="19" idx="2"/>
            <a:endCxn id="20" idx="2"/>
          </p:cNvCxnSpPr>
          <p:nvPr/>
        </p:nvCxnSpPr>
        <p:spPr>
          <a:xfrm rot="16200000" flipH="1">
            <a:off x="3246869" y="1992127"/>
            <a:ext cx="12700" cy="648072"/>
          </a:xfrm>
          <a:prstGeom prst="bentConnector3">
            <a:avLst>
              <a:gd name="adj1" fmla="val 2340000"/>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7955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981490" y="69269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5" name="圆角矩形 4"/>
          <p:cNvSpPr/>
          <p:nvPr/>
        </p:nvSpPr>
        <p:spPr>
          <a:xfrm>
            <a:off x="2627784" y="69269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6" name="圆角矩形 5"/>
          <p:cNvSpPr/>
          <p:nvPr/>
        </p:nvSpPr>
        <p:spPr>
          <a:xfrm>
            <a:off x="3275856"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7" name="圆角矩形 6"/>
          <p:cNvSpPr/>
          <p:nvPr/>
        </p:nvSpPr>
        <p:spPr>
          <a:xfrm>
            <a:off x="3923928"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8" name="圆角矩形 7"/>
          <p:cNvSpPr/>
          <p:nvPr/>
        </p:nvSpPr>
        <p:spPr>
          <a:xfrm>
            <a:off x="4572000"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9" name="圆角矩形 8"/>
          <p:cNvSpPr/>
          <p:nvPr/>
        </p:nvSpPr>
        <p:spPr>
          <a:xfrm>
            <a:off x="5220072" y="69447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18" name="圆角矩形 17"/>
          <p:cNvSpPr/>
          <p:nvPr/>
        </p:nvSpPr>
        <p:spPr>
          <a:xfrm>
            <a:off x="1989395" y="1741881"/>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19" name="圆角矩形 18"/>
          <p:cNvSpPr/>
          <p:nvPr/>
        </p:nvSpPr>
        <p:spPr>
          <a:xfrm>
            <a:off x="2635689" y="1741881"/>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20" name="圆角矩形 19"/>
          <p:cNvSpPr/>
          <p:nvPr/>
        </p:nvSpPr>
        <p:spPr>
          <a:xfrm>
            <a:off x="3283761" y="1741881"/>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21" name="圆角矩形 20"/>
          <p:cNvSpPr/>
          <p:nvPr/>
        </p:nvSpPr>
        <p:spPr>
          <a:xfrm>
            <a:off x="3931833" y="17418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22" name="圆角矩形 21"/>
          <p:cNvSpPr/>
          <p:nvPr/>
        </p:nvSpPr>
        <p:spPr>
          <a:xfrm>
            <a:off x="4579905" y="17418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23" name="圆角矩形 22"/>
          <p:cNvSpPr/>
          <p:nvPr/>
        </p:nvSpPr>
        <p:spPr>
          <a:xfrm>
            <a:off x="5227977" y="174365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25" name="TextBox 24"/>
          <p:cNvSpPr txBox="1"/>
          <p:nvPr/>
        </p:nvSpPr>
        <p:spPr>
          <a:xfrm>
            <a:off x="2975366" y="2317945"/>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26" name="圆角矩形 25"/>
          <p:cNvSpPr/>
          <p:nvPr/>
        </p:nvSpPr>
        <p:spPr>
          <a:xfrm>
            <a:off x="1989395" y="277148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27" name="圆角矩形 26"/>
          <p:cNvSpPr/>
          <p:nvPr/>
        </p:nvSpPr>
        <p:spPr>
          <a:xfrm>
            <a:off x="2635689" y="277148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28" name="圆角矩形 27"/>
          <p:cNvSpPr/>
          <p:nvPr/>
        </p:nvSpPr>
        <p:spPr>
          <a:xfrm>
            <a:off x="3283761" y="277148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29" name="圆角矩形 28"/>
          <p:cNvSpPr/>
          <p:nvPr/>
        </p:nvSpPr>
        <p:spPr>
          <a:xfrm>
            <a:off x="3931833" y="277148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30" name="圆角矩形 29"/>
          <p:cNvSpPr/>
          <p:nvPr/>
        </p:nvSpPr>
        <p:spPr>
          <a:xfrm>
            <a:off x="4579905" y="277148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31" name="圆角矩形 30"/>
          <p:cNvSpPr/>
          <p:nvPr/>
        </p:nvSpPr>
        <p:spPr>
          <a:xfrm>
            <a:off x="5227977" y="277326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34" name="圆角矩形 33"/>
          <p:cNvSpPr/>
          <p:nvPr/>
        </p:nvSpPr>
        <p:spPr>
          <a:xfrm>
            <a:off x="1981490" y="382026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35" name="圆角矩形 34"/>
          <p:cNvSpPr/>
          <p:nvPr/>
        </p:nvSpPr>
        <p:spPr>
          <a:xfrm>
            <a:off x="2627784" y="382026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36" name="圆角矩形 35"/>
          <p:cNvSpPr/>
          <p:nvPr/>
        </p:nvSpPr>
        <p:spPr>
          <a:xfrm>
            <a:off x="3275856" y="382026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37" name="圆角矩形 36"/>
          <p:cNvSpPr/>
          <p:nvPr/>
        </p:nvSpPr>
        <p:spPr>
          <a:xfrm>
            <a:off x="3923928" y="382026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38" name="圆角矩形 37"/>
          <p:cNvSpPr/>
          <p:nvPr/>
        </p:nvSpPr>
        <p:spPr>
          <a:xfrm>
            <a:off x="4572000" y="3820264"/>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39" name="圆角矩形 38"/>
          <p:cNvSpPr/>
          <p:nvPr/>
        </p:nvSpPr>
        <p:spPr>
          <a:xfrm>
            <a:off x="5220072" y="382204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42" name="圆角矩形 41"/>
          <p:cNvSpPr/>
          <p:nvPr/>
        </p:nvSpPr>
        <p:spPr>
          <a:xfrm>
            <a:off x="1974455" y="486920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43" name="圆角矩形 42"/>
          <p:cNvSpPr/>
          <p:nvPr/>
        </p:nvSpPr>
        <p:spPr>
          <a:xfrm>
            <a:off x="2620750" y="486920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44" name="圆角矩形 43"/>
          <p:cNvSpPr/>
          <p:nvPr/>
        </p:nvSpPr>
        <p:spPr>
          <a:xfrm>
            <a:off x="3268822" y="486920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45" name="圆角矩形 44"/>
          <p:cNvSpPr/>
          <p:nvPr/>
        </p:nvSpPr>
        <p:spPr>
          <a:xfrm>
            <a:off x="3916894" y="486920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46" name="圆角矩形 45"/>
          <p:cNvSpPr/>
          <p:nvPr/>
        </p:nvSpPr>
        <p:spPr>
          <a:xfrm>
            <a:off x="4564966" y="486920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47" name="圆角矩形 46"/>
          <p:cNvSpPr/>
          <p:nvPr/>
        </p:nvSpPr>
        <p:spPr>
          <a:xfrm>
            <a:off x="5213038" y="4870984"/>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cxnSp>
        <p:nvCxnSpPr>
          <p:cNvPr id="48" name="肘形连接符 47"/>
          <p:cNvCxnSpPr>
            <a:stCxn id="46" idx="2"/>
            <a:endCxn id="47" idx="2"/>
          </p:cNvCxnSpPr>
          <p:nvPr/>
        </p:nvCxnSpPr>
        <p:spPr>
          <a:xfrm rot="16200000" flipH="1">
            <a:off x="5175257" y="5120341"/>
            <a:ext cx="1780" cy="648072"/>
          </a:xfrm>
          <a:prstGeom prst="bentConnector3">
            <a:avLst>
              <a:gd name="adj1" fmla="val 15957143"/>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49" name="TextBox 48"/>
          <p:cNvSpPr txBox="1"/>
          <p:nvPr/>
        </p:nvSpPr>
        <p:spPr>
          <a:xfrm>
            <a:off x="4885675" y="5417353"/>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50" name="圆角矩形 49"/>
          <p:cNvSpPr/>
          <p:nvPr/>
        </p:nvSpPr>
        <p:spPr>
          <a:xfrm>
            <a:off x="1989395" y="587898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51" name="圆角矩形 50"/>
          <p:cNvSpPr/>
          <p:nvPr/>
        </p:nvSpPr>
        <p:spPr>
          <a:xfrm>
            <a:off x="2635689" y="587898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52" name="圆角矩形 51"/>
          <p:cNvSpPr/>
          <p:nvPr/>
        </p:nvSpPr>
        <p:spPr>
          <a:xfrm>
            <a:off x="3283761" y="587898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53" name="圆角矩形 52"/>
          <p:cNvSpPr/>
          <p:nvPr/>
        </p:nvSpPr>
        <p:spPr>
          <a:xfrm>
            <a:off x="3931833" y="587898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54" name="圆角矩形 53"/>
          <p:cNvSpPr/>
          <p:nvPr/>
        </p:nvSpPr>
        <p:spPr>
          <a:xfrm>
            <a:off x="4579905" y="587898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55" name="圆角矩形 54"/>
          <p:cNvSpPr/>
          <p:nvPr/>
        </p:nvSpPr>
        <p:spPr>
          <a:xfrm>
            <a:off x="5227977" y="5880761"/>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71" name="TextBox 70"/>
          <p:cNvSpPr txBox="1"/>
          <p:nvPr/>
        </p:nvSpPr>
        <p:spPr>
          <a:xfrm>
            <a:off x="2689127" y="164257"/>
            <a:ext cx="2232248" cy="400110"/>
          </a:xfrm>
          <a:prstGeom prst="rect">
            <a:avLst/>
          </a:prstGeom>
          <a:noFill/>
        </p:spPr>
        <p:txBody>
          <a:bodyPr wrap="square" rtlCol="0">
            <a:spAutoFit/>
          </a:bodyPr>
          <a:lstStyle/>
          <a:p>
            <a:pPr algn="ctr"/>
            <a:r>
              <a:rPr lang="zh-CN" altLang="en-US" sz="2000" b="1" dirty="0">
                <a:latin typeface="方正卡通简体" pitchFamily="65" charset="-122"/>
                <a:ea typeface="方正卡通简体" pitchFamily="65" charset="-122"/>
              </a:rPr>
              <a:t>升序插入排序</a:t>
            </a:r>
          </a:p>
        </p:txBody>
      </p:sp>
      <p:cxnSp>
        <p:nvCxnSpPr>
          <p:cNvPr id="58" name="肘形连接符 57"/>
          <p:cNvCxnSpPr>
            <a:stCxn id="19" idx="2"/>
            <a:endCxn id="20" idx="2"/>
          </p:cNvCxnSpPr>
          <p:nvPr/>
        </p:nvCxnSpPr>
        <p:spPr>
          <a:xfrm rot="16200000" flipH="1">
            <a:off x="3246869" y="1992127"/>
            <a:ext cx="12700" cy="648072"/>
          </a:xfrm>
          <a:prstGeom prst="bentConnector3">
            <a:avLst>
              <a:gd name="adj1" fmla="val 2340000"/>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56" name="TextBox 55"/>
          <p:cNvSpPr txBox="1"/>
          <p:nvPr/>
        </p:nvSpPr>
        <p:spPr>
          <a:xfrm>
            <a:off x="6015177" y="535444"/>
            <a:ext cx="2232248" cy="830997"/>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首先将数组的第一个元素视为已排序序列，将第二个元素插入到已排序序列中，</a:t>
            </a:r>
            <a:r>
              <a:rPr lang="en-US" altLang="zh-CN" sz="1200" dirty="0">
                <a:latin typeface="方正卡通简体" pitchFamily="65" charset="-122"/>
                <a:ea typeface="方正卡通简体" pitchFamily="65" charset="-122"/>
              </a:rPr>
              <a:t>1</a:t>
            </a:r>
            <a:r>
              <a:rPr lang="zh-CN" altLang="en-US" sz="1200" dirty="0">
                <a:latin typeface="方正卡通简体" pitchFamily="65" charset="-122"/>
                <a:ea typeface="方正卡通简体" pitchFamily="65" charset="-122"/>
              </a:rPr>
              <a:t>比</a:t>
            </a:r>
            <a:r>
              <a:rPr lang="en-US" altLang="zh-CN" sz="1200" dirty="0">
                <a:latin typeface="方正卡通简体" pitchFamily="65" charset="-122"/>
                <a:ea typeface="方正卡通简体" pitchFamily="65" charset="-122"/>
              </a:rPr>
              <a:t>5</a:t>
            </a:r>
            <a:r>
              <a:rPr lang="zh-CN" altLang="en-US" sz="1200" dirty="0">
                <a:latin typeface="方正卡通简体" pitchFamily="65" charset="-122"/>
                <a:ea typeface="方正卡通简体" pitchFamily="65" charset="-122"/>
              </a:rPr>
              <a:t>小，则与</a:t>
            </a:r>
            <a:r>
              <a:rPr lang="en-US" altLang="zh-CN" sz="1200" dirty="0">
                <a:latin typeface="方正卡通简体" pitchFamily="65" charset="-122"/>
                <a:ea typeface="方正卡通简体" pitchFamily="65" charset="-122"/>
              </a:rPr>
              <a:t>5</a:t>
            </a:r>
            <a:r>
              <a:rPr lang="zh-CN" altLang="en-US" sz="1200" dirty="0">
                <a:latin typeface="方正卡通简体" pitchFamily="65" charset="-122"/>
                <a:ea typeface="方正卡通简体" pitchFamily="65" charset="-122"/>
              </a:rPr>
              <a:t>交换。</a:t>
            </a:r>
          </a:p>
        </p:txBody>
      </p:sp>
      <p:sp>
        <p:nvSpPr>
          <p:cNvPr id="57" name="TextBox 56"/>
          <p:cNvSpPr txBox="1"/>
          <p:nvPr/>
        </p:nvSpPr>
        <p:spPr>
          <a:xfrm>
            <a:off x="2337696" y="1274217"/>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cxnSp>
        <p:nvCxnSpPr>
          <p:cNvPr id="59" name="肘形连接符 58"/>
          <p:cNvCxnSpPr/>
          <p:nvPr/>
        </p:nvCxnSpPr>
        <p:spPr>
          <a:xfrm rot="16200000" flipH="1">
            <a:off x="2609199" y="948400"/>
            <a:ext cx="12700" cy="648072"/>
          </a:xfrm>
          <a:prstGeom prst="bentConnector3">
            <a:avLst>
              <a:gd name="adj1" fmla="val 2340000"/>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60" name="TextBox 59"/>
          <p:cNvSpPr txBox="1"/>
          <p:nvPr/>
        </p:nvSpPr>
        <p:spPr>
          <a:xfrm>
            <a:off x="6012160" y="1589982"/>
            <a:ext cx="2232248" cy="1015663"/>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此时，前两个元素为已排序序列，现在要将第三个元素插入到已排序序列中，</a:t>
            </a:r>
            <a:r>
              <a:rPr lang="en-US" altLang="zh-CN" sz="1200" dirty="0">
                <a:latin typeface="方正卡通简体" pitchFamily="65" charset="-122"/>
                <a:ea typeface="方正卡通简体" pitchFamily="65" charset="-122"/>
              </a:rPr>
              <a:t>2</a:t>
            </a:r>
            <a:r>
              <a:rPr lang="zh-CN" altLang="en-US" sz="1200" dirty="0">
                <a:latin typeface="方正卡通简体" pitchFamily="65" charset="-122"/>
                <a:ea typeface="方正卡通简体" pitchFamily="65" charset="-122"/>
              </a:rPr>
              <a:t>先与</a:t>
            </a:r>
            <a:r>
              <a:rPr lang="en-US" altLang="zh-CN" sz="1200" dirty="0">
                <a:latin typeface="方正卡通简体" pitchFamily="65" charset="-122"/>
                <a:ea typeface="方正卡通简体" pitchFamily="65" charset="-122"/>
              </a:rPr>
              <a:t>5</a:t>
            </a:r>
            <a:r>
              <a:rPr lang="zh-CN" altLang="en-US" sz="1200" dirty="0">
                <a:latin typeface="方正卡通简体" pitchFamily="65" charset="-122"/>
                <a:ea typeface="方正卡通简体" pitchFamily="65" charset="-122"/>
              </a:rPr>
              <a:t>比较，比</a:t>
            </a:r>
            <a:r>
              <a:rPr lang="en-US" altLang="zh-CN" sz="1200" dirty="0">
                <a:latin typeface="方正卡通简体" pitchFamily="65" charset="-122"/>
                <a:ea typeface="方正卡通简体" pitchFamily="65" charset="-122"/>
              </a:rPr>
              <a:t>5</a:t>
            </a:r>
            <a:r>
              <a:rPr lang="zh-CN" altLang="en-US" sz="1200" dirty="0">
                <a:latin typeface="方正卡通简体" pitchFamily="65" charset="-122"/>
                <a:ea typeface="方正卡通简体" pitchFamily="65" charset="-122"/>
              </a:rPr>
              <a:t>小则交换；比</a:t>
            </a:r>
            <a:r>
              <a:rPr lang="en-US" altLang="zh-CN" sz="1200" dirty="0">
                <a:latin typeface="方正卡通简体" pitchFamily="65" charset="-122"/>
                <a:ea typeface="方正卡通简体" pitchFamily="65" charset="-122"/>
              </a:rPr>
              <a:t>1</a:t>
            </a:r>
            <a:r>
              <a:rPr lang="zh-CN" altLang="en-US" sz="1200" dirty="0">
                <a:latin typeface="方正卡通简体" pitchFamily="65" charset="-122"/>
                <a:ea typeface="方正卡通简体" pitchFamily="65" charset="-122"/>
              </a:rPr>
              <a:t>大，停止交换。</a:t>
            </a:r>
          </a:p>
        </p:txBody>
      </p:sp>
      <p:sp>
        <p:nvSpPr>
          <p:cNvPr id="61" name="TextBox 60"/>
          <p:cNvSpPr txBox="1"/>
          <p:nvPr/>
        </p:nvSpPr>
        <p:spPr>
          <a:xfrm>
            <a:off x="6015177" y="2641000"/>
            <a:ext cx="2232248" cy="1015663"/>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前三个元素为已排序序列，将第四个元素插入该序列中，与</a:t>
            </a:r>
            <a:r>
              <a:rPr lang="en-US" altLang="zh-CN" sz="1200" dirty="0">
                <a:latin typeface="方正卡通简体" pitchFamily="65" charset="-122"/>
                <a:ea typeface="方正卡通简体" pitchFamily="65" charset="-122"/>
              </a:rPr>
              <a:t>5</a:t>
            </a:r>
            <a:r>
              <a:rPr lang="zh-CN" altLang="en-US" sz="1200" dirty="0">
                <a:latin typeface="方正卡通简体" pitchFamily="65" charset="-122"/>
                <a:ea typeface="方正卡通简体" pitchFamily="65" charset="-122"/>
              </a:rPr>
              <a:t>比较，比</a:t>
            </a:r>
            <a:r>
              <a:rPr lang="en-US" altLang="zh-CN" sz="1200" dirty="0">
                <a:latin typeface="方正卡通简体" pitchFamily="65" charset="-122"/>
                <a:ea typeface="方正卡通简体" pitchFamily="65" charset="-122"/>
              </a:rPr>
              <a:t>5</a:t>
            </a:r>
            <a:r>
              <a:rPr lang="zh-CN" altLang="en-US" sz="1200" dirty="0">
                <a:latin typeface="方正卡通简体" pitchFamily="65" charset="-122"/>
                <a:ea typeface="方正卡通简体" pitchFamily="65" charset="-122"/>
              </a:rPr>
              <a:t>大，不交换，直接将已排序序列扩大到前四个元素。</a:t>
            </a:r>
          </a:p>
        </p:txBody>
      </p:sp>
      <p:sp>
        <p:nvSpPr>
          <p:cNvPr id="62" name="TextBox 61"/>
          <p:cNvSpPr txBox="1"/>
          <p:nvPr/>
        </p:nvSpPr>
        <p:spPr>
          <a:xfrm>
            <a:off x="6015177" y="3970684"/>
            <a:ext cx="2232248" cy="276999"/>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同样，</a:t>
            </a:r>
            <a:r>
              <a:rPr lang="en-US" altLang="zh-CN" sz="1200" dirty="0">
                <a:latin typeface="方正卡通简体" pitchFamily="65" charset="-122"/>
                <a:ea typeface="方正卡通简体" pitchFamily="65" charset="-122"/>
              </a:rPr>
              <a:t>11</a:t>
            </a:r>
            <a:r>
              <a:rPr lang="zh-CN" altLang="en-US" sz="1200" dirty="0">
                <a:latin typeface="方正卡通简体" pitchFamily="65" charset="-122"/>
                <a:ea typeface="方正卡通简体" pitchFamily="65" charset="-122"/>
              </a:rPr>
              <a:t>比</a:t>
            </a:r>
            <a:r>
              <a:rPr lang="en-US" altLang="zh-CN" sz="1200" dirty="0">
                <a:latin typeface="方正卡通简体" pitchFamily="65" charset="-122"/>
                <a:ea typeface="方正卡通简体" pitchFamily="65" charset="-122"/>
              </a:rPr>
              <a:t>8</a:t>
            </a:r>
            <a:r>
              <a:rPr lang="zh-CN" altLang="en-US" sz="1200" dirty="0">
                <a:latin typeface="方正卡通简体" pitchFamily="65" charset="-122"/>
                <a:ea typeface="方正卡通简体" pitchFamily="65" charset="-122"/>
              </a:rPr>
              <a:t>大，不交换</a:t>
            </a:r>
          </a:p>
        </p:txBody>
      </p:sp>
      <p:cxnSp>
        <p:nvCxnSpPr>
          <p:cNvPr id="63" name="肘形连接符 62"/>
          <p:cNvCxnSpPr/>
          <p:nvPr/>
        </p:nvCxnSpPr>
        <p:spPr>
          <a:xfrm rot="16200000" flipH="1">
            <a:off x="4526296" y="5114308"/>
            <a:ext cx="1780" cy="648072"/>
          </a:xfrm>
          <a:prstGeom prst="bentConnector3">
            <a:avLst>
              <a:gd name="adj1" fmla="val 15957143"/>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64" name="TextBox 63"/>
          <p:cNvSpPr txBox="1"/>
          <p:nvPr/>
        </p:nvSpPr>
        <p:spPr>
          <a:xfrm>
            <a:off x="4236714" y="5411320"/>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65" name="TextBox 64"/>
          <p:cNvSpPr txBox="1"/>
          <p:nvPr/>
        </p:nvSpPr>
        <p:spPr>
          <a:xfrm>
            <a:off x="6015177" y="4925516"/>
            <a:ext cx="2232248" cy="461665"/>
          </a:xfrm>
          <a:prstGeom prst="rect">
            <a:avLst/>
          </a:prstGeom>
          <a:noFill/>
        </p:spPr>
        <p:txBody>
          <a:bodyPr wrap="square" rtlCol="0">
            <a:spAutoFit/>
          </a:bodyPr>
          <a:lstStyle/>
          <a:p>
            <a:r>
              <a:rPr lang="en-US" altLang="zh-CN" sz="1200" dirty="0">
                <a:latin typeface="方正卡通简体" pitchFamily="65" charset="-122"/>
                <a:ea typeface="方正卡通简体" pitchFamily="65" charset="-122"/>
              </a:rPr>
              <a:t>6</a:t>
            </a:r>
            <a:r>
              <a:rPr lang="zh-CN" altLang="en-US" sz="1200" dirty="0">
                <a:latin typeface="方正卡通简体" pitchFamily="65" charset="-122"/>
                <a:ea typeface="方正卡通简体" pitchFamily="65" charset="-122"/>
              </a:rPr>
              <a:t>先与</a:t>
            </a:r>
            <a:r>
              <a:rPr lang="en-US" altLang="zh-CN" sz="1200" dirty="0">
                <a:latin typeface="方正卡通简体" pitchFamily="65" charset="-122"/>
                <a:ea typeface="方正卡通简体" pitchFamily="65" charset="-122"/>
              </a:rPr>
              <a:t>11</a:t>
            </a:r>
            <a:r>
              <a:rPr lang="zh-CN" altLang="en-US" sz="1200" dirty="0">
                <a:latin typeface="方正卡通简体" pitchFamily="65" charset="-122"/>
                <a:ea typeface="方正卡通简体" pitchFamily="65" charset="-122"/>
              </a:rPr>
              <a:t>交换，再与</a:t>
            </a:r>
            <a:r>
              <a:rPr lang="en-US" altLang="zh-CN" sz="1200" dirty="0">
                <a:latin typeface="方正卡通简体" pitchFamily="65" charset="-122"/>
                <a:ea typeface="方正卡通简体" pitchFamily="65" charset="-122"/>
              </a:rPr>
              <a:t>8</a:t>
            </a:r>
            <a:r>
              <a:rPr lang="zh-CN" altLang="en-US" sz="1200" dirty="0">
                <a:latin typeface="方正卡通简体" pitchFamily="65" charset="-122"/>
                <a:ea typeface="方正卡通简体" pitchFamily="65" charset="-122"/>
              </a:rPr>
              <a:t>交换，与</a:t>
            </a:r>
            <a:r>
              <a:rPr lang="en-US" altLang="zh-CN" sz="1200" dirty="0">
                <a:latin typeface="方正卡通简体" pitchFamily="65" charset="-122"/>
                <a:ea typeface="方正卡通简体" pitchFamily="65" charset="-122"/>
              </a:rPr>
              <a:t>5</a:t>
            </a:r>
            <a:r>
              <a:rPr lang="zh-CN" altLang="en-US" sz="1200" dirty="0">
                <a:latin typeface="方正卡通简体" pitchFamily="65" charset="-122"/>
                <a:ea typeface="方正卡通简体" pitchFamily="65" charset="-122"/>
              </a:rPr>
              <a:t>比较，比</a:t>
            </a:r>
            <a:r>
              <a:rPr lang="en-US" altLang="zh-CN" sz="1200" dirty="0">
                <a:latin typeface="方正卡通简体" pitchFamily="65" charset="-122"/>
                <a:ea typeface="方正卡通简体" pitchFamily="65" charset="-122"/>
              </a:rPr>
              <a:t>5</a:t>
            </a:r>
            <a:r>
              <a:rPr lang="zh-CN" altLang="en-US" sz="1200" dirty="0">
                <a:latin typeface="方正卡通简体" pitchFamily="65" charset="-122"/>
                <a:ea typeface="方正卡通简体" pitchFamily="65" charset="-122"/>
              </a:rPr>
              <a:t>大，停止交换。</a:t>
            </a:r>
          </a:p>
        </p:txBody>
      </p:sp>
      <p:sp>
        <p:nvSpPr>
          <p:cNvPr id="70" name="TextBox 69"/>
          <p:cNvSpPr txBox="1"/>
          <p:nvPr/>
        </p:nvSpPr>
        <p:spPr>
          <a:xfrm>
            <a:off x="6015177" y="6027629"/>
            <a:ext cx="2232248" cy="276999"/>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排序成功</a:t>
            </a:r>
            <a:r>
              <a:rPr lang="en-US" altLang="zh-CN" sz="1200" dirty="0">
                <a:latin typeface="方正卡通简体" pitchFamily="65" charset="-122"/>
                <a:ea typeface="方正卡通简体" pitchFamily="65" charset="-122"/>
              </a:rPr>
              <a:t>~~</a:t>
            </a:r>
            <a:endParaRPr lang="zh-CN" altLang="en-US" sz="1200" dirty="0">
              <a:latin typeface="方正卡通简体" pitchFamily="65" charset="-122"/>
              <a:ea typeface="方正卡通简体" pitchFamily="65" charset="-122"/>
            </a:endParaRPr>
          </a:p>
        </p:txBody>
      </p:sp>
    </p:spTree>
    <p:extLst>
      <p:ext uri="{BB962C8B-B14F-4D97-AF65-F5344CB8AC3E}">
        <p14:creationId xmlns:p14="http://schemas.microsoft.com/office/powerpoint/2010/main" val="184444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755576"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5" name="圆角矩形 4"/>
          <p:cNvSpPr/>
          <p:nvPr/>
        </p:nvSpPr>
        <p:spPr>
          <a:xfrm>
            <a:off x="1401870" y="69269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9</a:t>
            </a:r>
            <a:endParaRPr lang="zh-CN" altLang="en-US" sz="2400" dirty="0">
              <a:latin typeface="Times New Roman" pitchFamily="18" charset="0"/>
              <a:cs typeface="Times New Roman" pitchFamily="18" charset="0"/>
            </a:endParaRPr>
          </a:p>
        </p:txBody>
      </p:sp>
      <p:sp>
        <p:nvSpPr>
          <p:cNvPr id="6" name="圆角矩形 5"/>
          <p:cNvSpPr/>
          <p:nvPr/>
        </p:nvSpPr>
        <p:spPr>
          <a:xfrm>
            <a:off x="2049942" y="69269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7" name="圆角矩形 6"/>
          <p:cNvSpPr/>
          <p:nvPr/>
        </p:nvSpPr>
        <p:spPr>
          <a:xfrm>
            <a:off x="2698014" y="692699"/>
            <a:ext cx="574286" cy="5742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8" name="圆角矩形 7"/>
          <p:cNvSpPr/>
          <p:nvPr/>
        </p:nvSpPr>
        <p:spPr>
          <a:xfrm>
            <a:off x="3346086"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9" name="圆角矩形 8"/>
          <p:cNvSpPr/>
          <p:nvPr/>
        </p:nvSpPr>
        <p:spPr>
          <a:xfrm>
            <a:off x="3994158" y="69447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71" name="TextBox 70"/>
          <p:cNvSpPr txBox="1"/>
          <p:nvPr/>
        </p:nvSpPr>
        <p:spPr>
          <a:xfrm>
            <a:off x="2689127" y="164257"/>
            <a:ext cx="2232248" cy="400110"/>
          </a:xfrm>
          <a:prstGeom prst="rect">
            <a:avLst/>
          </a:prstGeom>
          <a:noFill/>
        </p:spPr>
        <p:txBody>
          <a:bodyPr wrap="square" rtlCol="0">
            <a:spAutoFit/>
          </a:bodyPr>
          <a:lstStyle/>
          <a:p>
            <a:pPr algn="ctr"/>
            <a:r>
              <a:rPr lang="zh-CN" altLang="en-US" sz="2000" b="1">
                <a:latin typeface="方正卡通简体" pitchFamily="65" charset="-122"/>
                <a:ea typeface="方正卡通简体" pitchFamily="65" charset="-122"/>
              </a:rPr>
              <a:t>希尔排序</a:t>
            </a:r>
            <a:endParaRPr lang="zh-CN" altLang="en-US" sz="2000" b="1" dirty="0">
              <a:latin typeface="方正卡通简体" pitchFamily="65" charset="-122"/>
              <a:ea typeface="方正卡通简体" pitchFamily="65" charset="-122"/>
            </a:endParaRPr>
          </a:p>
        </p:txBody>
      </p:sp>
      <p:sp>
        <p:nvSpPr>
          <p:cNvPr id="56" name="TextBox 55"/>
          <p:cNvSpPr txBox="1"/>
          <p:nvPr/>
        </p:nvSpPr>
        <p:spPr>
          <a:xfrm>
            <a:off x="6015177" y="656674"/>
            <a:ext cx="2232248" cy="646331"/>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初始间隔为</a:t>
            </a:r>
            <a:r>
              <a:rPr lang="en-US" altLang="zh-CN" sz="1200">
                <a:latin typeface="方正卡通简体" pitchFamily="65" charset="-122"/>
                <a:ea typeface="方正卡通简体" pitchFamily="65" charset="-122"/>
              </a:rPr>
              <a:t>4</a:t>
            </a:r>
            <a:r>
              <a:rPr lang="zh-CN" altLang="en-US" sz="1200">
                <a:latin typeface="方正卡通简体" pitchFamily="65" charset="-122"/>
                <a:ea typeface="方正卡通简体" pitchFamily="65" charset="-122"/>
              </a:rPr>
              <a:t>，将间隔为</a:t>
            </a:r>
            <a:r>
              <a:rPr lang="en-US" altLang="zh-CN" sz="1200">
                <a:latin typeface="方正卡通简体" pitchFamily="65" charset="-122"/>
                <a:ea typeface="方正卡通简体" pitchFamily="65" charset="-122"/>
              </a:rPr>
              <a:t>4</a:t>
            </a:r>
            <a:r>
              <a:rPr lang="zh-CN" altLang="en-US" sz="1200">
                <a:latin typeface="方正卡通简体" pitchFamily="65" charset="-122"/>
                <a:ea typeface="方正卡通简体" pitchFamily="65" charset="-122"/>
              </a:rPr>
              <a:t>的元素组成一个序列，对这些序列进行插入排序</a:t>
            </a:r>
            <a:endParaRPr lang="zh-CN" altLang="en-US" sz="1200" dirty="0">
              <a:latin typeface="方正卡通简体" pitchFamily="65" charset="-122"/>
              <a:ea typeface="方正卡通简体" pitchFamily="65" charset="-122"/>
            </a:endParaRPr>
          </a:p>
        </p:txBody>
      </p:sp>
      <p:sp>
        <p:nvSpPr>
          <p:cNvPr id="66" name="圆角矩形 65"/>
          <p:cNvSpPr/>
          <p:nvPr/>
        </p:nvSpPr>
        <p:spPr>
          <a:xfrm>
            <a:off x="4645786" y="694475"/>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67" name="圆角矩形 66"/>
          <p:cNvSpPr/>
          <p:nvPr/>
        </p:nvSpPr>
        <p:spPr>
          <a:xfrm>
            <a:off x="5293858" y="692696"/>
            <a:ext cx="574286" cy="5742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68" name="圆角矩形 67"/>
          <p:cNvSpPr/>
          <p:nvPr/>
        </p:nvSpPr>
        <p:spPr>
          <a:xfrm>
            <a:off x="755576" y="163794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69" name="圆角矩形 68"/>
          <p:cNvSpPr/>
          <p:nvPr/>
        </p:nvSpPr>
        <p:spPr>
          <a:xfrm>
            <a:off x="1401870" y="1637947"/>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72" name="圆角矩形 71"/>
          <p:cNvSpPr/>
          <p:nvPr/>
        </p:nvSpPr>
        <p:spPr>
          <a:xfrm>
            <a:off x="2049942" y="163794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73" name="圆角矩形 72"/>
          <p:cNvSpPr/>
          <p:nvPr/>
        </p:nvSpPr>
        <p:spPr>
          <a:xfrm>
            <a:off x="2698014" y="1637947"/>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74" name="圆角矩形 73"/>
          <p:cNvSpPr/>
          <p:nvPr/>
        </p:nvSpPr>
        <p:spPr>
          <a:xfrm>
            <a:off x="3346086" y="163794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75" name="圆角矩形 74"/>
          <p:cNvSpPr/>
          <p:nvPr/>
        </p:nvSpPr>
        <p:spPr>
          <a:xfrm>
            <a:off x="3994158" y="1639723"/>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9</a:t>
            </a:r>
            <a:endParaRPr lang="zh-CN" altLang="en-US" sz="2400" dirty="0">
              <a:latin typeface="Times New Roman" pitchFamily="18" charset="0"/>
              <a:cs typeface="Times New Roman" pitchFamily="18" charset="0"/>
            </a:endParaRPr>
          </a:p>
        </p:txBody>
      </p:sp>
      <p:sp>
        <p:nvSpPr>
          <p:cNvPr id="76" name="TextBox 75"/>
          <p:cNvSpPr txBox="1"/>
          <p:nvPr/>
        </p:nvSpPr>
        <p:spPr>
          <a:xfrm>
            <a:off x="6015177" y="1601922"/>
            <a:ext cx="2232248" cy="646331"/>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设置间隔为</a:t>
            </a:r>
            <a:r>
              <a:rPr lang="en-US" altLang="zh-CN" sz="1200">
                <a:latin typeface="方正卡通简体" pitchFamily="65" charset="-122"/>
                <a:ea typeface="方正卡通简体" pitchFamily="65" charset="-122"/>
              </a:rPr>
              <a:t>2</a:t>
            </a:r>
            <a:r>
              <a:rPr lang="zh-CN" altLang="en-US" sz="1200">
                <a:latin typeface="方正卡通简体" pitchFamily="65" charset="-122"/>
                <a:ea typeface="方正卡通简体" pitchFamily="65" charset="-122"/>
              </a:rPr>
              <a:t>，将间隔为</a:t>
            </a:r>
            <a:r>
              <a:rPr lang="en-US" altLang="zh-CN" sz="1200">
                <a:latin typeface="方正卡通简体" pitchFamily="65" charset="-122"/>
                <a:ea typeface="方正卡通简体" pitchFamily="65" charset="-122"/>
              </a:rPr>
              <a:t>2</a:t>
            </a:r>
            <a:r>
              <a:rPr lang="zh-CN" altLang="en-US" sz="1200">
                <a:latin typeface="方正卡通简体" pitchFamily="65" charset="-122"/>
                <a:ea typeface="方正卡通简体" pitchFamily="65" charset="-122"/>
              </a:rPr>
              <a:t>的元素组成一个序列，对这些序列进行插入排序</a:t>
            </a:r>
            <a:endParaRPr lang="zh-CN" altLang="en-US" sz="1200" dirty="0">
              <a:latin typeface="方正卡通简体" pitchFamily="65" charset="-122"/>
              <a:ea typeface="方正卡通简体" pitchFamily="65" charset="-122"/>
            </a:endParaRPr>
          </a:p>
        </p:txBody>
      </p:sp>
      <p:sp>
        <p:nvSpPr>
          <p:cNvPr id="77" name="圆角矩形 76"/>
          <p:cNvSpPr/>
          <p:nvPr/>
        </p:nvSpPr>
        <p:spPr>
          <a:xfrm>
            <a:off x="4645786" y="1639723"/>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78" name="圆角矩形 77"/>
          <p:cNvSpPr/>
          <p:nvPr/>
        </p:nvSpPr>
        <p:spPr>
          <a:xfrm>
            <a:off x="5293858" y="163794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79" name="圆角矩形 78"/>
          <p:cNvSpPr/>
          <p:nvPr/>
        </p:nvSpPr>
        <p:spPr>
          <a:xfrm>
            <a:off x="755576" y="260267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80" name="圆角矩形 79"/>
          <p:cNvSpPr/>
          <p:nvPr/>
        </p:nvSpPr>
        <p:spPr>
          <a:xfrm>
            <a:off x="1401870" y="2602670"/>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81" name="圆角矩形 80"/>
          <p:cNvSpPr/>
          <p:nvPr/>
        </p:nvSpPr>
        <p:spPr>
          <a:xfrm>
            <a:off x="2049942" y="260267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82" name="圆角矩形 81"/>
          <p:cNvSpPr/>
          <p:nvPr/>
        </p:nvSpPr>
        <p:spPr>
          <a:xfrm>
            <a:off x="2698014" y="2602670"/>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83" name="圆角矩形 82"/>
          <p:cNvSpPr/>
          <p:nvPr/>
        </p:nvSpPr>
        <p:spPr>
          <a:xfrm>
            <a:off x="3346086" y="260267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84" name="圆角矩形 83"/>
          <p:cNvSpPr/>
          <p:nvPr/>
        </p:nvSpPr>
        <p:spPr>
          <a:xfrm>
            <a:off x="3994158" y="2604446"/>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85" name="TextBox 84"/>
          <p:cNvSpPr txBox="1"/>
          <p:nvPr/>
        </p:nvSpPr>
        <p:spPr>
          <a:xfrm>
            <a:off x="6015177" y="2476091"/>
            <a:ext cx="2232248" cy="830997"/>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设置间隔为</a:t>
            </a:r>
            <a:r>
              <a:rPr lang="en-US" altLang="zh-CN" sz="1200">
                <a:latin typeface="方正卡通简体" pitchFamily="65" charset="-122"/>
                <a:ea typeface="方正卡通简体" pitchFamily="65" charset="-122"/>
              </a:rPr>
              <a:t>1</a:t>
            </a:r>
            <a:r>
              <a:rPr lang="zh-CN" altLang="en-US" sz="1200">
                <a:latin typeface="方正卡通简体" pitchFamily="65" charset="-122"/>
                <a:ea typeface="方正卡通简体" pitchFamily="65" charset="-122"/>
              </a:rPr>
              <a:t>，将间隔为</a:t>
            </a:r>
            <a:r>
              <a:rPr lang="en-US" altLang="zh-CN" sz="1200">
                <a:latin typeface="方正卡通简体" pitchFamily="65" charset="-122"/>
                <a:ea typeface="方正卡通简体" pitchFamily="65" charset="-122"/>
              </a:rPr>
              <a:t>1</a:t>
            </a:r>
            <a:r>
              <a:rPr lang="zh-CN" altLang="en-US" sz="1200">
                <a:latin typeface="方正卡通简体" pitchFamily="65" charset="-122"/>
                <a:ea typeface="方正卡通简体" pitchFamily="65" charset="-122"/>
              </a:rPr>
              <a:t>的元素组成一个序列，对这些序列进行插入排序，这一过程即为直接插入排序</a:t>
            </a:r>
            <a:endParaRPr lang="zh-CN" altLang="en-US" sz="1200" dirty="0">
              <a:latin typeface="方正卡通简体" pitchFamily="65" charset="-122"/>
              <a:ea typeface="方正卡通简体" pitchFamily="65" charset="-122"/>
            </a:endParaRPr>
          </a:p>
        </p:txBody>
      </p:sp>
      <p:sp>
        <p:nvSpPr>
          <p:cNvPr id="86" name="圆角矩形 85"/>
          <p:cNvSpPr/>
          <p:nvPr/>
        </p:nvSpPr>
        <p:spPr>
          <a:xfrm>
            <a:off x="4645786" y="260444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87" name="圆角矩形 86"/>
          <p:cNvSpPr/>
          <p:nvPr/>
        </p:nvSpPr>
        <p:spPr>
          <a:xfrm>
            <a:off x="5293858" y="2602667"/>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9</a:t>
            </a:r>
            <a:endParaRPr lang="zh-CN" altLang="en-US" sz="2400" dirty="0">
              <a:latin typeface="Times New Roman" pitchFamily="18" charset="0"/>
              <a:cs typeface="Times New Roman" pitchFamily="18" charset="0"/>
            </a:endParaRPr>
          </a:p>
        </p:txBody>
      </p:sp>
      <p:sp>
        <p:nvSpPr>
          <p:cNvPr id="97" name="圆角矩形 96"/>
          <p:cNvSpPr/>
          <p:nvPr/>
        </p:nvSpPr>
        <p:spPr>
          <a:xfrm>
            <a:off x="755576" y="355557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98" name="圆角矩形 97"/>
          <p:cNvSpPr/>
          <p:nvPr/>
        </p:nvSpPr>
        <p:spPr>
          <a:xfrm>
            <a:off x="1401870" y="355557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99" name="圆角矩形 98"/>
          <p:cNvSpPr/>
          <p:nvPr/>
        </p:nvSpPr>
        <p:spPr>
          <a:xfrm>
            <a:off x="2049942" y="355557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100" name="圆角矩形 99"/>
          <p:cNvSpPr/>
          <p:nvPr/>
        </p:nvSpPr>
        <p:spPr>
          <a:xfrm>
            <a:off x="2698014" y="355557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101" name="圆角矩形 100"/>
          <p:cNvSpPr/>
          <p:nvPr/>
        </p:nvSpPr>
        <p:spPr>
          <a:xfrm>
            <a:off x="3346086" y="355557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102" name="圆角矩形 101"/>
          <p:cNvSpPr/>
          <p:nvPr/>
        </p:nvSpPr>
        <p:spPr>
          <a:xfrm>
            <a:off x="3994158" y="355735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103" name="TextBox 102"/>
          <p:cNvSpPr txBox="1"/>
          <p:nvPr/>
        </p:nvSpPr>
        <p:spPr>
          <a:xfrm>
            <a:off x="6023007" y="3705999"/>
            <a:ext cx="2232248" cy="276999"/>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排序完成</a:t>
            </a:r>
            <a:r>
              <a:rPr lang="en-US" altLang="zh-CN" sz="1200">
                <a:latin typeface="方正卡通简体" pitchFamily="65" charset="-122"/>
                <a:ea typeface="方正卡通简体" pitchFamily="65" charset="-122"/>
              </a:rPr>
              <a:t>~</a:t>
            </a:r>
            <a:endParaRPr lang="zh-CN" altLang="en-US" sz="1200" dirty="0">
              <a:latin typeface="方正卡通简体" pitchFamily="65" charset="-122"/>
              <a:ea typeface="方正卡通简体" pitchFamily="65" charset="-122"/>
            </a:endParaRPr>
          </a:p>
        </p:txBody>
      </p:sp>
      <p:sp>
        <p:nvSpPr>
          <p:cNvPr id="104" name="圆角矩形 103"/>
          <p:cNvSpPr/>
          <p:nvPr/>
        </p:nvSpPr>
        <p:spPr>
          <a:xfrm>
            <a:off x="4645786" y="355735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105" name="圆角矩形 104"/>
          <p:cNvSpPr/>
          <p:nvPr/>
        </p:nvSpPr>
        <p:spPr>
          <a:xfrm>
            <a:off x="5293858" y="3555576"/>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9</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4596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圆角矩形 139"/>
          <p:cNvSpPr/>
          <p:nvPr/>
        </p:nvSpPr>
        <p:spPr>
          <a:xfrm>
            <a:off x="2192181" y="83352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141" name="圆角矩形 140"/>
          <p:cNvSpPr/>
          <p:nvPr/>
        </p:nvSpPr>
        <p:spPr>
          <a:xfrm>
            <a:off x="2840253" y="83352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142" name="圆角矩形 141"/>
          <p:cNvSpPr/>
          <p:nvPr/>
        </p:nvSpPr>
        <p:spPr>
          <a:xfrm>
            <a:off x="3488325" y="83352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143" name="圆角矩形 142"/>
          <p:cNvSpPr/>
          <p:nvPr/>
        </p:nvSpPr>
        <p:spPr>
          <a:xfrm>
            <a:off x="4136397" y="835298"/>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145" name="圆角矩形 144"/>
          <p:cNvSpPr/>
          <p:nvPr/>
        </p:nvSpPr>
        <p:spPr>
          <a:xfrm>
            <a:off x="1617895" y="1982093"/>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146" name="圆角矩形 145"/>
          <p:cNvSpPr/>
          <p:nvPr/>
        </p:nvSpPr>
        <p:spPr>
          <a:xfrm>
            <a:off x="2265967" y="1982093"/>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147" name="圆角矩形 146"/>
          <p:cNvSpPr/>
          <p:nvPr/>
        </p:nvSpPr>
        <p:spPr>
          <a:xfrm>
            <a:off x="3994159" y="197946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148" name="圆角矩形 147"/>
          <p:cNvSpPr/>
          <p:nvPr/>
        </p:nvSpPr>
        <p:spPr>
          <a:xfrm>
            <a:off x="4642231" y="198124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149" name="圆角矩形 148"/>
          <p:cNvSpPr/>
          <p:nvPr/>
        </p:nvSpPr>
        <p:spPr>
          <a:xfrm>
            <a:off x="1043608" y="3062213"/>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150" name="圆角矩形 149"/>
          <p:cNvSpPr/>
          <p:nvPr/>
        </p:nvSpPr>
        <p:spPr>
          <a:xfrm>
            <a:off x="2840253" y="3062213"/>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151" name="圆角矩形 150"/>
          <p:cNvSpPr/>
          <p:nvPr/>
        </p:nvSpPr>
        <p:spPr>
          <a:xfrm>
            <a:off x="3488325" y="3062213"/>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152" name="圆角矩形 151"/>
          <p:cNvSpPr/>
          <p:nvPr/>
        </p:nvSpPr>
        <p:spPr>
          <a:xfrm>
            <a:off x="5216517" y="3062213"/>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157" name="圆角矩形 156"/>
          <p:cNvSpPr/>
          <p:nvPr/>
        </p:nvSpPr>
        <p:spPr>
          <a:xfrm>
            <a:off x="1689902" y="414410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158" name="圆角矩形 157"/>
          <p:cNvSpPr/>
          <p:nvPr/>
        </p:nvSpPr>
        <p:spPr>
          <a:xfrm>
            <a:off x="2337974" y="414410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159" name="圆角矩形 158"/>
          <p:cNvSpPr/>
          <p:nvPr/>
        </p:nvSpPr>
        <p:spPr>
          <a:xfrm>
            <a:off x="4066166" y="4141481"/>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160" name="圆角矩形 159"/>
          <p:cNvSpPr/>
          <p:nvPr/>
        </p:nvSpPr>
        <p:spPr>
          <a:xfrm>
            <a:off x="4714238" y="4143260"/>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161" name="圆角矩形 160"/>
          <p:cNvSpPr/>
          <p:nvPr/>
        </p:nvSpPr>
        <p:spPr>
          <a:xfrm>
            <a:off x="2192181" y="5222453"/>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162" name="圆角矩形 161"/>
          <p:cNvSpPr/>
          <p:nvPr/>
        </p:nvSpPr>
        <p:spPr>
          <a:xfrm>
            <a:off x="2840253" y="5222453"/>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163" name="圆角矩形 162"/>
          <p:cNvSpPr/>
          <p:nvPr/>
        </p:nvSpPr>
        <p:spPr>
          <a:xfrm>
            <a:off x="3488325" y="5222453"/>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164" name="圆角矩形 163"/>
          <p:cNvSpPr/>
          <p:nvPr/>
        </p:nvSpPr>
        <p:spPr>
          <a:xfrm>
            <a:off x="4136397" y="522422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cxnSp>
        <p:nvCxnSpPr>
          <p:cNvPr id="166" name="直接箭头连接符 165"/>
          <p:cNvCxnSpPr/>
          <p:nvPr/>
        </p:nvCxnSpPr>
        <p:spPr>
          <a:xfrm flipH="1">
            <a:off x="2192181" y="1409585"/>
            <a:ext cx="574286" cy="56987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67" name="直接箭头连接符 166"/>
          <p:cNvCxnSpPr/>
          <p:nvPr/>
        </p:nvCxnSpPr>
        <p:spPr>
          <a:xfrm>
            <a:off x="4066166" y="1409582"/>
            <a:ext cx="576064" cy="572508"/>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70" name="直接箭头连接符 169"/>
          <p:cNvCxnSpPr>
            <a:stCxn id="145" idx="2"/>
            <a:endCxn id="149" idx="0"/>
          </p:cNvCxnSpPr>
          <p:nvPr/>
        </p:nvCxnSpPr>
        <p:spPr>
          <a:xfrm flipH="1">
            <a:off x="1330751" y="2556379"/>
            <a:ext cx="574286" cy="50583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72" name="直接箭头连接符 171"/>
          <p:cNvCxnSpPr>
            <a:stCxn id="146" idx="2"/>
            <a:endCxn id="150" idx="0"/>
          </p:cNvCxnSpPr>
          <p:nvPr/>
        </p:nvCxnSpPr>
        <p:spPr>
          <a:xfrm>
            <a:off x="2553109" y="2556379"/>
            <a:ext cx="574286" cy="50583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75" name="直接箭头连接符 174"/>
          <p:cNvCxnSpPr>
            <a:stCxn id="148" idx="2"/>
            <a:endCxn id="152" idx="0"/>
          </p:cNvCxnSpPr>
          <p:nvPr/>
        </p:nvCxnSpPr>
        <p:spPr>
          <a:xfrm>
            <a:off x="4929373" y="2555526"/>
            <a:ext cx="574286" cy="50668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76" name="直接箭头连接符 175"/>
          <p:cNvCxnSpPr>
            <a:stCxn id="147" idx="2"/>
            <a:endCxn id="151" idx="0"/>
          </p:cNvCxnSpPr>
          <p:nvPr/>
        </p:nvCxnSpPr>
        <p:spPr>
          <a:xfrm flipH="1">
            <a:off x="3775467" y="2553751"/>
            <a:ext cx="505834" cy="50846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77" name="直接箭头连接符 176"/>
          <p:cNvCxnSpPr>
            <a:stCxn id="149" idx="2"/>
            <a:endCxn id="157" idx="0"/>
          </p:cNvCxnSpPr>
          <p:nvPr/>
        </p:nvCxnSpPr>
        <p:spPr>
          <a:xfrm>
            <a:off x="1330751" y="3636496"/>
            <a:ext cx="646294" cy="50761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80" name="直接箭头连接符 179"/>
          <p:cNvCxnSpPr>
            <a:stCxn id="150" idx="2"/>
            <a:endCxn id="158" idx="0"/>
          </p:cNvCxnSpPr>
          <p:nvPr/>
        </p:nvCxnSpPr>
        <p:spPr>
          <a:xfrm flipH="1">
            <a:off x="2625118" y="3636496"/>
            <a:ext cx="502278" cy="50761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92" name="直接箭头连接符 191"/>
          <p:cNvCxnSpPr>
            <a:stCxn id="151" idx="2"/>
            <a:endCxn id="159" idx="0"/>
          </p:cNvCxnSpPr>
          <p:nvPr/>
        </p:nvCxnSpPr>
        <p:spPr>
          <a:xfrm>
            <a:off x="3775467" y="3636497"/>
            <a:ext cx="577842" cy="50498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95" name="直接箭头连接符 194"/>
          <p:cNvCxnSpPr>
            <a:stCxn id="152" idx="2"/>
            <a:endCxn id="160" idx="0"/>
          </p:cNvCxnSpPr>
          <p:nvPr/>
        </p:nvCxnSpPr>
        <p:spPr>
          <a:xfrm flipH="1">
            <a:off x="5001382" y="3636500"/>
            <a:ext cx="502278" cy="50676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99" name="直接箭头连接符 198"/>
          <p:cNvCxnSpPr/>
          <p:nvPr/>
        </p:nvCxnSpPr>
        <p:spPr>
          <a:xfrm>
            <a:off x="2264188" y="4715768"/>
            <a:ext cx="648072" cy="508463"/>
          </a:xfrm>
          <a:prstGeom prst="straightConnector1">
            <a:avLst/>
          </a:prstGeom>
          <a:ln>
            <a:solidFill>
              <a:schemeClr val="tx1"/>
            </a:solidFill>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203" name="直接箭头连接符 202"/>
          <p:cNvCxnSpPr/>
          <p:nvPr/>
        </p:nvCxnSpPr>
        <p:spPr>
          <a:xfrm flipH="1">
            <a:off x="4066166" y="4718396"/>
            <a:ext cx="648072" cy="505835"/>
          </a:xfrm>
          <a:prstGeom prst="straightConnector1">
            <a:avLst/>
          </a:prstGeom>
          <a:ln>
            <a:solidFill>
              <a:schemeClr val="tx1"/>
            </a:solidFill>
            <a:tailEnd type="arrow"/>
          </a:ln>
        </p:spPr>
        <p:style>
          <a:lnRef idx="2">
            <a:schemeClr val="accent6">
              <a:shade val="50000"/>
            </a:schemeClr>
          </a:lnRef>
          <a:fillRef idx="1">
            <a:schemeClr val="accent6"/>
          </a:fillRef>
          <a:effectRef idx="0">
            <a:schemeClr val="accent6"/>
          </a:effectRef>
          <a:fontRef idx="minor">
            <a:schemeClr val="lt1"/>
          </a:fontRef>
        </p:style>
      </p:cxnSp>
      <p:sp>
        <p:nvSpPr>
          <p:cNvPr id="206" name="TextBox 205"/>
          <p:cNvSpPr txBox="1"/>
          <p:nvPr/>
        </p:nvSpPr>
        <p:spPr>
          <a:xfrm>
            <a:off x="6098605" y="835295"/>
            <a:ext cx="2232248" cy="1446550"/>
          </a:xfrm>
          <a:prstGeom prst="rect">
            <a:avLst/>
          </a:prstGeom>
          <a:noFill/>
        </p:spPr>
        <p:txBody>
          <a:bodyPr wrap="square" rtlCol="0">
            <a:spAutoFit/>
          </a:bodyPr>
          <a:lstStyle/>
          <a:p>
            <a:r>
              <a:rPr lang="zh-CN" altLang="en-US" sz="1600" b="1" dirty="0">
                <a:latin typeface="方正卡通简体" pitchFamily="65" charset="-122"/>
                <a:ea typeface="方正卡通简体" pitchFamily="65" charset="-122"/>
              </a:rPr>
              <a:t>升序归并排序</a:t>
            </a:r>
            <a:endParaRPr lang="en-US" altLang="zh-CN" sz="1600" b="1" dirty="0">
              <a:latin typeface="方正卡通简体" pitchFamily="65" charset="-122"/>
              <a:ea typeface="方正卡通简体" pitchFamily="65" charset="-122"/>
            </a:endParaRPr>
          </a:p>
          <a:p>
            <a:endParaRPr lang="en-US" altLang="zh-CN" sz="1200" dirty="0">
              <a:latin typeface="方正卡通简体" pitchFamily="65" charset="-122"/>
              <a:ea typeface="方正卡通简体" pitchFamily="65" charset="-122"/>
            </a:endParaRPr>
          </a:p>
          <a:p>
            <a:r>
              <a:rPr lang="zh-CN" altLang="en-US" sz="1200" dirty="0">
                <a:latin typeface="方正卡通简体" pitchFamily="65" charset="-122"/>
                <a:ea typeface="方正卡通简体" pitchFamily="65" charset="-122"/>
              </a:rPr>
              <a:t>首先，将原数组逐个拆分，拆分完成后，再逐个合并，合并的过程是两个有序数列的合并，依次比较有序数列中的元素，元素小的放置在前面。</a:t>
            </a:r>
          </a:p>
        </p:txBody>
      </p:sp>
    </p:spTree>
    <p:extLst>
      <p:ext uri="{BB962C8B-B14F-4D97-AF65-F5344CB8AC3E}">
        <p14:creationId xmlns:p14="http://schemas.microsoft.com/office/powerpoint/2010/main" val="3774471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Box 205"/>
          <p:cNvSpPr txBox="1"/>
          <p:nvPr/>
        </p:nvSpPr>
        <p:spPr>
          <a:xfrm>
            <a:off x="6012160" y="239374"/>
            <a:ext cx="2232248" cy="646331"/>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随机选择数组中的一个元素作为基准数，将该元素交换到数组的最后</a:t>
            </a:r>
          </a:p>
        </p:txBody>
      </p:sp>
      <p:sp>
        <p:nvSpPr>
          <p:cNvPr id="35" name="圆角矩形 34"/>
          <p:cNvSpPr/>
          <p:nvPr/>
        </p:nvSpPr>
        <p:spPr>
          <a:xfrm>
            <a:off x="1837475" y="3251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36" name="圆角矩形 35"/>
          <p:cNvSpPr/>
          <p:nvPr/>
        </p:nvSpPr>
        <p:spPr>
          <a:xfrm>
            <a:off x="2483769" y="3251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37" name="圆角矩形 36"/>
          <p:cNvSpPr/>
          <p:nvPr/>
        </p:nvSpPr>
        <p:spPr>
          <a:xfrm>
            <a:off x="3131841" y="325181"/>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38" name="圆角矩形 37"/>
          <p:cNvSpPr/>
          <p:nvPr/>
        </p:nvSpPr>
        <p:spPr>
          <a:xfrm>
            <a:off x="3779913" y="3251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39" name="圆角矩形 38"/>
          <p:cNvSpPr/>
          <p:nvPr/>
        </p:nvSpPr>
        <p:spPr>
          <a:xfrm>
            <a:off x="4427985" y="3251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40" name="圆角矩形 39"/>
          <p:cNvSpPr/>
          <p:nvPr/>
        </p:nvSpPr>
        <p:spPr>
          <a:xfrm>
            <a:off x="5076057" y="326961"/>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41" name="TextBox 40"/>
          <p:cNvSpPr txBox="1"/>
          <p:nvPr/>
        </p:nvSpPr>
        <p:spPr>
          <a:xfrm>
            <a:off x="4109149" y="897691"/>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cxnSp>
        <p:nvCxnSpPr>
          <p:cNvPr id="42" name="肘形连接符 41"/>
          <p:cNvCxnSpPr>
            <a:stCxn id="37" idx="2"/>
            <a:endCxn id="40" idx="2"/>
          </p:cNvCxnSpPr>
          <p:nvPr/>
        </p:nvCxnSpPr>
        <p:spPr>
          <a:xfrm rot="16200000" flipH="1">
            <a:off x="4390204" y="-71755"/>
            <a:ext cx="1780" cy="1944216"/>
          </a:xfrm>
          <a:prstGeom prst="bentConnector3">
            <a:avLst>
              <a:gd name="adj1" fmla="val 16707143"/>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46" name="圆角矩形 45"/>
          <p:cNvSpPr/>
          <p:nvPr/>
        </p:nvSpPr>
        <p:spPr>
          <a:xfrm>
            <a:off x="1837475" y="132973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47" name="圆角矩形 46"/>
          <p:cNvSpPr/>
          <p:nvPr/>
        </p:nvSpPr>
        <p:spPr>
          <a:xfrm>
            <a:off x="2483769" y="132973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48" name="圆角矩形 47"/>
          <p:cNvSpPr/>
          <p:nvPr/>
        </p:nvSpPr>
        <p:spPr>
          <a:xfrm>
            <a:off x="3131841" y="132973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49" name="圆角矩形 48"/>
          <p:cNvSpPr/>
          <p:nvPr/>
        </p:nvSpPr>
        <p:spPr>
          <a:xfrm>
            <a:off x="3779913" y="132973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50" name="圆角矩形 49"/>
          <p:cNvSpPr/>
          <p:nvPr/>
        </p:nvSpPr>
        <p:spPr>
          <a:xfrm>
            <a:off x="4427985" y="132973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51" name="圆角矩形 50"/>
          <p:cNvSpPr/>
          <p:nvPr/>
        </p:nvSpPr>
        <p:spPr>
          <a:xfrm>
            <a:off x="5076057" y="1331517"/>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53" name="TextBox 52"/>
          <p:cNvSpPr txBox="1"/>
          <p:nvPr/>
        </p:nvSpPr>
        <p:spPr>
          <a:xfrm>
            <a:off x="3121414" y="44629"/>
            <a:ext cx="927480" cy="276999"/>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基准数</a:t>
            </a:r>
          </a:p>
        </p:txBody>
      </p:sp>
      <p:sp>
        <p:nvSpPr>
          <p:cNvPr id="54" name="TextBox 53"/>
          <p:cNvSpPr txBox="1"/>
          <p:nvPr/>
        </p:nvSpPr>
        <p:spPr>
          <a:xfrm>
            <a:off x="6012160" y="1052740"/>
            <a:ext cx="2232248" cy="1200329"/>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将数组划分为三个区域，分别为：小于基准数的区域</a:t>
            </a:r>
            <a:r>
              <a:rPr lang="en-US" altLang="zh-CN" sz="1200" dirty="0">
                <a:latin typeface="Times New Roman" pitchFamily="18" charset="0"/>
                <a:ea typeface="方正等线" pitchFamily="65" charset="-122"/>
                <a:cs typeface="Times New Roman" pitchFamily="18" charset="0"/>
              </a:rPr>
              <a:t>[ 0 – less ]</a:t>
            </a:r>
            <a:r>
              <a:rPr lang="zh-CN" altLang="en-US" sz="1200" dirty="0">
                <a:latin typeface="方正等线" pitchFamily="65" charset="-122"/>
                <a:ea typeface="方正等线" pitchFamily="65" charset="-122"/>
              </a:rPr>
              <a:t>、</a:t>
            </a:r>
            <a:r>
              <a:rPr lang="zh-CN" altLang="en-US" sz="1200" dirty="0">
                <a:latin typeface="方正卡通简体" pitchFamily="65" charset="-122"/>
                <a:ea typeface="方正卡通简体" pitchFamily="65" charset="-122"/>
              </a:rPr>
              <a:t>等于基准数的区域与大于基准数的区域</a:t>
            </a:r>
            <a:r>
              <a:rPr lang="en-US" altLang="zh-CN" sz="1200" dirty="0">
                <a:latin typeface="Times New Roman" pitchFamily="18" charset="0"/>
                <a:ea typeface="方正等线" pitchFamily="65" charset="-122"/>
                <a:cs typeface="Times New Roman" pitchFamily="18" charset="0"/>
              </a:rPr>
              <a:t>[ more - r]</a:t>
            </a:r>
            <a:r>
              <a:rPr lang="zh-CN" altLang="en-US" sz="1200" dirty="0">
                <a:latin typeface="方正卡通简体" pitchFamily="65" charset="-122"/>
                <a:ea typeface="方正卡通简体" pitchFamily="65" charset="-122"/>
                <a:cs typeface="Times New Roman" pitchFamily="18" charset="0"/>
              </a:rPr>
              <a:t>。将数组中的元素分别放置到对应的区域</a:t>
            </a:r>
          </a:p>
        </p:txBody>
      </p:sp>
      <p:cxnSp>
        <p:nvCxnSpPr>
          <p:cNvPr id="55" name="直接箭头连接符 54"/>
          <p:cNvCxnSpPr/>
          <p:nvPr/>
        </p:nvCxnSpPr>
        <p:spPr>
          <a:xfrm flipV="1">
            <a:off x="1691680" y="1919875"/>
            <a:ext cx="0" cy="27215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1509210" y="2192033"/>
            <a:ext cx="470507" cy="276999"/>
          </a:xfrm>
          <a:prstGeom prst="rect">
            <a:avLst/>
          </a:prstGeom>
          <a:noFill/>
        </p:spPr>
        <p:txBody>
          <a:bodyPr wrap="square" rtlCol="0">
            <a:spAutoFit/>
          </a:bodyPr>
          <a:lstStyle/>
          <a:p>
            <a:r>
              <a:rPr lang="en-US" altLang="zh-CN" sz="1200" dirty="0">
                <a:latin typeface="Times New Roman" pitchFamily="18" charset="0"/>
                <a:ea typeface="方正卡通简体" pitchFamily="65" charset="-122"/>
                <a:cs typeface="Times New Roman" pitchFamily="18" charset="0"/>
              </a:rPr>
              <a:t>less</a:t>
            </a:r>
            <a:endParaRPr lang="zh-CN" altLang="en-US" sz="1200" dirty="0">
              <a:latin typeface="Times New Roman" pitchFamily="18" charset="0"/>
              <a:ea typeface="方正卡通简体" pitchFamily="65" charset="-122"/>
              <a:cs typeface="Times New Roman" pitchFamily="18" charset="0"/>
            </a:endParaRPr>
          </a:p>
        </p:txBody>
      </p:sp>
      <p:cxnSp>
        <p:nvCxnSpPr>
          <p:cNvPr id="59" name="直接箭头连接符 58"/>
          <p:cNvCxnSpPr/>
          <p:nvPr/>
        </p:nvCxnSpPr>
        <p:spPr>
          <a:xfrm flipV="1">
            <a:off x="5324726" y="1927565"/>
            <a:ext cx="0" cy="27215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5081155" y="2180673"/>
            <a:ext cx="544292" cy="276999"/>
          </a:xfrm>
          <a:prstGeom prst="rect">
            <a:avLst/>
          </a:prstGeom>
          <a:noFill/>
        </p:spPr>
        <p:txBody>
          <a:bodyPr wrap="square" rtlCol="0">
            <a:spAutoFit/>
          </a:bodyPr>
          <a:lstStyle/>
          <a:p>
            <a:r>
              <a:rPr lang="en-US" altLang="zh-CN" sz="1200" dirty="0">
                <a:latin typeface="Times New Roman" pitchFamily="18" charset="0"/>
                <a:ea typeface="方正卡通简体" pitchFamily="65" charset="-122"/>
                <a:cs typeface="Times New Roman" pitchFamily="18" charset="0"/>
              </a:rPr>
              <a:t>more</a:t>
            </a:r>
            <a:endParaRPr lang="zh-CN" altLang="en-US" sz="1200" dirty="0">
              <a:latin typeface="Times New Roman" pitchFamily="18" charset="0"/>
              <a:ea typeface="方正卡通简体" pitchFamily="65" charset="-122"/>
              <a:cs typeface="Times New Roman" pitchFamily="18" charset="0"/>
            </a:endParaRPr>
          </a:p>
        </p:txBody>
      </p:sp>
      <p:cxnSp>
        <p:nvCxnSpPr>
          <p:cNvPr id="61" name="直接箭头连接符 60"/>
          <p:cNvCxnSpPr/>
          <p:nvPr/>
        </p:nvCxnSpPr>
        <p:spPr>
          <a:xfrm flipV="1">
            <a:off x="5596872" y="1927992"/>
            <a:ext cx="0" cy="27215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5495415" y="2166769"/>
            <a:ext cx="272146" cy="276999"/>
          </a:xfrm>
          <a:prstGeom prst="rect">
            <a:avLst/>
          </a:prstGeom>
          <a:noFill/>
        </p:spPr>
        <p:txBody>
          <a:bodyPr wrap="square" rtlCol="0">
            <a:spAutoFit/>
          </a:bodyPr>
          <a:lstStyle/>
          <a:p>
            <a:r>
              <a:rPr lang="en-US" altLang="zh-CN" sz="1200" dirty="0">
                <a:latin typeface="Times New Roman" pitchFamily="18" charset="0"/>
                <a:ea typeface="方正卡通简体" pitchFamily="65" charset="-122"/>
                <a:cs typeface="Times New Roman" pitchFamily="18" charset="0"/>
              </a:rPr>
              <a:t>r</a:t>
            </a:r>
            <a:endParaRPr lang="zh-CN" altLang="en-US" sz="1200" dirty="0">
              <a:latin typeface="Times New Roman" pitchFamily="18" charset="0"/>
              <a:ea typeface="方正卡通简体" pitchFamily="65" charset="-122"/>
              <a:cs typeface="Times New Roman" pitchFamily="18" charset="0"/>
            </a:endParaRPr>
          </a:p>
        </p:txBody>
      </p:sp>
      <p:sp>
        <p:nvSpPr>
          <p:cNvPr id="63" name="圆角矩形 62"/>
          <p:cNvSpPr/>
          <p:nvPr/>
        </p:nvSpPr>
        <p:spPr>
          <a:xfrm>
            <a:off x="1878892" y="2630880"/>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64" name="圆角矩形 63"/>
          <p:cNvSpPr/>
          <p:nvPr/>
        </p:nvSpPr>
        <p:spPr>
          <a:xfrm>
            <a:off x="2525186" y="263088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65" name="圆角矩形 64"/>
          <p:cNvSpPr/>
          <p:nvPr/>
        </p:nvSpPr>
        <p:spPr>
          <a:xfrm>
            <a:off x="3173258" y="263088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66" name="圆角矩形 65"/>
          <p:cNvSpPr/>
          <p:nvPr/>
        </p:nvSpPr>
        <p:spPr>
          <a:xfrm>
            <a:off x="3821330" y="263088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67" name="圆角矩形 66"/>
          <p:cNvSpPr/>
          <p:nvPr/>
        </p:nvSpPr>
        <p:spPr>
          <a:xfrm>
            <a:off x="4469402" y="263088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68" name="圆角矩形 67"/>
          <p:cNvSpPr/>
          <p:nvPr/>
        </p:nvSpPr>
        <p:spPr>
          <a:xfrm>
            <a:off x="5117474" y="2632658"/>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69" name="TextBox 68"/>
          <p:cNvSpPr txBox="1"/>
          <p:nvPr/>
        </p:nvSpPr>
        <p:spPr>
          <a:xfrm>
            <a:off x="6012160" y="2276873"/>
            <a:ext cx="2232248" cy="1754326"/>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cs typeface="Times New Roman" pitchFamily="18" charset="0"/>
              </a:rPr>
              <a:t>从头向后依次判断，若元素小于基准数，将该元素与小于区域的前一位进行交换</a:t>
            </a:r>
            <a:r>
              <a:rPr lang="zh-CN" altLang="en-US" sz="1200" dirty="0">
                <a:latin typeface="Times New Roman" pitchFamily="18" charset="0"/>
                <a:ea typeface="方正等线" pitchFamily="65" charset="-122"/>
                <a:cs typeface="Times New Roman" pitchFamily="18" charset="0"/>
              </a:rPr>
              <a:t>（</a:t>
            </a:r>
            <a:r>
              <a:rPr lang="en-US" altLang="zh-CN" sz="1200" dirty="0">
                <a:latin typeface="Times New Roman" pitchFamily="18" charset="0"/>
                <a:ea typeface="方正等线" pitchFamily="65" charset="-122"/>
                <a:cs typeface="Times New Roman" pitchFamily="18" charset="0"/>
              </a:rPr>
              <a:t>less+1</a:t>
            </a:r>
            <a:r>
              <a:rPr lang="zh-CN" altLang="en-US" sz="1200" dirty="0">
                <a:latin typeface="Times New Roman" pitchFamily="18" charset="0"/>
                <a:ea typeface="方正等线" pitchFamily="65" charset="-122"/>
                <a:cs typeface="Times New Roman" pitchFamily="18" charset="0"/>
              </a:rPr>
              <a:t>），</a:t>
            </a:r>
            <a:r>
              <a:rPr lang="zh-CN" altLang="en-US" sz="1200" dirty="0">
                <a:latin typeface="方正卡通简体" pitchFamily="65" charset="-122"/>
                <a:ea typeface="方正卡通简体" pitchFamily="65" charset="-122"/>
                <a:cs typeface="Times New Roman" pitchFamily="18" charset="0"/>
              </a:rPr>
              <a:t>并将小于区域向后扩一位</a:t>
            </a:r>
            <a:r>
              <a:rPr lang="zh-CN" altLang="en-US" sz="1200" dirty="0">
                <a:latin typeface="Times New Roman" pitchFamily="18" charset="0"/>
                <a:ea typeface="方正等线" pitchFamily="65" charset="-122"/>
                <a:cs typeface="Times New Roman" pitchFamily="18" charset="0"/>
              </a:rPr>
              <a:t>（</a:t>
            </a:r>
            <a:r>
              <a:rPr lang="en-US" altLang="zh-CN" sz="1200" dirty="0">
                <a:latin typeface="Times New Roman" pitchFamily="18" charset="0"/>
                <a:ea typeface="方正等线" pitchFamily="65" charset="-122"/>
                <a:cs typeface="Times New Roman" pitchFamily="18" charset="0"/>
              </a:rPr>
              <a:t>less++</a:t>
            </a:r>
            <a:r>
              <a:rPr lang="zh-CN" altLang="en-US" sz="1200" dirty="0">
                <a:latin typeface="Times New Roman" pitchFamily="18" charset="0"/>
                <a:ea typeface="方正等线" pitchFamily="65" charset="-122"/>
                <a:cs typeface="Times New Roman" pitchFamily="18" charset="0"/>
              </a:rPr>
              <a:t>）；</a:t>
            </a:r>
            <a:r>
              <a:rPr lang="zh-CN" altLang="en-US" sz="1200" dirty="0">
                <a:latin typeface="方正卡通简体" pitchFamily="65" charset="-122"/>
                <a:ea typeface="方正卡通简体" pitchFamily="65" charset="-122"/>
                <a:cs typeface="Times New Roman" pitchFamily="18" charset="0"/>
              </a:rPr>
              <a:t>若元素等于基准数，区域不改变；若元素大于基准数，将该元素与大于区域的前一位进行交换</a:t>
            </a:r>
            <a:r>
              <a:rPr lang="zh-CN" altLang="en-US" sz="1200" dirty="0">
                <a:latin typeface="Times New Roman" pitchFamily="18" charset="0"/>
                <a:ea typeface="方正等线" pitchFamily="65" charset="-122"/>
                <a:cs typeface="Times New Roman" pitchFamily="18" charset="0"/>
              </a:rPr>
              <a:t>（</a:t>
            </a:r>
            <a:r>
              <a:rPr lang="en-US" altLang="zh-CN" sz="1200" dirty="0">
                <a:latin typeface="Times New Roman" pitchFamily="18" charset="0"/>
                <a:ea typeface="方正等线" pitchFamily="65" charset="-122"/>
                <a:cs typeface="Times New Roman" pitchFamily="18" charset="0"/>
              </a:rPr>
              <a:t>more-1</a:t>
            </a:r>
            <a:r>
              <a:rPr lang="zh-CN" altLang="en-US" sz="1200" dirty="0">
                <a:latin typeface="Times New Roman" pitchFamily="18" charset="0"/>
                <a:ea typeface="方正等线" pitchFamily="65" charset="-122"/>
                <a:cs typeface="Times New Roman" pitchFamily="18" charset="0"/>
              </a:rPr>
              <a:t>），</a:t>
            </a:r>
            <a:r>
              <a:rPr lang="zh-CN" altLang="en-US" sz="1200" dirty="0">
                <a:latin typeface="方正卡通简体" pitchFamily="65" charset="-122"/>
                <a:ea typeface="方正卡通简体" pitchFamily="65" charset="-122"/>
                <a:cs typeface="Times New Roman" pitchFamily="18" charset="0"/>
              </a:rPr>
              <a:t>并将大于预期向前扩一位</a:t>
            </a:r>
          </a:p>
        </p:txBody>
      </p:sp>
      <p:cxnSp>
        <p:nvCxnSpPr>
          <p:cNvPr id="70" name="直接箭头连接符 69"/>
          <p:cNvCxnSpPr/>
          <p:nvPr/>
        </p:nvCxnSpPr>
        <p:spPr>
          <a:xfrm flipV="1">
            <a:off x="1733098" y="3221018"/>
            <a:ext cx="0" cy="27215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71" name="TextBox 70"/>
          <p:cNvSpPr txBox="1"/>
          <p:nvPr/>
        </p:nvSpPr>
        <p:spPr>
          <a:xfrm>
            <a:off x="1550626" y="3493175"/>
            <a:ext cx="470507" cy="276999"/>
          </a:xfrm>
          <a:prstGeom prst="rect">
            <a:avLst/>
          </a:prstGeom>
          <a:noFill/>
        </p:spPr>
        <p:txBody>
          <a:bodyPr wrap="square" rtlCol="0">
            <a:spAutoFit/>
          </a:bodyPr>
          <a:lstStyle/>
          <a:p>
            <a:r>
              <a:rPr lang="en-US" altLang="zh-CN" sz="1200" dirty="0">
                <a:latin typeface="Times New Roman" pitchFamily="18" charset="0"/>
                <a:ea typeface="方正卡通简体" pitchFamily="65" charset="-122"/>
                <a:cs typeface="Times New Roman" pitchFamily="18" charset="0"/>
              </a:rPr>
              <a:t>less</a:t>
            </a:r>
            <a:endParaRPr lang="zh-CN" altLang="en-US" sz="1200" dirty="0">
              <a:latin typeface="Times New Roman" pitchFamily="18" charset="0"/>
              <a:ea typeface="方正卡通简体" pitchFamily="65" charset="-122"/>
              <a:cs typeface="Times New Roman" pitchFamily="18" charset="0"/>
            </a:endParaRPr>
          </a:p>
        </p:txBody>
      </p:sp>
      <p:cxnSp>
        <p:nvCxnSpPr>
          <p:cNvPr id="72" name="直接箭头连接符 71"/>
          <p:cNvCxnSpPr>
            <a:stCxn id="73" idx="0"/>
          </p:cNvCxnSpPr>
          <p:nvPr/>
        </p:nvCxnSpPr>
        <p:spPr>
          <a:xfrm flipV="1">
            <a:off x="4922807" y="3221019"/>
            <a:ext cx="0" cy="267944"/>
          </a:xfrm>
          <a:prstGeom prst="straightConnector1">
            <a:avLst/>
          </a:prstGeom>
          <a:ln>
            <a:tailEnd type="arrow"/>
          </a:ln>
        </p:spPr>
        <p:style>
          <a:lnRef idx="2">
            <a:schemeClr val="accent3"/>
          </a:lnRef>
          <a:fillRef idx="1">
            <a:schemeClr val="lt1"/>
          </a:fillRef>
          <a:effectRef idx="0">
            <a:schemeClr val="accent3"/>
          </a:effectRef>
          <a:fontRef idx="minor">
            <a:schemeClr val="dk1"/>
          </a:fontRef>
        </p:style>
      </p:cxnSp>
      <p:sp>
        <p:nvSpPr>
          <p:cNvPr id="73" name="TextBox 72"/>
          <p:cNvSpPr txBox="1"/>
          <p:nvPr/>
        </p:nvSpPr>
        <p:spPr>
          <a:xfrm>
            <a:off x="4650661" y="3488963"/>
            <a:ext cx="544292" cy="276999"/>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200" dirty="0">
                <a:latin typeface="Times New Roman" pitchFamily="18" charset="0"/>
                <a:ea typeface="方正卡通简体" pitchFamily="65" charset="-122"/>
                <a:cs typeface="Times New Roman" pitchFamily="18" charset="0"/>
              </a:rPr>
              <a:t>more</a:t>
            </a:r>
            <a:endParaRPr lang="zh-CN" altLang="en-US" sz="1200" dirty="0">
              <a:latin typeface="Times New Roman" pitchFamily="18" charset="0"/>
              <a:ea typeface="方正卡通简体" pitchFamily="65" charset="-122"/>
              <a:cs typeface="Times New Roman" pitchFamily="18" charset="0"/>
            </a:endParaRPr>
          </a:p>
        </p:txBody>
      </p:sp>
      <p:cxnSp>
        <p:nvCxnSpPr>
          <p:cNvPr id="74" name="直接箭头连接符 73"/>
          <p:cNvCxnSpPr/>
          <p:nvPr/>
        </p:nvCxnSpPr>
        <p:spPr>
          <a:xfrm flipV="1">
            <a:off x="5404617" y="3229137"/>
            <a:ext cx="0" cy="27215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5291962" y="3486958"/>
            <a:ext cx="272146" cy="276999"/>
          </a:xfrm>
          <a:prstGeom prst="rect">
            <a:avLst/>
          </a:prstGeom>
          <a:noFill/>
        </p:spPr>
        <p:txBody>
          <a:bodyPr wrap="square" rtlCol="0">
            <a:spAutoFit/>
          </a:bodyPr>
          <a:lstStyle/>
          <a:p>
            <a:r>
              <a:rPr lang="en-US" altLang="zh-CN" sz="1200" dirty="0">
                <a:latin typeface="Times New Roman" pitchFamily="18" charset="0"/>
                <a:ea typeface="方正卡通简体" pitchFamily="65" charset="-122"/>
                <a:cs typeface="Times New Roman" pitchFamily="18" charset="0"/>
              </a:rPr>
              <a:t>r</a:t>
            </a:r>
            <a:endParaRPr lang="zh-CN" altLang="en-US" sz="1200" dirty="0">
              <a:latin typeface="Times New Roman" pitchFamily="18" charset="0"/>
              <a:ea typeface="方正卡通简体" pitchFamily="65" charset="-122"/>
              <a:cs typeface="Times New Roman" pitchFamily="18" charset="0"/>
            </a:endParaRPr>
          </a:p>
        </p:txBody>
      </p:sp>
      <p:sp>
        <p:nvSpPr>
          <p:cNvPr id="76" name="TextBox 75"/>
          <p:cNvSpPr txBox="1"/>
          <p:nvPr/>
        </p:nvSpPr>
        <p:spPr>
          <a:xfrm>
            <a:off x="3183660" y="3229137"/>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cxnSp>
        <p:nvCxnSpPr>
          <p:cNvPr id="77" name="肘形连接符 76"/>
          <p:cNvCxnSpPr>
            <a:stCxn id="63" idx="2"/>
            <a:endCxn id="67" idx="2"/>
          </p:cNvCxnSpPr>
          <p:nvPr/>
        </p:nvCxnSpPr>
        <p:spPr>
          <a:xfrm rot="16200000" flipH="1">
            <a:off x="3461292" y="1909908"/>
            <a:ext cx="12700" cy="2590510"/>
          </a:xfrm>
          <a:prstGeom prst="bentConnector3">
            <a:avLst>
              <a:gd name="adj1" fmla="val 2475000"/>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84" name="圆角矩形 83"/>
          <p:cNvSpPr/>
          <p:nvPr/>
        </p:nvSpPr>
        <p:spPr>
          <a:xfrm>
            <a:off x="1887276" y="4161917"/>
            <a:ext cx="574286" cy="574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85" name="圆角矩形 84"/>
          <p:cNvSpPr/>
          <p:nvPr/>
        </p:nvSpPr>
        <p:spPr>
          <a:xfrm>
            <a:off x="2533571" y="4161917"/>
            <a:ext cx="574286" cy="5742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86" name="圆角矩形 85"/>
          <p:cNvSpPr/>
          <p:nvPr/>
        </p:nvSpPr>
        <p:spPr>
          <a:xfrm>
            <a:off x="3181643" y="4161917"/>
            <a:ext cx="574286" cy="5742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87" name="圆角矩形 86"/>
          <p:cNvSpPr/>
          <p:nvPr/>
        </p:nvSpPr>
        <p:spPr>
          <a:xfrm>
            <a:off x="3829715" y="4161917"/>
            <a:ext cx="574286" cy="5742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88" name="圆角矩形 87"/>
          <p:cNvSpPr/>
          <p:nvPr/>
        </p:nvSpPr>
        <p:spPr>
          <a:xfrm>
            <a:off x="4477787" y="4161917"/>
            <a:ext cx="574286" cy="5742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89" name="圆角矩形 88"/>
          <p:cNvSpPr/>
          <p:nvPr/>
        </p:nvSpPr>
        <p:spPr>
          <a:xfrm>
            <a:off x="5125859" y="4163697"/>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cxnSp>
        <p:nvCxnSpPr>
          <p:cNvPr id="90" name="直接箭头连接符 89"/>
          <p:cNvCxnSpPr/>
          <p:nvPr/>
        </p:nvCxnSpPr>
        <p:spPr>
          <a:xfrm flipV="1">
            <a:off x="2162187" y="4752055"/>
            <a:ext cx="0" cy="27215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91" name="TextBox 90"/>
          <p:cNvSpPr txBox="1"/>
          <p:nvPr/>
        </p:nvSpPr>
        <p:spPr>
          <a:xfrm>
            <a:off x="1979717" y="5024213"/>
            <a:ext cx="470507" cy="276999"/>
          </a:xfrm>
          <a:prstGeom prst="rect">
            <a:avLst/>
          </a:prstGeom>
          <a:noFill/>
        </p:spPr>
        <p:txBody>
          <a:bodyPr wrap="square" rtlCol="0">
            <a:spAutoFit/>
          </a:bodyPr>
          <a:lstStyle/>
          <a:p>
            <a:r>
              <a:rPr lang="en-US" altLang="zh-CN" sz="1200" dirty="0">
                <a:latin typeface="Times New Roman" pitchFamily="18" charset="0"/>
                <a:ea typeface="方正卡通简体" pitchFamily="65" charset="-122"/>
                <a:cs typeface="Times New Roman" pitchFamily="18" charset="0"/>
              </a:rPr>
              <a:t>less</a:t>
            </a:r>
            <a:endParaRPr lang="zh-CN" altLang="en-US" sz="1200" dirty="0">
              <a:latin typeface="Times New Roman" pitchFamily="18" charset="0"/>
              <a:ea typeface="方正卡通简体" pitchFamily="65" charset="-122"/>
              <a:cs typeface="Times New Roman" pitchFamily="18" charset="0"/>
            </a:endParaRPr>
          </a:p>
        </p:txBody>
      </p:sp>
      <p:cxnSp>
        <p:nvCxnSpPr>
          <p:cNvPr id="92" name="直接箭头连接符 91"/>
          <p:cNvCxnSpPr/>
          <p:nvPr/>
        </p:nvCxnSpPr>
        <p:spPr>
          <a:xfrm flipV="1">
            <a:off x="3318294" y="4752055"/>
            <a:ext cx="0" cy="267947"/>
          </a:xfrm>
          <a:prstGeom prst="straightConnector1">
            <a:avLst/>
          </a:prstGeom>
          <a:ln w="19050">
            <a:solidFill>
              <a:schemeClr val="tx1"/>
            </a:solidFill>
            <a:tailEnd type="arrow"/>
          </a:ln>
        </p:spPr>
        <p:style>
          <a:lnRef idx="2">
            <a:schemeClr val="accent3"/>
          </a:lnRef>
          <a:fillRef idx="1">
            <a:schemeClr val="lt1"/>
          </a:fillRef>
          <a:effectRef idx="0">
            <a:schemeClr val="accent3"/>
          </a:effectRef>
          <a:fontRef idx="minor">
            <a:schemeClr val="dk1"/>
          </a:fontRef>
        </p:style>
      </p:cxnSp>
      <p:sp>
        <p:nvSpPr>
          <p:cNvPr id="93" name="TextBox 92"/>
          <p:cNvSpPr txBox="1"/>
          <p:nvPr/>
        </p:nvSpPr>
        <p:spPr>
          <a:xfrm>
            <a:off x="3102270" y="5020001"/>
            <a:ext cx="544292" cy="276999"/>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200" dirty="0">
                <a:latin typeface="Times New Roman" pitchFamily="18" charset="0"/>
                <a:ea typeface="方正卡通简体" pitchFamily="65" charset="-122"/>
                <a:cs typeface="Times New Roman" pitchFamily="18" charset="0"/>
              </a:rPr>
              <a:t>more</a:t>
            </a:r>
            <a:endParaRPr lang="zh-CN" altLang="en-US" sz="1200" dirty="0">
              <a:latin typeface="Times New Roman" pitchFamily="18" charset="0"/>
              <a:ea typeface="方正卡通简体" pitchFamily="65" charset="-122"/>
              <a:cs typeface="Times New Roman" pitchFamily="18" charset="0"/>
            </a:endParaRPr>
          </a:p>
        </p:txBody>
      </p:sp>
      <p:cxnSp>
        <p:nvCxnSpPr>
          <p:cNvPr id="94" name="直接箭头连接符 93"/>
          <p:cNvCxnSpPr/>
          <p:nvPr/>
        </p:nvCxnSpPr>
        <p:spPr>
          <a:xfrm flipV="1">
            <a:off x="5604026" y="4760174"/>
            <a:ext cx="0" cy="27215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95" name="TextBox 94"/>
          <p:cNvSpPr txBox="1"/>
          <p:nvPr/>
        </p:nvSpPr>
        <p:spPr>
          <a:xfrm>
            <a:off x="5495415" y="5017997"/>
            <a:ext cx="272146" cy="276999"/>
          </a:xfrm>
          <a:prstGeom prst="rect">
            <a:avLst/>
          </a:prstGeom>
          <a:noFill/>
        </p:spPr>
        <p:txBody>
          <a:bodyPr wrap="square" rtlCol="0">
            <a:spAutoFit/>
          </a:bodyPr>
          <a:lstStyle/>
          <a:p>
            <a:r>
              <a:rPr lang="en-US" altLang="zh-CN" sz="1200" dirty="0">
                <a:latin typeface="Times New Roman" pitchFamily="18" charset="0"/>
                <a:ea typeface="方正卡通简体" pitchFamily="65" charset="-122"/>
                <a:cs typeface="Times New Roman" pitchFamily="18" charset="0"/>
              </a:rPr>
              <a:t>r</a:t>
            </a:r>
            <a:endParaRPr lang="zh-CN" altLang="en-US" sz="1200" dirty="0">
              <a:latin typeface="Times New Roman" pitchFamily="18" charset="0"/>
              <a:ea typeface="方正卡通简体" pitchFamily="65" charset="-122"/>
              <a:cs typeface="Times New Roman" pitchFamily="18" charset="0"/>
            </a:endParaRPr>
          </a:p>
        </p:txBody>
      </p:sp>
      <p:sp>
        <p:nvSpPr>
          <p:cNvPr id="98" name="TextBox 97"/>
          <p:cNvSpPr txBox="1"/>
          <p:nvPr/>
        </p:nvSpPr>
        <p:spPr>
          <a:xfrm>
            <a:off x="6012160" y="4146568"/>
            <a:ext cx="2232248" cy="830997"/>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cs typeface="Times New Roman" pitchFamily="18" charset="0"/>
              </a:rPr>
              <a:t>排序好后将基准数移动到数组中间，这样就得到了一个新数组，基准数左面的数都小于基准数，右面的数均大于基准数</a:t>
            </a:r>
          </a:p>
        </p:txBody>
      </p:sp>
      <p:sp>
        <p:nvSpPr>
          <p:cNvPr id="99" name="TextBox 98"/>
          <p:cNvSpPr txBox="1"/>
          <p:nvPr/>
        </p:nvSpPr>
        <p:spPr>
          <a:xfrm>
            <a:off x="4150355" y="4731181"/>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cxnSp>
        <p:nvCxnSpPr>
          <p:cNvPr id="100" name="肘形连接符 99"/>
          <p:cNvCxnSpPr/>
          <p:nvPr/>
        </p:nvCxnSpPr>
        <p:spPr>
          <a:xfrm rot="16200000" flipH="1">
            <a:off x="4463101" y="3764983"/>
            <a:ext cx="1780" cy="1944216"/>
          </a:xfrm>
          <a:prstGeom prst="bentConnector3">
            <a:avLst>
              <a:gd name="adj1" fmla="val 15635714"/>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105" name="圆角矩形 104"/>
          <p:cNvSpPr/>
          <p:nvPr/>
        </p:nvSpPr>
        <p:spPr>
          <a:xfrm>
            <a:off x="1879569" y="5661251"/>
            <a:ext cx="574286" cy="574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106" name="圆角矩形 105"/>
          <p:cNvSpPr/>
          <p:nvPr/>
        </p:nvSpPr>
        <p:spPr>
          <a:xfrm>
            <a:off x="2525863" y="5661251"/>
            <a:ext cx="574286" cy="5742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107" name="圆角矩形 106"/>
          <p:cNvSpPr/>
          <p:nvPr/>
        </p:nvSpPr>
        <p:spPr>
          <a:xfrm>
            <a:off x="3173935" y="5661251"/>
            <a:ext cx="574286" cy="5742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108" name="圆角矩形 107"/>
          <p:cNvSpPr/>
          <p:nvPr/>
        </p:nvSpPr>
        <p:spPr>
          <a:xfrm>
            <a:off x="3822007" y="5661251"/>
            <a:ext cx="574286" cy="5742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109" name="圆角矩形 108"/>
          <p:cNvSpPr/>
          <p:nvPr/>
        </p:nvSpPr>
        <p:spPr>
          <a:xfrm>
            <a:off x="4470079" y="5661251"/>
            <a:ext cx="574286" cy="5742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110" name="圆角矩形 109"/>
          <p:cNvSpPr/>
          <p:nvPr/>
        </p:nvSpPr>
        <p:spPr>
          <a:xfrm>
            <a:off x="5118151" y="5663028"/>
            <a:ext cx="574286" cy="5742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119" name="TextBox 118"/>
          <p:cNvSpPr txBox="1"/>
          <p:nvPr/>
        </p:nvSpPr>
        <p:spPr>
          <a:xfrm>
            <a:off x="6042595" y="5532896"/>
            <a:ext cx="2232248" cy="830997"/>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cs typeface="Times New Roman" pitchFamily="18" charset="0"/>
              </a:rPr>
              <a:t>最后，分别将小于基准数的序列与大于基准数的序列递归重复执行上述操作，即可得出排序后的结果</a:t>
            </a:r>
          </a:p>
        </p:txBody>
      </p:sp>
    </p:spTree>
    <p:extLst>
      <p:ext uri="{BB962C8B-B14F-4D97-AF65-F5344CB8AC3E}">
        <p14:creationId xmlns:p14="http://schemas.microsoft.com/office/powerpoint/2010/main" val="26829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871528" y="616148"/>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16</a:t>
            </a:r>
            <a:endParaRPr lang="zh-CN" altLang="en-US" dirty="0"/>
          </a:p>
        </p:txBody>
      </p:sp>
      <p:sp>
        <p:nvSpPr>
          <p:cNvPr id="5" name="椭圆 4"/>
          <p:cNvSpPr/>
          <p:nvPr/>
        </p:nvSpPr>
        <p:spPr>
          <a:xfrm>
            <a:off x="2391408" y="1595812"/>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14</a:t>
            </a:r>
            <a:endParaRPr lang="zh-CN" altLang="en-US" dirty="0"/>
          </a:p>
        </p:txBody>
      </p:sp>
      <p:sp>
        <p:nvSpPr>
          <p:cNvPr id="6" name="椭圆 5"/>
          <p:cNvSpPr/>
          <p:nvPr/>
        </p:nvSpPr>
        <p:spPr>
          <a:xfrm>
            <a:off x="5283646" y="1576760"/>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10</a:t>
            </a:r>
            <a:endParaRPr lang="zh-CN" altLang="en-US" dirty="0"/>
          </a:p>
        </p:txBody>
      </p:sp>
      <p:sp>
        <p:nvSpPr>
          <p:cNvPr id="7" name="椭圆 6"/>
          <p:cNvSpPr/>
          <p:nvPr/>
        </p:nvSpPr>
        <p:spPr>
          <a:xfrm>
            <a:off x="1423256" y="2560366"/>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8</a:t>
            </a:r>
            <a:endParaRPr lang="zh-CN" altLang="en-US" dirty="0"/>
          </a:p>
        </p:txBody>
      </p:sp>
      <p:sp>
        <p:nvSpPr>
          <p:cNvPr id="8" name="椭圆 7"/>
          <p:cNvSpPr/>
          <p:nvPr/>
        </p:nvSpPr>
        <p:spPr>
          <a:xfrm>
            <a:off x="3347864" y="2560366"/>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7</a:t>
            </a:r>
            <a:endParaRPr lang="zh-CN" altLang="en-US" dirty="0"/>
          </a:p>
        </p:txBody>
      </p:sp>
      <p:sp>
        <p:nvSpPr>
          <p:cNvPr id="9" name="椭圆 8"/>
          <p:cNvSpPr/>
          <p:nvPr/>
        </p:nvSpPr>
        <p:spPr>
          <a:xfrm>
            <a:off x="775184" y="3646276"/>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2</a:t>
            </a:r>
            <a:endParaRPr lang="zh-CN" altLang="en-US" dirty="0"/>
          </a:p>
        </p:txBody>
      </p:sp>
      <p:sp>
        <p:nvSpPr>
          <p:cNvPr id="10" name="椭圆 9"/>
          <p:cNvSpPr/>
          <p:nvPr/>
        </p:nvSpPr>
        <p:spPr>
          <a:xfrm>
            <a:off x="1979712" y="3669383"/>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4</a:t>
            </a:r>
            <a:endParaRPr lang="zh-CN" altLang="en-US" dirty="0"/>
          </a:p>
        </p:txBody>
      </p:sp>
      <p:sp>
        <p:nvSpPr>
          <p:cNvPr id="11" name="椭圆 10"/>
          <p:cNvSpPr/>
          <p:nvPr/>
        </p:nvSpPr>
        <p:spPr>
          <a:xfrm>
            <a:off x="2699792" y="3689945"/>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1</a:t>
            </a:r>
            <a:endParaRPr lang="zh-CN" altLang="en-US" dirty="0"/>
          </a:p>
        </p:txBody>
      </p:sp>
      <p:sp>
        <p:nvSpPr>
          <p:cNvPr id="12" name="椭圆 11"/>
          <p:cNvSpPr/>
          <p:nvPr/>
        </p:nvSpPr>
        <p:spPr>
          <a:xfrm>
            <a:off x="4427984" y="2560366"/>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9</a:t>
            </a:r>
            <a:endParaRPr lang="zh-CN" altLang="en-US" dirty="0"/>
          </a:p>
        </p:txBody>
      </p:sp>
      <p:sp>
        <p:nvSpPr>
          <p:cNvPr id="13" name="椭圆 12"/>
          <p:cNvSpPr/>
          <p:nvPr/>
        </p:nvSpPr>
        <p:spPr>
          <a:xfrm>
            <a:off x="6198684" y="2560366"/>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3</a:t>
            </a:r>
            <a:endParaRPr lang="zh-CN" altLang="en-US" dirty="0"/>
          </a:p>
        </p:txBody>
      </p:sp>
      <p:cxnSp>
        <p:nvCxnSpPr>
          <p:cNvPr id="15" name="直接连接符 14"/>
          <p:cNvCxnSpPr>
            <a:stCxn id="4" idx="5"/>
            <a:endCxn id="6" idx="1"/>
          </p:cNvCxnSpPr>
          <p:nvPr/>
        </p:nvCxnSpPr>
        <p:spPr>
          <a:xfrm>
            <a:off x="4424692" y="1169314"/>
            <a:ext cx="953862" cy="502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 idx="3"/>
            <a:endCxn id="5" idx="7"/>
          </p:cNvCxnSpPr>
          <p:nvPr/>
        </p:nvCxnSpPr>
        <p:spPr>
          <a:xfrm flipH="1">
            <a:off x="2944572" y="1169316"/>
            <a:ext cx="1021864" cy="5214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 idx="3"/>
            <a:endCxn id="7" idx="7"/>
          </p:cNvCxnSpPr>
          <p:nvPr/>
        </p:nvCxnSpPr>
        <p:spPr>
          <a:xfrm flipH="1">
            <a:off x="1976421" y="2148978"/>
            <a:ext cx="509896" cy="5062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 idx="5"/>
            <a:endCxn id="8" idx="1"/>
          </p:cNvCxnSpPr>
          <p:nvPr/>
        </p:nvCxnSpPr>
        <p:spPr>
          <a:xfrm>
            <a:off x="2944573" y="2148978"/>
            <a:ext cx="498200" cy="5062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2" idx="7"/>
            <a:endCxn id="6" idx="3"/>
          </p:cNvCxnSpPr>
          <p:nvPr/>
        </p:nvCxnSpPr>
        <p:spPr>
          <a:xfrm flipV="1">
            <a:off x="4981149" y="2129926"/>
            <a:ext cx="397406" cy="5253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3" idx="1"/>
            <a:endCxn id="6" idx="5"/>
          </p:cNvCxnSpPr>
          <p:nvPr/>
        </p:nvCxnSpPr>
        <p:spPr>
          <a:xfrm flipH="1" flipV="1">
            <a:off x="5836811" y="2129926"/>
            <a:ext cx="456782" cy="5253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7" idx="3"/>
            <a:endCxn id="9" idx="0"/>
          </p:cNvCxnSpPr>
          <p:nvPr/>
        </p:nvCxnSpPr>
        <p:spPr>
          <a:xfrm flipH="1">
            <a:off x="1099220" y="3113532"/>
            <a:ext cx="418944" cy="532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7" idx="5"/>
            <a:endCxn id="10" idx="0"/>
          </p:cNvCxnSpPr>
          <p:nvPr/>
        </p:nvCxnSpPr>
        <p:spPr>
          <a:xfrm>
            <a:off x="1976421" y="3113533"/>
            <a:ext cx="327328" cy="5558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8" idx="3"/>
            <a:endCxn id="11" idx="0"/>
          </p:cNvCxnSpPr>
          <p:nvPr/>
        </p:nvCxnSpPr>
        <p:spPr>
          <a:xfrm flipH="1">
            <a:off x="3023828" y="3113529"/>
            <a:ext cx="418944" cy="57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053086" y="260649"/>
            <a:ext cx="301686" cy="369332"/>
          </a:xfrm>
          <a:prstGeom prst="rect">
            <a:avLst/>
          </a:prstGeom>
          <a:noFill/>
        </p:spPr>
        <p:txBody>
          <a:bodyPr wrap="none" rtlCol="0">
            <a:spAutoFit/>
          </a:bodyPr>
          <a:lstStyle/>
          <a:p>
            <a:r>
              <a:rPr lang="en-US" altLang="zh-CN" dirty="0"/>
              <a:t>1</a:t>
            </a:r>
            <a:endParaRPr lang="zh-CN" altLang="en-US" dirty="0"/>
          </a:p>
        </p:txBody>
      </p:sp>
      <p:sp>
        <p:nvSpPr>
          <p:cNvPr id="47" name="TextBox 46"/>
          <p:cNvSpPr txBox="1"/>
          <p:nvPr/>
        </p:nvSpPr>
        <p:spPr>
          <a:xfrm>
            <a:off x="2556980" y="1259469"/>
            <a:ext cx="301686" cy="369332"/>
          </a:xfrm>
          <a:prstGeom prst="rect">
            <a:avLst/>
          </a:prstGeom>
          <a:noFill/>
        </p:spPr>
        <p:txBody>
          <a:bodyPr wrap="none" rtlCol="0">
            <a:spAutoFit/>
          </a:bodyPr>
          <a:lstStyle/>
          <a:p>
            <a:r>
              <a:rPr lang="en-US" altLang="zh-CN" dirty="0"/>
              <a:t>2</a:t>
            </a:r>
            <a:endParaRPr lang="zh-CN" altLang="en-US" dirty="0"/>
          </a:p>
        </p:txBody>
      </p:sp>
      <p:sp>
        <p:nvSpPr>
          <p:cNvPr id="48" name="TextBox 47"/>
          <p:cNvSpPr txBox="1"/>
          <p:nvPr/>
        </p:nvSpPr>
        <p:spPr>
          <a:xfrm>
            <a:off x="5475889" y="1269357"/>
            <a:ext cx="301686" cy="369332"/>
          </a:xfrm>
          <a:prstGeom prst="rect">
            <a:avLst/>
          </a:prstGeom>
          <a:noFill/>
        </p:spPr>
        <p:txBody>
          <a:bodyPr wrap="none" rtlCol="0">
            <a:spAutoFit/>
          </a:bodyPr>
          <a:lstStyle/>
          <a:p>
            <a:r>
              <a:rPr lang="en-US" altLang="zh-CN" dirty="0"/>
              <a:t>3</a:t>
            </a:r>
            <a:endParaRPr lang="zh-CN" altLang="en-US" dirty="0"/>
          </a:p>
        </p:txBody>
      </p:sp>
      <p:sp>
        <p:nvSpPr>
          <p:cNvPr id="49" name="TextBox 48"/>
          <p:cNvSpPr txBox="1"/>
          <p:nvPr/>
        </p:nvSpPr>
        <p:spPr>
          <a:xfrm>
            <a:off x="1567874" y="2206151"/>
            <a:ext cx="301686" cy="369332"/>
          </a:xfrm>
          <a:prstGeom prst="rect">
            <a:avLst/>
          </a:prstGeom>
          <a:noFill/>
        </p:spPr>
        <p:txBody>
          <a:bodyPr wrap="none" rtlCol="0">
            <a:spAutoFit/>
          </a:bodyPr>
          <a:lstStyle/>
          <a:p>
            <a:r>
              <a:rPr lang="en-US" altLang="zh-CN" dirty="0"/>
              <a:t>4</a:t>
            </a:r>
            <a:endParaRPr lang="zh-CN" altLang="en-US" dirty="0"/>
          </a:p>
        </p:txBody>
      </p:sp>
      <p:sp>
        <p:nvSpPr>
          <p:cNvPr id="50" name="TextBox 49"/>
          <p:cNvSpPr txBox="1"/>
          <p:nvPr/>
        </p:nvSpPr>
        <p:spPr>
          <a:xfrm>
            <a:off x="3549632" y="2215675"/>
            <a:ext cx="301686" cy="369332"/>
          </a:xfrm>
          <a:prstGeom prst="rect">
            <a:avLst/>
          </a:prstGeom>
          <a:noFill/>
        </p:spPr>
        <p:txBody>
          <a:bodyPr wrap="none" rtlCol="0">
            <a:spAutoFit/>
          </a:bodyPr>
          <a:lstStyle/>
          <a:p>
            <a:r>
              <a:rPr lang="en-US" altLang="zh-CN" dirty="0"/>
              <a:t>5</a:t>
            </a:r>
            <a:endParaRPr lang="zh-CN" altLang="en-US" dirty="0"/>
          </a:p>
        </p:txBody>
      </p:sp>
      <p:sp>
        <p:nvSpPr>
          <p:cNvPr id="51" name="TextBox 50"/>
          <p:cNvSpPr txBox="1"/>
          <p:nvPr/>
        </p:nvSpPr>
        <p:spPr>
          <a:xfrm>
            <a:off x="4617165" y="2219383"/>
            <a:ext cx="301686" cy="369332"/>
          </a:xfrm>
          <a:prstGeom prst="rect">
            <a:avLst/>
          </a:prstGeom>
          <a:noFill/>
        </p:spPr>
        <p:txBody>
          <a:bodyPr wrap="none" rtlCol="0">
            <a:spAutoFit/>
          </a:bodyPr>
          <a:lstStyle/>
          <a:p>
            <a:r>
              <a:rPr lang="en-US" altLang="zh-CN" dirty="0"/>
              <a:t>6</a:t>
            </a:r>
            <a:endParaRPr lang="zh-CN" altLang="en-US" dirty="0"/>
          </a:p>
        </p:txBody>
      </p:sp>
      <p:sp>
        <p:nvSpPr>
          <p:cNvPr id="54" name="TextBox 53"/>
          <p:cNvSpPr txBox="1"/>
          <p:nvPr/>
        </p:nvSpPr>
        <p:spPr>
          <a:xfrm>
            <a:off x="6390927" y="2245303"/>
            <a:ext cx="301686" cy="369332"/>
          </a:xfrm>
          <a:prstGeom prst="rect">
            <a:avLst/>
          </a:prstGeom>
          <a:noFill/>
        </p:spPr>
        <p:txBody>
          <a:bodyPr wrap="none" rtlCol="0">
            <a:spAutoFit/>
          </a:bodyPr>
          <a:lstStyle/>
          <a:p>
            <a:r>
              <a:rPr lang="en-US" altLang="zh-CN" dirty="0"/>
              <a:t>7</a:t>
            </a:r>
            <a:endParaRPr lang="zh-CN" altLang="en-US" dirty="0"/>
          </a:p>
        </p:txBody>
      </p:sp>
      <p:sp>
        <p:nvSpPr>
          <p:cNvPr id="55" name="TextBox 54"/>
          <p:cNvSpPr txBox="1"/>
          <p:nvPr/>
        </p:nvSpPr>
        <p:spPr>
          <a:xfrm>
            <a:off x="835634" y="3362669"/>
            <a:ext cx="301686" cy="369332"/>
          </a:xfrm>
          <a:prstGeom prst="rect">
            <a:avLst/>
          </a:prstGeom>
          <a:noFill/>
        </p:spPr>
        <p:txBody>
          <a:bodyPr wrap="none" rtlCol="0">
            <a:spAutoFit/>
          </a:bodyPr>
          <a:lstStyle/>
          <a:p>
            <a:r>
              <a:rPr lang="en-US" altLang="zh-CN" dirty="0"/>
              <a:t>8</a:t>
            </a:r>
            <a:endParaRPr lang="zh-CN" altLang="en-US" dirty="0"/>
          </a:p>
        </p:txBody>
      </p:sp>
      <p:sp>
        <p:nvSpPr>
          <p:cNvPr id="56" name="TextBox 55"/>
          <p:cNvSpPr txBox="1"/>
          <p:nvPr/>
        </p:nvSpPr>
        <p:spPr>
          <a:xfrm>
            <a:off x="2249536" y="3362669"/>
            <a:ext cx="301686" cy="369332"/>
          </a:xfrm>
          <a:prstGeom prst="rect">
            <a:avLst/>
          </a:prstGeom>
          <a:noFill/>
        </p:spPr>
        <p:txBody>
          <a:bodyPr wrap="none" rtlCol="0">
            <a:spAutoFit/>
          </a:bodyPr>
          <a:lstStyle/>
          <a:p>
            <a:r>
              <a:rPr lang="en-US" altLang="zh-CN" dirty="0"/>
              <a:t>9</a:t>
            </a:r>
            <a:endParaRPr lang="zh-CN" altLang="en-US" dirty="0"/>
          </a:p>
        </p:txBody>
      </p:sp>
      <p:sp>
        <p:nvSpPr>
          <p:cNvPr id="57" name="TextBox 56"/>
          <p:cNvSpPr txBox="1"/>
          <p:nvPr/>
        </p:nvSpPr>
        <p:spPr>
          <a:xfrm>
            <a:off x="2737794" y="3366705"/>
            <a:ext cx="418704" cy="369332"/>
          </a:xfrm>
          <a:prstGeom prst="rect">
            <a:avLst/>
          </a:prstGeom>
          <a:noFill/>
        </p:spPr>
        <p:txBody>
          <a:bodyPr wrap="none" rtlCol="0">
            <a:spAutoFit/>
          </a:bodyPr>
          <a:lstStyle/>
          <a:p>
            <a:r>
              <a:rPr lang="en-US" altLang="zh-CN" dirty="0"/>
              <a:t>10</a:t>
            </a:r>
            <a:endParaRPr lang="zh-CN" altLang="en-US" dirty="0"/>
          </a:p>
        </p:txBody>
      </p:sp>
      <p:sp>
        <p:nvSpPr>
          <p:cNvPr id="58" name="圆角矩形 57"/>
          <p:cNvSpPr/>
          <p:nvPr/>
        </p:nvSpPr>
        <p:spPr>
          <a:xfrm>
            <a:off x="683568" y="515719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16</a:t>
            </a:r>
            <a:endParaRPr lang="zh-CN" altLang="en-US" sz="2400" dirty="0">
              <a:latin typeface="Times New Roman" pitchFamily="18" charset="0"/>
              <a:cs typeface="Times New Roman" pitchFamily="18" charset="0"/>
            </a:endParaRPr>
          </a:p>
        </p:txBody>
      </p:sp>
      <p:sp>
        <p:nvSpPr>
          <p:cNvPr id="59" name="圆角矩形 58"/>
          <p:cNvSpPr/>
          <p:nvPr/>
        </p:nvSpPr>
        <p:spPr>
          <a:xfrm>
            <a:off x="1329863" y="515719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14</a:t>
            </a:r>
            <a:endParaRPr lang="zh-CN" altLang="en-US" sz="2400" dirty="0">
              <a:latin typeface="Times New Roman" pitchFamily="18" charset="0"/>
              <a:cs typeface="Times New Roman" pitchFamily="18" charset="0"/>
            </a:endParaRPr>
          </a:p>
        </p:txBody>
      </p:sp>
      <p:sp>
        <p:nvSpPr>
          <p:cNvPr id="60" name="圆角矩形 59"/>
          <p:cNvSpPr/>
          <p:nvPr/>
        </p:nvSpPr>
        <p:spPr>
          <a:xfrm>
            <a:off x="1977935" y="515719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10</a:t>
            </a:r>
            <a:endParaRPr lang="zh-CN" altLang="en-US" sz="2400" dirty="0">
              <a:latin typeface="Times New Roman" pitchFamily="18" charset="0"/>
              <a:cs typeface="Times New Roman" pitchFamily="18" charset="0"/>
            </a:endParaRPr>
          </a:p>
        </p:txBody>
      </p:sp>
      <p:sp>
        <p:nvSpPr>
          <p:cNvPr id="61" name="圆角矩形 60"/>
          <p:cNvSpPr/>
          <p:nvPr/>
        </p:nvSpPr>
        <p:spPr>
          <a:xfrm>
            <a:off x="2626007" y="515719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62" name="圆角矩形 61"/>
          <p:cNvSpPr/>
          <p:nvPr/>
        </p:nvSpPr>
        <p:spPr>
          <a:xfrm>
            <a:off x="3274079" y="515719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63" name="圆角矩形 62"/>
          <p:cNvSpPr/>
          <p:nvPr/>
        </p:nvSpPr>
        <p:spPr>
          <a:xfrm>
            <a:off x="3922151" y="5158973"/>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9</a:t>
            </a:r>
            <a:endParaRPr lang="zh-CN" altLang="en-US" sz="2400" dirty="0">
              <a:latin typeface="Times New Roman" pitchFamily="18" charset="0"/>
              <a:cs typeface="Times New Roman" pitchFamily="18" charset="0"/>
            </a:endParaRPr>
          </a:p>
        </p:txBody>
      </p:sp>
      <p:sp>
        <p:nvSpPr>
          <p:cNvPr id="66" name="圆角矩形 65"/>
          <p:cNvSpPr/>
          <p:nvPr/>
        </p:nvSpPr>
        <p:spPr>
          <a:xfrm>
            <a:off x="4565911" y="515363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67" name="圆角矩形 66"/>
          <p:cNvSpPr/>
          <p:nvPr/>
        </p:nvSpPr>
        <p:spPr>
          <a:xfrm>
            <a:off x="5208272" y="514687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68" name="圆角矩形 67"/>
          <p:cNvSpPr/>
          <p:nvPr/>
        </p:nvSpPr>
        <p:spPr>
          <a:xfrm>
            <a:off x="5862055" y="514430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69" name="圆角矩形 68"/>
          <p:cNvSpPr/>
          <p:nvPr/>
        </p:nvSpPr>
        <p:spPr>
          <a:xfrm>
            <a:off x="6510127" y="514430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70" name="TextBox 69"/>
          <p:cNvSpPr txBox="1"/>
          <p:nvPr/>
        </p:nvSpPr>
        <p:spPr>
          <a:xfrm>
            <a:off x="819868" y="4734669"/>
            <a:ext cx="301686" cy="369332"/>
          </a:xfrm>
          <a:prstGeom prst="rect">
            <a:avLst/>
          </a:prstGeom>
          <a:noFill/>
        </p:spPr>
        <p:txBody>
          <a:bodyPr wrap="none" rtlCol="0">
            <a:spAutoFit/>
          </a:bodyPr>
          <a:lstStyle/>
          <a:p>
            <a:r>
              <a:rPr lang="en-US" altLang="zh-CN" dirty="0"/>
              <a:t>1</a:t>
            </a:r>
            <a:endParaRPr lang="zh-CN" altLang="en-US" dirty="0"/>
          </a:p>
        </p:txBody>
      </p:sp>
      <p:sp>
        <p:nvSpPr>
          <p:cNvPr id="71" name="TextBox 70"/>
          <p:cNvSpPr txBox="1"/>
          <p:nvPr/>
        </p:nvSpPr>
        <p:spPr>
          <a:xfrm>
            <a:off x="1430323" y="4734669"/>
            <a:ext cx="301686" cy="369332"/>
          </a:xfrm>
          <a:prstGeom prst="rect">
            <a:avLst/>
          </a:prstGeom>
          <a:noFill/>
        </p:spPr>
        <p:txBody>
          <a:bodyPr wrap="none" rtlCol="0">
            <a:spAutoFit/>
          </a:bodyPr>
          <a:lstStyle/>
          <a:p>
            <a:r>
              <a:rPr lang="en-US" altLang="zh-CN" dirty="0"/>
              <a:t>2</a:t>
            </a:r>
            <a:endParaRPr lang="zh-CN" altLang="en-US" dirty="0"/>
          </a:p>
        </p:txBody>
      </p:sp>
      <p:sp>
        <p:nvSpPr>
          <p:cNvPr id="72" name="TextBox 71"/>
          <p:cNvSpPr txBox="1"/>
          <p:nvPr/>
        </p:nvSpPr>
        <p:spPr>
          <a:xfrm>
            <a:off x="2114234" y="4734669"/>
            <a:ext cx="301686" cy="369332"/>
          </a:xfrm>
          <a:prstGeom prst="rect">
            <a:avLst/>
          </a:prstGeom>
          <a:noFill/>
        </p:spPr>
        <p:txBody>
          <a:bodyPr wrap="none" rtlCol="0">
            <a:spAutoFit/>
          </a:bodyPr>
          <a:lstStyle/>
          <a:p>
            <a:r>
              <a:rPr lang="en-US" altLang="zh-CN" dirty="0"/>
              <a:t>3</a:t>
            </a:r>
            <a:endParaRPr lang="zh-CN" altLang="en-US" dirty="0"/>
          </a:p>
        </p:txBody>
      </p:sp>
      <p:sp>
        <p:nvSpPr>
          <p:cNvPr id="73" name="TextBox 72"/>
          <p:cNvSpPr txBox="1"/>
          <p:nvPr/>
        </p:nvSpPr>
        <p:spPr>
          <a:xfrm>
            <a:off x="2762306" y="4734669"/>
            <a:ext cx="301686" cy="369332"/>
          </a:xfrm>
          <a:prstGeom prst="rect">
            <a:avLst/>
          </a:prstGeom>
          <a:noFill/>
        </p:spPr>
        <p:txBody>
          <a:bodyPr wrap="none" rtlCol="0">
            <a:spAutoFit/>
          </a:bodyPr>
          <a:lstStyle/>
          <a:p>
            <a:r>
              <a:rPr lang="en-US" altLang="zh-CN" dirty="0"/>
              <a:t>4</a:t>
            </a:r>
            <a:endParaRPr lang="zh-CN" altLang="en-US" dirty="0"/>
          </a:p>
        </p:txBody>
      </p:sp>
      <p:sp>
        <p:nvSpPr>
          <p:cNvPr id="74" name="TextBox 73"/>
          <p:cNvSpPr txBox="1"/>
          <p:nvPr/>
        </p:nvSpPr>
        <p:spPr>
          <a:xfrm>
            <a:off x="3410378" y="4734669"/>
            <a:ext cx="301686" cy="369332"/>
          </a:xfrm>
          <a:prstGeom prst="rect">
            <a:avLst/>
          </a:prstGeom>
          <a:noFill/>
        </p:spPr>
        <p:txBody>
          <a:bodyPr wrap="none" rtlCol="0">
            <a:spAutoFit/>
          </a:bodyPr>
          <a:lstStyle/>
          <a:p>
            <a:r>
              <a:rPr lang="en-US" altLang="zh-CN" dirty="0"/>
              <a:t>5</a:t>
            </a:r>
            <a:endParaRPr lang="zh-CN" altLang="en-US" dirty="0"/>
          </a:p>
        </p:txBody>
      </p:sp>
      <p:sp>
        <p:nvSpPr>
          <p:cNvPr id="75" name="TextBox 74"/>
          <p:cNvSpPr txBox="1"/>
          <p:nvPr/>
        </p:nvSpPr>
        <p:spPr>
          <a:xfrm>
            <a:off x="4044721" y="4734669"/>
            <a:ext cx="301686" cy="369332"/>
          </a:xfrm>
          <a:prstGeom prst="rect">
            <a:avLst/>
          </a:prstGeom>
          <a:noFill/>
        </p:spPr>
        <p:txBody>
          <a:bodyPr wrap="none" rtlCol="0">
            <a:spAutoFit/>
          </a:bodyPr>
          <a:lstStyle/>
          <a:p>
            <a:r>
              <a:rPr lang="en-US" altLang="zh-CN" dirty="0"/>
              <a:t>6</a:t>
            </a:r>
            <a:endParaRPr lang="zh-CN" altLang="en-US" dirty="0"/>
          </a:p>
        </p:txBody>
      </p:sp>
      <p:sp>
        <p:nvSpPr>
          <p:cNvPr id="76" name="TextBox 75"/>
          <p:cNvSpPr txBox="1"/>
          <p:nvPr/>
        </p:nvSpPr>
        <p:spPr>
          <a:xfrm>
            <a:off x="4702210" y="4749760"/>
            <a:ext cx="301686" cy="369332"/>
          </a:xfrm>
          <a:prstGeom prst="rect">
            <a:avLst/>
          </a:prstGeom>
          <a:noFill/>
        </p:spPr>
        <p:txBody>
          <a:bodyPr wrap="none" rtlCol="0">
            <a:spAutoFit/>
          </a:bodyPr>
          <a:lstStyle/>
          <a:p>
            <a:r>
              <a:rPr lang="en-US" altLang="zh-CN" dirty="0"/>
              <a:t>7</a:t>
            </a:r>
            <a:endParaRPr lang="zh-CN" altLang="en-US" dirty="0"/>
          </a:p>
        </p:txBody>
      </p:sp>
      <p:sp>
        <p:nvSpPr>
          <p:cNvPr id="77" name="TextBox 76"/>
          <p:cNvSpPr txBox="1"/>
          <p:nvPr/>
        </p:nvSpPr>
        <p:spPr>
          <a:xfrm>
            <a:off x="5344571" y="4734669"/>
            <a:ext cx="301686" cy="369332"/>
          </a:xfrm>
          <a:prstGeom prst="rect">
            <a:avLst/>
          </a:prstGeom>
          <a:noFill/>
        </p:spPr>
        <p:txBody>
          <a:bodyPr wrap="none" rtlCol="0">
            <a:spAutoFit/>
          </a:bodyPr>
          <a:lstStyle/>
          <a:p>
            <a:r>
              <a:rPr lang="en-US" altLang="zh-CN" dirty="0"/>
              <a:t>8</a:t>
            </a:r>
            <a:endParaRPr lang="zh-CN" altLang="en-US" dirty="0"/>
          </a:p>
        </p:txBody>
      </p:sp>
      <p:sp>
        <p:nvSpPr>
          <p:cNvPr id="78" name="TextBox 77"/>
          <p:cNvSpPr txBox="1"/>
          <p:nvPr/>
        </p:nvSpPr>
        <p:spPr>
          <a:xfrm>
            <a:off x="5996378" y="4740235"/>
            <a:ext cx="301686" cy="369332"/>
          </a:xfrm>
          <a:prstGeom prst="rect">
            <a:avLst/>
          </a:prstGeom>
          <a:noFill/>
        </p:spPr>
        <p:txBody>
          <a:bodyPr wrap="none" rtlCol="0">
            <a:spAutoFit/>
          </a:bodyPr>
          <a:lstStyle/>
          <a:p>
            <a:r>
              <a:rPr lang="en-US" altLang="zh-CN" dirty="0"/>
              <a:t>9</a:t>
            </a:r>
            <a:endParaRPr lang="zh-CN" altLang="en-US" dirty="0"/>
          </a:p>
        </p:txBody>
      </p:sp>
      <p:sp>
        <p:nvSpPr>
          <p:cNvPr id="79" name="TextBox 78"/>
          <p:cNvSpPr txBox="1"/>
          <p:nvPr/>
        </p:nvSpPr>
        <p:spPr>
          <a:xfrm>
            <a:off x="6588224" y="4749760"/>
            <a:ext cx="418704" cy="369332"/>
          </a:xfrm>
          <a:prstGeom prst="rect">
            <a:avLst/>
          </a:prstGeom>
          <a:noFill/>
        </p:spPr>
        <p:txBody>
          <a:bodyPr wrap="none" rtlCol="0">
            <a:spAutoFit/>
          </a:bodyPr>
          <a:lstStyle/>
          <a:p>
            <a:r>
              <a:rPr lang="en-US" altLang="zh-CN" dirty="0"/>
              <a:t>10</a:t>
            </a:r>
            <a:endParaRPr lang="zh-CN" altLang="en-US" dirty="0"/>
          </a:p>
        </p:txBody>
      </p:sp>
    </p:spTree>
    <p:extLst>
      <p:ext uri="{BB962C8B-B14F-4D97-AF65-F5344CB8AC3E}">
        <p14:creationId xmlns:p14="http://schemas.microsoft.com/office/powerpoint/2010/main" val="1925351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025639" y="288149"/>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32" name="圆角矩形 31"/>
          <p:cNvSpPr/>
          <p:nvPr/>
        </p:nvSpPr>
        <p:spPr>
          <a:xfrm>
            <a:off x="2948313" y="1055155"/>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38" name="TextBox 37"/>
          <p:cNvSpPr txBox="1"/>
          <p:nvPr/>
        </p:nvSpPr>
        <p:spPr>
          <a:xfrm>
            <a:off x="2962655" y="777389"/>
            <a:ext cx="288862" cy="338554"/>
          </a:xfrm>
          <a:prstGeom prst="rect">
            <a:avLst/>
          </a:prstGeom>
          <a:noFill/>
        </p:spPr>
        <p:txBody>
          <a:bodyPr wrap="none" rtlCol="0">
            <a:spAutoFit/>
          </a:bodyPr>
          <a:lstStyle/>
          <a:p>
            <a:r>
              <a:rPr lang="en-US" altLang="zh-CN" sz="1600" dirty="0"/>
              <a:t>1</a:t>
            </a:r>
            <a:endParaRPr lang="zh-CN" altLang="en-US" sz="1600" dirty="0"/>
          </a:p>
        </p:txBody>
      </p:sp>
      <p:sp>
        <p:nvSpPr>
          <p:cNvPr id="39" name="TextBox 38"/>
          <p:cNvSpPr txBox="1"/>
          <p:nvPr/>
        </p:nvSpPr>
        <p:spPr>
          <a:xfrm>
            <a:off x="3467600" y="764704"/>
            <a:ext cx="288862" cy="338554"/>
          </a:xfrm>
          <a:prstGeom prst="rect">
            <a:avLst/>
          </a:prstGeom>
          <a:noFill/>
        </p:spPr>
        <p:txBody>
          <a:bodyPr wrap="none" rtlCol="0">
            <a:spAutoFit/>
          </a:bodyPr>
          <a:lstStyle/>
          <a:p>
            <a:r>
              <a:rPr lang="en-US" altLang="zh-CN" sz="1600" dirty="0"/>
              <a:t>2</a:t>
            </a:r>
            <a:endParaRPr lang="zh-CN" altLang="en-US" sz="1600" dirty="0"/>
          </a:p>
        </p:txBody>
      </p:sp>
      <p:sp>
        <p:nvSpPr>
          <p:cNvPr id="40" name="TextBox 39"/>
          <p:cNvSpPr txBox="1"/>
          <p:nvPr/>
        </p:nvSpPr>
        <p:spPr>
          <a:xfrm>
            <a:off x="3913302" y="764704"/>
            <a:ext cx="288862" cy="338554"/>
          </a:xfrm>
          <a:prstGeom prst="rect">
            <a:avLst/>
          </a:prstGeom>
          <a:noFill/>
        </p:spPr>
        <p:txBody>
          <a:bodyPr wrap="none" rtlCol="0">
            <a:spAutoFit/>
          </a:bodyPr>
          <a:lstStyle/>
          <a:p>
            <a:r>
              <a:rPr lang="en-US" altLang="zh-CN" sz="1600" dirty="0"/>
              <a:t>3</a:t>
            </a:r>
            <a:endParaRPr lang="zh-CN" altLang="en-US" sz="1600" dirty="0"/>
          </a:p>
        </p:txBody>
      </p:sp>
      <p:sp>
        <p:nvSpPr>
          <p:cNvPr id="41" name="TextBox 40"/>
          <p:cNvSpPr txBox="1"/>
          <p:nvPr/>
        </p:nvSpPr>
        <p:spPr>
          <a:xfrm>
            <a:off x="4371726" y="764704"/>
            <a:ext cx="288862" cy="338554"/>
          </a:xfrm>
          <a:prstGeom prst="rect">
            <a:avLst/>
          </a:prstGeom>
          <a:noFill/>
        </p:spPr>
        <p:txBody>
          <a:bodyPr wrap="none" rtlCol="0">
            <a:spAutoFit/>
          </a:bodyPr>
          <a:lstStyle/>
          <a:p>
            <a:r>
              <a:rPr lang="en-US" altLang="zh-CN" sz="1600" dirty="0"/>
              <a:t>4</a:t>
            </a:r>
            <a:endParaRPr lang="zh-CN" altLang="en-US" sz="1600" dirty="0"/>
          </a:p>
        </p:txBody>
      </p:sp>
      <p:sp>
        <p:nvSpPr>
          <p:cNvPr id="42" name="TextBox 41"/>
          <p:cNvSpPr txBox="1"/>
          <p:nvPr/>
        </p:nvSpPr>
        <p:spPr>
          <a:xfrm>
            <a:off x="4849406" y="764704"/>
            <a:ext cx="288862" cy="338554"/>
          </a:xfrm>
          <a:prstGeom prst="rect">
            <a:avLst/>
          </a:prstGeom>
          <a:noFill/>
        </p:spPr>
        <p:txBody>
          <a:bodyPr wrap="none" rtlCol="0">
            <a:spAutoFit/>
          </a:bodyPr>
          <a:lstStyle/>
          <a:p>
            <a:r>
              <a:rPr lang="en-US" altLang="zh-CN" sz="1600" dirty="0"/>
              <a:t>5</a:t>
            </a:r>
            <a:endParaRPr lang="zh-CN" altLang="en-US" sz="1600" dirty="0"/>
          </a:p>
        </p:txBody>
      </p:sp>
      <p:sp>
        <p:nvSpPr>
          <p:cNvPr id="43" name="TextBox 42"/>
          <p:cNvSpPr txBox="1"/>
          <p:nvPr/>
        </p:nvSpPr>
        <p:spPr>
          <a:xfrm>
            <a:off x="5281454" y="764704"/>
            <a:ext cx="288862" cy="338554"/>
          </a:xfrm>
          <a:prstGeom prst="rect">
            <a:avLst/>
          </a:prstGeom>
          <a:noFill/>
        </p:spPr>
        <p:txBody>
          <a:bodyPr wrap="none" rtlCol="0">
            <a:spAutoFit/>
          </a:bodyPr>
          <a:lstStyle/>
          <a:p>
            <a:r>
              <a:rPr lang="en-US" altLang="zh-CN" sz="1600" dirty="0"/>
              <a:t>6</a:t>
            </a:r>
            <a:endParaRPr lang="zh-CN" altLang="en-US" sz="1600" dirty="0"/>
          </a:p>
        </p:txBody>
      </p:sp>
      <p:cxnSp>
        <p:nvCxnSpPr>
          <p:cNvPr id="73" name="曲线连接符 72"/>
          <p:cNvCxnSpPr>
            <a:stCxn id="110" idx="1"/>
            <a:endCxn id="96" idx="1"/>
          </p:cNvCxnSpPr>
          <p:nvPr/>
        </p:nvCxnSpPr>
        <p:spPr>
          <a:xfrm rot="5400000" flipH="1" flipV="1">
            <a:off x="3034807" y="1936947"/>
            <a:ext cx="493055" cy="499345"/>
          </a:xfrm>
          <a:prstGeom prst="curvedConnector3">
            <a:avLst>
              <a:gd name="adj1" fmla="val 90491"/>
            </a:avLst>
          </a:prstGeom>
          <a:ln w="28575"/>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614281" y="2002770"/>
            <a:ext cx="637670" cy="307777"/>
          </a:xfrm>
          <a:prstGeom prst="rect">
            <a:avLst/>
          </a:prstGeom>
          <a:noFill/>
        </p:spPr>
        <p:txBody>
          <a:bodyPr wrap="square" rtlCol="0">
            <a:spAutoFit/>
          </a:bodyPr>
          <a:lstStyle/>
          <a:p>
            <a:r>
              <a:rPr lang="zh-CN" altLang="en-US" sz="1400" dirty="0">
                <a:solidFill>
                  <a:srgbClr val="002060"/>
                </a:solidFill>
                <a:latin typeface="方正卡通简体" pitchFamily="65" charset="-122"/>
                <a:ea typeface="方正卡通简体" pitchFamily="65" charset="-122"/>
              </a:rPr>
              <a:t>交换</a:t>
            </a:r>
          </a:p>
        </p:txBody>
      </p:sp>
      <p:sp>
        <p:nvSpPr>
          <p:cNvPr id="83" name="右箭头 82"/>
          <p:cNvSpPr/>
          <p:nvPr/>
        </p:nvSpPr>
        <p:spPr>
          <a:xfrm>
            <a:off x="4115295" y="2127754"/>
            <a:ext cx="672729" cy="3590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9" name="TextBox 88"/>
          <p:cNvSpPr txBox="1"/>
          <p:nvPr/>
        </p:nvSpPr>
        <p:spPr>
          <a:xfrm>
            <a:off x="6801920" y="836977"/>
            <a:ext cx="2232248" cy="461665"/>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将数组的第一个元素提取出来，形成一个最大堆</a:t>
            </a:r>
          </a:p>
        </p:txBody>
      </p:sp>
      <p:sp>
        <p:nvSpPr>
          <p:cNvPr id="90" name="TextBox 89"/>
          <p:cNvSpPr txBox="1"/>
          <p:nvPr/>
        </p:nvSpPr>
        <p:spPr>
          <a:xfrm>
            <a:off x="6732240" y="2156835"/>
            <a:ext cx="2232248" cy="830997"/>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将第</a:t>
            </a:r>
            <a:r>
              <a:rPr lang="en-US" altLang="zh-CN" sz="1200" dirty="0">
                <a:latin typeface="方正卡通简体" pitchFamily="65" charset="-122"/>
                <a:ea typeface="方正卡通简体" pitchFamily="65" charset="-122"/>
              </a:rPr>
              <a:t>2</a:t>
            </a:r>
            <a:r>
              <a:rPr lang="zh-CN" altLang="en-US" sz="1200" dirty="0">
                <a:latin typeface="方正卡通简体" pitchFamily="65" charset="-122"/>
                <a:ea typeface="方正卡通简体" pitchFamily="65" charset="-122"/>
              </a:rPr>
              <a:t>个元素插入最大堆中，将其与父节点比较，大于父节点，与父节点交换，交换后已到达根节点，不再比较</a:t>
            </a:r>
          </a:p>
        </p:txBody>
      </p:sp>
      <p:sp>
        <p:nvSpPr>
          <p:cNvPr id="91" name="圆角矩形 90"/>
          <p:cNvSpPr/>
          <p:nvPr/>
        </p:nvSpPr>
        <p:spPr>
          <a:xfrm>
            <a:off x="3401977" y="1053222"/>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6</a:t>
            </a:r>
            <a:endParaRPr lang="zh-CN" altLang="en-US" dirty="0">
              <a:latin typeface="Times New Roman" pitchFamily="18" charset="0"/>
              <a:cs typeface="Times New Roman" pitchFamily="18" charset="0"/>
            </a:endParaRPr>
          </a:p>
        </p:txBody>
      </p:sp>
      <p:sp>
        <p:nvSpPr>
          <p:cNvPr id="92" name="圆角矩形 91"/>
          <p:cNvSpPr/>
          <p:nvPr/>
        </p:nvSpPr>
        <p:spPr>
          <a:xfrm>
            <a:off x="3872062" y="1053221"/>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93" name="圆角矩形 92"/>
          <p:cNvSpPr/>
          <p:nvPr/>
        </p:nvSpPr>
        <p:spPr>
          <a:xfrm>
            <a:off x="4329182" y="1056932"/>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
        <p:nvSpPr>
          <p:cNvPr id="94" name="圆角矩形 93"/>
          <p:cNvSpPr/>
          <p:nvPr/>
        </p:nvSpPr>
        <p:spPr>
          <a:xfrm>
            <a:off x="4777398" y="1053220"/>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95" name="圆角矩形 94"/>
          <p:cNvSpPr/>
          <p:nvPr/>
        </p:nvSpPr>
        <p:spPr>
          <a:xfrm>
            <a:off x="5234806" y="1056932"/>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96" name="椭圆 95"/>
          <p:cNvSpPr/>
          <p:nvPr/>
        </p:nvSpPr>
        <p:spPr>
          <a:xfrm>
            <a:off x="3463592" y="1872676"/>
            <a:ext cx="460336" cy="4603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97" name="圆角矩形 96"/>
          <p:cNvSpPr/>
          <p:nvPr/>
        </p:nvSpPr>
        <p:spPr>
          <a:xfrm>
            <a:off x="2948313" y="3143582"/>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6</a:t>
            </a:r>
            <a:endParaRPr lang="zh-CN" altLang="en-US" dirty="0">
              <a:latin typeface="Times New Roman" pitchFamily="18" charset="0"/>
              <a:cs typeface="Times New Roman" pitchFamily="18" charset="0"/>
            </a:endParaRPr>
          </a:p>
        </p:txBody>
      </p:sp>
      <p:sp>
        <p:nvSpPr>
          <p:cNvPr id="98" name="TextBox 97"/>
          <p:cNvSpPr txBox="1"/>
          <p:nvPr/>
        </p:nvSpPr>
        <p:spPr>
          <a:xfrm>
            <a:off x="2962655" y="2865621"/>
            <a:ext cx="288862" cy="338554"/>
          </a:xfrm>
          <a:prstGeom prst="rect">
            <a:avLst/>
          </a:prstGeom>
          <a:noFill/>
        </p:spPr>
        <p:txBody>
          <a:bodyPr wrap="none" rtlCol="0">
            <a:spAutoFit/>
          </a:bodyPr>
          <a:lstStyle/>
          <a:p>
            <a:r>
              <a:rPr lang="en-US" altLang="zh-CN" sz="1600" dirty="0"/>
              <a:t>1</a:t>
            </a:r>
            <a:endParaRPr lang="zh-CN" altLang="en-US" sz="1600" dirty="0"/>
          </a:p>
        </p:txBody>
      </p:sp>
      <p:sp>
        <p:nvSpPr>
          <p:cNvPr id="99" name="TextBox 98"/>
          <p:cNvSpPr txBox="1"/>
          <p:nvPr/>
        </p:nvSpPr>
        <p:spPr>
          <a:xfrm>
            <a:off x="3467600" y="2852936"/>
            <a:ext cx="288862" cy="338554"/>
          </a:xfrm>
          <a:prstGeom prst="rect">
            <a:avLst/>
          </a:prstGeom>
          <a:noFill/>
        </p:spPr>
        <p:txBody>
          <a:bodyPr wrap="none" rtlCol="0">
            <a:spAutoFit/>
          </a:bodyPr>
          <a:lstStyle/>
          <a:p>
            <a:r>
              <a:rPr lang="en-US" altLang="zh-CN" sz="1600" dirty="0"/>
              <a:t>2</a:t>
            </a:r>
            <a:endParaRPr lang="zh-CN" altLang="en-US" sz="1600" dirty="0"/>
          </a:p>
        </p:txBody>
      </p:sp>
      <p:sp>
        <p:nvSpPr>
          <p:cNvPr id="100" name="TextBox 99"/>
          <p:cNvSpPr txBox="1"/>
          <p:nvPr/>
        </p:nvSpPr>
        <p:spPr>
          <a:xfrm>
            <a:off x="3913302" y="2852936"/>
            <a:ext cx="288862" cy="338554"/>
          </a:xfrm>
          <a:prstGeom prst="rect">
            <a:avLst/>
          </a:prstGeom>
          <a:noFill/>
        </p:spPr>
        <p:txBody>
          <a:bodyPr wrap="none" rtlCol="0">
            <a:spAutoFit/>
          </a:bodyPr>
          <a:lstStyle/>
          <a:p>
            <a:r>
              <a:rPr lang="en-US" altLang="zh-CN" sz="1600" dirty="0"/>
              <a:t>3</a:t>
            </a:r>
            <a:endParaRPr lang="zh-CN" altLang="en-US" sz="1600" dirty="0"/>
          </a:p>
        </p:txBody>
      </p:sp>
      <p:sp>
        <p:nvSpPr>
          <p:cNvPr id="101" name="TextBox 100"/>
          <p:cNvSpPr txBox="1"/>
          <p:nvPr/>
        </p:nvSpPr>
        <p:spPr>
          <a:xfrm>
            <a:off x="4371726" y="2852936"/>
            <a:ext cx="288862" cy="338554"/>
          </a:xfrm>
          <a:prstGeom prst="rect">
            <a:avLst/>
          </a:prstGeom>
          <a:noFill/>
        </p:spPr>
        <p:txBody>
          <a:bodyPr wrap="none" rtlCol="0">
            <a:spAutoFit/>
          </a:bodyPr>
          <a:lstStyle/>
          <a:p>
            <a:r>
              <a:rPr lang="en-US" altLang="zh-CN" sz="1600" dirty="0"/>
              <a:t>4</a:t>
            </a:r>
            <a:endParaRPr lang="zh-CN" altLang="en-US" sz="1600" dirty="0"/>
          </a:p>
        </p:txBody>
      </p:sp>
      <p:sp>
        <p:nvSpPr>
          <p:cNvPr id="102" name="TextBox 101"/>
          <p:cNvSpPr txBox="1"/>
          <p:nvPr/>
        </p:nvSpPr>
        <p:spPr>
          <a:xfrm>
            <a:off x="4849406" y="2852936"/>
            <a:ext cx="288862" cy="338554"/>
          </a:xfrm>
          <a:prstGeom prst="rect">
            <a:avLst/>
          </a:prstGeom>
          <a:noFill/>
        </p:spPr>
        <p:txBody>
          <a:bodyPr wrap="none" rtlCol="0">
            <a:spAutoFit/>
          </a:bodyPr>
          <a:lstStyle/>
          <a:p>
            <a:r>
              <a:rPr lang="en-US" altLang="zh-CN" sz="1600" dirty="0"/>
              <a:t>5</a:t>
            </a:r>
            <a:endParaRPr lang="zh-CN" altLang="en-US" sz="1600" dirty="0"/>
          </a:p>
        </p:txBody>
      </p:sp>
      <p:sp>
        <p:nvSpPr>
          <p:cNvPr id="103" name="TextBox 102"/>
          <p:cNvSpPr txBox="1"/>
          <p:nvPr/>
        </p:nvSpPr>
        <p:spPr>
          <a:xfrm>
            <a:off x="5281454" y="2852936"/>
            <a:ext cx="288862" cy="338554"/>
          </a:xfrm>
          <a:prstGeom prst="rect">
            <a:avLst/>
          </a:prstGeom>
          <a:noFill/>
        </p:spPr>
        <p:txBody>
          <a:bodyPr wrap="none" rtlCol="0">
            <a:spAutoFit/>
          </a:bodyPr>
          <a:lstStyle/>
          <a:p>
            <a:r>
              <a:rPr lang="en-US" altLang="zh-CN" sz="1600" dirty="0"/>
              <a:t>6</a:t>
            </a:r>
            <a:endParaRPr lang="zh-CN" altLang="en-US" sz="1600" dirty="0"/>
          </a:p>
        </p:txBody>
      </p:sp>
      <p:sp>
        <p:nvSpPr>
          <p:cNvPr id="105" name="圆角矩形 104"/>
          <p:cNvSpPr/>
          <p:nvPr/>
        </p:nvSpPr>
        <p:spPr>
          <a:xfrm>
            <a:off x="3401977" y="3141649"/>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106" name="圆角矩形 105"/>
          <p:cNvSpPr/>
          <p:nvPr/>
        </p:nvSpPr>
        <p:spPr>
          <a:xfrm>
            <a:off x="3872062" y="3141648"/>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107" name="圆角矩形 106"/>
          <p:cNvSpPr/>
          <p:nvPr/>
        </p:nvSpPr>
        <p:spPr>
          <a:xfrm>
            <a:off x="4329182" y="3145359"/>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
        <p:nvSpPr>
          <p:cNvPr id="108" name="圆角矩形 107"/>
          <p:cNvSpPr/>
          <p:nvPr/>
        </p:nvSpPr>
        <p:spPr>
          <a:xfrm>
            <a:off x="4777398" y="3141647"/>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109" name="圆角矩形 108"/>
          <p:cNvSpPr/>
          <p:nvPr/>
        </p:nvSpPr>
        <p:spPr>
          <a:xfrm>
            <a:off x="5234806" y="3145359"/>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110" name="椭圆 109"/>
          <p:cNvSpPr/>
          <p:nvPr/>
        </p:nvSpPr>
        <p:spPr>
          <a:xfrm>
            <a:off x="2964247" y="2365731"/>
            <a:ext cx="460336" cy="4603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111" name="直接连接符 110"/>
          <p:cNvCxnSpPr>
            <a:stCxn id="96" idx="3"/>
            <a:endCxn id="110" idx="7"/>
          </p:cNvCxnSpPr>
          <p:nvPr/>
        </p:nvCxnSpPr>
        <p:spPr>
          <a:xfrm flipH="1">
            <a:off x="3357168" y="2265597"/>
            <a:ext cx="173839" cy="16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椭圆 118"/>
          <p:cNvSpPr/>
          <p:nvPr/>
        </p:nvSpPr>
        <p:spPr>
          <a:xfrm>
            <a:off x="5451751" y="1871200"/>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6</a:t>
            </a:r>
            <a:endParaRPr lang="zh-CN" altLang="en-US" dirty="0"/>
          </a:p>
        </p:txBody>
      </p:sp>
      <p:sp>
        <p:nvSpPr>
          <p:cNvPr id="120" name="椭圆 119"/>
          <p:cNvSpPr/>
          <p:nvPr/>
        </p:nvSpPr>
        <p:spPr>
          <a:xfrm>
            <a:off x="4952406" y="2364255"/>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cxnSp>
        <p:nvCxnSpPr>
          <p:cNvPr id="121" name="直接连接符 120"/>
          <p:cNvCxnSpPr>
            <a:stCxn id="119" idx="3"/>
            <a:endCxn id="120" idx="7"/>
          </p:cNvCxnSpPr>
          <p:nvPr/>
        </p:nvCxnSpPr>
        <p:spPr>
          <a:xfrm flipH="1">
            <a:off x="5345327" y="2264121"/>
            <a:ext cx="173839" cy="16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曲线连接符 121"/>
          <p:cNvCxnSpPr>
            <a:stCxn id="143" idx="7"/>
            <a:endCxn id="125" idx="7"/>
          </p:cNvCxnSpPr>
          <p:nvPr/>
        </p:nvCxnSpPr>
        <p:spPr>
          <a:xfrm rot="16200000" flipV="1">
            <a:off x="4375939" y="3803946"/>
            <a:ext cx="493055" cy="508404"/>
          </a:xfrm>
          <a:prstGeom prst="curvedConnector3">
            <a:avLst>
              <a:gd name="adj1" fmla="val 101190"/>
            </a:avLst>
          </a:prstGeom>
          <a:ln w="28575"/>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4798426" y="3822230"/>
            <a:ext cx="637670" cy="307777"/>
          </a:xfrm>
          <a:prstGeom prst="rect">
            <a:avLst/>
          </a:prstGeom>
          <a:noFill/>
        </p:spPr>
        <p:txBody>
          <a:bodyPr wrap="square" rtlCol="0">
            <a:spAutoFit/>
          </a:bodyPr>
          <a:lstStyle/>
          <a:p>
            <a:r>
              <a:rPr lang="zh-CN" altLang="en-US" sz="1400" dirty="0">
                <a:solidFill>
                  <a:srgbClr val="002060"/>
                </a:solidFill>
                <a:latin typeface="方正卡通简体" pitchFamily="65" charset="-122"/>
                <a:ea typeface="方正卡通简体" pitchFamily="65" charset="-122"/>
              </a:rPr>
              <a:t>不变</a:t>
            </a:r>
          </a:p>
        </p:txBody>
      </p:sp>
      <p:sp>
        <p:nvSpPr>
          <p:cNvPr id="125" name="椭圆 124"/>
          <p:cNvSpPr/>
          <p:nvPr/>
        </p:nvSpPr>
        <p:spPr>
          <a:xfrm>
            <a:off x="3975343" y="3744205"/>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6</a:t>
            </a:r>
            <a:endParaRPr lang="zh-CN" altLang="en-US" dirty="0"/>
          </a:p>
        </p:txBody>
      </p:sp>
      <p:sp>
        <p:nvSpPr>
          <p:cNvPr id="126" name="圆角矩形 125"/>
          <p:cNvSpPr/>
          <p:nvPr/>
        </p:nvSpPr>
        <p:spPr>
          <a:xfrm>
            <a:off x="2948313" y="5159806"/>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6</a:t>
            </a:r>
            <a:endParaRPr lang="zh-CN" altLang="en-US" dirty="0">
              <a:latin typeface="Times New Roman" pitchFamily="18" charset="0"/>
              <a:cs typeface="Times New Roman" pitchFamily="18" charset="0"/>
            </a:endParaRPr>
          </a:p>
        </p:txBody>
      </p:sp>
      <p:sp>
        <p:nvSpPr>
          <p:cNvPr id="127" name="TextBox 126"/>
          <p:cNvSpPr txBox="1"/>
          <p:nvPr/>
        </p:nvSpPr>
        <p:spPr>
          <a:xfrm>
            <a:off x="2962655" y="4881845"/>
            <a:ext cx="288862" cy="338554"/>
          </a:xfrm>
          <a:prstGeom prst="rect">
            <a:avLst/>
          </a:prstGeom>
          <a:noFill/>
        </p:spPr>
        <p:txBody>
          <a:bodyPr wrap="none" rtlCol="0">
            <a:spAutoFit/>
          </a:bodyPr>
          <a:lstStyle/>
          <a:p>
            <a:r>
              <a:rPr lang="en-US" altLang="zh-CN" sz="1600" dirty="0"/>
              <a:t>1</a:t>
            </a:r>
            <a:endParaRPr lang="zh-CN" altLang="en-US" sz="1600" dirty="0"/>
          </a:p>
        </p:txBody>
      </p:sp>
      <p:sp>
        <p:nvSpPr>
          <p:cNvPr id="128" name="TextBox 127"/>
          <p:cNvSpPr txBox="1"/>
          <p:nvPr/>
        </p:nvSpPr>
        <p:spPr>
          <a:xfrm>
            <a:off x="3467600" y="4869160"/>
            <a:ext cx="288862" cy="338554"/>
          </a:xfrm>
          <a:prstGeom prst="rect">
            <a:avLst/>
          </a:prstGeom>
          <a:noFill/>
        </p:spPr>
        <p:txBody>
          <a:bodyPr wrap="none" rtlCol="0">
            <a:spAutoFit/>
          </a:bodyPr>
          <a:lstStyle/>
          <a:p>
            <a:r>
              <a:rPr lang="en-US" altLang="zh-CN" sz="1600" dirty="0"/>
              <a:t>2</a:t>
            </a:r>
            <a:endParaRPr lang="zh-CN" altLang="en-US" sz="1600" dirty="0"/>
          </a:p>
        </p:txBody>
      </p:sp>
      <p:sp>
        <p:nvSpPr>
          <p:cNvPr id="129" name="TextBox 128"/>
          <p:cNvSpPr txBox="1"/>
          <p:nvPr/>
        </p:nvSpPr>
        <p:spPr>
          <a:xfrm>
            <a:off x="3913302" y="4869160"/>
            <a:ext cx="288862" cy="338554"/>
          </a:xfrm>
          <a:prstGeom prst="rect">
            <a:avLst/>
          </a:prstGeom>
          <a:noFill/>
        </p:spPr>
        <p:txBody>
          <a:bodyPr wrap="none" rtlCol="0">
            <a:spAutoFit/>
          </a:bodyPr>
          <a:lstStyle/>
          <a:p>
            <a:r>
              <a:rPr lang="en-US" altLang="zh-CN" sz="1600" dirty="0"/>
              <a:t>3</a:t>
            </a:r>
            <a:endParaRPr lang="zh-CN" altLang="en-US" sz="1600" dirty="0"/>
          </a:p>
        </p:txBody>
      </p:sp>
      <p:sp>
        <p:nvSpPr>
          <p:cNvPr id="130" name="TextBox 129"/>
          <p:cNvSpPr txBox="1"/>
          <p:nvPr/>
        </p:nvSpPr>
        <p:spPr>
          <a:xfrm>
            <a:off x="4371726" y="4869160"/>
            <a:ext cx="288862" cy="338554"/>
          </a:xfrm>
          <a:prstGeom prst="rect">
            <a:avLst/>
          </a:prstGeom>
          <a:noFill/>
        </p:spPr>
        <p:txBody>
          <a:bodyPr wrap="none" rtlCol="0">
            <a:spAutoFit/>
          </a:bodyPr>
          <a:lstStyle/>
          <a:p>
            <a:r>
              <a:rPr lang="en-US" altLang="zh-CN" sz="1600" dirty="0"/>
              <a:t>4</a:t>
            </a:r>
            <a:endParaRPr lang="zh-CN" altLang="en-US" sz="1600" dirty="0"/>
          </a:p>
        </p:txBody>
      </p:sp>
      <p:sp>
        <p:nvSpPr>
          <p:cNvPr id="131" name="TextBox 130"/>
          <p:cNvSpPr txBox="1"/>
          <p:nvPr/>
        </p:nvSpPr>
        <p:spPr>
          <a:xfrm>
            <a:off x="4849406" y="4869160"/>
            <a:ext cx="288862" cy="338554"/>
          </a:xfrm>
          <a:prstGeom prst="rect">
            <a:avLst/>
          </a:prstGeom>
          <a:noFill/>
        </p:spPr>
        <p:txBody>
          <a:bodyPr wrap="none" rtlCol="0">
            <a:spAutoFit/>
          </a:bodyPr>
          <a:lstStyle/>
          <a:p>
            <a:r>
              <a:rPr lang="en-US" altLang="zh-CN" sz="1600" dirty="0"/>
              <a:t>5</a:t>
            </a:r>
            <a:endParaRPr lang="zh-CN" altLang="en-US" sz="1600" dirty="0"/>
          </a:p>
        </p:txBody>
      </p:sp>
      <p:sp>
        <p:nvSpPr>
          <p:cNvPr id="132" name="TextBox 131"/>
          <p:cNvSpPr txBox="1"/>
          <p:nvPr/>
        </p:nvSpPr>
        <p:spPr>
          <a:xfrm>
            <a:off x="5281454" y="4869160"/>
            <a:ext cx="288862" cy="338554"/>
          </a:xfrm>
          <a:prstGeom prst="rect">
            <a:avLst/>
          </a:prstGeom>
          <a:noFill/>
        </p:spPr>
        <p:txBody>
          <a:bodyPr wrap="none" rtlCol="0">
            <a:spAutoFit/>
          </a:bodyPr>
          <a:lstStyle/>
          <a:p>
            <a:r>
              <a:rPr lang="en-US" altLang="zh-CN" sz="1600" dirty="0"/>
              <a:t>6</a:t>
            </a:r>
            <a:endParaRPr lang="zh-CN" altLang="en-US" sz="1600" dirty="0"/>
          </a:p>
        </p:txBody>
      </p:sp>
      <p:sp>
        <p:nvSpPr>
          <p:cNvPr id="133" name="圆角矩形 132"/>
          <p:cNvSpPr/>
          <p:nvPr/>
        </p:nvSpPr>
        <p:spPr>
          <a:xfrm>
            <a:off x="3401977" y="5157873"/>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134" name="圆角矩形 133"/>
          <p:cNvSpPr/>
          <p:nvPr/>
        </p:nvSpPr>
        <p:spPr>
          <a:xfrm>
            <a:off x="3872062" y="5157872"/>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135" name="圆角矩形 134"/>
          <p:cNvSpPr/>
          <p:nvPr/>
        </p:nvSpPr>
        <p:spPr>
          <a:xfrm>
            <a:off x="4329182" y="5161583"/>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
        <p:nvSpPr>
          <p:cNvPr id="136" name="圆角矩形 135"/>
          <p:cNvSpPr/>
          <p:nvPr/>
        </p:nvSpPr>
        <p:spPr>
          <a:xfrm>
            <a:off x="4777398" y="5157871"/>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137" name="圆角矩形 136"/>
          <p:cNvSpPr/>
          <p:nvPr/>
        </p:nvSpPr>
        <p:spPr>
          <a:xfrm>
            <a:off x="5234806" y="5161583"/>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138" name="椭圆 137"/>
          <p:cNvSpPr/>
          <p:nvPr/>
        </p:nvSpPr>
        <p:spPr>
          <a:xfrm>
            <a:off x="3475998" y="4237260"/>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cxnSp>
        <p:nvCxnSpPr>
          <p:cNvPr id="139" name="直接连接符 138"/>
          <p:cNvCxnSpPr>
            <a:stCxn id="125" idx="3"/>
            <a:endCxn id="138" idx="7"/>
          </p:cNvCxnSpPr>
          <p:nvPr/>
        </p:nvCxnSpPr>
        <p:spPr>
          <a:xfrm flipH="1">
            <a:off x="3868919" y="4137126"/>
            <a:ext cx="173839" cy="16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a:off x="4483747" y="4237260"/>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cxnSp>
        <p:nvCxnSpPr>
          <p:cNvPr id="144" name="直接连接符 143"/>
          <p:cNvCxnSpPr>
            <a:stCxn id="125" idx="5"/>
            <a:endCxn id="143" idx="1"/>
          </p:cNvCxnSpPr>
          <p:nvPr/>
        </p:nvCxnSpPr>
        <p:spPr>
          <a:xfrm>
            <a:off x="4368264" y="4137126"/>
            <a:ext cx="182898" cy="16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6731048" y="4137126"/>
            <a:ext cx="2232248" cy="646331"/>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将第</a:t>
            </a:r>
            <a:r>
              <a:rPr lang="en-US" altLang="zh-CN" sz="1200" dirty="0">
                <a:latin typeface="方正卡通简体" pitchFamily="65" charset="-122"/>
                <a:ea typeface="方正卡通简体" pitchFamily="65" charset="-122"/>
              </a:rPr>
              <a:t>3</a:t>
            </a:r>
            <a:r>
              <a:rPr lang="zh-CN" altLang="en-US" sz="1200" dirty="0">
                <a:latin typeface="方正卡通简体" pitchFamily="65" charset="-122"/>
                <a:ea typeface="方正卡通简体" pitchFamily="65" charset="-122"/>
              </a:rPr>
              <a:t>个元素插入最大堆中，将其与父节点比较，小于父节点，不交换</a:t>
            </a:r>
          </a:p>
        </p:txBody>
      </p:sp>
    </p:spTree>
    <p:extLst>
      <p:ext uri="{BB962C8B-B14F-4D97-AF65-F5344CB8AC3E}">
        <p14:creationId xmlns:p14="http://schemas.microsoft.com/office/powerpoint/2010/main" val="13215035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2789</TotalTime>
  <Words>1873</Words>
  <Application>Microsoft Office PowerPoint</Application>
  <PresentationFormat>全屏显示(4:3)</PresentationFormat>
  <Paragraphs>701</Paragraphs>
  <Slides>23</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Adobe 黑体 Std R</vt:lpstr>
      <vt:lpstr>方正等线</vt:lpstr>
      <vt:lpstr>方正华隶简体</vt:lpstr>
      <vt:lpstr>方正卡通简体</vt:lpstr>
      <vt:lpstr>方正舒体</vt:lpstr>
      <vt:lpstr>宋体</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蒋 迪</cp:lastModifiedBy>
  <cp:revision>499</cp:revision>
  <dcterms:modified xsi:type="dcterms:W3CDTF">2019-07-10T02:29:22Z</dcterms:modified>
</cp:coreProperties>
</file>