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01DAF-6BD3-28F7-9D50-97190A46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4C44C1-5846-C614-6EFA-509754C94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B3E65-F808-41F5-169F-1498130C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AB5832-277C-D12D-82DD-8F51A3F5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36831-6313-5C1B-8643-A4587F47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1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EB210-6231-A728-D7D9-67B3B964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6F5732-2AE2-6135-FC28-2275B5E5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41C2C-9BE8-9D6C-8954-C6067ED3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E6D5C-9471-B840-1BD0-3ED109E5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A3158F-5044-95C0-BF7B-B978B88C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7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3D2C7E-38E3-55DB-ECCA-8E9F7B12E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EF45B6-F05F-7170-7271-A997F80BB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74195-34AD-6102-EDFC-EA660448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5B627-CE41-DEB5-2C9B-63E0213F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28F909-4871-3D26-EB71-26C325FA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7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A18EF-8A3C-A1D3-D496-06D5671C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F1408-2B55-754A-92C1-26D11DC1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9DE78-540C-96BD-B8DE-88BD5408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187D-9F26-DEB5-2206-E97D7B9D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CCE68-55A3-52E6-1BEF-CD0ED798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0185D-22B6-FD04-FD75-0C76EB86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F2B068-FAAC-B6D3-0A8A-551ECEBF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67F705-5D50-FFE6-7554-C3F225C6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6FDE5-ABAC-0238-2AC4-11CECF6A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B35F3-AB4D-4EE2-D672-91DB98F1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87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E5BF-7749-506A-F2A2-7E4DA98E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5C580-99BC-3D68-A117-611C2C609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77E5FB-4636-3606-0339-1A1CBA2B5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C77A62-73D7-1445-6FE5-4CD10C30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B37125-F1B4-808C-25EF-E235D7C6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A8C32E-6E84-19B4-B207-C09EE4D7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59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6F071-B43C-435C-D49C-B58DF78F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2C71DD-936B-3C12-FFA6-179FD8C5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22AA5C-F426-5B5D-C918-F078E9A5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C8C191-A1C2-B1B0-C104-B4C203CF7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A65A1F-524D-CBCA-F410-DF97FBF6F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1FC7B9-421F-5654-9C00-B60A8FCE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7B4728-C3BF-2955-1507-DD15C5CF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E09ABF-2DAA-AAF8-07DF-1952A16C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3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BC236-B9CD-F6F7-A70B-4A2997A3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D9BA0B-502E-B155-77A3-27C0CB19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66AFEB-5BE3-3471-57E4-B05ADDDB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833EB7-E767-F01D-1B02-4DCC6BD2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01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FA4DAB-5A6E-76B8-7ED2-24530B0E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1CD322-FA8C-187E-6879-7AFFA77E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33A207-14A3-2A0A-217C-36CBB528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1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CCF1-C8AE-A1C4-1759-BAAB971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0A3BD-5CFB-3449-7907-9D8656D1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EF12A8-CB18-4209-B2F1-B3EC76DAD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51C3C8-B019-0D9C-24CE-5A7C92DD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D50F7-6180-308C-179E-68436925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2FE30A-256A-AF72-865E-3E1B75C7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79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AE4AA-C966-F2E6-F0CD-03BFAB59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165AE9-9223-E69F-6610-A2566BBFB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8E0721-3471-7C8E-0170-9366F332E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371E9D-5F98-7AE0-AF12-91878561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411716-9C04-8AAF-DBCA-8E05C1D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EA303-FA84-CB10-BB8B-CEA7D6F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0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FB0772-16E4-AE58-64FE-F560E30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883BC4-3FA1-E90F-5822-EB396C7D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82F35-E3E3-AF07-2169-6BBC1AD08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8EC5-F53F-4D1E-AAD2-FCEED9D16C5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E504B-7FD6-8381-15ED-F75D5084C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9656CF-4F11-EE35-14AF-0C65E466E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5DBA-70FC-4CC1-96BF-838330228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28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4C0E-DE18-EF58-A38E-05C032B2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92238"/>
            <a:ext cx="9144000" cy="238760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Exercícios 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430861-CF5D-0670-73C3-6296D2C7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61" y="1194739"/>
            <a:ext cx="4662196" cy="5457987"/>
          </a:xfrm>
        </p:spPr>
        <p:txBody>
          <a:bodyPr>
            <a:normAutofit/>
          </a:bodyPr>
          <a:lstStyle/>
          <a:p>
            <a:r>
              <a:rPr lang="pt-BR" sz="1400" b="1" dirty="0"/>
              <a:t>1- </a:t>
            </a:r>
            <a:r>
              <a:rPr lang="pt-BR" sz="1400" dirty="0"/>
              <a:t>Fazer um algoritmo que calcule o quadrado de um numero (n) dado pelo usuário. Fórmula matemática: (n²).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numero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Calcular o quadrado (PD)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Exibir resultado (SD)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7F33FDA3-51F5-DA3E-9CA5-F71CDE771C04}"/>
              </a:ext>
            </a:extLst>
          </p:cNvPr>
          <p:cNvSpPr/>
          <p:nvPr/>
        </p:nvSpPr>
        <p:spPr>
          <a:xfrm>
            <a:off x="2586353" y="1913750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Início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8C0919A2-185D-6E32-9DD7-514239C8C76F}"/>
              </a:ext>
            </a:extLst>
          </p:cNvPr>
          <p:cNvSpPr/>
          <p:nvPr/>
        </p:nvSpPr>
        <p:spPr>
          <a:xfrm>
            <a:off x="2611405" y="2738094"/>
            <a:ext cx="1102290" cy="538619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28C61C5D-1DAC-9EF0-966D-AB2E9329FC69}"/>
              </a:ext>
            </a:extLst>
          </p:cNvPr>
          <p:cNvSpPr/>
          <p:nvPr/>
        </p:nvSpPr>
        <p:spPr>
          <a:xfrm>
            <a:off x="2598879" y="3625068"/>
            <a:ext cx="1127342" cy="47598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mult ⇽ n * n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6C18B076-9056-4783-E582-08D8F07C70F5}"/>
              </a:ext>
            </a:extLst>
          </p:cNvPr>
          <p:cNvSpPr/>
          <p:nvPr/>
        </p:nvSpPr>
        <p:spPr>
          <a:xfrm>
            <a:off x="2592616" y="4421899"/>
            <a:ext cx="1139868" cy="599377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mult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5AD20D3-6A4C-DB57-B7C7-9A253F4007C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150024" y="2389739"/>
            <a:ext cx="12526" cy="40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844F687-EB5E-96B1-409A-C5A6AF5CD9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162550" y="3276713"/>
            <a:ext cx="0" cy="34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A319CFE-C6A0-C914-849F-8C0EF27C311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162550" y="4101057"/>
            <a:ext cx="0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Terminação 23">
            <a:extLst>
              <a:ext uri="{FF2B5EF4-FFF2-40B4-BE49-F238E27FC236}">
                <a16:creationId xmlns:a16="http://schemas.microsoft.com/office/drawing/2014/main" id="{1CA0EAF9-0E81-8AB6-60B3-89BA93B0BB00}"/>
              </a:ext>
            </a:extLst>
          </p:cNvPr>
          <p:cNvSpPr/>
          <p:nvPr/>
        </p:nvSpPr>
        <p:spPr>
          <a:xfrm>
            <a:off x="2611405" y="5336386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Fim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866E4B1-ABD8-56D2-562E-FA01DC281406}"/>
              </a:ext>
            </a:extLst>
          </p:cNvPr>
          <p:cNvCxnSpPr/>
          <p:nvPr/>
        </p:nvCxnSpPr>
        <p:spPr>
          <a:xfrm>
            <a:off x="3150024" y="5021276"/>
            <a:ext cx="0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ítulo 2">
            <a:extLst>
              <a:ext uri="{FF2B5EF4-FFF2-40B4-BE49-F238E27FC236}">
                <a16:creationId xmlns:a16="http://schemas.microsoft.com/office/drawing/2014/main" id="{940F1A06-D090-7509-508F-D39B1BBA7DE1}"/>
              </a:ext>
            </a:extLst>
          </p:cNvPr>
          <p:cNvSpPr txBox="1">
            <a:spLocks/>
          </p:cNvSpPr>
          <p:nvPr/>
        </p:nvSpPr>
        <p:spPr>
          <a:xfrm>
            <a:off x="5371876" y="1194739"/>
            <a:ext cx="4662196" cy="54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2- </a:t>
            </a:r>
            <a:r>
              <a:rPr lang="pt-BR" sz="1400" dirty="0"/>
              <a:t>Fazer um algoritmo que calcule o dobro de um número (n) dado pelo usuário. Fórmula matemática: (n + 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numero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Calcular o dobro (PD)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Exibir resultado (SD)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32" name="Fluxograma: Terminação 31">
            <a:extLst>
              <a:ext uri="{FF2B5EF4-FFF2-40B4-BE49-F238E27FC236}">
                <a16:creationId xmlns:a16="http://schemas.microsoft.com/office/drawing/2014/main" id="{BF024C14-4855-D430-D2EC-1E6012E1AFD3}"/>
              </a:ext>
            </a:extLst>
          </p:cNvPr>
          <p:cNvSpPr/>
          <p:nvPr/>
        </p:nvSpPr>
        <p:spPr>
          <a:xfrm>
            <a:off x="8312617" y="1913750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Início</a:t>
            </a:r>
          </a:p>
        </p:txBody>
      </p:sp>
      <p:sp>
        <p:nvSpPr>
          <p:cNvPr id="33" name="Fluxograma: Entrada Manual 32">
            <a:extLst>
              <a:ext uri="{FF2B5EF4-FFF2-40B4-BE49-F238E27FC236}">
                <a16:creationId xmlns:a16="http://schemas.microsoft.com/office/drawing/2014/main" id="{61C38162-FBF8-63D7-281C-1FC7CFA11F92}"/>
              </a:ext>
            </a:extLst>
          </p:cNvPr>
          <p:cNvSpPr/>
          <p:nvPr/>
        </p:nvSpPr>
        <p:spPr>
          <a:xfrm>
            <a:off x="8337669" y="2738094"/>
            <a:ext cx="1102290" cy="538619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</a:t>
            </a:r>
          </a:p>
        </p:txBody>
      </p:sp>
      <p:sp>
        <p:nvSpPr>
          <p:cNvPr id="34" name="Fluxograma: Processo 33">
            <a:extLst>
              <a:ext uri="{FF2B5EF4-FFF2-40B4-BE49-F238E27FC236}">
                <a16:creationId xmlns:a16="http://schemas.microsoft.com/office/drawing/2014/main" id="{8F389E1A-631A-8A2B-DF16-A02F6A47AFA6}"/>
              </a:ext>
            </a:extLst>
          </p:cNvPr>
          <p:cNvSpPr/>
          <p:nvPr/>
        </p:nvSpPr>
        <p:spPr>
          <a:xfrm>
            <a:off x="8325143" y="3625068"/>
            <a:ext cx="1127342" cy="47598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soma ⇽ n + n</a:t>
            </a:r>
          </a:p>
        </p:txBody>
      </p:sp>
      <p:sp>
        <p:nvSpPr>
          <p:cNvPr id="35" name="Fluxograma: Exibir 34">
            <a:extLst>
              <a:ext uri="{FF2B5EF4-FFF2-40B4-BE49-F238E27FC236}">
                <a16:creationId xmlns:a16="http://schemas.microsoft.com/office/drawing/2014/main" id="{B6EB2E70-EEB2-5105-AFD3-E32A78CA87D6}"/>
              </a:ext>
            </a:extLst>
          </p:cNvPr>
          <p:cNvSpPr/>
          <p:nvPr/>
        </p:nvSpPr>
        <p:spPr>
          <a:xfrm>
            <a:off x="8318880" y="4421899"/>
            <a:ext cx="1139868" cy="599377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soma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DF730F03-4BF6-BF10-409B-2C921A78B56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876288" y="2389739"/>
            <a:ext cx="12526" cy="40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933BA2A-2BCB-F66F-018D-AA34291C55F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888814" y="3276713"/>
            <a:ext cx="0" cy="34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78467B7-2609-A519-D297-2DEEFF9D2E8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8888814" y="4101057"/>
            <a:ext cx="0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Terminação 38">
            <a:extLst>
              <a:ext uri="{FF2B5EF4-FFF2-40B4-BE49-F238E27FC236}">
                <a16:creationId xmlns:a16="http://schemas.microsoft.com/office/drawing/2014/main" id="{6EE55737-AD6B-AB2E-725A-408944B54F71}"/>
              </a:ext>
            </a:extLst>
          </p:cNvPr>
          <p:cNvSpPr/>
          <p:nvPr/>
        </p:nvSpPr>
        <p:spPr>
          <a:xfrm>
            <a:off x="8337669" y="5336386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D32BB43-610D-F57E-DA47-E931DB75D4C0}"/>
              </a:ext>
            </a:extLst>
          </p:cNvPr>
          <p:cNvCxnSpPr/>
          <p:nvPr/>
        </p:nvCxnSpPr>
        <p:spPr>
          <a:xfrm>
            <a:off x="8876288" y="5021276"/>
            <a:ext cx="0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F2C6AC-26D6-3421-156A-A00F179A4C53}"/>
              </a:ext>
            </a:extLst>
          </p:cNvPr>
          <p:cNvSpPr txBox="1"/>
          <p:nvPr/>
        </p:nvSpPr>
        <p:spPr>
          <a:xfrm>
            <a:off x="171061" y="174929"/>
            <a:ext cx="20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</p:txBody>
      </p:sp>
    </p:spTree>
    <p:extLst>
      <p:ext uri="{BB962C8B-B14F-4D97-AF65-F5344CB8AC3E}">
        <p14:creationId xmlns:p14="http://schemas.microsoft.com/office/powerpoint/2010/main" val="42049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4C0E-DE18-EF58-A38E-05C032B2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92238"/>
            <a:ext cx="9144000" cy="238760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Exercícios 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430861-CF5D-0670-73C3-6296D2C7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61" y="1194739"/>
            <a:ext cx="4662196" cy="5457987"/>
          </a:xfrm>
        </p:spPr>
        <p:txBody>
          <a:bodyPr>
            <a:normAutofit/>
          </a:bodyPr>
          <a:lstStyle/>
          <a:p>
            <a:r>
              <a:rPr lang="pt-BR" sz="1400" b="1" dirty="0"/>
              <a:t>3- </a:t>
            </a:r>
            <a:r>
              <a:rPr lang="pt-BR" sz="1400" dirty="0"/>
              <a:t>Fazer um algoritmo que calcule a média de 4 números dados pelo usuário.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1º número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2º número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3º número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4º número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Calcular média (PD)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Exibir resultado (SD)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7F33FDA3-51F5-DA3E-9CA5-F71CDE771C04}"/>
              </a:ext>
            </a:extLst>
          </p:cNvPr>
          <p:cNvSpPr/>
          <p:nvPr/>
        </p:nvSpPr>
        <p:spPr>
          <a:xfrm>
            <a:off x="2586353" y="1913750"/>
            <a:ext cx="1127340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Início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5AD20D3-6A4C-DB57-B7C7-9A253F4007C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50023" y="2389739"/>
            <a:ext cx="1" cy="1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ítulo 2">
            <a:extLst>
              <a:ext uri="{FF2B5EF4-FFF2-40B4-BE49-F238E27FC236}">
                <a16:creationId xmlns:a16="http://schemas.microsoft.com/office/drawing/2014/main" id="{940F1A06-D090-7509-508F-D39B1BBA7DE1}"/>
              </a:ext>
            </a:extLst>
          </p:cNvPr>
          <p:cNvSpPr txBox="1">
            <a:spLocks/>
          </p:cNvSpPr>
          <p:nvPr/>
        </p:nvSpPr>
        <p:spPr>
          <a:xfrm>
            <a:off x="5445686" y="1195800"/>
            <a:ext cx="4662196" cy="54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4- </a:t>
            </a:r>
            <a:r>
              <a:rPr lang="pt-BR" sz="1400" dirty="0"/>
              <a:t>Fazer um algoritmo que calcule o cubo de um numero (n) dado pelo usuário. Fórmula matemática: (n³)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numero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Calcular o cubo (PD)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Exibir resultado (SD)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32" name="Fluxograma: Terminação 31">
            <a:extLst>
              <a:ext uri="{FF2B5EF4-FFF2-40B4-BE49-F238E27FC236}">
                <a16:creationId xmlns:a16="http://schemas.microsoft.com/office/drawing/2014/main" id="{BF024C14-4855-D430-D2EC-1E6012E1AFD3}"/>
              </a:ext>
            </a:extLst>
          </p:cNvPr>
          <p:cNvSpPr/>
          <p:nvPr/>
        </p:nvSpPr>
        <p:spPr>
          <a:xfrm>
            <a:off x="8312617" y="1913750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Início</a:t>
            </a:r>
          </a:p>
        </p:txBody>
      </p:sp>
      <p:sp>
        <p:nvSpPr>
          <p:cNvPr id="33" name="Fluxograma: Entrada Manual 32">
            <a:extLst>
              <a:ext uri="{FF2B5EF4-FFF2-40B4-BE49-F238E27FC236}">
                <a16:creationId xmlns:a16="http://schemas.microsoft.com/office/drawing/2014/main" id="{61C38162-FBF8-63D7-281C-1FC7CFA11F92}"/>
              </a:ext>
            </a:extLst>
          </p:cNvPr>
          <p:cNvSpPr/>
          <p:nvPr/>
        </p:nvSpPr>
        <p:spPr>
          <a:xfrm>
            <a:off x="8325143" y="2569070"/>
            <a:ext cx="1102290" cy="538619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</a:t>
            </a:r>
          </a:p>
        </p:txBody>
      </p:sp>
      <p:sp>
        <p:nvSpPr>
          <p:cNvPr id="34" name="Fluxograma: Processo 33">
            <a:extLst>
              <a:ext uri="{FF2B5EF4-FFF2-40B4-BE49-F238E27FC236}">
                <a16:creationId xmlns:a16="http://schemas.microsoft.com/office/drawing/2014/main" id="{8F389E1A-631A-8A2B-DF16-A02F6A47AFA6}"/>
              </a:ext>
            </a:extLst>
          </p:cNvPr>
          <p:cNvSpPr/>
          <p:nvPr/>
        </p:nvSpPr>
        <p:spPr>
          <a:xfrm>
            <a:off x="8264101" y="3401764"/>
            <a:ext cx="1224374" cy="47598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cubo ⇽ n * n * n</a:t>
            </a:r>
          </a:p>
        </p:txBody>
      </p:sp>
      <p:sp>
        <p:nvSpPr>
          <p:cNvPr id="35" name="Fluxograma: Exibir 34">
            <a:extLst>
              <a:ext uri="{FF2B5EF4-FFF2-40B4-BE49-F238E27FC236}">
                <a16:creationId xmlns:a16="http://schemas.microsoft.com/office/drawing/2014/main" id="{B6EB2E70-EEB2-5105-AFD3-E32A78CA87D6}"/>
              </a:ext>
            </a:extLst>
          </p:cNvPr>
          <p:cNvSpPr/>
          <p:nvPr/>
        </p:nvSpPr>
        <p:spPr>
          <a:xfrm>
            <a:off x="8317573" y="4114100"/>
            <a:ext cx="1139868" cy="599377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cubo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DF730F03-4BF6-BF10-409B-2C921A78B56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876288" y="2389739"/>
            <a:ext cx="0" cy="23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933BA2A-2BCB-F66F-018D-AA34291C55F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876288" y="3107689"/>
            <a:ext cx="0" cy="2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78467B7-2609-A519-D297-2DEEFF9D2E8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8876288" y="3877753"/>
            <a:ext cx="11219" cy="23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Terminação 38">
            <a:extLst>
              <a:ext uri="{FF2B5EF4-FFF2-40B4-BE49-F238E27FC236}">
                <a16:creationId xmlns:a16="http://schemas.microsoft.com/office/drawing/2014/main" id="{6EE55737-AD6B-AB2E-725A-408944B54F71}"/>
              </a:ext>
            </a:extLst>
          </p:cNvPr>
          <p:cNvSpPr/>
          <p:nvPr/>
        </p:nvSpPr>
        <p:spPr>
          <a:xfrm>
            <a:off x="8325143" y="4961052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Fim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F2C6AC-26D6-3421-156A-A00F179A4C53}"/>
              </a:ext>
            </a:extLst>
          </p:cNvPr>
          <p:cNvSpPr txBox="1"/>
          <p:nvPr/>
        </p:nvSpPr>
        <p:spPr>
          <a:xfrm>
            <a:off x="171061" y="174929"/>
            <a:ext cx="20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</p:txBody>
      </p:sp>
      <p:sp>
        <p:nvSpPr>
          <p:cNvPr id="18" name="Fluxograma: Entrada Manual 17">
            <a:extLst>
              <a:ext uri="{FF2B5EF4-FFF2-40B4-BE49-F238E27FC236}">
                <a16:creationId xmlns:a16="http://schemas.microsoft.com/office/drawing/2014/main" id="{521A9AC7-EFE9-7BD5-FAD8-D829C7960B56}"/>
              </a:ext>
            </a:extLst>
          </p:cNvPr>
          <p:cNvSpPr/>
          <p:nvPr/>
        </p:nvSpPr>
        <p:spPr>
          <a:xfrm>
            <a:off x="2586353" y="2507252"/>
            <a:ext cx="1127340" cy="439207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20" name="Fluxograma: Entrada Manual 19">
            <a:extLst>
              <a:ext uri="{FF2B5EF4-FFF2-40B4-BE49-F238E27FC236}">
                <a16:creationId xmlns:a16="http://schemas.microsoft.com/office/drawing/2014/main" id="{B5EB2706-9478-EEAB-142B-D89CDC63E93F}"/>
              </a:ext>
            </a:extLst>
          </p:cNvPr>
          <p:cNvSpPr/>
          <p:nvPr/>
        </p:nvSpPr>
        <p:spPr>
          <a:xfrm>
            <a:off x="2586353" y="3063972"/>
            <a:ext cx="1127340" cy="439207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21" name="Fluxograma: Entrada Manual 20">
            <a:extLst>
              <a:ext uri="{FF2B5EF4-FFF2-40B4-BE49-F238E27FC236}">
                <a16:creationId xmlns:a16="http://schemas.microsoft.com/office/drawing/2014/main" id="{E8F833EE-470D-566C-892D-2928C50476BB}"/>
              </a:ext>
            </a:extLst>
          </p:cNvPr>
          <p:cNvSpPr/>
          <p:nvPr/>
        </p:nvSpPr>
        <p:spPr>
          <a:xfrm>
            <a:off x="2586353" y="3620692"/>
            <a:ext cx="1127340" cy="439207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n3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42F008D-CF1A-E6D5-1713-E97D8257CC6D}"/>
              </a:ext>
            </a:extLst>
          </p:cNvPr>
          <p:cNvCxnSpPr>
            <a:cxnSpLocks/>
          </p:cNvCxnSpPr>
          <p:nvPr/>
        </p:nvCxnSpPr>
        <p:spPr>
          <a:xfrm>
            <a:off x="3150023" y="2946459"/>
            <a:ext cx="0" cy="1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12A38BA-D7BD-7612-A77E-42693AACE1F3}"/>
              </a:ext>
            </a:extLst>
          </p:cNvPr>
          <p:cNvCxnSpPr>
            <a:cxnSpLocks/>
          </p:cNvCxnSpPr>
          <p:nvPr/>
        </p:nvCxnSpPr>
        <p:spPr>
          <a:xfrm>
            <a:off x="3150023" y="3503179"/>
            <a:ext cx="0" cy="1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46A4BEDB-5011-BD15-C492-8CFBABA3DF8B}"/>
              </a:ext>
            </a:extLst>
          </p:cNvPr>
          <p:cNvSpPr/>
          <p:nvPr/>
        </p:nvSpPr>
        <p:spPr>
          <a:xfrm>
            <a:off x="2178657" y="4788631"/>
            <a:ext cx="1962918" cy="4348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media ⇽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(n1 + n2 + n3 + n4) / 4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A0DE99E-591C-BB2F-D9D0-C01CC44E57D6}"/>
              </a:ext>
            </a:extLst>
          </p:cNvPr>
          <p:cNvCxnSpPr>
            <a:cxnSpLocks/>
          </p:cNvCxnSpPr>
          <p:nvPr/>
        </p:nvCxnSpPr>
        <p:spPr>
          <a:xfrm>
            <a:off x="3144703" y="4059899"/>
            <a:ext cx="0" cy="1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Entrada Manual 40">
            <a:extLst>
              <a:ext uri="{FF2B5EF4-FFF2-40B4-BE49-F238E27FC236}">
                <a16:creationId xmlns:a16="http://schemas.microsoft.com/office/drawing/2014/main" id="{9B6EF981-1867-8A4F-9F1F-82F680693A42}"/>
              </a:ext>
            </a:extLst>
          </p:cNvPr>
          <p:cNvSpPr/>
          <p:nvPr/>
        </p:nvSpPr>
        <p:spPr>
          <a:xfrm>
            <a:off x="2596782" y="4162783"/>
            <a:ext cx="1127340" cy="434831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9A967A7-11A1-2BAA-1711-7679140762C0}"/>
              </a:ext>
            </a:extLst>
          </p:cNvPr>
          <p:cNvCxnSpPr>
            <a:cxnSpLocks/>
            <a:stCxn id="41" idx="2"/>
            <a:endCxn id="27" idx="0"/>
          </p:cNvCxnSpPr>
          <p:nvPr/>
        </p:nvCxnSpPr>
        <p:spPr>
          <a:xfrm flipH="1">
            <a:off x="3160116" y="4597614"/>
            <a:ext cx="336" cy="1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Terminação 51">
            <a:extLst>
              <a:ext uri="{FF2B5EF4-FFF2-40B4-BE49-F238E27FC236}">
                <a16:creationId xmlns:a16="http://schemas.microsoft.com/office/drawing/2014/main" id="{C1AEF547-56EB-2F2F-349D-9B1AEA3B9324}"/>
              </a:ext>
            </a:extLst>
          </p:cNvPr>
          <p:cNvSpPr/>
          <p:nvPr/>
        </p:nvSpPr>
        <p:spPr>
          <a:xfrm>
            <a:off x="2596782" y="5914503"/>
            <a:ext cx="1137769" cy="41139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FB8DD01-FC90-F438-82C7-77B7E8DFBF1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160116" y="5223462"/>
            <a:ext cx="0" cy="1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xograma: Exibir 59">
            <a:extLst>
              <a:ext uri="{FF2B5EF4-FFF2-40B4-BE49-F238E27FC236}">
                <a16:creationId xmlns:a16="http://schemas.microsoft.com/office/drawing/2014/main" id="{B117FEA8-2E6B-65A4-DBFA-297C7E09123B}"/>
              </a:ext>
            </a:extLst>
          </p:cNvPr>
          <p:cNvSpPr/>
          <p:nvPr/>
        </p:nvSpPr>
        <p:spPr>
          <a:xfrm>
            <a:off x="2607211" y="5412231"/>
            <a:ext cx="1116911" cy="363686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media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4210003-9928-F732-23AA-FFFB0920E327}"/>
              </a:ext>
            </a:extLst>
          </p:cNvPr>
          <p:cNvCxnSpPr>
            <a:stCxn id="60" idx="2"/>
            <a:endCxn id="52" idx="0"/>
          </p:cNvCxnSpPr>
          <p:nvPr/>
        </p:nvCxnSpPr>
        <p:spPr>
          <a:xfrm>
            <a:off x="3165667" y="5775917"/>
            <a:ext cx="0" cy="13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06599975-B925-78AD-80E7-E7CFB9224356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8887507" y="4713477"/>
            <a:ext cx="1307" cy="24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3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4C0E-DE18-EF58-A38E-05C032B2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92238"/>
            <a:ext cx="9144000" cy="238760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Exercícios 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430861-CF5D-0670-73C3-6296D2C7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61" y="1194739"/>
            <a:ext cx="4662196" cy="5457987"/>
          </a:xfrm>
        </p:spPr>
        <p:txBody>
          <a:bodyPr>
            <a:normAutofit/>
          </a:bodyPr>
          <a:lstStyle/>
          <a:p>
            <a:r>
              <a:rPr lang="pt-BR" sz="1400" b="1" dirty="0"/>
              <a:t>5- </a:t>
            </a:r>
            <a:r>
              <a:rPr lang="pt-BR" sz="1400" dirty="0"/>
              <a:t>Dada a quilometragem parcial de um carro (km) e a quantidade de litros (l) gastos para percorrer esta quilometragem, fazer um algoritmo que calcule quantos Km/l o carro percorreu. Fórmula matemática: km/l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quilometragem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litros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Calcular divisão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Exibir resultado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7F33FDA3-51F5-DA3E-9CA5-F71CDE771C04}"/>
              </a:ext>
            </a:extLst>
          </p:cNvPr>
          <p:cNvSpPr/>
          <p:nvPr/>
        </p:nvSpPr>
        <p:spPr>
          <a:xfrm>
            <a:off x="2581543" y="2157636"/>
            <a:ext cx="1127340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Início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5AD20D3-6A4C-DB57-B7C7-9A253F4007C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45213" y="2633625"/>
            <a:ext cx="1" cy="1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ítulo 2">
            <a:extLst>
              <a:ext uri="{FF2B5EF4-FFF2-40B4-BE49-F238E27FC236}">
                <a16:creationId xmlns:a16="http://schemas.microsoft.com/office/drawing/2014/main" id="{940F1A06-D090-7509-508F-D39B1BBA7DE1}"/>
              </a:ext>
            </a:extLst>
          </p:cNvPr>
          <p:cNvSpPr txBox="1">
            <a:spLocks/>
          </p:cNvSpPr>
          <p:nvPr/>
        </p:nvSpPr>
        <p:spPr>
          <a:xfrm>
            <a:off x="5445686" y="1195800"/>
            <a:ext cx="4662196" cy="54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6- </a:t>
            </a:r>
            <a:r>
              <a:rPr lang="pt-BR" sz="1400" dirty="0"/>
              <a:t>Dado o preço do maço de cigarros (preco), a quantidade de maços consumidos por dia (q_m_d) e o tempo em anos (anos) que a pessoa fuma, calcular quanto esta pessoa já gastou fumando</a:t>
            </a:r>
            <a:r>
              <a:rPr lang="pt-BR" sz="11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preço do maço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quantidade diária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anos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Calcular multiplicação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Exibir resultado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32" name="Fluxograma: Terminação 31">
            <a:extLst>
              <a:ext uri="{FF2B5EF4-FFF2-40B4-BE49-F238E27FC236}">
                <a16:creationId xmlns:a16="http://schemas.microsoft.com/office/drawing/2014/main" id="{BF024C14-4855-D430-D2EC-1E6012E1AFD3}"/>
              </a:ext>
            </a:extLst>
          </p:cNvPr>
          <p:cNvSpPr/>
          <p:nvPr/>
        </p:nvSpPr>
        <p:spPr>
          <a:xfrm>
            <a:off x="8606815" y="2157635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Início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F2C6AC-26D6-3421-156A-A00F179A4C53}"/>
              </a:ext>
            </a:extLst>
          </p:cNvPr>
          <p:cNvSpPr txBox="1"/>
          <p:nvPr/>
        </p:nvSpPr>
        <p:spPr>
          <a:xfrm>
            <a:off x="171061" y="174929"/>
            <a:ext cx="20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</p:txBody>
      </p:sp>
      <p:sp>
        <p:nvSpPr>
          <p:cNvPr id="18" name="Fluxograma: Entrada Manual 17">
            <a:extLst>
              <a:ext uri="{FF2B5EF4-FFF2-40B4-BE49-F238E27FC236}">
                <a16:creationId xmlns:a16="http://schemas.microsoft.com/office/drawing/2014/main" id="{521A9AC7-EFE9-7BD5-FAD8-D829C7960B56}"/>
              </a:ext>
            </a:extLst>
          </p:cNvPr>
          <p:cNvSpPr/>
          <p:nvPr/>
        </p:nvSpPr>
        <p:spPr>
          <a:xfrm>
            <a:off x="2581543" y="2751138"/>
            <a:ext cx="1127340" cy="439207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20" name="Fluxograma: Entrada Manual 19">
            <a:extLst>
              <a:ext uri="{FF2B5EF4-FFF2-40B4-BE49-F238E27FC236}">
                <a16:creationId xmlns:a16="http://schemas.microsoft.com/office/drawing/2014/main" id="{B5EB2706-9478-EEAB-142B-D89CDC63E93F}"/>
              </a:ext>
            </a:extLst>
          </p:cNvPr>
          <p:cNvSpPr/>
          <p:nvPr/>
        </p:nvSpPr>
        <p:spPr>
          <a:xfrm>
            <a:off x="2581543" y="3307858"/>
            <a:ext cx="1127340" cy="439207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42F008D-CF1A-E6D5-1713-E97D8257CC6D}"/>
              </a:ext>
            </a:extLst>
          </p:cNvPr>
          <p:cNvCxnSpPr>
            <a:cxnSpLocks/>
          </p:cNvCxnSpPr>
          <p:nvPr/>
        </p:nvCxnSpPr>
        <p:spPr>
          <a:xfrm>
            <a:off x="3145213" y="3190345"/>
            <a:ext cx="0" cy="1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12A38BA-D7BD-7612-A77E-42693AACE1F3}"/>
              </a:ext>
            </a:extLst>
          </p:cNvPr>
          <p:cNvCxnSpPr>
            <a:cxnSpLocks/>
          </p:cNvCxnSpPr>
          <p:nvPr/>
        </p:nvCxnSpPr>
        <p:spPr>
          <a:xfrm>
            <a:off x="3145213" y="3747065"/>
            <a:ext cx="0" cy="1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3D7CE105-4172-007C-7B9C-56860CB98D13}"/>
              </a:ext>
            </a:extLst>
          </p:cNvPr>
          <p:cNvSpPr/>
          <p:nvPr/>
        </p:nvSpPr>
        <p:spPr>
          <a:xfrm>
            <a:off x="2533026" y="3883073"/>
            <a:ext cx="1224374" cy="47598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divisao ⇽ km / l</a:t>
            </a:r>
          </a:p>
        </p:txBody>
      </p:sp>
      <p:sp>
        <p:nvSpPr>
          <p:cNvPr id="6" name="Fluxograma: Exibir 5">
            <a:extLst>
              <a:ext uri="{FF2B5EF4-FFF2-40B4-BE49-F238E27FC236}">
                <a16:creationId xmlns:a16="http://schemas.microsoft.com/office/drawing/2014/main" id="{FDA49237-4AE0-C24A-02D5-201EB7E46F23}"/>
              </a:ext>
            </a:extLst>
          </p:cNvPr>
          <p:cNvSpPr/>
          <p:nvPr/>
        </p:nvSpPr>
        <p:spPr>
          <a:xfrm>
            <a:off x="2533026" y="4482450"/>
            <a:ext cx="1224374" cy="475989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divisao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16EC5DE-6157-960D-2CAE-34B4EC5B52DA}"/>
              </a:ext>
            </a:extLst>
          </p:cNvPr>
          <p:cNvCxnSpPr>
            <a:cxnSpLocks/>
          </p:cNvCxnSpPr>
          <p:nvPr/>
        </p:nvCxnSpPr>
        <p:spPr>
          <a:xfrm>
            <a:off x="3143035" y="4346442"/>
            <a:ext cx="0" cy="1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F10F7F62-7851-0264-8D4F-7BA7134DF82C}"/>
              </a:ext>
            </a:extLst>
          </p:cNvPr>
          <p:cNvSpPr/>
          <p:nvPr/>
        </p:nvSpPr>
        <p:spPr>
          <a:xfrm>
            <a:off x="2533026" y="5083964"/>
            <a:ext cx="1224374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Fim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8A53329-0F98-16C1-2E26-E79D519A1F1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145213" y="4958439"/>
            <a:ext cx="0" cy="12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21865AA4-8CD3-7787-73D2-1C873F753ED3}"/>
              </a:ext>
            </a:extLst>
          </p:cNvPr>
          <p:cNvSpPr/>
          <p:nvPr/>
        </p:nvSpPr>
        <p:spPr>
          <a:xfrm>
            <a:off x="8606815" y="2758073"/>
            <a:ext cx="1127342" cy="475989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preco</a:t>
            </a:r>
          </a:p>
        </p:txBody>
      </p:sp>
      <p:sp>
        <p:nvSpPr>
          <p:cNvPr id="12" name="Fluxograma: Entrada Manual 11">
            <a:extLst>
              <a:ext uri="{FF2B5EF4-FFF2-40B4-BE49-F238E27FC236}">
                <a16:creationId xmlns:a16="http://schemas.microsoft.com/office/drawing/2014/main" id="{F5ECE0AE-4A3E-4053-4979-F0926F0C7A8C}"/>
              </a:ext>
            </a:extLst>
          </p:cNvPr>
          <p:cNvSpPr/>
          <p:nvPr/>
        </p:nvSpPr>
        <p:spPr>
          <a:xfrm>
            <a:off x="8606815" y="3357464"/>
            <a:ext cx="1127342" cy="475989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quant</a:t>
            </a:r>
          </a:p>
        </p:txBody>
      </p:sp>
      <p:sp>
        <p:nvSpPr>
          <p:cNvPr id="13" name="Fluxograma: Entrada Manual 12">
            <a:extLst>
              <a:ext uri="{FF2B5EF4-FFF2-40B4-BE49-F238E27FC236}">
                <a16:creationId xmlns:a16="http://schemas.microsoft.com/office/drawing/2014/main" id="{954F5C80-26AB-C32B-BE93-A1E8CC2285A6}"/>
              </a:ext>
            </a:extLst>
          </p:cNvPr>
          <p:cNvSpPr/>
          <p:nvPr/>
        </p:nvSpPr>
        <p:spPr>
          <a:xfrm>
            <a:off x="8606815" y="3957902"/>
            <a:ext cx="1127342" cy="475989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anos</a:t>
            </a:r>
          </a:p>
        </p:txBody>
      </p:sp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0E0097B8-B1E2-B4E3-C18F-3A69D51A0042}"/>
              </a:ext>
            </a:extLst>
          </p:cNvPr>
          <p:cNvSpPr/>
          <p:nvPr/>
        </p:nvSpPr>
        <p:spPr>
          <a:xfrm>
            <a:off x="7681808" y="4567866"/>
            <a:ext cx="2977356" cy="4759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mult ⇽ preco * quant * (anos * 365)</a:t>
            </a: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A2DEFB9E-65A1-B78D-BBAD-F453C63280D6}"/>
              </a:ext>
            </a:extLst>
          </p:cNvPr>
          <p:cNvSpPr/>
          <p:nvPr/>
        </p:nvSpPr>
        <p:spPr>
          <a:xfrm>
            <a:off x="8606815" y="5193686"/>
            <a:ext cx="1127342" cy="475989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mult</a:t>
            </a:r>
          </a:p>
        </p:txBody>
      </p: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86B70B69-B4B1-7571-CB23-35BA331C10F0}"/>
              </a:ext>
            </a:extLst>
          </p:cNvPr>
          <p:cNvSpPr/>
          <p:nvPr/>
        </p:nvSpPr>
        <p:spPr>
          <a:xfrm>
            <a:off x="8606815" y="5819506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Fim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5A0514E-AFCD-FDEC-2C05-B8DE8C7CB57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70486" y="2633624"/>
            <a:ext cx="0" cy="17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DC1D043-A31F-71B5-F921-F7811CD279A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170486" y="3234062"/>
            <a:ext cx="0" cy="17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B8B1A34-D4F7-7BA9-17EE-4BFC040FF70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170486" y="3833453"/>
            <a:ext cx="0" cy="17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5B88726-C8DD-2E31-2544-48B8061CEAF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9170486" y="4433891"/>
            <a:ext cx="0" cy="13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ED5AE01-D37D-EA02-216F-4E03E9DF791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9170486" y="5043855"/>
            <a:ext cx="0" cy="1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8E4C1BF8-FB83-D60C-E3CF-09E6384BFD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170486" y="5669675"/>
            <a:ext cx="0" cy="1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0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4C0E-DE18-EF58-A38E-05C032B2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92238"/>
            <a:ext cx="9144000" cy="238760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Exercícios 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430861-CF5D-0670-73C3-6296D2C7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5" y="791136"/>
            <a:ext cx="4662196" cy="5457987"/>
          </a:xfrm>
        </p:spPr>
        <p:txBody>
          <a:bodyPr>
            <a:normAutofit/>
          </a:bodyPr>
          <a:lstStyle/>
          <a:p>
            <a:r>
              <a:rPr lang="pt-BR" sz="1400" b="1" dirty="0"/>
              <a:t>7- </a:t>
            </a:r>
            <a:r>
              <a:rPr lang="pt-BR" sz="1400" dirty="0"/>
              <a:t>Um caixa eletrônico dispensa cédulas de 50, 20 e 10 reais. Considerando que a quantia seja múltipla de 10, fazer um algoritmo que exiba um relatório com quantas cédulas de cada são necessárias para compor a quantia.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quantia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Definir cedula50 = 0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Definir cedula20 = 0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Definir cedula10 = 0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Calcular divisão inteira (PD)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Mult. cedula por res. divisao (PD)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Exibir resultado (SD)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/>
          </a:p>
          <a:p>
            <a:pPr algn="l"/>
            <a:endParaRPr lang="pt-BR" sz="1400" dirty="0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7F33FDA3-51F5-DA3E-9CA5-F71CDE771C04}"/>
              </a:ext>
            </a:extLst>
          </p:cNvPr>
          <p:cNvSpPr/>
          <p:nvPr/>
        </p:nvSpPr>
        <p:spPr>
          <a:xfrm>
            <a:off x="5217975" y="1707016"/>
            <a:ext cx="121462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Início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F2C6AC-26D6-3421-156A-A00F179A4C53}"/>
              </a:ext>
            </a:extLst>
          </p:cNvPr>
          <p:cNvSpPr txBox="1"/>
          <p:nvPr/>
        </p:nvSpPr>
        <p:spPr>
          <a:xfrm>
            <a:off x="171061" y="174929"/>
            <a:ext cx="20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</p:txBody>
      </p:sp>
      <p:sp>
        <p:nvSpPr>
          <p:cNvPr id="18" name="Fluxograma: Entrada Manual 17">
            <a:extLst>
              <a:ext uri="{FF2B5EF4-FFF2-40B4-BE49-F238E27FC236}">
                <a16:creationId xmlns:a16="http://schemas.microsoft.com/office/drawing/2014/main" id="{521A9AC7-EFE9-7BD5-FAD8-D829C7960B56}"/>
              </a:ext>
            </a:extLst>
          </p:cNvPr>
          <p:cNvSpPr/>
          <p:nvPr/>
        </p:nvSpPr>
        <p:spPr>
          <a:xfrm>
            <a:off x="5217974" y="2300518"/>
            <a:ext cx="1214623" cy="439207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quantia</a:t>
            </a:r>
          </a:p>
        </p:txBody>
      </p:sp>
      <p:sp>
        <p:nvSpPr>
          <p:cNvPr id="20" name="Fluxograma: Entrada Manual 19">
            <a:extLst>
              <a:ext uri="{FF2B5EF4-FFF2-40B4-BE49-F238E27FC236}">
                <a16:creationId xmlns:a16="http://schemas.microsoft.com/office/drawing/2014/main" id="{B5EB2706-9478-EEAB-142B-D89CDC63E93F}"/>
              </a:ext>
            </a:extLst>
          </p:cNvPr>
          <p:cNvSpPr/>
          <p:nvPr/>
        </p:nvSpPr>
        <p:spPr>
          <a:xfrm>
            <a:off x="5217974" y="2857238"/>
            <a:ext cx="1214625" cy="439207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cedula50 ⇽ 0</a:t>
            </a:r>
          </a:p>
        </p:txBody>
      </p:sp>
      <p:sp>
        <p:nvSpPr>
          <p:cNvPr id="21" name="Fluxograma: Entrada Manual 20">
            <a:extLst>
              <a:ext uri="{FF2B5EF4-FFF2-40B4-BE49-F238E27FC236}">
                <a16:creationId xmlns:a16="http://schemas.microsoft.com/office/drawing/2014/main" id="{E8F833EE-470D-566C-892D-2928C50476BB}"/>
              </a:ext>
            </a:extLst>
          </p:cNvPr>
          <p:cNvSpPr/>
          <p:nvPr/>
        </p:nvSpPr>
        <p:spPr>
          <a:xfrm>
            <a:off x="5217974" y="3413958"/>
            <a:ext cx="1214621" cy="439207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cedula20 ⇽ 0</a:t>
            </a:r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46A4BEDB-5011-BD15-C492-8CFBABA3DF8B}"/>
              </a:ext>
            </a:extLst>
          </p:cNvPr>
          <p:cNvSpPr/>
          <p:nvPr/>
        </p:nvSpPr>
        <p:spPr>
          <a:xfrm>
            <a:off x="4766427" y="4512769"/>
            <a:ext cx="2117708" cy="4348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cedula50 ⇽ quantia // 50  </a:t>
            </a:r>
          </a:p>
        </p:txBody>
      </p:sp>
      <p:sp>
        <p:nvSpPr>
          <p:cNvPr id="41" name="Fluxograma: Entrada Manual 40">
            <a:extLst>
              <a:ext uri="{FF2B5EF4-FFF2-40B4-BE49-F238E27FC236}">
                <a16:creationId xmlns:a16="http://schemas.microsoft.com/office/drawing/2014/main" id="{9B6EF981-1867-8A4F-9F1F-82F680693A42}"/>
              </a:ext>
            </a:extLst>
          </p:cNvPr>
          <p:cNvSpPr/>
          <p:nvPr/>
        </p:nvSpPr>
        <p:spPr>
          <a:xfrm>
            <a:off x="5217971" y="3956049"/>
            <a:ext cx="1214621" cy="434831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cedula10 ⇽ 0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C1DF9ACC-6539-BEF0-38A4-E3782B55FEE2}"/>
              </a:ext>
            </a:extLst>
          </p:cNvPr>
          <p:cNvSpPr/>
          <p:nvPr/>
        </p:nvSpPr>
        <p:spPr>
          <a:xfrm>
            <a:off x="8314414" y="1729531"/>
            <a:ext cx="2117708" cy="4348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cedula20 ⇽ quantia // 20  </a:t>
            </a: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4E8EED67-EEC9-ADA3-B447-E09A45746DC5}"/>
              </a:ext>
            </a:extLst>
          </p:cNvPr>
          <p:cNvSpPr/>
          <p:nvPr/>
        </p:nvSpPr>
        <p:spPr>
          <a:xfrm>
            <a:off x="8314414" y="2891957"/>
            <a:ext cx="2117708" cy="4348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cedula10 ⇽ quantia // 10  </a:t>
            </a:r>
          </a:p>
        </p:txBody>
      </p:sp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BD286EF0-1F2C-5723-0D0E-1AC2C8E986F5}"/>
              </a:ext>
            </a:extLst>
          </p:cNvPr>
          <p:cNvSpPr/>
          <p:nvPr/>
        </p:nvSpPr>
        <p:spPr>
          <a:xfrm>
            <a:off x="4387893" y="5069489"/>
            <a:ext cx="2874776" cy="4348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quantia  ⇽ quantia – (cédula50 * 50)</a:t>
            </a:r>
          </a:p>
        </p:txBody>
      </p: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324372C8-9F0D-9A85-89E1-6F830F68DD14}"/>
              </a:ext>
            </a:extLst>
          </p:cNvPr>
          <p:cNvSpPr/>
          <p:nvPr/>
        </p:nvSpPr>
        <p:spPr>
          <a:xfrm>
            <a:off x="7935880" y="2304894"/>
            <a:ext cx="2874776" cy="4348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quantia  ⇽ quantia – (cédula20 * 20)</a:t>
            </a:r>
          </a:p>
        </p:txBody>
      </p:sp>
      <p:sp>
        <p:nvSpPr>
          <p:cNvPr id="17" name="Fluxograma: Exibir 16">
            <a:extLst>
              <a:ext uri="{FF2B5EF4-FFF2-40B4-BE49-F238E27FC236}">
                <a16:creationId xmlns:a16="http://schemas.microsoft.com/office/drawing/2014/main" id="{0EA5B172-A234-0977-D7E7-3FCA6A3D90B6}"/>
              </a:ext>
            </a:extLst>
          </p:cNvPr>
          <p:cNvSpPr/>
          <p:nvPr/>
        </p:nvSpPr>
        <p:spPr>
          <a:xfrm>
            <a:off x="8212372" y="3541321"/>
            <a:ext cx="2321792" cy="971448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“50 = ”, cedula50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“20= ”, cedula20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“10= ”, cedula10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7DBD361-1311-B234-9BA4-BEE4636F0E0D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5825286" y="2183005"/>
            <a:ext cx="0" cy="1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27FD0B4-8B7A-5D74-FC72-E455FAFC245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5825286" y="2739725"/>
            <a:ext cx="1" cy="1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0A7157C-13F2-210F-4548-7AAC5F2FB4F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5825285" y="3296445"/>
            <a:ext cx="2" cy="1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1FBCF97-ACB6-0117-78C5-BFA04E0193E3}"/>
              </a:ext>
            </a:extLst>
          </p:cNvPr>
          <p:cNvCxnSpPr>
            <a:stCxn id="21" idx="2"/>
            <a:endCxn id="41" idx="0"/>
          </p:cNvCxnSpPr>
          <p:nvPr/>
        </p:nvCxnSpPr>
        <p:spPr>
          <a:xfrm flipH="1">
            <a:off x="5825282" y="3853165"/>
            <a:ext cx="3" cy="14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47FDBFB-C870-AE7D-C9C0-BEB043643A6C}"/>
              </a:ext>
            </a:extLst>
          </p:cNvPr>
          <p:cNvCxnSpPr>
            <a:stCxn id="41" idx="2"/>
            <a:endCxn id="27" idx="0"/>
          </p:cNvCxnSpPr>
          <p:nvPr/>
        </p:nvCxnSpPr>
        <p:spPr>
          <a:xfrm flipH="1">
            <a:off x="5825281" y="4390880"/>
            <a:ext cx="1" cy="12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4AC4B3F0-351D-6DB6-DA34-2A4C5D966341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>
            <a:off x="5825281" y="4947600"/>
            <a:ext cx="0" cy="12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416204DC-D453-1050-AB11-68BFE4EE2236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 flipV="1">
            <a:off x="7262669" y="1946947"/>
            <a:ext cx="1051745" cy="3339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6A1FB4FB-3CB0-62BC-AA80-744615531BB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9373268" y="2164362"/>
            <a:ext cx="0" cy="14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95924C1-2C7D-4EDF-CD3D-7985E542FAC3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>
            <a:off x="9373268" y="2739725"/>
            <a:ext cx="0" cy="15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491D6EDC-9F5A-BEB2-B193-3A21F1AE6E9C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9373268" y="3326788"/>
            <a:ext cx="0" cy="21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uxograma: Terminação 67">
            <a:extLst>
              <a:ext uri="{FF2B5EF4-FFF2-40B4-BE49-F238E27FC236}">
                <a16:creationId xmlns:a16="http://schemas.microsoft.com/office/drawing/2014/main" id="{BC11F8C3-8F7B-C0A0-3362-BC6C7F089DCB}"/>
              </a:ext>
            </a:extLst>
          </p:cNvPr>
          <p:cNvSpPr/>
          <p:nvPr/>
        </p:nvSpPr>
        <p:spPr>
          <a:xfrm>
            <a:off x="8765957" y="4709605"/>
            <a:ext cx="121462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Fim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6E098B65-C089-B7B2-4EA6-6C7854ED8EAE}"/>
              </a:ext>
            </a:extLst>
          </p:cNvPr>
          <p:cNvCxnSpPr>
            <a:stCxn id="17" idx="2"/>
            <a:endCxn id="68" idx="0"/>
          </p:cNvCxnSpPr>
          <p:nvPr/>
        </p:nvCxnSpPr>
        <p:spPr>
          <a:xfrm>
            <a:off x="9373268" y="4512769"/>
            <a:ext cx="0" cy="19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2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4C0E-DE18-EF58-A38E-05C032B2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92238"/>
            <a:ext cx="9144000" cy="238760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Exercícios 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430861-CF5D-0670-73C3-6296D2C7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4902" y="1165856"/>
            <a:ext cx="4662196" cy="5457987"/>
          </a:xfrm>
        </p:spPr>
        <p:txBody>
          <a:bodyPr>
            <a:normAutofit/>
          </a:bodyPr>
          <a:lstStyle/>
          <a:p>
            <a:pPr algn="l"/>
            <a:r>
              <a:rPr lang="pt-BR" sz="1400" b="1" dirty="0"/>
              <a:t>8- </a:t>
            </a:r>
            <a:r>
              <a:rPr lang="pt-BR" sz="1400" dirty="0"/>
              <a:t>Dado um número, fazer um algoritmo que calcule o próximo número múltiplo de 5.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Ler numero (ED)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Calcular divisão inteira por 5 (PD)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Somar res. divisao com 1 (PD)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Calcular multiplicação (PD)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/>
              <a:t>Exibir resultado (SD)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4" name="Fluxograma: Terminação 23">
            <a:extLst>
              <a:ext uri="{FF2B5EF4-FFF2-40B4-BE49-F238E27FC236}">
                <a16:creationId xmlns:a16="http://schemas.microsoft.com/office/drawing/2014/main" id="{1CA0EAF9-0E81-8AB6-60B3-89BA93B0BB00}"/>
              </a:ext>
            </a:extLst>
          </p:cNvPr>
          <p:cNvSpPr/>
          <p:nvPr/>
        </p:nvSpPr>
        <p:spPr>
          <a:xfrm>
            <a:off x="6962641" y="1832031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Inicio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F2C6AC-26D6-3421-156A-A00F179A4C53}"/>
              </a:ext>
            </a:extLst>
          </p:cNvPr>
          <p:cNvSpPr txBox="1"/>
          <p:nvPr/>
        </p:nvSpPr>
        <p:spPr>
          <a:xfrm>
            <a:off x="171061" y="174929"/>
            <a:ext cx="20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Felix 1ºDS</a:t>
            </a:r>
          </a:p>
        </p:txBody>
      </p:sp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90E95EA3-4217-E802-0843-52639BE7CB49}"/>
              </a:ext>
            </a:extLst>
          </p:cNvPr>
          <p:cNvSpPr/>
          <p:nvPr/>
        </p:nvSpPr>
        <p:spPr>
          <a:xfrm>
            <a:off x="6962641" y="2429591"/>
            <a:ext cx="1127342" cy="475989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ADC933AF-C980-2765-E2A4-2065127067DB}"/>
              </a:ext>
            </a:extLst>
          </p:cNvPr>
          <p:cNvSpPr/>
          <p:nvPr/>
        </p:nvSpPr>
        <p:spPr>
          <a:xfrm>
            <a:off x="6625529" y="3041587"/>
            <a:ext cx="1801569" cy="4759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divisao ⇽ (n // 5) + 1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9093F96F-2669-D8B4-30A0-729AD22E6B26}"/>
              </a:ext>
            </a:extLst>
          </p:cNvPr>
          <p:cNvSpPr/>
          <p:nvPr/>
        </p:nvSpPr>
        <p:spPr>
          <a:xfrm>
            <a:off x="6625527" y="3656856"/>
            <a:ext cx="1801569" cy="4759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mult ⇽ divisao * 5 </a:t>
            </a:r>
          </a:p>
        </p:txBody>
      </p:sp>
      <p:sp>
        <p:nvSpPr>
          <p:cNvPr id="13" name="Fluxograma: Exibir 12">
            <a:extLst>
              <a:ext uri="{FF2B5EF4-FFF2-40B4-BE49-F238E27FC236}">
                <a16:creationId xmlns:a16="http://schemas.microsoft.com/office/drawing/2014/main" id="{08E6A57E-4442-5C18-BCE2-EBDED860FED0}"/>
              </a:ext>
            </a:extLst>
          </p:cNvPr>
          <p:cNvSpPr/>
          <p:nvPr/>
        </p:nvSpPr>
        <p:spPr>
          <a:xfrm>
            <a:off x="6625528" y="4265579"/>
            <a:ext cx="1801569" cy="449207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mult</a:t>
            </a:r>
          </a:p>
        </p:txBody>
      </p:sp>
      <p:sp>
        <p:nvSpPr>
          <p:cNvPr id="15" name="Fluxograma: Terminação 14">
            <a:extLst>
              <a:ext uri="{FF2B5EF4-FFF2-40B4-BE49-F238E27FC236}">
                <a16:creationId xmlns:a16="http://schemas.microsoft.com/office/drawing/2014/main" id="{77EAC7F7-3AE6-ED06-C896-02F0B2BAB94E}"/>
              </a:ext>
            </a:extLst>
          </p:cNvPr>
          <p:cNvSpPr/>
          <p:nvPr/>
        </p:nvSpPr>
        <p:spPr>
          <a:xfrm>
            <a:off x="6962641" y="4849049"/>
            <a:ext cx="1127342" cy="47598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Fim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F4010AA-AB08-B3B7-1312-B9C9A769B25F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7526312" y="2308020"/>
            <a:ext cx="0" cy="16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859AFB8-4647-3366-789E-6CD0EDC30688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7526312" y="2905580"/>
            <a:ext cx="2" cy="13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99405C8-481B-06A9-E207-AA0BBA84614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526314" y="3517576"/>
            <a:ext cx="1" cy="13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EC37D9C-89DC-558C-1481-019031F1033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526312" y="4132845"/>
            <a:ext cx="1" cy="13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514C239-B3D4-44B9-5D92-031D6584C0A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7526312" y="4714786"/>
            <a:ext cx="1" cy="1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536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599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Exercícios PA</vt:lpstr>
      <vt:lpstr>Exercícios PA</vt:lpstr>
      <vt:lpstr>Exercícios PA</vt:lpstr>
      <vt:lpstr>Exercícios PA</vt:lpstr>
      <vt:lpstr>Exercícios 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PA</dc:title>
  <dc:creator>LUCAS FELIX ANDRADE</dc:creator>
  <cp:lastModifiedBy>LUCAS FELIX ANDRADE</cp:lastModifiedBy>
  <cp:revision>3</cp:revision>
  <dcterms:created xsi:type="dcterms:W3CDTF">2023-02-19T02:09:55Z</dcterms:created>
  <dcterms:modified xsi:type="dcterms:W3CDTF">2023-02-19T14:55:19Z</dcterms:modified>
</cp:coreProperties>
</file>