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8" r:id="rId6"/>
    <p:sldId id="266" r:id="rId7"/>
    <p:sldId id="267" r:id="rId8"/>
    <p:sldId id="268" r:id="rId9"/>
    <p:sldId id="271" r:id="rId10"/>
    <p:sldId id="269" r:id="rId11"/>
    <p:sldId id="273" r:id="rId12"/>
    <p:sldId id="272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055FEC-8EE8-44EE-8AC9-0E0A3A0158F4}" v="12" dt="2023-06-03T09:31:26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5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6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0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4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1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5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3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4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5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5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9642F19F-45ED-F124-4279-025CAABF0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5" r="13886" b="-2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20F83-7500-E5C1-78FF-AD3B588D6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502489"/>
            <a:ext cx="3314700" cy="1853023"/>
          </a:xfrm>
        </p:spPr>
        <p:txBody>
          <a:bodyPr anchor="ctr">
            <a:normAutofit/>
          </a:bodyPr>
          <a:lstStyle/>
          <a:p>
            <a:r>
              <a:rPr lang="en-GB" sz="3200" dirty="0"/>
              <a:t>Miraculon-B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4086A-5148-AC91-762D-640C3FC34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0055" y="2502489"/>
            <a:ext cx="2289028" cy="1853023"/>
          </a:xfrm>
        </p:spPr>
        <p:txBody>
          <a:bodyPr anchor="ctr">
            <a:normAutofit/>
          </a:bodyPr>
          <a:lstStyle/>
          <a:p>
            <a:r>
              <a:rPr lang="en-GB" sz="1600" dirty="0"/>
              <a:t>By Magdalena Choromanska</a:t>
            </a:r>
          </a:p>
        </p:txBody>
      </p:sp>
    </p:spTree>
    <p:extLst>
      <p:ext uri="{BB962C8B-B14F-4D97-AF65-F5344CB8AC3E}">
        <p14:creationId xmlns:p14="http://schemas.microsoft.com/office/powerpoint/2010/main" val="42099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1B3B-6F5D-5D3E-CD56-3F3D5512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DA6CD-B03B-FC6C-0C01-EE10A49E3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Miraculon-B was found to be an effective treatment for patients with solid tumors.</a:t>
            </a:r>
          </a:p>
          <a:p>
            <a:r>
              <a:rPr lang="en-GB" dirty="0"/>
              <a:t>The benefit does not seem dependant on the age of the patient.</a:t>
            </a:r>
          </a:p>
          <a:p>
            <a:r>
              <a:rPr lang="en-GB" dirty="0"/>
              <a:t>The benefit does not seem dependant on the weight of the patient.</a:t>
            </a:r>
          </a:p>
          <a:p>
            <a:r>
              <a:rPr lang="en-GB" dirty="0"/>
              <a:t>The benefit </a:t>
            </a:r>
            <a:r>
              <a:rPr lang="en-GB" i="1" dirty="0"/>
              <a:t>does</a:t>
            </a:r>
            <a:r>
              <a:rPr lang="en-GB" dirty="0"/>
              <a:t> seem dependant on the patient’s blood protein concentration – patients with blood protein higher than 140 do not benefit from the treatment.</a:t>
            </a:r>
          </a:p>
          <a:p>
            <a:r>
              <a:rPr lang="en-GB" dirty="0"/>
              <a:t>The recommendation for prescribers is to prescribe Miraculon-B to patients of all ages and all weights, who have a blood protein concentration no higher than 140.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47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BA53-0E6B-D722-AEF5-90DA6463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Miraculon-B effective?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58545-AF5A-48E3-FDAE-7595C9858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group taking Miraculon-B, 207 out of 375 participants had a response, this is a proportion of 0.552.</a:t>
            </a:r>
          </a:p>
          <a:p>
            <a:r>
              <a:rPr lang="en-GB" dirty="0"/>
              <a:t>In the group using the current standard of care, 123 out of 377 participants had a response, this is a proportion of 0.326.</a:t>
            </a:r>
          </a:p>
          <a:p>
            <a:r>
              <a:rPr lang="en-GB" dirty="0"/>
              <a:t>To be more technical, there is strong evidence of a positive association between the drug and response (chi-squared test for no association, p &lt; 0.0005).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193885C-B255-9C7C-89D6-0430B58AF8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285700"/>
              </p:ext>
            </p:extLst>
          </p:nvPr>
        </p:nvGraphicFramePr>
        <p:xfrm>
          <a:off x="3114761" y="4759980"/>
          <a:ext cx="5512354" cy="1009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031015" imgH="738967" progId="Excel.Sheet.12">
                  <p:embed/>
                </p:oleObj>
              </mc:Choice>
              <mc:Fallback>
                <p:oleObj name="Worksheet" r:id="rId2" imgW="4031015" imgH="738967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193885C-B255-9C7C-89D6-0430B58AF8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14761" y="4759980"/>
                        <a:ext cx="5512354" cy="1009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311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8A0A-DDCC-2D13-4242-79AB18DF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 suggests Miraculon-B is more effective than the standard of care.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0B501-B539-3BCE-7652-B8246CAEF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proportion of patients in the treatment group who had a response is 1.7 times higher than the proportion of patients in the control group who had a response, with 95% confidence interval for this relative risk being (1.4, 2.0).</a:t>
            </a:r>
          </a:p>
          <a:p>
            <a:r>
              <a:rPr lang="en-GB" dirty="0"/>
              <a:t>The patients saw a substantial benefit.</a:t>
            </a:r>
          </a:p>
          <a:p>
            <a:r>
              <a:rPr lang="en-GB" dirty="0"/>
              <a:t>The recommendation is to use Miraculon-B for patients.</a:t>
            </a:r>
          </a:p>
          <a:p>
            <a:r>
              <a:rPr lang="en-GB" dirty="0"/>
              <a:t>The question to answer now is which subgroups of patients are benefiting more from the treatment?</a:t>
            </a:r>
          </a:p>
        </p:txBody>
      </p:sp>
    </p:spTree>
    <p:extLst>
      <p:ext uri="{BB962C8B-B14F-4D97-AF65-F5344CB8AC3E}">
        <p14:creationId xmlns:p14="http://schemas.microsoft.com/office/powerpoint/2010/main" val="50563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81EF-7F9B-4A0F-1809-329BDA34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Exploring sub-groups of patients - 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53075-FA4F-2EF2-12FF-69D21364D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 numCol="1"/>
          <a:lstStyle/>
          <a:p>
            <a:r>
              <a:rPr lang="en-GB" dirty="0"/>
              <a:t>The mean age among responders was 61.85,</a:t>
            </a:r>
          </a:p>
          <a:p>
            <a:pPr lvl="1"/>
            <a:r>
              <a:rPr lang="en-GB" dirty="0"/>
              <a:t>62.09 in the treatment group</a:t>
            </a:r>
          </a:p>
          <a:p>
            <a:pPr lvl="1"/>
            <a:r>
              <a:rPr lang="en-GB" dirty="0"/>
              <a:t>61.45 In the control group</a:t>
            </a:r>
          </a:p>
          <a:p>
            <a:r>
              <a:rPr lang="en-GB" dirty="0"/>
              <a:t>The mean age among non-responders was 61.66,</a:t>
            </a:r>
          </a:p>
          <a:p>
            <a:pPr lvl="1"/>
            <a:r>
              <a:rPr lang="en-GB" dirty="0"/>
              <a:t>61.16 in the treatment group</a:t>
            </a:r>
          </a:p>
          <a:p>
            <a:pPr lvl="1"/>
            <a:r>
              <a:rPr lang="en-GB" dirty="0"/>
              <a:t>61.98 in the control group</a:t>
            </a:r>
          </a:p>
          <a:p>
            <a:r>
              <a:rPr lang="en-GB" dirty="0"/>
              <a:t>The means are close to each other.</a:t>
            </a:r>
          </a:p>
          <a:p>
            <a:r>
              <a:rPr lang="en-GB" dirty="0"/>
              <a:t>The distributions of ages in the different groups are similar.</a:t>
            </a:r>
          </a:p>
          <a:p>
            <a:r>
              <a:rPr lang="en-GB" dirty="0"/>
              <a:t>There is no reason to believe that the age of a patient can predict whether they will respond to treatment.</a:t>
            </a:r>
          </a:p>
          <a:p>
            <a:pPr lvl="1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389F6-C68D-5E12-7285-3F7FFAF0D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699" y="1638883"/>
            <a:ext cx="4742576" cy="316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0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8B9E-C390-2870-AEC3-1C064618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Exploring sub-groups of patients – weight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2AD60-DCC9-0BDC-4398-A1DF4E79E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mean BMI among responder was 32.9,</a:t>
            </a:r>
          </a:p>
          <a:p>
            <a:pPr lvl="1"/>
            <a:r>
              <a:rPr lang="en-GB" dirty="0"/>
              <a:t>32.1 in the treatment group</a:t>
            </a:r>
          </a:p>
          <a:p>
            <a:pPr lvl="1"/>
            <a:r>
              <a:rPr lang="en-GB" dirty="0"/>
              <a:t>34.2 in the control group.</a:t>
            </a:r>
          </a:p>
          <a:p>
            <a:r>
              <a:rPr lang="en-GB" dirty="0"/>
              <a:t>The mean BMI among non-responders was 31.9,</a:t>
            </a:r>
          </a:p>
          <a:p>
            <a:pPr lvl="1"/>
            <a:r>
              <a:rPr lang="en-GB" dirty="0"/>
              <a:t>31.9 in the treatment group</a:t>
            </a:r>
          </a:p>
          <a:p>
            <a:pPr lvl="1"/>
            <a:r>
              <a:rPr lang="en-GB" dirty="0"/>
              <a:t>31.9 in the control group.</a:t>
            </a:r>
          </a:p>
          <a:p>
            <a:r>
              <a:rPr lang="en-GB" dirty="0"/>
              <a:t>The mean BMI is slightly higher for responders.</a:t>
            </a:r>
          </a:p>
        </p:txBody>
      </p:sp>
    </p:spTree>
    <p:extLst>
      <p:ext uri="{BB962C8B-B14F-4D97-AF65-F5344CB8AC3E}">
        <p14:creationId xmlns:p14="http://schemas.microsoft.com/office/powerpoint/2010/main" val="184099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3860-D1E3-B169-3104-B0AAAA4F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03798"/>
            <a:ext cx="5678827" cy="1244765"/>
          </a:xfrm>
        </p:spPr>
        <p:txBody>
          <a:bodyPr>
            <a:normAutofit/>
          </a:bodyPr>
          <a:lstStyle/>
          <a:p>
            <a:r>
              <a:rPr lang="en-GB" dirty="0"/>
              <a:t>Exploring sub-groups of patients - weight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576CDA-FA28-42AD-9F60-84FA2A8F4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0" y="685800"/>
            <a:ext cx="3274280" cy="5508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the treatment group, the distributions of BMIs among responders and non-responders are virtually identical, except that there are a few high outliers positively skewing the mean for responders.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Therefore, the BMI of a patient cannot predict whether they will respond to treatment.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ECB8C4-0ADE-D377-A7B8-FE93418CA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54" r="-1" b="-1"/>
          <a:stretch/>
        </p:blipFill>
        <p:spPr>
          <a:xfrm>
            <a:off x="20" y="2057400"/>
            <a:ext cx="7312859" cy="4800600"/>
          </a:xfr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9EB0472-F505-4D1D-A3EE-FED6D85B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2CE256-A16D-4C05-82F9-D2517162EDD4}" type="datetime1">
              <a:rPr lang="en-US" smtClean="0"/>
              <a:pPr>
                <a:spcAft>
                  <a:spcPts val="600"/>
                </a:spcAft>
              </a:pPr>
              <a:t>6/3/2023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3699620-738E-4A53-8C81-FFFBBBCBB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109FE0B-0AFC-4929-8515-CCE334CA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EACB-EA89-571F-E1A3-3BE732C8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Exploring sub-groups of patients – protein concentration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C3BA8-3F39-A21D-0D9C-83E275B1B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protein has been identified as a potential predictive biomarker of response  for solid tumours.</a:t>
            </a:r>
          </a:p>
          <a:p>
            <a:r>
              <a:rPr lang="en-GB" dirty="0"/>
              <a:t>The mean protein concentration among responders was 104.3,</a:t>
            </a:r>
          </a:p>
          <a:p>
            <a:pPr lvl="1"/>
            <a:r>
              <a:rPr lang="en-GB" dirty="0"/>
              <a:t>103.7 in the treatment group</a:t>
            </a:r>
          </a:p>
          <a:p>
            <a:pPr lvl="1"/>
            <a:r>
              <a:rPr lang="en-GB" dirty="0"/>
              <a:t>105.4 in the control group.</a:t>
            </a:r>
          </a:p>
          <a:p>
            <a:r>
              <a:rPr lang="en-GB" dirty="0"/>
              <a:t>The mean protein concentration among non-responders was 135.7,</a:t>
            </a:r>
          </a:p>
          <a:p>
            <a:pPr lvl="1"/>
            <a:r>
              <a:rPr lang="en-GB" dirty="0"/>
              <a:t>144.9 in the treatment group</a:t>
            </a:r>
          </a:p>
          <a:p>
            <a:pPr lvl="1"/>
            <a:r>
              <a:rPr lang="en-GB" dirty="0"/>
              <a:t>129.6 in the control group.</a:t>
            </a:r>
          </a:p>
          <a:p>
            <a:r>
              <a:rPr lang="en-GB" dirty="0"/>
              <a:t>The mean protein concentration is much higher for non-responders.</a:t>
            </a:r>
          </a:p>
        </p:txBody>
      </p:sp>
    </p:spTree>
    <p:extLst>
      <p:ext uri="{BB962C8B-B14F-4D97-AF65-F5344CB8AC3E}">
        <p14:creationId xmlns:p14="http://schemas.microsoft.com/office/powerpoint/2010/main" val="144357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AAFC-0370-E2CA-5722-A290DB0A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186" y="460661"/>
            <a:ext cx="9040687" cy="1136072"/>
          </a:xfrm>
        </p:spPr>
        <p:txBody>
          <a:bodyPr>
            <a:normAutofit/>
          </a:bodyPr>
          <a:lstStyle/>
          <a:p>
            <a:r>
              <a:rPr lang="en-GB"/>
              <a:t>Exploring sub-groups of patients – protein concentration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9A7AED-A0E5-4C0C-80B5-C35AA3C0A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2237362"/>
            <a:ext cx="5521258" cy="4159977"/>
          </a:xfrm>
        </p:spPr>
        <p:txBody>
          <a:bodyPr>
            <a:normAutofit/>
          </a:bodyPr>
          <a:lstStyle/>
          <a:p>
            <a:r>
              <a:rPr lang="en-US" dirty="0"/>
              <a:t>There is strong evidence of a difference in protein concentration between responders and non-responders (t-test, p &lt; 0.005).</a:t>
            </a:r>
          </a:p>
          <a:p>
            <a:r>
              <a:rPr lang="en-US" dirty="0"/>
              <a:t>An estimate of the mean difference in protein concentration between non-responders and responders is 31.4, with 95% confidence interval (27.6, 35.2).</a:t>
            </a:r>
          </a:p>
          <a:p>
            <a:r>
              <a:rPr lang="en-US" dirty="0"/>
              <a:t>Responders tend to have lower values of protein concentration.</a:t>
            </a:r>
          </a:p>
          <a:p>
            <a:r>
              <a:rPr lang="en-US" dirty="0"/>
              <a:t>Protein concentration can predict a response – a response is unlikely for high values of protein.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DE760E5-4739-60B8-E534-20F13F479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9077" y="2616741"/>
            <a:ext cx="4305124" cy="2873670"/>
          </a:xfrm>
          <a:noFill/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43CCAB2-22D6-47AE-BDF4-5E1E0EDF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2CE256-A16D-4C05-82F9-D2517162EDD4}" type="datetime1">
              <a:rPr lang="en-US" smtClean="0"/>
              <a:pPr>
                <a:spcAft>
                  <a:spcPts val="600"/>
                </a:spcAft>
              </a:pPr>
              <a:t>6/3/2023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F4AD6949-88FF-48FF-8190-99C87E36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50E2B0EB-3E00-4ED9-8E36-A8AF03FD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E9ED-2A47-0E0F-653B-6FEF6859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94639"/>
            <a:ext cx="4878727" cy="10751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200"/>
              <a:t>Exploring sub-groups of patients – protein concentration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E576CDA-FA28-42AD-9F60-84FA2A8F4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530" y="685800"/>
            <a:ext cx="3768347" cy="55088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Whether taking the drug or not, a response is unlikely for patients with protein concentration above 140. This effect appears to be even stronger in the treatment group – a response is extremely unlikely for patients with very high values of protein concentration. But for patients with lower levels of protein concentration the drug is effective: the mean among non-responders is higher in the treatment group than control, so the drug is more likely than placebo to have a response in patients with low levels of protein concentration.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D4E0D3-3389-C72F-2958-CE9CC3770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64" r="3" b="12105"/>
          <a:stretch/>
        </p:blipFill>
        <p:spPr>
          <a:xfrm>
            <a:off x="1" y="1799617"/>
            <a:ext cx="7354110" cy="4563743"/>
          </a:xfrm>
          <a:noFill/>
        </p:spPr>
      </p:pic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B9EB0472-F505-4D1D-A3EE-FED6D85B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2CE256-A16D-4C05-82F9-D2517162EDD4}" type="datetime1">
              <a:rPr lang="en-US" smtClean="0"/>
              <a:pPr>
                <a:spcAft>
                  <a:spcPts val="600"/>
                </a:spcAft>
              </a:pPr>
              <a:t>6/3/2023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C3699620-738E-4A53-8C81-FFFBBBCBB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109FE0B-0AFC-4929-8515-CCE334CA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00604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ECB41EAB29B24082E53CAD7E82BD0B" ma:contentTypeVersion="4" ma:contentTypeDescription="Create a new document." ma:contentTypeScope="" ma:versionID="274b038d4ada9e71f135ddade606994f">
  <xsd:schema xmlns:xsd="http://www.w3.org/2001/XMLSchema" xmlns:xs="http://www.w3.org/2001/XMLSchema" xmlns:p="http://schemas.microsoft.com/office/2006/metadata/properties" xmlns:ns3="72788215-2fdf-4530-a0bd-15fdad7422a4" targetNamespace="http://schemas.microsoft.com/office/2006/metadata/properties" ma:root="true" ma:fieldsID="76596d07be3eb73c63ecb19c3200b293" ns3:_="">
    <xsd:import namespace="72788215-2fdf-4530-a0bd-15fdad7422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88215-2fdf-4530-a0bd-15fdad7422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ACCCCF-4044-4F47-B46F-582A5915DE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788215-2fdf-4530-a0bd-15fdad7422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78EE62-AF8D-4CA8-ABA0-72A5DE40A571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72788215-2fdf-4530-a0bd-15fdad7422a4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A78C659-C839-4F51-ADE5-7747B29142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730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EncaseVTI</vt:lpstr>
      <vt:lpstr>Worksheet</vt:lpstr>
      <vt:lpstr>Miraculon-B</vt:lpstr>
      <vt:lpstr>Is Miraculon-B effective?</vt:lpstr>
      <vt:lpstr>The data suggests Miraculon-B is more effective than the standard of care.</vt:lpstr>
      <vt:lpstr>Exploring sub-groups of patients - age </vt:lpstr>
      <vt:lpstr>Exploring sub-groups of patients – weight</vt:lpstr>
      <vt:lpstr>Exploring sub-groups of patients - weight</vt:lpstr>
      <vt:lpstr>Exploring sub-groups of patients – protein concentration</vt:lpstr>
      <vt:lpstr>Exploring sub-groups of patients – protein concentration</vt:lpstr>
      <vt:lpstr>Exploring sub-groups of patients – protein concentration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Magdalena Choromanska (Student)</dc:creator>
  <cp:lastModifiedBy>Magdalena Choromanska (Student)</cp:lastModifiedBy>
  <cp:revision>2</cp:revision>
  <dcterms:created xsi:type="dcterms:W3CDTF">2023-05-31T22:53:09Z</dcterms:created>
  <dcterms:modified xsi:type="dcterms:W3CDTF">2023-06-03T14:59:09Z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0x010100C2ECB41EAB29B24082E53CAD7E82BD0B</vt:lpwstr>
  </property>
</Properties>
</file>