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sldIdLst>
    <p:sldId id="256" r:id="rId2"/>
    <p:sldId id="258" r:id="rId3"/>
    <p:sldId id="259" r:id="rId4"/>
    <p:sldId id="260" r:id="rId5"/>
    <p:sldId id="261" r:id="rId6"/>
    <p:sldId id="262" r:id="rId7"/>
    <p:sldId id="263" r:id="rId8"/>
    <p:sldId id="257"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20"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A0C0817-A112-4847-8014-A94B7D2A4EA3}" type="datetime1">
              <a:rPr lang="en-US" smtClean="0"/>
              <a:t>8/3/2019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4B7E4EF-A1BD-40F4-AB7B-04F084DD991D}"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22980699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8340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24519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26037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9C646AA-F36E-4540-911D-FFFC0A0EF24A}" type="datetime1">
              <a:rPr lang="en-US" smtClean="0"/>
              <a:t>8/3/2019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4B7E4EF-A1BD-40F4-AB7B-04F084DD991D}"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375660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646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8/3/2019</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086568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1168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3546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E8D12A6-918A-48BD-8CB9-CA713993B0EA}" type="datetime1">
              <a:rPr lang="en-US" smtClean="0"/>
              <a:t>8/3/2019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B7E4EF-A1BD-40F4-AB7B-04F084DD991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26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778CE86-875F-4587-BCF6-FA054AFC0D53}" type="datetime1">
              <a:rPr lang="en-US" smtClean="0"/>
              <a:pPr/>
              <a:t>8/3/2019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algn="l"/>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B7E4EF-A1BD-40F4-AB7B-04F084DD991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101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6FA2B21-3FCD-4721-B95C-427943F61125}" type="datetime1">
              <a:rPr lang="en-US" smtClean="0"/>
              <a:t>8/3/2019</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4B7E4EF-A1BD-40F4-AB7B-04F084DD991D}"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6039740"/>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D1BCE5-B4F4-4895-B78B-8EA52B67F671}"/>
              </a:ext>
            </a:extLst>
          </p:cNvPr>
          <p:cNvPicPr>
            <a:picLocks noChangeAspect="1"/>
          </p:cNvPicPr>
          <p:nvPr/>
        </p:nvPicPr>
        <p:blipFill rotWithShape="1">
          <a:blip r:embed="rId2">
            <a:alphaModFix amt="45000"/>
          </a:blip>
          <a:srcRect t="14413" b="1318"/>
          <a:stretch/>
        </p:blipFill>
        <p:spPr>
          <a:xfrm>
            <a:off x="20" y="10"/>
            <a:ext cx="12191980" cy="6857990"/>
          </a:xfrm>
          <a:prstGeom prst="rect">
            <a:avLst/>
          </a:prstGeom>
        </p:spPr>
      </p:pic>
      <p:sp>
        <p:nvSpPr>
          <p:cNvPr id="2" name="Title 1">
            <a:extLst>
              <a:ext uri="{FF2B5EF4-FFF2-40B4-BE49-F238E27FC236}">
                <a16:creationId xmlns:a16="http://schemas.microsoft.com/office/drawing/2014/main" id="{A03DD8BB-521F-4389-8DFD-508A5509908D}"/>
              </a:ext>
            </a:extLst>
          </p:cNvPr>
          <p:cNvSpPr>
            <a:spLocks noGrp="1"/>
          </p:cNvSpPr>
          <p:nvPr>
            <p:ph type="ctrTitle"/>
          </p:nvPr>
        </p:nvSpPr>
        <p:spPr>
          <a:xfrm>
            <a:off x="1769532" y="2091263"/>
            <a:ext cx="8652938" cy="2461504"/>
          </a:xfrm>
        </p:spPr>
        <p:txBody>
          <a:bodyPr>
            <a:normAutofit/>
          </a:bodyPr>
          <a:lstStyle/>
          <a:p>
            <a:r>
              <a:rPr lang="en-US"/>
              <a:t>Bitmex Rekt</a:t>
            </a:r>
            <a:endParaRPr lang="en-US" dirty="0"/>
          </a:p>
        </p:txBody>
      </p:sp>
      <p:sp>
        <p:nvSpPr>
          <p:cNvPr id="3" name="Subtitle 2">
            <a:extLst>
              <a:ext uri="{FF2B5EF4-FFF2-40B4-BE49-F238E27FC236}">
                <a16:creationId xmlns:a16="http://schemas.microsoft.com/office/drawing/2014/main" id="{7FC5C6F3-EE41-4020-99F7-84E39A5A2DDF}"/>
              </a:ext>
            </a:extLst>
          </p:cNvPr>
          <p:cNvSpPr>
            <a:spLocks noGrp="1"/>
          </p:cNvSpPr>
          <p:nvPr>
            <p:ph type="subTitle" idx="1"/>
          </p:nvPr>
        </p:nvSpPr>
        <p:spPr>
          <a:xfrm>
            <a:off x="6628270" y="6324416"/>
            <a:ext cx="8655200" cy="457201"/>
          </a:xfrm>
        </p:spPr>
        <p:txBody>
          <a:bodyPr>
            <a:normAutofit/>
          </a:bodyPr>
          <a:lstStyle/>
          <a:p>
            <a:r>
              <a:rPr lang="en-US" dirty="0">
                <a:solidFill>
                  <a:schemeClr val="tx1"/>
                </a:solidFill>
              </a:rPr>
              <a:t>Igor Egin</a:t>
            </a:r>
          </a:p>
        </p:txBody>
      </p:sp>
    </p:spTree>
    <p:extLst>
      <p:ext uri="{BB962C8B-B14F-4D97-AF65-F5344CB8AC3E}">
        <p14:creationId xmlns:p14="http://schemas.microsoft.com/office/powerpoint/2010/main" val="161031582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5382-9A3A-46EE-B5CC-19ACC24C680B}"/>
              </a:ext>
            </a:extLst>
          </p:cNvPr>
          <p:cNvSpPr>
            <a:spLocks noGrp="1"/>
          </p:cNvSpPr>
          <p:nvPr>
            <p:ph type="title"/>
          </p:nvPr>
        </p:nvSpPr>
        <p:spPr/>
        <p:txBody>
          <a:bodyPr/>
          <a:lstStyle/>
          <a:p>
            <a:r>
              <a:rPr lang="en-US" dirty="0">
                <a:effectLst/>
              </a:rPr>
              <a:t>Overview and Origin</a:t>
            </a:r>
            <a:endParaRPr lang="en-US" dirty="0"/>
          </a:p>
        </p:txBody>
      </p:sp>
      <p:sp>
        <p:nvSpPr>
          <p:cNvPr id="3" name="Content Placeholder 2">
            <a:extLst>
              <a:ext uri="{FF2B5EF4-FFF2-40B4-BE49-F238E27FC236}">
                <a16:creationId xmlns:a16="http://schemas.microsoft.com/office/drawing/2014/main" id="{4A69B3F9-FC45-4C9B-A54D-6E8A02E877B7}"/>
              </a:ext>
            </a:extLst>
          </p:cNvPr>
          <p:cNvSpPr>
            <a:spLocks noGrp="1"/>
          </p:cNvSpPr>
          <p:nvPr>
            <p:ph idx="1"/>
          </p:nvPr>
        </p:nvSpPr>
        <p:spPr/>
        <p:txBody>
          <a:bodyPr/>
          <a:lstStyle/>
          <a:p>
            <a:r>
              <a:rPr lang="en-US" dirty="0" err="1">
                <a:effectLst/>
              </a:rPr>
              <a:t>Bitmex</a:t>
            </a:r>
            <a:r>
              <a:rPr lang="en-US" dirty="0">
                <a:effectLst/>
              </a:rPr>
              <a:t> was incorporated in 2014. </a:t>
            </a:r>
          </a:p>
          <a:p>
            <a:r>
              <a:rPr lang="en-US" dirty="0">
                <a:effectLst/>
              </a:rPr>
              <a:t>It is owned by HDR Global Trading Limited and is registered in the Seychelles Islands.</a:t>
            </a:r>
          </a:p>
          <a:p>
            <a:r>
              <a:rPr lang="en-US" dirty="0">
                <a:effectLst/>
              </a:rPr>
              <a:t>Founded by Arthur Hayes, Ben </a:t>
            </a:r>
            <a:r>
              <a:rPr lang="en-US" dirty="0" err="1">
                <a:effectLst/>
              </a:rPr>
              <a:t>Delo</a:t>
            </a:r>
            <a:r>
              <a:rPr lang="en-US" dirty="0">
                <a:effectLst/>
              </a:rPr>
              <a:t>, and Samuel Reed</a:t>
            </a:r>
          </a:p>
          <a:p>
            <a:r>
              <a:rPr lang="en-US" dirty="0">
                <a:effectLst/>
              </a:rPr>
              <a:t>The company was funded by money from friends and family.</a:t>
            </a:r>
          </a:p>
          <a:p>
            <a:br>
              <a:rPr lang="en-US" dirty="0"/>
            </a:br>
            <a:endParaRPr lang="en-US" dirty="0"/>
          </a:p>
        </p:txBody>
      </p:sp>
    </p:spTree>
    <p:extLst>
      <p:ext uri="{BB962C8B-B14F-4D97-AF65-F5344CB8AC3E}">
        <p14:creationId xmlns:p14="http://schemas.microsoft.com/office/powerpoint/2010/main" val="341658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480D-C088-40BE-921B-B8FC17DA19D5}"/>
              </a:ext>
            </a:extLst>
          </p:cNvPr>
          <p:cNvSpPr>
            <a:spLocks noGrp="1"/>
          </p:cNvSpPr>
          <p:nvPr>
            <p:ph type="title"/>
          </p:nvPr>
        </p:nvSpPr>
        <p:spPr/>
        <p:txBody>
          <a:bodyPr/>
          <a:lstStyle/>
          <a:p>
            <a:r>
              <a:rPr lang="en-US" dirty="0">
                <a:effectLst/>
              </a:rPr>
              <a:t>Big Idea</a:t>
            </a:r>
            <a:br>
              <a:rPr lang="en-US" dirty="0"/>
            </a:br>
            <a:endParaRPr lang="en-US" dirty="0"/>
          </a:p>
        </p:txBody>
      </p:sp>
      <p:sp>
        <p:nvSpPr>
          <p:cNvPr id="3" name="Content Placeholder 2">
            <a:extLst>
              <a:ext uri="{FF2B5EF4-FFF2-40B4-BE49-F238E27FC236}">
                <a16:creationId xmlns:a16="http://schemas.microsoft.com/office/drawing/2014/main" id="{B9EAEB83-F476-4407-A6CF-A3394088109A}"/>
              </a:ext>
            </a:extLst>
          </p:cNvPr>
          <p:cNvSpPr>
            <a:spLocks noGrp="1"/>
          </p:cNvSpPr>
          <p:nvPr>
            <p:ph idx="1"/>
          </p:nvPr>
        </p:nvSpPr>
        <p:spPr/>
        <p:txBody>
          <a:bodyPr/>
          <a:lstStyle/>
          <a:p>
            <a:r>
              <a:rPr lang="en-US" dirty="0">
                <a:effectLst/>
              </a:rPr>
              <a:t>“What I saw was a transition point in how people deal with money and this usually happens in our society every, you know two or three hundred years. So we are moving along society in terms of money transfer to a digital one that’s going to be hugely disruptive and I saw a chance with bitcoin and crypto to actually create a company that could benefit from this hugely chaotic transformation.” Arthur Hayes</a:t>
            </a:r>
          </a:p>
          <a:p>
            <a:pPr marL="0" indent="0">
              <a:buNone/>
            </a:pPr>
            <a:endParaRPr lang="en-US" dirty="0"/>
          </a:p>
        </p:txBody>
      </p:sp>
    </p:spTree>
    <p:extLst>
      <p:ext uri="{BB962C8B-B14F-4D97-AF65-F5344CB8AC3E}">
        <p14:creationId xmlns:p14="http://schemas.microsoft.com/office/powerpoint/2010/main" val="166530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E862-8225-4278-9818-75385E367CF3}"/>
              </a:ext>
            </a:extLst>
          </p:cNvPr>
          <p:cNvSpPr>
            <a:spLocks noGrp="1"/>
          </p:cNvSpPr>
          <p:nvPr>
            <p:ph type="title"/>
          </p:nvPr>
        </p:nvSpPr>
        <p:spPr/>
        <p:txBody>
          <a:bodyPr/>
          <a:lstStyle/>
          <a:p>
            <a:r>
              <a:rPr lang="en-US" dirty="0"/>
              <a:t>Business </a:t>
            </a:r>
            <a:r>
              <a:rPr lang="en-US" dirty="0" err="1"/>
              <a:t>Activiteis</a:t>
            </a:r>
            <a:endParaRPr lang="en-US" dirty="0"/>
          </a:p>
        </p:txBody>
      </p:sp>
      <p:sp>
        <p:nvSpPr>
          <p:cNvPr id="3" name="Content Placeholder 2">
            <a:extLst>
              <a:ext uri="{FF2B5EF4-FFF2-40B4-BE49-F238E27FC236}">
                <a16:creationId xmlns:a16="http://schemas.microsoft.com/office/drawing/2014/main" id="{A7EE0CD5-8C7B-440C-8AAD-6121B7F6B7CC}"/>
              </a:ext>
            </a:extLst>
          </p:cNvPr>
          <p:cNvSpPr>
            <a:spLocks noGrp="1"/>
          </p:cNvSpPr>
          <p:nvPr>
            <p:ph idx="1"/>
          </p:nvPr>
        </p:nvSpPr>
        <p:spPr/>
        <p:txBody>
          <a:bodyPr/>
          <a:lstStyle/>
          <a:p>
            <a:r>
              <a:rPr lang="en-US" dirty="0"/>
              <a:t>Global access to financial instruments and credit.</a:t>
            </a:r>
          </a:p>
          <a:p>
            <a:r>
              <a:rPr lang="en-US" dirty="0"/>
              <a:t>Utilizing bitcoin as a tool to circumvent regulations like KYC and gain access to broader market.</a:t>
            </a:r>
          </a:p>
          <a:p>
            <a:r>
              <a:rPr lang="en-US" dirty="0"/>
              <a:t>All exchange operations are handled through the same API on mobile, desktop, and even institutional clients have equal access to the platform through </a:t>
            </a:r>
            <a:r>
              <a:rPr lang="en-US" dirty="0" err="1"/>
              <a:t>OpenAPI</a:t>
            </a:r>
            <a:r>
              <a:rPr lang="en-US" dirty="0"/>
              <a:t>. </a:t>
            </a:r>
          </a:p>
          <a:p>
            <a:r>
              <a:rPr lang="en-US" dirty="0"/>
              <a:t>100% cold storage and 2 of 3 </a:t>
            </a:r>
            <a:r>
              <a:rPr lang="en-US" dirty="0" err="1"/>
              <a:t>multisig</a:t>
            </a:r>
            <a:endParaRPr lang="en-US" dirty="0"/>
          </a:p>
          <a:p>
            <a:r>
              <a:rPr lang="en-US" dirty="0"/>
              <a:t>‘Order Shedding’ to reduce temporary overload.</a:t>
            </a:r>
          </a:p>
          <a:p>
            <a:endParaRPr lang="en-US" dirty="0"/>
          </a:p>
        </p:txBody>
      </p:sp>
    </p:spTree>
    <p:extLst>
      <p:ext uri="{BB962C8B-B14F-4D97-AF65-F5344CB8AC3E}">
        <p14:creationId xmlns:p14="http://schemas.microsoft.com/office/powerpoint/2010/main" val="3907772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60B6C5-8BCE-4424-9C2B-AC5201A9E94E}"/>
              </a:ext>
            </a:extLst>
          </p:cNvPr>
          <p:cNvSpPr>
            <a:spLocks noGrp="1"/>
          </p:cNvSpPr>
          <p:nvPr>
            <p:ph type="title"/>
          </p:nvPr>
        </p:nvSpPr>
        <p:spPr>
          <a:xfrm>
            <a:off x="314325" y="698460"/>
            <a:ext cx="3855720" cy="2157884"/>
          </a:xfrm>
        </p:spPr>
        <p:txBody>
          <a:bodyPr/>
          <a:lstStyle/>
          <a:p>
            <a:r>
              <a:rPr lang="en-US" dirty="0"/>
              <a:t>Performance Upgrades</a:t>
            </a:r>
          </a:p>
        </p:txBody>
      </p:sp>
      <p:pic>
        <p:nvPicPr>
          <p:cNvPr id="5" name="Content Placeholder 4" descr="A screenshot of a computer monitor&#10;&#10;Description automatically generated">
            <a:extLst>
              <a:ext uri="{FF2B5EF4-FFF2-40B4-BE49-F238E27FC236}">
                <a16:creationId xmlns:a16="http://schemas.microsoft.com/office/drawing/2014/main" id="{5F88500B-BA2E-47FC-B1FA-ABB9B7B3C7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4226" y="1327955"/>
            <a:ext cx="7897774" cy="4202090"/>
          </a:xfrm>
        </p:spPr>
      </p:pic>
      <p:sp>
        <p:nvSpPr>
          <p:cNvPr id="7" name="Text Placeholder 6">
            <a:extLst>
              <a:ext uri="{FF2B5EF4-FFF2-40B4-BE49-F238E27FC236}">
                <a16:creationId xmlns:a16="http://schemas.microsoft.com/office/drawing/2014/main" id="{60491357-06CA-496D-A2A4-1F5D34DB4F0A}"/>
              </a:ext>
            </a:extLst>
          </p:cNvPr>
          <p:cNvSpPr>
            <a:spLocks noGrp="1"/>
          </p:cNvSpPr>
          <p:nvPr>
            <p:ph type="body" sz="half" idx="2"/>
          </p:nvPr>
        </p:nvSpPr>
        <p:spPr>
          <a:xfrm>
            <a:off x="314325" y="2845663"/>
            <a:ext cx="3855720" cy="3011056"/>
          </a:xfrm>
        </p:spPr>
        <p:txBody>
          <a:bodyPr/>
          <a:lstStyle/>
          <a:p>
            <a:r>
              <a:rPr lang="en-US" dirty="0" err="1"/>
              <a:t>Kdb</a:t>
            </a:r>
            <a:r>
              <a:rPr lang="en-US" dirty="0"/>
              <a:t>+ is a proprietary database commonly used in high-frequency trading to store, analyze and retrieve large data sets at high speed. In May 2018 </a:t>
            </a:r>
            <a:r>
              <a:rPr lang="en-US" dirty="0" err="1"/>
              <a:t>Bitmex</a:t>
            </a:r>
            <a:r>
              <a:rPr lang="en-US" dirty="0"/>
              <a:t> optimized its trading engine with </a:t>
            </a:r>
            <a:r>
              <a:rPr lang="en-US" dirty="0" err="1"/>
              <a:t>kdb</a:t>
            </a:r>
            <a:r>
              <a:rPr lang="en-US" dirty="0"/>
              <a:t>+ and improved its performance by 4.6x in the first 30 days and 10x by the end of August. </a:t>
            </a:r>
          </a:p>
          <a:p>
            <a:endParaRPr lang="en-US" dirty="0"/>
          </a:p>
        </p:txBody>
      </p:sp>
    </p:spTree>
    <p:extLst>
      <p:ext uri="{BB962C8B-B14F-4D97-AF65-F5344CB8AC3E}">
        <p14:creationId xmlns:p14="http://schemas.microsoft.com/office/powerpoint/2010/main" val="3636422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E862-8225-4278-9818-75385E367CF3}"/>
              </a:ext>
            </a:extLst>
          </p:cNvPr>
          <p:cNvSpPr>
            <a:spLocks noGrp="1"/>
          </p:cNvSpPr>
          <p:nvPr>
            <p:ph type="title"/>
          </p:nvPr>
        </p:nvSpPr>
        <p:spPr/>
        <p:txBody>
          <a:bodyPr/>
          <a:lstStyle/>
          <a:p>
            <a:r>
              <a:rPr lang="en-US" dirty="0"/>
              <a:t>Landscape</a:t>
            </a:r>
          </a:p>
        </p:txBody>
      </p:sp>
      <p:sp>
        <p:nvSpPr>
          <p:cNvPr id="3" name="Content Placeholder 2">
            <a:extLst>
              <a:ext uri="{FF2B5EF4-FFF2-40B4-BE49-F238E27FC236}">
                <a16:creationId xmlns:a16="http://schemas.microsoft.com/office/drawing/2014/main" id="{A7EE0CD5-8C7B-440C-8AAD-6121B7F6B7CC}"/>
              </a:ext>
            </a:extLst>
          </p:cNvPr>
          <p:cNvSpPr>
            <a:spLocks noGrp="1"/>
          </p:cNvSpPr>
          <p:nvPr>
            <p:ph idx="1"/>
          </p:nvPr>
        </p:nvSpPr>
        <p:spPr/>
        <p:txBody>
          <a:bodyPr/>
          <a:lstStyle/>
          <a:p>
            <a:r>
              <a:rPr lang="en-US" dirty="0"/>
              <a:t>0 – 1 The cryptocurrency industry has grown from </a:t>
            </a:r>
            <a:r>
              <a:rPr lang="en-US" dirty="0" err="1"/>
              <a:t>cypherpunks</a:t>
            </a:r>
            <a:r>
              <a:rPr lang="en-US" dirty="0"/>
              <a:t> with an idea to a robust niche market.</a:t>
            </a:r>
          </a:p>
          <a:p>
            <a:r>
              <a:rPr lang="en-US" dirty="0"/>
              <a:t>Scaling problems difficult to overcome with rapid frenzied expansions.</a:t>
            </a:r>
          </a:p>
          <a:p>
            <a:r>
              <a:rPr lang="en-US" dirty="0"/>
              <a:t>Market leaders tend to shift during times of high growth and can maintain it if they find their strength.</a:t>
            </a:r>
          </a:p>
          <a:p>
            <a:pPr lvl="1"/>
            <a:r>
              <a:rPr lang="en-US" dirty="0"/>
              <a:t>Leverage</a:t>
            </a:r>
          </a:p>
          <a:p>
            <a:pPr lvl="1"/>
            <a:r>
              <a:rPr lang="en-US" dirty="0"/>
              <a:t>Altcoins</a:t>
            </a:r>
          </a:p>
          <a:p>
            <a:pPr lvl="1"/>
            <a:r>
              <a:rPr lang="en-US" dirty="0"/>
              <a:t>No KYC </a:t>
            </a:r>
          </a:p>
        </p:txBody>
      </p:sp>
    </p:spTree>
    <p:extLst>
      <p:ext uri="{BB962C8B-B14F-4D97-AF65-F5344CB8AC3E}">
        <p14:creationId xmlns:p14="http://schemas.microsoft.com/office/powerpoint/2010/main" val="234990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E862-8225-4278-9818-75385E367CF3}"/>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7EE0CD5-8C7B-440C-8AAD-6121B7F6B7CC}"/>
              </a:ext>
            </a:extLst>
          </p:cNvPr>
          <p:cNvSpPr>
            <a:spLocks noGrp="1"/>
          </p:cNvSpPr>
          <p:nvPr>
            <p:ph idx="1"/>
          </p:nvPr>
        </p:nvSpPr>
        <p:spPr/>
        <p:txBody>
          <a:bodyPr/>
          <a:lstStyle/>
          <a:p>
            <a:r>
              <a:rPr lang="en-US" dirty="0"/>
              <a:t>Industry standard in high leverage bitcoin futures.</a:t>
            </a:r>
          </a:p>
          <a:p>
            <a:r>
              <a:rPr lang="en-US" dirty="0"/>
              <a:t>High trust for lack of account balance errors and no user funds lost to hackers.</a:t>
            </a:r>
          </a:p>
          <a:p>
            <a:r>
              <a:rPr lang="en-US" dirty="0"/>
              <a:t>Massive 30k BTC insurance fund that allows for protection against</a:t>
            </a:r>
          </a:p>
          <a:p>
            <a:pPr lvl="1"/>
            <a:r>
              <a:rPr lang="en-US" dirty="0"/>
              <a:t>Automatic Deleveraging </a:t>
            </a:r>
          </a:p>
          <a:p>
            <a:pPr lvl="1"/>
            <a:r>
              <a:rPr lang="en-US" dirty="0"/>
              <a:t>Socialized losses on hedged or outright positions</a:t>
            </a:r>
          </a:p>
          <a:p>
            <a:pPr marL="530352" lvl="1" indent="0">
              <a:buNone/>
            </a:pPr>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144602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automatically generated">
            <a:extLst>
              <a:ext uri="{FF2B5EF4-FFF2-40B4-BE49-F238E27FC236}">
                <a16:creationId xmlns:a16="http://schemas.microsoft.com/office/drawing/2014/main" id="{519B5B76-A9A6-4568-971C-8B07B157D8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275" y="1427890"/>
            <a:ext cx="6900380" cy="4002219"/>
          </a:xfrm>
          <a:prstGeom prst="rect">
            <a:avLst/>
          </a:prstGeom>
        </p:spPr>
      </p:pic>
      <p:sp>
        <p:nvSpPr>
          <p:cNvPr id="16"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1503D3B2-F2F4-4AD9-88D8-07A00DC3EE07}"/>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cap="all"/>
              <a:t>Bitmex Insurance Fund in BTC</a:t>
            </a:r>
          </a:p>
        </p:txBody>
      </p:sp>
    </p:spTree>
    <p:extLst>
      <p:ext uri="{BB962C8B-B14F-4D97-AF65-F5344CB8AC3E}">
        <p14:creationId xmlns:p14="http://schemas.microsoft.com/office/powerpoint/2010/main" val="307573068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F6ED-1B3F-4747-8562-9F5717010EB1}"/>
              </a:ext>
            </a:extLst>
          </p:cNvPr>
          <p:cNvSpPr>
            <a:spLocks noGrp="1"/>
          </p:cNvSpPr>
          <p:nvPr>
            <p:ph type="title"/>
          </p:nvPr>
        </p:nvSpPr>
        <p:spPr/>
        <p:txBody>
          <a:bodyPr/>
          <a:lstStyle/>
          <a:p>
            <a:r>
              <a:rPr lang="en-US" dirty="0" err="1"/>
              <a:t>Recomendations</a:t>
            </a:r>
            <a:endParaRPr lang="en-US" dirty="0"/>
          </a:p>
        </p:txBody>
      </p:sp>
      <p:sp>
        <p:nvSpPr>
          <p:cNvPr id="3" name="Content Placeholder 2">
            <a:extLst>
              <a:ext uri="{FF2B5EF4-FFF2-40B4-BE49-F238E27FC236}">
                <a16:creationId xmlns:a16="http://schemas.microsoft.com/office/drawing/2014/main" id="{7C1C6DD6-B546-40C8-8B0D-B9164ABFF963}"/>
              </a:ext>
            </a:extLst>
          </p:cNvPr>
          <p:cNvSpPr>
            <a:spLocks noGrp="1"/>
          </p:cNvSpPr>
          <p:nvPr>
            <p:ph idx="1"/>
          </p:nvPr>
        </p:nvSpPr>
        <p:spPr/>
        <p:txBody>
          <a:bodyPr>
            <a:normAutofit/>
          </a:bodyPr>
          <a:lstStyle/>
          <a:p>
            <a:r>
              <a:rPr lang="en-US" dirty="0"/>
              <a:t>Options are a confirmed and obvious but necessary route if </a:t>
            </a:r>
            <a:r>
              <a:rPr lang="en-US" dirty="0" err="1"/>
              <a:t>Bitmex</a:t>
            </a:r>
            <a:r>
              <a:rPr lang="en-US" dirty="0"/>
              <a:t> wants to stay in the lead of big regulated players like </a:t>
            </a:r>
            <a:r>
              <a:rPr lang="en-US" dirty="0" err="1"/>
              <a:t>LedgerX</a:t>
            </a:r>
            <a:r>
              <a:rPr lang="en-US" dirty="0"/>
              <a:t> </a:t>
            </a:r>
          </a:p>
          <a:p>
            <a:r>
              <a:rPr lang="en-US" dirty="0"/>
              <a:t>Custom financial indices of developing markets to give people more financial tools. </a:t>
            </a:r>
          </a:p>
          <a:p>
            <a:r>
              <a:rPr lang="en-US" dirty="0" err="1"/>
              <a:t>Bitmex</a:t>
            </a:r>
            <a:r>
              <a:rPr lang="en-US" dirty="0"/>
              <a:t> has already announced that it is planning on rolling out zero coupon bitcoin bonds to allow users to earn interest on their bitcoin by giving short term loans to large crypto companies. This is an entirely new market and instrument that they are opening up and pricing that retail traders have not had access to. This might become one of the first big attempts at bitcoin interest bearing accounts and may change the way people perceive holding bitcoin or holding bitcoin on an exchange. </a:t>
            </a:r>
          </a:p>
          <a:p>
            <a:endParaRPr lang="en-US" dirty="0"/>
          </a:p>
        </p:txBody>
      </p:sp>
    </p:spTree>
    <p:extLst>
      <p:ext uri="{BB962C8B-B14F-4D97-AF65-F5344CB8AC3E}">
        <p14:creationId xmlns:p14="http://schemas.microsoft.com/office/powerpoint/2010/main" val="416365270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3</TotalTime>
  <Words>448</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Franklin Gothic Book</vt:lpstr>
      <vt:lpstr>Crop</vt:lpstr>
      <vt:lpstr>Bitmex Rekt</vt:lpstr>
      <vt:lpstr>Overview and Origin</vt:lpstr>
      <vt:lpstr>Big Idea </vt:lpstr>
      <vt:lpstr>Business Activiteis</vt:lpstr>
      <vt:lpstr>Performance Upgrades</vt:lpstr>
      <vt:lpstr>Landscape</vt:lpstr>
      <vt:lpstr>Results</vt:lpstr>
      <vt:lpstr>Bitmex Insurance Fund in BTC</vt:lpstr>
      <vt:lpstr>Recomendations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Bitmex Rekt</dc:title>
  <dc:creator>Igor Egin</dc:creator>
  <cp:lastModifiedBy>Igor Egin</cp:lastModifiedBy>
  <cp:revision>2</cp:revision>
  <dcterms:created xsi:type="dcterms:W3CDTF">2019-08-04T04:53:34Z</dcterms:created>
  <dcterms:modified xsi:type="dcterms:W3CDTF">2019-08-04T04:57:02Z</dcterms:modified>
</cp:coreProperties>
</file>