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AED"/>
          </a:solidFill>
        </a:fill>
      </a:tcStyle>
    </a:wholeTbl>
    <a:band2H>
      <a:tcTxStyle b="def" i="def"/>
      <a:tcStyle>
        <a:tcBdr/>
        <a:fill>
          <a:solidFill>
            <a:srgbClr val="E7EDF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5"/>
          </a:solidFill>
        </a:fill>
      </a:tcStyle>
    </a:wholeTbl>
    <a:band2H>
      <a:tcTxStyle b="def" i="def"/>
      <a:tcStyle>
        <a:tcBdr/>
        <a:fill>
          <a:solidFill>
            <a:srgbClr val="E7E9F2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BED"/>
          </a:solidFill>
        </a:fill>
      </a:tcStyle>
    </a:wholeTbl>
    <a:band2H>
      <a:tcTxStyle b="def" i="def"/>
      <a:tcStyle>
        <a:tcBdr/>
        <a:fill>
          <a:solidFill>
            <a:srgbClr val="E7F5F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BEE"/>
          </a:solidFill>
        </a:fill>
      </a:tcStyle>
    </a:wholeTbl>
    <a:band2H>
      <a:tcTxStyle b="def" i="def"/>
      <a:tcStyle>
        <a:tcBdr/>
        <a:fill>
          <a:solidFill>
            <a:srgbClr val="F5F5F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43B"/>
              </a:solidFill>
              <a:prstDash val="solid"/>
              <a:round/>
            </a:ln>
          </a:top>
          <a:bottom>
            <a:ln w="25400" cap="flat">
              <a:solidFill>
                <a:srgbClr val="1B243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43B"/>
              </a:solidFill>
              <a:prstDash val="solid"/>
              <a:round/>
            </a:ln>
          </a:top>
          <a:bottom>
            <a:ln w="25400" cap="flat">
              <a:solidFill>
                <a:srgbClr val="1B243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D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43B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43B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43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j-lt"/>
        <a:ea typeface="+mj-ea"/>
        <a:cs typeface="+mj-cs"/>
        <a:sym typeface="Nunito Light"/>
      </a:defRPr>
    </a:lvl1pPr>
    <a:lvl2pPr indent="228600" defTabSz="914216" latinLnBrk="0">
      <a:defRPr sz="2400">
        <a:latin typeface="+mj-lt"/>
        <a:ea typeface="+mj-ea"/>
        <a:cs typeface="+mj-cs"/>
        <a:sym typeface="Nunito Light"/>
      </a:defRPr>
    </a:lvl2pPr>
    <a:lvl3pPr indent="457200" defTabSz="914216" latinLnBrk="0">
      <a:defRPr sz="2400">
        <a:latin typeface="+mj-lt"/>
        <a:ea typeface="+mj-ea"/>
        <a:cs typeface="+mj-cs"/>
        <a:sym typeface="Nunito Light"/>
      </a:defRPr>
    </a:lvl3pPr>
    <a:lvl4pPr indent="685800" defTabSz="914216" latinLnBrk="0">
      <a:defRPr sz="2400">
        <a:latin typeface="+mj-lt"/>
        <a:ea typeface="+mj-ea"/>
        <a:cs typeface="+mj-cs"/>
        <a:sym typeface="Nunito Light"/>
      </a:defRPr>
    </a:lvl4pPr>
    <a:lvl5pPr indent="914400" defTabSz="914216" latinLnBrk="0">
      <a:defRPr sz="2400">
        <a:latin typeface="+mj-lt"/>
        <a:ea typeface="+mj-ea"/>
        <a:cs typeface="+mj-cs"/>
        <a:sym typeface="Nunito Light"/>
      </a:defRPr>
    </a:lvl5pPr>
    <a:lvl6pPr indent="1143000" defTabSz="914216" latinLnBrk="0">
      <a:defRPr sz="2400">
        <a:latin typeface="+mj-lt"/>
        <a:ea typeface="+mj-ea"/>
        <a:cs typeface="+mj-cs"/>
        <a:sym typeface="Nunito Light"/>
      </a:defRPr>
    </a:lvl6pPr>
    <a:lvl7pPr indent="1371600" defTabSz="914216" latinLnBrk="0">
      <a:defRPr sz="2400">
        <a:latin typeface="+mj-lt"/>
        <a:ea typeface="+mj-ea"/>
        <a:cs typeface="+mj-cs"/>
        <a:sym typeface="Nunito Light"/>
      </a:defRPr>
    </a:lvl7pPr>
    <a:lvl8pPr indent="1600200" defTabSz="914216" latinLnBrk="0">
      <a:defRPr sz="2400">
        <a:latin typeface="+mj-lt"/>
        <a:ea typeface="+mj-ea"/>
        <a:cs typeface="+mj-cs"/>
        <a:sym typeface="Nunito Light"/>
      </a:defRPr>
    </a:lvl8pPr>
    <a:lvl9pPr indent="1828800" defTabSz="914216" latinLnBrk="0">
      <a:defRPr sz="2400">
        <a:latin typeface="+mj-lt"/>
        <a:ea typeface="+mj-ea"/>
        <a:cs typeface="+mj-cs"/>
        <a:sym typeface="Nunito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51" name="Freeform 2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2" name="Freeform 3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3" name="Freeform 4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4" name="Freeform 5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5" name="Freeform 6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6" name="Freeform 7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7" name="Freeform 8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8" name="Freeform 9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9" name="Freeform 10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0" name="Freeform 11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1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2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3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4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5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6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7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8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9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0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1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2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3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4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5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13"/>
          <p:cNvSpPr/>
          <p:nvPr>
            <p:ph type="pic" sz="quarter" idx="13"/>
          </p:nvPr>
        </p:nvSpPr>
        <p:spPr>
          <a:xfrm>
            <a:off x="14433683" y="3094762"/>
            <a:ext cx="6550132" cy="751592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icture Placeholder 13"/>
          <p:cNvSpPr/>
          <p:nvPr>
            <p:ph type="pic" sz="quarter" idx="13"/>
          </p:nvPr>
        </p:nvSpPr>
        <p:spPr>
          <a:xfrm>
            <a:off x="12901752" y="3940388"/>
            <a:ext cx="6780687" cy="387036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18" name="Group 8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93" name="Freeform 9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4" name="Freeform 10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5" name="Freeform 11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6" name="Freeform 12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7" name="Freeform 13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8" name="Freeform 14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9" name="Freeform 15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0" name="Freeform 16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1" name="Freeform 18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2" name="Freeform 19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3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4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5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6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7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8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9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0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1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2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3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4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5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6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7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3"/>
          <p:cNvSpPr/>
          <p:nvPr>
            <p:ph type="pic" sz="quarter" idx="13"/>
          </p:nvPr>
        </p:nvSpPr>
        <p:spPr>
          <a:xfrm>
            <a:off x="4770022" y="2436714"/>
            <a:ext cx="4290418" cy="762743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52" name="Group 2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127" name="Freeform 4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28" name="Freeform 5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29" name="Freeform 6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0" name="Freeform 7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1" name="Freeform 8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2" name="Freeform 9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3" name="Freeform 10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4" name="Freeform 11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5" name="Freeform 12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6" name="Freeform 13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7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8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9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0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1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2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3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4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5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6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7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8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9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50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51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icture Placeholder 13"/>
          <p:cNvSpPr/>
          <p:nvPr>
            <p:ph type="pic" sz="quarter" idx="13"/>
          </p:nvPr>
        </p:nvSpPr>
        <p:spPr>
          <a:xfrm>
            <a:off x="3410887" y="3912685"/>
            <a:ext cx="7567385" cy="478034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86" name="Group 2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161" name="Freeform 3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2" name="Freeform 5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3" name="Freeform 6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4" name="Freeform 7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5" name="Freeform 8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6" name="Freeform 9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7" name="Freeform 10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8" name="Freeform 11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9" name="Freeform 12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0" name="Freeform 13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1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2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3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4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5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6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7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8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9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0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1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2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3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4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5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icture Placeholder 13"/>
          <p:cNvSpPr/>
          <p:nvPr>
            <p:ph type="pic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icture Placeholder 3"/>
          <p:cNvSpPr/>
          <p:nvPr>
            <p:ph type="pic" sz="half" idx="13"/>
          </p:nvPr>
        </p:nvSpPr>
        <p:spPr>
          <a:xfrm>
            <a:off x="13905211" y="1952726"/>
            <a:ext cx="8420997" cy="842099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228" name="Group 4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203" name="Freeform 5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4" name="Freeform 6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5" name="Freeform 7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6" name="Freeform 8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7" name="Freeform 9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8" name="Freeform 10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9" name="Freeform 11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0" name="Freeform 12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1" name="Freeform 13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2" name="Freeform 14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3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4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5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6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7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8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9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0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1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2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3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4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5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6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7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8"/>
          <p:cNvGrpSpPr/>
          <p:nvPr/>
        </p:nvGrpSpPr>
        <p:grpSpPr>
          <a:xfrm>
            <a:off x="-6598854" y="-10512751"/>
            <a:ext cx="4303384" cy="24534170"/>
            <a:chOff x="0" y="0"/>
            <a:chExt cx="4303382" cy="24534168"/>
          </a:xfrm>
        </p:grpSpPr>
        <p:sp>
          <p:nvSpPr>
            <p:cNvPr id="2" name="Freeform 49"/>
            <p:cNvSpPr/>
            <p:nvPr/>
          </p:nvSpPr>
          <p:spPr>
            <a:xfrm rot="5400000">
              <a:off x="291183" y="23087107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3" name="Freeform 50"/>
            <p:cNvSpPr/>
            <p:nvPr/>
          </p:nvSpPr>
          <p:spPr>
            <a:xfrm rot="5400000">
              <a:off x="1392727" y="21690657"/>
              <a:ext cx="1454947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4" name="Freeform 51"/>
            <p:cNvSpPr/>
            <p:nvPr/>
          </p:nvSpPr>
          <p:spPr>
            <a:xfrm rot="5400000">
              <a:off x="797319" y="19983464"/>
              <a:ext cx="2645764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" name="Freeform 52"/>
            <p:cNvSpPr/>
            <p:nvPr/>
          </p:nvSpPr>
          <p:spPr>
            <a:xfrm rot="5400000">
              <a:off x="619130" y="19805276"/>
              <a:ext cx="3002141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" name="Freeform 53"/>
            <p:cNvSpPr/>
            <p:nvPr/>
          </p:nvSpPr>
          <p:spPr>
            <a:xfrm rot="5400000">
              <a:off x="1273214" y="17499689"/>
              <a:ext cx="2784839" cy="314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" name="Freeform 54"/>
            <p:cNvSpPr/>
            <p:nvPr/>
          </p:nvSpPr>
          <p:spPr>
            <a:xfrm rot="5400000">
              <a:off x="2190231" y="17730032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8" name="Freeform 55"/>
            <p:cNvSpPr/>
            <p:nvPr/>
          </p:nvSpPr>
          <p:spPr>
            <a:xfrm rot="5400000">
              <a:off x="1868386" y="15331816"/>
              <a:ext cx="2810915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" name="Freeform 56"/>
            <p:cNvSpPr/>
            <p:nvPr/>
          </p:nvSpPr>
          <p:spPr>
            <a:xfrm rot="5400000">
              <a:off x="408346" y="13898426"/>
              <a:ext cx="4136462" cy="35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" name="Freeform 57"/>
            <p:cNvSpPr/>
            <p:nvPr/>
          </p:nvSpPr>
          <p:spPr>
            <a:xfrm rot="5400000">
              <a:off x="326343" y="11517021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" name="Freeform 58"/>
            <p:cNvSpPr/>
            <p:nvPr/>
          </p:nvSpPr>
          <p:spPr>
            <a:xfrm rot="5400000">
              <a:off x="3954733" y="9879941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2" name="Freeform 13"/>
            <p:cNvSpPr/>
            <p:nvPr/>
          </p:nvSpPr>
          <p:spPr>
            <a:xfrm rot="5400000">
              <a:off x="4026437" y="9713428"/>
              <a:ext cx="225019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" name="Freeform 14"/>
            <p:cNvSpPr/>
            <p:nvPr/>
          </p:nvSpPr>
          <p:spPr>
            <a:xfrm rot="5400000">
              <a:off x="1633145" y="8695400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" name="Freeform 15"/>
            <p:cNvSpPr/>
            <p:nvPr/>
          </p:nvSpPr>
          <p:spPr>
            <a:xfrm rot="5400000">
              <a:off x="1463411" y="7184026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5" name="Freeform 16"/>
            <p:cNvSpPr/>
            <p:nvPr/>
          </p:nvSpPr>
          <p:spPr>
            <a:xfrm rot="5400000">
              <a:off x="2340168" y="7918501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" name="Freeform 17"/>
            <p:cNvSpPr/>
            <p:nvPr/>
          </p:nvSpPr>
          <p:spPr>
            <a:xfrm rot="5400000">
              <a:off x="3361494" y="6042637"/>
              <a:ext cx="942107" cy="80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" name="Freeform 18"/>
            <p:cNvSpPr/>
            <p:nvPr/>
          </p:nvSpPr>
          <p:spPr>
            <a:xfrm rot="5400000">
              <a:off x="1193953" y="6245267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" name="Freeform 19"/>
            <p:cNvSpPr/>
            <p:nvPr/>
          </p:nvSpPr>
          <p:spPr>
            <a:xfrm rot="5400000">
              <a:off x="2367961" y="4916185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9" name="Freeform 20"/>
            <p:cNvSpPr/>
            <p:nvPr/>
          </p:nvSpPr>
          <p:spPr>
            <a:xfrm rot="5400000">
              <a:off x="-147360" y="1570860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" name="Freeform 21"/>
            <p:cNvSpPr/>
            <p:nvPr/>
          </p:nvSpPr>
          <p:spPr>
            <a:xfrm rot="5400000">
              <a:off x="1051342" y="2404970"/>
              <a:ext cx="439287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" name="Freeform 22"/>
            <p:cNvSpPr/>
            <p:nvPr/>
          </p:nvSpPr>
          <p:spPr>
            <a:xfrm rot="5400000">
              <a:off x="3636438" y="1540107"/>
              <a:ext cx="920382" cy="3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" name="Freeform 23"/>
            <p:cNvSpPr/>
            <p:nvPr/>
          </p:nvSpPr>
          <p:spPr>
            <a:xfrm rot="5400000">
              <a:off x="3786378" y="860520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3" name="Freeform 24"/>
            <p:cNvSpPr/>
            <p:nvPr/>
          </p:nvSpPr>
          <p:spPr>
            <a:xfrm rot="5400000">
              <a:off x="1908900" y="-906156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" name="Freeform 25"/>
            <p:cNvSpPr/>
            <p:nvPr/>
          </p:nvSpPr>
          <p:spPr>
            <a:xfrm rot="5400000">
              <a:off x="1990092" y="-1027843"/>
              <a:ext cx="1285449" cy="334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" name="Freeform 26"/>
            <p:cNvSpPr/>
            <p:nvPr/>
          </p:nvSpPr>
          <p:spPr>
            <a:xfrm rot="5400000">
              <a:off x="-1830910" y="11063920"/>
              <a:ext cx="6987478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" name="Freeform 12"/>
            <p:cNvSpPr/>
            <p:nvPr/>
          </p:nvSpPr>
          <p:spPr>
            <a:xfrm rot="5400000">
              <a:off x="2252464" y="10062963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28" name="Title Text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1pPr>
      <a:lvl2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2pPr>
      <a:lvl3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3pPr>
      <a:lvl4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4pPr>
      <a:lvl5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5pPr>
      <a:lvl6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6pPr>
      <a:lvl7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7pPr>
      <a:lvl8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8pPr>
      <a:lvl9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9pPr>
    </p:titleStyle>
    <p:bodyStyle>
      <a:lvl1pPr marL="457109" marR="0" indent="-45710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1pPr>
      <a:lvl2pPr marL="1462747" marR="0" indent="-54853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2pPr>
      <a:lvl3pPr marL="2437912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3pPr>
      <a:lvl4pPr marL="3428314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4pPr>
      <a:lvl5pPr marL="4342531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9pPr>
    </p:bodyStyle>
    <p:otherStyle>
      <a:lvl1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1pPr>
      <a:lvl2pPr marL="0" marR="0" indent="91421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2pPr>
      <a:lvl3pPr marL="0" marR="0" indent="182843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3pPr>
      <a:lvl4pPr marL="0" marR="0" indent="2742651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4pPr>
      <a:lvl5pPr marL="0" marR="0" indent="365686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5pPr>
      <a:lvl6pPr marL="0" marR="0" indent="457108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6pPr>
      <a:lvl7pPr marL="0" marR="0" indent="548530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7pPr>
      <a:lvl8pPr marL="0" marR="0" indent="6399519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8pPr>
      <a:lvl9pPr marL="0" marR="0" indent="731373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11"/>
          <p:cNvSpPr txBox="1"/>
          <p:nvPr/>
        </p:nvSpPr>
        <p:spPr>
          <a:xfrm>
            <a:off x="1798389" y="3961896"/>
            <a:ext cx="20774521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pc="122" sz="5700">
                <a:latin typeface="Nunito"/>
                <a:ea typeface="Nunito"/>
                <a:cs typeface="Nunito"/>
                <a:sym typeface="Nunito"/>
              </a:defRPr>
            </a:pPr>
            <a:r>
              <a:t>Interna struktura i organizacija indeksa </a:t>
            </a:r>
          </a:p>
          <a:p>
            <a:pPr algn="ctr">
              <a:defRPr b="1" spc="122" sz="5700">
                <a:latin typeface="Nunito"/>
                <a:ea typeface="Nunito"/>
                <a:cs typeface="Nunito"/>
                <a:sym typeface="Nunito"/>
              </a:defRPr>
            </a:pPr>
            <a:r>
              <a:t>MSSQL baze podataka </a:t>
            </a:r>
            <a:endParaRPr b="0" spc="25" sz="1200"/>
          </a:p>
        </p:txBody>
      </p:sp>
      <p:sp>
        <p:nvSpPr>
          <p:cNvPr id="239" name="TextBox 312"/>
          <p:cNvSpPr txBox="1"/>
          <p:nvPr/>
        </p:nvSpPr>
        <p:spPr>
          <a:xfrm>
            <a:off x="2072285" y="8039923"/>
            <a:ext cx="655420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</a:p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  <a:r>
              <a:t>STRAHINJA LAKTOVIĆ 1089</a:t>
            </a:r>
          </a:p>
        </p:txBody>
      </p:sp>
      <p:grpSp>
        <p:nvGrpSpPr>
          <p:cNvPr id="265" name="Group 129"/>
          <p:cNvGrpSpPr/>
          <p:nvPr/>
        </p:nvGrpSpPr>
        <p:grpSpPr>
          <a:xfrm>
            <a:off x="-1" y="-1582768"/>
            <a:ext cx="24534169" cy="4303383"/>
            <a:chOff x="0" y="0"/>
            <a:chExt cx="24534167" cy="4303382"/>
          </a:xfrm>
        </p:grpSpPr>
        <p:sp>
          <p:nvSpPr>
            <p:cNvPr id="240" name="Freeform 130"/>
            <p:cNvSpPr/>
            <p:nvPr/>
          </p:nvSpPr>
          <p:spPr>
            <a:xfrm>
              <a:off x="23378290" y="2587678"/>
              <a:ext cx="1133339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1" name="Freeform 131"/>
            <p:cNvSpPr/>
            <p:nvPr/>
          </p:nvSpPr>
          <p:spPr>
            <a:xfrm>
              <a:off x="23079220" y="67144"/>
              <a:ext cx="1454948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2" name="Freeform 132"/>
            <p:cNvSpPr/>
            <p:nvPr/>
          </p:nvSpPr>
          <p:spPr>
            <a:xfrm>
              <a:off x="20776620" y="67144"/>
              <a:ext cx="2645764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3" name="Freeform 133"/>
            <p:cNvSpPr/>
            <p:nvPr/>
          </p:nvSpPr>
          <p:spPr>
            <a:xfrm>
              <a:off x="20420243" y="67144"/>
              <a:ext cx="3002141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4" name="Freeform 134"/>
            <p:cNvSpPr/>
            <p:nvPr/>
          </p:nvSpPr>
          <p:spPr>
            <a:xfrm>
              <a:off x="17677877" y="67143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5" name="Freeform 135"/>
            <p:cNvSpPr/>
            <p:nvPr/>
          </p:nvSpPr>
          <p:spPr>
            <a:xfrm>
              <a:off x="17608342" y="67143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6" name="Freeform 136"/>
            <p:cNvSpPr/>
            <p:nvPr/>
          </p:nvSpPr>
          <p:spPr>
            <a:xfrm>
              <a:off x="14888517" y="67380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7" name="Freeform 137"/>
            <p:cNvSpPr/>
            <p:nvPr/>
          </p:nvSpPr>
          <p:spPr>
            <a:xfrm>
              <a:off x="13589855" y="67144"/>
              <a:ext cx="4136462" cy="35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8" name="Freeform 138"/>
            <p:cNvSpPr/>
            <p:nvPr/>
          </p:nvSpPr>
          <p:spPr>
            <a:xfrm>
              <a:off x="11104147" y="44842"/>
              <a:ext cx="4345073" cy="35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9" name="Freeform 139"/>
            <p:cNvSpPr/>
            <p:nvPr/>
          </p:nvSpPr>
          <p:spPr>
            <a:xfrm>
              <a:off x="9793019" y="67143"/>
              <a:ext cx="368428" cy="19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0" name="Freeform 13"/>
            <p:cNvSpPr/>
            <p:nvPr/>
          </p:nvSpPr>
          <p:spPr>
            <a:xfrm>
              <a:off x="9698211" y="67143"/>
              <a:ext cx="225018" cy="19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1" name="Freeform 14"/>
            <p:cNvSpPr/>
            <p:nvPr/>
          </p:nvSpPr>
          <p:spPr>
            <a:xfrm>
              <a:off x="8501999" y="217871"/>
              <a:ext cx="2645767" cy="225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2" name="Freeform 15"/>
            <p:cNvSpPr/>
            <p:nvPr/>
          </p:nvSpPr>
          <p:spPr>
            <a:xfrm>
              <a:off x="6821130" y="218109"/>
              <a:ext cx="2984758" cy="225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3" name="Freeform 16"/>
            <p:cNvSpPr/>
            <p:nvPr/>
          </p:nvSpPr>
          <p:spPr>
            <a:xfrm>
              <a:off x="6829814" y="67143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4" name="Freeform 17"/>
            <p:cNvSpPr/>
            <p:nvPr/>
          </p:nvSpPr>
          <p:spPr>
            <a:xfrm>
              <a:off x="5975275" y="67143"/>
              <a:ext cx="942107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5" name="Freeform 18"/>
            <p:cNvSpPr/>
            <p:nvPr/>
          </p:nvSpPr>
          <p:spPr>
            <a:xfrm>
              <a:off x="5608571" y="830906"/>
              <a:ext cx="2915219" cy="1641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6" name="Freeform 19"/>
            <p:cNvSpPr/>
            <p:nvPr/>
          </p:nvSpPr>
          <p:spPr>
            <a:xfrm>
              <a:off x="5092201" y="237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7" name="Freeform 20"/>
            <p:cNvSpPr/>
            <p:nvPr/>
          </p:nvSpPr>
          <p:spPr>
            <a:xfrm>
              <a:off x="443058" y="346874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8" name="Freeform 21"/>
            <p:cNvSpPr/>
            <p:nvPr/>
          </p:nvSpPr>
          <p:spPr>
            <a:xfrm>
              <a:off x="1264131" y="1"/>
              <a:ext cx="439287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9" name="Freeform 22"/>
            <p:cNvSpPr/>
            <p:nvPr/>
          </p:nvSpPr>
          <p:spPr>
            <a:xfrm>
              <a:off x="1264130" y="22539"/>
              <a:ext cx="920382" cy="3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0" name="Freeform 23"/>
            <p:cNvSpPr/>
            <p:nvPr/>
          </p:nvSpPr>
          <p:spPr>
            <a:xfrm>
              <a:off x="734483" y="22539"/>
              <a:ext cx="620501" cy="3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1" name="Freeform 24"/>
            <p:cNvSpPr/>
            <p:nvPr/>
          </p:nvSpPr>
          <p:spPr>
            <a:xfrm>
              <a:off x="0" y="1041672"/>
              <a:ext cx="446654" cy="225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2" name="Freeform 25"/>
            <p:cNvSpPr/>
            <p:nvPr/>
          </p:nvSpPr>
          <p:spPr>
            <a:xfrm>
              <a:off x="0" y="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3" name="Freeform 26"/>
            <p:cNvSpPr/>
            <p:nvPr/>
          </p:nvSpPr>
          <p:spPr>
            <a:xfrm>
              <a:off x="8462804" y="1747930"/>
              <a:ext cx="6987477" cy="178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4" name="Freeform 12"/>
            <p:cNvSpPr/>
            <p:nvPr/>
          </p:nvSpPr>
          <p:spPr>
            <a:xfrm>
              <a:off x="9776123" y="30986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266" name="SISTEMI ZA UPRAVLJANJE…"/>
          <p:cNvSpPr txBox="1"/>
          <p:nvPr/>
        </p:nvSpPr>
        <p:spPr>
          <a:xfrm>
            <a:off x="15980965" y="8039923"/>
            <a:ext cx="649412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</a:p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  <a:r>
              <a:t>SISTEMI ZA UPRAVLJANJE</a:t>
            </a:r>
          </a:p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  <a:r>
              <a:t>BAZAMA PODATAKA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Box 6"/>
          <p:cNvSpPr txBox="1"/>
          <p:nvPr/>
        </p:nvSpPr>
        <p:spPr>
          <a:xfrm>
            <a:off x="1877733" y="1971589"/>
            <a:ext cx="1339246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Primeri korišćenja indeksa</a:t>
            </a:r>
          </a:p>
        </p:txBody>
      </p:sp>
      <p:sp>
        <p:nvSpPr>
          <p:cNvPr id="381" name="TextBox 20"/>
          <p:cNvSpPr txBox="1"/>
          <p:nvPr/>
        </p:nvSpPr>
        <p:spPr>
          <a:xfrm>
            <a:off x="2783075" y="4611147"/>
            <a:ext cx="264195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MS SQL 2019</a:t>
            </a:r>
          </a:p>
        </p:txBody>
      </p:sp>
      <p:sp>
        <p:nvSpPr>
          <p:cNvPr id="382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83" name="TextBox 22"/>
          <p:cNvSpPr txBox="1"/>
          <p:nvPr/>
        </p:nvSpPr>
        <p:spPr>
          <a:xfrm>
            <a:off x="2775314" y="5490871"/>
            <a:ext cx="566158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latin typeface="Nunito"/>
                <a:ea typeface="Nunito"/>
                <a:cs typeface="Nunito"/>
                <a:sym typeface="Nunito"/>
              </a:defRPr>
            </a:pPr>
            <a:r>
              <a:t>Tabela </a:t>
            </a:r>
            <a:r>
              <a:rPr i="1"/>
              <a:t>Users - 500,000 redova</a:t>
            </a:r>
          </a:p>
        </p:txBody>
      </p:sp>
      <p:sp>
        <p:nvSpPr>
          <p:cNvPr id="384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85" name="Screen Shot 2020-04-12 at 10.23.22 PM.png" descr="Screen Shot 2020-04-12 at 10.23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2699" y="7476436"/>
            <a:ext cx="9230967" cy="3528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Screen Shot 2020-04-12 at 10.23.29 PM.png" descr="Screen Shot 2020-04-12 at 10.23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03353" y="3593621"/>
            <a:ext cx="10533579" cy="3985679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TextBox 22"/>
          <p:cNvSpPr txBox="1"/>
          <p:nvPr/>
        </p:nvSpPr>
        <p:spPr>
          <a:xfrm>
            <a:off x="2772706" y="6363662"/>
            <a:ext cx="874153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latin typeface="Nunito"/>
                <a:ea typeface="Nunito"/>
                <a:cs typeface="Nunito"/>
                <a:sym typeface="Nunito"/>
              </a:defRPr>
            </a:pPr>
            <a:r>
              <a:t>Tabela </a:t>
            </a:r>
            <a:r>
              <a:rPr i="1"/>
              <a:t>Warehouse Statistics - 2,200,000 redova</a:t>
            </a:r>
          </a:p>
        </p:txBody>
      </p:sp>
      <p:sp>
        <p:nvSpPr>
          <p:cNvPr id="388" name="Shape 2540"/>
          <p:cNvSpPr/>
          <p:nvPr/>
        </p:nvSpPr>
        <p:spPr>
          <a:xfrm>
            <a:off x="1927198" y="637135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Box 6"/>
          <p:cNvSpPr txBox="1"/>
          <p:nvPr/>
        </p:nvSpPr>
        <p:spPr>
          <a:xfrm>
            <a:off x="1877733" y="1971589"/>
            <a:ext cx="184702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Primer klasterovanog indeksa</a:t>
            </a:r>
          </a:p>
        </p:txBody>
      </p:sp>
      <p:pic>
        <p:nvPicPr>
          <p:cNvPr id="391" name="Screen Shot 2020-04-12 at 10.29.45 PM.png" descr="Screen Shot 2020-04-12 at 10.29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5421" y="5581650"/>
            <a:ext cx="6210301" cy="255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Screen Shot 2020-04-12 at 10.36.29 PM.png" descr="Screen Shot 2020-04-12 at 10.36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98213" y="3408800"/>
            <a:ext cx="7684041" cy="7794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6"/>
          <p:cNvSpPr txBox="1"/>
          <p:nvPr/>
        </p:nvSpPr>
        <p:spPr>
          <a:xfrm>
            <a:off x="1877733" y="1971589"/>
            <a:ext cx="184702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Primer sa i bez neklasterovanog indeksa</a:t>
            </a:r>
          </a:p>
        </p:txBody>
      </p:sp>
      <p:pic>
        <p:nvPicPr>
          <p:cNvPr id="395" name="Screen Shot 2020-04-12 at 10.38.24 PM.png" descr="Screen Shot 2020-04-12 at 10.38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838" y="3993447"/>
            <a:ext cx="11990798" cy="2776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Screen Shot 2020-04-12 at 10.38.51 PM.png" descr="Screen Shot 2020-04-12 at 10.38.5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691" y="7152904"/>
            <a:ext cx="10628024" cy="295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Screen Shot 2020-04-12 at 10.38.35 PM.png" descr="Screen Shot 2020-04-12 at 10.38.3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61422" y="4359545"/>
            <a:ext cx="5960615" cy="5833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Screen Shot 2020-04-12 at 10.39.01 PM.png" descr="Screen Shot 2020-04-12 at 10.39.0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989531" y="4445000"/>
            <a:ext cx="5960615" cy="5662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Box 6"/>
          <p:cNvSpPr txBox="1"/>
          <p:nvPr/>
        </p:nvSpPr>
        <p:spPr>
          <a:xfrm>
            <a:off x="1877733" y="1971589"/>
            <a:ext cx="1847023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Uporedjivanje neklasterovanog i columnstore indeksa</a:t>
            </a:r>
          </a:p>
        </p:txBody>
      </p:sp>
      <p:pic>
        <p:nvPicPr>
          <p:cNvPr id="401" name="Screen Shot 2020-04-12 at 10.43.29 PM.png" descr="Screen Shot 2020-04-12 at 10.43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158" y="4811844"/>
            <a:ext cx="10782301" cy="234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Screen Shot 2020-04-12 at 10.43.37 PM.png" descr="Screen Shot 2020-04-12 at 10.43.3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4158" y="7743697"/>
            <a:ext cx="10782301" cy="2649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Screen Shot 2020-04-12 at 10.44.17 PM.png" descr="Screen Shot 2020-04-12 at 10.44.1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50331" y="4704560"/>
            <a:ext cx="11337728" cy="5763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2"/>
          <p:cNvSpPr txBox="1"/>
          <p:nvPr/>
        </p:nvSpPr>
        <p:spPr>
          <a:xfrm>
            <a:off x="2422569" y="6040963"/>
            <a:ext cx="19526162" cy="1984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3000"/>
              </a:lnSpc>
              <a:defRPr b="1" spc="300" sz="196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Hvala na pažnji!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6"/>
          <p:cNvSpPr txBox="1"/>
          <p:nvPr/>
        </p:nvSpPr>
        <p:spPr>
          <a:xfrm>
            <a:off x="1877733" y="1971589"/>
            <a:ext cx="1226518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Indeksi</a:t>
            </a:r>
          </a:p>
        </p:txBody>
      </p:sp>
      <p:sp>
        <p:nvSpPr>
          <p:cNvPr id="269" name="TextBox 20"/>
          <p:cNvSpPr txBox="1"/>
          <p:nvPr/>
        </p:nvSpPr>
        <p:spPr>
          <a:xfrm>
            <a:off x="2731231" y="4611147"/>
            <a:ext cx="353810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Struktura podataka</a:t>
            </a:r>
          </a:p>
        </p:txBody>
      </p:sp>
      <p:sp>
        <p:nvSpPr>
          <p:cNvPr id="270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1" name="TextBox 22"/>
          <p:cNvSpPr txBox="1"/>
          <p:nvPr/>
        </p:nvSpPr>
        <p:spPr>
          <a:xfrm>
            <a:off x="2775314" y="5490871"/>
            <a:ext cx="595526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Ubrzanje pretraživanja podataka</a:t>
            </a:r>
          </a:p>
        </p:txBody>
      </p:sp>
      <p:sp>
        <p:nvSpPr>
          <p:cNvPr id="272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3" name="TextBox 22"/>
          <p:cNvSpPr txBox="1"/>
          <p:nvPr/>
        </p:nvSpPr>
        <p:spPr>
          <a:xfrm>
            <a:off x="2778322" y="6355970"/>
            <a:ext cx="593304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Poseban način organizacije fajla</a:t>
            </a:r>
          </a:p>
        </p:txBody>
      </p:sp>
      <p:sp>
        <p:nvSpPr>
          <p:cNvPr id="274" name="Shape 2540"/>
          <p:cNvSpPr/>
          <p:nvPr/>
        </p:nvSpPr>
        <p:spPr>
          <a:xfrm>
            <a:off x="1932813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5" name="TextBox 20"/>
          <p:cNvSpPr txBox="1"/>
          <p:nvPr/>
        </p:nvSpPr>
        <p:spPr>
          <a:xfrm>
            <a:off x="2746939" y="7221068"/>
            <a:ext cx="647319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Fajl sa ključ/vrednost-ima parovima</a:t>
            </a:r>
          </a:p>
        </p:txBody>
      </p:sp>
      <p:sp>
        <p:nvSpPr>
          <p:cNvPr id="276" name="Shape 2540"/>
          <p:cNvSpPr/>
          <p:nvPr/>
        </p:nvSpPr>
        <p:spPr>
          <a:xfrm>
            <a:off x="1932813" y="725107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Box 6"/>
          <p:cNvSpPr txBox="1"/>
          <p:nvPr/>
        </p:nvSpPr>
        <p:spPr>
          <a:xfrm>
            <a:off x="1877733" y="1971589"/>
            <a:ext cx="1226518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Klasifikacija indeksa</a:t>
            </a:r>
          </a:p>
        </p:txBody>
      </p:sp>
      <p:sp>
        <p:nvSpPr>
          <p:cNvPr id="279" name="TextBox 20"/>
          <p:cNvSpPr txBox="1"/>
          <p:nvPr/>
        </p:nvSpPr>
        <p:spPr>
          <a:xfrm>
            <a:off x="2731231" y="4611147"/>
            <a:ext cx="58641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Klasterizovani i neklasterizovani</a:t>
            </a:r>
          </a:p>
        </p:txBody>
      </p:sp>
      <p:sp>
        <p:nvSpPr>
          <p:cNvPr id="280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81" name="TextBox 22"/>
          <p:cNvSpPr txBox="1"/>
          <p:nvPr/>
        </p:nvSpPr>
        <p:spPr>
          <a:xfrm>
            <a:off x="2775314" y="5490871"/>
            <a:ext cx="392128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Primarni i sekundarni</a:t>
            </a:r>
          </a:p>
        </p:txBody>
      </p:sp>
      <p:sp>
        <p:nvSpPr>
          <p:cNvPr id="282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83" name="TextBox 22"/>
          <p:cNvSpPr txBox="1"/>
          <p:nvPr/>
        </p:nvSpPr>
        <p:spPr>
          <a:xfrm>
            <a:off x="2778322" y="6355970"/>
            <a:ext cx="21373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Jedinstveni</a:t>
            </a:r>
          </a:p>
        </p:txBody>
      </p:sp>
      <p:sp>
        <p:nvSpPr>
          <p:cNvPr id="284" name="Shape 2540"/>
          <p:cNvSpPr/>
          <p:nvPr/>
        </p:nvSpPr>
        <p:spPr>
          <a:xfrm>
            <a:off x="1932813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85" name="TextBox 20"/>
          <p:cNvSpPr txBox="1"/>
          <p:nvPr/>
        </p:nvSpPr>
        <p:spPr>
          <a:xfrm>
            <a:off x="2746939" y="7221068"/>
            <a:ext cx="211451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Kompozitni</a:t>
            </a:r>
          </a:p>
        </p:txBody>
      </p:sp>
      <p:sp>
        <p:nvSpPr>
          <p:cNvPr id="286" name="Shape 2540"/>
          <p:cNvSpPr/>
          <p:nvPr/>
        </p:nvSpPr>
        <p:spPr>
          <a:xfrm>
            <a:off x="1932813" y="725107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6"/>
          <p:cNvSpPr txBox="1"/>
          <p:nvPr/>
        </p:nvSpPr>
        <p:spPr>
          <a:xfrm>
            <a:off x="1877733" y="1971589"/>
            <a:ext cx="1339246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Tipovi indeksa kod MS SQL-a</a:t>
            </a:r>
          </a:p>
        </p:txBody>
      </p:sp>
      <p:sp>
        <p:nvSpPr>
          <p:cNvPr id="289" name="TextBox 20"/>
          <p:cNvSpPr txBox="1"/>
          <p:nvPr/>
        </p:nvSpPr>
        <p:spPr>
          <a:xfrm>
            <a:off x="2783075" y="4611147"/>
            <a:ext cx="22048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Heš indeksi</a:t>
            </a:r>
          </a:p>
        </p:txBody>
      </p:sp>
      <p:sp>
        <p:nvSpPr>
          <p:cNvPr id="290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91" name="TextBox 22"/>
          <p:cNvSpPr txBox="1"/>
          <p:nvPr/>
        </p:nvSpPr>
        <p:spPr>
          <a:xfrm>
            <a:off x="2775314" y="5490871"/>
            <a:ext cx="371848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Klasterovani indeksi</a:t>
            </a:r>
          </a:p>
        </p:txBody>
      </p:sp>
      <p:sp>
        <p:nvSpPr>
          <p:cNvPr id="292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93" name="TextBox 22"/>
          <p:cNvSpPr txBox="1"/>
          <p:nvPr/>
        </p:nvSpPr>
        <p:spPr>
          <a:xfrm>
            <a:off x="2778322" y="6355970"/>
            <a:ext cx="417012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Neklasterovani indeksi</a:t>
            </a:r>
          </a:p>
        </p:txBody>
      </p:sp>
      <p:sp>
        <p:nvSpPr>
          <p:cNvPr id="294" name="Shape 2540"/>
          <p:cNvSpPr/>
          <p:nvPr/>
        </p:nvSpPr>
        <p:spPr>
          <a:xfrm>
            <a:off x="1932813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95" name="TextBox 20"/>
          <p:cNvSpPr txBox="1"/>
          <p:nvPr/>
        </p:nvSpPr>
        <p:spPr>
          <a:xfrm>
            <a:off x="2754545" y="7280118"/>
            <a:ext cx="351528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Jedinstveni indeksi</a:t>
            </a:r>
          </a:p>
        </p:txBody>
      </p:sp>
      <p:sp>
        <p:nvSpPr>
          <p:cNvPr id="296" name="Shape 2540"/>
          <p:cNvSpPr/>
          <p:nvPr/>
        </p:nvSpPr>
        <p:spPr>
          <a:xfrm>
            <a:off x="1929806" y="72664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97" name="TextBox 20"/>
          <p:cNvSpPr txBox="1"/>
          <p:nvPr/>
        </p:nvSpPr>
        <p:spPr>
          <a:xfrm>
            <a:off x="2754545" y="8100792"/>
            <a:ext cx="30404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Indeksi filtriranja</a:t>
            </a:r>
          </a:p>
        </p:txBody>
      </p:sp>
      <p:sp>
        <p:nvSpPr>
          <p:cNvPr id="298" name="Shape 2540"/>
          <p:cNvSpPr/>
          <p:nvPr/>
        </p:nvSpPr>
        <p:spPr>
          <a:xfrm>
            <a:off x="1953119" y="816926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99" name="TextBox 22"/>
          <p:cNvSpPr txBox="1"/>
          <p:nvPr/>
        </p:nvSpPr>
        <p:spPr>
          <a:xfrm>
            <a:off x="2798628" y="9069365"/>
            <a:ext cx="875601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Indeksi sa dodatnim kolonama koje nisu ključevi</a:t>
            </a:r>
          </a:p>
        </p:txBody>
      </p:sp>
      <p:sp>
        <p:nvSpPr>
          <p:cNvPr id="300" name="Shape 2540"/>
          <p:cNvSpPr/>
          <p:nvPr/>
        </p:nvSpPr>
        <p:spPr>
          <a:xfrm>
            <a:off x="1953119" y="9113397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1" name="TextBox 22"/>
          <p:cNvSpPr txBox="1"/>
          <p:nvPr/>
        </p:nvSpPr>
        <p:spPr>
          <a:xfrm>
            <a:off x="13740555" y="4564770"/>
            <a:ext cx="713021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Indeksi nad kolonama koje se računaju</a:t>
            </a:r>
          </a:p>
        </p:txBody>
      </p:sp>
      <p:sp>
        <p:nvSpPr>
          <p:cNvPr id="302" name="Shape 2540"/>
          <p:cNvSpPr/>
          <p:nvPr/>
        </p:nvSpPr>
        <p:spPr>
          <a:xfrm>
            <a:off x="12895046" y="4572463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3" name="TextBox 20"/>
          <p:cNvSpPr txBox="1"/>
          <p:nvPr/>
        </p:nvSpPr>
        <p:spPr>
          <a:xfrm>
            <a:off x="13709172" y="5429869"/>
            <a:ext cx="378595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Columnstore indeksi</a:t>
            </a:r>
          </a:p>
        </p:txBody>
      </p:sp>
      <p:sp>
        <p:nvSpPr>
          <p:cNvPr id="304" name="Shape 2540"/>
          <p:cNvSpPr/>
          <p:nvPr/>
        </p:nvSpPr>
        <p:spPr>
          <a:xfrm>
            <a:off x="12895046" y="545987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5" name="TextBox 20"/>
          <p:cNvSpPr txBox="1"/>
          <p:nvPr/>
        </p:nvSpPr>
        <p:spPr>
          <a:xfrm>
            <a:off x="13732485" y="6294967"/>
            <a:ext cx="31082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Prostorni indeksi</a:t>
            </a:r>
          </a:p>
        </p:txBody>
      </p:sp>
      <p:sp>
        <p:nvSpPr>
          <p:cNvPr id="306" name="Shape 2540"/>
          <p:cNvSpPr/>
          <p:nvPr/>
        </p:nvSpPr>
        <p:spPr>
          <a:xfrm>
            <a:off x="12918359" y="632497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7" name="TextBox 20"/>
          <p:cNvSpPr txBox="1"/>
          <p:nvPr/>
        </p:nvSpPr>
        <p:spPr>
          <a:xfrm>
            <a:off x="13758408" y="7251458"/>
            <a:ext cx="232545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XML Indeksi</a:t>
            </a:r>
          </a:p>
        </p:txBody>
      </p:sp>
      <p:sp>
        <p:nvSpPr>
          <p:cNvPr id="308" name="Shape 2540"/>
          <p:cNvSpPr/>
          <p:nvPr/>
        </p:nvSpPr>
        <p:spPr>
          <a:xfrm>
            <a:off x="12944281" y="728146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9" name="TextBox 20"/>
          <p:cNvSpPr txBox="1"/>
          <p:nvPr/>
        </p:nvSpPr>
        <p:spPr>
          <a:xfrm>
            <a:off x="13784329" y="8303949"/>
            <a:ext cx="290488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Full text indeksi</a:t>
            </a:r>
          </a:p>
        </p:txBody>
      </p:sp>
      <p:sp>
        <p:nvSpPr>
          <p:cNvPr id="310" name="Shape 2540"/>
          <p:cNvSpPr/>
          <p:nvPr/>
        </p:nvSpPr>
        <p:spPr>
          <a:xfrm>
            <a:off x="12970202" y="8333960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6"/>
          <p:cNvSpPr txBox="1"/>
          <p:nvPr/>
        </p:nvSpPr>
        <p:spPr>
          <a:xfrm>
            <a:off x="1877733" y="1971589"/>
            <a:ext cx="1339246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Heš indeksi</a:t>
            </a:r>
          </a:p>
        </p:txBody>
      </p:sp>
      <p:sp>
        <p:nvSpPr>
          <p:cNvPr id="313" name="TextBox 20"/>
          <p:cNvSpPr txBox="1"/>
          <p:nvPr/>
        </p:nvSpPr>
        <p:spPr>
          <a:xfrm>
            <a:off x="2783075" y="4611147"/>
            <a:ext cx="668472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Memorijski optimizovane OLTP baze</a:t>
            </a:r>
          </a:p>
        </p:txBody>
      </p:sp>
      <p:sp>
        <p:nvSpPr>
          <p:cNvPr id="314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15" name="TextBox 22"/>
          <p:cNvSpPr txBox="1"/>
          <p:nvPr/>
        </p:nvSpPr>
        <p:spPr>
          <a:xfrm>
            <a:off x="2775314" y="5490871"/>
            <a:ext cx="143684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Bucketi</a:t>
            </a:r>
          </a:p>
        </p:txBody>
      </p:sp>
      <p:sp>
        <p:nvSpPr>
          <p:cNvPr id="316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17" name="TextBox 22"/>
          <p:cNvSpPr txBox="1"/>
          <p:nvPr/>
        </p:nvSpPr>
        <p:spPr>
          <a:xfrm>
            <a:off x="2778322" y="6355970"/>
            <a:ext cx="806366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Vrednosti u bucketima - adrese reda u tabeli</a:t>
            </a:r>
          </a:p>
        </p:txBody>
      </p:sp>
      <p:sp>
        <p:nvSpPr>
          <p:cNvPr id="318" name="Shape 2540"/>
          <p:cNvSpPr/>
          <p:nvPr/>
        </p:nvSpPr>
        <p:spPr>
          <a:xfrm>
            <a:off x="1932813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19" name="TextBox 20"/>
          <p:cNvSpPr txBox="1"/>
          <p:nvPr/>
        </p:nvSpPr>
        <p:spPr>
          <a:xfrm>
            <a:off x="2797858" y="7258771"/>
            <a:ext cx="651942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Prednosti - tačne vrednosti ključeva</a:t>
            </a:r>
          </a:p>
        </p:txBody>
      </p:sp>
      <p:sp>
        <p:nvSpPr>
          <p:cNvPr id="320" name="Shape 2540"/>
          <p:cNvSpPr/>
          <p:nvPr/>
        </p:nvSpPr>
        <p:spPr>
          <a:xfrm>
            <a:off x="1929806" y="72664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21" name="TextBox 20"/>
          <p:cNvSpPr txBox="1"/>
          <p:nvPr/>
        </p:nvSpPr>
        <p:spPr>
          <a:xfrm>
            <a:off x="2823611" y="8161573"/>
            <a:ext cx="606758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Mane - raspon vrednosti ključeva</a:t>
            </a:r>
          </a:p>
        </p:txBody>
      </p:sp>
      <p:sp>
        <p:nvSpPr>
          <p:cNvPr id="322" name="Shape 2540"/>
          <p:cNvSpPr/>
          <p:nvPr/>
        </p:nvSpPr>
        <p:spPr>
          <a:xfrm>
            <a:off x="1953119" y="816926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23" name="Screen Shot 2020-04-12 at 9.57.33 PM.png" descr="Screen Shot 2020-04-12 at 9.57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7190" y="3484621"/>
            <a:ext cx="12106492" cy="6746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 txBox="1"/>
          <p:nvPr/>
        </p:nvSpPr>
        <p:spPr>
          <a:xfrm>
            <a:off x="1877733" y="1971589"/>
            <a:ext cx="1339246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Klasterovani indeksi</a:t>
            </a:r>
          </a:p>
        </p:txBody>
      </p:sp>
      <p:sp>
        <p:nvSpPr>
          <p:cNvPr id="326" name="TextBox 20"/>
          <p:cNvSpPr txBox="1"/>
          <p:nvPr/>
        </p:nvSpPr>
        <p:spPr>
          <a:xfrm>
            <a:off x="2783075" y="4611147"/>
            <a:ext cx="491585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Sortiranje redova po ključu</a:t>
            </a:r>
          </a:p>
        </p:txBody>
      </p:sp>
      <p:sp>
        <p:nvSpPr>
          <p:cNvPr id="327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28" name="TextBox 22"/>
          <p:cNvSpPr txBox="1"/>
          <p:nvPr/>
        </p:nvSpPr>
        <p:spPr>
          <a:xfrm>
            <a:off x="2775314" y="5490871"/>
            <a:ext cx="491664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Jedinstven na nivou tabele</a:t>
            </a:r>
          </a:p>
        </p:txBody>
      </p:sp>
      <p:sp>
        <p:nvSpPr>
          <p:cNvPr id="329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30" name="TextBox 22"/>
          <p:cNvSpPr txBox="1"/>
          <p:nvPr/>
        </p:nvSpPr>
        <p:spPr>
          <a:xfrm>
            <a:off x="2778322" y="6355970"/>
            <a:ext cx="164044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B Stabla</a:t>
            </a:r>
          </a:p>
        </p:txBody>
      </p:sp>
      <p:sp>
        <p:nvSpPr>
          <p:cNvPr id="331" name="Shape 2540"/>
          <p:cNvSpPr/>
          <p:nvPr/>
        </p:nvSpPr>
        <p:spPr>
          <a:xfrm>
            <a:off x="1932813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32" name="TextBox 20"/>
          <p:cNvSpPr txBox="1"/>
          <p:nvPr/>
        </p:nvSpPr>
        <p:spPr>
          <a:xfrm>
            <a:off x="2728623" y="7228381"/>
            <a:ext cx="77166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Prednosti - raspon vrednosti ključeva i join</a:t>
            </a:r>
          </a:p>
        </p:txBody>
      </p:sp>
      <p:sp>
        <p:nvSpPr>
          <p:cNvPr id="333" name="Shape 2540"/>
          <p:cNvSpPr/>
          <p:nvPr/>
        </p:nvSpPr>
        <p:spPr>
          <a:xfrm>
            <a:off x="1929806" y="722106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34" name="Screen Shot 2020-04-12 at 10.01.52 PM.png" descr="Screen Shot 2020-04-12 at 10.0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87342" y="1760838"/>
            <a:ext cx="9682713" cy="10194324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TextBox 20"/>
          <p:cNvSpPr txBox="1"/>
          <p:nvPr/>
        </p:nvSpPr>
        <p:spPr>
          <a:xfrm>
            <a:off x="2726015" y="8087764"/>
            <a:ext cx="728757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Prednosti - group by i order by po ključu</a:t>
            </a:r>
          </a:p>
        </p:txBody>
      </p:sp>
      <p:sp>
        <p:nvSpPr>
          <p:cNvPr id="336" name="Shape 2540"/>
          <p:cNvSpPr/>
          <p:nvPr/>
        </p:nvSpPr>
        <p:spPr>
          <a:xfrm>
            <a:off x="1927198" y="8080451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/>
          <p:cNvSpPr txBox="1"/>
          <p:nvPr/>
        </p:nvSpPr>
        <p:spPr>
          <a:xfrm>
            <a:off x="1877733" y="1971589"/>
            <a:ext cx="1339246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Neklasterovani indeksi</a:t>
            </a:r>
          </a:p>
        </p:txBody>
      </p:sp>
      <p:sp>
        <p:nvSpPr>
          <p:cNvPr id="339" name="TextBox 20"/>
          <p:cNvSpPr txBox="1"/>
          <p:nvPr/>
        </p:nvSpPr>
        <p:spPr>
          <a:xfrm>
            <a:off x="2783075" y="4611147"/>
            <a:ext cx="699369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Primenjivo: klasterovan indeks ili heap</a:t>
            </a:r>
          </a:p>
        </p:txBody>
      </p:sp>
      <p:sp>
        <p:nvSpPr>
          <p:cNvPr id="340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41" name="TextBox 22"/>
          <p:cNvSpPr txBox="1"/>
          <p:nvPr/>
        </p:nvSpPr>
        <p:spPr>
          <a:xfrm>
            <a:off x="2775314" y="5490871"/>
            <a:ext cx="164044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B Stabla</a:t>
            </a:r>
          </a:p>
        </p:txBody>
      </p:sp>
      <p:sp>
        <p:nvSpPr>
          <p:cNvPr id="342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43" name="TextBox 22"/>
          <p:cNvSpPr txBox="1"/>
          <p:nvPr/>
        </p:nvSpPr>
        <p:spPr>
          <a:xfrm>
            <a:off x="2778322" y="6355970"/>
            <a:ext cx="852999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Razlike u listovima u odnosu na klasterizovane</a:t>
            </a:r>
          </a:p>
        </p:txBody>
      </p:sp>
      <p:sp>
        <p:nvSpPr>
          <p:cNvPr id="344" name="Shape 2540"/>
          <p:cNvSpPr/>
          <p:nvPr/>
        </p:nvSpPr>
        <p:spPr>
          <a:xfrm>
            <a:off x="1932813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45" name="TextBox 20"/>
          <p:cNvSpPr txBox="1"/>
          <p:nvPr/>
        </p:nvSpPr>
        <p:spPr>
          <a:xfrm>
            <a:off x="2728623" y="7228381"/>
            <a:ext cx="855202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Prednosti - ako je mali broj redova koji se traže</a:t>
            </a:r>
          </a:p>
        </p:txBody>
      </p:sp>
      <p:sp>
        <p:nvSpPr>
          <p:cNvPr id="346" name="Shape 2540"/>
          <p:cNvSpPr/>
          <p:nvPr/>
        </p:nvSpPr>
        <p:spPr>
          <a:xfrm>
            <a:off x="1929806" y="722106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47" name="Screen Shot 2020-04-12 at 10.08.23 PM.png" descr="Screen Shot 2020-04-12 at 10.08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2378" y="1879184"/>
            <a:ext cx="10467757" cy="9957632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TextBox 20"/>
          <p:cNvSpPr txBox="1"/>
          <p:nvPr/>
        </p:nvSpPr>
        <p:spPr>
          <a:xfrm>
            <a:off x="2726015" y="8095077"/>
            <a:ext cx="800989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Mane - ako je veliki broj redova koji se traže</a:t>
            </a:r>
          </a:p>
        </p:txBody>
      </p:sp>
      <p:sp>
        <p:nvSpPr>
          <p:cNvPr id="349" name="Shape 2540"/>
          <p:cNvSpPr/>
          <p:nvPr/>
        </p:nvSpPr>
        <p:spPr>
          <a:xfrm>
            <a:off x="1927198" y="80877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50" name="TextBox 20"/>
          <p:cNvSpPr txBox="1"/>
          <p:nvPr/>
        </p:nvSpPr>
        <p:spPr>
          <a:xfrm>
            <a:off x="2726015" y="9090700"/>
            <a:ext cx="428264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Indeksi sa filtriranjem</a:t>
            </a:r>
          </a:p>
        </p:txBody>
      </p:sp>
      <p:sp>
        <p:nvSpPr>
          <p:cNvPr id="351" name="Shape 2540"/>
          <p:cNvSpPr/>
          <p:nvPr/>
        </p:nvSpPr>
        <p:spPr>
          <a:xfrm>
            <a:off x="1929806" y="909839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52" name="TextBox 20"/>
          <p:cNvSpPr txBox="1"/>
          <p:nvPr/>
        </p:nvSpPr>
        <p:spPr>
          <a:xfrm>
            <a:off x="2723407" y="10029361"/>
            <a:ext cx="949936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Indeksi sa dodatnim kolonama koje nisu ključevi</a:t>
            </a:r>
          </a:p>
        </p:txBody>
      </p:sp>
      <p:sp>
        <p:nvSpPr>
          <p:cNvPr id="353" name="Shape 2540"/>
          <p:cNvSpPr/>
          <p:nvPr/>
        </p:nvSpPr>
        <p:spPr>
          <a:xfrm>
            <a:off x="1927198" y="1003705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Box 6"/>
          <p:cNvSpPr txBox="1"/>
          <p:nvPr/>
        </p:nvSpPr>
        <p:spPr>
          <a:xfrm>
            <a:off x="1877733" y="1971589"/>
            <a:ext cx="1339246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Columnstore indeksi</a:t>
            </a:r>
          </a:p>
        </p:txBody>
      </p:sp>
      <p:sp>
        <p:nvSpPr>
          <p:cNvPr id="356" name="TextBox 20"/>
          <p:cNvSpPr txBox="1"/>
          <p:nvPr/>
        </p:nvSpPr>
        <p:spPr>
          <a:xfrm>
            <a:off x="2783075" y="4611147"/>
            <a:ext cx="760428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Skladišta podataka, bulk insert i read only</a:t>
            </a:r>
          </a:p>
        </p:txBody>
      </p:sp>
      <p:sp>
        <p:nvSpPr>
          <p:cNvPr id="357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58" name="TextBox 22"/>
          <p:cNvSpPr txBox="1"/>
          <p:nvPr/>
        </p:nvSpPr>
        <p:spPr>
          <a:xfrm>
            <a:off x="2775314" y="5490871"/>
            <a:ext cx="577449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Grupe redova, segmenti kolona</a:t>
            </a:r>
          </a:p>
        </p:txBody>
      </p:sp>
      <p:sp>
        <p:nvSpPr>
          <p:cNvPr id="359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60" name="TextBox 22"/>
          <p:cNvSpPr txBox="1"/>
          <p:nvPr/>
        </p:nvSpPr>
        <p:spPr>
          <a:xfrm>
            <a:off x="2778322" y="6355970"/>
            <a:ext cx="68579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Columnstore i deltastore, tuple mover</a:t>
            </a:r>
          </a:p>
        </p:txBody>
      </p:sp>
      <p:sp>
        <p:nvSpPr>
          <p:cNvPr id="361" name="Shape 2540"/>
          <p:cNvSpPr/>
          <p:nvPr/>
        </p:nvSpPr>
        <p:spPr>
          <a:xfrm>
            <a:off x="1932813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62" name="TextBox 20"/>
          <p:cNvSpPr txBox="1"/>
          <p:nvPr/>
        </p:nvSpPr>
        <p:spPr>
          <a:xfrm>
            <a:off x="2728623" y="7228381"/>
            <a:ext cx="72425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Klasterizovani -  kod skladišta podataka</a:t>
            </a:r>
          </a:p>
        </p:txBody>
      </p:sp>
      <p:sp>
        <p:nvSpPr>
          <p:cNvPr id="363" name="Shape 2540"/>
          <p:cNvSpPr/>
          <p:nvPr/>
        </p:nvSpPr>
        <p:spPr>
          <a:xfrm>
            <a:off x="1929806" y="722106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64" name="TextBox 20"/>
          <p:cNvSpPr txBox="1"/>
          <p:nvPr/>
        </p:nvSpPr>
        <p:spPr>
          <a:xfrm>
            <a:off x="2726015" y="8095077"/>
            <a:ext cx="788924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Neklasterizovani  - real time OTLP analitika</a:t>
            </a:r>
          </a:p>
        </p:txBody>
      </p:sp>
      <p:sp>
        <p:nvSpPr>
          <p:cNvPr id="365" name="Shape 2540"/>
          <p:cNvSpPr/>
          <p:nvPr/>
        </p:nvSpPr>
        <p:spPr>
          <a:xfrm>
            <a:off x="1927198" y="80877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66" name="Screen Shot 2020-04-12 at 10.15.14 PM.png" descr="Screen Shot 2020-04-12 at 10.15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95148" y="4395864"/>
            <a:ext cx="11968234" cy="6699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Box 6"/>
          <p:cNvSpPr txBox="1"/>
          <p:nvPr/>
        </p:nvSpPr>
        <p:spPr>
          <a:xfrm>
            <a:off x="1877733" y="1971589"/>
            <a:ext cx="1339246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Ostali indeksi</a:t>
            </a:r>
          </a:p>
        </p:txBody>
      </p:sp>
      <p:sp>
        <p:nvSpPr>
          <p:cNvPr id="369" name="TextBox 20"/>
          <p:cNvSpPr txBox="1"/>
          <p:nvPr/>
        </p:nvSpPr>
        <p:spPr>
          <a:xfrm>
            <a:off x="2783075" y="4611147"/>
            <a:ext cx="351528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Jedinstveni indeksi</a:t>
            </a:r>
          </a:p>
        </p:txBody>
      </p:sp>
      <p:sp>
        <p:nvSpPr>
          <p:cNvPr id="370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71" name="TextBox 22"/>
          <p:cNvSpPr txBox="1"/>
          <p:nvPr/>
        </p:nvSpPr>
        <p:spPr>
          <a:xfrm>
            <a:off x="2775314" y="5490871"/>
            <a:ext cx="71302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Indeksi nad kolonama koje se računaju</a:t>
            </a:r>
          </a:p>
        </p:txBody>
      </p:sp>
      <p:sp>
        <p:nvSpPr>
          <p:cNvPr id="372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73" name="TextBox 22"/>
          <p:cNvSpPr txBox="1"/>
          <p:nvPr/>
        </p:nvSpPr>
        <p:spPr>
          <a:xfrm>
            <a:off x="2778322" y="6355970"/>
            <a:ext cx="31082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Prostorni indeksi</a:t>
            </a:r>
          </a:p>
        </p:txBody>
      </p:sp>
      <p:sp>
        <p:nvSpPr>
          <p:cNvPr id="374" name="Shape 2540"/>
          <p:cNvSpPr/>
          <p:nvPr/>
        </p:nvSpPr>
        <p:spPr>
          <a:xfrm>
            <a:off x="1932813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75" name="TextBox 20"/>
          <p:cNvSpPr txBox="1"/>
          <p:nvPr/>
        </p:nvSpPr>
        <p:spPr>
          <a:xfrm>
            <a:off x="2828664" y="7228381"/>
            <a:ext cx="24033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XML indeksi</a:t>
            </a:r>
          </a:p>
        </p:txBody>
      </p:sp>
      <p:sp>
        <p:nvSpPr>
          <p:cNvPr id="376" name="Shape 2540"/>
          <p:cNvSpPr/>
          <p:nvPr/>
        </p:nvSpPr>
        <p:spPr>
          <a:xfrm>
            <a:off x="1929806" y="722106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77" name="TextBox 20"/>
          <p:cNvSpPr txBox="1"/>
          <p:nvPr/>
        </p:nvSpPr>
        <p:spPr>
          <a:xfrm>
            <a:off x="2830613" y="8095077"/>
            <a:ext cx="300370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Full text indeksi</a:t>
            </a:r>
          </a:p>
        </p:txBody>
      </p:sp>
      <p:sp>
        <p:nvSpPr>
          <p:cNvPr id="378" name="Shape 2540"/>
          <p:cNvSpPr/>
          <p:nvPr/>
        </p:nvSpPr>
        <p:spPr>
          <a:xfrm>
            <a:off x="1927198" y="80877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1B243B"/>
      </a:dk1>
      <a:lt1>
        <a:srgbClr val="FFFFFF"/>
      </a:lt1>
      <a:dk2>
        <a:srgbClr val="A7A7A7"/>
      </a:dk2>
      <a:lt2>
        <a:srgbClr val="535353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0000FF"/>
      </a:hlink>
      <a:folHlink>
        <a:srgbClr val="FF00FF"/>
      </a:folHlink>
    </a:clrScheme>
    <a:fontScheme name="Default Theme">
      <a:majorFont>
        <a:latin typeface="Nunito Light"/>
        <a:ea typeface="Nunito Light"/>
        <a:cs typeface="Nunito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0000FF"/>
      </a:hlink>
      <a:folHlink>
        <a:srgbClr val="FF00FF"/>
      </a:folHlink>
    </a:clrScheme>
    <a:fontScheme name="Default Theme">
      <a:majorFont>
        <a:latin typeface="Nunito Light"/>
        <a:ea typeface="Nunito Light"/>
        <a:cs typeface="Nunito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