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ED"/>
          </a:solidFill>
        </a:fill>
      </a:tcStyle>
    </a:wholeTbl>
    <a:band2H>
      <a:tcTxStyle b="def" i="def"/>
      <a:tcStyle>
        <a:tcBdr/>
        <a:fill>
          <a:solidFill>
            <a:srgbClr val="E7ED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5"/>
          </a:solidFill>
        </a:fill>
      </a:tcStyle>
    </a:wholeTbl>
    <a:band2H>
      <a:tcTxStyle b="def" i="def"/>
      <a:tcStyle>
        <a:tcBdr/>
        <a:fill>
          <a:solidFill>
            <a:srgbClr val="E7E9F2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BED"/>
          </a:solidFill>
        </a:fill>
      </a:tcStyle>
    </a:wholeTbl>
    <a:band2H>
      <a:tcTxStyle b="def" i="def"/>
      <a:tcStyle>
        <a:tcBdr/>
        <a:fill>
          <a:solidFill>
            <a:srgbClr val="E7F5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BEE"/>
          </a:solidFill>
        </a:fill>
      </a:tcStyle>
    </a:wholeTbl>
    <a:band2H>
      <a:tcTxStyle b="def" i="def"/>
      <a:tcStyle>
        <a:tcBdr/>
        <a:fill>
          <a:solidFill>
            <a:srgbClr val="F5F5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43B"/>
              </a:solidFill>
              <a:prstDash val="solid"/>
              <a:round/>
            </a:ln>
          </a:top>
          <a:bottom>
            <a:ln w="25400" cap="flat">
              <a:solidFill>
                <a:srgbClr val="1B24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43B"/>
              </a:solidFill>
              <a:prstDash val="solid"/>
              <a:round/>
            </a:ln>
          </a:top>
          <a:bottom>
            <a:ln w="25400" cap="flat">
              <a:solidFill>
                <a:srgbClr val="1B24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Nunito Light"/>
      </a:defRPr>
    </a:lvl1pPr>
    <a:lvl2pPr indent="228600" defTabSz="914216" latinLnBrk="0">
      <a:defRPr sz="2400">
        <a:latin typeface="+mj-lt"/>
        <a:ea typeface="+mj-ea"/>
        <a:cs typeface="+mj-cs"/>
        <a:sym typeface="Nunito Light"/>
      </a:defRPr>
    </a:lvl2pPr>
    <a:lvl3pPr indent="457200" defTabSz="914216" latinLnBrk="0">
      <a:defRPr sz="2400">
        <a:latin typeface="+mj-lt"/>
        <a:ea typeface="+mj-ea"/>
        <a:cs typeface="+mj-cs"/>
        <a:sym typeface="Nunito Light"/>
      </a:defRPr>
    </a:lvl3pPr>
    <a:lvl4pPr indent="685800" defTabSz="914216" latinLnBrk="0">
      <a:defRPr sz="2400">
        <a:latin typeface="+mj-lt"/>
        <a:ea typeface="+mj-ea"/>
        <a:cs typeface="+mj-cs"/>
        <a:sym typeface="Nunito Light"/>
      </a:defRPr>
    </a:lvl4pPr>
    <a:lvl5pPr indent="914400" defTabSz="914216" latinLnBrk="0">
      <a:defRPr sz="2400">
        <a:latin typeface="+mj-lt"/>
        <a:ea typeface="+mj-ea"/>
        <a:cs typeface="+mj-cs"/>
        <a:sym typeface="Nunito Light"/>
      </a:defRPr>
    </a:lvl5pPr>
    <a:lvl6pPr indent="1143000" defTabSz="914216" latinLnBrk="0">
      <a:defRPr sz="2400">
        <a:latin typeface="+mj-lt"/>
        <a:ea typeface="+mj-ea"/>
        <a:cs typeface="+mj-cs"/>
        <a:sym typeface="Nunito Light"/>
      </a:defRPr>
    </a:lvl6pPr>
    <a:lvl7pPr indent="1371600" defTabSz="914216" latinLnBrk="0">
      <a:defRPr sz="2400">
        <a:latin typeface="+mj-lt"/>
        <a:ea typeface="+mj-ea"/>
        <a:cs typeface="+mj-cs"/>
        <a:sym typeface="Nunito Light"/>
      </a:defRPr>
    </a:lvl7pPr>
    <a:lvl8pPr indent="1600200" defTabSz="914216" latinLnBrk="0">
      <a:defRPr sz="2400">
        <a:latin typeface="+mj-lt"/>
        <a:ea typeface="+mj-ea"/>
        <a:cs typeface="+mj-cs"/>
        <a:sym typeface="Nunito Light"/>
      </a:defRPr>
    </a:lvl8pPr>
    <a:lvl9pPr indent="1828800" defTabSz="914216" latinLnBrk="0">
      <a:defRPr sz="2400">
        <a:latin typeface="+mj-lt"/>
        <a:ea typeface="+mj-ea"/>
        <a:cs typeface="+mj-cs"/>
        <a:sym typeface="Nunito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51" name="Freeform 2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2" name="Freeform 3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3" name="Freeform 4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4" name="Freeform 5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5" name="Freeform 6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6" name="Freeform 7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7" name="Freeform 8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8" name="Freeform 9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9" name="Freeform 10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0" name="Freeform 11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1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2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3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4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5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6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7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8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9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0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1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2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3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4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5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3"/>
          <p:cNvSpPr/>
          <p:nvPr>
            <p:ph type="pic" sz="quarter" idx="13"/>
          </p:nvPr>
        </p:nvSpPr>
        <p:spPr>
          <a:xfrm>
            <a:off x="14433683" y="3094762"/>
            <a:ext cx="6550132" cy="751592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icture Placeholder 13"/>
          <p:cNvSpPr/>
          <p:nvPr>
            <p:ph type="pic" sz="quarter" idx="13"/>
          </p:nvPr>
        </p:nvSpPr>
        <p:spPr>
          <a:xfrm>
            <a:off x="12901752" y="3940388"/>
            <a:ext cx="6780687" cy="38703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18" name="Group 8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93" name="Freeform 9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4" name="Freeform 10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5" name="Freeform 11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6" name="Freeform 12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7" name="Freeform 13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8" name="Freeform 14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9" name="Freeform 15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0" name="Freeform 16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1" name="Freeform 18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2" name="Freeform 19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3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4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5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6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7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8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9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0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1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2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3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4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5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6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7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3"/>
          <p:cNvSpPr/>
          <p:nvPr>
            <p:ph type="pic" sz="quarter" idx="13"/>
          </p:nvPr>
        </p:nvSpPr>
        <p:spPr>
          <a:xfrm>
            <a:off x="4770022" y="2436714"/>
            <a:ext cx="4290418" cy="762743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52" name="Group 2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127" name="Freeform 4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8" name="Freeform 5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9" name="Freeform 6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0" name="Freeform 7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1" name="Freeform 8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2" name="Freeform 9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3" name="Freeform 10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4" name="Freeform 11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5" name="Freeform 12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6" name="Freeform 13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7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8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9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0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1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2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3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4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5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6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7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8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9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0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1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icture Placeholder 13"/>
          <p:cNvSpPr/>
          <p:nvPr>
            <p:ph type="pic" sz="quarter" idx="13"/>
          </p:nvPr>
        </p:nvSpPr>
        <p:spPr>
          <a:xfrm>
            <a:off x="3410887" y="3912685"/>
            <a:ext cx="7567385" cy="478034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86" name="Group 2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161" name="Freeform 3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2" name="Freeform 5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3" name="Freeform 6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4" name="Freeform 7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5" name="Freeform 8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6" name="Freeform 9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7" name="Freeform 10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8" name="Freeform 11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9" name="Freeform 12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0" name="Freeform 13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1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2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3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4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5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6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7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8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9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0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1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2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3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4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5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icture Placeholder 13"/>
          <p:cNvSpPr/>
          <p:nvPr>
            <p:ph type="pic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icture Placeholder 3"/>
          <p:cNvSpPr/>
          <p:nvPr>
            <p:ph type="pic" sz="half" idx="13"/>
          </p:nvPr>
        </p:nvSpPr>
        <p:spPr>
          <a:xfrm>
            <a:off x="13905211" y="1952726"/>
            <a:ext cx="8420997" cy="842099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28" name="Group 4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203" name="Freeform 5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4" name="Freeform 6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5" name="Freeform 7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6" name="Freeform 8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7" name="Freeform 9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8" name="Freeform 10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9" name="Freeform 11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0" name="Freeform 12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1" name="Freeform 13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2" name="Freeform 14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3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4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5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6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7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8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9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0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1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2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3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4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5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6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7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8"/>
          <p:cNvGrpSpPr/>
          <p:nvPr/>
        </p:nvGrpSpPr>
        <p:grpSpPr>
          <a:xfrm>
            <a:off x="-6598854" y="-10512751"/>
            <a:ext cx="4303384" cy="24534170"/>
            <a:chOff x="0" y="0"/>
            <a:chExt cx="4303382" cy="24534168"/>
          </a:xfrm>
        </p:grpSpPr>
        <p:sp>
          <p:nvSpPr>
            <p:cNvPr id="2" name="Freeform 49"/>
            <p:cNvSpPr/>
            <p:nvPr/>
          </p:nvSpPr>
          <p:spPr>
            <a:xfrm rot="5400000">
              <a:off x="291183" y="23087107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3" name="Freeform 50"/>
            <p:cNvSpPr/>
            <p:nvPr/>
          </p:nvSpPr>
          <p:spPr>
            <a:xfrm rot="5400000">
              <a:off x="1392727" y="21690657"/>
              <a:ext cx="1454947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4" name="Freeform 51"/>
            <p:cNvSpPr/>
            <p:nvPr/>
          </p:nvSpPr>
          <p:spPr>
            <a:xfrm rot="5400000">
              <a:off x="797319" y="19983464"/>
              <a:ext cx="2645764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" name="Freeform 52"/>
            <p:cNvSpPr/>
            <p:nvPr/>
          </p:nvSpPr>
          <p:spPr>
            <a:xfrm rot="5400000">
              <a:off x="619130" y="19805276"/>
              <a:ext cx="3002141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" name="Freeform 53"/>
            <p:cNvSpPr/>
            <p:nvPr/>
          </p:nvSpPr>
          <p:spPr>
            <a:xfrm rot="5400000">
              <a:off x="1273214" y="17499689"/>
              <a:ext cx="2784839" cy="314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" name="Freeform 54"/>
            <p:cNvSpPr/>
            <p:nvPr/>
          </p:nvSpPr>
          <p:spPr>
            <a:xfrm rot="5400000">
              <a:off x="2190231" y="17730032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8" name="Freeform 55"/>
            <p:cNvSpPr/>
            <p:nvPr/>
          </p:nvSpPr>
          <p:spPr>
            <a:xfrm rot="5400000">
              <a:off x="1868386" y="15331816"/>
              <a:ext cx="2810915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" name="Freeform 56"/>
            <p:cNvSpPr/>
            <p:nvPr/>
          </p:nvSpPr>
          <p:spPr>
            <a:xfrm rot="5400000">
              <a:off x="408346" y="13898426"/>
              <a:ext cx="4136462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" name="Freeform 57"/>
            <p:cNvSpPr/>
            <p:nvPr/>
          </p:nvSpPr>
          <p:spPr>
            <a:xfrm rot="5400000">
              <a:off x="326343" y="11517021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" name="Freeform 58"/>
            <p:cNvSpPr/>
            <p:nvPr/>
          </p:nvSpPr>
          <p:spPr>
            <a:xfrm rot="5400000">
              <a:off x="3954733" y="9879941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" name="Freeform 13"/>
            <p:cNvSpPr/>
            <p:nvPr/>
          </p:nvSpPr>
          <p:spPr>
            <a:xfrm rot="5400000">
              <a:off x="4026437" y="9713428"/>
              <a:ext cx="225019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" name="Freeform 14"/>
            <p:cNvSpPr/>
            <p:nvPr/>
          </p:nvSpPr>
          <p:spPr>
            <a:xfrm rot="5400000">
              <a:off x="1633145" y="8695400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" name="Freeform 15"/>
            <p:cNvSpPr/>
            <p:nvPr/>
          </p:nvSpPr>
          <p:spPr>
            <a:xfrm rot="5400000">
              <a:off x="1463411" y="7184026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" name="Freeform 16"/>
            <p:cNvSpPr/>
            <p:nvPr/>
          </p:nvSpPr>
          <p:spPr>
            <a:xfrm rot="5400000">
              <a:off x="2340168" y="7918501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" name="Freeform 17"/>
            <p:cNvSpPr/>
            <p:nvPr/>
          </p:nvSpPr>
          <p:spPr>
            <a:xfrm rot="5400000">
              <a:off x="3361494" y="6042637"/>
              <a:ext cx="942107" cy="80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" name="Freeform 18"/>
            <p:cNvSpPr/>
            <p:nvPr/>
          </p:nvSpPr>
          <p:spPr>
            <a:xfrm rot="5400000">
              <a:off x="1193953" y="6245267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" name="Freeform 19"/>
            <p:cNvSpPr/>
            <p:nvPr/>
          </p:nvSpPr>
          <p:spPr>
            <a:xfrm rot="5400000">
              <a:off x="2367961" y="4916185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9" name="Freeform 20"/>
            <p:cNvSpPr/>
            <p:nvPr/>
          </p:nvSpPr>
          <p:spPr>
            <a:xfrm rot="5400000">
              <a:off x="-147360" y="1570860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" name="Freeform 21"/>
            <p:cNvSpPr/>
            <p:nvPr/>
          </p:nvSpPr>
          <p:spPr>
            <a:xfrm rot="5400000">
              <a:off x="1051342" y="2404970"/>
              <a:ext cx="439287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" name="Freeform 22"/>
            <p:cNvSpPr/>
            <p:nvPr/>
          </p:nvSpPr>
          <p:spPr>
            <a:xfrm rot="5400000">
              <a:off x="3636438" y="1540107"/>
              <a:ext cx="920382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" name="Freeform 23"/>
            <p:cNvSpPr/>
            <p:nvPr/>
          </p:nvSpPr>
          <p:spPr>
            <a:xfrm rot="5400000">
              <a:off x="3786378" y="860520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3" name="Freeform 24"/>
            <p:cNvSpPr/>
            <p:nvPr/>
          </p:nvSpPr>
          <p:spPr>
            <a:xfrm rot="5400000">
              <a:off x="1908900" y="-906156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" name="Freeform 25"/>
            <p:cNvSpPr/>
            <p:nvPr/>
          </p:nvSpPr>
          <p:spPr>
            <a:xfrm rot="5400000">
              <a:off x="1990092" y="-1027843"/>
              <a:ext cx="1285449" cy="334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" name="Freeform 26"/>
            <p:cNvSpPr/>
            <p:nvPr/>
          </p:nvSpPr>
          <p:spPr>
            <a:xfrm rot="5400000">
              <a:off x="-1830910" y="11063920"/>
              <a:ext cx="6987478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" name="Freeform 12"/>
            <p:cNvSpPr/>
            <p:nvPr/>
          </p:nvSpPr>
          <p:spPr>
            <a:xfrm rot="5400000">
              <a:off x="2252464" y="10062963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91421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182843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2742651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365686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457108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548530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6399519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731373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11"/>
          <p:cNvSpPr txBox="1"/>
          <p:nvPr/>
        </p:nvSpPr>
        <p:spPr>
          <a:xfrm>
            <a:off x="1798389" y="3961896"/>
            <a:ext cx="2077452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122" sz="57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Obrada transakcija, planovi izvršavanja transakcija, izolacija i zaključavanje MS SQL baze podataka </a:t>
            </a:r>
            <a:endParaRPr b="0" spc="25" sz="1200"/>
          </a:p>
        </p:txBody>
      </p:sp>
      <p:sp>
        <p:nvSpPr>
          <p:cNvPr id="239" name="TextBox 312"/>
          <p:cNvSpPr txBox="1"/>
          <p:nvPr/>
        </p:nvSpPr>
        <p:spPr>
          <a:xfrm>
            <a:off x="2072285" y="8039923"/>
            <a:ext cx="655420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STRAHINJA LAKTOVIĆ 1089</a:t>
            </a:r>
          </a:p>
        </p:txBody>
      </p:sp>
      <p:grpSp>
        <p:nvGrpSpPr>
          <p:cNvPr id="265" name="Group 129"/>
          <p:cNvGrpSpPr/>
          <p:nvPr/>
        </p:nvGrpSpPr>
        <p:grpSpPr>
          <a:xfrm>
            <a:off x="-1" y="-1582768"/>
            <a:ext cx="24534169" cy="4303383"/>
            <a:chOff x="0" y="0"/>
            <a:chExt cx="24534167" cy="4303382"/>
          </a:xfrm>
        </p:grpSpPr>
        <p:sp>
          <p:nvSpPr>
            <p:cNvPr id="240" name="Freeform 130"/>
            <p:cNvSpPr/>
            <p:nvPr/>
          </p:nvSpPr>
          <p:spPr>
            <a:xfrm>
              <a:off x="23378290" y="2587678"/>
              <a:ext cx="1133339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1" name="Freeform 131"/>
            <p:cNvSpPr/>
            <p:nvPr/>
          </p:nvSpPr>
          <p:spPr>
            <a:xfrm>
              <a:off x="23079220" y="67144"/>
              <a:ext cx="1454948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2" name="Freeform 132"/>
            <p:cNvSpPr/>
            <p:nvPr/>
          </p:nvSpPr>
          <p:spPr>
            <a:xfrm>
              <a:off x="20776620" y="67144"/>
              <a:ext cx="2645764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3" name="Freeform 133"/>
            <p:cNvSpPr/>
            <p:nvPr/>
          </p:nvSpPr>
          <p:spPr>
            <a:xfrm>
              <a:off x="20420243" y="67144"/>
              <a:ext cx="3002141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4" name="Freeform 134"/>
            <p:cNvSpPr/>
            <p:nvPr/>
          </p:nvSpPr>
          <p:spPr>
            <a:xfrm>
              <a:off x="17677877" y="67143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5" name="Freeform 135"/>
            <p:cNvSpPr/>
            <p:nvPr/>
          </p:nvSpPr>
          <p:spPr>
            <a:xfrm>
              <a:off x="17608342" y="67143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6" name="Freeform 136"/>
            <p:cNvSpPr/>
            <p:nvPr/>
          </p:nvSpPr>
          <p:spPr>
            <a:xfrm>
              <a:off x="14888517" y="67380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7" name="Freeform 137"/>
            <p:cNvSpPr/>
            <p:nvPr/>
          </p:nvSpPr>
          <p:spPr>
            <a:xfrm>
              <a:off x="13589855" y="67144"/>
              <a:ext cx="4136462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8" name="Freeform 138"/>
            <p:cNvSpPr/>
            <p:nvPr/>
          </p:nvSpPr>
          <p:spPr>
            <a:xfrm>
              <a:off x="11104147" y="44842"/>
              <a:ext cx="4345073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9" name="Freeform 139"/>
            <p:cNvSpPr/>
            <p:nvPr/>
          </p:nvSpPr>
          <p:spPr>
            <a:xfrm>
              <a:off x="9793019" y="67143"/>
              <a:ext cx="368428" cy="1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0" name="Freeform 13"/>
            <p:cNvSpPr/>
            <p:nvPr/>
          </p:nvSpPr>
          <p:spPr>
            <a:xfrm>
              <a:off x="9698211" y="67143"/>
              <a:ext cx="225018" cy="1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1" name="Freeform 14"/>
            <p:cNvSpPr/>
            <p:nvPr/>
          </p:nvSpPr>
          <p:spPr>
            <a:xfrm>
              <a:off x="8501999" y="217871"/>
              <a:ext cx="2645767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2" name="Freeform 15"/>
            <p:cNvSpPr/>
            <p:nvPr/>
          </p:nvSpPr>
          <p:spPr>
            <a:xfrm>
              <a:off x="6821130" y="218109"/>
              <a:ext cx="2984758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3" name="Freeform 16"/>
            <p:cNvSpPr/>
            <p:nvPr/>
          </p:nvSpPr>
          <p:spPr>
            <a:xfrm>
              <a:off x="6829814" y="67143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4" name="Freeform 17"/>
            <p:cNvSpPr/>
            <p:nvPr/>
          </p:nvSpPr>
          <p:spPr>
            <a:xfrm>
              <a:off x="5975275" y="67143"/>
              <a:ext cx="942107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5" name="Freeform 18"/>
            <p:cNvSpPr/>
            <p:nvPr/>
          </p:nvSpPr>
          <p:spPr>
            <a:xfrm>
              <a:off x="5608571" y="830906"/>
              <a:ext cx="2915219" cy="164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6" name="Freeform 19"/>
            <p:cNvSpPr/>
            <p:nvPr/>
          </p:nvSpPr>
          <p:spPr>
            <a:xfrm>
              <a:off x="5092201" y="237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7" name="Freeform 20"/>
            <p:cNvSpPr/>
            <p:nvPr/>
          </p:nvSpPr>
          <p:spPr>
            <a:xfrm>
              <a:off x="443058" y="346874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8" name="Freeform 21"/>
            <p:cNvSpPr/>
            <p:nvPr/>
          </p:nvSpPr>
          <p:spPr>
            <a:xfrm>
              <a:off x="1264131" y="1"/>
              <a:ext cx="439287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9" name="Freeform 22"/>
            <p:cNvSpPr/>
            <p:nvPr/>
          </p:nvSpPr>
          <p:spPr>
            <a:xfrm>
              <a:off x="1264130" y="22539"/>
              <a:ext cx="920382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0" name="Freeform 23"/>
            <p:cNvSpPr/>
            <p:nvPr/>
          </p:nvSpPr>
          <p:spPr>
            <a:xfrm>
              <a:off x="734483" y="22539"/>
              <a:ext cx="620501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1" name="Freeform 24"/>
            <p:cNvSpPr/>
            <p:nvPr/>
          </p:nvSpPr>
          <p:spPr>
            <a:xfrm>
              <a:off x="0" y="1041672"/>
              <a:ext cx="446654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2" name="Freeform 25"/>
            <p:cNvSpPr/>
            <p:nvPr/>
          </p:nvSpPr>
          <p:spPr>
            <a:xfrm>
              <a:off x="0" y="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3" name="Freeform 26"/>
            <p:cNvSpPr/>
            <p:nvPr/>
          </p:nvSpPr>
          <p:spPr>
            <a:xfrm>
              <a:off x="8462804" y="1747930"/>
              <a:ext cx="6987477" cy="178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4" name="Freeform 12"/>
            <p:cNvSpPr/>
            <p:nvPr/>
          </p:nvSpPr>
          <p:spPr>
            <a:xfrm>
              <a:off x="9776123" y="30986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66" name="SISTEMI ZA UPRAVLJANJE…"/>
          <p:cNvSpPr txBox="1"/>
          <p:nvPr/>
        </p:nvSpPr>
        <p:spPr>
          <a:xfrm>
            <a:off x="15980965" y="8039923"/>
            <a:ext cx="649412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SISTEMI ZA UPRAVLJANJE</a:t>
            </a: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BAZAMA PODATAKA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Box 6"/>
          <p:cNvSpPr txBox="1"/>
          <p:nvPr/>
        </p:nvSpPr>
        <p:spPr>
          <a:xfrm>
            <a:off x="1877733" y="1971589"/>
            <a:ext cx="184702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Testiranje dirty read-a (1)</a:t>
            </a:r>
          </a:p>
        </p:txBody>
      </p:sp>
      <p:pic>
        <p:nvPicPr>
          <p:cNvPr id="349" name="Screen Shot 2020-05-18 at 6.33.15 PM.png" descr="Screen Shot 2020-05-18 at 6.33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4473" y="3832086"/>
            <a:ext cx="9015989" cy="6051828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Box 20"/>
          <p:cNvSpPr txBox="1"/>
          <p:nvPr/>
        </p:nvSpPr>
        <p:spPr>
          <a:xfrm>
            <a:off x="2737031" y="4104666"/>
            <a:ext cx="579671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rPr i="1"/>
              <a:t>read uncommited</a:t>
            </a:r>
            <a:r>
              <a:t> isolation level</a:t>
            </a:r>
          </a:p>
        </p:txBody>
      </p:sp>
      <p:sp>
        <p:nvSpPr>
          <p:cNvPr id="351" name="Shape 2540"/>
          <p:cNvSpPr/>
          <p:nvPr/>
        </p:nvSpPr>
        <p:spPr>
          <a:xfrm>
            <a:off x="1883762" y="4134676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52" name="Screen Shot 2020-05-18 at 6.33.08 PM.png" descr="Screen Shot 2020-05-18 at 6.33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4061" y="3877597"/>
            <a:ext cx="5923178" cy="457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6"/>
          <p:cNvSpPr txBox="1"/>
          <p:nvPr/>
        </p:nvSpPr>
        <p:spPr>
          <a:xfrm>
            <a:off x="1877733" y="1971589"/>
            <a:ext cx="184702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Testiranje dirty read-a (2)</a:t>
            </a:r>
          </a:p>
        </p:txBody>
      </p:sp>
      <p:pic>
        <p:nvPicPr>
          <p:cNvPr id="355" name="Screen Shot 2020-05-18 at 6.43.20 PM.png" descr="Screen Shot 2020-05-18 at 6.43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9492" y="3527969"/>
            <a:ext cx="9076779" cy="5508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creen Shot 2020-05-18 at 6.43.26 PM.png" descr="Screen Shot 2020-05-18 at 6.43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92606" y="3842236"/>
            <a:ext cx="5946975" cy="2579154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extBox 20"/>
          <p:cNvSpPr txBox="1"/>
          <p:nvPr/>
        </p:nvSpPr>
        <p:spPr>
          <a:xfrm>
            <a:off x="2737031" y="4104666"/>
            <a:ext cx="455410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rPr b="1"/>
              <a:t>rešenje</a:t>
            </a:r>
            <a:r>
              <a:t>: </a:t>
            </a:r>
            <a:r>
              <a:rPr i="1"/>
              <a:t>read commited</a:t>
            </a:r>
          </a:p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t>isolation level</a:t>
            </a:r>
          </a:p>
        </p:txBody>
      </p:sp>
      <p:sp>
        <p:nvSpPr>
          <p:cNvPr id="358" name="Shape 2540"/>
          <p:cNvSpPr/>
          <p:nvPr/>
        </p:nvSpPr>
        <p:spPr>
          <a:xfrm>
            <a:off x="1883762" y="4134676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Box 6"/>
          <p:cNvSpPr txBox="1"/>
          <p:nvPr/>
        </p:nvSpPr>
        <p:spPr>
          <a:xfrm>
            <a:off x="1877733" y="1971589"/>
            <a:ext cx="184702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Testiranje unrepeatable read-a</a:t>
            </a:r>
          </a:p>
        </p:txBody>
      </p:sp>
      <p:sp>
        <p:nvSpPr>
          <p:cNvPr id="361" name="TextBox 20"/>
          <p:cNvSpPr txBox="1"/>
          <p:nvPr/>
        </p:nvSpPr>
        <p:spPr>
          <a:xfrm>
            <a:off x="2737031" y="4104666"/>
            <a:ext cx="53446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rPr i="1"/>
              <a:t>read commited</a:t>
            </a:r>
            <a:r>
              <a:t> isolation level</a:t>
            </a:r>
          </a:p>
        </p:txBody>
      </p:sp>
      <p:sp>
        <p:nvSpPr>
          <p:cNvPr id="362" name="Shape 2540"/>
          <p:cNvSpPr/>
          <p:nvPr/>
        </p:nvSpPr>
        <p:spPr>
          <a:xfrm>
            <a:off x="1883762" y="4134676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63" name="TextBox 20"/>
          <p:cNvSpPr txBox="1"/>
          <p:nvPr/>
        </p:nvSpPr>
        <p:spPr>
          <a:xfrm>
            <a:off x="2702877" y="4991389"/>
            <a:ext cx="7153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rPr b="1"/>
              <a:t>rešenje</a:t>
            </a:r>
            <a:r>
              <a:t>: </a:t>
            </a:r>
            <a:r>
              <a:rPr i="1"/>
              <a:t>repeatable read</a:t>
            </a:r>
            <a:r>
              <a:t> isolation level</a:t>
            </a:r>
          </a:p>
        </p:txBody>
      </p:sp>
      <p:sp>
        <p:nvSpPr>
          <p:cNvPr id="364" name="Shape 2540"/>
          <p:cNvSpPr/>
          <p:nvPr/>
        </p:nvSpPr>
        <p:spPr>
          <a:xfrm>
            <a:off x="1849609" y="502139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65" name="Screen Shot 2020-05-18 at 6.49.17 PM.png" descr="Screen Shot 2020-05-18 at 6.49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9885" y="2922487"/>
            <a:ext cx="5439385" cy="9076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Screen Shot 2020-05-18 at 6.49.25 PM.png" descr="Screen Shot 2020-05-18 at 6.49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27452" y="3142894"/>
            <a:ext cx="5469767" cy="9076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Screen Shot 2020-05-18 at 6.50.19 PM.png" descr="Screen Shot 2020-05-18 at 6.50.1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1587" y="6553200"/>
            <a:ext cx="5896514" cy="647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Box 6"/>
          <p:cNvSpPr txBox="1"/>
          <p:nvPr/>
        </p:nvSpPr>
        <p:spPr>
          <a:xfrm>
            <a:off x="1877733" y="1971589"/>
            <a:ext cx="184702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Testiranje fantomskog problema </a:t>
            </a:r>
          </a:p>
        </p:txBody>
      </p:sp>
      <p:sp>
        <p:nvSpPr>
          <p:cNvPr id="370" name="TextBox 20"/>
          <p:cNvSpPr txBox="1"/>
          <p:nvPr/>
        </p:nvSpPr>
        <p:spPr>
          <a:xfrm>
            <a:off x="2737031" y="4104666"/>
            <a:ext cx="55038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repeatable read isolation level</a:t>
            </a:r>
          </a:p>
        </p:txBody>
      </p:sp>
      <p:sp>
        <p:nvSpPr>
          <p:cNvPr id="371" name="Shape 2540"/>
          <p:cNvSpPr/>
          <p:nvPr/>
        </p:nvSpPr>
        <p:spPr>
          <a:xfrm>
            <a:off x="1883762" y="4134676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72" name="TextBox 20"/>
          <p:cNvSpPr txBox="1"/>
          <p:nvPr/>
        </p:nvSpPr>
        <p:spPr>
          <a:xfrm>
            <a:off x="2702877" y="4991389"/>
            <a:ext cx="63390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rPr b="1"/>
              <a:t>rešenje</a:t>
            </a:r>
            <a:r>
              <a:t>: serializable isolation level</a:t>
            </a:r>
          </a:p>
        </p:txBody>
      </p:sp>
      <p:sp>
        <p:nvSpPr>
          <p:cNvPr id="373" name="Shape 2540"/>
          <p:cNvSpPr/>
          <p:nvPr/>
        </p:nvSpPr>
        <p:spPr>
          <a:xfrm>
            <a:off x="1849609" y="502139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74" name="Screen Shot 2020-05-18 at 6.53.32 PM.png" descr="Screen Shot 2020-05-18 at 6.53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5414" y="3159221"/>
            <a:ext cx="6657927" cy="8374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Screen Shot 2020-05-18 at 6.53.52 PM.png" descr="Screen Shot 2020-05-18 at 6.53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8504" y="3071405"/>
            <a:ext cx="6657928" cy="8550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Screen Shot 2020-05-18 at 6.53.39 PM.png" descr="Screen Shot 2020-05-18 at 6.53.3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2069" y="6767375"/>
            <a:ext cx="6970500" cy="115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12"/>
          <p:cNvSpPr txBox="1"/>
          <p:nvPr/>
        </p:nvSpPr>
        <p:spPr>
          <a:xfrm>
            <a:off x="2422569" y="6040963"/>
            <a:ext cx="19526162" cy="198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3000"/>
              </a:lnSpc>
              <a:defRPr b="1" spc="300" sz="196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6"/>
          <p:cNvSpPr txBox="1"/>
          <p:nvPr/>
        </p:nvSpPr>
        <p:spPr>
          <a:xfrm>
            <a:off x="1877733" y="1971589"/>
            <a:ext cx="1226518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Transakcije</a:t>
            </a:r>
          </a:p>
        </p:txBody>
      </p:sp>
      <p:sp>
        <p:nvSpPr>
          <p:cNvPr id="269" name="TextBox 20"/>
          <p:cNvSpPr txBox="1"/>
          <p:nvPr/>
        </p:nvSpPr>
        <p:spPr>
          <a:xfrm>
            <a:off x="2731231" y="4611147"/>
            <a:ext cx="100438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jedinica izvršavanja poslova u konkurentnom okruženju</a:t>
            </a:r>
          </a:p>
        </p:txBody>
      </p:sp>
      <p:sp>
        <p:nvSpPr>
          <p:cNvPr id="27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1" name="TextBox 22"/>
          <p:cNvSpPr txBox="1"/>
          <p:nvPr/>
        </p:nvSpPr>
        <p:spPr>
          <a:xfrm>
            <a:off x="2775314" y="5490871"/>
            <a:ext cx="20692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atomičnost</a:t>
            </a:r>
          </a:p>
        </p:txBody>
      </p:sp>
      <p:sp>
        <p:nvSpPr>
          <p:cNvPr id="27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3" name="TextBox 22"/>
          <p:cNvSpPr txBox="1"/>
          <p:nvPr/>
        </p:nvSpPr>
        <p:spPr>
          <a:xfrm>
            <a:off x="2741161" y="6363662"/>
            <a:ext cx="27020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konzistentnost</a:t>
            </a:r>
          </a:p>
        </p:txBody>
      </p:sp>
      <p:sp>
        <p:nvSpPr>
          <p:cNvPr id="274" name="Shape 2540"/>
          <p:cNvSpPr/>
          <p:nvPr/>
        </p:nvSpPr>
        <p:spPr>
          <a:xfrm>
            <a:off x="1895653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5" name="TextBox 22"/>
          <p:cNvSpPr txBox="1"/>
          <p:nvPr/>
        </p:nvSpPr>
        <p:spPr>
          <a:xfrm>
            <a:off x="2707007" y="7244146"/>
            <a:ext cx="154975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izolacija</a:t>
            </a:r>
          </a:p>
        </p:txBody>
      </p:sp>
      <p:sp>
        <p:nvSpPr>
          <p:cNvPr id="276" name="Shape 2540"/>
          <p:cNvSpPr/>
          <p:nvPr/>
        </p:nvSpPr>
        <p:spPr>
          <a:xfrm>
            <a:off x="1861499" y="725183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7" name="TextBox 22"/>
          <p:cNvSpPr txBox="1"/>
          <p:nvPr/>
        </p:nvSpPr>
        <p:spPr>
          <a:xfrm>
            <a:off x="2764942" y="8132322"/>
            <a:ext cx="17303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održivost</a:t>
            </a:r>
          </a:p>
        </p:txBody>
      </p:sp>
      <p:sp>
        <p:nvSpPr>
          <p:cNvPr id="278" name="Shape 2540"/>
          <p:cNvSpPr/>
          <p:nvPr/>
        </p:nvSpPr>
        <p:spPr>
          <a:xfrm>
            <a:off x="1919434" y="814001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6"/>
          <p:cNvSpPr txBox="1"/>
          <p:nvPr/>
        </p:nvSpPr>
        <p:spPr>
          <a:xfrm>
            <a:off x="1877733" y="1971589"/>
            <a:ext cx="1226518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Planovi izvršavanja</a:t>
            </a:r>
          </a:p>
        </p:txBody>
      </p:sp>
      <p:sp>
        <p:nvSpPr>
          <p:cNvPr id="281" name="TextBox 20"/>
          <p:cNvSpPr txBox="1"/>
          <p:nvPr/>
        </p:nvSpPr>
        <p:spPr>
          <a:xfrm>
            <a:off x="2731231" y="4611147"/>
            <a:ext cx="1033657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niz akcija više transakcija koje se izvršavaju konkurentno</a:t>
            </a:r>
          </a:p>
        </p:txBody>
      </p:sp>
      <p:sp>
        <p:nvSpPr>
          <p:cNvPr id="282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3" name="TextBox 22"/>
          <p:cNvSpPr txBox="1"/>
          <p:nvPr/>
        </p:nvSpPr>
        <p:spPr>
          <a:xfrm>
            <a:off x="2775314" y="5490871"/>
            <a:ext cx="28604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kompletan plan</a:t>
            </a:r>
          </a:p>
        </p:txBody>
      </p:sp>
      <p:sp>
        <p:nvSpPr>
          <p:cNvPr id="284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5" name="TextBox 22"/>
          <p:cNvSpPr txBox="1"/>
          <p:nvPr/>
        </p:nvSpPr>
        <p:spPr>
          <a:xfrm>
            <a:off x="2837072" y="6370595"/>
            <a:ext cx="22272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serijski plan</a:t>
            </a:r>
          </a:p>
        </p:txBody>
      </p:sp>
      <p:sp>
        <p:nvSpPr>
          <p:cNvPr id="286" name="Shape 2540"/>
          <p:cNvSpPr/>
          <p:nvPr/>
        </p:nvSpPr>
        <p:spPr>
          <a:xfrm>
            <a:off x="1929806" y="6362903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7" name="TextBox 22"/>
          <p:cNvSpPr txBox="1"/>
          <p:nvPr/>
        </p:nvSpPr>
        <p:spPr>
          <a:xfrm>
            <a:off x="2776073" y="7243386"/>
            <a:ext cx="55703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plan koji se može serijalizovati</a:t>
            </a:r>
          </a:p>
        </p:txBody>
      </p:sp>
      <p:sp>
        <p:nvSpPr>
          <p:cNvPr id="288" name="Shape 2540"/>
          <p:cNvSpPr/>
          <p:nvPr/>
        </p:nvSpPr>
        <p:spPr>
          <a:xfrm>
            <a:off x="1930565" y="725107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6"/>
          <p:cNvSpPr txBox="1"/>
          <p:nvPr/>
        </p:nvSpPr>
        <p:spPr>
          <a:xfrm>
            <a:off x="1877733" y="1971589"/>
            <a:ext cx="1226518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Anomalije pri priplitanju</a:t>
            </a:r>
          </a:p>
        </p:txBody>
      </p:sp>
      <p:sp>
        <p:nvSpPr>
          <p:cNvPr id="291" name="TextBox 20"/>
          <p:cNvSpPr txBox="1"/>
          <p:nvPr/>
        </p:nvSpPr>
        <p:spPr>
          <a:xfrm>
            <a:off x="2731231" y="4611147"/>
            <a:ext cx="179820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dirty read</a:t>
            </a:r>
          </a:p>
        </p:txBody>
      </p:sp>
      <p:sp>
        <p:nvSpPr>
          <p:cNvPr id="292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3" name="TextBox 22"/>
          <p:cNvSpPr txBox="1"/>
          <p:nvPr/>
        </p:nvSpPr>
        <p:spPr>
          <a:xfrm>
            <a:off x="2775314" y="5490871"/>
            <a:ext cx="340316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unrepeatable read</a:t>
            </a:r>
          </a:p>
        </p:txBody>
      </p:sp>
      <p:sp>
        <p:nvSpPr>
          <p:cNvPr id="294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5" name="TextBox 22"/>
          <p:cNvSpPr txBox="1"/>
          <p:nvPr/>
        </p:nvSpPr>
        <p:spPr>
          <a:xfrm>
            <a:off x="2837072" y="6370595"/>
            <a:ext cx="52994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overwriting uncommited data</a:t>
            </a:r>
          </a:p>
        </p:txBody>
      </p:sp>
      <p:sp>
        <p:nvSpPr>
          <p:cNvPr id="296" name="Shape 2540"/>
          <p:cNvSpPr/>
          <p:nvPr/>
        </p:nvSpPr>
        <p:spPr>
          <a:xfrm>
            <a:off x="1929806" y="6362903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6"/>
          <p:cNvSpPr txBox="1"/>
          <p:nvPr/>
        </p:nvSpPr>
        <p:spPr>
          <a:xfrm>
            <a:off x="1877733" y="1971589"/>
            <a:ext cx="1909072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Kontrola preplitanja zaključavanjem</a:t>
            </a:r>
          </a:p>
        </p:txBody>
      </p:sp>
      <p:sp>
        <p:nvSpPr>
          <p:cNvPr id="299" name="TextBox 20"/>
          <p:cNvSpPr txBox="1"/>
          <p:nvPr/>
        </p:nvSpPr>
        <p:spPr>
          <a:xfrm>
            <a:off x="2731231" y="4611147"/>
            <a:ext cx="43278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strict two-phase locking</a:t>
            </a:r>
          </a:p>
        </p:txBody>
      </p:sp>
      <p:sp>
        <p:nvSpPr>
          <p:cNvPr id="30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1" name="TextBox 22"/>
          <p:cNvSpPr txBox="1"/>
          <p:nvPr/>
        </p:nvSpPr>
        <p:spPr>
          <a:xfrm>
            <a:off x="2775314" y="5490871"/>
            <a:ext cx="173093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deadlock</a:t>
            </a:r>
          </a:p>
        </p:txBody>
      </p:sp>
      <p:sp>
        <p:nvSpPr>
          <p:cNvPr id="30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3" name="TextBox 22"/>
          <p:cNvSpPr txBox="1"/>
          <p:nvPr/>
        </p:nvSpPr>
        <p:spPr>
          <a:xfrm>
            <a:off x="2753051" y="6363662"/>
            <a:ext cx="34243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fantomski problem</a:t>
            </a:r>
          </a:p>
        </p:txBody>
      </p:sp>
      <p:sp>
        <p:nvSpPr>
          <p:cNvPr id="304" name="Shape 2540"/>
          <p:cNvSpPr/>
          <p:nvPr/>
        </p:nvSpPr>
        <p:spPr>
          <a:xfrm>
            <a:off x="1907543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05" name="Screen Shot 2020-05-18 at 7.12.38 PM.png" descr="Screen Shot 2020-05-18 at 7.1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6352" y="4177794"/>
            <a:ext cx="7668366" cy="5360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Box 6"/>
          <p:cNvSpPr txBox="1"/>
          <p:nvPr/>
        </p:nvSpPr>
        <p:spPr>
          <a:xfrm>
            <a:off x="1877733" y="1971589"/>
            <a:ext cx="1909072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Nivoi izolacije transakcija</a:t>
            </a:r>
          </a:p>
        </p:txBody>
      </p:sp>
      <p:sp>
        <p:nvSpPr>
          <p:cNvPr id="308" name="TextBox 20"/>
          <p:cNvSpPr txBox="1"/>
          <p:nvPr/>
        </p:nvSpPr>
        <p:spPr>
          <a:xfrm>
            <a:off x="2731231" y="4611147"/>
            <a:ext cx="32440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read uncommited</a:t>
            </a:r>
          </a:p>
        </p:txBody>
      </p:sp>
      <p:sp>
        <p:nvSpPr>
          <p:cNvPr id="309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0" name="TextBox 22"/>
          <p:cNvSpPr txBox="1"/>
          <p:nvPr/>
        </p:nvSpPr>
        <p:spPr>
          <a:xfrm>
            <a:off x="2775314" y="5490871"/>
            <a:ext cx="27919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read commited</a:t>
            </a:r>
          </a:p>
        </p:txBody>
      </p:sp>
      <p:sp>
        <p:nvSpPr>
          <p:cNvPr id="311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2" name="TextBox 22"/>
          <p:cNvSpPr txBox="1"/>
          <p:nvPr/>
        </p:nvSpPr>
        <p:spPr>
          <a:xfrm>
            <a:off x="2753051" y="6363662"/>
            <a:ext cx="29511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repeatable read</a:t>
            </a:r>
          </a:p>
        </p:txBody>
      </p:sp>
      <p:sp>
        <p:nvSpPr>
          <p:cNvPr id="313" name="Shape 2540"/>
          <p:cNvSpPr/>
          <p:nvPr/>
        </p:nvSpPr>
        <p:spPr>
          <a:xfrm>
            <a:off x="1907543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4" name="TextBox 22"/>
          <p:cNvSpPr txBox="1"/>
          <p:nvPr/>
        </p:nvSpPr>
        <p:spPr>
          <a:xfrm>
            <a:off x="2741920" y="7244146"/>
            <a:ext cx="21371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serializable</a:t>
            </a:r>
          </a:p>
        </p:txBody>
      </p:sp>
      <p:sp>
        <p:nvSpPr>
          <p:cNvPr id="315" name="Shape 2540"/>
          <p:cNvSpPr/>
          <p:nvPr/>
        </p:nvSpPr>
        <p:spPr>
          <a:xfrm>
            <a:off x="1896412" y="725183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 txBox="1"/>
          <p:nvPr/>
        </p:nvSpPr>
        <p:spPr>
          <a:xfrm>
            <a:off x="1877733" y="1971589"/>
            <a:ext cx="1909072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Specifičnosti MS SQL Server-a (1)</a:t>
            </a:r>
          </a:p>
        </p:txBody>
      </p:sp>
      <p:sp>
        <p:nvSpPr>
          <p:cNvPr id="318" name="TextBox 20"/>
          <p:cNvSpPr txBox="1"/>
          <p:nvPr/>
        </p:nvSpPr>
        <p:spPr>
          <a:xfrm>
            <a:off x="2731231" y="4611147"/>
            <a:ext cx="81462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upravljanje transakcijama na nivou konekcije</a:t>
            </a:r>
          </a:p>
        </p:txBody>
      </p:sp>
      <p:sp>
        <p:nvSpPr>
          <p:cNvPr id="319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0" name="TextBox 22"/>
          <p:cNvSpPr txBox="1"/>
          <p:nvPr/>
        </p:nvSpPr>
        <p:spPr>
          <a:xfrm>
            <a:off x="2775314" y="5490871"/>
            <a:ext cx="42600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autocommit transakcije</a:t>
            </a:r>
          </a:p>
        </p:txBody>
      </p:sp>
      <p:sp>
        <p:nvSpPr>
          <p:cNvPr id="321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2" name="TextBox 22"/>
          <p:cNvSpPr txBox="1"/>
          <p:nvPr/>
        </p:nvSpPr>
        <p:spPr>
          <a:xfrm>
            <a:off x="2753051" y="6363662"/>
            <a:ext cx="38534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implicitne transakcije</a:t>
            </a:r>
          </a:p>
        </p:txBody>
      </p:sp>
      <p:sp>
        <p:nvSpPr>
          <p:cNvPr id="323" name="Shape 2540"/>
          <p:cNvSpPr/>
          <p:nvPr/>
        </p:nvSpPr>
        <p:spPr>
          <a:xfrm>
            <a:off x="1907543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4" name="TextBox 22"/>
          <p:cNvSpPr txBox="1"/>
          <p:nvPr/>
        </p:nvSpPr>
        <p:spPr>
          <a:xfrm>
            <a:off x="2741920" y="7244146"/>
            <a:ext cx="437332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distribuirane transakcije</a:t>
            </a:r>
          </a:p>
        </p:txBody>
      </p:sp>
      <p:sp>
        <p:nvSpPr>
          <p:cNvPr id="325" name="Shape 2540"/>
          <p:cNvSpPr/>
          <p:nvPr/>
        </p:nvSpPr>
        <p:spPr>
          <a:xfrm>
            <a:off x="1896412" y="725183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6" name="TextBox 22"/>
          <p:cNvSpPr txBox="1"/>
          <p:nvPr/>
        </p:nvSpPr>
        <p:spPr>
          <a:xfrm>
            <a:off x="2730788" y="8101552"/>
            <a:ext cx="3379154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two phase commit</a:t>
            </a:r>
          </a:p>
        </p:txBody>
      </p:sp>
      <p:sp>
        <p:nvSpPr>
          <p:cNvPr id="327" name="Shape 2540"/>
          <p:cNvSpPr/>
          <p:nvPr/>
        </p:nvSpPr>
        <p:spPr>
          <a:xfrm>
            <a:off x="1885280" y="810924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 txBox="1"/>
          <p:nvPr/>
        </p:nvSpPr>
        <p:spPr>
          <a:xfrm>
            <a:off x="1877733" y="1971589"/>
            <a:ext cx="1909072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Specifičnosti MS SQL Server-a (2)</a:t>
            </a:r>
          </a:p>
        </p:txBody>
      </p:sp>
      <p:sp>
        <p:nvSpPr>
          <p:cNvPr id="330" name="TextBox 20"/>
          <p:cNvSpPr txBox="1"/>
          <p:nvPr/>
        </p:nvSpPr>
        <p:spPr>
          <a:xfrm>
            <a:off x="2731231" y="4611147"/>
            <a:ext cx="491605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granularnost zaključavanja</a:t>
            </a:r>
          </a:p>
        </p:txBody>
      </p:sp>
      <p:sp>
        <p:nvSpPr>
          <p:cNvPr id="331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2" name="TextBox 22"/>
          <p:cNvSpPr txBox="1"/>
          <p:nvPr/>
        </p:nvSpPr>
        <p:spPr>
          <a:xfrm>
            <a:off x="2775314" y="5490871"/>
            <a:ext cx="7107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update lock, intent lock, key-range lock</a:t>
            </a:r>
          </a:p>
        </p:txBody>
      </p:sp>
      <p:sp>
        <p:nvSpPr>
          <p:cNvPr id="333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4" name="TextBox 22"/>
          <p:cNvSpPr txBox="1"/>
          <p:nvPr/>
        </p:nvSpPr>
        <p:spPr>
          <a:xfrm>
            <a:off x="2753051" y="6363662"/>
            <a:ext cx="104282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deadlock rešenje - monitor zaključavanja kao posebna nit</a:t>
            </a:r>
          </a:p>
        </p:txBody>
      </p:sp>
      <p:sp>
        <p:nvSpPr>
          <p:cNvPr id="335" name="Shape 2540"/>
          <p:cNvSpPr/>
          <p:nvPr/>
        </p:nvSpPr>
        <p:spPr>
          <a:xfrm>
            <a:off x="1907543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6" name="TextBox 22"/>
          <p:cNvSpPr txBox="1"/>
          <p:nvPr/>
        </p:nvSpPr>
        <p:spPr>
          <a:xfrm>
            <a:off x="2741920" y="7244146"/>
            <a:ext cx="376372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verzioniranje redova</a:t>
            </a:r>
          </a:p>
        </p:txBody>
      </p:sp>
      <p:sp>
        <p:nvSpPr>
          <p:cNvPr id="337" name="Shape 2540"/>
          <p:cNvSpPr/>
          <p:nvPr/>
        </p:nvSpPr>
        <p:spPr>
          <a:xfrm>
            <a:off x="1896412" y="725183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8" name="TextBox 22"/>
          <p:cNvSpPr txBox="1"/>
          <p:nvPr/>
        </p:nvSpPr>
        <p:spPr>
          <a:xfrm>
            <a:off x="2730788" y="8101552"/>
            <a:ext cx="9027082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rPr i="1"/>
              <a:t>read commited snapshot</a:t>
            </a:r>
            <a:r>
              <a:t> i </a:t>
            </a:r>
            <a:r>
              <a:rPr i="1"/>
              <a:t>snapshot</a:t>
            </a:r>
            <a:r>
              <a:t> nivoi izolacije</a:t>
            </a:r>
          </a:p>
        </p:txBody>
      </p:sp>
      <p:sp>
        <p:nvSpPr>
          <p:cNvPr id="339" name="Shape 2540"/>
          <p:cNvSpPr/>
          <p:nvPr/>
        </p:nvSpPr>
        <p:spPr>
          <a:xfrm>
            <a:off x="1885280" y="810924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6"/>
          <p:cNvSpPr txBox="1"/>
          <p:nvPr/>
        </p:nvSpPr>
        <p:spPr>
          <a:xfrm>
            <a:off x="1877733" y="1971589"/>
            <a:ext cx="133924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Primeri transakcija</a:t>
            </a:r>
          </a:p>
        </p:txBody>
      </p:sp>
      <p:sp>
        <p:nvSpPr>
          <p:cNvPr id="342" name="TextBox 20"/>
          <p:cNvSpPr txBox="1"/>
          <p:nvPr/>
        </p:nvSpPr>
        <p:spPr>
          <a:xfrm>
            <a:off x="2783075" y="4611147"/>
            <a:ext cx="264195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MS SQL 2019</a:t>
            </a:r>
          </a:p>
        </p:txBody>
      </p:sp>
      <p:sp>
        <p:nvSpPr>
          <p:cNvPr id="343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44" name="TextBox 22"/>
          <p:cNvSpPr txBox="1"/>
          <p:nvPr/>
        </p:nvSpPr>
        <p:spPr>
          <a:xfrm>
            <a:off x="2775314" y="5490871"/>
            <a:ext cx="36510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Nunito"/>
                <a:ea typeface="Nunito"/>
                <a:cs typeface="Nunito"/>
                <a:sym typeface="Nunito"/>
              </a:defRPr>
            </a:pPr>
            <a:r>
              <a:t>Tabela </a:t>
            </a:r>
            <a:r>
              <a:rPr i="1"/>
              <a:t>Automobiles</a:t>
            </a:r>
          </a:p>
        </p:txBody>
      </p:sp>
      <p:sp>
        <p:nvSpPr>
          <p:cNvPr id="345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46" name="Screen Shot 2020-05-18 at 6.31.15 PM.png" descr="Screen Shot 2020-05-18 at 6.31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01732" y="2971699"/>
            <a:ext cx="11548639" cy="9077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1B243B"/>
      </a:dk1>
      <a:lt1>
        <a:srgbClr val="FFFFFF"/>
      </a:lt1>
      <a:dk2>
        <a:srgbClr val="A7A7A7"/>
      </a:dk2>
      <a:lt2>
        <a:srgbClr val="535353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Nunito Light"/>
        <a:ea typeface="Nunito Light"/>
        <a:cs typeface="Nuni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Nunito Light"/>
        <a:ea typeface="Nunito Light"/>
        <a:cs typeface="Nuni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