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7/final-reports/5239112.pdf" TargetMode="External"/><Relationship Id="rId2" Type="http://schemas.openxmlformats.org/officeDocument/2006/relationships/hyperlink" Target="https://github.com/strahinja94/CAPTCHA_brea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pen.io/birjolaxew/post/cracking-captchas-with-neural-networks" TargetMode="External"/><Relationship Id="rId4" Type="http://schemas.openxmlformats.org/officeDocument/2006/relationships/hyperlink" Target="http://ml.matf.bg.ac.rs/readings/m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4800" dirty="0" smtClean="0"/>
              <a:t>Dešifrovanje CAPTCHA-e pomoću dubokog učenja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520485"/>
            <a:ext cx="8144134" cy="15836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sz="2900" dirty="0" smtClean="0"/>
              <a:t>Strahinja Milojević</a:t>
            </a:r>
          </a:p>
          <a:p>
            <a:pPr algn="ctr"/>
            <a:r>
              <a:rPr lang="sr-Latn-RS" sz="2900" dirty="0" smtClean="0"/>
              <a:t>Petar Kulezić</a:t>
            </a:r>
          </a:p>
          <a:p>
            <a:pPr algn="ctr"/>
            <a:endParaRPr lang="sr-Latn-RS" sz="2900" dirty="0"/>
          </a:p>
          <a:p>
            <a:pPr algn="ctr"/>
            <a:r>
              <a:rPr lang="sr-Latn-RS" sz="2900" dirty="0" smtClean="0"/>
              <a:t>jul 2018</a:t>
            </a:r>
            <a:r>
              <a:rPr lang="sr-Latn-R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CAPTCHA </a:t>
            </a:r>
            <a:r>
              <a:rPr lang="en-US" dirty="0" smtClean="0"/>
              <a:t>je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izazov-odgovor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računarstvu</a:t>
            </a:r>
            <a:r>
              <a:rPr lang="en-US" dirty="0"/>
              <a:t> da </a:t>
            </a:r>
            <a:r>
              <a:rPr lang="en-US" dirty="0" err="1"/>
              <a:t>odredi</a:t>
            </a:r>
            <a:r>
              <a:rPr lang="en-US" dirty="0"/>
              <a:t> da li je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čovek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mašina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/>
              <a:t>Pošto bi računar trebalo da bude nesposoban da reši taj test, svaki korisnik koji unese tačan odgovor smatra se čovekom</a:t>
            </a:r>
            <a:r>
              <a:rPr lang="sr-Latn-RS" dirty="0" smtClean="0"/>
              <a:t>.</a:t>
            </a:r>
          </a:p>
          <a:p>
            <a:r>
              <a:rPr lang="en-US" dirty="0" err="1"/>
              <a:t>Skraćenica</a:t>
            </a:r>
            <a:r>
              <a:rPr lang="en-US" dirty="0"/>
              <a:t> CAPTCHA </a:t>
            </a:r>
            <a:r>
              <a:rPr lang="en-US" dirty="0" err="1"/>
              <a:t>dolazi</a:t>
            </a:r>
            <a:r>
              <a:rPr lang="en-US" dirty="0"/>
              <a:t> od </a:t>
            </a:r>
            <a:r>
              <a:rPr lang="en-US" dirty="0" err="1"/>
              <a:t>engleskog</a:t>
            </a:r>
            <a:r>
              <a:rPr lang="en-US" dirty="0"/>
              <a:t> Completely Automated Public Turing test to tell Computers and Humans Apart (u </a:t>
            </a:r>
            <a:r>
              <a:rPr lang="en-US" dirty="0" err="1"/>
              <a:t>prevodu</a:t>
            </a:r>
            <a:r>
              <a:rPr lang="en-US" dirty="0"/>
              <a:t>: 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automatizovani</a:t>
            </a:r>
            <a:r>
              <a:rPr lang="en-US" dirty="0"/>
              <a:t> </a:t>
            </a:r>
            <a:r>
              <a:rPr lang="en-US" dirty="0" err="1"/>
              <a:t>javni</a:t>
            </a:r>
            <a:r>
              <a:rPr lang="en-US" dirty="0"/>
              <a:t> </a:t>
            </a:r>
            <a:r>
              <a:rPr lang="en-US" dirty="0" err="1"/>
              <a:t>Tjuringov</a:t>
            </a:r>
            <a:r>
              <a:rPr lang="en-US" dirty="0"/>
              <a:t> test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razlikovanje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64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CAPTCHA-e se primarno koriste na veb sajtovima u cilju sprečavanja botova od vršenja raznih akcija poput kreiranja lažnih naloga, slanja spam poruka, itd.</a:t>
            </a:r>
          </a:p>
          <a:p>
            <a:r>
              <a:rPr lang="sr-Latn-RS" dirty="0" smtClean="0"/>
              <a:t>Postoje razni algoritmi mašinskog učenja zasnovani na dubokim neuralnim mrežama za rešavanje problema kao što je čitanje ručno pisanog teksta, što je u principu slično dešifrovanju  CAPTCHA teksta.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14592"/>
            <a:ext cx="9613861" cy="1080938"/>
          </a:xfrm>
        </p:spPr>
        <p:txBody>
          <a:bodyPr/>
          <a:lstStyle/>
          <a:p>
            <a:r>
              <a:rPr lang="sr-Latn-RS" dirty="0" smtClean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(slike) su generisani pomoću biblioteke captcha na slučajan način.</a:t>
            </a:r>
          </a:p>
          <a:p>
            <a:r>
              <a:rPr lang="sr-Latn-RS" dirty="0" smtClean="0"/>
              <a:t>Četvoroslovne reči, dimenzije slika 160 x 60</a:t>
            </a:r>
          </a:p>
          <a:p>
            <a:r>
              <a:rPr lang="sr-Latn-RS" dirty="0" smtClean="0"/>
              <a:t>Skup za obučavanje: 5000 slika</a:t>
            </a:r>
          </a:p>
          <a:p>
            <a:r>
              <a:rPr lang="sr-Latn-RS" dirty="0" smtClean="0"/>
              <a:t>Skup za testiranje: 1000 slika</a:t>
            </a:r>
          </a:p>
          <a:p>
            <a:r>
              <a:rPr lang="sr-Latn-RS" dirty="0" smtClean="0"/>
              <a:t>Primer: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31" y="5023565"/>
            <a:ext cx="1524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Priprema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Sečenje slika na 4 dela</a:t>
            </a:r>
          </a:p>
          <a:p>
            <a:r>
              <a:rPr lang="sr-Latn-RS" dirty="0" smtClean="0"/>
              <a:t>Binarizovanje RGB modela slika, radi boljih performansi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17" y="3412901"/>
            <a:ext cx="6505683" cy="32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01713"/>
            <a:ext cx="9613861" cy="1075572"/>
          </a:xfrm>
        </p:spPr>
        <p:txBody>
          <a:bodyPr/>
          <a:lstStyle/>
          <a:p>
            <a:r>
              <a:rPr lang="sr-Latn-RS" dirty="0" smtClean="0"/>
              <a:t>Struktura neuronske mreže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14" y="2076933"/>
            <a:ext cx="7392473" cy="3567738"/>
          </a:xfrm>
        </p:spPr>
      </p:pic>
      <p:sp>
        <p:nvSpPr>
          <p:cNvPr id="3" name="Rectangle 2"/>
          <p:cNvSpPr/>
          <p:nvPr/>
        </p:nvSpPr>
        <p:spPr>
          <a:xfrm>
            <a:off x="412124" y="5909407"/>
            <a:ext cx="10174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</a:t>
            </a:r>
            <a:r>
              <a:rPr lang="sr-Latn-RS" sz="2400" dirty="0" smtClean="0"/>
              <a:t>roblem sa preprilagođavanjem, performanse poboljšane za 15% </a:t>
            </a:r>
            <a:r>
              <a:rPr lang="sr-Latn-RS" sz="2400" dirty="0" smtClean="0"/>
              <a:t>korišćenjem Dropout-a sa argumentom 0.2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0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Preciznost</a:t>
            </a:r>
            <a:r>
              <a:rPr lang="en-US" dirty="0" smtClean="0"/>
              <a:t> </a:t>
            </a:r>
            <a:r>
              <a:rPr lang="en-US" dirty="0" err="1" smtClean="0"/>
              <a:t>predvi</a:t>
            </a:r>
            <a:r>
              <a:rPr lang="sr-Latn-RS" dirty="0" smtClean="0"/>
              <a:t>đanja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968113"/>
              </p:ext>
            </p:extLst>
          </p:nvPr>
        </p:nvGraphicFramePr>
        <p:xfrm>
          <a:off x="463639" y="2781836"/>
          <a:ext cx="10431891" cy="289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297"/>
                <a:gridCol w="3477297"/>
                <a:gridCol w="3477297"/>
              </a:tblGrid>
              <a:tr h="57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Skup</a:t>
                      </a:r>
                      <a:r>
                        <a:rPr lang="sr-Latn-RS" baseline="0" dirty="0" smtClean="0"/>
                        <a:t> za obučavanje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Skup za testiranje</a:t>
                      </a:r>
                      <a:endParaRPr lang="en-US" dirty="0"/>
                    </a:p>
                  </a:txBody>
                  <a:tcPr/>
                </a:tc>
              </a:tr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 slovo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0.767</a:t>
                      </a:r>
                      <a:endParaRPr lang="en-US" dirty="0"/>
                    </a:p>
                  </a:txBody>
                  <a:tcPr/>
                </a:tc>
              </a:tr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2. slovo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0.702</a:t>
                      </a:r>
                      <a:endParaRPr lang="en-US" dirty="0"/>
                    </a:p>
                  </a:txBody>
                  <a:tcPr/>
                </a:tc>
              </a:tr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3. slovo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0.651</a:t>
                      </a:r>
                      <a:endParaRPr lang="en-US" dirty="0"/>
                    </a:p>
                  </a:txBody>
                  <a:tcPr/>
                </a:tc>
              </a:tr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4. slovo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5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Linkovi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repozitorijum:</a:t>
            </a:r>
          </a:p>
          <a:p>
            <a:pPr lvl="2"/>
            <a:r>
              <a:rPr lang="sr-Latn-RS" dirty="0">
                <a:hlinkClick r:id="rId2"/>
              </a:rPr>
              <a:t>https://</a:t>
            </a:r>
            <a:r>
              <a:rPr lang="sr-Latn-RS" dirty="0" smtClean="0">
                <a:hlinkClick r:id="rId2"/>
              </a:rPr>
              <a:t>github.com/strahinja94/CAPTCHA_breaking</a:t>
            </a:r>
            <a:endParaRPr lang="sr-Latn-RS" dirty="0" smtClean="0"/>
          </a:p>
          <a:p>
            <a:pPr lvl="2"/>
            <a:endParaRPr lang="sr-Latn-RS" dirty="0"/>
          </a:p>
          <a:p>
            <a:pPr marL="914400" lvl="2" indent="0">
              <a:buNone/>
            </a:pPr>
            <a:endParaRPr lang="sr-Latn-RS" dirty="0"/>
          </a:p>
          <a:p>
            <a:r>
              <a:rPr lang="sr-Latn-RS" dirty="0" smtClean="0"/>
              <a:t>Literatura:</a:t>
            </a:r>
            <a:endParaRPr lang="sr-Latn-RS" dirty="0"/>
          </a:p>
          <a:p>
            <a:pPr lvl="2"/>
            <a:r>
              <a:rPr lang="sr-Latn-RS" dirty="0">
                <a:hlinkClick r:id="rId3"/>
              </a:rPr>
              <a:t>http://</a:t>
            </a:r>
            <a:r>
              <a:rPr lang="sr-Latn-RS" dirty="0" smtClean="0">
                <a:hlinkClick r:id="rId3"/>
              </a:rPr>
              <a:t>cs229.stanford.edu/proj2017/final-reports/5239112.pdf</a:t>
            </a:r>
            <a:endParaRPr lang="sr-Latn-RS" dirty="0" smtClean="0"/>
          </a:p>
          <a:p>
            <a:pPr lvl="2"/>
            <a:r>
              <a:rPr lang="sr-Latn-RS" dirty="0">
                <a:hlinkClick r:id="rId4"/>
              </a:rPr>
              <a:t>http://</a:t>
            </a:r>
            <a:r>
              <a:rPr lang="sr-Latn-RS" dirty="0" smtClean="0">
                <a:hlinkClick r:id="rId4"/>
              </a:rPr>
              <a:t>ml.matf.bg.ac.rs/readings/ml.pdf</a:t>
            </a:r>
            <a:endParaRPr lang="sr-Latn-RS" dirty="0" smtClean="0"/>
          </a:p>
          <a:p>
            <a:pPr lvl="2"/>
            <a:r>
              <a:rPr lang="sr-Latn-RS" dirty="0">
                <a:hlinkClick r:id="rId5"/>
              </a:rPr>
              <a:t>https://</a:t>
            </a:r>
            <a:r>
              <a:rPr lang="sr-Latn-RS" dirty="0" smtClean="0">
                <a:hlinkClick r:id="rId5"/>
              </a:rPr>
              <a:t>codepen.io/birjolaxew/post/cracking-captchas-with-neural-networks</a:t>
            </a:r>
            <a:endParaRPr lang="sr-Latn-RS" dirty="0" smtClean="0"/>
          </a:p>
          <a:p>
            <a:pPr lvl="2"/>
            <a:endParaRPr lang="sr-Latn-RS" dirty="0" smtClean="0"/>
          </a:p>
          <a:p>
            <a:pPr lvl="2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077504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271</TotalTime>
  <Words>259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Dešifrovanje CAPTCHA-e pomoću dubokog učenja</vt:lpstr>
      <vt:lpstr>Uvod</vt:lpstr>
      <vt:lpstr>Uvod</vt:lpstr>
      <vt:lpstr>Podaci</vt:lpstr>
      <vt:lpstr>Priprema podataka</vt:lpstr>
      <vt:lpstr>Struktura neuronske mreže</vt:lpstr>
      <vt:lpstr>Preciznost predviđanja</vt:lpstr>
      <vt:lpstr>Linkovi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Rešavanje CAPTCHA-e pomoću dubokog učenja</dc:title>
  <dc:creator>Petar</dc:creator>
  <cp:lastModifiedBy>Petar</cp:lastModifiedBy>
  <cp:revision>21</cp:revision>
  <dcterms:created xsi:type="dcterms:W3CDTF">2018-07-05T18:12:40Z</dcterms:created>
  <dcterms:modified xsi:type="dcterms:W3CDTF">2018-07-07T08:53:11Z</dcterms:modified>
</cp:coreProperties>
</file>