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 cap="none" sz="70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 cap="none" sz="70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cap="none" sz="5600">
                <a:solidFill>
                  <a:srgbClr val="D93E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/>
            </a:pPr>
            <a:r>
              <a:rPr cap="all" sz="50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cap="all" sz="5000"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neshto.shantavo.com" TargetMode="External"/><Relationship Id="rId3" Type="http://schemas.openxmlformats.org/officeDocument/2006/relationships/hyperlink" Target="https://github.com/TeamNavyPier/NeshtoShantavo" TargetMode="External"/><Relationship Id="rId4" Type="http://schemas.openxmlformats.org/officeDocument/2006/relationships/hyperlink" Target="mailto:test@shantavo.com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neshto.shantavo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Neshto shantavo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700"/>
              <a:t>TeamNavyPier</a:t>
            </a:r>
          </a:p>
        </p:txBody>
      </p:sp>
      <p:sp>
        <p:nvSpPr>
          <p:cNvPr id="45" name="Shape 45"/>
          <p:cNvSpPr/>
          <p:nvPr/>
        </p:nvSpPr>
        <p:spPr>
          <a:xfrm>
            <a:off x="5111098" y="7156209"/>
            <a:ext cx="278260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t>PHP Basics Team Project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Software University, Sofia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t>18 December 2014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Testing details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9415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Web: </a:t>
            </a:r>
            <a:r>
              <a:rPr sz="3060" u="sng">
                <a:solidFill>
                  <a:srgbClr val="414141"/>
                </a:solidFill>
                <a:hlinkClick r:id="rId2" invalidUrl="" action="" tgtFrame="" tooltip="" history="1" highlightClick="0" endSnd="0"/>
              </a:rPr>
              <a:t>https://neshto.shantavo.com</a:t>
            </a:r>
            <a:endParaRPr sz="3060">
              <a:solidFill>
                <a:srgbClr val="414141"/>
              </a:solidFill>
            </a:endParaRPr>
          </a:p>
          <a:p>
            <a:pPr lvl="0" marL="399415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GitHub: </a:t>
            </a:r>
            <a:r>
              <a:rPr sz="3060" u="sng">
                <a:solidFill>
                  <a:srgbClr val="414141"/>
                </a:solidFill>
                <a:hlinkClick r:id="rId3" invalidUrl="" action="" tgtFrame="" tooltip="" history="1" highlightClick="0" endSnd="0"/>
              </a:rPr>
              <a:t>https://github.com/TeamNavyPier/NeshtoShantavo</a:t>
            </a:r>
            <a:endParaRPr sz="3060">
              <a:solidFill>
                <a:srgbClr val="414141"/>
              </a:solidFill>
            </a:endParaRPr>
          </a:p>
          <a:p>
            <a:pPr lvl="0" marL="399415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Test account I:</a:t>
            </a:r>
            <a:endParaRPr sz="3060">
              <a:solidFill>
                <a:srgbClr val="414141"/>
              </a:solidFill>
            </a:endParaRPr>
          </a:p>
          <a:p>
            <a:pPr lvl="1" marL="798830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user: </a:t>
            </a:r>
            <a:r>
              <a:rPr sz="3060">
                <a:solidFill>
                  <a:srgbClr val="414141"/>
                </a:solidFill>
              </a:rPr>
              <a:t>test1</a:t>
            </a:r>
            <a:endParaRPr sz="3060">
              <a:solidFill>
                <a:srgbClr val="414141"/>
              </a:solidFill>
            </a:endParaRPr>
          </a:p>
          <a:p>
            <a:pPr lvl="1" marL="798830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pass: </a:t>
            </a:r>
            <a:r>
              <a:rPr sz="3060">
                <a:solidFill>
                  <a:srgbClr val="414141"/>
                </a:solidFill>
              </a:rPr>
              <a:t>test1</a:t>
            </a:r>
            <a:endParaRPr sz="3060">
              <a:solidFill>
                <a:srgbClr val="414141"/>
              </a:solidFill>
            </a:endParaRPr>
          </a:p>
          <a:p>
            <a:pPr lvl="0" marL="399415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Test account 1I:</a:t>
            </a:r>
            <a:endParaRPr sz="3060">
              <a:solidFill>
                <a:srgbClr val="414141"/>
              </a:solidFill>
            </a:endParaRPr>
          </a:p>
          <a:p>
            <a:pPr lvl="1" marL="798830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user: </a:t>
            </a:r>
            <a:r>
              <a:rPr sz="3060" u="sng">
                <a:solidFill>
                  <a:srgbClr val="414141"/>
                </a:solidFill>
                <a:hlinkClick r:id="rId4" invalidUrl="" action="" tgtFrame="" tooltip="" history="1" highlightClick="0" endSnd="0"/>
              </a:rPr>
              <a:t>test@shantavo.com</a:t>
            </a:r>
            <a:endParaRPr sz="3060">
              <a:solidFill>
                <a:srgbClr val="414141"/>
              </a:solidFill>
            </a:endParaRPr>
          </a:p>
          <a:p>
            <a:pPr lvl="1" marL="798830" indent="-399415" defTabSz="496570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pass: </a:t>
            </a:r>
            <a:r>
              <a:rPr sz="3060">
                <a:solidFill>
                  <a:srgbClr val="414141"/>
                </a:solidFill>
              </a:rPr>
              <a:t>demo123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The idea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2420" indent="-312420" defTabSz="350520">
              <a:spcBef>
                <a:spcPts val="27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3000"/>
              <a:t>We are an online photo gallery that aims to be the home for the pictures that show the world around us from a different - shantav - angle</a:t>
            </a:r>
            <a:endParaRPr sz="3000"/>
          </a:p>
          <a:p>
            <a:pPr lvl="0" marL="312420" indent="-312420" defTabSz="350520">
              <a:spcBef>
                <a:spcPts val="27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3000"/>
              <a:t>We are not the typical online photo album and catalogue service, e.g. Picasso, Flickr, etc.</a:t>
            </a:r>
            <a:endParaRPr sz="3000"/>
          </a:p>
          <a:p>
            <a:pPr lvl="0" marL="312420" indent="-312420" defTabSz="350520">
              <a:spcBef>
                <a:spcPts val="27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3000"/>
              <a:t>We let people show the strange things they see everyday and share them with the community</a:t>
            </a:r>
            <a:endParaRPr sz="3000"/>
          </a:p>
          <a:p>
            <a:pPr lvl="1" marL="782319" indent="-312419" defTabSz="350520">
              <a:spcBef>
                <a:spcPts val="27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3000"/>
              <a:t>and with Facebbok, Twitter, etc. too</a:t>
            </a:r>
            <a:endParaRPr sz="3000"/>
          </a:p>
          <a:p>
            <a:pPr lvl="0" marL="312420" indent="-312420" defTabSz="350520">
              <a:spcBef>
                <a:spcPts val="2700"/>
              </a:spcBef>
              <a:buClr>
                <a:srgbClr val="535353"/>
              </a:buClr>
              <a:defRPr sz="1800">
                <a:solidFill>
                  <a:srgbClr val="000000"/>
                </a:solidFill>
              </a:defRPr>
            </a:pPr>
            <a:r>
              <a:rPr sz="3000"/>
              <a:t>Visit us at </a:t>
            </a:r>
            <a:r>
              <a:rPr sz="3000" u="sng">
                <a:hlinkClick r:id="rId2" invalidUrl="" action="" tgtFrame="" tooltip="" history="1" highlightClick="0" endSnd="0"/>
              </a:rPr>
              <a:t>https://neshto.shantavo.com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Basic Functionality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5594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User registration and login</a:t>
            </a:r>
            <a:endParaRPr sz="2840">
              <a:solidFill>
                <a:srgbClr val="414141"/>
              </a:solidFill>
            </a:endParaRPr>
          </a:p>
          <a:p>
            <a:pPr lvl="0" marL="315594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Upload pictures</a:t>
            </a:r>
            <a:endParaRPr sz="2840">
              <a:solidFill>
                <a:srgbClr val="414141"/>
              </a:solidFill>
            </a:endParaRPr>
          </a:p>
          <a:p>
            <a:pPr lvl="1" marL="649223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in Albums</a:t>
            </a:r>
            <a:endParaRPr sz="2840">
              <a:solidFill>
                <a:srgbClr val="414141"/>
              </a:solidFill>
            </a:endParaRPr>
          </a:p>
          <a:p>
            <a:pPr lvl="2" marL="982852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in Categories</a:t>
            </a:r>
            <a:endParaRPr sz="2840">
              <a:solidFill>
                <a:srgbClr val="414141"/>
              </a:solidFill>
            </a:endParaRPr>
          </a:p>
          <a:p>
            <a:pPr lvl="0" marL="315594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Vote and comment on pictures</a:t>
            </a:r>
            <a:endParaRPr sz="2840">
              <a:solidFill>
                <a:srgbClr val="414141"/>
              </a:solidFill>
            </a:endParaRPr>
          </a:p>
          <a:p>
            <a:pPr lvl="0" marL="315594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Share pictures on Facebook, Twitter, LinkedIn, email, Google+</a:t>
            </a:r>
            <a:endParaRPr sz="2840">
              <a:solidFill>
                <a:srgbClr val="414141"/>
              </a:solidFill>
            </a:endParaRPr>
          </a:p>
          <a:p>
            <a:pPr lvl="0" marL="315594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Administration:</a:t>
            </a:r>
            <a:endParaRPr sz="2840">
              <a:solidFill>
                <a:srgbClr val="414141"/>
              </a:solidFill>
            </a:endParaRPr>
          </a:p>
          <a:p>
            <a:pPr lvl="1" marL="649223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Delete users / pictures / comments</a:t>
            </a:r>
            <a:endParaRPr sz="2840">
              <a:solidFill>
                <a:srgbClr val="414141"/>
              </a:solidFill>
            </a:endParaRPr>
          </a:p>
          <a:p>
            <a:pPr lvl="1" marL="649223" indent="-315594" defTabSz="414781"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840">
                <a:solidFill>
                  <a:srgbClr val="414141"/>
                </a:solidFill>
              </a:rPr>
              <a:t>Add, delete, modify photo categories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creen Shot 2014-12-17 at 12.05.1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220" y="372445"/>
            <a:ext cx="10060360" cy="9008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the team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FF2600"/>
                </a:solidFill>
              </a:rPr>
              <a:t>Румен Дамянов:</a:t>
            </a:r>
            <a:endParaRPr sz="3060">
              <a:solidFill>
                <a:srgbClr val="FF2600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Бек-енд, уеб дизайн, хостинг</a:t>
            </a:r>
            <a:endParaRPr sz="3060">
              <a:solidFill>
                <a:srgbClr val="414141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FF2600"/>
                </a:solidFill>
              </a:rPr>
              <a:t>Теодор Пенев:</a:t>
            </a:r>
            <a:endParaRPr sz="3060">
              <a:solidFill>
                <a:srgbClr val="FF2600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Уеб дизайн и оформление, организация на проекта</a:t>
            </a:r>
            <a:endParaRPr sz="3060">
              <a:solidFill>
                <a:srgbClr val="414141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FF2600"/>
                </a:solidFill>
              </a:rPr>
              <a:t>Страхил Руйчев:</a:t>
            </a:r>
            <a:endParaRPr sz="3060">
              <a:solidFill>
                <a:srgbClr val="FF2600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Уеб дизайн и оформление, организация</a:t>
            </a:r>
            <a:endParaRPr sz="3060">
              <a:solidFill>
                <a:srgbClr val="414141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FF2600"/>
                </a:solidFill>
              </a:rPr>
              <a:t>Йордан Георгиев:</a:t>
            </a:r>
            <a:endParaRPr sz="3060">
              <a:solidFill>
                <a:srgbClr val="FF2600"/>
              </a:solidFill>
            </a:endParaRPr>
          </a:p>
          <a:p>
            <a:pPr lvl="0" marL="0" indent="0" defTabSz="496570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60">
                <a:solidFill>
                  <a:srgbClr val="414141"/>
                </a:solidFill>
              </a:rPr>
              <a:t>Уеб дизайн и оформление, организация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/>
            </a:pPr>
            <a:r>
              <a:rPr cap="all" sz="5000"/>
              <a:t>technologies used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3247" indent="-333247" defTabSz="373886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Trello - idea generation and voting, team organisation, task management</a:t>
            </a:r>
            <a:endParaRPr sz="3400"/>
          </a:p>
          <a:p>
            <a:pPr lvl="0" marL="333247" indent="-333247" defTabSz="373886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GitHub - team collaboration,  CVS</a:t>
            </a:r>
            <a:endParaRPr sz="3400"/>
          </a:p>
          <a:p>
            <a:pPr lvl="0" marL="333247" indent="-333247" defTabSz="373886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PHP, Laravel - server-side development</a:t>
            </a:r>
            <a:endParaRPr sz="3400"/>
          </a:p>
          <a:p>
            <a:pPr lvl="0" marL="333247" indent="-333247" defTabSz="373886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HTML, CSS,  Bootstrap - design of the web site, DOM manipulation</a:t>
            </a:r>
            <a:endParaRPr sz="3400"/>
          </a:p>
          <a:p>
            <a:pPr lvl="0" marL="333247" indent="-333247" defTabSz="373886">
              <a:spcBef>
                <a:spcPts val="2900"/>
              </a:spcBef>
              <a:buClr>
                <a:srgbClr val="535353"/>
              </a:buClr>
              <a:buFont typeface="Gill Sans"/>
              <a:defRPr sz="1800">
                <a:solidFill>
                  <a:srgbClr val="000000"/>
                </a:solidFill>
              </a:defRPr>
            </a:pPr>
            <a:r>
              <a:rPr sz="3400"/>
              <a:t>NginX / Apache, MySQL / Redis, CloudFlare (SSL, IPV6 etc.) - server side scripts, database, etc.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creen Shot 2014-12-17 at 11.58.3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7130" y="2637799"/>
            <a:ext cx="5872641" cy="617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Screen Shot 2014-12-17 at 11.59.52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341" y="4375460"/>
            <a:ext cx="4940949" cy="3830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Screen Shot 2014-12-17 at 12.00.48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1529" y="188885"/>
            <a:ext cx="7218234" cy="3735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0000" y="5384799"/>
            <a:ext cx="104648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3000">
                <a:solidFill>
                  <a:srgbClr val="000000"/>
                </a:solidFill>
              </a:defRPr>
            </a:lvl1pPr>
          </a:lstStyle>
          <a:p>
            <a:pPr lvl="0">
              <a:defRPr cap="none" sz="1800"/>
            </a:pPr>
            <a:r>
              <a:rPr cap="all" sz="3000"/>
              <a:t>teamnavypier</a:t>
            </a:r>
          </a:p>
        </p:txBody>
      </p:sp>
      <p:sp>
        <p:nvSpPr>
          <p:cNvPr id="69" name="Shape 69"/>
          <p:cNvSpPr/>
          <p:nvPr/>
        </p:nvSpPr>
        <p:spPr>
          <a:xfrm>
            <a:off x="1270000" y="4152900"/>
            <a:ext cx="10464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300"/>
              <a:t>Thanks for your attention…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