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roxima Nova"/>
      <p:regular r:id="rId15"/>
      <p:bold r:id="rId16"/>
      <p:italic r:id="rId17"/>
      <p:boldItalic r:id="rId18"/>
    </p:embeddedFont>
    <p:embeddedFont>
      <p:font typeface="Alfa Slab One"/>
      <p:regular r:id="rId19"/>
    </p:embeddedFont>
    <p:embeddedFont>
      <p:font typeface="Century Gothic"/>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regular.fntdata"/><Relationship Id="rId11" Type="http://schemas.openxmlformats.org/officeDocument/2006/relationships/slide" Target="slides/slide6.xml"/><Relationship Id="rId22" Type="http://schemas.openxmlformats.org/officeDocument/2006/relationships/font" Target="fonts/CenturyGothic-italic.fntdata"/><Relationship Id="rId10" Type="http://schemas.openxmlformats.org/officeDocument/2006/relationships/slide" Target="slides/slide5.xml"/><Relationship Id="rId21" Type="http://schemas.openxmlformats.org/officeDocument/2006/relationships/font" Target="fonts/CenturyGothic-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CenturyGothic-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regular.fntdata"/><Relationship Id="rId14" Type="http://schemas.openxmlformats.org/officeDocument/2006/relationships/slide" Target="slides/slide9.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notesMaster" Target="notesMasters/notesMaster1.xml"/><Relationship Id="rId19" Type="http://schemas.openxmlformats.org/officeDocument/2006/relationships/font" Target="fonts/AlfaSlabOne-regular.fntdata"/><Relationship Id="rId6" Type="http://schemas.openxmlformats.org/officeDocument/2006/relationships/slide" Target="slides/slide1.xml"/><Relationship Id="rId18"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2f07d2388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2f07d2388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f07d2388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f07d2388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f07d2388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f07d2388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f07d2388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f07d2388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f07d2388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f07d2388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f07d2388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f07d2388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f07d2388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f07d2388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f07d23880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f07d23880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s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drive.google.com/file/d/1dJNDsl4ZV7UXYVtBkvQE9cWP5BXbdoIZ/view" TargetMode="External"/><Relationship Id="rId4" Type="http://schemas.openxmlformats.org/officeDocument/2006/relationships/image" Target="../media/image2.jpg"/><Relationship Id="rId5" Type="http://schemas.openxmlformats.org/officeDocument/2006/relationships/hyperlink" Target="http://drive.google.com/file/d/1xLO6AfwJhZ81TNd3sJMwTspHVOpML0Vv/view" TargetMode="External"/><Relationship Id="rId6"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2911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sr" sz="3600">
                <a:latin typeface="Century Gothic"/>
                <a:ea typeface="Century Gothic"/>
                <a:cs typeface="Century Gothic"/>
                <a:sym typeface="Century Gothic"/>
              </a:rPr>
              <a:t>Hackathon challenge 2022</a:t>
            </a:r>
            <a:endParaRPr sz="3600">
              <a:latin typeface="Century Gothic"/>
              <a:ea typeface="Century Gothic"/>
              <a:cs typeface="Century Gothic"/>
              <a:sym typeface="Century Gothic"/>
            </a:endParaRPr>
          </a:p>
          <a:p>
            <a:pPr indent="0" lvl="0" marL="0" rtl="0" algn="ctr">
              <a:spcBef>
                <a:spcPts val="0"/>
              </a:spcBef>
              <a:spcAft>
                <a:spcPts val="0"/>
              </a:spcAft>
              <a:buNone/>
            </a:pPr>
            <a:r>
              <a:rPr lang="sr" sz="3600">
                <a:latin typeface="Century Gothic"/>
                <a:ea typeface="Century Gothic"/>
                <a:cs typeface="Century Gothic"/>
                <a:sym typeface="Century Gothic"/>
              </a:rPr>
              <a:t>final round </a:t>
            </a:r>
            <a:endParaRPr/>
          </a:p>
        </p:txBody>
      </p:sp>
      <p:sp>
        <p:nvSpPr>
          <p:cNvPr id="57" name="Google Shape;57;p13"/>
          <p:cNvSpPr txBox="1"/>
          <p:nvPr>
            <p:ph idx="1" type="subTitle"/>
          </p:nvPr>
        </p:nvSpPr>
        <p:spPr>
          <a:xfrm>
            <a:off x="311700" y="2861023"/>
            <a:ext cx="8520600" cy="7335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Clr>
                <a:schemeClr val="dk1"/>
              </a:buClr>
              <a:buFont typeface="Arial"/>
              <a:buNone/>
            </a:pPr>
            <a:r>
              <a:rPr lang="sr">
                <a:solidFill>
                  <a:schemeClr val="dk1"/>
                </a:solidFill>
                <a:latin typeface="Century Gothic"/>
                <a:ea typeface="Century Gothic"/>
                <a:cs typeface="Century Gothic"/>
                <a:sym typeface="Century Gothic"/>
              </a:rPr>
              <a:t>EESTEC LC Belgrade</a:t>
            </a:r>
            <a:endParaRPr sz="1400">
              <a:solidFill>
                <a:schemeClr val="dk1"/>
              </a:solidFill>
            </a:endParaRPr>
          </a:p>
          <a:p>
            <a:pPr indent="0" lvl="0" marL="0" rtl="0" algn="ctr">
              <a:spcBef>
                <a:spcPts val="0"/>
              </a:spcBef>
              <a:spcAft>
                <a:spcPts val="0"/>
              </a:spcAft>
              <a:buNone/>
            </a:pPr>
            <a:r>
              <a:rPr lang="sr" sz="2400">
                <a:solidFill>
                  <a:schemeClr val="dk1"/>
                </a:solidFill>
                <a:latin typeface="Century Gothic"/>
                <a:ea typeface="Century Gothic"/>
                <a:cs typeface="Century Gothic"/>
                <a:sym typeface="Century Gothic"/>
              </a:rPr>
              <a:t>Team Hyperparameters</a:t>
            </a:r>
            <a:endParaRPr/>
          </a:p>
        </p:txBody>
      </p:sp>
      <p:sp>
        <p:nvSpPr>
          <p:cNvPr id="58" name="Google Shape;58;p13"/>
          <p:cNvSpPr txBox="1"/>
          <p:nvPr/>
        </p:nvSpPr>
        <p:spPr>
          <a:xfrm>
            <a:off x="533251" y="3909750"/>
            <a:ext cx="8077500" cy="78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sr" sz="1500" u="none" cap="none" strike="noStrike">
                <a:solidFill>
                  <a:srgbClr val="000000"/>
                </a:solidFill>
                <a:latin typeface="Century Gothic"/>
                <a:ea typeface="Century Gothic"/>
                <a:cs typeface="Century Gothic"/>
                <a:sym typeface="Century Gothic"/>
              </a:rPr>
              <a:t>Teodora Srećković, School of Electrical Engineering, University of Belgrade</a:t>
            </a:r>
            <a:endParaRPr sz="1500"/>
          </a:p>
          <a:p>
            <a:pPr indent="0" lvl="0" marL="0" marR="0" rtl="0" algn="ctr">
              <a:spcBef>
                <a:spcPts val="0"/>
              </a:spcBef>
              <a:spcAft>
                <a:spcPts val="0"/>
              </a:spcAft>
              <a:buNone/>
            </a:pPr>
            <a:r>
              <a:rPr b="0" i="0" lang="sr" sz="1500" u="none" cap="none" strike="noStrike">
                <a:solidFill>
                  <a:srgbClr val="000000"/>
                </a:solidFill>
                <a:latin typeface="Century Gothic"/>
                <a:ea typeface="Century Gothic"/>
                <a:cs typeface="Century Gothic"/>
                <a:sym typeface="Century Gothic"/>
              </a:rPr>
              <a:t>Strahinja Nikolić, School of Electrical Engineering, University of Belgrade</a:t>
            </a:r>
            <a:endParaRPr sz="1500"/>
          </a:p>
          <a:p>
            <a:pPr indent="0" lvl="0" marL="0" marR="0" rtl="0" algn="ctr">
              <a:spcBef>
                <a:spcPts val="0"/>
              </a:spcBef>
              <a:spcAft>
                <a:spcPts val="0"/>
              </a:spcAft>
              <a:buNone/>
            </a:pPr>
            <a:r>
              <a:rPr b="0" i="0" lang="sr" sz="1500" u="none" cap="none" strike="noStrike">
                <a:solidFill>
                  <a:srgbClr val="000000"/>
                </a:solidFill>
                <a:latin typeface="Century Gothic"/>
                <a:ea typeface="Century Gothic"/>
                <a:cs typeface="Century Gothic"/>
                <a:sym typeface="Century Gothic"/>
              </a:rPr>
              <a:t>Vojin Ivković, School of Electrical Engineering, University of Belgrade</a:t>
            </a:r>
            <a:endParaRPr b="0" i="0" sz="1500" u="none" cap="none" strike="noStrike">
              <a:solidFill>
                <a:srgbClr val="000000"/>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latin typeface="Century Gothic"/>
                <a:ea typeface="Century Gothic"/>
                <a:cs typeface="Century Gothic"/>
                <a:sym typeface="Century Gothic"/>
              </a:rPr>
              <a:t>Data collecting and preprocessing steps</a:t>
            </a:r>
            <a:endParaRPr>
              <a:latin typeface="Century Gothic"/>
              <a:ea typeface="Century Gothic"/>
              <a:cs typeface="Century Gothic"/>
              <a:sym typeface="Century Gothic"/>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4" name="Google Shape;64;p14"/>
          <p:cNvSpPr txBox="1"/>
          <p:nvPr>
            <p:ph idx="1" type="body"/>
          </p:nvPr>
        </p:nvSpPr>
        <p:spPr>
          <a:xfrm>
            <a:off x="311700" y="1220750"/>
            <a:ext cx="8520600" cy="34164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rgbClr val="000000"/>
              </a:buClr>
              <a:buSzPts val="1800"/>
              <a:buFont typeface="Century Gothic"/>
              <a:buChar char="➔"/>
            </a:pPr>
            <a:r>
              <a:rPr lang="sr">
                <a:solidFill>
                  <a:srgbClr val="000000"/>
                </a:solidFill>
                <a:latin typeface="Century Gothic"/>
                <a:ea typeface="Century Gothic"/>
                <a:cs typeface="Century Gothic"/>
                <a:sym typeface="Century Gothic"/>
              </a:rPr>
              <a:t>We did several tests and different configuration of the setup. </a:t>
            </a:r>
            <a:endParaRPr>
              <a:solidFill>
                <a:srgbClr val="000000"/>
              </a:solidFill>
              <a:latin typeface="Century Gothic"/>
              <a:ea typeface="Century Gothic"/>
              <a:cs typeface="Century Gothic"/>
              <a:sym typeface="Century Gothic"/>
            </a:endParaRPr>
          </a:p>
          <a:p>
            <a:pPr indent="-342900" lvl="0" marL="457200" rtl="0" algn="l">
              <a:lnSpc>
                <a:spcPct val="100000"/>
              </a:lnSpc>
              <a:spcBef>
                <a:spcPts val="0"/>
              </a:spcBef>
              <a:spcAft>
                <a:spcPts val="0"/>
              </a:spcAft>
              <a:buClr>
                <a:srgbClr val="000000"/>
              </a:buClr>
              <a:buSzPts val="1800"/>
              <a:buFont typeface="Century Gothic"/>
              <a:buChar char="➔"/>
            </a:pPr>
            <a:r>
              <a:rPr lang="sr">
                <a:solidFill>
                  <a:srgbClr val="000000"/>
                </a:solidFill>
                <a:latin typeface="Century Gothic"/>
                <a:ea typeface="Century Gothic"/>
                <a:cs typeface="Century Gothic"/>
                <a:sym typeface="Century Gothic"/>
              </a:rPr>
              <a:t>Our recordings lasted for around 10 to 20 seconds.</a:t>
            </a:r>
            <a:r>
              <a:rPr lang="sr" sz="2000">
                <a:solidFill>
                  <a:srgbClr val="000000"/>
                </a:solidFill>
                <a:latin typeface="Century Gothic"/>
                <a:ea typeface="Century Gothic"/>
                <a:cs typeface="Century Gothic"/>
                <a:sym typeface="Century Gothic"/>
              </a:rPr>
              <a:t> </a:t>
            </a:r>
            <a:endParaRPr sz="2000">
              <a:solidFill>
                <a:srgbClr val="000000"/>
              </a:solidFill>
              <a:latin typeface="Century Gothic"/>
              <a:ea typeface="Century Gothic"/>
              <a:cs typeface="Century Gothic"/>
              <a:sym typeface="Century Gothic"/>
            </a:endParaRPr>
          </a:p>
          <a:p>
            <a:pPr indent="0" lvl="0" marL="0" rtl="0" algn="l">
              <a:spcBef>
                <a:spcPts val="0"/>
              </a:spcBef>
              <a:spcAft>
                <a:spcPts val="1200"/>
              </a:spcAft>
              <a:buNone/>
            </a:pPr>
            <a:r>
              <a:t/>
            </a:r>
            <a:endParaRPr/>
          </a:p>
        </p:txBody>
      </p:sp>
      <p:pic>
        <p:nvPicPr>
          <p:cNvPr id="65" name="Google Shape;65;p14" title="3.mp4">
            <a:hlinkClick r:id="rId3"/>
          </p:cNvPr>
          <p:cNvPicPr preferRelativeResize="0"/>
          <p:nvPr/>
        </p:nvPicPr>
        <p:blipFill>
          <a:blip r:embed="rId4">
            <a:alphaModFix/>
          </a:blip>
          <a:stretch>
            <a:fillRect/>
          </a:stretch>
        </p:blipFill>
        <p:spPr>
          <a:xfrm>
            <a:off x="708548" y="2045350"/>
            <a:ext cx="3776525" cy="2832400"/>
          </a:xfrm>
          <a:prstGeom prst="rect">
            <a:avLst/>
          </a:prstGeom>
          <a:noFill/>
          <a:ln>
            <a:noFill/>
          </a:ln>
        </p:spPr>
      </p:pic>
      <p:pic>
        <p:nvPicPr>
          <p:cNvPr id="66" name="Google Shape;66;p14" title="1.mp4">
            <a:hlinkClick r:id="rId5"/>
          </p:cNvPr>
          <p:cNvPicPr preferRelativeResize="0"/>
          <p:nvPr/>
        </p:nvPicPr>
        <p:blipFill>
          <a:blip r:embed="rId6">
            <a:alphaModFix/>
          </a:blip>
          <a:stretch>
            <a:fillRect/>
          </a:stretch>
        </p:blipFill>
        <p:spPr>
          <a:xfrm>
            <a:off x="4572000" y="2366163"/>
            <a:ext cx="3027976" cy="2270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000"/>
                                        <p:tgtEl>
                                          <p:spTgt spid="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latin typeface="Century Gothic"/>
                <a:ea typeface="Century Gothic"/>
                <a:cs typeface="Century Gothic"/>
                <a:sym typeface="Century Gothic"/>
              </a:rPr>
              <a:t>Data collecting and preprocessing steps</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2" name="Google Shape;72;p15"/>
          <p:cNvSpPr txBox="1"/>
          <p:nvPr>
            <p:ph idx="1" type="body"/>
          </p:nvPr>
        </p:nvSpPr>
        <p:spPr>
          <a:xfrm>
            <a:off x="311700" y="1152475"/>
            <a:ext cx="7602900" cy="323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Century Gothic"/>
              <a:buChar char="➔"/>
            </a:pPr>
            <a:r>
              <a:rPr lang="sr">
                <a:solidFill>
                  <a:srgbClr val="000000"/>
                </a:solidFill>
                <a:latin typeface="Century Gothic"/>
                <a:ea typeface="Century Gothic"/>
                <a:cs typeface="Century Gothic"/>
                <a:sym typeface="Century Gothic"/>
              </a:rPr>
              <a:t>We removed external noise from the data to obtain the best results.</a:t>
            </a:r>
            <a:endParaRPr>
              <a:solidFill>
                <a:srgbClr val="000000"/>
              </a:solidFill>
              <a:latin typeface="Century Gothic"/>
              <a:ea typeface="Century Gothic"/>
              <a:cs typeface="Century Gothic"/>
              <a:sym typeface="Century Gothic"/>
            </a:endParaRPr>
          </a:p>
          <a:p>
            <a:pPr indent="-342900" lvl="0" marL="457200" rtl="0" algn="l">
              <a:spcBef>
                <a:spcPts val="0"/>
              </a:spcBef>
              <a:spcAft>
                <a:spcPts val="0"/>
              </a:spcAft>
              <a:buClr>
                <a:srgbClr val="000000"/>
              </a:buClr>
              <a:buSzPts val="1800"/>
              <a:buFont typeface="Century Gothic"/>
              <a:buChar char="➔"/>
            </a:pPr>
            <a:r>
              <a:rPr lang="sr">
                <a:solidFill>
                  <a:srgbClr val="000000"/>
                </a:solidFill>
                <a:latin typeface="Century Gothic"/>
                <a:ea typeface="Century Gothic"/>
                <a:cs typeface="Century Gothic"/>
                <a:sym typeface="Century Gothic"/>
              </a:rPr>
              <a:t>We scaled the data and used SMOTE oversampling technique. </a:t>
            </a:r>
            <a:endParaRPr>
              <a:solidFill>
                <a:srgbClr val="000000"/>
              </a:solidFill>
              <a:latin typeface="Century Gothic"/>
              <a:ea typeface="Century Gothic"/>
              <a:cs typeface="Century Gothic"/>
              <a:sym typeface="Century Gothic"/>
            </a:endParaRPr>
          </a:p>
          <a:p>
            <a:pPr indent="-342900" lvl="0" marL="457200" rtl="0" algn="l">
              <a:spcBef>
                <a:spcPts val="0"/>
              </a:spcBef>
              <a:spcAft>
                <a:spcPts val="0"/>
              </a:spcAft>
              <a:buClr>
                <a:srgbClr val="000000"/>
              </a:buClr>
              <a:buSzPts val="1800"/>
              <a:buFont typeface="Century Gothic"/>
              <a:buChar char="➔"/>
            </a:pPr>
            <a:r>
              <a:rPr lang="sr">
                <a:solidFill>
                  <a:srgbClr val="000000"/>
                </a:solidFill>
                <a:latin typeface="Century Gothic"/>
                <a:ea typeface="Century Gothic"/>
                <a:cs typeface="Century Gothic"/>
                <a:sym typeface="Century Gothic"/>
              </a:rPr>
              <a:t>We used sum of Doppler-Range maps from multiple recivers</a:t>
            </a:r>
            <a:endParaRPr>
              <a:solidFill>
                <a:srgbClr val="000000"/>
              </a:solidFill>
              <a:latin typeface="Century Gothic"/>
              <a:ea typeface="Century Gothic"/>
              <a:cs typeface="Century Gothic"/>
              <a:sym typeface="Century Gothic"/>
            </a:endParaRPr>
          </a:p>
          <a:p>
            <a:pPr indent="-342900" lvl="0" marL="457200" rtl="0" algn="l">
              <a:spcBef>
                <a:spcPts val="0"/>
              </a:spcBef>
              <a:spcAft>
                <a:spcPts val="0"/>
              </a:spcAft>
              <a:buClr>
                <a:srgbClr val="000000"/>
              </a:buClr>
              <a:buSzPts val="1800"/>
              <a:buFont typeface="Century Gothic"/>
              <a:buChar char="➔"/>
            </a:pPr>
            <a:r>
              <a:rPr lang="sr">
                <a:solidFill>
                  <a:srgbClr val="000000"/>
                </a:solidFill>
                <a:latin typeface="Century Gothic"/>
                <a:ea typeface="Century Gothic"/>
                <a:cs typeface="Century Gothic"/>
                <a:sym typeface="Century Gothic"/>
              </a:rPr>
              <a:t>We used many different features such as such as max value of the frame, the sum of all values that are in the matrix which represents the image, velocity of the object etc.</a:t>
            </a:r>
            <a:endParaRPr>
              <a:solidFill>
                <a:srgbClr val="000000"/>
              </a:solidFill>
              <a:latin typeface="Century Gothic"/>
              <a:ea typeface="Century Gothic"/>
              <a:cs typeface="Century Gothic"/>
              <a:sym typeface="Century Gothic"/>
            </a:endParaRPr>
          </a:p>
          <a:p>
            <a:pPr indent="-342900" lvl="0" marL="457200" rtl="0" algn="l">
              <a:spcBef>
                <a:spcPts val="0"/>
              </a:spcBef>
              <a:spcAft>
                <a:spcPts val="0"/>
              </a:spcAft>
              <a:buClr>
                <a:srgbClr val="000000"/>
              </a:buClr>
              <a:buSzPts val="1800"/>
              <a:buFont typeface="Century Gothic"/>
              <a:buChar char="➔"/>
            </a:pPr>
            <a:r>
              <a:rPr lang="sr">
                <a:solidFill>
                  <a:srgbClr val="000000"/>
                </a:solidFill>
                <a:latin typeface="Century Gothic"/>
                <a:ea typeface="Century Gothic"/>
                <a:cs typeface="Century Gothic"/>
                <a:sym typeface="Century Gothic"/>
              </a:rPr>
              <a:t>We obtained the rest of the features using PCA technique.</a:t>
            </a:r>
            <a:endParaRPr>
              <a:solidFill>
                <a:srgbClr val="000000"/>
              </a:solidFill>
              <a:latin typeface="Century Gothic"/>
              <a:ea typeface="Century Gothic"/>
              <a:cs typeface="Century Gothic"/>
              <a:sym typeface="Century Gothic"/>
            </a:endParaRPr>
          </a:p>
          <a:p>
            <a:pPr indent="0" lvl="0" marL="0" rtl="0" algn="l">
              <a:spcBef>
                <a:spcPts val="1200"/>
              </a:spcBef>
              <a:spcAft>
                <a:spcPts val="0"/>
              </a:spcAft>
              <a:buNone/>
            </a:pPr>
            <a:r>
              <a:t/>
            </a:r>
            <a:endParaRPr>
              <a:solidFill>
                <a:srgbClr val="000000"/>
              </a:solidFill>
              <a:latin typeface="Century Gothic"/>
              <a:ea typeface="Century Gothic"/>
              <a:cs typeface="Century Gothic"/>
              <a:sym typeface="Century Gothic"/>
            </a:endParaRPr>
          </a:p>
          <a:p>
            <a:pPr indent="0" lvl="0" marL="0" rtl="0" algn="l">
              <a:spcBef>
                <a:spcPts val="1200"/>
              </a:spcBef>
              <a:spcAft>
                <a:spcPts val="1200"/>
              </a:spcAft>
              <a:buNone/>
            </a:pPr>
            <a:r>
              <a:t/>
            </a:r>
            <a:endParaRPr>
              <a:solidFill>
                <a:srgbClr val="000000"/>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9" name="Google Shape;79;p16"/>
          <p:cNvPicPr preferRelativeResize="0"/>
          <p:nvPr/>
        </p:nvPicPr>
        <p:blipFill rotWithShape="1">
          <a:blip r:embed="rId3">
            <a:alphaModFix/>
          </a:blip>
          <a:srcRect b="0" l="0" r="0" t="0"/>
          <a:stretch/>
        </p:blipFill>
        <p:spPr>
          <a:xfrm>
            <a:off x="556450" y="297887"/>
            <a:ext cx="8640700" cy="4547725"/>
          </a:xfrm>
          <a:prstGeom prst="rect">
            <a:avLst/>
          </a:prstGeom>
          <a:noFill/>
          <a:ln>
            <a:noFill/>
          </a:ln>
        </p:spPr>
      </p:pic>
      <p:pic>
        <p:nvPicPr>
          <p:cNvPr id="80" name="Google Shape;80;p16"/>
          <p:cNvPicPr preferRelativeResize="0"/>
          <p:nvPr/>
        </p:nvPicPr>
        <p:blipFill rotWithShape="1">
          <a:blip r:embed="rId3">
            <a:alphaModFix/>
          </a:blip>
          <a:srcRect b="6088" l="16699" r="78570" t="11641"/>
          <a:stretch/>
        </p:blipFill>
        <p:spPr>
          <a:xfrm>
            <a:off x="520550" y="252375"/>
            <a:ext cx="518351" cy="47456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7"/>
          <p:cNvPicPr preferRelativeResize="0"/>
          <p:nvPr/>
        </p:nvPicPr>
        <p:blipFill>
          <a:blip r:embed="rId3">
            <a:alphaModFix/>
          </a:blip>
          <a:stretch>
            <a:fillRect/>
          </a:stretch>
        </p:blipFill>
        <p:spPr>
          <a:xfrm>
            <a:off x="-419750" y="826025"/>
            <a:ext cx="5360574" cy="4020425"/>
          </a:xfrm>
          <a:prstGeom prst="rect">
            <a:avLst/>
          </a:prstGeom>
          <a:noFill/>
          <a:ln>
            <a:noFill/>
          </a:ln>
        </p:spPr>
      </p:pic>
      <p:pic>
        <p:nvPicPr>
          <p:cNvPr id="87" name="Google Shape;87;p17"/>
          <p:cNvPicPr preferRelativeResize="0"/>
          <p:nvPr/>
        </p:nvPicPr>
        <p:blipFill>
          <a:blip r:embed="rId4">
            <a:alphaModFix/>
          </a:blip>
          <a:stretch>
            <a:fillRect/>
          </a:stretch>
        </p:blipFill>
        <p:spPr>
          <a:xfrm>
            <a:off x="3627300" y="1039675"/>
            <a:ext cx="4969650" cy="3727250"/>
          </a:xfrm>
          <a:prstGeom prst="rect">
            <a:avLst/>
          </a:prstGeom>
          <a:noFill/>
          <a:ln>
            <a:noFill/>
          </a:ln>
        </p:spPr>
      </p:pic>
      <p:sp>
        <p:nvSpPr>
          <p:cNvPr id="88" name="Google Shape;88;p17"/>
          <p:cNvSpPr txBox="1"/>
          <p:nvPr>
            <p:ph type="title"/>
          </p:nvPr>
        </p:nvSpPr>
        <p:spPr>
          <a:xfrm>
            <a:off x="361825" y="466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latin typeface="Century Gothic"/>
                <a:ea typeface="Century Gothic"/>
                <a:cs typeface="Century Gothic"/>
                <a:sym typeface="Century Gothic"/>
              </a:rPr>
              <a:t>Feature selection example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latin typeface="Century Gothic"/>
                <a:ea typeface="Century Gothic"/>
                <a:cs typeface="Century Gothic"/>
                <a:sym typeface="Century Gothic"/>
              </a:rPr>
              <a:t>Machine Learning Model</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4" name="Google Shape;94;p18"/>
          <p:cNvSpPr txBox="1"/>
          <p:nvPr>
            <p:ph idx="1" type="body"/>
          </p:nvPr>
        </p:nvSpPr>
        <p:spPr>
          <a:xfrm>
            <a:off x="311700" y="1152475"/>
            <a:ext cx="7602900" cy="323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Century Gothic"/>
              <a:buChar char="➔"/>
            </a:pPr>
            <a:r>
              <a:rPr lang="sr">
                <a:solidFill>
                  <a:srgbClr val="000000"/>
                </a:solidFill>
                <a:latin typeface="Century Gothic"/>
                <a:ea typeface="Century Gothic"/>
                <a:cs typeface="Century Gothic"/>
                <a:sym typeface="Century Gothic"/>
              </a:rPr>
              <a:t>We used xGboost classification model</a:t>
            </a:r>
            <a:endParaRPr>
              <a:solidFill>
                <a:srgbClr val="000000"/>
              </a:solidFill>
              <a:latin typeface="Century Gothic"/>
              <a:ea typeface="Century Gothic"/>
              <a:cs typeface="Century Gothic"/>
              <a:sym typeface="Century Gothic"/>
            </a:endParaRPr>
          </a:p>
          <a:p>
            <a:pPr indent="-342900" lvl="0" marL="457200" rtl="0" algn="l">
              <a:spcBef>
                <a:spcPts val="0"/>
              </a:spcBef>
              <a:spcAft>
                <a:spcPts val="0"/>
              </a:spcAft>
              <a:buClr>
                <a:srgbClr val="000000"/>
              </a:buClr>
              <a:buSzPts val="1800"/>
              <a:buFont typeface="Century Gothic"/>
              <a:buChar char="➔"/>
            </a:pPr>
            <a:r>
              <a:rPr lang="sr">
                <a:solidFill>
                  <a:srgbClr val="000000"/>
                </a:solidFill>
                <a:latin typeface="Century Gothic"/>
                <a:ea typeface="Century Gothic"/>
                <a:cs typeface="Century Gothic"/>
                <a:sym typeface="Century Gothic"/>
              </a:rPr>
              <a:t>GridSearchCv to determinate values of hyperparametes</a:t>
            </a:r>
            <a:endParaRPr>
              <a:solidFill>
                <a:srgbClr val="000000"/>
              </a:solidFill>
              <a:latin typeface="Century Gothic"/>
              <a:ea typeface="Century Gothic"/>
              <a:cs typeface="Century Gothic"/>
              <a:sym typeface="Century Gothic"/>
            </a:endParaRPr>
          </a:p>
          <a:p>
            <a:pPr indent="0" lvl="0" marL="0" rtl="0" algn="l">
              <a:spcBef>
                <a:spcPts val="1200"/>
              </a:spcBef>
              <a:spcAft>
                <a:spcPts val="1200"/>
              </a:spcAft>
              <a:buNone/>
            </a:pPr>
            <a:r>
              <a:t/>
            </a:r>
            <a:endParaRPr>
              <a:solidFill>
                <a:srgbClr val="000000"/>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latin typeface="Century Gothic"/>
                <a:ea typeface="Century Gothic"/>
                <a:cs typeface="Century Gothic"/>
                <a:sym typeface="Century Gothic"/>
              </a:rPr>
              <a:t>Results</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00" name="Google Shape;100;p19"/>
          <p:cNvPicPr preferRelativeResize="0"/>
          <p:nvPr/>
        </p:nvPicPr>
        <p:blipFill rotWithShape="1">
          <a:blip r:embed="rId3">
            <a:alphaModFix/>
          </a:blip>
          <a:srcRect b="0" l="0" r="0" t="0"/>
          <a:stretch/>
        </p:blipFill>
        <p:spPr>
          <a:xfrm>
            <a:off x="506075" y="1196175"/>
            <a:ext cx="4335750" cy="3251800"/>
          </a:xfrm>
          <a:prstGeom prst="rect">
            <a:avLst/>
          </a:prstGeom>
          <a:noFill/>
          <a:ln>
            <a:noFill/>
          </a:ln>
        </p:spPr>
      </p:pic>
      <p:sp>
        <p:nvSpPr>
          <p:cNvPr id="101" name="Google Shape;101;p19"/>
          <p:cNvSpPr txBox="1"/>
          <p:nvPr>
            <p:ph idx="1" type="body"/>
          </p:nvPr>
        </p:nvSpPr>
        <p:spPr>
          <a:xfrm>
            <a:off x="4936875" y="1521300"/>
            <a:ext cx="1851300" cy="432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sr">
                <a:solidFill>
                  <a:srgbClr val="000000"/>
                </a:solidFill>
                <a:latin typeface="Century Gothic"/>
                <a:ea typeface="Century Gothic"/>
                <a:cs typeface="Century Gothic"/>
                <a:sym typeface="Century Gothic"/>
              </a:rPr>
              <a:t>F1 score: 0.73</a:t>
            </a:r>
            <a:endParaRPr>
              <a:solidFill>
                <a:srgbClr val="000000"/>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latin typeface="Century Gothic"/>
                <a:ea typeface="Century Gothic"/>
                <a:cs typeface="Century Gothic"/>
                <a:sym typeface="Century Gothic"/>
              </a:rPr>
              <a:t>Future work</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7" name="Google Shape;107;p20"/>
          <p:cNvSpPr txBox="1"/>
          <p:nvPr>
            <p:ph idx="1" type="body"/>
          </p:nvPr>
        </p:nvSpPr>
        <p:spPr>
          <a:xfrm>
            <a:off x="311700" y="1152475"/>
            <a:ext cx="7602900" cy="323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Century Gothic"/>
              <a:buChar char="➔"/>
            </a:pPr>
            <a:r>
              <a:rPr lang="sr">
                <a:solidFill>
                  <a:srgbClr val="000000"/>
                </a:solidFill>
                <a:latin typeface="Century Gothic"/>
                <a:ea typeface="Century Gothic"/>
                <a:cs typeface="Century Gothic"/>
                <a:sym typeface="Century Gothic"/>
              </a:rPr>
              <a:t>Imporivng feature selection</a:t>
            </a:r>
            <a:endParaRPr>
              <a:solidFill>
                <a:srgbClr val="000000"/>
              </a:solidFill>
              <a:latin typeface="Century Gothic"/>
              <a:ea typeface="Century Gothic"/>
              <a:cs typeface="Century Gothic"/>
              <a:sym typeface="Century Gothic"/>
            </a:endParaRPr>
          </a:p>
          <a:p>
            <a:pPr indent="-342900" lvl="0" marL="457200" rtl="0" algn="l">
              <a:spcBef>
                <a:spcPts val="0"/>
              </a:spcBef>
              <a:spcAft>
                <a:spcPts val="0"/>
              </a:spcAft>
              <a:buClr>
                <a:srgbClr val="000000"/>
              </a:buClr>
              <a:buSzPts val="1800"/>
              <a:buFont typeface="Century Gothic"/>
              <a:buChar char="➔"/>
            </a:pPr>
            <a:r>
              <a:rPr lang="sr">
                <a:solidFill>
                  <a:srgbClr val="000000"/>
                </a:solidFill>
                <a:latin typeface="Century Gothic"/>
                <a:ea typeface="Century Gothic"/>
                <a:cs typeface="Century Gothic"/>
                <a:sym typeface="Century Gothic"/>
              </a:rPr>
              <a:t>Getting more data from different rooms and more testing</a:t>
            </a:r>
            <a:endParaRPr>
              <a:solidFill>
                <a:srgbClr val="000000"/>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1781550"/>
            <a:ext cx="8520600" cy="158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sz="4800">
              <a:solidFill>
                <a:srgbClr val="000000"/>
              </a:solidFill>
              <a:latin typeface="Century Gothic"/>
              <a:ea typeface="Century Gothic"/>
              <a:cs typeface="Century Gothic"/>
              <a:sym typeface="Century Gothic"/>
            </a:endParaRPr>
          </a:p>
          <a:p>
            <a:pPr indent="0" lvl="0" marL="0" rtl="0" algn="l">
              <a:spcBef>
                <a:spcPts val="0"/>
              </a:spcBef>
              <a:spcAft>
                <a:spcPts val="0"/>
              </a:spcAft>
              <a:buNone/>
            </a:pPr>
            <a:r>
              <a:rPr lang="sr" sz="4800">
                <a:solidFill>
                  <a:srgbClr val="000000"/>
                </a:solidFill>
                <a:latin typeface="Century Gothic"/>
                <a:ea typeface="Century Gothic"/>
                <a:cs typeface="Century Gothic"/>
                <a:sym typeface="Century Gothic"/>
              </a:rPr>
              <a:t>Thank you for your attention</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