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idi" ContentType="audio/mid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8" r:id="rId13"/>
    <p:sldId id="272" r:id="rId14"/>
    <p:sldId id="273" r:id="rId15"/>
    <p:sldId id="274" r:id="rId16"/>
    <p:sldId id="275" r:id="rId17"/>
    <p:sldId id="276" r:id="rId18"/>
    <p:sldId id="277" r:id="rId19"/>
    <p:sldId id="271" r:id="rId20"/>
    <p:sldId id="270" r:id="rId21"/>
    <p:sldId id="279" r:id="rId2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b4695e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42b4695e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343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b4695e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42b4695e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14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b4695e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42b4695e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29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b4695e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42b4695e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16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b4695e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42b4695e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4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b4695e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42b4695e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761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b4695e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42b4695e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143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b4695e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42b4695e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43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b4695ea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42b4695ea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083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4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2b4695ea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2b4695ea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2b4695ea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42b4695ea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2b4695ea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42b4695ea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2b4695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42b4695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2b4695ea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42b4695ea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2b4695ea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42b4695ea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2b4695ea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42b4695ea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76600" y="1484313"/>
            <a:ext cx="5184775" cy="151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276600" y="3068638"/>
            <a:ext cx="5183188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1403350" y="260350"/>
            <a:ext cx="7272338" cy="115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519363" y="225425"/>
            <a:ext cx="410527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589463" y="2295525"/>
            <a:ext cx="61214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409575" y="319088"/>
            <a:ext cx="6121400" cy="600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35150" y="274638"/>
            <a:ext cx="69135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25625" y="1600200"/>
            <a:ext cx="692308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835150" y="274638"/>
            <a:ext cx="69135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825625" y="1600200"/>
            <a:ext cx="33845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5362575" y="1600200"/>
            <a:ext cx="338613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835150" y="274638"/>
            <a:ext cx="69135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403350" y="260350"/>
            <a:ext cx="7272338" cy="115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68313" y="2276475"/>
            <a:ext cx="8207375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1835150" y="274638"/>
            <a:ext cx="69135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 rot="5400000">
            <a:off x="3024188" y="401638"/>
            <a:ext cx="4525963" cy="69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 rot="5400000">
            <a:off x="4957763" y="2335213"/>
            <a:ext cx="5851525" cy="173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1420019" y="680244"/>
            <a:ext cx="5851525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403350" y="260350"/>
            <a:ext cx="7272338" cy="115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68313" y="2276475"/>
            <a:ext cx="4027487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648200" y="2276475"/>
            <a:ext cx="4027488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403350" y="260350"/>
            <a:ext cx="7272338" cy="115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03350" y="260350"/>
            <a:ext cx="7272338" cy="115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8313" y="2276475"/>
            <a:ext cx="8207375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835150" y="274638"/>
            <a:ext cx="69135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825625" y="1600200"/>
            <a:ext cx="692308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3.midi"/><Relationship Id="rId7" Type="http://schemas.openxmlformats.org/officeDocument/2006/relationships/image" Target="../media/image4.png"/><Relationship Id="rId2" Type="http://schemas.openxmlformats.org/officeDocument/2006/relationships/audio" Target="../media/media2.midi"/><Relationship Id="rId1" Type="http://schemas.microsoft.com/office/2007/relationships/media" Target="../media/media2.midi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3.midi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idi"/><Relationship Id="rId1" Type="http://schemas.microsoft.com/office/2007/relationships/media" Target="../media/media1.midi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ano-e-competiti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karpathy/minGPT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3419475" y="1341438"/>
            <a:ext cx="4826000" cy="185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/>
              <a:t>pAIno - AI Piano</a:t>
            </a:r>
            <a:endParaRPr b="1"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3419475" y="3284538"/>
            <a:ext cx="48244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</a:pPr>
            <a:r>
              <a:rPr lang="ru-RU"/>
              <a:t>Strahinja Nikolić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</a:pPr>
            <a:r>
              <a:rPr lang="ru-RU"/>
              <a:t>Teodora Srećković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266" y="221075"/>
            <a:ext cx="1051483" cy="11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15916" y="182101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Rezultati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EC5E10-9807-58C4-8C0A-21EE892CF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477" y="1310364"/>
            <a:ext cx="5737048" cy="4302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2169E-BBFE-6CEF-EB96-8AEC98D4DB59}"/>
              </a:ext>
            </a:extLst>
          </p:cNvPr>
          <p:cNvSpPr txBox="1"/>
          <p:nvPr/>
        </p:nvSpPr>
        <p:spPr>
          <a:xfrm>
            <a:off x="6123236" y="1956231"/>
            <a:ext cx="155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block_size </a:t>
            </a:r>
            <a:r>
              <a:rPr lang="en-US" dirty="0"/>
              <a:t>= 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DA553-E7A9-3A02-9BAC-35D369677007}"/>
              </a:ext>
            </a:extLst>
          </p:cNvPr>
          <p:cNvSpPr txBox="1"/>
          <p:nvPr/>
        </p:nvSpPr>
        <p:spPr>
          <a:xfrm>
            <a:off x="5978614" y="2246577"/>
            <a:ext cx="16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= 1e4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5CC6C-E45B-4210-047D-4795E8F7D621}"/>
              </a:ext>
            </a:extLst>
          </p:cNvPr>
          <p:cNvSpPr txBox="1"/>
          <p:nvPr/>
        </p:nvSpPr>
        <p:spPr>
          <a:xfrm>
            <a:off x="6481402" y="1682079"/>
            <a:ext cx="16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: gpt2</a:t>
            </a:r>
          </a:p>
        </p:txBody>
      </p:sp>
    </p:spTree>
    <p:extLst>
      <p:ext uri="{BB962C8B-B14F-4D97-AF65-F5344CB8AC3E}">
        <p14:creationId xmlns:p14="http://schemas.microsoft.com/office/powerpoint/2010/main" val="378084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15916" y="182101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Rezultati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mozzart_3">
            <a:hlinkClick r:id="" action="ppaction://media"/>
            <a:extLst>
              <a:ext uri="{FF2B5EF4-FFF2-40B4-BE49-F238E27FC236}">
                <a16:creationId xmlns:a16="http://schemas.microsoft.com/office/drawing/2014/main" id="{25C1B8B4-789B-D403-3C95-FE168348F7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45376" y="1126098"/>
            <a:ext cx="1394545" cy="1394545"/>
          </a:xfrm>
          <a:prstGeom prst="rect">
            <a:avLst/>
          </a:prstGeom>
        </p:spPr>
      </p:pic>
      <p:pic>
        <p:nvPicPr>
          <p:cNvPr id="6" name="twinkle">
            <a:hlinkClick r:id="" action="ppaction://media"/>
            <a:extLst>
              <a:ext uri="{FF2B5EF4-FFF2-40B4-BE49-F238E27FC236}">
                <a16:creationId xmlns:a16="http://schemas.microsoft.com/office/drawing/2014/main" id="{94BF435D-7B26-0A93-BFB1-3C696222D3C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02250" y="2808389"/>
            <a:ext cx="1880795" cy="18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 numSld="999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15916" y="182101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Evaluacija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38735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Font typeface="Arial"/>
                  <a:buChar char="■"/>
                </a:pPr>
                <a:r>
                  <a:rPr lang="en-US" sz="2500" dirty="0">
                    <a:solidFill>
                      <a:schemeClr val="dk1"/>
                    </a:solidFill>
                  </a:rPr>
                  <a:t>Prva </a:t>
                </a:r>
                <a:r>
                  <a:rPr lang="en-US" sz="2500" dirty="0" err="1">
                    <a:solidFill>
                      <a:schemeClr val="dk1"/>
                    </a:solidFill>
                  </a:rPr>
                  <a:t>metoda</a:t>
                </a:r>
                <a:endParaRPr lang="en-U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23 34 65 178 76 43 55 76 …</m:t>
                          </m:r>
                        </m:e>
                      </m:d>
                    </m:oMath>
                  </m:oMathPara>
                </a14:m>
                <a:endParaRPr lang="en-US" sz="2500" b="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blipFill>
                <a:blip r:embed="rId4"/>
                <a:stretch>
                  <a:fillRect l="-2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DDDF13-37D6-C11F-CABF-567D1DA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28" y="2747067"/>
            <a:ext cx="2638793" cy="4572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845136-5579-1D0D-BC07-B28A33B04298}"/>
              </a:ext>
            </a:extLst>
          </p:cNvPr>
          <p:cNvCxnSpPr>
            <a:cxnSpLocks/>
          </p:cNvCxnSpPr>
          <p:nvPr/>
        </p:nvCxnSpPr>
        <p:spPr>
          <a:xfrm flipH="1" flipV="1">
            <a:off x="3393649" y="2309567"/>
            <a:ext cx="250949" cy="5449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8D9A7F-EA20-2986-5AD8-943A9653904C}"/>
              </a:ext>
            </a:extLst>
          </p:cNvPr>
          <p:cNvCxnSpPr>
            <a:cxnSpLocks/>
          </p:cNvCxnSpPr>
          <p:nvPr/>
        </p:nvCxnSpPr>
        <p:spPr>
          <a:xfrm flipH="1" flipV="1">
            <a:off x="5627802" y="2309567"/>
            <a:ext cx="419725" cy="5449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8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15916" y="182101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Evaluacija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38735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Font typeface="Arial"/>
                  <a:buChar char="■"/>
                </a:pPr>
                <a:r>
                  <a:rPr lang="en-US" sz="2500" dirty="0">
                    <a:solidFill>
                      <a:schemeClr val="dk1"/>
                    </a:solidFill>
                  </a:rPr>
                  <a:t>Prva </a:t>
                </a:r>
                <a:r>
                  <a:rPr lang="en-US" sz="2500" dirty="0" err="1">
                    <a:solidFill>
                      <a:schemeClr val="dk1"/>
                    </a:solidFill>
                  </a:rPr>
                  <a:t>metoda</a:t>
                </a:r>
                <a:endParaRPr lang="en-U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23 34 65 178 76 43 55 76 …</m:t>
                          </m:r>
                        </m:e>
                      </m:d>
                    </m:oMath>
                  </m:oMathPara>
                </a14:m>
                <a:endParaRPr lang="en-US" sz="2500" b="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blipFill>
                <a:blip r:embed="rId4"/>
                <a:stretch>
                  <a:fillRect l="-2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DDDF13-37D6-C11F-CABF-567D1DA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28" y="2747067"/>
            <a:ext cx="2638793" cy="4572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845136-5579-1D0D-BC07-B28A33B04298}"/>
              </a:ext>
            </a:extLst>
          </p:cNvPr>
          <p:cNvCxnSpPr>
            <a:cxnSpLocks/>
          </p:cNvCxnSpPr>
          <p:nvPr/>
        </p:nvCxnSpPr>
        <p:spPr>
          <a:xfrm flipV="1">
            <a:off x="3644598" y="2309567"/>
            <a:ext cx="116697" cy="5449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8D9A7F-EA20-2986-5AD8-943A9653904C}"/>
              </a:ext>
            </a:extLst>
          </p:cNvPr>
          <p:cNvCxnSpPr>
            <a:cxnSpLocks/>
          </p:cNvCxnSpPr>
          <p:nvPr/>
        </p:nvCxnSpPr>
        <p:spPr>
          <a:xfrm flipV="1">
            <a:off x="6047527" y="2309567"/>
            <a:ext cx="0" cy="5449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5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15916" y="182101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Evaluacija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38735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Font typeface="Arial"/>
                  <a:buChar char="■"/>
                </a:pPr>
                <a:r>
                  <a:rPr lang="en-US" sz="2500" dirty="0">
                    <a:solidFill>
                      <a:schemeClr val="dk1"/>
                    </a:solidFill>
                  </a:rPr>
                  <a:t>Prva </a:t>
                </a:r>
                <a:r>
                  <a:rPr lang="en-US" sz="2500" dirty="0" err="1">
                    <a:solidFill>
                      <a:schemeClr val="dk1"/>
                    </a:solidFill>
                  </a:rPr>
                  <a:t>metoda</a:t>
                </a:r>
                <a:endParaRPr lang="en-U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23 34 65 178 76 43 55 76 …</m:t>
                          </m:r>
                        </m:e>
                      </m:d>
                    </m:oMath>
                  </m:oMathPara>
                </a14:m>
                <a:endParaRPr lang="en-US" sz="2500" b="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blipFill>
                <a:blip r:embed="rId4"/>
                <a:stretch>
                  <a:fillRect l="-2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DDDF13-37D6-C11F-CABF-567D1DA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28" y="2747067"/>
            <a:ext cx="2638793" cy="4572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845136-5579-1D0D-BC07-B28A33B04298}"/>
              </a:ext>
            </a:extLst>
          </p:cNvPr>
          <p:cNvCxnSpPr>
            <a:cxnSpLocks/>
          </p:cNvCxnSpPr>
          <p:nvPr/>
        </p:nvCxnSpPr>
        <p:spPr>
          <a:xfrm flipV="1">
            <a:off x="3644598" y="2309567"/>
            <a:ext cx="559757" cy="5449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8D9A7F-EA20-2986-5AD8-943A9653904C}"/>
              </a:ext>
            </a:extLst>
          </p:cNvPr>
          <p:cNvCxnSpPr>
            <a:cxnSpLocks/>
          </p:cNvCxnSpPr>
          <p:nvPr/>
        </p:nvCxnSpPr>
        <p:spPr>
          <a:xfrm flipV="1">
            <a:off x="6047527" y="2309567"/>
            <a:ext cx="419261" cy="5449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3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15916" y="182101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Evaluacija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38735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Font typeface="Arial"/>
                  <a:buChar char="■"/>
                </a:pPr>
                <a:r>
                  <a:rPr lang="en-US" sz="2500" dirty="0">
                    <a:solidFill>
                      <a:schemeClr val="dk1"/>
                    </a:solidFill>
                  </a:rPr>
                  <a:t>Prva </a:t>
                </a:r>
                <a:r>
                  <a:rPr lang="en-US" sz="2500" dirty="0" err="1">
                    <a:solidFill>
                      <a:schemeClr val="dk1"/>
                    </a:solidFill>
                  </a:rPr>
                  <a:t>metoda</a:t>
                </a:r>
                <a:endParaRPr lang="en-U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23 34 65 178 76 43 55 76 …</m:t>
                          </m:r>
                        </m:e>
                      </m:d>
                    </m:oMath>
                  </m:oMathPara>
                </a14:m>
                <a:endParaRPr lang="en-US" sz="2500" b="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blipFill>
                <a:blip r:embed="rId4"/>
                <a:stretch>
                  <a:fillRect l="-2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DDDF13-37D6-C11F-CABF-567D1DA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28" y="2747067"/>
            <a:ext cx="2638793" cy="4572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845136-5579-1D0D-BC07-B28A33B04298}"/>
              </a:ext>
            </a:extLst>
          </p:cNvPr>
          <p:cNvCxnSpPr>
            <a:cxnSpLocks/>
          </p:cNvCxnSpPr>
          <p:nvPr/>
        </p:nvCxnSpPr>
        <p:spPr>
          <a:xfrm flipV="1">
            <a:off x="3644598" y="2309567"/>
            <a:ext cx="559757" cy="544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8D9A7F-EA20-2986-5AD8-943A9653904C}"/>
              </a:ext>
            </a:extLst>
          </p:cNvPr>
          <p:cNvCxnSpPr>
            <a:cxnSpLocks/>
          </p:cNvCxnSpPr>
          <p:nvPr/>
        </p:nvCxnSpPr>
        <p:spPr>
          <a:xfrm flipV="1">
            <a:off x="6047527" y="2309567"/>
            <a:ext cx="419261" cy="544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E59E237-3136-6AAE-6DAA-D7B9BA74948B}"/>
              </a:ext>
            </a:extLst>
          </p:cNvPr>
          <p:cNvSpPr/>
          <p:nvPr/>
        </p:nvSpPr>
        <p:spPr>
          <a:xfrm>
            <a:off x="4204355" y="1989056"/>
            <a:ext cx="2262433" cy="361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936ED-DC1F-B7FB-AE3E-DC656943E449}"/>
              </a:ext>
            </a:extLst>
          </p:cNvPr>
          <p:cNvSpPr txBox="1"/>
          <p:nvPr/>
        </p:nvSpPr>
        <p:spPr>
          <a:xfrm>
            <a:off x="4248270" y="3145522"/>
            <a:ext cx="24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= 1.0</a:t>
            </a:r>
          </a:p>
        </p:txBody>
      </p:sp>
    </p:spTree>
    <p:extLst>
      <p:ext uri="{BB962C8B-B14F-4D97-AF65-F5344CB8AC3E}">
        <p14:creationId xmlns:p14="http://schemas.microsoft.com/office/powerpoint/2010/main" val="61131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15916" y="182101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Evaluacija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38735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Font typeface="Arial"/>
                  <a:buChar char="■"/>
                </a:pPr>
                <a:r>
                  <a:rPr lang="en-US" sz="2500" dirty="0">
                    <a:solidFill>
                      <a:schemeClr val="dk1"/>
                    </a:solidFill>
                  </a:rPr>
                  <a:t>Prva </a:t>
                </a:r>
                <a:r>
                  <a:rPr lang="en-US" sz="2500" dirty="0" err="1">
                    <a:solidFill>
                      <a:schemeClr val="dk1"/>
                    </a:solidFill>
                  </a:rPr>
                  <a:t>metoda</a:t>
                </a:r>
                <a:endParaRPr lang="en-U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23 34 65 178 76 43 55 76 …</m:t>
                          </m:r>
                        </m:e>
                      </m:d>
                    </m:oMath>
                  </m:oMathPara>
                </a14:m>
                <a:endParaRPr lang="en-US" sz="2500" b="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en-US" sz="2500" dirty="0">
                  <a:solidFill>
                    <a:schemeClr val="dk1"/>
                  </a:solidFill>
                </a:endParaRPr>
              </a:p>
              <a:p>
                <a:pPr marL="412750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12000"/>
                  <a:buFont typeface="Wingdings" panose="05000000000000000000" pitchFamily="2" charset="2"/>
                  <a:buChar char="§"/>
                </a:pPr>
                <a:r>
                  <a:rPr lang="sr-Latn-RS" sz="2400" dirty="0">
                    <a:solidFill>
                      <a:schemeClr val="dk1"/>
                    </a:solidFill>
                  </a:rPr>
                  <a:t>Najveća sličnost koju smo registrovali ~20%</a:t>
                </a:r>
              </a:p>
              <a:p>
                <a:pPr marL="412750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blipFill>
                <a:blip r:embed="rId4"/>
                <a:stretch>
                  <a:fillRect l="-4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DDDF13-37D6-C11F-CABF-567D1DA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28" y="2747067"/>
            <a:ext cx="2638793" cy="4572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845136-5579-1D0D-BC07-B28A33B04298}"/>
              </a:ext>
            </a:extLst>
          </p:cNvPr>
          <p:cNvCxnSpPr>
            <a:cxnSpLocks/>
          </p:cNvCxnSpPr>
          <p:nvPr/>
        </p:nvCxnSpPr>
        <p:spPr>
          <a:xfrm flipV="1">
            <a:off x="3644598" y="2309567"/>
            <a:ext cx="559757" cy="544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8D9A7F-EA20-2986-5AD8-943A9653904C}"/>
              </a:ext>
            </a:extLst>
          </p:cNvPr>
          <p:cNvCxnSpPr>
            <a:cxnSpLocks/>
          </p:cNvCxnSpPr>
          <p:nvPr/>
        </p:nvCxnSpPr>
        <p:spPr>
          <a:xfrm flipV="1">
            <a:off x="6047527" y="2309567"/>
            <a:ext cx="419261" cy="544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E59E237-3136-6AAE-6DAA-D7B9BA74948B}"/>
              </a:ext>
            </a:extLst>
          </p:cNvPr>
          <p:cNvSpPr/>
          <p:nvPr/>
        </p:nvSpPr>
        <p:spPr>
          <a:xfrm>
            <a:off x="4204355" y="1989056"/>
            <a:ext cx="2262433" cy="361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936ED-DC1F-B7FB-AE3E-DC656943E449}"/>
              </a:ext>
            </a:extLst>
          </p:cNvPr>
          <p:cNvSpPr txBox="1"/>
          <p:nvPr/>
        </p:nvSpPr>
        <p:spPr>
          <a:xfrm>
            <a:off x="4248270" y="3145522"/>
            <a:ext cx="24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= 1.0</a:t>
            </a:r>
          </a:p>
        </p:txBody>
      </p:sp>
    </p:spTree>
    <p:extLst>
      <p:ext uri="{BB962C8B-B14F-4D97-AF65-F5344CB8AC3E}">
        <p14:creationId xmlns:p14="http://schemas.microsoft.com/office/powerpoint/2010/main" val="370852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15916" y="182101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Evaluacija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–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666666"/>
                  </a:buClr>
                  <a:buSzPts val="2000"/>
                  <a:buFont typeface="Arial"/>
                  <a:buChar char="»"/>
                  <a:defRPr sz="2000" b="0" i="0" u="none" strike="noStrike" cap="non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38735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Font typeface="Arial"/>
                  <a:buChar char="■"/>
                </a:pPr>
                <a:r>
                  <a:rPr lang="en-US" sz="2500" dirty="0">
                    <a:solidFill>
                      <a:schemeClr val="dk1"/>
                    </a:solidFill>
                  </a:rPr>
                  <a:t>Prva </a:t>
                </a:r>
                <a:r>
                  <a:rPr lang="en-US" sz="2500" dirty="0" err="1">
                    <a:solidFill>
                      <a:schemeClr val="dk1"/>
                    </a:solidFill>
                  </a:rPr>
                  <a:t>metoda</a:t>
                </a:r>
                <a:endParaRPr lang="en-U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23 34 65 178 76 43 55 76 …</m:t>
                          </m:r>
                        </m:e>
                      </m:d>
                    </m:oMath>
                  </m:oMathPara>
                </a14:m>
                <a:endParaRPr lang="en-US" sz="2500" b="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sr-Latn-RS" sz="2500" dirty="0">
                  <a:solidFill>
                    <a:schemeClr val="dk1"/>
                  </a:solidFill>
                </a:endParaRPr>
              </a:p>
              <a:p>
                <a:pPr marL="69850" indent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2500"/>
                  <a:buNone/>
                </a:pPr>
                <a:endParaRPr lang="en-US" sz="2500" dirty="0">
                  <a:solidFill>
                    <a:schemeClr val="dk1"/>
                  </a:solidFill>
                </a:endParaRPr>
              </a:p>
              <a:p>
                <a:pPr marL="412750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12000"/>
                  <a:buFont typeface="Wingdings" panose="05000000000000000000" pitchFamily="2" charset="2"/>
                  <a:buChar char="§"/>
                </a:pPr>
                <a:r>
                  <a:rPr lang="sr-Latn-RS" sz="2400" dirty="0">
                    <a:solidFill>
                      <a:schemeClr val="dk1"/>
                    </a:solidFill>
                  </a:rPr>
                  <a:t>Najveća sličnost koju smo registrovali ~20%</a:t>
                </a:r>
              </a:p>
              <a:p>
                <a:pPr marL="412750" indent="-34290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ct val="154000"/>
                  <a:buFont typeface="Wingdings" panose="05000000000000000000" pitchFamily="2" charset="2"/>
                  <a:buChar char="§"/>
                </a:pPr>
                <a:r>
                  <a:rPr lang="sr-Latn-RS" sz="2400" dirty="0">
                    <a:solidFill>
                      <a:schemeClr val="dk1"/>
                    </a:solidFill>
                  </a:rPr>
                  <a:t>Druga metoda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Google Shape;137;p26">
                <a:extLst>
                  <a:ext uri="{FF2B5EF4-FFF2-40B4-BE49-F238E27FC236}">
                    <a16:creationId xmlns:a16="http://schemas.microsoft.com/office/drawing/2014/main" id="{B7AAF394-230E-B436-671C-DDE64F7A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916" y="1244850"/>
                <a:ext cx="6851700" cy="4856406"/>
              </a:xfrm>
              <a:prstGeom prst="rect">
                <a:avLst/>
              </a:prstGeom>
              <a:blipFill>
                <a:blip r:embed="rId4"/>
                <a:stretch>
                  <a:fillRect l="-15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DDDF13-37D6-C11F-CABF-567D1DA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28" y="2747067"/>
            <a:ext cx="2638793" cy="4572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845136-5579-1D0D-BC07-B28A33B04298}"/>
              </a:ext>
            </a:extLst>
          </p:cNvPr>
          <p:cNvCxnSpPr>
            <a:cxnSpLocks/>
          </p:cNvCxnSpPr>
          <p:nvPr/>
        </p:nvCxnSpPr>
        <p:spPr>
          <a:xfrm flipV="1">
            <a:off x="3644598" y="2309567"/>
            <a:ext cx="559757" cy="544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8D9A7F-EA20-2986-5AD8-943A9653904C}"/>
              </a:ext>
            </a:extLst>
          </p:cNvPr>
          <p:cNvCxnSpPr>
            <a:cxnSpLocks/>
          </p:cNvCxnSpPr>
          <p:nvPr/>
        </p:nvCxnSpPr>
        <p:spPr>
          <a:xfrm flipV="1">
            <a:off x="6047527" y="2309567"/>
            <a:ext cx="419261" cy="544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E59E237-3136-6AAE-6DAA-D7B9BA74948B}"/>
              </a:ext>
            </a:extLst>
          </p:cNvPr>
          <p:cNvSpPr/>
          <p:nvPr/>
        </p:nvSpPr>
        <p:spPr>
          <a:xfrm>
            <a:off x="4204355" y="1989056"/>
            <a:ext cx="2262433" cy="361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936ED-DC1F-B7FB-AE3E-DC656943E449}"/>
              </a:ext>
            </a:extLst>
          </p:cNvPr>
          <p:cNvSpPr txBox="1"/>
          <p:nvPr/>
        </p:nvSpPr>
        <p:spPr>
          <a:xfrm>
            <a:off x="4248270" y="3145522"/>
            <a:ext cx="24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= 1.0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E386DFB-41E1-099C-C9E0-51F0D64D1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037" y="4718285"/>
            <a:ext cx="3092542" cy="20531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81F5CF-6C2A-E071-0044-FF3AAEA21435}"/>
              </a:ext>
            </a:extLst>
          </p:cNvPr>
          <p:cNvSpPr/>
          <p:nvPr/>
        </p:nvSpPr>
        <p:spPr>
          <a:xfrm>
            <a:off x="6257157" y="4507633"/>
            <a:ext cx="628058" cy="487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AECA-CD3D-7ADE-7700-C936FDADF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6DEB-7CBC-4290-464E-9DF4905AC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E52BC-B869-5484-E7B3-B55BE36BFA0C}"/>
              </a:ext>
            </a:extLst>
          </p:cNvPr>
          <p:cNvSpPr/>
          <p:nvPr/>
        </p:nvSpPr>
        <p:spPr>
          <a:xfrm>
            <a:off x="0" y="-4714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DB45B20-7EAF-533D-E206-E59F49C4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93" y="3926737"/>
            <a:ext cx="4267443" cy="280034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65E46C9-CC37-1207-5245-90ECADCE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" y="835397"/>
            <a:ext cx="4206822" cy="285365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1B14B3B-A89E-2116-285B-E9725C0A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936" y="3926737"/>
            <a:ext cx="4406426" cy="2939491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1FD1935-998F-8DB4-C96D-28C4362DF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061" y="723920"/>
            <a:ext cx="4535501" cy="3076611"/>
          </a:xfrm>
          <a:prstGeom prst="rect">
            <a:avLst/>
          </a:prstGeom>
        </p:spPr>
      </p:pic>
      <p:sp>
        <p:nvSpPr>
          <p:cNvPr id="9" name="Google Shape;218;p34">
            <a:extLst>
              <a:ext uri="{FF2B5EF4-FFF2-40B4-BE49-F238E27FC236}">
                <a16:creationId xmlns:a16="http://schemas.microsoft.com/office/drawing/2014/main" id="{BCB74433-AE2F-217E-64BF-725DAE8D2F75}"/>
              </a:ext>
            </a:extLst>
          </p:cNvPr>
          <p:cNvSpPr txBox="1">
            <a:spLocks/>
          </p:cNvSpPr>
          <p:nvPr/>
        </p:nvSpPr>
        <p:spPr>
          <a:xfrm>
            <a:off x="341640" y="-127508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 err="1">
                <a:solidFill>
                  <a:schemeClr val="dk1"/>
                </a:solidFill>
              </a:rPr>
              <a:t>Metrike</a:t>
            </a:r>
            <a:endParaRPr lang="en-US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1915916" y="182101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Dalji</a:t>
            </a:r>
            <a:r>
              <a:rPr lang="en-US" sz="4000" dirty="0">
                <a:solidFill>
                  <a:schemeClr val="dk1"/>
                </a:solidFill>
              </a:rPr>
              <a:t> rad</a:t>
            </a:r>
            <a:endParaRPr sz="4000" dirty="0"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p:sp>
        <p:nvSpPr>
          <p:cNvPr id="8" name="Google Shape;137;p26">
            <a:extLst>
              <a:ext uri="{FF2B5EF4-FFF2-40B4-BE49-F238E27FC236}">
                <a16:creationId xmlns:a16="http://schemas.microsoft.com/office/drawing/2014/main" id="{AC71DE31-CCB4-E8D9-17B5-F348DB5A0401}"/>
              </a:ext>
            </a:extLst>
          </p:cNvPr>
          <p:cNvSpPr txBox="1">
            <a:spLocks/>
          </p:cNvSpPr>
          <p:nvPr/>
        </p:nvSpPr>
        <p:spPr>
          <a:xfrm>
            <a:off x="1915916" y="1244850"/>
            <a:ext cx="6851700" cy="4856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73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■"/>
            </a:pPr>
            <a:r>
              <a:rPr lang="en-US" sz="2500" dirty="0" err="1">
                <a:solidFill>
                  <a:schemeClr val="dk1"/>
                </a:solidFill>
              </a:rPr>
              <a:t>Dublji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ulazak</a:t>
            </a:r>
            <a:r>
              <a:rPr lang="en-US" sz="2500" dirty="0">
                <a:solidFill>
                  <a:schemeClr val="dk1"/>
                </a:solidFill>
              </a:rPr>
              <a:t> u </a:t>
            </a:r>
            <a:r>
              <a:rPr lang="en-US" sz="2500" dirty="0" err="1">
                <a:solidFill>
                  <a:schemeClr val="dk1"/>
                </a:solidFill>
              </a:rPr>
              <a:t>tematiku</a:t>
            </a:r>
            <a:r>
              <a:rPr lang="en-US" sz="2500" dirty="0">
                <a:solidFill>
                  <a:schemeClr val="dk1"/>
                </a:solidFill>
              </a:rPr>
              <a:t> (</a:t>
            </a:r>
            <a:r>
              <a:rPr lang="en-US" sz="2500" dirty="0" err="1">
                <a:solidFill>
                  <a:schemeClr val="dk1"/>
                </a:solidFill>
              </a:rPr>
              <a:t>sam</a:t>
            </a:r>
            <a:r>
              <a:rPr lang="en-US" sz="2500" dirty="0">
                <a:solidFill>
                  <a:schemeClr val="dk1"/>
                </a:solidFill>
              </a:rPr>
              <a:t> model, </a:t>
            </a:r>
            <a:r>
              <a:rPr lang="en-US" sz="2500" dirty="0" err="1">
                <a:solidFill>
                  <a:schemeClr val="dk1"/>
                </a:solidFill>
              </a:rPr>
              <a:t>preprocesiranje</a:t>
            </a:r>
            <a:r>
              <a:rPr lang="en-US" sz="2500" dirty="0">
                <a:solidFill>
                  <a:schemeClr val="dk1"/>
                </a:solidFill>
              </a:rPr>
              <a:t>…)</a:t>
            </a:r>
          </a:p>
          <a:p>
            <a:pPr indent="-3873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■"/>
            </a:pPr>
            <a:r>
              <a:rPr lang="en-US" sz="2500" dirty="0" err="1">
                <a:solidFill>
                  <a:schemeClr val="dk1"/>
                </a:solidFill>
              </a:rPr>
              <a:t>Bezbroj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mogućnosti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sa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drugačijim</a:t>
            </a:r>
            <a:r>
              <a:rPr lang="en-US" sz="2500" dirty="0">
                <a:solidFill>
                  <a:schemeClr val="dk1"/>
                </a:solidFill>
              </a:rPr>
              <a:t> dataset-</a:t>
            </a:r>
            <a:r>
              <a:rPr lang="en-US" sz="2500" dirty="0" err="1">
                <a:solidFill>
                  <a:schemeClr val="dk1"/>
                </a:solidFill>
              </a:rPr>
              <a:t>ovima</a:t>
            </a:r>
            <a:endParaRPr lang="en-US" sz="2500" dirty="0">
              <a:solidFill>
                <a:schemeClr val="dk1"/>
              </a:solidFill>
            </a:endParaRPr>
          </a:p>
          <a:p>
            <a:pPr indent="-3873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■"/>
            </a:pPr>
            <a:r>
              <a:rPr lang="en-US" sz="2500" dirty="0" err="1">
                <a:solidFill>
                  <a:schemeClr val="dk1"/>
                </a:solidFill>
              </a:rPr>
              <a:t>novi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žanrovi</a:t>
            </a:r>
            <a:r>
              <a:rPr lang="en-US" sz="2500" dirty="0">
                <a:solidFill>
                  <a:schemeClr val="dk1"/>
                </a:solidFill>
              </a:rPr>
              <a:t> (turbo folk ?)</a:t>
            </a:r>
          </a:p>
          <a:p>
            <a:pPr indent="-3873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■"/>
            </a:pPr>
            <a:r>
              <a:rPr lang="en-US" sz="2500" dirty="0" err="1">
                <a:solidFill>
                  <a:schemeClr val="dk1"/>
                </a:solidFill>
              </a:rPr>
              <a:t>kompleksnost</a:t>
            </a:r>
            <a:endParaRPr lang="en-US" sz="2500" dirty="0">
              <a:solidFill>
                <a:schemeClr val="dk1"/>
              </a:solidFill>
            </a:endParaRPr>
          </a:p>
          <a:p>
            <a:pPr indent="-3873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■"/>
            </a:pPr>
            <a:r>
              <a:rPr lang="en-US" sz="2500" dirty="0" err="1">
                <a:solidFill>
                  <a:schemeClr val="dk1"/>
                </a:solidFill>
              </a:rPr>
              <a:t>više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instrumenata</a:t>
            </a:r>
            <a:endParaRPr lang="en-US" sz="2500" dirty="0">
              <a:solidFill>
                <a:schemeClr val="dk1"/>
              </a:solidFill>
            </a:endParaRPr>
          </a:p>
          <a:p>
            <a:pPr indent="-3873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500"/>
              <a:buFont typeface="Arial"/>
              <a:buChar char="■"/>
            </a:pPr>
            <a:r>
              <a:rPr lang="en-US" sz="2500" dirty="0">
                <a:solidFill>
                  <a:schemeClr val="dk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823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897063" y="188913"/>
            <a:ext cx="6851650" cy="122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dk1"/>
                </a:solidFill>
              </a:rPr>
              <a:t>Ideja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4294967295"/>
          </p:nvPr>
        </p:nvSpPr>
        <p:spPr>
          <a:xfrm>
            <a:off x="1897075" y="1412875"/>
            <a:ext cx="6851700" cy="5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ru-RU" sz="2500" dirty="0">
                <a:solidFill>
                  <a:schemeClr val="dk1"/>
                </a:solidFill>
              </a:rPr>
              <a:t>Generisanje klavirske muzike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ru-RU" sz="2500" dirty="0">
                <a:solidFill>
                  <a:schemeClr val="dk1"/>
                </a:solidFill>
              </a:rPr>
              <a:t>Motivacija:</a:t>
            </a:r>
            <a:endParaRPr sz="2500" dirty="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ru-RU" sz="2500" dirty="0">
                <a:solidFill>
                  <a:schemeClr val="dk1"/>
                </a:solidFill>
              </a:rPr>
              <a:t>NLP model za predviđanje reči</a:t>
            </a:r>
            <a:endParaRPr sz="2500" dirty="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ru-RU" sz="2500" dirty="0">
                <a:solidFill>
                  <a:schemeClr val="dk1"/>
                </a:solidFill>
              </a:rPr>
              <a:t>Želimo da predvidimo narednu “notu”</a:t>
            </a:r>
            <a:endParaRPr sz="2500" dirty="0">
              <a:solidFill>
                <a:schemeClr val="dk1"/>
              </a:solidFill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back">
            <a:hlinkClick r:id="" action="ppaction://media"/>
            <a:extLst>
              <a:ext uri="{FF2B5EF4-FFF2-40B4-BE49-F238E27FC236}">
                <a16:creationId xmlns:a16="http://schemas.microsoft.com/office/drawing/2014/main" id="{2FBA468B-807D-43B0-98C9-CE88294D77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70777" y="313531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8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2927679" y="2530643"/>
            <a:ext cx="5490457" cy="232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Hvala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pa</a:t>
            </a:r>
            <a:r>
              <a:rPr lang="sr-Latn-RS" b="1" dirty="0"/>
              <a:t>žnji!</a:t>
            </a:r>
            <a:endParaRPr b="1" dirty="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31" y="2162998"/>
            <a:ext cx="1051483" cy="112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93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1897063" y="188913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</a:rPr>
              <a:t>Dataset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4294967295"/>
          </p:nvPr>
        </p:nvSpPr>
        <p:spPr>
          <a:xfrm>
            <a:off x="1897075" y="1412875"/>
            <a:ext cx="6851700" cy="5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ru-RU" sz="2500">
                <a:solidFill>
                  <a:schemeClr val="dk1"/>
                </a:solidFill>
              </a:rPr>
              <a:t>MAESTRO </a:t>
            </a:r>
            <a:r>
              <a:rPr lang="ru-RU"/>
              <a:t>(Hawthorne et al., 2019)</a:t>
            </a:r>
            <a:endParaRPr/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ru-RU" sz="25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International Piano-e-Competition</a:t>
            </a:r>
            <a:r>
              <a:rPr lang="ru-RU" sz="2500">
                <a:solidFill>
                  <a:schemeClr val="dk1"/>
                </a:solidFill>
              </a:rPr>
              <a:t> ~100h muzike</a:t>
            </a:r>
            <a:endParaRPr sz="2500">
              <a:solidFill>
                <a:schemeClr val="dk1"/>
              </a:solidFill>
            </a:endParaRPr>
          </a:p>
          <a:p>
            <a:pPr marL="914400" lvl="1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ru-RU" sz="2500">
                <a:solidFill>
                  <a:schemeClr val="dk1"/>
                </a:solidFill>
              </a:rPr>
              <a:t>MIDI fajlovi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1897063" y="188913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</a:rPr>
              <a:t>Preprocessing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2169675" y="1412925"/>
            <a:ext cx="2487600" cy="938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/>
              <a:t>MIDI</a:t>
            </a:r>
            <a:endParaRPr sz="2500" b="1"/>
          </a:p>
        </p:txBody>
      </p:sp>
      <p:sp>
        <p:nvSpPr>
          <p:cNvPr id="153" name="Google Shape;153;p28"/>
          <p:cNvSpPr/>
          <p:nvPr/>
        </p:nvSpPr>
        <p:spPr>
          <a:xfrm>
            <a:off x="6267575" y="1412925"/>
            <a:ext cx="2487600" cy="938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 b="1">
                <a:solidFill>
                  <a:schemeClr val="dk1"/>
                </a:solidFill>
              </a:rPr>
              <a:t>TOKENI</a:t>
            </a:r>
            <a:endParaRPr/>
          </a:p>
        </p:txBody>
      </p:sp>
      <p:cxnSp>
        <p:nvCxnSpPr>
          <p:cNvPr id="154" name="Google Shape;154;p28"/>
          <p:cNvCxnSpPr>
            <a:stCxn id="152" idx="3"/>
            <a:endCxn id="153" idx="1"/>
          </p:cNvCxnSpPr>
          <p:nvPr/>
        </p:nvCxnSpPr>
        <p:spPr>
          <a:xfrm>
            <a:off x="4657275" y="1882275"/>
            <a:ext cx="161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8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/>
              <a:t>?</a:t>
            </a:r>
            <a:endParaRPr sz="25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1897063" y="188913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</a:rPr>
              <a:t>Preprocessing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4294967295"/>
          </p:nvPr>
        </p:nvSpPr>
        <p:spPr>
          <a:xfrm>
            <a:off x="2036625" y="2670375"/>
            <a:ext cx="68517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>
                <a:solidFill>
                  <a:schemeClr val="dk1"/>
                </a:solidFill>
              </a:rPr>
              <a:t>Pojednostavljen problem - monophonic numere</a:t>
            </a: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>
                <a:solidFill>
                  <a:schemeClr val="dk1"/>
                </a:solidFill>
              </a:rPr>
              <a:t>Pitch-based reprezentacija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/>
          <p:nvPr/>
        </p:nvSpPr>
        <p:spPr>
          <a:xfrm>
            <a:off x="2169675" y="1412925"/>
            <a:ext cx="2487600" cy="938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/>
              <a:t>MIDI</a:t>
            </a:r>
            <a:endParaRPr sz="2500" b="1"/>
          </a:p>
        </p:txBody>
      </p:sp>
      <p:sp>
        <p:nvSpPr>
          <p:cNvPr id="164" name="Google Shape;164;p29"/>
          <p:cNvSpPr/>
          <p:nvPr/>
        </p:nvSpPr>
        <p:spPr>
          <a:xfrm>
            <a:off x="6267575" y="1412925"/>
            <a:ext cx="2487600" cy="938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 b="1">
                <a:solidFill>
                  <a:schemeClr val="dk1"/>
                </a:solidFill>
              </a:rPr>
              <a:t>TOKENI</a:t>
            </a:r>
            <a:endParaRPr/>
          </a:p>
        </p:txBody>
      </p:sp>
      <p:cxnSp>
        <p:nvCxnSpPr>
          <p:cNvPr id="165" name="Google Shape;165;p29"/>
          <p:cNvCxnSpPr>
            <a:stCxn id="163" idx="3"/>
            <a:endCxn id="164" idx="1"/>
          </p:cNvCxnSpPr>
          <p:nvPr/>
        </p:nvCxnSpPr>
        <p:spPr>
          <a:xfrm>
            <a:off x="4657275" y="1882275"/>
            <a:ext cx="161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29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/>
              <a:t>?</a:t>
            </a:r>
            <a:endParaRPr sz="2500" b="1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325" y="3777975"/>
            <a:ext cx="6124275" cy="16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3246925" y="5476900"/>
            <a:ext cx="4642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434343"/>
                </a:solidFill>
              </a:rPr>
              <a:t>(Grekow and Dimitrova-Grekow, 2021)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1897063" y="188913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</a:rPr>
              <a:t>Preprocessing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4294967295"/>
          </p:nvPr>
        </p:nvSpPr>
        <p:spPr>
          <a:xfrm>
            <a:off x="2036625" y="2670375"/>
            <a:ext cx="68517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ru-RU" sz="2500">
                <a:solidFill>
                  <a:schemeClr val="dk1"/>
                </a:solidFill>
              </a:rPr>
              <a:t>Šta sa polyphonic numerama iz dataset-a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2169675" y="1412925"/>
            <a:ext cx="2487600" cy="938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/>
              <a:t>MIDI</a:t>
            </a:r>
            <a:endParaRPr sz="2500" b="1"/>
          </a:p>
        </p:txBody>
      </p:sp>
      <p:sp>
        <p:nvSpPr>
          <p:cNvPr id="177" name="Google Shape;177;p30"/>
          <p:cNvSpPr/>
          <p:nvPr/>
        </p:nvSpPr>
        <p:spPr>
          <a:xfrm>
            <a:off x="6267575" y="1412925"/>
            <a:ext cx="2487600" cy="938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chemeClr val="dk1"/>
                </a:solidFill>
              </a:rPr>
              <a:t>TOKENI</a:t>
            </a:r>
            <a:endParaRPr/>
          </a:p>
        </p:txBody>
      </p:sp>
      <p:cxnSp>
        <p:nvCxnSpPr>
          <p:cNvPr id="178" name="Google Shape;178;p30"/>
          <p:cNvCxnSpPr>
            <a:stCxn id="176" idx="3"/>
            <a:endCxn id="177" idx="1"/>
          </p:cNvCxnSpPr>
          <p:nvPr/>
        </p:nvCxnSpPr>
        <p:spPr>
          <a:xfrm>
            <a:off x="4657275" y="1882275"/>
            <a:ext cx="161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30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/>
              <a:t>?</a:t>
            </a:r>
            <a:endParaRPr sz="25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1897063" y="188913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</a:rPr>
              <a:t>Preprocessing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294967295"/>
          </p:nvPr>
        </p:nvSpPr>
        <p:spPr>
          <a:xfrm>
            <a:off x="2036625" y="2670375"/>
            <a:ext cx="68517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ru-RU" sz="2500">
                <a:solidFill>
                  <a:schemeClr val="dk1"/>
                </a:solidFill>
              </a:rPr>
              <a:t>Šta sa polyphonic numerama iz dataset-a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2169675" y="1412925"/>
            <a:ext cx="2487600" cy="938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/>
              <a:t>MIDI</a:t>
            </a:r>
            <a:endParaRPr sz="2500" b="1"/>
          </a:p>
        </p:txBody>
      </p:sp>
      <p:sp>
        <p:nvSpPr>
          <p:cNvPr id="188" name="Google Shape;188;p31"/>
          <p:cNvSpPr/>
          <p:nvPr/>
        </p:nvSpPr>
        <p:spPr>
          <a:xfrm>
            <a:off x="6267575" y="1412925"/>
            <a:ext cx="2487600" cy="938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>
                <a:solidFill>
                  <a:schemeClr val="dk1"/>
                </a:solidFill>
              </a:rPr>
              <a:t>TOKENI</a:t>
            </a:r>
            <a:endParaRPr/>
          </a:p>
        </p:txBody>
      </p:sp>
      <p:cxnSp>
        <p:nvCxnSpPr>
          <p:cNvPr id="189" name="Google Shape;189;p31"/>
          <p:cNvCxnSpPr>
            <a:stCxn id="187" idx="3"/>
            <a:endCxn id="188" idx="1"/>
          </p:cNvCxnSpPr>
          <p:nvPr/>
        </p:nvCxnSpPr>
        <p:spPr>
          <a:xfrm>
            <a:off x="4657275" y="1882275"/>
            <a:ext cx="161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31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b="1"/>
              <a:t>?</a:t>
            </a:r>
            <a:endParaRPr sz="2500" b="1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825" y="3690698"/>
            <a:ext cx="5704201" cy="10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3064850" y="5006950"/>
            <a:ext cx="459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434343"/>
                </a:solidFill>
              </a:rPr>
              <a:t>(Fradet et al., 2021)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1897063" y="188913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</a:rPr>
              <a:t>Preprocessing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98" name="Google Shape;198;p32"/>
          <p:cNvSpPr txBox="1">
            <a:spLocks noGrp="1"/>
          </p:cNvSpPr>
          <p:nvPr>
            <p:ph type="subTitle" idx="4294967295"/>
          </p:nvPr>
        </p:nvSpPr>
        <p:spPr>
          <a:xfrm>
            <a:off x="1937600" y="1062075"/>
            <a:ext cx="68517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ru-RU" sz="2500">
                <a:solidFill>
                  <a:schemeClr val="dk1"/>
                </a:solidFill>
              </a:rPr>
              <a:t>Šta sa polyphonic numerama iz dataset-a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p:sp>
        <p:nvSpPr>
          <p:cNvPr id="201" name="Google Shape;201;p32"/>
          <p:cNvSpPr txBox="1"/>
          <p:nvPr/>
        </p:nvSpPr>
        <p:spPr>
          <a:xfrm>
            <a:off x="3064850" y="5692750"/>
            <a:ext cx="459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434343"/>
                </a:solidFill>
              </a:rPr>
              <a:t>(Fradet et al., 2021)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4">
            <a:alphaModFix/>
          </a:blip>
          <a:srcRect r="50024"/>
          <a:stretch/>
        </p:blipFill>
        <p:spPr>
          <a:xfrm>
            <a:off x="2327263" y="4179225"/>
            <a:ext cx="5991315" cy="15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5">
            <a:alphaModFix/>
          </a:blip>
          <a:srcRect t="60390" b="26783"/>
          <a:stretch/>
        </p:blipFill>
        <p:spPr>
          <a:xfrm>
            <a:off x="2126963" y="1731890"/>
            <a:ext cx="6472976" cy="117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2"/>
          <p:cNvCxnSpPr/>
          <p:nvPr/>
        </p:nvCxnSpPr>
        <p:spPr>
          <a:xfrm flipH="1">
            <a:off x="5355951" y="2981517"/>
            <a:ext cx="7500" cy="102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1897063" y="188913"/>
            <a:ext cx="68517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</a:rPr>
              <a:t>Model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525" y="5808275"/>
            <a:ext cx="814277" cy="8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/>
          <p:nvPr/>
        </p:nvSpPr>
        <p:spPr>
          <a:xfrm>
            <a:off x="4868125" y="1244850"/>
            <a:ext cx="9096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500" y="1818569"/>
            <a:ext cx="6851701" cy="258361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2958650" y="4402175"/>
            <a:ext cx="453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hlinkClick r:id="rId5"/>
              </a:rPr>
              <a:t>github.com/karpathy/minGPT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213</Words>
  <Application>Microsoft Office PowerPoint</Application>
  <PresentationFormat>On-screen Show (4:3)</PresentationFormat>
  <Paragraphs>83</Paragraphs>
  <Slides>20</Slides>
  <Notes>19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Wingdings</vt:lpstr>
      <vt:lpstr>Cambria Math</vt:lpstr>
      <vt:lpstr>Poppins</vt:lpstr>
      <vt:lpstr>template</vt:lpstr>
      <vt:lpstr>Custom Design</vt:lpstr>
      <vt:lpstr>pAIno - AI Piano</vt:lpstr>
      <vt:lpstr>Ideja</vt:lpstr>
      <vt:lpstr>Dataset</vt:lpstr>
      <vt:lpstr>Preprocessing</vt:lpstr>
      <vt:lpstr>Preprocessing</vt:lpstr>
      <vt:lpstr>Preprocessing</vt:lpstr>
      <vt:lpstr>Preprocessing</vt:lpstr>
      <vt:lpstr>Preprocessing</vt:lpstr>
      <vt:lpstr>Model</vt:lpstr>
      <vt:lpstr>Rezultati</vt:lpstr>
      <vt:lpstr>Rezultati</vt:lpstr>
      <vt:lpstr>Evaluacija</vt:lpstr>
      <vt:lpstr>Evaluacija</vt:lpstr>
      <vt:lpstr>Evaluacija</vt:lpstr>
      <vt:lpstr>Evaluacija</vt:lpstr>
      <vt:lpstr>Evaluacija</vt:lpstr>
      <vt:lpstr>Evaluacija</vt:lpstr>
      <vt:lpstr>PowerPoint Presentation</vt:lpstr>
      <vt:lpstr>Dalji rad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pAIno - AI Piano</dc:title>
  <cp:lastModifiedBy>Страхиња Николић</cp:lastModifiedBy>
  <cp:revision>3</cp:revision>
  <dcterms:modified xsi:type="dcterms:W3CDTF">2022-08-08T15:30:34Z</dcterms:modified>
</cp:coreProperties>
</file>