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0"/>
  </p:notesMasterIdLst>
  <p:sldIdLst>
    <p:sldId id="256" r:id="rId2"/>
    <p:sldId id="257" r:id="rId3"/>
    <p:sldId id="258" r:id="rId4"/>
    <p:sldId id="260" r:id="rId5"/>
    <p:sldId id="261" r:id="rId6"/>
    <p:sldId id="265"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17" autoAdjust="0"/>
  </p:normalViewPr>
  <p:slideViewPr>
    <p:cSldViewPr snapToGrid="0">
      <p:cViewPr varScale="1">
        <p:scale>
          <a:sx n="109" d="100"/>
          <a:sy n="109" d="100"/>
        </p:scale>
        <p:origin x="6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ARIMA</a:t>
            </a:r>
            <a:r>
              <a:rPr lang="en-US" baseline="0" dirty="0"/>
              <a:t> Forecast Distance Error and Distance % Error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207518406959515E-2"/>
          <c:y val="0.14744950726260159"/>
          <c:w val="0.89632729475249162"/>
          <c:h val="0.74868480565016304"/>
        </c:manualLayout>
      </c:layout>
      <c:barChart>
        <c:barDir val="col"/>
        <c:grouping val="clustered"/>
        <c:varyColors val="0"/>
        <c:ser>
          <c:idx val="0"/>
          <c:order val="0"/>
          <c:tx>
            <c:strRef>
              <c:f>'Apple Monthly'!$D$1</c:f>
              <c:strCache>
                <c:ptCount val="1"/>
                <c:pt idx="0">
                  <c:v>Model Accuarcy %</c:v>
                </c:pt>
              </c:strCache>
            </c:strRef>
          </c:tx>
          <c:spPr>
            <a:solidFill>
              <a:schemeClr val="accent1"/>
            </a:solidFill>
            <a:ln>
              <a:noFill/>
            </a:ln>
            <a:effectLst/>
          </c:spPr>
          <c:invertIfNegative val="0"/>
          <c:cat>
            <c:numRef>
              <c:f>'Apple Monthly'!$A$2:$A$62</c:f>
              <c:numCache>
                <c:formatCode>mmm\-yy</c:formatCode>
                <c:ptCount val="61"/>
                <c:pt idx="0">
                  <c:v>41306</c:v>
                </c:pt>
                <c:pt idx="1">
                  <c:v>41334</c:v>
                </c:pt>
                <c:pt idx="2">
                  <c:v>41365</c:v>
                </c:pt>
                <c:pt idx="3">
                  <c:v>41395</c:v>
                </c:pt>
                <c:pt idx="4">
                  <c:v>41426</c:v>
                </c:pt>
                <c:pt idx="5">
                  <c:v>41456</c:v>
                </c:pt>
                <c:pt idx="6">
                  <c:v>41487</c:v>
                </c:pt>
                <c:pt idx="7">
                  <c:v>41518</c:v>
                </c:pt>
                <c:pt idx="8">
                  <c:v>41548</c:v>
                </c:pt>
                <c:pt idx="9">
                  <c:v>41579</c:v>
                </c:pt>
                <c:pt idx="10">
                  <c:v>41609</c:v>
                </c:pt>
                <c:pt idx="11">
                  <c:v>41640</c:v>
                </c:pt>
                <c:pt idx="12">
                  <c:v>41671</c:v>
                </c:pt>
                <c:pt idx="13">
                  <c:v>41699</c:v>
                </c:pt>
                <c:pt idx="14">
                  <c:v>41730</c:v>
                </c:pt>
                <c:pt idx="15">
                  <c:v>41760</c:v>
                </c:pt>
                <c:pt idx="16">
                  <c:v>41791</c:v>
                </c:pt>
                <c:pt idx="17">
                  <c:v>41821</c:v>
                </c:pt>
                <c:pt idx="18">
                  <c:v>41852</c:v>
                </c:pt>
                <c:pt idx="19">
                  <c:v>41883</c:v>
                </c:pt>
                <c:pt idx="20">
                  <c:v>41913</c:v>
                </c:pt>
                <c:pt idx="21">
                  <c:v>41944</c:v>
                </c:pt>
                <c:pt idx="22">
                  <c:v>41974</c:v>
                </c:pt>
                <c:pt idx="23">
                  <c:v>42005</c:v>
                </c:pt>
                <c:pt idx="24">
                  <c:v>42036</c:v>
                </c:pt>
                <c:pt idx="25">
                  <c:v>42064</c:v>
                </c:pt>
                <c:pt idx="26">
                  <c:v>42095</c:v>
                </c:pt>
                <c:pt idx="27">
                  <c:v>42125</c:v>
                </c:pt>
                <c:pt idx="28">
                  <c:v>42156</c:v>
                </c:pt>
                <c:pt idx="29">
                  <c:v>42186</c:v>
                </c:pt>
                <c:pt idx="30">
                  <c:v>42217</c:v>
                </c:pt>
                <c:pt idx="31">
                  <c:v>42248</c:v>
                </c:pt>
                <c:pt idx="32">
                  <c:v>42278</c:v>
                </c:pt>
                <c:pt idx="33">
                  <c:v>42309</c:v>
                </c:pt>
                <c:pt idx="34">
                  <c:v>42339</c:v>
                </c:pt>
                <c:pt idx="35">
                  <c:v>42370</c:v>
                </c:pt>
                <c:pt idx="36">
                  <c:v>42401</c:v>
                </c:pt>
                <c:pt idx="37">
                  <c:v>42430</c:v>
                </c:pt>
                <c:pt idx="38">
                  <c:v>42461</c:v>
                </c:pt>
                <c:pt idx="39">
                  <c:v>42491</c:v>
                </c:pt>
                <c:pt idx="40">
                  <c:v>42522</c:v>
                </c:pt>
                <c:pt idx="41">
                  <c:v>42552</c:v>
                </c:pt>
                <c:pt idx="42">
                  <c:v>42583</c:v>
                </c:pt>
                <c:pt idx="43">
                  <c:v>42614</c:v>
                </c:pt>
                <c:pt idx="44">
                  <c:v>42644</c:v>
                </c:pt>
                <c:pt idx="45">
                  <c:v>42675</c:v>
                </c:pt>
                <c:pt idx="46">
                  <c:v>42705</c:v>
                </c:pt>
                <c:pt idx="47">
                  <c:v>42736</c:v>
                </c:pt>
                <c:pt idx="48">
                  <c:v>42767</c:v>
                </c:pt>
                <c:pt idx="49">
                  <c:v>42795</c:v>
                </c:pt>
                <c:pt idx="50">
                  <c:v>42826</c:v>
                </c:pt>
                <c:pt idx="51">
                  <c:v>42856</c:v>
                </c:pt>
                <c:pt idx="52">
                  <c:v>42887</c:v>
                </c:pt>
                <c:pt idx="53">
                  <c:v>42917</c:v>
                </c:pt>
                <c:pt idx="54">
                  <c:v>42948</c:v>
                </c:pt>
                <c:pt idx="55">
                  <c:v>42979</c:v>
                </c:pt>
                <c:pt idx="56">
                  <c:v>43009</c:v>
                </c:pt>
                <c:pt idx="57">
                  <c:v>43040</c:v>
                </c:pt>
                <c:pt idx="58">
                  <c:v>43070</c:v>
                </c:pt>
                <c:pt idx="59">
                  <c:v>43101</c:v>
                </c:pt>
                <c:pt idx="60">
                  <c:v>43132</c:v>
                </c:pt>
              </c:numCache>
            </c:numRef>
          </c:cat>
          <c:val>
            <c:numRef>
              <c:f>'Apple Monthly'!$D$2:$D$62</c:f>
              <c:numCache>
                <c:formatCode>0%</c:formatCode>
                <c:ptCount val="61"/>
                <c:pt idx="0">
                  <c:v>0</c:v>
                </c:pt>
                <c:pt idx="1">
                  <c:v>5.0317100918933537E-2</c:v>
                </c:pt>
                <c:pt idx="2">
                  <c:v>0.11679330144465006</c:v>
                </c:pt>
                <c:pt idx="3">
                  <c:v>6.6339672505783931E-2</c:v>
                </c:pt>
                <c:pt idx="4">
                  <c:v>0.15364940252089876</c:v>
                </c:pt>
                <c:pt idx="5">
                  <c:v>0.14330350681801005</c:v>
                </c:pt>
                <c:pt idx="6">
                  <c:v>4.0173122785497797E-2</c:v>
                </c:pt>
                <c:pt idx="7">
                  <c:v>7.0167583114805074E-2</c:v>
                </c:pt>
                <c:pt idx="8">
                  <c:v>1.0324078565716314E-2</c:v>
                </c:pt>
                <c:pt idx="9">
                  <c:v>-7.846662745058304E-3</c:v>
                </c:pt>
                <c:pt idx="10">
                  <c:v>-7.6933345168403125E-2</c:v>
                </c:pt>
                <c:pt idx="11">
                  <c:v>-2.7167634297060896E-2</c:v>
                </c:pt>
                <c:pt idx="12">
                  <c:v>-6.3716885310974849E-3</c:v>
                </c:pt>
                <c:pt idx="13">
                  <c:v>1.0637411673854829E-2</c:v>
                </c:pt>
                <c:pt idx="14">
                  <c:v>6.3741394927764677E-2</c:v>
                </c:pt>
                <c:pt idx="15">
                  <c:v>7.7130246064224155E-3</c:v>
                </c:pt>
                <c:pt idx="16">
                  <c:v>-7.9285265718068657E-3</c:v>
                </c:pt>
                <c:pt idx="17">
                  <c:v>-3.6375166338130094E-2</c:v>
                </c:pt>
                <c:pt idx="18">
                  <c:v>-9.5991232647933036E-2</c:v>
                </c:pt>
                <c:pt idx="19">
                  <c:v>-0.11891560382090875</c:v>
                </c:pt>
                <c:pt idx="20">
                  <c:v>-0.16412962231323661</c:v>
                </c:pt>
                <c:pt idx="21">
                  <c:v>-0.23921062680326266</c:v>
                </c:pt>
                <c:pt idx="22">
                  <c:v>-0.23544461507492873</c:v>
                </c:pt>
                <c:pt idx="23">
                  <c:v>-0.21155278485992512</c:v>
                </c:pt>
                <c:pt idx="24">
                  <c:v>-0.22416924252957457</c:v>
                </c:pt>
                <c:pt idx="25">
                  <c:v>-0.17373660547557393</c:v>
                </c:pt>
                <c:pt idx="26">
                  <c:v>-0.11954535143530297</c:v>
                </c:pt>
                <c:pt idx="27">
                  <c:v>-0.10043329351320859</c:v>
                </c:pt>
                <c:pt idx="28">
                  <c:v>-9.4480530710986707E-2</c:v>
                </c:pt>
                <c:pt idx="29">
                  <c:v>-9.9977004463681782E-2</c:v>
                </c:pt>
                <c:pt idx="30">
                  <c:v>-2.9862289499977365E-2</c:v>
                </c:pt>
                <c:pt idx="31">
                  <c:v>-1.7150404794802541E-2</c:v>
                </c:pt>
                <c:pt idx="32">
                  <c:v>4.8531879949434862E-3</c:v>
                </c:pt>
                <c:pt idx="33">
                  <c:v>-3.7811057305861276E-2</c:v>
                </c:pt>
                <c:pt idx="34">
                  <c:v>-2.6304367432887887E-2</c:v>
                </c:pt>
                <c:pt idx="35">
                  <c:v>7.3904422224156274E-2</c:v>
                </c:pt>
                <c:pt idx="36">
                  <c:v>8.4377077226489836E-2</c:v>
                </c:pt>
                <c:pt idx="37">
                  <c:v>2.9259386767859857E-2</c:v>
                </c:pt>
                <c:pt idx="38">
                  <c:v>-2.0051664163676333E-2</c:v>
                </c:pt>
                <c:pt idx="39">
                  <c:v>3.387906413222759E-2</c:v>
                </c:pt>
                <c:pt idx="40">
                  <c:v>2.8647005332993528E-2</c:v>
                </c:pt>
                <c:pt idx="41">
                  <c:v>3.7157203397336531E-2</c:v>
                </c:pt>
                <c:pt idx="42">
                  <c:v>2.5716598740333108E-2</c:v>
                </c:pt>
                <c:pt idx="43">
                  <c:v>2.922031543228587E-2</c:v>
                </c:pt>
                <c:pt idx="44">
                  <c:v>5.6450223152811497E-3</c:v>
                </c:pt>
                <c:pt idx="45">
                  <c:v>6.1056074972877468E-2</c:v>
                </c:pt>
                <c:pt idx="46">
                  <c:v>3.7084888355910561E-2</c:v>
                </c:pt>
                <c:pt idx="47">
                  <c:v>8.8610308757618078E-2</c:v>
                </c:pt>
                <c:pt idx="48">
                  <c:v>2.1997624218375048E-2</c:v>
                </c:pt>
                <c:pt idx="49">
                  <c:v>2.6413134752002791E-2</c:v>
                </c:pt>
                <c:pt idx="50">
                  <c:v>-1.4409532234482483E-2</c:v>
                </c:pt>
                <c:pt idx="51">
                  <c:v>-6.0560070279821077E-2</c:v>
                </c:pt>
                <c:pt idx="52">
                  <c:v>-8.2892617841357069E-3</c:v>
                </c:pt>
                <c:pt idx="53">
                  <c:v>1.8004608868749342E-2</c:v>
                </c:pt>
                <c:pt idx="54">
                  <c:v>1.77945361353006E-2</c:v>
                </c:pt>
                <c:pt idx="55">
                  <c:v>4.3994572161957742E-2</c:v>
                </c:pt>
                <c:pt idx="56">
                  <c:v>3.6671328052436232E-2</c:v>
                </c:pt>
                <c:pt idx="57">
                  <c:v>-1.451421177750779E-2</c:v>
                </c:pt>
                <c:pt idx="58">
                  <c:v>-1.773868461122393E-2</c:v>
                </c:pt>
                <c:pt idx="59">
                  <c:v>-2.4581983832433499E-2</c:v>
                </c:pt>
                <c:pt idx="60">
                  <c:v>4.1141092494272058E-2</c:v>
                </c:pt>
              </c:numCache>
            </c:numRef>
          </c:val>
          <c:extLst>
            <c:ext xmlns:c16="http://schemas.microsoft.com/office/drawing/2014/chart" uri="{C3380CC4-5D6E-409C-BE32-E72D297353CC}">
              <c16:uniqueId val="{00000000-8764-41B9-A5D5-9872416D5344}"/>
            </c:ext>
          </c:extLst>
        </c:ser>
        <c:dLbls>
          <c:showLegendKey val="0"/>
          <c:showVal val="0"/>
          <c:showCatName val="0"/>
          <c:showSerName val="0"/>
          <c:showPercent val="0"/>
          <c:showBubbleSize val="0"/>
        </c:dLbls>
        <c:gapWidth val="219"/>
        <c:overlap val="-27"/>
        <c:axId val="510478208"/>
        <c:axId val="510477224"/>
      </c:barChart>
      <c:lineChart>
        <c:grouping val="standard"/>
        <c:varyColors val="0"/>
        <c:ser>
          <c:idx val="1"/>
          <c:order val="1"/>
          <c:tx>
            <c:strRef>
              <c:f>'Apple Monthly'!$F$1</c:f>
              <c:strCache>
                <c:ptCount val="1"/>
                <c:pt idx="0">
                  <c:v>Forecast Distance from Actuals</c:v>
                </c:pt>
              </c:strCache>
            </c:strRef>
          </c:tx>
          <c:spPr>
            <a:ln w="28575" cap="rnd">
              <a:solidFill>
                <a:schemeClr val="accent2"/>
              </a:solidFill>
              <a:round/>
            </a:ln>
            <a:effectLst/>
          </c:spPr>
          <c:marker>
            <c:symbol val="none"/>
          </c:marker>
          <c:cat>
            <c:numRef>
              <c:f>'Apple Monthly'!$A$2:$A$62</c:f>
              <c:numCache>
                <c:formatCode>mmm\-yy</c:formatCode>
                <c:ptCount val="61"/>
                <c:pt idx="0">
                  <c:v>41306</c:v>
                </c:pt>
                <c:pt idx="1">
                  <c:v>41334</c:v>
                </c:pt>
                <c:pt idx="2">
                  <c:v>41365</c:v>
                </c:pt>
                <c:pt idx="3">
                  <c:v>41395</c:v>
                </c:pt>
                <c:pt idx="4">
                  <c:v>41426</c:v>
                </c:pt>
                <c:pt idx="5">
                  <c:v>41456</c:v>
                </c:pt>
                <c:pt idx="6">
                  <c:v>41487</c:v>
                </c:pt>
                <c:pt idx="7">
                  <c:v>41518</c:v>
                </c:pt>
                <c:pt idx="8">
                  <c:v>41548</c:v>
                </c:pt>
                <c:pt idx="9">
                  <c:v>41579</c:v>
                </c:pt>
                <c:pt idx="10">
                  <c:v>41609</c:v>
                </c:pt>
                <c:pt idx="11">
                  <c:v>41640</c:v>
                </c:pt>
                <c:pt idx="12">
                  <c:v>41671</c:v>
                </c:pt>
                <c:pt idx="13">
                  <c:v>41699</c:v>
                </c:pt>
                <c:pt idx="14">
                  <c:v>41730</c:v>
                </c:pt>
                <c:pt idx="15">
                  <c:v>41760</c:v>
                </c:pt>
                <c:pt idx="16">
                  <c:v>41791</c:v>
                </c:pt>
                <c:pt idx="17">
                  <c:v>41821</c:v>
                </c:pt>
                <c:pt idx="18">
                  <c:v>41852</c:v>
                </c:pt>
                <c:pt idx="19">
                  <c:v>41883</c:v>
                </c:pt>
                <c:pt idx="20">
                  <c:v>41913</c:v>
                </c:pt>
                <c:pt idx="21">
                  <c:v>41944</c:v>
                </c:pt>
                <c:pt idx="22">
                  <c:v>41974</c:v>
                </c:pt>
                <c:pt idx="23">
                  <c:v>42005</c:v>
                </c:pt>
                <c:pt idx="24">
                  <c:v>42036</c:v>
                </c:pt>
                <c:pt idx="25">
                  <c:v>42064</c:v>
                </c:pt>
                <c:pt idx="26">
                  <c:v>42095</c:v>
                </c:pt>
                <c:pt idx="27">
                  <c:v>42125</c:v>
                </c:pt>
                <c:pt idx="28">
                  <c:v>42156</c:v>
                </c:pt>
                <c:pt idx="29">
                  <c:v>42186</c:v>
                </c:pt>
                <c:pt idx="30">
                  <c:v>42217</c:v>
                </c:pt>
                <c:pt idx="31">
                  <c:v>42248</c:v>
                </c:pt>
                <c:pt idx="32">
                  <c:v>42278</c:v>
                </c:pt>
                <c:pt idx="33">
                  <c:v>42309</c:v>
                </c:pt>
                <c:pt idx="34">
                  <c:v>42339</c:v>
                </c:pt>
                <c:pt idx="35">
                  <c:v>42370</c:v>
                </c:pt>
                <c:pt idx="36">
                  <c:v>42401</c:v>
                </c:pt>
                <c:pt idx="37">
                  <c:v>42430</c:v>
                </c:pt>
                <c:pt idx="38">
                  <c:v>42461</c:v>
                </c:pt>
                <c:pt idx="39">
                  <c:v>42491</c:v>
                </c:pt>
                <c:pt idx="40">
                  <c:v>42522</c:v>
                </c:pt>
                <c:pt idx="41">
                  <c:v>42552</c:v>
                </c:pt>
                <c:pt idx="42">
                  <c:v>42583</c:v>
                </c:pt>
                <c:pt idx="43">
                  <c:v>42614</c:v>
                </c:pt>
                <c:pt idx="44">
                  <c:v>42644</c:v>
                </c:pt>
                <c:pt idx="45">
                  <c:v>42675</c:v>
                </c:pt>
                <c:pt idx="46">
                  <c:v>42705</c:v>
                </c:pt>
                <c:pt idx="47">
                  <c:v>42736</c:v>
                </c:pt>
                <c:pt idx="48">
                  <c:v>42767</c:v>
                </c:pt>
                <c:pt idx="49">
                  <c:v>42795</c:v>
                </c:pt>
                <c:pt idx="50">
                  <c:v>42826</c:v>
                </c:pt>
                <c:pt idx="51">
                  <c:v>42856</c:v>
                </c:pt>
                <c:pt idx="52">
                  <c:v>42887</c:v>
                </c:pt>
                <c:pt idx="53">
                  <c:v>42917</c:v>
                </c:pt>
                <c:pt idx="54">
                  <c:v>42948</c:v>
                </c:pt>
                <c:pt idx="55">
                  <c:v>42979</c:v>
                </c:pt>
                <c:pt idx="56">
                  <c:v>43009</c:v>
                </c:pt>
                <c:pt idx="57">
                  <c:v>43040</c:v>
                </c:pt>
                <c:pt idx="58">
                  <c:v>43070</c:v>
                </c:pt>
                <c:pt idx="59">
                  <c:v>43101</c:v>
                </c:pt>
                <c:pt idx="60">
                  <c:v>43132</c:v>
                </c:pt>
              </c:numCache>
            </c:numRef>
          </c:cat>
          <c:val>
            <c:numRef>
              <c:f>'Apple Monthly'!$F$2:$F$62</c:f>
              <c:numCache>
                <c:formatCode>0.0</c:formatCode>
                <c:ptCount val="61"/>
                <c:pt idx="0">
                  <c:v>0</c:v>
                </c:pt>
                <c:pt idx="1">
                  <c:v>3.1760209448841863</c:v>
                </c:pt>
                <c:pt idx="2">
                  <c:v>7.0036775479009634</c:v>
                </c:pt>
                <c:pt idx="3">
                  <c:v>4.2310731480429382</c:v>
                </c:pt>
                <c:pt idx="4">
                  <c:v>9.3405192665762584</c:v>
                </c:pt>
                <c:pt idx="5">
                  <c:v>8.7856605153126281</c:v>
                </c:pt>
                <c:pt idx="6">
                  <c:v>2.7825201337471128</c:v>
                </c:pt>
                <c:pt idx="7">
                  <c:v>4.8133365704240418</c:v>
                </c:pt>
                <c:pt idx="8">
                  <c:v>0.74443079207202345</c:v>
                </c:pt>
                <c:pt idx="9">
                  <c:v>-0.58806919872786523</c:v>
                </c:pt>
                <c:pt idx="10">
                  <c:v>-6.1509004440038382</c:v>
                </c:pt>
                <c:pt idx="11">
                  <c:v>-2.0858732624478762</c:v>
                </c:pt>
                <c:pt idx="12">
                  <c:v>-0.47931432751134651</c:v>
                </c:pt>
                <c:pt idx="13">
                  <c:v>0.81028781439721342</c:v>
                </c:pt>
                <c:pt idx="14">
                  <c:v>4.9269703423895521</c:v>
                </c:pt>
                <c:pt idx="15">
                  <c:v>0.66463713346821862</c:v>
                </c:pt>
                <c:pt idx="16">
                  <c:v>-0.72851606199043317</c:v>
                </c:pt>
                <c:pt idx="17">
                  <c:v>-3.478396610158498</c:v>
                </c:pt>
                <c:pt idx="18">
                  <c:v>-9.4490524000759564</c:v>
                </c:pt>
                <c:pt idx="19">
                  <c:v>-11.956794084758343</c:v>
                </c:pt>
                <c:pt idx="20">
                  <c:v>-16.691911228550808</c:v>
                </c:pt>
                <c:pt idx="21">
                  <c:v>-27.098975857407609</c:v>
                </c:pt>
                <c:pt idx="22">
                  <c:v>-26.4665432211319</c:v>
                </c:pt>
                <c:pt idx="23">
                  <c:v>-23.406517446079405</c:v>
                </c:pt>
                <c:pt idx="24">
                  <c:v>-28.117843050014187</c:v>
                </c:pt>
                <c:pt idx="25">
                  <c:v>-21.885718648534507</c:v>
                </c:pt>
                <c:pt idx="26">
                  <c:v>-15.217098563273197</c:v>
                </c:pt>
                <c:pt idx="27">
                  <c:v>-12.93194152270101</c:v>
                </c:pt>
                <c:pt idx="28">
                  <c:v>-12.075213064604995</c:v>
                </c:pt>
                <c:pt idx="29">
                  <c:v>-12.53066329854849</c:v>
                </c:pt>
                <c:pt idx="30">
                  <c:v>-3.3862272077810047</c:v>
                </c:pt>
                <c:pt idx="31">
                  <c:v>-1.9345248265565971</c:v>
                </c:pt>
                <c:pt idx="32">
                  <c:v>0.55015739110679363</c:v>
                </c:pt>
                <c:pt idx="33">
                  <c:v>-4.4678396061395063</c:v>
                </c:pt>
                <c:pt idx="34">
                  <c:v>-2.9389032775620052</c:v>
                </c:pt>
                <c:pt idx="35">
                  <c:v>7.2743344853950447</c:v>
                </c:pt>
                <c:pt idx="36">
                  <c:v>8.0788098246661093</c:v>
                </c:pt>
                <c:pt idx="37">
                  <c:v>3.0507964599571977</c:v>
                </c:pt>
                <c:pt idx="38">
                  <c:v>-2.1402955360077982</c:v>
                </c:pt>
                <c:pt idx="39">
                  <c:v>3.2176560495144741</c:v>
                </c:pt>
                <c:pt idx="40">
                  <c:v>2.7679387621041371</c:v>
                </c:pt>
                <c:pt idx="41">
                  <c:v>3.662083916629598</c:v>
                </c:pt>
                <c:pt idx="42">
                  <c:v>2.7687831939429088</c:v>
                </c:pt>
                <c:pt idx="43">
                  <c:v>3.2392806822076921</c:v>
                </c:pt>
                <c:pt idx="44">
                  <c:v>0.65316940346599495</c:v>
                </c:pt>
                <c:pt idx="45">
                  <c:v>6.7255883271551937</c:v>
                </c:pt>
                <c:pt idx="46">
                  <c:v>4.2401271993790033</c:v>
                </c:pt>
                <c:pt idx="47">
                  <c:v>10.595134618148393</c:v>
                </c:pt>
                <c:pt idx="48">
                  <c:v>2.9413891669661041</c:v>
                </c:pt>
                <c:pt idx="49">
                  <c:v>3.7141575889684759</c:v>
                </c:pt>
                <c:pt idx="50">
                  <c:v>-2.0589325571991992</c:v>
                </c:pt>
                <c:pt idx="51">
                  <c:v>-9.2189218621738007</c:v>
                </c:pt>
                <c:pt idx="52">
                  <c:v>-1.2254128730875777</c:v>
                </c:pt>
                <c:pt idx="53">
                  <c:v>2.6700744929310929</c:v>
                </c:pt>
                <c:pt idx="54">
                  <c:v>2.8363175351346115</c:v>
                </c:pt>
                <c:pt idx="55">
                  <c:v>6.9339185265879166</c:v>
                </c:pt>
                <c:pt idx="56">
                  <c:v>5.7873689805226149</c:v>
                </c:pt>
                <c:pt idx="57">
                  <c:v>-2.5023399603247753</c:v>
                </c:pt>
                <c:pt idx="58">
                  <c:v>-3.0491291058501986</c:v>
                </c:pt>
                <c:pt idx="59">
                  <c:v>-4.2773939496158846</c:v>
                </c:pt>
                <c:pt idx="60">
                  <c:v>6.6429699228651202</c:v>
                </c:pt>
              </c:numCache>
            </c:numRef>
          </c:val>
          <c:smooth val="0"/>
          <c:extLst>
            <c:ext xmlns:c16="http://schemas.microsoft.com/office/drawing/2014/chart" uri="{C3380CC4-5D6E-409C-BE32-E72D297353CC}">
              <c16:uniqueId val="{00000001-8764-41B9-A5D5-9872416D5344}"/>
            </c:ext>
          </c:extLst>
        </c:ser>
        <c:dLbls>
          <c:showLegendKey val="0"/>
          <c:showVal val="0"/>
          <c:showCatName val="0"/>
          <c:showSerName val="0"/>
          <c:showPercent val="0"/>
          <c:showBubbleSize val="0"/>
        </c:dLbls>
        <c:marker val="1"/>
        <c:smooth val="0"/>
        <c:axId val="510475256"/>
        <c:axId val="510474928"/>
      </c:lineChart>
      <c:valAx>
        <c:axId val="510474928"/>
        <c:scaling>
          <c:orientation val="minMax"/>
          <c:max val="20"/>
          <c:min val="-30"/>
        </c:scaling>
        <c:delete val="0"/>
        <c:axPos val="l"/>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475256"/>
        <c:crosses val="autoZero"/>
        <c:crossBetween val="between"/>
      </c:valAx>
      <c:dateAx>
        <c:axId val="510475256"/>
        <c:scaling>
          <c:orientation val="minMax"/>
        </c:scaling>
        <c:delete val="1"/>
        <c:axPos val="b"/>
        <c:numFmt formatCode="mmm\-yy" sourceLinked="1"/>
        <c:majorTickMark val="out"/>
        <c:minorTickMark val="none"/>
        <c:tickLblPos val="nextTo"/>
        <c:crossAx val="510474928"/>
        <c:crosses val="autoZero"/>
        <c:auto val="1"/>
        <c:lblOffset val="100"/>
        <c:baseTimeUnit val="months"/>
        <c:majorUnit val="1"/>
        <c:minorUnit val="1"/>
      </c:dateAx>
      <c:valAx>
        <c:axId val="510477224"/>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478208"/>
        <c:crosses val="max"/>
        <c:crossBetween val="between"/>
      </c:valAx>
      <c:dateAx>
        <c:axId val="510478208"/>
        <c:scaling>
          <c:orientation val="minMax"/>
        </c:scaling>
        <c:delete val="1"/>
        <c:axPos val="b"/>
        <c:numFmt formatCode="mmm\-yy" sourceLinked="1"/>
        <c:majorTickMark val="out"/>
        <c:minorTickMark val="none"/>
        <c:tickLblPos val="nextTo"/>
        <c:crossAx val="510477224"/>
        <c:crosses val="autoZero"/>
        <c:auto val="1"/>
        <c:lblOffset val="100"/>
        <c:baseTimeUnit val="months"/>
        <c:majorUnit val="1"/>
        <c:minorUnit val="1"/>
      </c:dateAx>
      <c:spPr>
        <a:noFill/>
        <a:ln>
          <a:noFill/>
        </a:ln>
        <a:effectLst/>
      </c:spPr>
    </c:plotArea>
    <c:legend>
      <c:legendPos val="b"/>
      <c:layout>
        <c:manualLayout>
          <c:xMode val="edge"/>
          <c:yMode val="edge"/>
          <c:x val="0.15425474297832506"/>
          <c:y val="0.88160221103198255"/>
          <c:w val="0.69149051404334994"/>
          <c:h val="0.1136694646374748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AC6DA-37DC-41F7-B4F0-776B1E30B82E}" type="datetimeFigureOut">
              <a:rPr lang="en-US" smtClean="0"/>
              <a:t>6/11/2020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99AFC-6E57-46DD-8A16-2105385FFA32}" type="slidenum">
              <a:rPr lang="en-US" smtClean="0"/>
              <a:t>‹#›</a:t>
            </a:fld>
            <a:endParaRPr lang="en-US"/>
          </a:p>
        </p:txBody>
      </p:sp>
    </p:spTree>
    <p:extLst>
      <p:ext uri="{BB962C8B-B14F-4D97-AF65-F5344CB8AC3E}">
        <p14:creationId xmlns:p14="http://schemas.microsoft.com/office/powerpoint/2010/main" val="1766048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B99AFC-6E57-46DD-8A16-2105385FFA32}" type="slidenum">
              <a:rPr lang="en-US" smtClean="0"/>
              <a:t>8</a:t>
            </a:fld>
            <a:endParaRPr lang="en-US"/>
          </a:p>
        </p:txBody>
      </p:sp>
    </p:spTree>
    <p:extLst>
      <p:ext uri="{BB962C8B-B14F-4D97-AF65-F5344CB8AC3E}">
        <p14:creationId xmlns:p14="http://schemas.microsoft.com/office/powerpoint/2010/main" val="169066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7162-330E-4590-A3E3-4AC12D54DA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00C219-80AE-4033-8F50-BF88C10D48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AA57F4-E41C-43E3-9AD7-CC0293690494}"/>
              </a:ext>
            </a:extLst>
          </p:cNvPr>
          <p:cNvSpPr>
            <a:spLocks noGrp="1"/>
          </p:cNvSpPr>
          <p:nvPr>
            <p:ph type="dt" sz="half" idx="10"/>
          </p:nvPr>
        </p:nvSpPr>
        <p:spPr/>
        <p:txBody>
          <a:bodyPr/>
          <a:lstStyle/>
          <a:p>
            <a:fld id="{EED1C14C-A143-42F5-B247-D0E800131009}" type="datetimeFigureOut">
              <a:rPr lang="en-US" smtClean="0"/>
              <a:t>6/11/2020</a:t>
            </a:fld>
            <a:endParaRPr lang="en-US"/>
          </a:p>
        </p:txBody>
      </p:sp>
      <p:sp>
        <p:nvSpPr>
          <p:cNvPr id="5" name="Footer Placeholder 4">
            <a:extLst>
              <a:ext uri="{FF2B5EF4-FFF2-40B4-BE49-F238E27FC236}">
                <a16:creationId xmlns:a16="http://schemas.microsoft.com/office/drawing/2014/main" id="{4A22053E-51CD-4D90-935F-7E5AD2D40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CC8B0-5ED9-416A-94DB-01353C27B81F}"/>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9495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66348-1474-42E1-A5F8-F6A7771D71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7AC754-0E3F-4643-BD9D-5826117062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6A0F6-540E-4A2B-AAC2-4EA833A45D1C}"/>
              </a:ext>
            </a:extLst>
          </p:cNvPr>
          <p:cNvSpPr>
            <a:spLocks noGrp="1"/>
          </p:cNvSpPr>
          <p:nvPr>
            <p:ph type="dt" sz="half" idx="10"/>
          </p:nvPr>
        </p:nvSpPr>
        <p:spPr/>
        <p:txBody>
          <a:bodyPr/>
          <a:lstStyle/>
          <a:p>
            <a:fld id="{EED1C14C-A143-42F5-B247-D0E800131009}" type="datetimeFigureOut">
              <a:rPr lang="en-US" smtClean="0"/>
              <a:t>6/11/2020</a:t>
            </a:fld>
            <a:endParaRPr lang="en-US"/>
          </a:p>
        </p:txBody>
      </p:sp>
      <p:sp>
        <p:nvSpPr>
          <p:cNvPr id="5" name="Footer Placeholder 4">
            <a:extLst>
              <a:ext uri="{FF2B5EF4-FFF2-40B4-BE49-F238E27FC236}">
                <a16:creationId xmlns:a16="http://schemas.microsoft.com/office/drawing/2014/main" id="{521AA807-3373-4F1B-B1F1-5250A305B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E3DCA2-C3C5-470F-83EC-4BA7B5A8DC92}"/>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97623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CA395A-62E5-4501-B93A-2EDF69C52D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8FD972-B72E-4960-90F3-2F0603753A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ABBE9-EA24-4B06-8F6D-4BC5F615F52A}"/>
              </a:ext>
            </a:extLst>
          </p:cNvPr>
          <p:cNvSpPr>
            <a:spLocks noGrp="1"/>
          </p:cNvSpPr>
          <p:nvPr>
            <p:ph type="dt" sz="half" idx="10"/>
          </p:nvPr>
        </p:nvSpPr>
        <p:spPr/>
        <p:txBody>
          <a:bodyPr/>
          <a:lstStyle/>
          <a:p>
            <a:fld id="{EED1C14C-A143-42F5-B247-D0E800131009}" type="datetimeFigureOut">
              <a:rPr lang="en-US" smtClean="0"/>
              <a:t>6/11/2020</a:t>
            </a:fld>
            <a:endParaRPr lang="en-US"/>
          </a:p>
        </p:txBody>
      </p:sp>
      <p:sp>
        <p:nvSpPr>
          <p:cNvPr id="5" name="Footer Placeholder 4">
            <a:extLst>
              <a:ext uri="{FF2B5EF4-FFF2-40B4-BE49-F238E27FC236}">
                <a16:creationId xmlns:a16="http://schemas.microsoft.com/office/drawing/2014/main" id="{A68E45B9-9DAA-471D-930A-21EFE9462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78207-550C-4FA6-9A7F-50B781D480A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74354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BA2D-9971-4966-B6C5-1DB45E6AAF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BAECA1-F205-4C6A-A96C-380D140E50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857B4-18FE-4EAC-8898-9C800E94DC69}"/>
              </a:ext>
            </a:extLst>
          </p:cNvPr>
          <p:cNvSpPr>
            <a:spLocks noGrp="1"/>
          </p:cNvSpPr>
          <p:nvPr>
            <p:ph type="dt" sz="half" idx="10"/>
          </p:nvPr>
        </p:nvSpPr>
        <p:spPr/>
        <p:txBody>
          <a:bodyPr/>
          <a:lstStyle/>
          <a:p>
            <a:fld id="{EED1C14C-A143-42F5-B247-D0E800131009}" type="datetimeFigureOut">
              <a:rPr lang="en-US" smtClean="0"/>
              <a:t>6/11/2020</a:t>
            </a:fld>
            <a:endParaRPr lang="en-US"/>
          </a:p>
        </p:txBody>
      </p:sp>
      <p:sp>
        <p:nvSpPr>
          <p:cNvPr id="5" name="Footer Placeholder 4">
            <a:extLst>
              <a:ext uri="{FF2B5EF4-FFF2-40B4-BE49-F238E27FC236}">
                <a16:creationId xmlns:a16="http://schemas.microsoft.com/office/drawing/2014/main" id="{4CDC71EB-A480-4509-A471-589AF8B697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6C4C6-4CE8-4014-A09A-74EDBAA2493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3524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4A2D-EC95-4212-BECA-B75EDC03BB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401321-AD55-424A-A06E-47E7CEDBEE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E0508F-69A0-4BF6-A400-2FDCECB7E203}"/>
              </a:ext>
            </a:extLst>
          </p:cNvPr>
          <p:cNvSpPr>
            <a:spLocks noGrp="1"/>
          </p:cNvSpPr>
          <p:nvPr>
            <p:ph type="dt" sz="half" idx="10"/>
          </p:nvPr>
        </p:nvSpPr>
        <p:spPr/>
        <p:txBody>
          <a:bodyPr/>
          <a:lstStyle/>
          <a:p>
            <a:fld id="{EED1C14C-A143-42F5-B247-D0E800131009}" type="datetimeFigureOut">
              <a:rPr lang="en-US" smtClean="0"/>
              <a:t>6/11/2020</a:t>
            </a:fld>
            <a:endParaRPr lang="en-US"/>
          </a:p>
        </p:txBody>
      </p:sp>
      <p:sp>
        <p:nvSpPr>
          <p:cNvPr id="5" name="Footer Placeholder 4">
            <a:extLst>
              <a:ext uri="{FF2B5EF4-FFF2-40B4-BE49-F238E27FC236}">
                <a16:creationId xmlns:a16="http://schemas.microsoft.com/office/drawing/2014/main" id="{3C010536-B052-4206-A13B-30FA0E0A1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44A16-2625-46B3-B797-211F253C4F6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6056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2D69A-142A-4820-9330-15374A1B2A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2D24CD-1300-4ACF-9B76-85681249FC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D5828F-32A6-4179-99AC-8A27C1C2DA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528163-B45A-43CD-A72E-5B6BCFBE2B61}"/>
              </a:ext>
            </a:extLst>
          </p:cNvPr>
          <p:cNvSpPr>
            <a:spLocks noGrp="1"/>
          </p:cNvSpPr>
          <p:nvPr>
            <p:ph type="dt" sz="half" idx="10"/>
          </p:nvPr>
        </p:nvSpPr>
        <p:spPr/>
        <p:txBody>
          <a:bodyPr/>
          <a:lstStyle/>
          <a:p>
            <a:fld id="{EED1C14C-A143-42F5-B247-D0E800131009}" type="datetimeFigureOut">
              <a:rPr lang="en-US" smtClean="0"/>
              <a:t>6/11/2020</a:t>
            </a:fld>
            <a:endParaRPr lang="en-US"/>
          </a:p>
        </p:txBody>
      </p:sp>
      <p:sp>
        <p:nvSpPr>
          <p:cNvPr id="6" name="Footer Placeholder 5">
            <a:extLst>
              <a:ext uri="{FF2B5EF4-FFF2-40B4-BE49-F238E27FC236}">
                <a16:creationId xmlns:a16="http://schemas.microsoft.com/office/drawing/2014/main" id="{C89EFFC9-4438-45FC-AE0F-D28814FD3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830277-5C67-4119-B1BD-F6A06B25AB6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39652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4ECB-58D9-440B-AEBF-1E00E96D51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DABDFE-2B43-4CD2-BDB1-682B827002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EE62AC-862F-486B-A15B-B5F3CF1780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8C726E-1AC8-48E0-8A5A-954E019369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54F962-4016-4EE6-8AC0-A2DF2998CD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7D2F33-EED0-4DC9-9D5F-49542B20027A}"/>
              </a:ext>
            </a:extLst>
          </p:cNvPr>
          <p:cNvSpPr>
            <a:spLocks noGrp="1"/>
          </p:cNvSpPr>
          <p:nvPr>
            <p:ph type="dt" sz="half" idx="10"/>
          </p:nvPr>
        </p:nvSpPr>
        <p:spPr/>
        <p:txBody>
          <a:bodyPr/>
          <a:lstStyle/>
          <a:p>
            <a:fld id="{EED1C14C-A143-42F5-B247-D0E800131009}" type="datetimeFigureOut">
              <a:rPr lang="en-US" smtClean="0"/>
              <a:t>6/11/2020</a:t>
            </a:fld>
            <a:endParaRPr lang="en-US"/>
          </a:p>
        </p:txBody>
      </p:sp>
      <p:sp>
        <p:nvSpPr>
          <p:cNvPr id="8" name="Footer Placeholder 7">
            <a:extLst>
              <a:ext uri="{FF2B5EF4-FFF2-40B4-BE49-F238E27FC236}">
                <a16:creationId xmlns:a16="http://schemas.microsoft.com/office/drawing/2014/main" id="{40BD0EA3-9E33-4408-B917-5B01E882A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EB5DC9-7550-4CA9-9C33-DCADD6A1068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6126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1DF2-B2F6-41C7-9587-1AA4AF2BEF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C41905-BFF7-4DB3-A50D-C67B74ABF42D}"/>
              </a:ext>
            </a:extLst>
          </p:cNvPr>
          <p:cNvSpPr>
            <a:spLocks noGrp="1"/>
          </p:cNvSpPr>
          <p:nvPr>
            <p:ph type="dt" sz="half" idx="10"/>
          </p:nvPr>
        </p:nvSpPr>
        <p:spPr/>
        <p:txBody>
          <a:bodyPr/>
          <a:lstStyle/>
          <a:p>
            <a:fld id="{EED1C14C-A143-42F5-B247-D0E800131009}" type="datetimeFigureOut">
              <a:rPr lang="en-US" smtClean="0"/>
              <a:t>6/11/2020</a:t>
            </a:fld>
            <a:endParaRPr lang="en-US"/>
          </a:p>
        </p:txBody>
      </p:sp>
      <p:sp>
        <p:nvSpPr>
          <p:cNvPr id="4" name="Footer Placeholder 3">
            <a:extLst>
              <a:ext uri="{FF2B5EF4-FFF2-40B4-BE49-F238E27FC236}">
                <a16:creationId xmlns:a16="http://schemas.microsoft.com/office/drawing/2014/main" id="{BD03B1B6-9A47-42A4-905F-1BD93DC651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5CB0AB-B7D0-4AD8-A88A-8213CAF0B55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1765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1DA4D6-0A0C-4AA3-8C05-063D87E920FA}"/>
              </a:ext>
            </a:extLst>
          </p:cNvPr>
          <p:cNvSpPr>
            <a:spLocks noGrp="1"/>
          </p:cNvSpPr>
          <p:nvPr>
            <p:ph type="dt" sz="half" idx="10"/>
          </p:nvPr>
        </p:nvSpPr>
        <p:spPr/>
        <p:txBody>
          <a:bodyPr/>
          <a:lstStyle/>
          <a:p>
            <a:fld id="{EED1C14C-A143-42F5-B247-D0E800131009}" type="datetimeFigureOut">
              <a:rPr lang="en-US" smtClean="0"/>
              <a:t>6/11/2020</a:t>
            </a:fld>
            <a:endParaRPr lang="en-US"/>
          </a:p>
        </p:txBody>
      </p:sp>
      <p:sp>
        <p:nvSpPr>
          <p:cNvPr id="3" name="Footer Placeholder 2">
            <a:extLst>
              <a:ext uri="{FF2B5EF4-FFF2-40B4-BE49-F238E27FC236}">
                <a16:creationId xmlns:a16="http://schemas.microsoft.com/office/drawing/2014/main" id="{1BD3DD8F-375A-43CB-824C-8917DC4128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B359B5-E7AC-46EB-808A-DF01671101D6}"/>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7925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05BF8-02BE-4CF7-A261-95CF722734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7A94AC-8139-4304-8B38-D6CA2BA8C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29D5ED-B93E-4FDA-93A8-D5591624E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34EE9D-3F97-430B-81E1-1976A92ABB5D}"/>
              </a:ext>
            </a:extLst>
          </p:cNvPr>
          <p:cNvSpPr>
            <a:spLocks noGrp="1"/>
          </p:cNvSpPr>
          <p:nvPr>
            <p:ph type="dt" sz="half" idx="10"/>
          </p:nvPr>
        </p:nvSpPr>
        <p:spPr/>
        <p:txBody>
          <a:bodyPr/>
          <a:lstStyle/>
          <a:p>
            <a:fld id="{EED1C14C-A143-42F5-B247-D0E800131009}" type="datetimeFigureOut">
              <a:rPr lang="en-US" smtClean="0"/>
              <a:t>6/11/2020</a:t>
            </a:fld>
            <a:endParaRPr lang="en-US"/>
          </a:p>
        </p:txBody>
      </p:sp>
      <p:sp>
        <p:nvSpPr>
          <p:cNvPr id="6" name="Footer Placeholder 5">
            <a:extLst>
              <a:ext uri="{FF2B5EF4-FFF2-40B4-BE49-F238E27FC236}">
                <a16:creationId xmlns:a16="http://schemas.microsoft.com/office/drawing/2014/main" id="{F07FFDDA-5BBC-4432-A8AD-C9D89A1D8C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D21A5-9646-455D-85DB-E83D692D89D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9544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E55E-3BDB-425E-B223-DA3880CBF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B72DA2-41C9-40BD-861D-C4CD0E902A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A0D5CF-8D13-4BF9-B6C8-8E5CD7643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6F579-2FFD-44E0-A8E8-91629E418B9C}"/>
              </a:ext>
            </a:extLst>
          </p:cNvPr>
          <p:cNvSpPr>
            <a:spLocks noGrp="1"/>
          </p:cNvSpPr>
          <p:nvPr>
            <p:ph type="dt" sz="half" idx="10"/>
          </p:nvPr>
        </p:nvSpPr>
        <p:spPr/>
        <p:txBody>
          <a:bodyPr/>
          <a:lstStyle/>
          <a:p>
            <a:fld id="{EED1C14C-A143-42F5-B247-D0E800131009}" type="datetimeFigureOut">
              <a:rPr lang="en-US" smtClean="0"/>
              <a:t>6/11/2020</a:t>
            </a:fld>
            <a:endParaRPr lang="en-US"/>
          </a:p>
        </p:txBody>
      </p:sp>
      <p:sp>
        <p:nvSpPr>
          <p:cNvPr id="6" name="Footer Placeholder 5">
            <a:extLst>
              <a:ext uri="{FF2B5EF4-FFF2-40B4-BE49-F238E27FC236}">
                <a16:creationId xmlns:a16="http://schemas.microsoft.com/office/drawing/2014/main" id="{EB7CA659-4AE6-46FA-A321-EF289F4154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76479A-D500-4993-86EA-3A0BF3A369ED}"/>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28429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285D3-4820-4B39-9EFE-21A369A05F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6731CF-F9F3-440F-842D-31BE55843B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92FB3-95C6-4E62-BB61-7DDB644E50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6/11/2020</a:t>
            </a:fld>
            <a:endParaRPr lang="en-US"/>
          </a:p>
        </p:txBody>
      </p:sp>
      <p:sp>
        <p:nvSpPr>
          <p:cNvPr id="5" name="Footer Placeholder 4">
            <a:extLst>
              <a:ext uri="{FF2B5EF4-FFF2-40B4-BE49-F238E27FC236}">
                <a16:creationId xmlns:a16="http://schemas.microsoft.com/office/drawing/2014/main" id="{F7099008-5AE4-4FC8-BCE5-9C260E5AE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812526-A7D8-4192-B65F-2EAA9E9D0D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425983195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Capstone2Visualizations_15889821938450/Sheet8"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21D59D10-80B7-4B5A-B0D0-0CFBE054B762}"/>
              </a:ext>
            </a:extLst>
          </p:cNvPr>
          <p:cNvSpPr>
            <a:spLocks noGrp="1"/>
          </p:cNvSpPr>
          <p:nvPr>
            <p:ph type="ctrTitle"/>
          </p:nvPr>
        </p:nvSpPr>
        <p:spPr/>
        <p:txBody>
          <a:bodyPr/>
          <a:lstStyle/>
          <a:p>
            <a:r>
              <a:rPr lang="en-us">
                <a:hlinkClick r:id="rId2"/>
              </a:rPr>
              <a:t>Capstone 2 Executive Presentation</a:t>
            </a:r>
            <a:endParaRPr lang="en-us" dirty="0">
              <a:hlinkClick r:id="rId2"/>
            </a:endParaRPr>
          </a:p>
        </p:txBody>
      </p:sp>
      <p:sp>
        <p:nvSpPr>
          <p:cNvPr id="3" name="slide1">
            <a:extLst>
              <a:ext uri="{FF2B5EF4-FFF2-40B4-BE49-F238E27FC236}">
                <a16:creationId xmlns:a16="http://schemas.microsoft.com/office/drawing/2014/main" id="{59E182ED-F554-4C6C-954F-0814D5BF0BA6}"/>
              </a:ext>
            </a:extLst>
          </p:cNvPr>
          <p:cNvSpPr>
            <a:spLocks noGrp="1"/>
          </p:cNvSpPr>
          <p:nvPr>
            <p:ph type="subTitle" idx="1"/>
          </p:nvPr>
        </p:nvSpPr>
        <p:spPr/>
        <p:txBody>
          <a:bodyPr/>
          <a:lstStyle/>
          <a:p>
            <a:r>
              <a:rPr dirty="0"/>
              <a:t>File created on: 5/11/2020 9:24:00 PM</a:t>
            </a:r>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0AF1CC-A035-4005-8720-A6935AF995EE}"/>
              </a:ext>
            </a:extLst>
          </p:cNvPr>
          <p:cNvSpPr txBox="1"/>
          <p:nvPr/>
        </p:nvSpPr>
        <p:spPr>
          <a:xfrm>
            <a:off x="130628" y="98573"/>
            <a:ext cx="10668926" cy="646331"/>
          </a:xfrm>
          <a:prstGeom prst="rect">
            <a:avLst/>
          </a:prstGeom>
          <a:noFill/>
        </p:spPr>
        <p:txBody>
          <a:bodyPr wrap="square" rtlCol="0">
            <a:spAutoFit/>
          </a:bodyPr>
          <a:lstStyle/>
          <a:p>
            <a:pPr algn="ctr"/>
            <a:r>
              <a:rPr lang="en-US" b="1" dirty="0"/>
              <a:t>Using ARIMA forecasting, I was able to model Apple’s monthly close price with an average monthly error of only -$2.20 from the actuals, or an average monthly % error of -1.37% for the period of 2013-2018</a:t>
            </a:r>
          </a:p>
        </p:txBody>
      </p:sp>
      <p:sp>
        <p:nvSpPr>
          <p:cNvPr id="7" name="TextBox 6">
            <a:extLst>
              <a:ext uri="{FF2B5EF4-FFF2-40B4-BE49-F238E27FC236}">
                <a16:creationId xmlns:a16="http://schemas.microsoft.com/office/drawing/2014/main" id="{4B37B784-0FD4-4EE2-813D-3D1EAB9D595B}"/>
              </a:ext>
            </a:extLst>
          </p:cNvPr>
          <p:cNvSpPr txBox="1"/>
          <p:nvPr/>
        </p:nvSpPr>
        <p:spPr>
          <a:xfrm>
            <a:off x="184807" y="5374432"/>
            <a:ext cx="12050268" cy="1292662"/>
          </a:xfrm>
          <a:prstGeom prst="rect">
            <a:avLst/>
          </a:prstGeom>
          <a:noFill/>
        </p:spPr>
        <p:txBody>
          <a:bodyPr wrap="square" rtlCol="0">
            <a:spAutoFit/>
          </a:bodyPr>
          <a:lstStyle/>
          <a:p>
            <a:r>
              <a:rPr lang="en-US" b="1" i="1" u="sng" dirty="0"/>
              <a:t>Key Insights:</a:t>
            </a:r>
          </a:p>
          <a:p>
            <a:pPr marL="285750" indent="-285750">
              <a:buFont typeface="Arial" panose="020B0604020202020204" pitchFamily="34" charset="0"/>
              <a:buChar char="•"/>
            </a:pPr>
            <a:r>
              <a:rPr lang="en-US" sz="1200" dirty="0"/>
              <a:t>Looking at our ARIMA model above(top left), we see our forecast model closely follows our Apple close actuals, with the largest aberration in the forecast model occurring from the spring of 2014 through the spring of 2015.</a:t>
            </a:r>
          </a:p>
          <a:p>
            <a:pPr marL="285750" indent="-285750">
              <a:buFont typeface="Arial" panose="020B0604020202020204" pitchFamily="34" charset="0"/>
              <a:buChar char="•"/>
            </a:pPr>
            <a:r>
              <a:rPr lang="en-US" sz="1200" dirty="0"/>
              <a:t>During this period, we see our model experience it’s largest distance from the actuals of -$28.01 during Feb of 2015 and it’s largest percent error from Apple’s close actuals of -24% during November and December of 2014. Outside of this period, the model generally was within 10% or less of the actuals.</a:t>
            </a:r>
          </a:p>
          <a:p>
            <a:pPr marL="285750" indent="-285750">
              <a:buFont typeface="Arial" panose="020B0604020202020204" pitchFamily="34" charset="0"/>
              <a:buChar char="•"/>
            </a:pPr>
            <a:r>
              <a:rPr lang="en-US" sz="1200" dirty="0"/>
              <a:t>The model’s overall performance was quite strong, producing an average monthly close price of only -$2.20 under the actuals and a % error of only -1.37%.</a:t>
            </a:r>
          </a:p>
        </p:txBody>
      </p:sp>
      <p:pic>
        <p:nvPicPr>
          <p:cNvPr id="10" name="slide2" descr="Sheet 1">
            <a:extLst>
              <a:ext uri="{FF2B5EF4-FFF2-40B4-BE49-F238E27FC236}">
                <a16:creationId xmlns:a16="http://schemas.microsoft.com/office/drawing/2014/main" id="{9D806E35-14FA-4B22-BEBB-6A441ACAF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49706"/>
            <a:ext cx="6047868" cy="4624726"/>
          </a:xfrm>
          <a:prstGeom prst="rect">
            <a:avLst/>
          </a:prstGeom>
        </p:spPr>
      </p:pic>
      <p:pic>
        <p:nvPicPr>
          <p:cNvPr id="12" name="slide3" descr="Sheet 2">
            <a:extLst>
              <a:ext uri="{FF2B5EF4-FFF2-40B4-BE49-F238E27FC236}">
                <a16:creationId xmlns:a16="http://schemas.microsoft.com/office/drawing/2014/main" id="{E520C5D8-A787-4E5B-80FF-DBA0A9C6A3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133" y="689625"/>
            <a:ext cx="5924796" cy="2271566"/>
          </a:xfrm>
          <a:prstGeom prst="rect">
            <a:avLst/>
          </a:prstGeom>
        </p:spPr>
      </p:pic>
      <p:graphicFrame>
        <p:nvGraphicFramePr>
          <p:cNvPr id="18" name="Chart 17">
            <a:extLst>
              <a:ext uri="{FF2B5EF4-FFF2-40B4-BE49-F238E27FC236}">
                <a16:creationId xmlns:a16="http://schemas.microsoft.com/office/drawing/2014/main" id="{7DD8EF58-BA41-4344-A517-E2D82E238F49}"/>
              </a:ext>
            </a:extLst>
          </p:cNvPr>
          <p:cNvGraphicFramePr>
            <a:graphicFrameLocks/>
          </p:cNvGraphicFramePr>
          <p:nvPr>
            <p:extLst>
              <p:ext uri="{D42A27DB-BD31-4B8C-83A1-F6EECF244321}">
                <p14:modId xmlns:p14="http://schemas.microsoft.com/office/powerpoint/2010/main" val="4030427250"/>
              </p:ext>
            </p:extLst>
          </p:nvPr>
        </p:nvGraphicFramePr>
        <p:xfrm>
          <a:off x="6144133" y="2961191"/>
          <a:ext cx="5817713" cy="247838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F0CE9-E3BC-47CF-9099-7133C5928982}"/>
              </a:ext>
            </a:extLst>
          </p:cNvPr>
          <p:cNvSpPr txBox="1"/>
          <p:nvPr/>
        </p:nvSpPr>
        <p:spPr>
          <a:xfrm>
            <a:off x="631126" y="120483"/>
            <a:ext cx="11560874" cy="646331"/>
          </a:xfrm>
          <a:prstGeom prst="rect">
            <a:avLst/>
          </a:prstGeom>
          <a:noFill/>
        </p:spPr>
        <p:txBody>
          <a:bodyPr wrap="square" rtlCol="0">
            <a:spAutoFit/>
          </a:bodyPr>
          <a:lstStyle/>
          <a:p>
            <a:r>
              <a:rPr lang="en-US" dirty="0"/>
              <a:t>Using the ARIMA model to predict the next 12 months with upper and lower 95% confidence intervals, we can create a monthly growth forecast for the period of March of 2018 through February of 2019. </a:t>
            </a:r>
          </a:p>
        </p:txBody>
      </p:sp>
      <p:sp>
        <p:nvSpPr>
          <p:cNvPr id="6" name="TextBox 5">
            <a:extLst>
              <a:ext uri="{FF2B5EF4-FFF2-40B4-BE49-F238E27FC236}">
                <a16:creationId xmlns:a16="http://schemas.microsoft.com/office/drawing/2014/main" id="{1CFDC9F1-B759-40E8-9C43-18F734A4B03E}"/>
              </a:ext>
            </a:extLst>
          </p:cNvPr>
          <p:cNvSpPr txBox="1"/>
          <p:nvPr/>
        </p:nvSpPr>
        <p:spPr>
          <a:xfrm>
            <a:off x="93699" y="5140242"/>
            <a:ext cx="11083855" cy="1292662"/>
          </a:xfrm>
          <a:prstGeom prst="rect">
            <a:avLst/>
          </a:prstGeom>
          <a:noFill/>
        </p:spPr>
        <p:txBody>
          <a:bodyPr wrap="square" rtlCol="0">
            <a:spAutoFit/>
          </a:bodyPr>
          <a:lstStyle/>
          <a:p>
            <a:r>
              <a:rPr lang="en-US" b="1" i="1" u="sng" dirty="0"/>
              <a:t>Key Insights:</a:t>
            </a:r>
          </a:p>
          <a:p>
            <a:pPr marL="285750" indent="-285750">
              <a:buFont typeface="Arial" panose="020B0604020202020204" pitchFamily="34" charset="0"/>
              <a:buChar char="•"/>
            </a:pPr>
            <a:r>
              <a:rPr lang="en-US" sz="1200"/>
              <a:t>Above </a:t>
            </a:r>
            <a:r>
              <a:rPr lang="en-US" sz="1200" dirty="0"/>
              <a:t>we see our ARIMA model’s prediction for March of 2018 through February of 2019, which suggests strong growth from march of 2018 through August, followed by flattened growth through the beginning of 2019.</a:t>
            </a:r>
          </a:p>
          <a:p>
            <a:pPr marL="285750" indent="-285750">
              <a:buFont typeface="Arial" panose="020B0604020202020204" pitchFamily="34" charset="0"/>
              <a:buChar char="•"/>
            </a:pPr>
            <a:r>
              <a:rPr lang="en-US" sz="1200" dirty="0"/>
              <a:t>We forecast the strongest growth in may through august 2018, where we expect 3-6% growth. We begin to see a flattened growth in September with our worst forecasted month beginning December, where we expect to see a -2.3% decrease from the previous month.</a:t>
            </a:r>
          </a:p>
          <a:p>
            <a:pPr marL="285750" indent="-285750">
              <a:buFont typeface="Arial" panose="020B0604020202020204" pitchFamily="34" charset="0"/>
              <a:buChar char="•"/>
            </a:pPr>
            <a:r>
              <a:rPr lang="en-US" sz="1200" dirty="0"/>
              <a:t>Overall, during this 12 month forecast period we anticipate an average monthly growth of 1.64%.</a:t>
            </a:r>
          </a:p>
        </p:txBody>
      </p:sp>
      <p:pic>
        <p:nvPicPr>
          <p:cNvPr id="9" name="slide2" descr="Sheet 1">
            <a:extLst>
              <a:ext uri="{FF2B5EF4-FFF2-40B4-BE49-F238E27FC236}">
                <a16:creationId xmlns:a16="http://schemas.microsoft.com/office/drawing/2014/main" id="{86369BC1-46D8-4925-8111-E488D77A5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2831" y="699796"/>
            <a:ext cx="5816138" cy="2387353"/>
          </a:xfrm>
          <a:prstGeom prst="rect">
            <a:avLst/>
          </a:prstGeom>
        </p:spPr>
      </p:pic>
      <p:pic>
        <p:nvPicPr>
          <p:cNvPr id="15" name="slide3" descr="Sheet 2">
            <a:extLst>
              <a:ext uri="{FF2B5EF4-FFF2-40B4-BE49-F238E27FC236}">
                <a16:creationId xmlns:a16="http://schemas.microsoft.com/office/drawing/2014/main" id="{83BDCBC9-D8BB-4E3B-80B3-098138938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6798" y="3087149"/>
            <a:ext cx="5816138" cy="2238006"/>
          </a:xfrm>
          <a:prstGeom prst="rect">
            <a:avLst/>
          </a:prstGeom>
        </p:spPr>
      </p:pic>
      <p:pic>
        <p:nvPicPr>
          <p:cNvPr id="16" name="slide4" descr="Sheet 3">
            <a:extLst>
              <a:ext uri="{FF2B5EF4-FFF2-40B4-BE49-F238E27FC236}">
                <a16:creationId xmlns:a16="http://schemas.microsoft.com/office/drawing/2014/main" id="{CDEFBF6F-6215-4AEC-9030-00762BDA5E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63" y="699796"/>
            <a:ext cx="6113767" cy="4461298"/>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448F8-0D00-482E-8D0F-38B591526941}"/>
              </a:ext>
            </a:extLst>
          </p:cNvPr>
          <p:cNvSpPr>
            <a:spLocks noGrp="1"/>
          </p:cNvSpPr>
          <p:nvPr>
            <p:ph type="title"/>
          </p:nvPr>
        </p:nvSpPr>
        <p:spPr>
          <a:xfrm>
            <a:off x="445367" y="198053"/>
            <a:ext cx="11462993" cy="455007"/>
          </a:xfrm>
        </p:spPr>
        <p:txBody>
          <a:bodyPr>
            <a:normAutofit fontScale="90000"/>
          </a:bodyPr>
          <a:lstStyle/>
          <a:p>
            <a:pPr algn="ctr"/>
            <a:r>
              <a:rPr lang="en-US" sz="1800" b="1" dirty="0"/>
              <a:t>When comparing our 2018 ARIMA forecast to Apple’s 2017 actuals, our year over year forecasts suggests we can expect our largest year over year % increase from July 2018 through October 2018, where we can expect to see increases between 35% and 37% .</a:t>
            </a:r>
          </a:p>
        </p:txBody>
      </p:sp>
      <p:pic>
        <p:nvPicPr>
          <p:cNvPr id="8" name="slide2" descr="Sheet 1">
            <a:extLst>
              <a:ext uri="{FF2B5EF4-FFF2-40B4-BE49-F238E27FC236}">
                <a16:creationId xmlns:a16="http://schemas.microsoft.com/office/drawing/2014/main" id="{61FD86B5-F2FD-4A9E-B9FF-71A17F7F8F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28" y="868625"/>
            <a:ext cx="5991608" cy="4683325"/>
          </a:xfrm>
          <a:prstGeom prst="rect">
            <a:avLst/>
          </a:prstGeom>
        </p:spPr>
      </p:pic>
      <p:sp>
        <p:nvSpPr>
          <p:cNvPr id="36" name="TextBox 35">
            <a:extLst>
              <a:ext uri="{FF2B5EF4-FFF2-40B4-BE49-F238E27FC236}">
                <a16:creationId xmlns:a16="http://schemas.microsoft.com/office/drawing/2014/main" id="{C68AFB9A-8916-4DD9-A539-251DDF09AD1F}"/>
              </a:ext>
            </a:extLst>
          </p:cNvPr>
          <p:cNvSpPr txBox="1"/>
          <p:nvPr/>
        </p:nvSpPr>
        <p:spPr>
          <a:xfrm>
            <a:off x="92628" y="5551951"/>
            <a:ext cx="11083855" cy="1107996"/>
          </a:xfrm>
          <a:prstGeom prst="rect">
            <a:avLst/>
          </a:prstGeom>
          <a:noFill/>
        </p:spPr>
        <p:txBody>
          <a:bodyPr wrap="square" rtlCol="0">
            <a:spAutoFit/>
          </a:bodyPr>
          <a:lstStyle/>
          <a:p>
            <a:r>
              <a:rPr lang="en-US" b="1" i="1" u="sng" dirty="0"/>
              <a:t>Key Insights:</a:t>
            </a:r>
          </a:p>
          <a:p>
            <a:pPr marL="285750" indent="-285750">
              <a:buFont typeface="Arial" panose="020B0604020202020204" pitchFamily="34" charset="0"/>
              <a:buChar char="•"/>
            </a:pPr>
            <a:r>
              <a:rPr lang="en-US" sz="1200" dirty="0"/>
              <a:t>Our year over year forecasts suggest we can expect increases that range from 22% to 37% over the next 12 months.</a:t>
            </a:r>
          </a:p>
          <a:p>
            <a:pPr marL="285750" indent="-285750">
              <a:buFont typeface="Arial" panose="020B0604020202020204" pitchFamily="34" charset="0"/>
              <a:buChar char="•"/>
            </a:pPr>
            <a:r>
              <a:rPr lang="en-US" sz="1200" dirty="0"/>
              <a:t>We can expect to see the smallest increase in the spring and fall of 2018, ranging from about 22% to 28%.</a:t>
            </a:r>
          </a:p>
          <a:p>
            <a:pPr marL="285750" indent="-285750">
              <a:buFont typeface="Arial" panose="020B0604020202020204" pitchFamily="34" charset="0"/>
              <a:buChar char="•"/>
            </a:pPr>
            <a:r>
              <a:rPr lang="en-US" sz="1200" dirty="0"/>
              <a:t>Overall, we can expect to see a year over year monthly average increase of about 29.53%/month. </a:t>
            </a:r>
          </a:p>
          <a:p>
            <a:endParaRPr lang="en-US" sz="1200" dirty="0"/>
          </a:p>
        </p:txBody>
      </p:sp>
      <p:pic>
        <p:nvPicPr>
          <p:cNvPr id="9" name="slide3" descr="Sheet 2">
            <a:extLst>
              <a:ext uri="{FF2B5EF4-FFF2-40B4-BE49-F238E27FC236}">
                <a16:creationId xmlns:a16="http://schemas.microsoft.com/office/drawing/2014/main" id="{59F080C0-0299-4384-8DA7-E62AF0ACF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6864" y="868626"/>
            <a:ext cx="5910744" cy="4683324"/>
          </a:xfrm>
          <a:prstGeom prst="rect">
            <a:avLst/>
          </a:prstGeom>
        </p:spPr>
      </p:pic>
    </p:spTree>
    <p:extLst>
      <p:ext uri="{BB962C8B-B14F-4D97-AF65-F5344CB8AC3E}">
        <p14:creationId xmlns:p14="http://schemas.microsoft.com/office/powerpoint/2010/main" val="39494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82B4B-4E8D-4B21-A443-29C45CEE0B20}"/>
              </a:ext>
            </a:extLst>
          </p:cNvPr>
          <p:cNvSpPr>
            <a:spLocks noGrp="1"/>
          </p:cNvSpPr>
          <p:nvPr>
            <p:ph type="title"/>
          </p:nvPr>
        </p:nvSpPr>
        <p:spPr>
          <a:xfrm>
            <a:off x="345948" y="147454"/>
            <a:ext cx="11284670" cy="577555"/>
          </a:xfrm>
        </p:spPr>
        <p:txBody>
          <a:bodyPr>
            <a:noAutofit/>
          </a:bodyPr>
          <a:lstStyle/>
          <a:p>
            <a:pPr algn="ctr"/>
            <a:r>
              <a:rPr lang="en-US" sz="1200" b="1" dirty="0"/>
              <a:t>While our ARIMA forecast has provided us with an idea of Apple’s projected stock price for the next calendar year, we will use the SP 500 index as a benchmark to evaluate Apple’s recent performance. Using a simple OLS regression model, we can establish whether or not SP 500 index has the capacity to model and predict our APPLE close price with minimal  residual error as measured by our R-squared residuals.</a:t>
            </a:r>
            <a:endParaRPr lang="en-US" sz="1200" dirty="0"/>
          </a:p>
        </p:txBody>
      </p:sp>
      <p:pic>
        <p:nvPicPr>
          <p:cNvPr id="1026" name="Picture 2">
            <a:extLst>
              <a:ext uri="{FF2B5EF4-FFF2-40B4-BE49-F238E27FC236}">
                <a16:creationId xmlns:a16="http://schemas.microsoft.com/office/drawing/2014/main" id="{9C246106-2BEF-4F14-A5DE-D73D694DF7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25009"/>
            <a:ext cx="9092483" cy="418989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073A15A-DEA6-42C6-94AA-0F56DECC6D03}"/>
              </a:ext>
            </a:extLst>
          </p:cNvPr>
          <p:cNvPicPr>
            <a:picLocks noChangeAspect="1"/>
          </p:cNvPicPr>
          <p:nvPr/>
        </p:nvPicPr>
        <p:blipFill>
          <a:blip r:embed="rId3"/>
          <a:stretch>
            <a:fillRect/>
          </a:stretch>
        </p:blipFill>
        <p:spPr>
          <a:xfrm>
            <a:off x="9092483" y="812444"/>
            <a:ext cx="2919076" cy="2073315"/>
          </a:xfrm>
          <a:prstGeom prst="rect">
            <a:avLst/>
          </a:prstGeom>
        </p:spPr>
      </p:pic>
      <p:sp>
        <p:nvSpPr>
          <p:cNvPr id="10" name="TextBox 9">
            <a:extLst>
              <a:ext uri="{FF2B5EF4-FFF2-40B4-BE49-F238E27FC236}">
                <a16:creationId xmlns:a16="http://schemas.microsoft.com/office/drawing/2014/main" id="{017E71B6-2E23-4E6E-91EA-566D5B45F155}"/>
              </a:ext>
            </a:extLst>
          </p:cNvPr>
          <p:cNvSpPr txBox="1"/>
          <p:nvPr/>
        </p:nvSpPr>
        <p:spPr>
          <a:xfrm>
            <a:off x="7133" y="4811345"/>
            <a:ext cx="12177734" cy="2215991"/>
          </a:xfrm>
          <a:prstGeom prst="rect">
            <a:avLst/>
          </a:prstGeom>
          <a:noFill/>
        </p:spPr>
        <p:txBody>
          <a:bodyPr wrap="square" rtlCol="0">
            <a:spAutoFit/>
          </a:bodyPr>
          <a:lstStyle/>
          <a:p>
            <a:r>
              <a:rPr lang="en-US" b="1" i="1" u="sng" dirty="0"/>
              <a:t>Key Insights:</a:t>
            </a:r>
          </a:p>
          <a:p>
            <a:pPr marL="285750" indent="-285750">
              <a:buFont typeface="Arial" panose="020B0604020202020204" pitchFamily="34" charset="0"/>
              <a:buChar char="•"/>
            </a:pPr>
            <a:r>
              <a:rPr lang="en-US" sz="1100" dirty="0"/>
              <a:t>Using a simple OLS linear regression model with Apple’s closes price set as the dependent variable and the SP 500’s close price set as the dependent variable, we generated a linear model with a 0.883 R-squared result, suggesting that our model explains 88.3% of the residual error of the data around the fitted regression line.  </a:t>
            </a:r>
          </a:p>
          <a:p>
            <a:pPr marL="285750" indent="-285750">
              <a:buFont typeface="Arial" panose="020B0604020202020204" pitchFamily="34" charset="0"/>
              <a:buChar char="•"/>
            </a:pPr>
            <a:r>
              <a:rPr lang="en-US" sz="1100" dirty="0"/>
              <a:t>Additionally, our P-Value for the constant and independent variable SP500, or x variable, is 0.000, suggesting the statistical relevance and significance of these coefficients. These help use further conclude the strength of our model. </a:t>
            </a:r>
          </a:p>
          <a:p>
            <a:pPr marL="285750" indent="-285750">
              <a:buFont typeface="Arial" panose="020B0604020202020204" pitchFamily="34" charset="0"/>
              <a:buChar char="•"/>
            </a:pPr>
            <a:r>
              <a:rPr lang="en-US" sz="1100" dirty="0"/>
              <a:t>While our R-Squared result determines the strength of the models fit, we can also determine the correlation to determine the strength of the relationship between parallel movement overtime of the two time series variables. From which our correlation matrix suggests there’s a 0.94 correlation between apple and the SP 500, suggesting the movement of one is largely explained by the movement of the other. </a:t>
            </a:r>
          </a:p>
          <a:p>
            <a:pPr marL="285750" indent="-285750">
              <a:buFont typeface="Arial" panose="020B0604020202020204" pitchFamily="34" charset="0"/>
              <a:buChar char="•"/>
            </a:pPr>
            <a:r>
              <a:rPr lang="en-US" sz="1100" dirty="0"/>
              <a:t>We can explain the high R-Squared and correlation of 0.882 and 0.94 respectively by the fact that the SP 500 is an index fund, or a composite of the top 500 publicly traded companies. Thus, in it, are the stocks of various different companies and sectors, and accordingly it tends to be a benchmark to measure your stock’s success against the composite price that reflects the health of the market as a whole. Consequently, int can be considered a weighted market price from which you can measure it your stock is performing better or worse than those comprised in the index fund.</a:t>
            </a:r>
          </a:p>
          <a:p>
            <a:pPr marL="285750" indent="-285750">
              <a:buFont typeface="Arial" panose="020B0604020202020204" pitchFamily="34" charset="0"/>
              <a:buChar char="•"/>
            </a:pPr>
            <a:endParaRPr lang="en-US" sz="1000" dirty="0"/>
          </a:p>
        </p:txBody>
      </p:sp>
      <p:pic>
        <p:nvPicPr>
          <p:cNvPr id="1036" name="Picture 12">
            <a:extLst>
              <a:ext uri="{FF2B5EF4-FFF2-40B4-BE49-F238E27FC236}">
                <a16:creationId xmlns:a16="http://schemas.microsoft.com/office/drawing/2014/main" id="{4A735344-AD2E-4D1F-B921-D73F2B60EA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2483" y="2973194"/>
            <a:ext cx="3092384" cy="1696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199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C34A-06FC-46E8-816B-6A5372DF33FD}"/>
              </a:ext>
            </a:extLst>
          </p:cNvPr>
          <p:cNvSpPr>
            <a:spLocks noGrp="1"/>
          </p:cNvSpPr>
          <p:nvPr>
            <p:ph type="title"/>
          </p:nvPr>
        </p:nvSpPr>
        <p:spPr>
          <a:xfrm>
            <a:off x="385894" y="129453"/>
            <a:ext cx="11623854" cy="633945"/>
          </a:xfrm>
        </p:spPr>
        <p:txBody>
          <a:bodyPr>
            <a:noAutofit/>
          </a:bodyPr>
          <a:lstStyle/>
          <a:p>
            <a:pPr algn="ctr"/>
            <a:r>
              <a:rPr lang="en-US" sz="1400" b="1" dirty="0"/>
              <a:t>Now, using the SP500 index as a benchmark to evaluate the performance of our ARIMA and our Apple close actuals for the period of 2013-2017, we can see  that our ARIMA forecast model and our Apple close actuals have outperformed and seen  greater growth, and consequently, greater variability and volatility as illustrated by our 6 month rolling standardized deviations.</a:t>
            </a:r>
          </a:p>
        </p:txBody>
      </p:sp>
      <p:sp>
        <p:nvSpPr>
          <p:cNvPr id="6" name="TextBox 5">
            <a:extLst>
              <a:ext uri="{FF2B5EF4-FFF2-40B4-BE49-F238E27FC236}">
                <a16:creationId xmlns:a16="http://schemas.microsoft.com/office/drawing/2014/main" id="{8357048A-32B7-4AFE-BD90-492A378254B5}"/>
              </a:ext>
            </a:extLst>
          </p:cNvPr>
          <p:cNvSpPr txBox="1"/>
          <p:nvPr/>
        </p:nvSpPr>
        <p:spPr>
          <a:xfrm>
            <a:off x="34938" y="5449922"/>
            <a:ext cx="12048005" cy="1408078"/>
          </a:xfrm>
          <a:prstGeom prst="rect">
            <a:avLst/>
          </a:prstGeom>
          <a:noFill/>
        </p:spPr>
        <p:txBody>
          <a:bodyPr wrap="square" rtlCol="0">
            <a:spAutoFit/>
          </a:bodyPr>
          <a:lstStyle/>
          <a:p>
            <a:r>
              <a:rPr lang="en-US" sz="1200" b="1" i="1" u="sng" dirty="0"/>
              <a:t>Key Insights:</a:t>
            </a:r>
          </a:p>
          <a:p>
            <a:pPr marL="171450" indent="-171450">
              <a:buFont typeface="Arial" panose="020B0604020202020204" pitchFamily="34" charset="0"/>
              <a:buChar char="•"/>
            </a:pPr>
            <a:r>
              <a:rPr lang="en-US" sz="1050" dirty="0"/>
              <a:t>Above, when we normalize our Apple close, SP500 close and ARIMA close by dividing each timeseries by it’s first value and multiplying the result by 100, we can see that our Apple close, and ARIMA close have more volatility, but has also out performed our SP500 benchmark consistently since early 2014. The volatility can be explained by the fact that the SP500 is a composite of 500 company stocks, and thus is balanced in a way that assuages risk.</a:t>
            </a:r>
            <a:endParaRPr lang="en-US" sz="1200" b="1" i="1" u="sng" dirty="0"/>
          </a:p>
          <a:p>
            <a:pPr marL="171450" indent="-171450">
              <a:buFont typeface="Arial" panose="020B0604020202020204" pitchFamily="34" charset="0"/>
              <a:buChar char="•"/>
            </a:pPr>
            <a:r>
              <a:rPr lang="en-US" sz="1050" dirty="0"/>
              <a:t>When a 6 month moving average is applied to the same series, see below original, we see each series shares a similar parallel arch and share a correlation of 0.94, suggesting that the movement of one timeseries largely informs the movement of the other.</a:t>
            </a:r>
          </a:p>
          <a:p>
            <a:pPr marL="171450" indent="-171450">
              <a:buFont typeface="Arial" panose="020B0604020202020204" pitchFamily="34" charset="0"/>
              <a:buChar char="•"/>
            </a:pPr>
            <a:r>
              <a:rPr lang="en-US" sz="1050" dirty="0"/>
              <a:t>A normalized visualization of the 6 month standard deviations reflects the volatility and illustrates similar parallel behavior echoed by our normalized 6 month rolling average visualization left.  Here we see the fluctuations of the standard deviations inform the fluctuations of Apple’s standard deviations, albeit without the relative variability. </a:t>
            </a:r>
          </a:p>
        </p:txBody>
      </p:sp>
      <p:pic>
        <p:nvPicPr>
          <p:cNvPr id="2050" name="Picture 2">
            <a:extLst>
              <a:ext uri="{FF2B5EF4-FFF2-40B4-BE49-F238E27FC236}">
                <a16:creationId xmlns:a16="http://schemas.microsoft.com/office/drawing/2014/main" id="{5B6D71EB-E999-464A-A68C-2BC0EBE69B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61743" y="763146"/>
            <a:ext cx="6121200" cy="24511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223D53F-394C-4D53-9BCD-735CC62F3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3146"/>
            <a:ext cx="5961743" cy="24511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7804BFDC-2A66-45C8-96CE-B3101FD5BD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38" y="3214256"/>
            <a:ext cx="5926805" cy="233679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a:extLst>
              <a:ext uri="{FF2B5EF4-FFF2-40B4-BE49-F238E27FC236}">
                <a16:creationId xmlns:a16="http://schemas.microsoft.com/office/drawing/2014/main" id="{F6196F36-5333-413B-9437-6F6E2E83BF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744" y="3214256"/>
            <a:ext cx="6121200" cy="2291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48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D22F4-860F-4066-9830-47D966F08443}"/>
              </a:ext>
            </a:extLst>
          </p:cNvPr>
          <p:cNvSpPr>
            <a:spLocks noGrp="1"/>
          </p:cNvSpPr>
          <p:nvPr>
            <p:ph type="title"/>
          </p:nvPr>
        </p:nvSpPr>
        <p:spPr>
          <a:xfrm>
            <a:off x="263770" y="107074"/>
            <a:ext cx="11046069" cy="607001"/>
          </a:xfrm>
        </p:spPr>
        <p:txBody>
          <a:bodyPr vert="horz" lIns="91440" tIns="45720" rIns="91440" bIns="45720" rtlCol="0" anchor="b">
            <a:normAutofit fontScale="90000"/>
          </a:bodyPr>
          <a:lstStyle/>
          <a:p>
            <a:pPr algn="ctr"/>
            <a:r>
              <a:rPr lang="en-US" sz="1400" b="1" dirty="0"/>
              <a:t>After normalizing our data, we can use simple descriptive statistics to reflect % change on a yearly basis, a monthly basis and an average monthly basis for the period between 2013-2017 to evaluate Apple’s performance against our SP500 benchmark, and thus whether our stock is a higher or lower performing stock in the index.</a:t>
            </a:r>
          </a:p>
        </p:txBody>
      </p:sp>
      <p:sp>
        <p:nvSpPr>
          <p:cNvPr id="33" name="TextBox 32">
            <a:extLst>
              <a:ext uri="{FF2B5EF4-FFF2-40B4-BE49-F238E27FC236}">
                <a16:creationId xmlns:a16="http://schemas.microsoft.com/office/drawing/2014/main" id="{739C7688-C55F-449E-9516-CF8F23B9E82D}"/>
              </a:ext>
            </a:extLst>
          </p:cNvPr>
          <p:cNvSpPr txBox="1"/>
          <p:nvPr/>
        </p:nvSpPr>
        <p:spPr>
          <a:xfrm>
            <a:off x="176243" y="5257801"/>
            <a:ext cx="11546436" cy="1508105"/>
          </a:xfrm>
          <a:prstGeom prst="rect">
            <a:avLst/>
          </a:prstGeom>
          <a:noFill/>
        </p:spPr>
        <p:txBody>
          <a:bodyPr wrap="square" rtlCol="0">
            <a:spAutoFit/>
          </a:bodyPr>
          <a:lstStyle/>
          <a:p>
            <a:r>
              <a:rPr lang="en-US" sz="1200" b="1" i="1" u="sng" dirty="0"/>
              <a:t>Key Insights:</a:t>
            </a:r>
          </a:p>
          <a:p>
            <a:pPr marL="171450" indent="-171450">
              <a:buFont typeface="Arial" panose="020B0604020202020204" pitchFamily="34" charset="0"/>
              <a:buChar char="•"/>
            </a:pPr>
            <a:r>
              <a:rPr lang="en-US" sz="1000" dirty="0"/>
              <a:t>In observing our yearly % change on the left, we see the largest range in Apple’s close price, which fluctuates between it’s max yearly growth of about 37% and min growth of about 1%, while we see our ARIMA forecast fluctuate from just under 10% to 32.5% and the SP500 range from just under 0% up to 17%.</a:t>
            </a:r>
          </a:p>
          <a:p>
            <a:pPr marL="171450" indent="-171450">
              <a:buFont typeface="Arial" panose="020B0604020202020204" pitchFamily="34" charset="0"/>
              <a:buChar char="•"/>
            </a:pPr>
            <a:r>
              <a:rPr lang="en-US" sz="1000" dirty="0"/>
              <a:t>Overall, we saw our Apple stock see an average yearly % increase of 19.7%, while our ARIMA forecast and SP500 Index saw their yearly % increases average around 19% and 9.9% respectively, suggesting that Apple and Apple’s ARIMA forecast is increasing in value at a yearly rate of 49.7% and 47.8% faster than that of the SP500. </a:t>
            </a:r>
          </a:p>
          <a:p>
            <a:pPr marL="171450" indent="-171450">
              <a:buFont typeface="Arial" panose="020B0604020202020204" pitchFamily="34" charset="0"/>
              <a:buChar char="•"/>
            </a:pPr>
            <a:r>
              <a:rPr lang="en-US" sz="1000" dirty="0"/>
              <a:t>Finally, we see similar result iterated by our average monthly % change for 2013-2017, where we see that Apple stock and our ARIMA forecast have increased by around 1.8% a month while the SP500 has seen a monthly increase of about 0.09% a month.</a:t>
            </a:r>
          </a:p>
          <a:p>
            <a:pPr marL="171450" indent="-171450">
              <a:buFont typeface="Arial" panose="020B0604020202020204" pitchFamily="34" charset="0"/>
              <a:buChar char="•"/>
            </a:pPr>
            <a:r>
              <a:rPr lang="en-US" sz="1000" dirty="0"/>
              <a:t>In conclusion, we’ve see Apple stock see a greater growth rate in recent years as compared to our benchmark index the SP500, in 2018 our forecasts predict a monthly growth rate of about 1.64%, or a -9.9% decrease from our averages from the previous 5 years and still 39.6% greater than the average monthly growth exhibited by the SP5500 from 2013-2017.  We expect to see an overall yearly growth % of about 19.68% in 2018.</a:t>
            </a:r>
          </a:p>
        </p:txBody>
      </p:sp>
      <p:pic>
        <p:nvPicPr>
          <p:cNvPr id="2050" name="Picture 2">
            <a:extLst>
              <a:ext uri="{FF2B5EF4-FFF2-40B4-BE49-F238E27FC236}">
                <a16:creationId xmlns:a16="http://schemas.microsoft.com/office/drawing/2014/main" id="{AC0F62E1-F214-427D-9C9E-8231A91106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714075"/>
            <a:ext cx="6096001" cy="2714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9DC9C1D-CFD7-4938-9CE8-500887581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29000"/>
            <a:ext cx="5949462" cy="1828801"/>
          </a:xfrm>
          <a:prstGeom prst="rect">
            <a:avLst/>
          </a:prstGeom>
          <a:noFill/>
          <a:extLst>
            <a:ext uri="{909E8E84-426E-40DD-AFC4-6F175D3DCCD1}">
              <a14:hiddenFill xmlns:a14="http://schemas.microsoft.com/office/drawing/2010/main">
                <a:solidFill>
                  <a:srgbClr val="FFFFFF"/>
                </a:solidFill>
              </a14:hiddenFill>
            </a:ext>
          </a:extLst>
        </p:spPr>
      </p:pic>
      <p:pic>
        <p:nvPicPr>
          <p:cNvPr id="8" name="slide2" descr="Sheet 2">
            <a:extLst>
              <a:ext uri="{FF2B5EF4-FFF2-40B4-BE49-F238E27FC236}">
                <a16:creationId xmlns:a16="http://schemas.microsoft.com/office/drawing/2014/main" id="{C3F6168E-3A99-4833-91D2-F28EFF04A0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14074"/>
            <a:ext cx="6096000" cy="4452285"/>
          </a:xfrm>
          <a:prstGeom prst="rect">
            <a:avLst/>
          </a:prstGeom>
        </p:spPr>
      </p:pic>
    </p:spTree>
    <p:extLst>
      <p:ext uri="{BB962C8B-B14F-4D97-AF65-F5344CB8AC3E}">
        <p14:creationId xmlns:p14="http://schemas.microsoft.com/office/powerpoint/2010/main" val="2224922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E0AC-D3E9-4293-8A85-2515900A991B}"/>
              </a:ext>
            </a:extLst>
          </p:cNvPr>
          <p:cNvSpPr>
            <a:spLocks noGrp="1"/>
          </p:cNvSpPr>
          <p:nvPr>
            <p:ph type="title"/>
          </p:nvPr>
        </p:nvSpPr>
        <p:spPr>
          <a:xfrm>
            <a:off x="838200" y="365124"/>
            <a:ext cx="10515600" cy="370403"/>
          </a:xfrm>
        </p:spPr>
        <p:txBody>
          <a:bodyPr>
            <a:normAutofit fontScale="90000"/>
          </a:bodyPr>
          <a:lstStyle/>
          <a:p>
            <a:endParaRPr lang="en-US" dirty="0"/>
          </a:p>
        </p:txBody>
      </p:sp>
      <p:pic>
        <p:nvPicPr>
          <p:cNvPr id="1026" name="Picture 2">
            <a:extLst>
              <a:ext uri="{FF2B5EF4-FFF2-40B4-BE49-F238E27FC236}">
                <a16:creationId xmlns:a16="http://schemas.microsoft.com/office/drawing/2014/main" id="{AEC815E1-1AA1-4E91-B0E8-2A6F6BFB9BC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042523" y="1252941"/>
            <a:ext cx="5149477" cy="9773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1E9E73D-AF97-4358-A34F-28DB52B9D3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2523" y="2133601"/>
            <a:ext cx="5235349" cy="8858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A24BC30-82C6-4DDD-A1C0-CE6FCCBE84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2522" y="3019467"/>
            <a:ext cx="5235349" cy="10596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2BE2A5-5081-4587-9CA2-CF740B9EFFB1}"/>
              </a:ext>
            </a:extLst>
          </p:cNvPr>
          <p:cNvSpPr txBox="1"/>
          <p:nvPr/>
        </p:nvSpPr>
        <p:spPr>
          <a:xfrm>
            <a:off x="5363737" y="1405054"/>
            <a:ext cx="1651826" cy="307777"/>
          </a:xfrm>
          <a:prstGeom prst="rect">
            <a:avLst/>
          </a:prstGeom>
          <a:noFill/>
        </p:spPr>
        <p:txBody>
          <a:bodyPr wrap="square" rtlCol="0">
            <a:spAutoFit/>
          </a:bodyPr>
          <a:lstStyle/>
          <a:p>
            <a:r>
              <a:rPr lang="en-US" sz="1400" b="1" i="1" dirty="0" err="1"/>
              <a:t>Surjek</a:t>
            </a:r>
            <a:r>
              <a:rPr lang="en-US" sz="1400" b="1" i="1" dirty="0"/>
              <a:t> Flow meter 1</a:t>
            </a:r>
          </a:p>
        </p:txBody>
      </p:sp>
      <p:pic>
        <p:nvPicPr>
          <p:cNvPr id="8" name="Picture 2">
            <a:extLst>
              <a:ext uri="{FF2B5EF4-FFF2-40B4-BE49-F238E27FC236}">
                <a16:creationId xmlns:a16="http://schemas.microsoft.com/office/drawing/2014/main" id="{AB4BF1C3-421B-4BD4-ACA8-9217CC54C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260" y="1252941"/>
            <a:ext cx="5149477" cy="977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831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33148</TotalTime>
  <Words>1397</Words>
  <Application>Microsoft Office PowerPoint</Application>
  <PresentationFormat>Widescreen</PresentationFormat>
  <Paragraphs>37</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Capstone 2 Executive Presentation</vt:lpstr>
      <vt:lpstr>PowerPoint Presentation</vt:lpstr>
      <vt:lpstr>PowerPoint Presentation</vt:lpstr>
      <vt:lpstr>When comparing our 2018 ARIMA forecast to Apple’s 2017 actuals, our year over year forecasts suggests we can expect our largest year over year % increase from July 2018 through October 2018, where we can expect to see increases between 35% and 37% .</vt:lpstr>
      <vt:lpstr>While our ARIMA forecast has provided us with an idea of Apple’s projected stock price for the next calendar year, we will use the SP 500 index as a benchmark to evaluate Apple’s recent performance. Using a simple OLS regression model, we can establish whether or not SP 500 index has the capacity to model and predict our APPLE close price with minimal  residual error as measured by our R-squared residuals.</vt:lpstr>
      <vt:lpstr>Now, using the SP500 index as a benchmark to evaluate the performance of our ARIMA and our Apple close actuals for the period of 2013-2017, we can see  that our ARIMA forecast model and our Apple close actuals have outperformed and seen  greater growth, and consequently, greater variability and volatility as illustrated by our 6 month rolling standardized deviations.</vt:lpstr>
      <vt:lpstr>After normalizing our data, we can use simple descriptive statistics to reflect % change on a yearly basis, a monthly basis and an average monthly basis for the period between 2013-2017 to evaluate Apple’s performance against our SP500 benchmark, and thus whether our stock is a higher or lower performing stock in the index.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 Executive Presentation</dc:title>
  <dc:creator>Derek Strang</dc:creator>
  <cp:lastModifiedBy>Derek Strang</cp:lastModifiedBy>
  <cp:revision>64</cp:revision>
  <dcterms:created xsi:type="dcterms:W3CDTF">2020-05-11T22:10:38Z</dcterms:created>
  <dcterms:modified xsi:type="dcterms:W3CDTF">2020-06-12T21:00:17Z</dcterms:modified>
</cp:coreProperties>
</file>