
<file path=[Content_Types].xml><?xml version="1.0" encoding="utf-8"?>
<Types xmlns="http://schemas.openxmlformats.org/package/2006/content-types">
  <Default Extension="bin" ContentType="application/vnd.openxmlformats-officedocument.oleObject"/>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 id="2147483708" r:id="rId5"/>
  </p:sldMasterIdLst>
  <p:notesMasterIdLst>
    <p:notesMasterId r:id="rId16"/>
  </p:notesMasterIdLst>
  <p:sldIdLst>
    <p:sldId id="256" r:id="rId6"/>
    <p:sldId id="270" r:id="rId7"/>
    <p:sldId id="257" r:id="rId8"/>
    <p:sldId id="259" r:id="rId9"/>
    <p:sldId id="260" r:id="rId10"/>
    <p:sldId id="262" r:id="rId11"/>
    <p:sldId id="266" r:id="rId12"/>
    <p:sldId id="265" r:id="rId13"/>
    <p:sldId id="267" r:id="rId14"/>
    <p:sldId id="268"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C910"/>
    <a:srgbClr val="D9D9D9"/>
    <a:srgbClr val="D3D3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91D64C8-EB6A-40FC-8357-3F3338E0893C}" v="1" dt="2020-04-29T19:24:16.21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764" autoAdjust="0"/>
    <p:restoredTop sz="94674"/>
  </p:normalViewPr>
  <p:slideViewPr>
    <p:cSldViewPr snapToGrid="0" snapToObjects="1">
      <p:cViewPr varScale="1">
        <p:scale>
          <a:sx n="114" d="100"/>
          <a:sy n="114" d="100"/>
        </p:scale>
        <p:origin x="312"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slide" Target="slides/slide10.xml"/><Relationship Id="rId10" Type="http://schemas.openxmlformats.org/officeDocument/2006/relationships/slide" Target="slides/slide5.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erek Strang" userId="0063835b-d240-4635-9a42-4e6e2f47b855" providerId="ADAL" clId="{F91D64C8-EB6A-40FC-8357-3F3338E0893C}"/>
    <pc:docChg chg="delSld modSld sldOrd">
      <pc:chgData name="Derek Strang" userId="0063835b-d240-4635-9a42-4e6e2f47b855" providerId="ADAL" clId="{F91D64C8-EB6A-40FC-8357-3F3338E0893C}" dt="2020-04-29T19:24:16.215" v="81"/>
      <pc:docMkLst>
        <pc:docMk/>
      </pc:docMkLst>
      <pc:sldChg chg="ord">
        <pc:chgData name="Derek Strang" userId="0063835b-d240-4635-9a42-4e6e2f47b855" providerId="ADAL" clId="{F91D64C8-EB6A-40FC-8357-3F3338E0893C}" dt="2020-04-29T19:24:16.215" v="81"/>
        <pc:sldMkLst>
          <pc:docMk/>
          <pc:sldMk cId="7630729" sldId="256"/>
        </pc:sldMkLst>
      </pc:sldChg>
      <pc:sldChg chg="modSp">
        <pc:chgData name="Derek Strang" userId="0063835b-d240-4635-9a42-4e6e2f47b855" providerId="ADAL" clId="{F91D64C8-EB6A-40FC-8357-3F3338E0893C}" dt="2020-04-22T19:10:40.117" v="1" actId="20577"/>
        <pc:sldMkLst>
          <pc:docMk/>
          <pc:sldMk cId="0" sldId="257"/>
        </pc:sldMkLst>
        <pc:spChg chg="mod">
          <ac:chgData name="Derek Strang" userId="0063835b-d240-4635-9a42-4e6e2f47b855" providerId="ADAL" clId="{F91D64C8-EB6A-40FC-8357-3F3338E0893C}" dt="2020-04-22T19:10:40.117" v="1" actId="20577"/>
          <ac:spMkLst>
            <pc:docMk/>
            <pc:sldMk cId="0" sldId="257"/>
            <ac:spMk id="15" creationId="{0972028D-AFD7-4C24-A154-B489EAFFE2AE}"/>
          </ac:spMkLst>
        </pc:spChg>
      </pc:sldChg>
      <pc:sldChg chg="modSp">
        <pc:chgData name="Derek Strang" userId="0063835b-d240-4635-9a42-4e6e2f47b855" providerId="ADAL" clId="{F91D64C8-EB6A-40FC-8357-3F3338E0893C}" dt="2020-04-22T20:39:54.154" v="79" actId="20577"/>
        <pc:sldMkLst>
          <pc:docMk/>
          <pc:sldMk cId="337467410" sldId="262"/>
        </pc:sldMkLst>
        <pc:spChg chg="mod">
          <ac:chgData name="Derek Strang" userId="0063835b-d240-4635-9a42-4e6e2f47b855" providerId="ADAL" clId="{F91D64C8-EB6A-40FC-8357-3F3338E0893C}" dt="2020-04-22T20:39:54.154" v="79" actId="20577"/>
          <ac:spMkLst>
            <pc:docMk/>
            <pc:sldMk cId="337467410" sldId="262"/>
            <ac:spMk id="6" creationId="{8323158B-4603-46D0-A6A1-4E8B03878F37}"/>
          </ac:spMkLst>
        </pc:spChg>
      </pc:sldChg>
      <pc:sldChg chg="del">
        <pc:chgData name="Derek Strang" userId="0063835b-d240-4635-9a42-4e6e2f47b855" providerId="ADAL" clId="{F91D64C8-EB6A-40FC-8357-3F3338E0893C}" dt="2020-04-24T03:03:33.551" v="80" actId="2696"/>
        <pc:sldMkLst>
          <pc:docMk/>
          <pc:sldMk cId="0" sldId="264"/>
        </pc:sldMkLst>
      </pc:sldChg>
    </pc:docChg>
  </pc:docChgLst>
  <pc:docChgLst>
    <pc:chgData name="Derek Strang" userId="0063835b-d240-4635-9a42-4e6e2f47b855" providerId="ADAL" clId="{12F19112-6D20-41B5-9F97-FF5035511158}"/>
    <pc:docChg chg="undo custSel delSld modSld sldOrd">
      <pc:chgData name="Derek Strang" userId="0063835b-d240-4635-9a42-4e6e2f47b855" providerId="ADAL" clId="{12F19112-6D20-41B5-9F97-FF5035511158}" dt="2020-04-07T17:00:47.257" v="10986" actId="20577"/>
      <pc:docMkLst>
        <pc:docMk/>
      </pc:docMkLst>
      <pc:sldChg chg="addSp delSp modSp ord">
        <pc:chgData name="Derek Strang" userId="0063835b-d240-4635-9a42-4e6e2f47b855" providerId="ADAL" clId="{12F19112-6D20-41B5-9F97-FF5035511158}" dt="2020-04-07T17:00:47.257" v="10986" actId="20577"/>
        <pc:sldMkLst>
          <pc:docMk/>
          <pc:sldMk cId="0" sldId="257"/>
        </pc:sldMkLst>
        <pc:spChg chg="mod">
          <ac:chgData name="Derek Strang" userId="0063835b-d240-4635-9a42-4e6e2f47b855" providerId="ADAL" clId="{12F19112-6D20-41B5-9F97-FF5035511158}" dt="2020-04-07T17:00:47.257" v="10986" actId="20577"/>
          <ac:spMkLst>
            <pc:docMk/>
            <pc:sldMk cId="0" sldId="257"/>
            <ac:spMk id="13" creationId="{DC7D961F-EE91-4705-A2C5-530CE483F0D6}"/>
          </ac:spMkLst>
        </pc:spChg>
        <pc:spChg chg="mod">
          <ac:chgData name="Derek Strang" userId="0063835b-d240-4635-9a42-4e6e2f47b855" providerId="ADAL" clId="{12F19112-6D20-41B5-9F97-FF5035511158}" dt="2020-03-23T21:17:42.146" v="2303" actId="14100"/>
          <ac:spMkLst>
            <pc:docMk/>
            <pc:sldMk cId="0" sldId="257"/>
            <ac:spMk id="15" creationId="{0972028D-AFD7-4C24-A154-B489EAFFE2AE}"/>
          </ac:spMkLst>
        </pc:spChg>
        <pc:spChg chg="mod">
          <ac:chgData name="Derek Strang" userId="0063835b-d240-4635-9a42-4e6e2f47b855" providerId="ADAL" clId="{12F19112-6D20-41B5-9F97-FF5035511158}" dt="2020-03-23T21:17:45.366" v="2304" actId="1076"/>
          <ac:spMkLst>
            <pc:docMk/>
            <pc:sldMk cId="0" sldId="257"/>
            <ac:spMk id="17" creationId="{FBCFF83C-E36A-4FDC-94A1-693D3A35D89F}"/>
          </ac:spMkLst>
        </pc:spChg>
        <pc:picChg chg="add mod">
          <ac:chgData name="Derek Strang" userId="0063835b-d240-4635-9a42-4e6e2f47b855" providerId="ADAL" clId="{12F19112-6D20-41B5-9F97-FF5035511158}" dt="2020-03-24T14:30:50.332" v="2852" actId="14100"/>
          <ac:picMkLst>
            <pc:docMk/>
            <pc:sldMk cId="0" sldId="257"/>
            <ac:picMk id="2" creationId="{B9A39328-2E8B-4F4D-9B8E-96C386D605DE}"/>
          </ac:picMkLst>
        </pc:picChg>
        <pc:picChg chg="del">
          <ac:chgData name="Derek Strang" userId="0063835b-d240-4635-9a42-4e6e2f47b855" providerId="ADAL" clId="{12F19112-6D20-41B5-9F97-FF5035511158}" dt="2020-03-23T21:17:21.480" v="2298" actId="478"/>
          <ac:picMkLst>
            <pc:docMk/>
            <pc:sldMk cId="0" sldId="257"/>
            <ac:picMk id="3" creationId="{00000000-0000-0000-0000-000000000000}"/>
          </ac:picMkLst>
        </pc:picChg>
        <pc:picChg chg="add del mod">
          <ac:chgData name="Derek Strang" userId="0063835b-d240-4635-9a42-4e6e2f47b855" providerId="ADAL" clId="{12F19112-6D20-41B5-9F97-FF5035511158}" dt="2020-03-24T14:29:22.561" v="2847" actId="478"/>
          <ac:picMkLst>
            <pc:docMk/>
            <pc:sldMk cId="0" sldId="257"/>
            <ac:picMk id="11" creationId="{9101632A-2A23-4A82-B79B-746723B91EE3}"/>
          </ac:picMkLst>
        </pc:picChg>
      </pc:sldChg>
      <pc:sldChg chg="addSp delSp modSp">
        <pc:chgData name="Derek Strang" userId="0063835b-d240-4635-9a42-4e6e2f47b855" providerId="ADAL" clId="{12F19112-6D20-41B5-9F97-FF5035511158}" dt="2020-03-23T21:12:26.675" v="1918" actId="14100"/>
        <pc:sldMkLst>
          <pc:docMk/>
          <pc:sldMk cId="0" sldId="259"/>
        </pc:sldMkLst>
        <pc:spChg chg="mod">
          <ac:chgData name="Derek Strang" userId="0063835b-d240-4635-9a42-4e6e2f47b855" providerId="ADAL" clId="{12F19112-6D20-41B5-9F97-FF5035511158}" dt="2020-03-23T21:12:26.675" v="1918" actId="14100"/>
          <ac:spMkLst>
            <pc:docMk/>
            <pc:sldMk cId="0" sldId="259"/>
            <ac:spMk id="4" creationId="{AB0E2CC5-D916-48EE-8FB5-2F812325EF1D}"/>
          </ac:spMkLst>
        </pc:spChg>
        <pc:spChg chg="mod">
          <ac:chgData name="Derek Strang" userId="0063835b-d240-4635-9a42-4e6e2f47b855" providerId="ADAL" clId="{12F19112-6D20-41B5-9F97-FF5035511158}" dt="2020-03-23T21:03:33.083" v="876" actId="122"/>
          <ac:spMkLst>
            <pc:docMk/>
            <pc:sldMk cId="0" sldId="259"/>
            <ac:spMk id="6" creationId="{6E300FEB-CEAA-414F-BE25-238B94A7B802}"/>
          </ac:spMkLst>
        </pc:spChg>
        <pc:picChg chg="del">
          <ac:chgData name="Derek Strang" userId="0063835b-d240-4635-9a42-4e6e2f47b855" providerId="ADAL" clId="{12F19112-6D20-41B5-9F97-FF5035511158}" dt="2020-03-23T21:03:09.963" v="871" actId="478"/>
          <ac:picMkLst>
            <pc:docMk/>
            <pc:sldMk cId="0" sldId="259"/>
            <ac:picMk id="3" creationId="{00000000-0000-0000-0000-000000000000}"/>
          </ac:picMkLst>
        </pc:picChg>
        <pc:picChg chg="add mod">
          <ac:chgData name="Derek Strang" userId="0063835b-d240-4635-9a42-4e6e2f47b855" providerId="ADAL" clId="{12F19112-6D20-41B5-9F97-FF5035511158}" dt="2020-03-23T21:03:24.963" v="875" actId="14100"/>
          <ac:picMkLst>
            <pc:docMk/>
            <pc:sldMk cId="0" sldId="259"/>
            <ac:picMk id="7" creationId="{EF8C430E-8ECC-4EF3-9895-F3DBE3812FB1}"/>
          </ac:picMkLst>
        </pc:picChg>
      </pc:sldChg>
      <pc:sldChg chg="addSp delSp modSp">
        <pc:chgData name="Derek Strang" userId="0063835b-d240-4635-9a42-4e6e2f47b855" providerId="ADAL" clId="{12F19112-6D20-41B5-9F97-FF5035511158}" dt="2020-03-31T17:09:41.504" v="5532" actId="20577"/>
        <pc:sldMkLst>
          <pc:docMk/>
          <pc:sldMk cId="0" sldId="260"/>
        </pc:sldMkLst>
        <pc:spChg chg="mod">
          <ac:chgData name="Derek Strang" userId="0063835b-d240-4635-9a42-4e6e2f47b855" providerId="ADAL" clId="{12F19112-6D20-41B5-9F97-FF5035511158}" dt="2020-03-23T21:16:58.019" v="2295" actId="14100"/>
          <ac:spMkLst>
            <pc:docMk/>
            <pc:sldMk cId="0" sldId="260"/>
            <ac:spMk id="4" creationId="{ED24BA08-5337-41CC-BA6C-656D4533C9A8}"/>
          </ac:spMkLst>
        </pc:spChg>
        <pc:spChg chg="mod">
          <ac:chgData name="Derek Strang" userId="0063835b-d240-4635-9a42-4e6e2f47b855" providerId="ADAL" clId="{12F19112-6D20-41B5-9F97-FF5035511158}" dt="2020-03-31T17:09:41.504" v="5532" actId="20577"/>
          <ac:spMkLst>
            <pc:docMk/>
            <pc:sldMk cId="0" sldId="260"/>
            <ac:spMk id="6" creationId="{3E98CE53-A0CA-4CF1-AB41-26C4AC5EB405}"/>
          </ac:spMkLst>
        </pc:spChg>
        <pc:picChg chg="del mod">
          <ac:chgData name="Derek Strang" userId="0063835b-d240-4635-9a42-4e6e2f47b855" providerId="ADAL" clId="{12F19112-6D20-41B5-9F97-FF5035511158}" dt="2020-03-23T21:17:04.145" v="2297" actId="478"/>
          <ac:picMkLst>
            <pc:docMk/>
            <pc:sldMk cId="0" sldId="260"/>
            <ac:picMk id="3" creationId="{00000000-0000-0000-0000-000000000000}"/>
          </ac:picMkLst>
        </pc:picChg>
        <pc:picChg chg="add mod">
          <ac:chgData name="Derek Strang" userId="0063835b-d240-4635-9a42-4e6e2f47b855" providerId="ADAL" clId="{12F19112-6D20-41B5-9F97-FF5035511158}" dt="2020-03-23T21:18:21.450" v="2310" actId="14100"/>
          <ac:picMkLst>
            <pc:docMk/>
            <pc:sldMk cId="0" sldId="260"/>
            <ac:picMk id="7" creationId="{D51F69B3-CDEF-45D9-B1B4-B62639633E34}"/>
          </ac:picMkLst>
        </pc:picChg>
      </pc:sldChg>
      <pc:sldChg chg="addSp delSp modSp del">
        <pc:chgData name="Derek Strang" userId="0063835b-d240-4635-9a42-4e6e2f47b855" providerId="ADAL" clId="{12F19112-6D20-41B5-9F97-FF5035511158}" dt="2020-03-24T18:00:33.310" v="3672" actId="2696"/>
        <pc:sldMkLst>
          <pc:docMk/>
          <pc:sldMk cId="0" sldId="261"/>
        </pc:sldMkLst>
        <pc:spChg chg="mod">
          <ac:chgData name="Derek Strang" userId="0063835b-d240-4635-9a42-4e6e2f47b855" providerId="ADAL" clId="{12F19112-6D20-41B5-9F97-FF5035511158}" dt="2020-03-24T14:34:35.668" v="2901" actId="1076"/>
          <ac:spMkLst>
            <pc:docMk/>
            <pc:sldMk cId="0" sldId="261"/>
            <ac:spMk id="6" creationId="{C2D2F704-4855-4286-91E3-F059031AFC42}"/>
          </ac:spMkLst>
        </pc:spChg>
        <pc:spChg chg="mod">
          <ac:chgData name="Derek Strang" userId="0063835b-d240-4635-9a42-4e6e2f47b855" providerId="ADAL" clId="{12F19112-6D20-41B5-9F97-FF5035511158}" dt="2020-03-24T14:34:30.930" v="2900" actId="1076"/>
          <ac:spMkLst>
            <pc:docMk/>
            <pc:sldMk cId="0" sldId="261"/>
            <ac:spMk id="7" creationId="{CEF3F20F-E707-41E6-A054-FB5760101B3D}"/>
          </ac:spMkLst>
        </pc:spChg>
        <pc:spChg chg="add del mod">
          <ac:chgData name="Derek Strang" userId="0063835b-d240-4635-9a42-4e6e2f47b855" providerId="ADAL" clId="{12F19112-6D20-41B5-9F97-FF5035511158}" dt="2020-03-24T14:34:36.406" v="2903"/>
          <ac:spMkLst>
            <pc:docMk/>
            <pc:sldMk cId="0" sldId="261"/>
            <ac:spMk id="8" creationId="{AF3D5B74-7465-48C6-B86F-531DD562CA3D}"/>
          </ac:spMkLst>
        </pc:spChg>
        <pc:picChg chg="add del mod">
          <ac:chgData name="Derek Strang" userId="0063835b-d240-4635-9a42-4e6e2f47b855" providerId="ADAL" clId="{12F19112-6D20-41B5-9F97-FF5035511158}" dt="2020-03-24T14:33:01.627" v="2853" actId="478"/>
          <ac:picMkLst>
            <pc:docMk/>
            <pc:sldMk cId="0" sldId="261"/>
            <ac:picMk id="2" creationId="{31CE3A0E-CB62-40F2-BB80-388C6032385F}"/>
          </ac:picMkLst>
        </pc:picChg>
        <pc:picChg chg="add del mod">
          <ac:chgData name="Derek Strang" userId="0063835b-d240-4635-9a42-4e6e2f47b855" providerId="ADAL" clId="{12F19112-6D20-41B5-9F97-FF5035511158}" dt="2020-03-24T17:58:55.060" v="3651"/>
          <ac:picMkLst>
            <pc:docMk/>
            <pc:sldMk cId="0" sldId="261"/>
            <ac:picMk id="3" creationId="{81841AC5-1633-43CB-AB2F-085C916DD968}"/>
          </ac:picMkLst>
        </pc:picChg>
        <pc:picChg chg="del">
          <ac:chgData name="Derek Strang" userId="0063835b-d240-4635-9a42-4e6e2f47b855" providerId="ADAL" clId="{12F19112-6D20-41B5-9F97-FF5035511158}" dt="2020-03-23T21:31:12.391" v="2835" actId="478"/>
          <ac:picMkLst>
            <pc:docMk/>
            <pc:sldMk cId="0" sldId="261"/>
            <ac:picMk id="4" creationId="{6F414A30-7EAC-4BF8-B371-3510DD7332A5}"/>
          </ac:picMkLst>
        </pc:picChg>
      </pc:sldChg>
      <pc:sldChg chg="addSp delSp modSp">
        <pc:chgData name="Derek Strang" userId="0063835b-d240-4635-9a42-4e6e2f47b855" providerId="ADAL" clId="{12F19112-6D20-41B5-9F97-FF5035511158}" dt="2020-03-31T17:03:01.846" v="5369" actId="20577"/>
        <pc:sldMkLst>
          <pc:docMk/>
          <pc:sldMk cId="337467410" sldId="262"/>
        </pc:sldMkLst>
        <pc:spChg chg="mod">
          <ac:chgData name="Derek Strang" userId="0063835b-d240-4635-9a42-4e6e2f47b855" providerId="ADAL" clId="{12F19112-6D20-41B5-9F97-FF5035511158}" dt="2020-03-31T16:50:00.052" v="4435" actId="20577"/>
          <ac:spMkLst>
            <pc:docMk/>
            <pc:sldMk cId="337467410" sldId="262"/>
            <ac:spMk id="4" creationId="{B339ECFF-6E95-46CB-B60B-526591BCC822}"/>
          </ac:spMkLst>
        </pc:spChg>
        <pc:spChg chg="mod">
          <ac:chgData name="Derek Strang" userId="0063835b-d240-4635-9a42-4e6e2f47b855" providerId="ADAL" clId="{12F19112-6D20-41B5-9F97-FF5035511158}" dt="2020-03-24T18:07:50.642" v="4423" actId="1076"/>
          <ac:spMkLst>
            <pc:docMk/>
            <pc:sldMk cId="337467410" sldId="262"/>
            <ac:spMk id="5" creationId="{627EEEE3-6384-4692-8054-F490232A5464}"/>
          </ac:spMkLst>
        </pc:spChg>
        <pc:spChg chg="mod">
          <ac:chgData name="Derek Strang" userId="0063835b-d240-4635-9a42-4e6e2f47b855" providerId="ADAL" clId="{12F19112-6D20-41B5-9F97-FF5035511158}" dt="2020-03-31T17:03:01.846" v="5369" actId="20577"/>
          <ac:spMkLst>
            <pc:docMk/>
            <pc:sldMk cId="337467410" sldId="262"/>
            <ac:spMk id="6" creationId="{8323158B-4603-46D0-A6A1-4E8B03878F37}"/>
          </ac:spMkLst>
        </pc:spChg>
        <pc:picChg chg="add del mod">
          <ac:chgData name="Derek Strang" userId="0063835b-d240-4635-9a42-4e6e2f47b855" providerId="ADAL" clId="{12F19112-6D20-41B5-9F97-FF5035511158}" dt="2020-03-24T14:23:04.619" v="2842" actId="478"/>
          <ac:picMkLst>
            <pc:docMk/>
            <pc:sldMk cId="337467410" sldId="262"/>
            <ac:picMk id="2" creationId="{45C80F7E-01E9-4B47-A4C4-A6676C8541FB}"/>
          </ac:picMkLst>
        </pc:picChg>
        <pc:picChg chg="del">
          <ac:chgData name="Derek Strang" userId="0063835b-d240-4635-9a42-4e6e2f47b855" providerId="ADAL" clId="{12F19112-6D20-41B5-9F97-FF5035511158}" dt="2020-03-23T21:27:32.123" v="2827" actId="478"/>
          <ac:picMkLst>
            <pc:docMk/>
            <pc:sldMk cId="337467410" sldId="262"/>
            <ac:picMk id="3" creationId="{00000000-0000-0000-0000-000000000000}"/>
          </ac:picMkLst>
        </pc:picChg>
        <pc:picChg chg="add del mod">
          <ac:chgData name="Derek Strang" userId="0063835b-d240-4635-9a42-4e6e2f47b855" providerId="ADAL" clId="{12F19112-6D20-41B5-9F97-FF5035511158}" dt="2020-03-24T14:21:27.518" v="2839" actId="478"/>
          <ac:picMkLst>
            <pc:docMk/>
            <pc:sldMk cId="337467410" sldId="262"/>
            <ac:picMk id="7" creationId="{6B8FB519-8D9D-482C-B9BF-61C27667C60F}"/>
          </ac:picMkLst>
        </pc:picChg>
        <pc:picChg chg="add mod">
          <ac:chgData name="Derek Strang" userId="0063835b-d240-4635-9a42-4e6e2f47b855" providerId="ADAL" clId="{12F19112-6D20-41B5-9F97-FF5035511158}" dt="2020-03-24T18:07:40.125" v="4421" actId="14100"/>
          <ac:picMkLst>
            <pc:docMk/>
            <pc:sldMk cId="337467410" sldId="262"/>
            <ac:picMk id="8" creationId="{6D194BF7-627B-4230-A305-3E8D7EB7CA9C}"/>
          </ac:picMkLst>
        </pc:picChg>
        <pc:picChg chg="add mod">
          <ac:chgData name="Derek Strang" userId="0063835b-d240-4635-9a42-4e6e2f47b855" providerId="ADAL" clId="{12F19112-6D20-41B5-9F97-FF5035511158}" dt="2020-03-24T18:00:05.550" v="3671" actId="14100"/>
          <ac:picMkLst>
            <pc:docMk/>
            <pc:sldMk cId="337467410" sldId="262"/>
            <ac:picMk id="9" creationId="{E8546D40-6E89-450E-88D0-6ED6376A493C}"/>
          </ac:picMkLst>
        </pc:picChg>
      </pc:sldChg>
      <pc:sldChg chg="delSp modSp">
        <pc:chgData name="Derek Strang" userId="0063835b-d240-4635-9a42-4e6e2f47b855" providerId="ADAL" clId="{12F19112-6D20-41B5-9F97-FF5035511158}" dt="2020-04-03T19:15:39.305" v="8309" actId="20577"/>
        <pc:sldMkLst>
          <pc:docMk/>
          <pc:sldMk cId="1419603544" sldId="265"/>
        </pc:sldMkLst>
        <pc:spChg chg="del">
          <ac:chgData name="Derek Strang" userId="0063835b-d240-4635-9a42-4e6e2f47b855" providerId="ADAL" clId="{12F19112-6D20-41B5-9F97-FF5035511158}" dt="2020-04-03T18:32:14.167" v="7018" actId="478"/>
          <ac:spMkLst>
            <pc:docMk/>
            <pc:sldMk cId="1419603544" sldId="265"/>
            <ac:spMk id="2" creationId="{386F14FF-DFF6-4335-9E9A-7765FB52173D}"/>
          </ac:spMkLst>
        </pc:spChg>
        <pc:spChg chg="mod">
          <ac:chgData name="Derek Strang" userId="0063835b-d240-4635-9a42-4e6e2f47b855" providerId="ADAL" clId="{12F19112-6D20-41B5-9F97-FF5035511158}" dt="2020-04-03T19:15:39.305" v="8309" actId="20577"/>
          <ac:spMkLst>
            <pc:docMk/>
            <pc:sldMk cId="1419603544" sldId="265"/>
            <ac:spMk id="4" creationId="{3519E08D-CB2C-4BAF-B6C1-CD932EB8AD72}"/>
          </ac:spMkLst>
        </pc:spChg>
        <pc:spChg chg="mod">
          <ac:chgData name="Derek Strang" userId="0063835b-d240-4635-9a42-4e6e2f47b855" providerId="ADAL" clId="{12F19112-6D20-41B5-9F97-FF5035511158}" dt="2020-04-03T18:32:17.497" v="7019" actId="1076"/>
          <ac:spMkLst>
            <pc:docMk/>
            <pc:sldMk cId="1419603544" sldId="265"/>
            <ac:spMk id="11" creationId="{FB3C309D-DA0F-4155-8E00-6E68BC451D88}"/>
          </ac:spMkLst>
        </pc:spChg>
      </pc:sldChg>
      <pc:sldChg chg="modSp">
        <pc:chgData name="Derek Strang" userId="0063835b-d240-4635-9a42-4e6e2f47b855" providerId="ADAL" clId="{12F19112-6D20-41B5-9F97-FF5035511158}" dt="2020-04-03T19:23:06.149" v="9269" actId="14100"/>
        <pc:sldMkLst>
          <pc:docMk/>
          <pc:sldMk cId="3361263161" sldId="266"/>
        </pc:sldMkLst>
        <pc:spChg chg="mod">
          <ac:chgData name="Derek Strang" userId="0063835b-d240-4635-9a42-4e6e2f47b855" providerId="ADAL" clId="{12F19112-6D20-41B5-9F97-FF5035511158}" dt="2020-04-03T19:23:06.149" v="9269" actId="14100"/>
          <ac:spMkLst>
            <pc:docMk/>
            <pc:sldMk cId="3361263161" sldId="266"/>
            <ac:spMk id="2" creationId="{E5EA34DE-E17A-45AA-93EC-D8F3FC99B5A7}"/>
          </ac:spMkLst>
        </pc:spChg>
        <pc:spChg chg="mod">
          <ac:chgData name="Derek Strang" userId="0063835b-d240-4635-9a42-4e6e2f47b855" providerId="ADAL" clId="{12F19112-6D20-41B5-9F97-FF5035511158}" dt="2020-04-03T18:31:45.093" v="7017" actId="20577"/>
          <ac:spMkLst>
            <pc:docMk/>
            <pc:sldMk cId="3361263161" sldId="266"/>
            <ac:spMk id="4" creationId="{E28D5189-D04A-4274-BFE1-3E8BB07C8B00}"/>
          </ac:spMkLst>
        </pc:spChg>
        <pc:spChg chg="mod">
          <ac:chgData name="Derek Strang" userId="0063835b-d240-4635-9a42-4e6e2f47b855" providerId="ADAL" clId="{12F19112-6D20-41B5-9F97-FF5035511158}" dt="2020-04-03T18:22:28.944" v="6168" actId="1076"/>
          <ac:spMkLst>
            <pc:docMk/>
            <pc:sldMk cId="3361263161" sldId="266"/>
            <ac:spMk id="8" creationId="{947E988B-60B9-4CBE-A9C2-8FEE0B38BA4F}"/>
          </ac:spMkLst>
        </pc:spChg>
      </pc:sldChg>
      <pc:sldChg chg="modSp">
        <pc:chgData name="Derek Strang" userId="0063835b-d240-4635-9a42-4e6e2f47b855" providerId="ADAL" clId="{12F19112-6D20-41B5-9F97-FF5035511158}" dt="2020-04-03T19:27:02.596" v="9650" actId="20577"/>
        <pc:sldMkLst>
          <pc:docMk/>
          <pc:sldMk cId="2368062421" sldId="267"/>
        </pc:sldMkLst>
        <pc:spChg chg="mod">
          <ac:chgData name="Derek Strang" userId="0063835b-d240-4635-9a42-4e6e2f47b855" providerId="ADAL" clId="{12F19112-6D20-41B5-9F97-FF5035511158}" dt="2020-04-03T19:22:32.451" v="9266" actId="113"/>
          <ac:spMkLst>
            <pc:docMk/>
            <pc:sldMk cId="2368062421" sldId="267"/>
            <ac:spMk id="2" creationId="{C50330AB-0213-4AAA-9EDB-78CEC88FFAFF}"/>
          </ac:spMkLst>
        </pc:spChg>
        <pc:spChg chg="mod">
          <ac:chgData name="Derek Strang" userId="0063835b-d240-4635-9a42-4e6e2f47b855" providerId="ADAL" clId="{12F19112-6D20-41B5-9F97-FF5035511158}" dt="2020-04-03T19:27:02.596" v="9650" actId="20577"/>
          <ac:spMkLst>
            <pc:docMk/>
            <pc:sldMk cId="2368062421" sldId="267"/>
            <ac:spMk id="4" creationId="{DC9A9698-D0BD-4175-B7BE-258A3DACF761}"/>
          </ac:spMkLst>
        </pc:spChg>
        <pc:spChg chg="mod">
          <ac:chgData name="Derek Strang" userId="0063835b-d240-4635-9a42-4e6e2f47b855" providerId="ADAL" clId="{12F19112-6D20-41B5-9F97-FF5035511158}" dt="2020-04-03T19:21:21.025" v="9176" actId="1076"/>
          <ac:spMkLst>
            <pc:docMk/>
            <pc:sldMk cId="2368062421" sldId="267"/>
            <ac:spMk id="7" creationId="{0E3DC9EF-09FD-49DD-88C6-E1FD15C3E9AE}"/>
          </ac:spMkLst>
        </pc:spChg>
      </pc:sldChg>
      <pc:sldChg chg="addSp delSp modSp">
        <pc:chgData name="Derek Strang" userId="0063835b-d240-4635-9a42-4e6e2f47b855" providerId="ADAL" clId="{12F19112-6D20-41B5-9F97-FF5035511158}" dt="2020-04-03T19:38:41.585" v="10814" actId="1035"/>
        <pc:sldMkLst>
          <pc:docMk/>
          <pc:sldMk cId="3924357639" sldId="268"/>
        </pc:sldMkLst>
        <pc:spChg chg="del">
          <ac:chgData name="Derek Strang" userId="0063835b-d240-4635-9a42-4e6e2f47b855" providerId="ADAL" clId="{12F19112-6D20-41B5-9F97-FF5035511158}" dt="2020-04-03T19:27:45.383" v="9651" actId="478"/>
          <ac:spMkLst>
            <pc:docMk/>
            <pc:sldMk cId="3924357639" sldId="268"/>
            <ac:spMk id="2" creationId="{2516C48D-C783-4F2B-8E02-783363723B26}"/>
          </ac:spMkLst>
        </pc:spChg>
        <pc:spChg chg="add del mod">
          <ac:chgData name="Derek Strang" userId="0063835b-d240-4635-9a42-4e6e2f47b855" providerId="ADAL" clId="{12F19112-6D20-41B5-9F97-FF5035511158}" dt="2020-04-03T19:37:18.114" v="10803"/>
          <ac:spMkLst>
            <pc:docMk/>
            <pc:sldMk cId="3924357639" sldId="268"/>
            <ac:spMk id="3" creationId="{2C4E89DC-E39E-4EF0-A67F-302121EDB8FF}"/>
          </ac:spMkLst>
        </pc:spChg>
        <pc:spChg chg="mod">
          <ac:chgData name="Derek Strang" userId="0063835b-d240-4635-9a42-4e6e2f47b855" providerId="ADAL" clId="{12F19112-6D20-41B5-9F97-FF5035511158}" dt="2020-04-03T19:37:16.078" v="10801" actId="27636"/>
          <ac:spMkLst>
            <pc:docMk/>
            <pc:sldMk cId="3924357639" sldId="268"/>
            <ac:spMk id="4" creationId="{63553D19-7729-4A7D-9EE0-F98022D305C6}"/>
          </ac:spMkLst>
        </pc:spChg>
        <pc:spChg chg="add mod">
          <ac:chgData name="Derek Strang" userId="0063835b-d240-4635-9a42-4e6e2f47b855" providerId="ADAL" clId="{12F19112-6D20-41B5-9F97-FF5035511158}" dt="2020-04-03T19:38:09.812" v="10810" actId="14100"/>
          <ac:spMkLst>
            <pc:docMk/>
            <pc:sldMk cId="3924357639" sldId="268"/>
            <ac:spMk id="7" creationId="{D33841F7-263B-43B9-A757-7E447BD00C6A}"/>
          </ac:spMkLst>
        </pc:spChg>
        <pc:spChg chg="mod">
          <ac:chgData name="Derek Strang" userId="0063835b-d240-4635-9a42-4e6e2f47b855" providerId="ADAL" clId="{12F19112-6D20-41B5-9F97-FF5035511158}" dt="2020-04-03T19:27:49.963" v="9652" actId="1076"/>
          <ac:spMkLst>
            <pc:docMk/>
            <pc:sldMk cId="3924357639" sldId="268"/>
            <ac:spMk id="14" creationId="{E6D4F32A-0332-440C-892A-9E9D1C88985E}"/>
          </ac:spMkLst>
        </pc:spChg>
        <pc:graphicFrameChg chg="add mod modGraphic">
          <ac:chgData name="Derek Strang" userId="0063835b-d240-4635-9a42-4e6e2f47b855" providerId="ADAL" clId="{12F19112-6D20-41B5-9F97-FF5035511158}" dt="2020-04-03T19:38:17.721" v="10812" actId="14100"/>
          <ac:graphicFrameMkLst>
            <pc:docMk/>
            <pc:sldMk cId="3924357639" sldId="268"/>
            <ac:graphicFrameMk id="8" creationId="{81CCEDCB-2FEE-45AB-B22E-C03DE4BF2AAF}"/>
          </ac:graphicFrameMkLst>
        </pc:graphicFrameChg>
        <pc:picChg chg="mod">
          <ac:chgData name="Derek Strang" userId="0063835b-d240-4635-9a42-4e6e2f47b855" providerId="ADAL" clId="{12F19112-6D20-41B5-9F97-FF5035511158}" dt="2020-04-03T19:38:41.585" v="10814" actId="1035"/>
          <ac:picMkLst>
            <pc:docMk/>
            <pc:sldMk cId="3924357639" sldId="268"/>
            <ac:picMk id="6" creationId="{6C0500F3-E613-4134-A4AB-218C3212DDF6}"/>
          </ac:picMkLst>
        </pc:picChg>
      </pc:sldChg>
      <pc:sldChg chg="modSp">
        <pc:chgData name="Derek Strang" userId="0063835b-d240-4635-9a42-4e6e2f47b855" providerId="ADAL" clId="{12F19112-6D20-41B5-9F97-FF5035511158}" dt="2020-04-07T16:58:44.024" v="10984" actId="20577"/>
        <pc:sldMkLst>
          <pc:docMk/>
          <pc:sldMk cId="0" sldId="270"/>
        </pc:sldMkLst>
        <pc:spChg chg="mod">
          <ac:chgData name="Derek Strang" userId="0063835b-d240-4635-9a42-4e6e2f47b855" providerId="ADAL" clId="{12F19112-6D20-41B5-9F97-FF5035511158}" dt="2020-04-07T16:58:44.024" v="10984" actId="20577"/>
          <ac:spMkLst>
            <pc:docMk/>
            <pc:sldMk cId="0" sldId="270"/>
            <ac:spMk id="88" creationId="{00000000-0000-0000-0000-000000000000}"/>
          </ac:spMkLst>
        </pc:spChg>
        <pc:spChg chg="mod">
          <ac:chgData name="Derek Strang" userId="0063835b-d240-4635-9a42-4e6e2f47b855" providerId="ADAL" clId="{12F19112-6D20-41B5-9F97-FF5035511158}" dt="2020-04-07T16:56:59.752" v="10892" actId="20577"/>
          <ac:spMkLst>
            <pc:docMk/>
            <pc:sldMk cId="0" sldId="270"/>
            <ac:spMk id="90" creationId="{00000000-0000-0000-0000-000000000000}"/>
          </ac:spMkLst>
        </pc:spChg>
        <pc:spChg chg="mod">
          <ac:chgData name="Derek Strang" userId="0063835b-d240-4635-9a42-4e6e2f47b855" providerId="ADAL" clId="{12F19112-6D20-41B5-9F97-FF5035511158}" dt="2020-03-31T17:09:06.981" v="5526" actId="113"/>
          <ac:spMkLst>
            <pc:docMk/>
            <pc:sldMk cId="0" sldId="270"/>
            <ac:spMk id="97" creationId="{00000000-0000-0000-0000-000000000000}"/>
          </ac:spMkLst>
        </pc:spChg>
        <pc:spChg chg="mod">
          <ac:chgData name="Derek Strang" userId="0063835b-d240-4635-9a42-4e6e2f47b855" providerId="ADAL" clId="{12F19112-6D20-41B5-9F97-FF5035511158}" dt="2020-03-31T17:09:14.321" v="5527" actId="113"/>
          <ac:spMkLst>
            <pc:docMk/>
            <pc:sldMk cId="0" sldId="270"/>
            <ac:spMk id="98" creationId="{00000000-0000-0000-0000-000000000000}"/>
          </ac:spMkLst>
        </pc:spChg>
      </pc:sldChg>
      <pc:sldChg chg="del">
        <pc:chgData name="Derek Strang" userId="0063835b-d240-4635-9a42-4e6e2f47b855" providerId="ADAL" clId="{12F19112-6D20-41B5-9F97-FF5035511158}" dt="2020-03-24T18:01:58.445" v="3683" actId="2696"/>
        <pc:sldMkLst>
          <pc:docMk/>
          <pc:sldMk cId="0" sldId="271"/>
        </pc:sldMkLst>
      </pc:sldChg>
    </pc:docChg>
  </pc:docChgLst>
  <pc:docChgLst>
    <pc:chgData name="Derek Strang" userId="S::derek.strang@springboarddac.onmicrosoft.com::0063835b-d240-4635-9a42-4e6e2f47b855" providerId="AD" clId="Web-{5109B7AE-B827-0045-F17C-C94390FA63AC}"/>
    <pc:docChg chg="modSld">
      <pc:chgData name="Derek Strang" userId="S::derek.strang@springboarddac.onmicrosoft.com::0063835b-d240-4635-9a42-4e6e2f47b855" providerId="AD" clId="Web-{5109B7AE-B827-0045-F17C-C94390FA63AC}" dt="2020-03-23T23:44:52.791" v="4" actId="1076"/>
      <pc:docMkLst>
        <pc:docMk/>
      </pc:docMkLst>
      <pc:sldChg chg="modSp">
        <pc:chgData name="Derek Strang" userId="S::derek.strang@springboarddac.onmicrosoft.com::0063835b-d240-4635-9a42-4e6e2f47b855" providerId="AD" clId="Web-{5109B7AE-B827-0045-F17C-C94390FA63AC}" dt="2020-03-23T23:44:46.775" v="2" actId="20577"/>
        <pc:sldMkLst>
          <pc:docMk/>
          <pc:sldMk cId="0" sldId="260"/>
        </pc:sldMkLst>
        <pc:spChg chg="mod">
          <ac:chgData name="Derek Strang" userId="S::derek.strang@springboarddac.onmicrosoft.com::0063835b-d240-4635-9a42-4e6e2f47b855" providerId="AD" clId="Web-{5109B7AE-B827-0045-F17C-C94390FA63AC}" dt="2020-03-23T23:44:46.775" v="2" actId="20577"/>
          <ac:spMkLst>
            <pc:docMk/>
            <pc:sldMk cId="0" sldId="260"/>
            <ac:spMk id="6" creationId="{3E98CE53-A0CA-4CF1-AB41-26C4AC5EB405}"/>
          </ac:spMkLst>
        </pc:spChg>
      </pc:sldChg>
      <pc:sldChg chg="modSp">
        <pc:chgData name="Derek Strang" userId="S::derek.strang@springboarddac.onmicrosoft.com::0063835b-d240-4635-9a42-4e6e2f47b855" providerId="AD" clId="Web-{5109B7AE-B827-0045-F17C-C94390FA63AC}" dt="2020-03-23T23:44:52.791" v="4" actId="1076"/>
        <pc:sldMkLst>
          <pc:docMk/>
          <pc:sldMk cId="337467410" sldId="262"/>
        </pc:sldMkLst>
        <pc:picChg chg="mod">
          <ac:chgData name="Derek Strang" userId="S::derek.strang@springboarddac.onmicrosoft.com::0063835b-d240-4635-9a42-4e6e2f47b855" providerId="AD" clId="Web-{5109B7AE-B827-0045-F17C-C94390FA63AC}" dt="2020-03-23T23:44:52.791" v="4" actId="1076"/>
          <ac:picMkLst>
            <pc:docMk/>
            <pc:sldMk cId="337467410" sldId="262"/>
            <ac:picMk id="7" creationId="{6B8FB519-8D9D-482C-B9BF-61C27667C60F}"/>
          </ac:picMkLst>
        </pc:picChg>
      </pc:sldChg>
    </pc:docChg>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B60E87D-7CF7-4A03-BF06-96AFF05E05C8}" type="datetimeFigureOut">
              <a:rPr lang="en-US" smtClean="0"/>
              <a:t>4/29/2020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639D72-0E01-4BFE-BF81-78FF5B3EB2C8}" type="slidenum">
              <a:rPr lang="en-US" smtClean="0"/>
              <a:t>‹#›</a:t>
            </a:fld>
            <a:endParaRPr lang="en-US"/>
          </a:p>
        </p:txBody>
      </p:sp>
    </p:spTree>
    <p:extLst>
      <p:ext uri="{BB962C8B-B14F-4D97-AF65-F5344CB8AC3E}">
        <p14:creationId xmlns:p14="http://schemas.microsoft.com/office/powerpoint/2010/main" val="30007024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4:notes"/>
          <p:cNvSpPr txBox="1">
            <a:spLocks noGrp="1"/>
          </p:cNvSpPr>
          <p:nvPr>
            <p:ph type="body" idx="1"/>
          </p:nvPr>
        </p:nvSpPr>
        <p:spPr>
          <a:xfrm>
            <a:off x="472065" y="5333979"/>
            <a:ext cx="5859954" cy="122914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86" name="Google Shape;86;p4:notes"/>
          <p:cNvSpPr>
            <a:spLocks noGrp="1" noRot="1" noChangeAspect="1"/>
          </p:cNvSpPr>
          <p:nvPr>
            <p:ph type="sldImg" idx="2"/>
          </p:nvPr>
        </p:nvSpPr>
        <p:spPr>
          <a:xfrm>
            <a:off x="-482600" y="620713"/>
            <a:ext cx="7767638" cy="43703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Master" Target="../slideMasters/slideMaster2.xml"/><Relationship Id="rId1" Type="http://schemas.openxmlformats.org/officeDocument/2006/relationships/vmlDrawing" Target="../drawings/vmlDrawing1.vml"/><Relationship Id="rId4"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27ED9C8-F09A-4D9E-BEC0-4725162E21FF}" type="datetimeFigureOut">
              <a:rPr lang="en-US" smtClean="0"/>
              <a:t>4/29/2020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747689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4/29/2020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553214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4/29/2020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9826409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2" name="Freeform 6" title="Page Number Shape"/>
          <p:cNvSpPr/>
          <p:nvPr/>
        </p:nvSpPr>
        <p:spPr bwMode="auto">
          <a:xfrm>
            <a:off x="11784011" y="118920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2"/>
          </a:solidFill>
          <a:ln w="0">
            <a:noFill/>
            <a:prstDash val="solid"/>
            <a:round/>
            <a:headEnd/>
            <a:tailEnd/>
          </a:ln>
        </p:spPr>
      </p:sp>
      <p:sp>
        <p:nvSpPr>
          <p:cNvPr id="2" name="Title 1"/>
          <p:cNvSpPr>
            <a:spLocks noGrp="1"/>
          </p:cNvSpPr>
          <p:nvPr>
            <p:ph type="ctrTitle"/>
          </p:nvPr>
        </p:nvSpPr>
        <p:spPr>
          <a:xfrm>
            <a:off x="1088913" y="1143293"/>
            <a:ext cx="7034362" cy="4268965"/>
          </a:xfrm>
        </p:spPr>
        <p:txBody>
          <a:bodyPr anchor="t">
            <a:normAutofit/>
          </a:bodyPr>
          <a:lstStyle>
            <a:lvl1pPr algn="l">
              <a:lnSpc>
                <a:spcPct val="85000"/>
              </a:lnSpc>
              <a:defRPr sz="77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1088914" y="5537925"/>
            <a:ext cx="7034362" cy="706355"/>
          </a:xfrm>
        </p:spPr>
        <p:txBody>
          <a:bodyPr>
            <a:normAutofit/>
          </a:bodyPr>
          <a:lstStyle>
            <a:lvl1pPr marL="0" indent="0" algn="l">
              <a:lnSpc>
                <a:spcPct val="114000"/>
              </a:lnSpc>
              <a:spcBef>
                <a:spcPts val="0"/>
              </a:spcBef>
              <a:buNone/>
              <a:defRPr sz="2000" b="0" i="1"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1088913" y="6314440"/>
            <a:ext cx="1596622" cy="365125"/>
          </a:xfrm>
        </p:spPr>
        <p:txBody>
          <a:bodyPr/>
          <a:lstStyle>
            <a:lvl1pPr algn="l">
              <a:defRPr sz="1200">
                <a:solidFill>
                  <a:schemeClr val="tx2"/>
                </a:solidFill>
              </a:defRPr>
            </a:lvl1pPr>
          </a:lstStyle>
          <a:p>
            <a:fld id="{627ED9C8-F09A-4D9E-BEC0-4725162E21FF}" type="datetimeFigureOut">
              <a:rPr lang="en-US" smtClean="0"/>
              <a:t>4/29/2020</a:t>
            </a:fld>
            <a:endParaRPr lang="en-US"/>
          </a:p>
        </p:txBody>
      </p:sp>
      <p:sp>
        <p:nvSpPr>
          <p:cNvPr id="5" name="Footer Placeholder 4"/>
          <p:cNvSpPr>
            <a:spLocks noGrp="1"/>
          </p:cNvSpPr>
          <p:nvPr>
            <p:ph type="ftr" sz="quarter" idx="11"/>
          </p:nvPr>
        </p:nvSpPr>
        <p:spPr>
          <a:xfrm>
            <a:off x="3000591" y="6314440"/>
            <a:ext cx="5122683" cy="365125"/>
          </a:xfrm>
        </p:spPr>
        <p:txBody>
          <a:bodyPr/>
          <a:lstStyle>
            <a:lvl1pPr algn="l">
              <a:defRPr b="0">
                <a:solidFill>
                  <a:schemeClr val="tx2"/>
                </a:solidFill>
              </a:defRPr>
            </a:lvl1pPr>
          </a:lstStyle>
          <a:p>
            <a:endParaRPr lang="en-US"/>
          </a:p>
        </p:txBody>
      </p:sp>
      <p:sp>
        <p:nvSpPr>
          <p:cNvPr id="6" name="Slide Number Placeholder 5"/>
          <p:cNvSpPr>
            <a:spLocks noGrp="1"/>
          </p:cNvSpPr>
          <p:nvPr>
            <p:ph type="sldNum" sz="quarter" idx="12"/>
          </p:nvPr>
        </p:nvSpPr>
        <p:spPr>
          <a:xfrm>
            <a:off x="11784011" y="1416216"/>
            <a:ext cx="407988" cy="365125"/>
          </a:xfrm>
        </p:spPr>
        <p:txBody>
          <a:bodyPr/>
          <a:lstStyle>
            <a:lvl1pPr algn="r">
              <a:defRPr>
                <a:solidFill>
                  <a:schemeClr val="bg2"/>
                </a:solidFill>
              </a:defRPr>
            </a:lvl1pPr>
          </a:lstStyle>
          <a:p>
            <a:fld id="{8C7D807A-D3EC-4DEA-86E2-120E4093F1A6}" type="slidenum">
              <a:rPr lang="en-US" smtClean="0"/>
              <a:t>‹#›</a:t>
            </a:fld>
            <a:endParaRPr lang="en-US"/>
          </a:p>
        </p:txBody>
      </p:sp>
      <p:cxnSp>
        <p:nvCxnSpPr>
          <p:cNvPr id="9" name="Straight Connector 8" title="Verticle Rule Line"/>
          <p:cNvCxnSpPr/>
          <p:nvPr/>
        </p:nvCxnSpPr>
        <p:spPr>
          <a:xfrm>
            <a:off x="773855" y="1257300"/>
            <a:ext cx="0" cy="560070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5403962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792">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7ED9C8-F09A-4D9E-BEC0-4725162E21FF}" type="datetimeFigureOut">
              <a:rPr lang="en-US" smtClean="0"/>
              <a:t>4/29/2020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37413212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7" name="Freeform 6" title="Page Number Shape"/>
          <p:cNvSpPr/>
          <p:nvPr/>
        </p:nvSpPr>
        <p:spPr bwMode="auto">
          <a:xfrm>
            <a:off x="11784011" y="1393748"/>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sp>
      <p:sp>
        <p:nvSpPr>
          <p:cNvPr id="2" name="Title 1"/>
          <p:cNvSpPr>
            <a:spLocks noGrp="1"/>
          </p:cNvSpPr>
          <p:nvPr>
            <p:ph type="title"/>
          </p:nvPr>
        </p:nvSpPr>
        <p:spPr>
          <a:xfrm>
            <a:off x="1947673" y="2571722"/>
            <a:ext cx="8296654" cy="3286153"/>
          </a:xfrm>
        </p:spPr>
        <p:txBody>
          <a:bodyPr anchor="t">
            <a:normAutofit/>
          </a:bodyPr>
          <a:lstStyle>
            <a:lvl1pPr>
              <a:lnSpc>
                <a:spcPct val="85000"/>
              </a:lnSpc>
              <a:defRPr sz="7700" cap="all" baseline="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947673" y="1393748"/>
            <a:ext cx="8401429" cy="819150"/>
          </a:xfrm>
        </p:spPr>
        <p:txBody>
          <a:bodyPr anchor="ctr">
            <a:normAutofit/>
          </a:bodyPr>
          <a:lstStyle>
            <a:lvl1pPr marL="0" indent="0" algn="r">
              <a:lnSpc>
                <a:spcPct val="113000"/>
              </a:lnSpc>
              <a:spcBef>
                <a:spcPts val="0"/>
              </a:spcBef>
              <a:buNone/>
              <a:defRPr sz="2000" b="0" i="1" baseline="0">
                <a:solidFill>
                  <a:schemeClr val="tx1">
                    <a:lumMod val="85000"/>
                    <a:lumOff val="1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742955" y="6314439"/>
            <a:ext cx="1596622" cy="365125"/>
          </a:xfrm>
        </p:spPr>
        <p:txBody>
          <a:bodyPr/>
          <a:lstStyle>
            <a:lvl1pPr>
              <a:defRPr sz="1200">
                <a:solidFill>
                  <a:schemeClr val="tx1">
                    <a:lumMod val="85000"/>
                    <a:lumOff val="15000"/>
                  </a:schemeClr>
                </a:solidFill>
              </a:defRPr>
            </a:lvl1pPr>
          </a:lstStyle>
          <a:p>
            <a:fld id="{627ED9C8-F09A-4D9E-BEC0-4725162E21FF}" type="datetimeFigureOut">
              <a:rPr lang="en-US" smtClean="0"/>
              <a:t>4/29/2020</a:t>
            </a:fld>
            <a:endParaRPr lang="en-US"/>
          </a:p>
        </p:txBody>
      </p:sp>
      <p:sp>
        <p:nvSpPr>
          <p:cNvPr id="5" name="Footer Placeholder 4"/>
          <p:cNvSpPr>
            <a:spLocks noGrp="1"/>
          </p:cNvSpPr>
          <p:nvPr>
            <p:ph type="ftr" sz="quarter" idx="11"/>
          </p:nvPr>
        </p:nvSpPr>
        <p:spPr>
          <a:xfrm>
            <a:off x="1947673" y="6314440"/>
            <a:ext cx="6480226" cy="365125"/>
          </a:xfrm>
        </p:spPr>
        <p:txBody>
          <a:bodyPr/>
          <a:lstStyle>
            <a:lvl1pPr>
              <a:defRPr b="0">
                <a:solidFill>
                  <a:schemeClr val="tx1">
                    <a:lumMod val="85000"/>
                    <a:lumOff val="15000"/>
                  </a:schemeClr>
                </a:solidFill>
              </a:defRPr>
            </a:lvl1pPr>
          </a:lstStyle>
          <a:p>
            <a:endParaRPr lang="en-US"/>
          </a:p>
        </p:txBody>
      </p:sp>
      <p:sp>
        <p:nvSpPr>
          <p:cNvPr id="6" name="Slide Number Placeholder 5"/>
          <p:cNvSpPr>
            <a:spLocks noGrp="1"/>
          </p:cNvSpPr>
          <p:nvPr>
            <p:ph type="sldNum" sz="quarter" idx="12"/>
          </p:nvPr>
        </p:nvSpPr>
        <p:spPr>
          <a:xfrm>
            <a:off x="11784011" y="1620760"/>
            <a:ext cx="407988" cy="365125"/>
          </a:xfrm>
        </p:spPr>
        <p:txBody>
          <a:bodyPr/>
          <a:lstStyle>
            <a:lvl1pPr>
              <a:defRPr>
                <a:solidFill>
                  <a:schemeClr val="bg2"/>
                </a:solidFill>
              </a:defRPr>
            </a:lvl1pPr>
          </a:lstStyle>
          <a:p>
            <a:fld id="{8C7D807A-D3EC-4DEA-86E2-120E4093F1A6}" type="slidenum">
              <a:rPr lang="en-US" smtClean="0"/>
              <a:t>‹#›</a:t>
            </a:fld>
            <a:endParaRPr lang="en-US"/>
          </a:p>
        </p:txBody>
      </p:sp>
      <p:cxnSp>
        <p:nvCxnSpPr>
          <p:cNvPr id="10" name="Straight Connector 9" title="Horizontal Rule Line"/>
          <p:cNvCxnSpPr/>
          <p:nvPr/>
        </p:nvCxnSpPr>
        <p:spPr>
          <a:xfrm flipH="1">
            <a:off x="1" y="6178167"/>
            <a:ext cx="10244326"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00769171"/>
      </p:ext>
    </p:extLst>
  </p:cSld>
  <p:clrMapOvr>
    <a:masterClrMapping/>
  </p:clrMapOvr>
  <p:extLst>
    <p:ext uri="{DCECCB84-F9BA-43D5-87BE-67443E8EF086}">
      <p15:sldGuideLst xmlns:p15="http://schemas.microsoft.com/office/powerpoint/2012/main">
        <p15:guide id="1" pos="6456">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181600" y="540628"/>
            <a:ext cx="6248400" cy="248894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181600" y="3712467"/>
            <a:ext cx="6248400" cy="24822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27ED9C8-F09A-4D9E-BEC0-4725162E21FF}" type="datetimeFigureOut">
              <a:rPr lang="en-US" smtClean="0"/>
              <a:t>4/29/2020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34732879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62000" y="557784"/>
            <a:ext cx="3831336" cy="4956048"/>
          </a:xfrm>
        </p:spPr>
        <p:txBody>
          <a:bodyPr/>
          <a:lstStyle/>
          <a:p>
            <a:r>
              <a:rPr lang="en-US"/>
              <a:t>Click to edit Master title style</a:t>
            </a:r>
            <a:endParaRPr lang="en-US" dirty="0"/>
          </a:p>
        </p:txBody>
      </p:sp>
      <p:sp>
        <p:nvSpPr>
          <p:cNvPr id="3" name="Text Placeholder 2"/>
          <p:cNvSpPr>
            <a:spLocks noGrp="1"/>
          </p:cNvSpPr>
          <p:nvPr>
            <p:ph type="body" idx="1"/>
          </p:nvPr>
        </p:nvSpPr>
        <p:spPr>
          <a:xfrm>
            <a:off x="5181600" y="558065"/>
            <a:ext cx="6245352" cy="914400"/>
          </a:xfrm>
        </p:spPr>
        <p:txBody>
          <a:bodyPr anchor="b">
            <a:normAutofit/>
          </a:bodyPr>
          <a:lstStyle>
            <a:lvl1pPr marL="0" indent="0">
              <a:lnSpc>
                <a:spcPct val="113000"/>
              </a:lnSpc>
              <a:spcBef>
                <a:spcPts val="0"/>
              </a:spcBef>
              <a:buNone/>
              <a:defRPr sz="2400" b="0" i="1" baseline="0">
                <a:solidFill>
                  <a:schemeClr val="tx1">
                    <a:lumMod val="85000"/>
                    <a:lumOff val="1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181600" y="1526671"/>
            <a:ext cx="6245352" cy="175564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81600" y="3700826"/>
            <a:ext cx="6248400" cy="914400"/>
          </a:xfrm>
        </p:spPr>
        <p:txBody>
          <a:bodyPr anchor="b">
            <a:normAutofit/>
          </a:bodyPr>
          <a:lstStyle>
            <a:lvl1pPr marL="0" indent="0">
              <a:buNone/>
              <a:defRPr sz="2400" b="0" i="1" baseline="0">
                <a:solidFill>
                  <a:schemeClr val="tx1">
                    <a:lumMod val="85000"/>
                    <a:lumOff val="1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181600" y="4669432"/>
            <a:ext cx="6245352" cy="175564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27ED9C8-F09A-4D9E-BEC0-4725162E21FF}" type="datetimeFigureOut">
              <a:rPr lang="en-US" smtClean="0"/>
              <a:t>4/29/2020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35796631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27ED9C8-F09A-4D9E-BEC0-4725162E21FF}" type="datetimeFigureOut">
              <a:rPr lang="en-US" smtClean="0"/>
              <a:t>4/29/2020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48055676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ED9C8-F09A-4D9E-BEC0-4725162E21FF}" type="datetimeFigureOut">
              <a:rPr lang="en-US" smtClean="0"/>
              <a:t>4/29/2020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267687103"/>
      </p:ext>
    </p:extLst>
  </p:cSld>
  <p:clrMapOvr>
    <a:masterClrMapping/>
  </p:clrMapOvr>
  <p:extLst>
    <p:ext uri="{DCECCB84-F9BA-43D5-87BE-67443E8EF086}">
      <p15:sldGuideLst xmlns:p15="http://schemas.microsoft.com/office/powerpoint/2012/main"/>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62000" y="555479"/>
            <a:ext cx="3838776" cy="1921022"/>
          </a:xfrm>
        </p:spPr>
        <p:txBody>
          <a:bodyPr anchor="t">
            <a:noAutofit/>
          </a:bodyPr>
          <a:lstStyle>
            <a:lvl1pPr>
              <a:lnSpc>
                <a:spcPct val="93000"/>
              </a:lnSpc>
              <a:defRPr sz="4000"/>
            </a:lvl1pPr>
          </a:lstStyle>
          <a:p>
            <a:r>
              <a:rPr lang="en-US"/>
              <a:t>Click to edit Master title style</a:t>
            </a:r>
            <a:endParaRPr lang="en-US" dirty="0"/>
          </a:p>
        </p:txBody>
      </p:sp>
      <p:sp>
        <p:nvSpPr>
          <p:cNvPr id="3" name="Content Placeholder 2"/>
          <p:cNvSpPr>
            <a:spLocks noGrp="1"/>
          </p:cNvSpPr>
          <p:nvPr>
            <p:ph idx="1"/>
          </p:nvPr>
        </p:nvSpPr>
        <p:spPr>
          <a:xfrm>
            <a:off x="5181600" y="564147"/>
            <a:ext cx="6248400" cy="5622644"/>
          </a:xfrm>
        </p:spPr>
        <p:txBody>
          <a:bodyPr/>
          <a:lstStyle>
            <a:lvl1pPr>
              <a:lnSpc>
                <a:spcPct val="112000"/>
              </a:lnSpc>
              <a:defRPr sz="2000"/>
            </a:lvl1pPr>
            <a:lvl2pPr>
              <a:lnSpc>
                <a:spcPct val="112000"/>
              </a:lnSpc>
              <a:defRPr sz="1800"/>
            </a:lvl2pPr>
            <a:lvl3pPr>
              <a:lnSpc>
                <a:spcPct val="112000"/>
              </a:lnSpc>
              <a:defRPr sz="1600"/>
            </a:lvl3pPr>
            <a:lvl4pPr>
              <a:lnSpc>
                <a:spcPct val="112000"/>
              </a:lnSpc>
              <a:defRPr sz="1400"/>
            </a:lvl4pPr>
            <a:lvl5pPr>
              <a:lnSpc>
                <a:spcPct val="112000"/>
              </a:lnSpc>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2000" y="2621512"/>
            <a:ext cx="3838776" cy="3239537"/>
          </a:xfrm>
        </p:spPr>
        <p:txBody>
          <a:bodyPr/>
          <a:lstStyle>
            <a:lvl1pPr marL="0" indent="0" algn="r">
              <a:lnSpc>
                <a:spcPct val="125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4/29/2020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3354384901"/>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4/29/2020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1449851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8952" y="557261"/>
            <a:ext cx="3840480" cy="1919239"/>
          </a:xfrm>
        </p:spPr>
        <p:txBody>
          <a:bodyPr anchor="t">
            <a:noAutofit/>
          </a:bodyPr>
          <a:lstStyle>
            <a:lvl1pPr>
              <a:lnSpc>
                <a:spcPct val="93000"/>
              </a:lnSpc>
              <a:defRPr sz="40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257800" y="0"/>
            <a:ext cx="6172200"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58952" y="2621512"/>
            <a:ext cx="3840480" cy="3236976"/>
          </a:xfrm>
        </p:spPr>
        <p:txBody>
          <a:bodyPr/>
          <a:lstStyle>
            <a:lvl1pPr marL="0" indent="0" algn="r">
              <a:lnSpc>
                <a:spcPct val="125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4/29/2020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79707734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5181600" y="640080"/>
            <a:ext cx="6248398" cy="558414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7ED9C8-F09A-4D9E-BEC0-4725162E21FF}" type="datetimeFigureOut">
              <a:rPr lang="en-US" smtClean="0"/>
              <a:t>4/29/2020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93012025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2" name="Freeform 6" title="Page Number Shape"/>
          <p:cNvSpPr/>
          <p:nvPr/>
        </p:nvSpPr>
        <p:spPr bwMode="auto">
          <a:xfrm>
            <a:off x="11784011" y="5380580"/>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rgbClr val="262626"/>
          </a:solidFill>
          <a:ln w="0">
            <a:noFill/>
            <a:prstDash val="solid"/>
            <a:round/>
            <a:headEnd/>
            <a:tailEnd/>
          </a:ln>
        </p:spPr>
      </p:sp>
      <p:sp>
        <p:nvSpPr>
          <p:cNvPr id="2" name="Vertical Title 1"/>
          <p:cNvSpPr>
            <a:spLocks noGrp="1"/>
          </p:cNvSpPr>
          <p:nvPr>
            <p:ph type="title" orient="vert"/>
          </p:nvPr>
        </p:nvSpPr>
        <p:spPr>
          <a:xfrm>
            <a:off x="7990765" y="642931"/>
            <a:ext cx="2446670" cy="4678106"/>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38200" y="642932"/>
            <a:ext cx="7070678" cy="467810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536187" y="5927131"/>
            <a:ext cx="3814856" cy="365125"/>
          </a:xfrm>
        </p:spPr>
        <p:txBody>
          <a:bodyPr/>
          <a:lstStyle/>
          <a:p>
            <a:fld id="{627ED9C8-F09A-4D9E-BEC0-4725162E21FF}" type="datetimeFigureOut">
              <a:rPr lang="en-US" smtClean="0"/>
              <a:t>4/29/2020</a:t>
            </a:fld>
            <a:endParaRPr lang="en-US"/>
          </a:p>
        </p:txBody>
      </p:sp>
      <p:sp>
        <p:nvSpPr>
          <p:cNvPr id="5" name="Footer Placeholder 4"/>
          <p:cNvSpPr>
            <a:spLocks noGrp="1"/>
          </p:cNvSpPr>
          <p:nvPr>
            <p:ph type="ftr" sz="quarter" idx="11"/>
          </p:nvPr>
        </p:nvSpPr>
        <p:spPr>
          <a:xfrm>
            <a:off x="6536187" y="6315949"/>
            <a:ext cx="3814856" cy="365125"/>
          </a:xfrm>
        </p:spPr>
        <p:txBody>
          <a:bodyPr/>
          <a:lstStyle/>
          <a:p>
            <a:endParaRPr lang="en-US"/>
          </a:p>
        </p:txBody>
      </p:sp>
      <p:sp>
        <p:nvSpPr>
          <p:cNvPr id="6" name="Slide Number Placeholder 5"/>
          <p:cNvSpPr>
            <a:spLocks noGrp="1"/>
          </p:cNvSpPr>
          <p:nvPr>
            <p:ph type="sldNum" sz="quarter" idx="12"/>
          </p:nvPr>
        </p:nvSpPr>
        <p:spPr>
          <a:xfrm>
            <a:off x="11784011" y="5607592"/>
            <a:ext cx="407988" cy="365125"/>
          </a:xfrm>
        </p:spPr>
        <p:txBody>
          <a:bodyPr/>
          <a:lstStyle/>
          <a:p>
            <a:fld id="{8C7D807A-D3EC-4DEA-86E2-120E4093F1A6}" type="slidenum">
              <a:rPr lang="en-US" smtClean="0"/>
              <a:t>‹#›</a:t>
            </a:fld>
            <a:endParaRPr lang="en-US"/>
          </a:p>
        </p:txBody>
      </p:sp>
      <p:cxnSp>
        <p:nvCxnSpPr>
          <p:cNvPr id="13" name="Straight Connector 12" title="Horizontal Rule Line"/>
          <p:cNvCxnSpPr/>
          <p:nvPr/>
        </p:nvCxnSpPr>
        <p:spPr>
          <a:xfrm>
            <a:off x="0" y="6199730"/>
            <a:ext cx="10260011"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08250754"/>
      </p:ext>
    </p:extLst>
  </p:cSld>
  <p:clrMapOvr>
    <a:masterClrMapping/>
  </p:clrMapOvr>
  <p:extLst>
    <p:ext uri="{DCECCB84-F9BA-43D5-87BE-67443E8EF086}">
      <p15:sldGuideLst xmlns:p15="http://schemas.microsoft.com/office/powerpoint/2012/main">
        <p15:guide id="1" pos="6456">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Only">
  <p:cSld name="1_Title Only">
    <p:spTree>
      <p:nvGrpSpPr>
        <p:cNvPr id="1" name="Shape 20"/>
        <p:cNvGrpSpPr/>
        <p:nvPr/>
      </p:nvGrpSpPr>
      <p:grpSpPr>
        <a:xfrm>
          <a:off x="0" y="0"/>
          <a:ext cx="0" cy="0"/>
          <a:chOff x="0" y="0"/>
          <a:chExt cx="0" cy="0"/>
        </a:xfrm>
      </p:grpSpPr>
      <p:graphicFrame>
        <p:nvGraphicFramePr>
          <p:cNvPr id="21" name="Google Shape;21;p9"/>
          <p:cNvGraphicFramePr/>
          <p:nvPr/>
        </p:nvGraphicFramePr>
        <p:xfrm>
          <a:off x="2161" y="1621"/>
          <a:ext cx="2159" cy="1619"/>
        </p:xfrm>
        <a:graphic>
          <a:graphicData uri="http://schemas.openxmlformats.org/presentationml/2006/ole">
            <mc:AlternateContent xmlns:mc="http://schemas.openxmlformats.org/markup-compatibility/2006">
              <mc:Choice xmlns:v="urn:schemas-microsoft-com:vml" Requires="v">
                <p:oleObj spid="_x0000_s1026" r:id="rId3" imgW="1587" imgH="1587" progId="TCLayout.ActiveDocument.1">
                  <p:embed/>
                </p:oleObj>
              </mc:Choice>
              <mc:Fallback>
                <p:oleObj r:id="rId3" imgW="1587" imgH="1587" progId="TCLayout.ActiveDocument.1">
                  <p:embed/>
                  <p:pic>
                    <p:nvPicPr>
                      <p:cNvPr id="21" name="Google Shape;21;p9"/>
                      <p:cNvPicPr preferRelativeResize="0"/>
                      <p:nvPr/>
                    </p:nvPicPr>
                    <p:blipFill rotWithShape="1">
                      <a:blip r:embed="rId4">
                        <a:alphaModFix/>
                      </a:blip>
                      <a:srcRect/>
                      <a:stretch/>
                    </p:blipFill>
                    <p:spPr>
                      <a:xfrm>
                        <a:off x="2161" y="1621"/>
                        <a:ext cx="2159" cy="1619"/>
                      </a:xfrm>
                      <a:prstGeom prst="rect">
                        <a:avLst/>
                      </a:prstGeom>
                      <a:noFill/>
                      <a:ln>
                        <a:noFill/>
                      </a:ln>
                    </p:spPr>
                  </p:pic>
                </p:oleObj>
              </mc:Fallback>
            </mc:AlternateContent>
          </a:graphicData>
        </a:graphic>
      </p:graphicFrame>
      <p:sp>
        <p:nvSpPr>
          <p:cNvPr id="22" name="Google Shape;22;p9"/>
          <p:cNvSpPr txBox="1">
            <a:spLocks noGrp="1"/>
          </p:cNvSpPr>
          <p:nvPr>
            <p:ph type="title"/>
          </p:nvPr>
        </p:nvSpPr>
        <p:spPr>
          <a:xfrm>
            <a:off x="233259" y="234863"/>
            <a:ext cx="11725485" cy="692497"/>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23" name="Google Shape;23;p9"/>
          <p:cNvCxnSpPr/>
          <p:nvPr/>
        </p:nvCxnSpPr>
        <p:spPr>
          <a:xfrm>
            <a:off x="121030" y="905708"/>
            <a:ext cx="11951924" cy="0"/>
          </a:xfrm>
          <a:prstGeom prst="straightConnector1">
            <a:avLst/>
          </a:prstGeom>
          <a:noFill/>
          <a:ln w="25400" cap="flat" cmpd="sng">
            <a:solidFill>
              <a:srgbClr val="000000"/>
            </a:solidFill>
            <a:prstDash val="solid"/>
            <a:round/>
            <a:headEnd type="none" w="sm" len="sm"/>
            <a:tailEnd type="none" w="sm" len="sm"/>
          </a:ln>
        </p:spPr>
      </p:cxnSp>
    </p:spTree>
    <p:extLst>
      <p:ext uri="{BB962C8B-B14F-4D97-AF65-F5344CB8AC3E}">
        <p14:creationId xmlns:p14="http://schemas.microsoft.com/office/powerpoint/2010/main" val="3247260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4/29/2020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26881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27ED9C8-F09A-4D9E-BEC0-4725162E21FF}" type="datetimeFigureOut">
              <a:rPr lang="en-US" smtClean="0"/>
              <a:t>4/29/2020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04331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27ED9C8-F09A-4D9E-BEC0-4725162E21FF}" type="datetimeFigureOut">
              <a:rPr lang="en-US" smtClean="0"/>
              <a:t>4/29/2020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25692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27ED9C8-F09A-4D9E-BEC0-4725162E21FF}" type="datetimeFigureOut">
              <a:rPr lang="en-US" smtClean="0"/>
              <a:t>4/29/2020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280913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ED9C8-F09A-4D9E-BEC0-4725162E21FF}" type="datetimeFigureOut">
              <a:rPr lang="en-US" smtClean="0"/>
              <a:t>4/29/2020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358181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4/29/2020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93390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4/29/2020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884807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7ED9C8-F09A-4D9E-BEC0-4725162E21FF}" type="datetimeFigureOut">
              <a:rPr lang="en-US" smtClean="0"/>
              <a:t>4/29/2020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7D807A-D3EC-4DEA-86E2-120E4093F1A6}" type="slidenum">
              <a:rPr lang="en-US" smtClean="0"/>
              <a:t>‹#›</a:t>
            </a:fld>
            <a:endParaRPr lang="en-US"/>
          </a:p>
        </p:txBody>
      </p:sp>
    </p:spTree>
    <p:extLst>
      <p:ext uri="{BB962C8B-B14F-4D97-AF65-F5344CB8AC3E}">
        <p14:creationId xmlns:p14="http://schemas.microsoft.com/office/powerpoint/2010/main" val="14236910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0" name="Freeform 6" title="Page Number Shape"/>
          <p:cNvSpPr/>
          <p:nvPr/>
        </p:nvSpPr>
        <p:spPr bwMode="auto">
          <a:xfrm>
            <a:off x="11784011" y="5380580"/>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sp>
      <p:sp>
        <p:nvSpPr>
          <p:cNvPr id="2" name="Title Placeholder 1"/>
          <p:cNvSpPr>
            <a:spLocks noGrp="1"/>
          </p:cNvSpPr>
          <p:nvPr>
            <p:ph type="title"/>
          </p:nvPr>
        </p:nvSpPr>
        <p:spPr>
          <a:xfrm>
            <a:off x="762000" y="559678"/>
            <a:ext cx="3833906" cy="495249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5181600" y="569066"/>
            <a:ext cx="6248398" cy="565515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2001" y="5930060"/>
            <a:ext cx="3814856" cy="365125"/>
          </a:xfrm>
          <a:prstGeom prst="rect">
            <a:avLst/>
          </a:prstGeom>
        </p:spPr>
        <p:txBody>
          <a:bodyPr vert="horz" lIns="91440" tIns="45720" rIns="91440" bIns="45720" rtlCol="0" anchor="t"/>
          <a:lstStyle>
            <a:lvl1pPr algn="r">
              <a:defRPr sz="1000" b="0" i="1" baseline="0">
                <a:solidFill>
                  <a:schemeClr val="tx1">
                    <a:lumMod val="85000"/>
                    <a:lumOff val="15000"/>
                  </a:schemeClr>
                </a:solidFill>
                <a:latin typeface="+mj-lt"/>
              </a:defRPr>
            </a:lvl1pPr>
          </a:lstStyle>
          <a:p>
            <a:fld id="{627ED9C8-F09A-4D9E-BEC0-4725162E21FF}" type="datetimeFigureOut">
              <a:rPr lang="en-US" smtClean="0"/>
              <a:t>4/29/2020</a:t>
            </a:fld>
            <a:endParaRPr lang="en-US"/>
          </a:p>
        </p:txBody>
      </p:sp>
      <p:sp>
        <p:nvSpPr>
          <p:cNvPr id="5" name="Footer Placeholder 4"/>
          <p:cNvSpPr>
            <a:spLocks noGrp="1"/>
          </p:cNvSpPr>
          <p:nvPr>
            <p:ph type="ftr" sz="quarter" idx="3"/>
          </p:nvPr>
        </p:nvSpPr>
        <p:spPr>
          <a:xfrm>
            <a:off x="762001" y="6314440"/>
            <a:ext cx="3814856" cy="365125"/>
          </a:xfrm>
          <a:prstGeom prst="rect">
            <a:avLst/>
          </a:prstGeom>
        </p:spPr>
        <p:txBody>
          <a:bodyPr vert="horz" lIns="91440" tIns="45720" rIns="91440" bIns="45720" rtlCol="0" anchor="t"/>
          <a:lstStyle>
            <a:lvl1pPr algn="r">
              <a:defRPr sz="1200" b="1" i="1" baseline="0">
                <a:solidFill>
                  <a:schemeClr val="tx1">
                    <a:lumMod val="85000"/>
                    <a:lumOff val="15000"/>
                  </a:schemeClr>
                </a:solidFill>
                <a:latin typeface="+mj-lt"/>
              </a:defRPr>
            </a:lvl1pPr>
          </a:lstStyle>
          <a:p>
            <a:endParaRPr lang="en-US"/>
          </a:p>
        </p:txBody>
      </p:sp>
      <p:sp>
        <p:nvSpPr>
          <p:cNvPr id="6" name="Slide Number Placeholder 5"/>
          <p:cNvSpPr>
            <a:spLocks noGrp="1"/>
          </p:cNvSpPr>
          <p:nvPr>
            <p:ph type="sldNum" sz="quarter" idx="4"/>
          </p:nvPr>
        </p:nvSpPr>
        <p:spPr>
          <a:xfrm>
            <a:off x="11784011" y="5607592"/>
            <a:ext cx="407988" cy="365125"/>
          </a:xfrm>
          <a:prstGeom prst="rect">
            <a:avLst/>
          </a:prstGeom>
        </p:spPr>
        <p:txBody>
          <a:bodyPr vert="horz" lIns="91440" tIns="45720" rIns="91440" bIns="45720" rtlCol="0" anchor="ctr"/>
          <a:lstStyle>
            <a:lvl1pPr algn="r">
              <a:defRPr sz="1200" b="0" i="1" baseline="0">
                <a:solidFill>
                  <a:schemeClr val="bg2"/>
                </a:solidFill>
                <a:latin typeface="+mj-lt"/>
              </a:defRPr>
            </a:lvl1pPr>
          </a:lstStyle>
          <a:p>
            <a:fld id="{8C7D807A-D3EC-4DEA-86E2-120E4093F1A6}" type="slidenum">
              <a:rPr lang="en-US" smtClean="0"/>
              <a:t>‹#›</a:t>
            </a:fld>
            <a:endParaRPr lang="en-US"/>
          </a:p>
        </p:txBody>
      </p:sp>
      <p:cxnSp>
        <p:nvCxnSpPr>
          <p:cNvPr id="10" name="Straight Connector 9" title="Horizontal Rule Line"/>
          <p:cNvCxnSpPr/>
          <p:nvPr/>
        </p:nvCxnSpPr>
        <p:spPr>
          <a:xfrm>
            <a:off x="0" y="6199730"/>
            <a:ext cx="4495800"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84207703"/>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Lst>
  <p:txStyles>
    <p:titleStyle>
      <a:lvl1pPr algn="r" defTabSz="914400" rtl="0" eaLnBrk="1" latinLnBrk="0" hangingPunct="1">
        <a:lnSpc>
          <a:spcPct val="90000"/>
        </a:lnSpc>
        <a:spcBef>
          <a:spcPct val="0"/>
        </a:spcBef>
        <a:buNone/>
        <a:defRPr sz="5000" b="0" i="1" kern="1200" baseline="0">
          <a:solidFill>
            <a:schemeClr val="tx1">
              <a:lumMod val="85000"/>
              <a:lumOff val="15000"/>
            </a:schemeClr>
          </a:solidFill>
          <a:latin typeface="+mj-lt"/>
          <a:ea typeface="+mj-ea"/>
          <a:cs typeface="+mj-cs"/>
        </a:defRPr>
      </a:lvl1pPr>
    </p:titleStyle>
    <p:bodyStyle>
      <a:lvl1pPr marL="283464" indent="-283464" algn="l" defTabSz="914400" rtl="0" eaLnBrk="1" latinLnBrk="0" hangingPunct="1">
        <a:lnSpc>
          <a:spcPct val="112000"/>
        </a:lnSpc>
        <a:spcBef>
          <a:spcPts val="900"/>
        </a:spcBef>
        <a:buFont typeface="Arial" panose="020B0604020202020204" pitchFamily="34" charset="0"/>
        <a:buChar char="•"/>
        <a:defRPr sz="2000" kern="1200" baseline="0">
          <a:solidFill>
            <a:schemeClr val="tx1">
              <a:lumMod val="85000"/>
              <a:lumOff val="15000"/>
            </a:schemeClr>
          </a:solidFill>
          <a:latin typeface="+mn-lt"/>
          <a:ea typeface="+mn-ea"/>
          <a:cs typeface="+mn-cs"/>
        </a:defRPr>
      </a:lvl1pPr>
      <a:lvl2pPr marL="685800" indent="-283464" algn="l" defTabSz="914400" rtl="0" eaLnBrk="1" latinLnBrk="0" hangingPunct="1">
        <a:lnSpc>
          <a:spcPct val="112000"/>
        </a:lnSpc>
        <a:spcBef>
          <a:spcPts val="900"/>
        </a:spcBef>
        <a:buFont typeface="Corbel" panose="020B0503020204020204" pitchFamily="34" charset="0"/>
        <a:buChar char="–"/>
        <a:defRPr sz="1800" kern="1200" baseline="0">
          <a:solidFill>
            <a:schemeClr val="tx1">
              <a:lumMod val="85000"/>
              <a:lumOff val="15000"/>
            </a:schemeClr>
          </a:solidFill>
          <a:latin typeface="+mn-lt"/>
          <a:ea typeface="+mn-ea"/>
          <a:cs typeface="+mn-cs"/>
        </a:defRPr>
      </a:lvl2pPr>
      <a:lvl3pPr marL="1143000" indent="-283464" algn="l" defTabSz="914400" rtl="0" eaLnBrk="1" latinLnBrk="0" hangingPunct="1">
        <a:lnSpc>
          <a:spcPct val="112000"/>
        </a:lnSpc>
        <a:spcBef>
          <a:spcPts val="900"/>
        </a:spcBef>
        <a:buFont typeface="Arial" panose="020B0604020202020204" pitchFamily="34" charset="0"/>
        <a:buChar char="•"/>
        <a:defRPr sz="1600" kern="1200" baseline="0">
          <a:solidFill>
            <a:schemeClr val="tx1">
              <a:lumMod val="85000"/>
              <a:lumOff val="15000"/>
            </a:schemeClr>
          </a:solidFill>
          <a:latin typeface="+mn-lt"/>
          <a:ea typeface="+mn-ea"/>
          <a:cs typeface="+mn-cs"/>
        </a:defRPr>
      </a:lvl3pPr>
      <a:lvl4pPr marL="1600200" indent="-283464" algn="l" defTabSz="914400" rtl="0" eaLnBrk="1" latinLnBrk="0" hangingPunct="1">
        <a:lnSpc>
          <a:spcPct val="112000"/>
        </a:lnSpc>
        <a:spcBef>
          <a:spcPts val="900"/>
        </a:spcBef>
        <a:buFont typeface="Corbel" panose="020B0503020204020204" pitchFamily="34" charset="0"/>
        <a:buChar char="–"/>
        <a:defRPr sz="1400" kern="1200" baseline="0">
          <a:solidFill>
            <a:schemeClr val="tx1">
              <a:lumMod val="85000"/>
              <a:lumOff val="15000"/>
            </a:schemeClr>
          </a:solidFill>
          <a:latin typeface="+mn-lt"/>
          <a:ea typeface="+mn-ea"/>
          <a:cs typeface="+mn-cs"/>
        </a:defRPr>
      </a:lvl4pPr>
      <a:lvl5pPr marL="2057400" indent="-283464" algn="l" defTabSz="914400" rtl="0" eaLnBrk="1" latinLnBrk="0" hangingPunct="1">
        <a:lnSpc>
          <a:spcPct val="112000"/>
        </a:lnSpc>
        <a:spcBef>
          <a:spcPts val="9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5pPr>
      <a:lvl6pPr marL="25146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6pPr>
      <a:lvl7pPr marL="2971800" indent="-283464" algn="l" defTabSz="914400" rtl="0" eaLnBrk="1" latinLnBrk="0" hangingPunct="1">
        <a:lnSpc>
          <a:spcPct val="112000"/>
        </a:lnSpc>
        <a:spcBef>
          <a:spcPts val="1300"/>
        </a:spcBef>
        <a:buFont typeface="Arial" panose="020B0604020202020204" pitchFamily="34" charset="0"/>
        <a:buChar char="•"/>
        <a:defRPr sz="1400" i="1" kern="1200">
          <a:solidFill>
            <a:schemeClr val="tx1">
              <a:lumMod val="85000"/>
              <a:lumOff val="15000"/>
            </a:schemeClr>
          </a:solidFill>
          <a:latin typeface="+mn-lt"/>
          <a:ea typeface="+mn-ea"/>
          <a:cs typeface="+mn-cs"/>
        </a:defRPr>
      </a:lvl7pPr>
      <a:lvl8pPr marL="34290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8pPr>
      <a:lvl9pPr marL="3886200" indent="-283464" algn="l" defTabSz="914400" rtl="0" eaLnBrk="1" latinLnBrk="0" hangingPunct="1">
        <a:lnSpc>
          <a:spcPct val="112000"/>
        </a:lnSpc>
        <a:spcBef>
          <a:spcPts val="13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832">
          <p15:clr>
            <a:srgbClr val="F26B43"/>
          </p15:clr>
        </p15:guide>
        <p15:guide id="2" pos="480">
          <p15:clr>
            <a:srgbClr val="F26B43"/>
          </p15:clr>
        </p15:guide>
        <p15:guide id="3" orient="horz" pos="432">
          <p15:clr>
            <a:srgbClr val="F26B43"/>
          </p15:clr>
        </p15:guide>
        <p15:guide id="4" pos="7200">
          <p15:clr>
            <a:srgbClr val="F26B43"/>
          </p15:clr>
        </p15:guide>
        <p15:guide id="5" pos="3264">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3.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app.powerbi.com/reports/8fd29980-69b6-4d1c-9bc2-99365767dbe7/ReportSection0ff2e657cdede89c962c?pbi_source=PowerPoint" TargetMode="External"/><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app.powerbi.com/reports/8fd29980-69b6-4d1c-9bc2-99365767dbe7/ReportSection111880d73c07ed122fe3?pbi_source=PowerPoint" TargetMode="External"/><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2043" y="-150920"/>
            <a:ext cx="12192000" cy="6858000"/>
          </a:xfrm>
          <a:prstGeom prst="rect">
            <a:avLst/>
          </a:prstGeom>
        </p:spPr>
      </p:pic>
      <p:sp>
        <p:nvSpPr>
          <p:cNvPr id="12" name="Title 1"/>
          <p:cNvSpPr txBox="1">
            <a:spLocks/>
          </p:cNvSpPr>
          <p:nvPr/>
        </p:nvSpPr>
        <p:spPr>
          <a:xfrm>
            <a:off x="810585" y="1411551"/>
            <a:ext cx="5377152" cy="2170674"/>
          </a:xfrm>
          <a:prstGeom prst="rect">
            <a:avLst/>
          </a:prstGeom>
        </p:spPr>
        <p:txBody>
          <a:bodyPr vert="horz" lIns="91440" tIns="45720" rIns="91440" bIns="45720" rtlCol="0" anchor="b">
            <a:normAutofit fontScale="92500" lnSpcReduction="10000"/>
          </a:bodyPr>
          <a:lstStyle>
            <a:lvl1pPr algn="ctr" defTabSz="914400" rtl="0" eaLnBrk="1" latinLnBrk="0" hangingPunct="1">
              <a:lnSpc>
                <a:spcPct val="90000"/>
              </a:lnSpc>
              <a:spcBef>
                <a:spcPct val="0"/>
              </a:spcBef>
              <a:buNone/>
              <a:defRPr sz="4400" b="0" i="0" kern="1200" baseline="0">
                <a:solidFill>
                  <a:schemeClr val="tx1"/>
                </a:solidFill>
                <a:latin typeface="Segoe UI Light" charset="0"/>
                <a:ea typeface="Segoe UI Light" charset="0"/>
                <a:cs typeface="Segoe UI Light" charset="0"/>
              </a:defRPr>
            </a:lvl1pPr>
          </a:lstStyle>
          <a:p>
            <a:pPr algn="l"/>
            <a:r>
              <a:rPr lang="en-US" dirty="0">
                <a:solidFill>
                  <a:srgbClr val="F3C910"/>
                </a:solidFill>
              </a:rPr>
              <a:t>Capstone One: Comparative Algorithmic Trading Analysis </a:t>
            </a:r>
          </a:p>
        </p:txBody>
      </p:sp>
      <p:sp>
        <p:nvSpPr>
          <p:cNvPr id="10" name="TextBox 9"/>
          <p:cNvSpPr txBox="1"/>
          <p:nvPr/>
        </p:nvSpPr>
        <p:spPr>
          <a:xfrm>
            <a:off x="810584" y="5407903"/>
            <a:ext cx="2474153" cy="523220"/>
          </a:xfrm>
          <a:prstGeom prst="rect">
            <a:avLst/>
          </a:prstGeom>
          <a:noFill/>
        </p:spPr>
        <p:txBody>
          <a:bodyPr wrap="square" rtlCol="0">
            <a:spAutoFit/>
          </a:bodyPr>
          <a:lstStyle/>
          <a:p>
            <a:r>
              <a:rPr lang="en-US" sz="1400" b="1" dirty="0">
                <a:solidFill>
                  <a:schemeClr val="bg1"/>
                </a:solidFill>
                <a:latin typeface="Segoe UI Semibold" charset="0"/>
                <a:ea typeface="Segoe UI Semibold" charset="0"/>
                <a:cs typeface="Segoe UI Semibold" charset="0"/>
              </a:rPr>
              <a:t>Date: 3.15.2020</a:t>
            </a:r>
          </a:p>
          <a:p>
            <a:r>
              <a:rPr lang="en-US" sz="1400" b="1" i="0" dirty="0">
                <a:solidFill>
                  <a:schemeClr val="bg1"/>
                </a:solidFill>
                <a:latin typeface="Segoe UI Semibold" charset="0"/>
                <a:ea typeface="Segoe UI" charset="0"/>
                <a:cs typeface="Segoe UI Semibold" charset="0"/>
              </a:rPr>
              <a:t>Created By: Derek Strang</a:t>
            </a:r>
            <a:endParaRPr lang="en-US" sz="1400" b="0" i="0" dirty="0">
              <a:solidFill>
                <a:schemeClr val="bg1"/>
              </a:solidFill>
              <a:latin typeface="Segoe UI" charset="0"/>
              <a:ea typeface="Segoe UI" charset="0"/>
              <a:cs typeface="Segoe UI" charset="0"/>
            </a:endParaRPr>
          </a:p>
        </p:txBody>
      </p:sp>
      <p:pic>
        <p:nvPicPr>
          <p:cNvPr id="16" name="Picture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3544" y="722376"/>
            <a:ext cx="1490690" cy="245805"/>
          </a:xfrm>
          <a:prstGeom prst="rect">
            <a:avLst/>
          </a:prstGeom>
        </p:spPr>
      </p:pic>
    </p:spTree>
    <p:extLst>
      <p:ext uri="{BB962C8B-B14F-4D97-AF65-F5344CB8AC3E}">
        <p14:creationId xmlns:p14="http://schemas.microsoft.com/office/powerpoint/2010/main" val="76307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63553D19-7729-4A7D-9EE0-F98022D305C6}"/>
              </a:ext>
            </a:extLst>
          </p:cNvPr>
          <p:cNvSpPr>
            <a:spLocks noGrp="1"/>
          </p:cNvSpPr>
          <p:nvPr>
            <p:ph type="body" sz="half" idx="2"/>
          </p:nvPr>
        </p:nvSpPr>
        <p:spPr>
          <a:xfrm>
            <a:off x="364437" y="561636"/>
            <a:ext cx="2340663" cy="2311104"/>
          </a:xfrm>
        </p:spPr>
        <p:txBody>
          <a:bodyPr>
            <a:normAutofit fontScale="85000" lnSpcReduction="20000"/>
          </a:bodyPr>
          <a:lstStyle/>
          <a:p>
            <a:pPr marL="285750" indent="-285750" algn="l">
              <a:buFont typeface="Arial" panose="020B0604020202020204" pitchFamily="34" charset="0"/>
              <a:buChar char="•"/>
            </a:pPr>
            <a:r>
              <a:rPr lang="en-US" sz="1100" dirty="0"/>
              <a:t>Our triangular moving average had a high performance with both 3M and IBM as well, with 3M seeing 64% returns with this strategy, while IBM saw a 20% increase in it’s stock’s close price in 2017.</a:t>
            </a:r>
          </a:p>
          <a:p>
            <a:pPr marL="285750" indent="-285750" algn="l">
              <a:buFont typeface="Arial" panose="020B0604020202020204" pitchFamily="34" charset="0"/>
              <a:buChar char="•"/>
            </a:pPr>
            <a:r>
              <a:rPr lang="en-US" sz="1100" dirty="0"/>
              <a:t>Overall, our triangular moving average algorithm performed the best when tested against the most recent calendar year of 2017, producing a staggering cumulative increase in stock price of 188%, as compared to 69% if held and 59% if employed the strategy around the 10 and 20 day moving averages.</a:t>
            </a:r>
          </a:p>
        </p:txBody>
      </p:sp>
      <p:pic>
        <p:nvPicPr>
          <p:cNvPr id="5" name="slide4" descr="3M Triangular Moving AVG">
            <a:extLst>
              <a:ext uri="{FF2B5EF4-FFF2-40B4-BE49-F238E27FC236}">
                <a16:creationId xmlns:a16="http://schemas.microsoft.com/office/drawing/2014/main" id="{69133426-25EA-4D98-9E4D-2F4A0008B1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60644" y="376575"/>
            <a:ext cx="8527773" cy="2644921"/>
          </a:xfrm>
          <a:prstGeom prst="rect">
            <a:avLst/>
          </a:prstGeom>
        </p:spPr>
      </p:pic>
      <p:pic>
        <p:nvPicPr>
          <p:cNvPr id="6" name="slide5" descr="IBM Triangular Moving AVG">
            <a:extLst>
              <a:ext uri="{FF2B5EF4-FFF2-40B4-BE49-F238E27FC236}">
                <a16:creationId xmlns:a16="http://schemas.microsoft.com/office/drawing/2014/main" id="{6C0500F3-E613-4134-A4AB-218C3212DDF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60643" y="3195080"/>
            <a:ext cx="8527773" cy="2644921"/>
          </a:xfrm>
          <a:prstGeom prst="rect">
            <a:avLst/>
          </a:prstGeom>
        </p:spPr>
      </p:pic>
      <p:sp>
        <p:nvSpPr>
          <p:cNvPr id="14" name="Google Shape;66;p2">
            <a:extLst>
              <a:ext uri="{FF2B5EF4-FFF2-40B4-BE49-F238E27FC236}">
                <a16:creationId xmlns:a16="http://schemas.microsoft.com/office/drawing/2014/main" id="{E6D4F32A-0332-440C-892A-9E9D1C88985E}"/>
              </a:ext>
            </a:extLst>
          </p:cNvPr>
          <p:cNvSpPr/>
          <p:nvPr/>
        </p:nvSpPr>
        <p:spPr>
          <a:xfrm>
            <a:off x="344558" y="377167"/>
            <a:ext cx="2587488" cy="184469"/>
          </a:xfrm>
          <a:prstGeom prst="roundRect">
            <a:avLst>
              <a:gd name="adj" fmla="val 16667"/>
            </a:avLst>
          </a:prstGeom>
          <a:solidFill>
            <a:schemeClr val="accent1"/>
          </a:solidFill>
          <a:ln w="9525"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50"/>
              <a:buFont typeface="Arial"/>
              <a:buNone/>
            </a:pPr>
            <a:r>
              <a:rPr lang="en-US" sz="1050" b="1" i="0" u="none" strike="noStrike" cap="none" dirty="0">
                <a:solidFill>
                  <a:schemeClr val="dk1"/>
                </a:solidFill>
                <a:latin typeface="Arial"/>
                <a:ea typeface="Arial"/>
                <a:cs typeface="Arial"/>
                <a:sym typeface="Arial"/>
              </a:rPr>
              <a:t>Key Insights</a:t>
            </a:r>
            <a:endParaRPr sz="1400" b="0" i="0" u="none" strike="noStrike" cap="none" dirty="0">
              <a:solidFill>
                <a:srgbClr val="000000"/>
              </a:solidFill>
              <a:latin typeface="Arial"/>
              <a:ea typeface="Arial"/>
              <a:cs typeface="Arial"/>
              <a:sym typeface="Arial"/>
            </a:endParaRPr>
          </a:p>
        </p:txBody>
      </p:sp>
      <p:sp>
        <p:nvSpPr>
          <p:cNvPr id="7" name="TextBox 6">
            <a:extLst>
              <a:ext uri="{FF2B5EF4-FFF2-40B4-BE49-F238E27FC236}">
                <a16:creationId xmlns:a16="http://schemas.microsoft.com/office/drawing/2014/main" id="{D33841F7-263B-43B9-A757-7E447BD00C6A}"/>
              </a:ext>
            </a:extLst>
          </p:cNvPr>
          <p:cNvSpPr txBox="1"/>
          <p:nvPr/>
        </p:nvSpPr>
        <p:spPr>
          <a:xfrm>
            <a:off x="364437" y="2835821"/>
            <a:ext cx="2796206" cy="1846659"/>
          </a:xfrm>
          <a:prstGeom prst="rect">
            <a:avLst/>
          </a:prstGeom>
          <a:noFill/>
        </p:spPr>
        <p:txBody>
          <a:bodyPr wrap="square" rtlCol="0">
            <a:spAutoFit/>
          </a:bodyPr>
          <a:lstStyle/>
          <a:p>
            <a:pPr algn="ctr"/>
            <a:r>
              <a:rPr lang="en-US" b="1" i="1" u="sng" dirty="0"/>
              <a:t>Conclusion</a:t>
            </a:r>
          </a:p>
          <a:p>
            <a:r>
              <a:rPr lang="en-US" sz="1200" b="1" dirty="0"/>
              <a:t>In summation, the triangular moving average algorithm performed a 118% than if held versus the 10 and 20 day moving average algorithm, which performed -10% below.</a:t>
            </a:r>
          </a:p>
          <a:p>
            <a:endParaRPr lang="en-US" dirty="0"/>
          </a:p>
          <a:p>
            <a:endParaRPr lang="en-US" dirty="0"/>
          </a:p>
        </p:txBody>
      </p:sp>
      <p:graphicFrame>
        <p:nvGraphicFramePr>
          <p:cNvPr id="8" name="Table 7">
            <a:extLst>
              <a:ext uri="{FF2B5EF4-FFF2-40B4-BE49-F238E27FC236}">
                <a16:creationId xmlns:a16="http://schemas.microsoft.com/office/drawing/2014/main" id="{81CCEDCB-2FEE-45AB-B22E-C03DE4BF2AAF}"/>
              </a:ext>
            </a:extLst>
          </p:cNvPr>
          <p:cNvGraphicFramePr>
            <a:graphicFrameLocks noGrp="1"/>
          </p:cNvGraphicFramePr>
          <p:nvPr>
            <p:extLst>
              <p:ext uri="{D42A27DB-BD31-4B8C-83A1-F6EECF244321}">
                <p14:modId xmlns:p14="http://schemas.microsoft.com/office/powerpoint/2010/main" val="1624022337"/>
              </p:ext>
            </p:extLst>
          </p:nvPr>
        </p:nvGraphicFramePr>
        <p:xfrm>
          <a:off x="36443" y="4094003"/>
          <a:ext cx="3124201" cy="1819045"/>
        </p:xfrm>
        <a:graphic>
          <a:graphicData uri="http://schemas.openxmlformats.org/drawingml/2006/table">
            <a:tbl>
              <a:tblPr>
                <a:tableStyleId>{5C22544A-7EE6-4342-B048-85BDC9FD1C3A}</a:tableStyleId>
              </a:tblPr>
              <a:tblGrid>
                <a:gridCol w="238792">
                  <a:extLst>
                    <a:ext uri="{9D8B030D-6E8A-4147-A177-3AD203B41FA5}">
                      <a16:colId xmlns:a16="http://schemas.microsoft.com/office/drawing/2014/main" val="993447346"/>
                    </a:ext>
                  </a:extLst>
                </a:gridCol>
                <a:gridCol w="865623">
                  <a:extLst>
                    <a:ext uri="{9D8B030D-6E8A-4147-A177-3AD203B41FA5}">
                      <a16:colId xmlns:a16="http://schemas.microsoft.com/office/drawing/2014/main" val="3819003779"/>
                    </a:ext>
                  </a:extLst>
                </a:gridCol>
                <a:gridCol w="940245">
                  <a:extLst>
                    <a:ext uri="{9D8B030D-6E8A-4147-A177-3AD203B41FA5}">
                      <a16:colId xmlns:a16="http://schemas.microsoft.com/office/drawing/2014/main" val="2405381037"/>
                    </a:ext>
                  </a:extLst>
                </a:gridCol>
                <a:gridCol w="238792">
                  <a:extLst>
                    <a:ext uri="{9D8B030D-6E8A-4147-A177-3AD203B41FA5}">
                      <a16:colId xmlns:a16="http://schemas.microsoft.com/office/drawing/2014/main" val="2577231249"/>
                    </a:ext>
                  </a:extLst>
                </a:gridCol>
                <a:gridCol w="442761">
                  <a:extLst>
                    <a:ext uri="{9D8B030D-6E8A-4147-A177-3AD203B41FA5}">
                      <a16:colId xmlns:a16="http://schemas.microsoft.com/office/drawing/2014/main" val="715655218"/>
                    </a:ext>
                  </a:extLst>
                </a:gridCol>
                <a:gridCol w="397988">
                  <a:extLst>
                    <a:ext uri="{9D8B030D-6E8A-4147-A177-3AD203B41FA5}">
                      <a16:colId xmlns:a16="http://schemas.microsoft.com/office/drawing/2014/main" val="3967192862"/>
                    </a:ext>
                  </a:extLst>
                </a:gridCol>
              </a:tblGrid>
              <a:tr h="268641">
                <a:tc>
                  <a:txBody>
                    <a:bodyPr/>
                    <a:lstStyle/>
                    <a:p>
                      <a:pPr algn="l" fontAlgn="b"/>
                      <a:r>
                        <a:rPr lang="en-US" sz="900" u="none" strike="noStrike">
                          <a:effectLst/>
                        </a:rPr>
                        <a:t> </a:t>
                      </a:r>
                      <a:endParaRPr lang="en-US" sz="900" b="1" i="0" u="none" strike="noStrike">
                        <a:solidFill>
                          <a:srgbClr val="000000"/>
                        </a:solidFill>
                        <a:effectLst/>
                        <a:latin typeface="Calibri" panose="020F0502020204030204" pitchFamily="34" charset="0"/>
                      </a:endParaRPr>
                    </a:p>
                  </a:txBody>
                  <a:tcPr marL="5970" marR="5970" marT="5970" marB="0" anchor="b"/>
                </a:tc>
                <a:tc>
                  <a:txBody>
                    <a:bodyPr/>
                    <a:lstStyle/>
                    <a:p>
                      <a:pPr algn="l" fontAlgn="b"/>
                      <a:r>
                        <a:rPr lang="en-US" sz="900" u="none" strike="noStrike">
                          <a:effectLst/>
                        </a:rPr>
                        <a:t>10/20 Moving Avg Algorithm Returns</a:t>
                      </a:r>
                      <a:endParaRPr lang="en-US" sz="900" b="1" i="0" u="none" strike="noStrike">
                        <a:solidFill>
                          <a:srgbClr val="000000"/>
                        </a:solidFill>
                        <a:effectLst/>
                        <a:latin typeface="Calibri" panose="020F0502020204030204" pitchFamily="34" charset="0"/>
                      </a:endParaRPr>
                    </a:p>
                  </a:txBody>
                  <a:tcPr marL="5970" marR="5970" marT="5970" marB="0" anchor="b"/>
                </a:tc>
                <a:tc>
                  <a:txBody>
                    <a:bodyPr/>
                    <a:lstStyle/>
                    <a:p>
                      <a:pPr algn="l" fontAlgn="b"/>
                      <a:r>
                        <a:rPr lang="en-US" sz="900" u="none" strike="noStrike">
                          <a:effectLst/>
                        </a:rPr>
                        <a:t>Triangular Moving Avg Algorithm Returns</a:t>
                      </a:r>
                      <a:endParaRPr lang="en-US" sz="900" b="1" i="0" u="none" strike="noStrike">
                        <a:solidFill>
                          <a:srgbClr val="000000"/>
                        </a:solidFill>
                        <a:effectLst/>
                        <a:latin typeface="Calibri" panose="020F0502020204030204" pitchFamily="34" charset="0"/>
                      </a:endParaRPr>
                    </a:p>
                  </a:txBody>
                  <a:tcPr marL="5970" marR="5970" marT="5970" marB="0" anchor="b"/>
                </a:tc>
                <a:tc>
                  <a:txBody>
                    <a:bodyPr/>
                    <a:lstStyle/>
                    <a:p>
                      <a:pPr algn="l" fontAlgn="b"/>
                      <a:r>
                        <a:rPr lang="en-US" sz="900" u="none" strike="noStrike">
                          <a:effectLst/>
                        </a:rPr>
                        <a:t>If Held</a:t>
                      </a:r>
                      <a:endParaRPr lang="en-US" sz="900" b="1" i="0" u="none" strike="noStrike">
                        <a:solidFill>
                          <a:srgbClr val="000000"/>
                        </a:solidFill>
                        <a:effectLst/>
                        <a:latin typeface="Calibri" panose="020F0502020204030204" pitchFamily="34" charset="0"/>
                      </a:endParaRPr>
                    </a:p>
                  </a:txBody>
                  <a:tcPr marL="5970" marR="5970" marT="5970" marB="0" anchor="b"/>
                </a:tc>
                <a:tc>
                  <a:txBody>
                    <a:bodyPr/>
                    <a:lstStyle/>
                    <a:p>
                      <a:pPr algn="l" fontAlgn="b"/>
                      <a:r>
                        <a:rPr lang="en-US" sz="900" u="none" strike="noStrike">
                          <a:effectLst/>
                        </a:rPr>
                        <a:t>10/20 Difference</a:t>
                      </a:r>
                      <a:endParaRPr lang="en-US" sz="900" b="1" i="0" u="none" strike="noStrike">
                        <a:solidFill>
                          <a:srgbClr val="000000"/>
                        </a:solidFill>
                        <a:effectLst/>
                        <a:latin typeface="Calibri" panose="020F0502020204030204" pitchFamily="34" charset="0"/>
                      </a:endParaRPr>
                    </a:p>
                  </a:txBody>
                  <a:tcPr marL="5970" marR="5970" marT="5970" marB="0" anchor="b"/>
                </a:tc>
                <a:tc>
                  <a:txBody>
                    <a:bodyPr/>
                    <a:lstStyle/>
                    <a:p>
                      <a:pPr algn="l" fontAlgn="b"/>
                      <a:r>
                        <a:rPr lang="en-US" sz="900" u="none" strike="noStrike">
                          <a:effectLst/>
                        </a:rPr>
                        <a:t>Tria Difference</a:t>
                      </a:r>
                      <a:endParaRPr lang="en-US" sz="900" b="1" i="0" u="none" strike="noStrike">
                        <a:solidFill>
                          <a:srgbClr val="000000"/>
                        </a:solidFill>
                        <a:effectLst/>
                        <a:latin typeface="Calibri" panose="020F0502020204030204" pitchFamily="34" charset="0"/>
                      </a:endParaRPr>
                    </a:p>
                  </a:txBody>
                  <a:tcPr marL="5970" marR="5970" marT="5970" marB="0" anchor="b"/>
                </a:tc>
                <a:extLst>
                  <a:ext uri="{0D108BD9-81ED-4DB2-BD59-A6C34878D82A}">
                    <a16:rowId xmlns:a16="http://schemas.microsoft.com/office/drawing/2014/main" val="3144811367"/>
                  </a:ext>
                </a:extLst>
              </a:tr>
              <a:tr h="143275">
                <a:tc>
                  <a:txBody>
                    <a:bodyPr/>
                    <a:lstStyle/>
                    <a:p>
                      <a:pPr algn="l" fontAlgn="b"/>
                      <a:r>
                        <a:rPr lang="en-US" sz="900" u="none" strike="noStrike">
                          <a:effectLst/>
                        </a:rPr>
                        <a:t>Boeing</a:t>
                      </a:r>
                      <a:endParaRPr lang="en-US" sz="900" b="1" i="0" u="none" strike="noStrike">
                        <a:solidFill>
                          <a:srgbClr val="000000"/>
                        </a:solidFill>
                        <a:effectLst/>
                        <a:latin typeface="Calibri" panose="020F0502020204030204" pitchFamily="34" charset="0"/>
                      </a:endParaRPr>
                    </a:p>
                  </a:txBody>
                  <a:tcPr marL="5970" marR="5970" marT="5970" marB="0" anchor="b"/>
                </a:tc>
                <a:tc>
                  <a:txBody>
                    <a:bodyPr/>
                    <a:lstStyle/>
                    <a:p>
                      <a:pPr algn="r" fontAlgn="b"/>
                      <a:r>
                        <a:rPr lang="en-US" sz="900" u="none" strike="noStrike">
                          <a:effectLst/>
                        </a:rPr>
                        <a:t>51%</a:t>
                      </a:r>
                      <a:endParaRPr lang="en-US" sz="900" b="0" i="0" u="none" strike="noStrike">
                        <a:solidFill>
                          <a:srgbClr val="000000"/>
                        </a:solidFill>
                        <a:effectLst/>
                        <a:latin typeface="Calibri" panose="020F0502020204030204" pitchFamily="34" charset="0"/>
                      </a:endParaRPr>
                    </a:p>
                  </a:txBody>
                  <a:tcPr marL="5970" marR="5970" marT="5970" marB="0" anchor="b"/>
                </a:tc>
                <a:tc>
                  <a:txBody>
                    <a:bodyPr/>
                    <a:lstStyle/>
                    <a:p>
                      <a:pPr algn="r" fontAlgn="b"/>
                      <a:r>
                        <a:rPr lang="en-US" sz="900" u="none" strike="noStrike">
                          <a:effectLst/>
                        </a:rPr>
                        <a:t>64%</a:t>
                      </a:r>
                      <a:endParaRPr lang="en-US" sz="900" b="0" i="0" u="none" strike="noStrike">
                        <a:solidFill>
                          <a:srgbClr val="000000"/>
                        </a:solidFill>
                        <a:effectLst/>
                        <a:latin typeface="Calibri" panose="020F0502020204030204" pitchFamily="34" charset="0"/>
                      </a:endParaRPr>
                    </a:p>
                  </a:txBody>
                  <a:tcPr marL="5970" marR="5970" marT="5970" marB="0" anchor="b"/>
                </a:tc>
                <a:tc>
                  <a:txBody>
                    <a:bodyPr/>
                    <a:lstStyle/>
                    <a:p>
                      <a:pPr algn="r" fontAlgn="b"/>
                      <a:r>
                        <a:rPr lang="en-US" sz="900" u="none" strike="noStrike">
                          <a:effectLst/>
                        </a:rPr>
                        <a:t>76%</a:t>
                      </a:r>
                      <a:endParaRPr lang="en-US" sz="900" b="0" i="0" u="none" strike="noStrike">
                        <a:solidFill>
                          <a:srgbClr val="000000"/>
                        </a:solidFill>
                        <a:effectLst/>
                        <a:latin typeface="Calibri" panose="020F0502020204030204" pitchFamily="34" charset="0"/>
                      </a:endParaRPr>
                    </a:p>
                  </a:txBody>
                  <a:tcPr marL="5970" marR="5970" marT="5970" marB="0" anchor="b"/>
                </a:tc>
                <a:tc>
                  <a:txBody>
                    <a:bodyPr/>
                    <a:lstStyle/>
                    <a:p>
                      <a:pPr algn="r" fontAlgn="b"/>
                      <a:r>
                        <a:rPr lang="en-US" sz="900" u="none" strike="noStrike">
                          <a:effectLst/>
                        </a:rPr>
                        <a:t>-25%</a:t>
                      </a:r>
                      <a:endParaRPr lang="en-US" sz="900" b="0" i="0" u="none" strike="noStrike">
                        <a:solidFill>
                          <a:srgbClr val="000000"/>
                        </a:solidFill>
                        <a:effectLst/>
                        <a:latin typeface="Calibri" panose="020F0502020204030204" pitchFamily="34" charset="0"/>
                      </a:endParaRPr>
                    </a:p>
                  </a:txBody>
                  <a:tcPr marL="5970" marR="5970" marT="5970" marB="0" anchor="b"/>
                </a:tc>
                <a:tc>
                  <a:txBody>
                    <a:bodyPr/>
                    <a:lstStyle/>
                    <a:p>
                      <a:pPr algn="r" fontAlgn="b"/>
                      <a:r>
                        <a:rPr lang="en-US" sz="900" u="none" strike="noStrike">
                          <a:effectLst/>
                        </a:rPr>
                        <a:t>-12%</a:t>
                      </a:r>
                      <a:endParaRPr lang="en-US" sz="900" b="0" i="0" u="none" strike="noStrike">
                        <a:solidFill>
                          <a:srgbClr val="000000"/>
                        </a:solidFill>
                        <a:effectLst/>
                        <a:latin typeface="Calibri" panose="020F0502020204030204" pitchFamily="34" charset="0"/>
                      </a:endParaRPr>
                    </a:p>
                  </a:txBody>
                  <a:tcPr marL="5970" marR="5970" marT="5970" marB="0" anchor="b"/>
                </a:tc>
                <a:extLst>
                  <a:ext uri="{0D108BD9-81ED-4DB2-BD59-A6C34878D82A}">
                    <a16:rowId xmlns:a16="http://schemas.microsoft.com/office/drawing/2014/main" val="1187182200"/>
                  </a:ext>
                </a:extLst>
              </a:tr>
              <a:tr h="143275">
                <a:tc>
                  <a:txBody>
                    <a:bodyPr/>
                    <a:lstStyle/>
                    <a:p>
                      <a:pPr algn="l" fontAlgn="b"/>
                      <a:r>
                        <a:rPr lang="en-US" sz="900" u="none" strike="noStrike">
                          <a:effectLst/>
                        </a:rPr>
                        <a:t>Goldman</a:t>
                      </a:r>
                      <a:endParaRPr lang="en-US" sz="900" b="1" i="0" u="none" strike="noStrike">
                        <a:solidFill>
                          <a:srgbClr val="000000"/>
                        </a:solidFill>
                        <a:effectLst/>
                        <a:latin typeface="Calibri" panose="020F0502020204030204" pitchFamily="34" charset="0"/>
                      </a:endParaRPr>
                    </a:p>
                  </a:txBody>
                  <a:tcPr marL="5970" marR="5970" marT="5970" marB="0" anchor="b"/>
                </a:tc>
                <a:tc>
                  <a:txBody>
                    <a:bodyPr/>
                    <a:lstStyle/>
                    <a:p>
                      <a:pPr algn="r" fontAlgn="b"/>
                      <a:r>
                        <a:rPr lang="en-US" sz="900" u="none" strike="noStrike">
                          <a:effectLst/>
                        </a:rPr>
                        <a:t>-6%</a:t>
                      </a:r>
                      <a:endParaRPr lang="en-US" sz="900" b="0" i="0" u="none" strike="noStrike">
                        <a:solidFill>
                          <a:srgbClr val="000000"/>
                        </a:solidFill>
                        <a:effectLst/>
                        <a:latin typeface="Calibri" panose="020F0502020204030204" pitchFamily="34" charset="0"/>
                      </a:endParaRPr>
                    </a:p>
                  </a:txBody>
                  <a:tcPr marL="5970" marR="5970" marT="5970" marB="0" anchor="b"/>
                </a:tc>
                <a:tc>
                  <a:txBody>
                    <a:bodyPr/>
                    <a:lstStyle/>
                    <a:p>
                      <a:pPr algn="r" fontAlgn="b"/>
                      <a:r>
                        <a:rPr lang="en-US" sz="900" u="none" strike="noStrike">
                          <a:effectLst/>
                        </a:rPr>
                        <a:t>41%</a:t>
                      </a:r>
                      <a:endParaRPr lang="en-US" sz="900" b="0" i="0" u="none" strike="noStrike">
                        <a:solidFill>
                          <a:srgbClr val="000000"/>
                        </a:solidFill>
                        <a:effectLst/>
                        <a:latin typeface="Calibri" panose="020F0502020204030204" pitchFamily="34" charset="0"/>
                      </a:endParaRPr>
                    </a:p>
                  </a:txBody>
                  <a:tcPr marL="5970" marR="5970" marT="5970" marB="0" anchor="b"/>
                </a:tc>
                <a:tc>
                  <a:txBody>
                    <a:bodyPr/>
                    <a:lstStyle/>
                    <a:p>
                      <a:pPr algn="r" fontAlgn="b"/>
                      <a:r>
                        <a:rPr lang="en-US" sz="900" u="none" strike="noStrike">
                          <a:effectLst/>
                        </a:rPr>
                        <a:t>3%</a:t>
                      </a:r>
                      <a:endParaRPr lang="en-US" sz="900" b="0" i="0" u="none" strike="noStrike">
                        <a:solidFill>
                          <a:srgbClr val="000000"/>
                        </a:solidFill>
                        <a:effectLst/>
                        <a:latin typeface="Calibri" panose="020F0502020204030204" pitchFamily="34" charset="0"/>
                      </a:endParaRPr>
                    </a:p>
                  </a:txBody>
                  <a:tcPr marL="5970" marR="5970" marT="5970" marB="0" anchor="b"/>
                </a:tc>
                <a:tc>
                  <a:txBody>
                    <a:bodyPr/>
                    <a:lstStyle/>
                    <a:p>
                      <a:pPr algn="r" fontAlgn="b"/>
                      <a:r>
                        <a:rPr lang="en-US" sz="900" u="none" strike="noStrike">
                          <a:effectLst/>
                        </a:rPr>
                        <a:t>-9%</a:t>
                      </a:r>
                      <a:endParaRPr lang="en-US" sz="900" b="0" i="0" u="none" strike="noStrike">
                        <a:solidFill>
                          <a:srgbClr val="000000"/>
                        </a:solidFill>
                        <a:effectLst/>
                        <a:latin typeface="Calibri" panose="020F0502020204030204" pitchFamily="34" charset="0"/>
                      </a:endParaRPr>
                    </a:p>
                  </a:txBody>
                  <a:tcPr marL="5970" marR="5970" marT="5970" marB="0" anchor="b"/>
                </a:tc>
                <a:tc>
                  <a:txBody>
                    <a:bodyPr/>
                    <a:lstStyle/>
                    <a:p>
                      <a:pPr algn="r" fontAlgn="b"/>
                      <a:r>
                        <a:rPr lang="en-US" sz="900" u="none" strike="noStrike">
                          <a:effectLst/>
                        </a:rPr>
                        <a:t>38%</a:t>
                      </a:r>
                      <a:endParaRPr lang="en-US" sz="900" b="0" i="0" u="none" strike="noStrike">
                        <a:solidFill>
                          <a:srgbClr val="000000"/>
                        </a:solidFill>
                        <a:effectLst/>
                        <a:latin typeface="Calibri" panose="020F0502020204030204" pitchFamily="34" charset="0"/>
                      </a:endParaRPr>
                    </a:p>
                  </a:txBody>
                  <a:tcPr marL="5970" marR="5970" marT="5970" marB="0" anchor="b"/>
                </a:tc>
                <a:extLst>
                  <a:ext uri="{0D108BD9-81ED-4DB2-BD59-A6C34878D82A}">
                    <a16:rowId xmlns:a16="http://schemas.microsoft.com/office/drawing/2014/main" val="2836576776"/>
                  </a:ext>
                </a:extLst>
              </a:tr>
              <a:tr h="143275">
                <a:tc>
                  <a:txBody>
                    <a:bodyPr/>
                    <a:lstStyle/>
                    <a:p>
                      <a:pPr algn="l" fontAlgn="b"/>
                      <a:r>
                        <a:rPr lang="en-US" sz="900" u="none" strike="noStrike">
                          <a:effectLst/>
                        </a:rPr>
                        <a:t>3M</a:t>
                      </a:r>
                      <a:endParaRPr lang="en-US" sz="900" b="1" i="0" u="none" strike="noStrike">
                        <a:solidFill>
                          <a:srgbClr val="000000"/>
                        </a:solidFill>
                        <a:effectLst/>
                        <a:latin typeface="Calibri" panose="020F0502020204030204" pitchFamily="34" charset="0"/>
                      </a:endParaRPr>
                    </a:p>
                  </a:txBody>
                  <a:tcPr marL="5970" marR="5970" marT="5970" marB="0" anchor="b"/>
                </a:tc>
                <a:tc>
                  <a:txBody>
                    <a:bodyPr/>
                    <a:lstStyle/>
                    <a:p>
                      <a:pPr algn="r" fontAlgn="b"/>
                      <a:r>
                        <a:rPr lang="en-US" sz="900" u="none" strike="noStrike">
                          <a:effectLst/>
                        </a:rPr>
                        <a:t>1%</a:t>
                      </a:r>
                      <a:endParaRPr lang="en-US" sz="900" b="0" i="0" u="none" strike="noStrike">
                        <a:solidFill>
                          <a:srgbClr val="000000"/>
                        </a:solidFill>
                        <a:effectLst/>
                        <a:latin typeface="Calibri" panose="020F0502020204030204" pitchFamily="34" charset="0"/>
                      </a:endParaRPr>
                    </a:p>
                  </a:txBody>
                  <a:tcPr marL="5970" marR="5970" marT="5970" marB="0" anchor="b"/>
                </a:tc>
                <a:tc>
                  <a:txBody>
                    <a:bodyPr/>
                    <a:lstStyle/>
                    <a:p>
                      <a:pPr algn="r" fontAlgn="b"/>
                      <a:r>
                        <a:rPr lang="en-US" sz="900" u="none" strike="noStrike">
                          <a:effectLst/>
                        </a:rPr>
                        <a:t>64%</a:t>
                      </a:r>
                      <a:endParaRPr lang="en-US" sz="900" b="0" i="0" u="none" strike="noStrike">
                        <a:solidFill>
                          <a:srgbClr val="000000"/>
                        </a:solidFill>
                        <a:effectLst/>
                        <a:latin typeface="Calibri" panose="020F0502020204030204" pitchFamily="34" charset="0"/>
                      </a:endParaRPr>
                    </a:p>
                  </a:txBody>
                  <a:tcPr marL="5970" marR="5970" marT="5970" marB="0" anchor="b"/>
                </a:tc>
                <a:tc>
                  <a:txBody>
                    <a:bodyPr/>
                    <a:lstStyle/>
                    <a:p>
                      <a:pPr algn="r" fontAlgn="b"/>
                      <a:r>
                        <a:rPr lang="en-US" sz="900" u="none" strike="noStrike">
                          <a:effectLst/>
                        </a:rPr>
                        <a:t>2%</a:t>
                      </a:r>
                      <a:endParaRPr lang="en-US" sz="900" b="0" i="0" u="none" strike="noStrike">
                        <a:solidFill>
                          <a:srgbClr val="000000"/>
                        </a:solidFill>
                        <a:effectLst/>
                        <a:latin typeface="Calibri" panose="020F0502020204030204" pitchFamily="34" charset="0"/>
                      </a:endParaRPr>
                    </a:p>
                  </a:txBody>
                  <a:tcPr marL="5970" marR="5970" marT="5970" marB="0" anchor="b"/>
                </a:tc>
                <a:tc>
                  <a:txBody>
                    <a:bodyPr/>
                    <a:lstStyle/>
                    <a:p>
                      <a:pPr algn="r" fontAlgn="b"/>
                      <a:r>
                        <a:rPr lang="en-US" sz="900" u="none" strike="noStrike">
                          <a:effectLst/>
                        </a:rPr>
                        <a:t>-1%</a:t>
                      </a:r>
                      <a:endParaRPr lang="en-US" sz="900" b="0" i="0" u="none" strike="noStrike">
                        <a:solidFill>
                          <a:srgbClr val="000000"/>
                        </a:solidFill>
                        <a:effectLst/>
                        <a:latin typeface="Calibri" panose="020F0502020204030204" pitchFamily="34" charset="0"/>
                      </a:endParaRPr>
                    </a:p>
                  </a:txBody>
                  <a:tcPr marL="5970" marR="5970" marT="5970" marB="0" anchor="b"/>
                </a:tc>
                <a:tc>
                  <a:txBody>
                    <a:bodyPr/>
                    <a:lstStyle/>
                    <a:p>
                      <a:pPr algn="r" fontAlgn="b"/>
                      <a:r>
                        <a:rPr lang="en-US" sz="900" u="none" strike="noStrike">
                          <a:effectLst/>
                        </a:rPr>
                        <a:t>62%</a:t>
                      </a:r>
                      <a:endParaRPr lang="en-US" sz="900" b="0" i="0" u="none" strike="noStrike">
                        <a:solidFill>
                          <a:srgbClr val="000000"/>
                        </a:solidFill>
                        <a:effectLst/>
                        <a:latin typeface="Calibri" panose="020F0502020204030204" pitchFamily="34" charset="0"/>
                      </a:endParaRPr>
                    </a:p>
                  </a:txBody>
                  <a:tcPr marL="5970" marR="5970" marT="5970" marB="0" anchor="b"/>
                </a:tc>
                <a:extLst>
                  <a:ext uri="{0D108BD9-81ED-4DB2-BD59-A6C34878D82A}">
                    <a16:rowId xmlns:a16="http://schemas.microsoft.com/office/drawing/2014/main" val="2619613271"/>
                  </a:ext>
                </a:extLst>
              </a:tr>
              <a:tr h="143275">
                <a:tc>
                  <a:txBody>
                    <a:bodyPr/>
                    <a:lstStyle/>
                    <a:p>
                      <a:pPr algn="l" fontAlgn="b"/>
                      <a:r>
                        <a:rPr lang="en-US" sz="900" u="none" strike="noStrike">
                          <a:effectLst/>
                        </a:rPr>
                        <a:t>IBM</a:t>
                      </a:r>
                      <a:endParaRPr lang="en-US" sz="900" b="1" i="0" u="none" strike="noStrike">
                        <a:solidFill>
                          <a:srgbClr val="000000"/>
                        </a:solidFill>
                        <a:effectLst/>
                        <a:latin typeface="Calibri" panose="020F0502020204030204" pitchFamily="34" charset="0"/>
                      </a:endParaRPr>
                    </a:p>
                  </a:txBody>
                  <a:tcPr marL="5970" marR="5970" marT="5970" marB="0" anchor="b"/>
                </a:tc>
                <a:tc>
                  <a:txBody>
                    <a:bodyPr/>
                    <a:lstStyle/>
                    <a:p>
                      <a:pPr algn="r" fontAlgn="b"/>
                      <a:r>
                        <a:rPr lang="en-US" sz="900" u="none" strike="noStrike">
                          <a:effectLst/>
                        </a:rPr>
                        <a:t>14%</a:t>
                      </a:r>
                      <a:endParaRPr lang="en-US" sz="900" b="0" i="0" u="none" strike="noStrike">
                        <a:solidFill>
                          <a:srgbClr val="000000"/>
                        </a:solidFill>
                        <a:effectLst/>
                        <a:latin typeface="Calibri" panose="020F0502020204030204" pitchFamily="34" charset="0"/>
                      </a:endParaRPr>
                    </a:p>
                  </a:txBody>
                  <a:tcPr marL="5970" marR="5970" marT="5970" marB="0" anchor="b"/>
                </a:tc>
                <a:tc>
                  <a:txBody>
                    <a:bodyPr/>
                    <a:lstStyle/>
                    <a:p>
                      <a:pPr algn="r" fontAlgn="b"/>
                      <a:r>
                        <a:rPr lang="en-US" sz="900" u="none" strike="noStrike">
                          <a:effectLst/>
                        </a:rPr>
                        <a:t>20%</a:t>
                      </a:r>
                      <a:endParaRPr lang="en-US" sz="900" b="0" i="0" u="none" strike="noStrike">
                        <a:solidFill>
                          <a:srgbClr val="000000"/>
                        </a:solidFill>
                        <a:effectLst/>
                        <a:latin typeface="Calibri" panose="020F0502020204030204" pitchFamily="34" charset="0"/>
                      </a:endParaRPr>
                    </a:p>
                  </a:txBody>
                  <a:tcPr marL="5970" marR="5970" marT="5970" marB="0" anchor="b"/>
                </a:tc>
                <a:tc>
                  <a:txBody>
                    <a:bodyPr/>
                    <a:lstStyle/>
                    <a:p>
                      <a:pPr algn="r" fontAlgn="b"/>
                      <a:r>
                        <a:rPr lang="en-US" sz="900" u="none" strike="noStrike">
                          <a:effectLst/>
                        </a:rPr>
                        <a:t>-11%</a:t>
                      </a:r>
                      <a:endParaRPr lang="en-US" sz="900" b="0" i="0" u="none" strike="noStrike">
                        <a:solidFill>
                          <a:srgbClr val="000000"/>
                        </a:solidFill>
                        <a:effectLst/>
                        <a:latin typeface="Calibri" panose="020F0502020204030204" pitchFamily="34" charset="0"/>
                      </a:endParaRPr>
                    </a:p>
                  </a:txBody>
                  <a:tcPr marL="5970" marR="5970" marT="5970" marB="0" anchor="b"/>
                </a:tc>
                <a:tc>
                  <a:txBody>
                    <a:bodyPr/>
                    <a:lstStyle/>
                    <a:p>
                      <a:pPr algn="r" fontAlgn="b"/>
                      <a:r>
                        <a:rPr lang="en-US" sz="900" u="none" strike="noStrike">
                          <a:effectLst/>
                        </a:rPr>
                        <a:t>25%</a:t>
                      </a:r>
                      <a:endParaRPr lang="en-US" sz="900" b="0" i="0" u="none" strike="noStrike">
                        <a:solidFill>
                          <a:srgbClr val="000000"/>
                        </a:solidFill>
                        <a:effectLst/>
                        <a:latin typeface="Calibri" panose="020F0502020204030204" pitchFamily="34" charset="0"/>
                      </a:endParaRPr>
                    </a:p>
                  </a:txBody>
                  <a:tcPr marL="5970" marR="5970" marT="5970" marB="0" anchor="b"/>
                </a:tc>
                <a:tc>
                  <a:txBody>
                    <a:bodyPr/>
                    <a:lstStyle/>
                    <a:p>
                      <a:pPr algn="r" fontAlgn="b"/>
                      <a:r>
                        <a:rPr lang="en-US" sz="900" u="none" strike="noStrike">
                          <a:effectLst/>
                        </a:rPr>
                        <a:t>31%</a:t>
                      </a:r>
                      <a:endParaRPr lang="en-US" sz="900" b="0" i="0" u="none" strike="noStrike">
                        <a:solidFill>
                          <a:srgbClr val="000000"/>
                        </a:solidFill>
                        <a:effectLst/>
                        <a:latin typeface="Calibri" panose="020F0502020204030204" pitchFamily="34" charset="0"/>
                      </a:endParaRPr>
                    </a:p>
                  </a:txBody>
                  <a:tcPr marL="5970" marR="5970" marT="5970" marB="0" anchor="b"/>
                </a:tc>
                <a:extLst>
                  <a:ext uri="{0D108BD9-81ED-4DB2-BD59-A6C34878D82A}">
                    <a16:rowId xmlns:a16="http://schemas.microsoft.com/office/drawing/2014/main" val="3775525621"/>
                  </a:ext>
                </a:extLst>
              </a:tr>
              <a:tr h="143275">
                <a:tc>
                  <a:txBody>
                    <a:bodyPr/>
                    <a:lstStyle/>
                    <a:p>
                      <a:pPr algn="l" fontAlgn="b"/>
                      <a:r>
                        <a:rPr lang="en-US" sz="900" u="none" strike="noStrike">
                          <a:effectLst/>
                        </a:rPr>
                        <a:t>Net Total</a:t>
                      </a:r>
                      <a:endParaRPr lang="en-US" sz="900" b="1" i="0" u="none" strike="noStrike">
                        <a:solidFill>
                          <a:srgbClr val="000000"/>
                        </a:solidFill>
                        <a:effectLst/>
                        <a:latin typeface="Calibri" panose="020F0502020204030204" pitchFamily="34" charset="0"/>
                      </a:endParaRPr>
                    </a:p>
                  </a:txBody>
                  <a:tcPr marL="5970" marR="5970" marT="5970" marB="0" anchor="b"/>
                </a:tc>
                <a:tc>
                  <a:txBody>
                    <a:bodyPr/>
                    <a:lstStyle/>
                    <a:p>
                      <a:pPr algn="r" fontAlgn="b"/>
                      <a:r>
                        <a:rPr lang="en-US" sz="900" u="none" strike="noStrike">
                          <a:effectLst/>
                        </a:rPr>
                        <a:t>59%</a:t>
                      </a:r>
                      <a:endParaRPr lang="en-US" sz="900" b="1" i="0" u="none" strike="noStrike">
                        <a:solidFill>
                          <a:srgbClr val="000000"/>
                        </a:solidFill>
                        <a:effectLst/>
                        <a:latin typeface="Calibri" panose="020F0502020204030204" pitchFamily="34" charset="0"/>
                      </a:endParaRPr>
                    </a:p>
                  </a:txBody>
                  <a:tcPr marL="5970" marR="5970" marT="5970" marB="0" anchor="b"/>
                </a:tc>
                <a:tc>
                  <a:txBody>
                    <a:bodyPr/>
                    <a:lstStyle/>
                    <a:p>
                      <a:pPr algn="r" fontAlgn="b"/>
                      <a:r>
                        <a:rPr lang="en-US" sz="900" u="none" strike="noStrike" dirty="0">
                          <a:effectLst/>
                        </a:rPr>
                        <a:t>188%</a:t>
                      </a:r>
                      <a:endParaRPr lang="en-US" sz="900" b="1" i="0" u="none" strike="noStrike" dirty="0">
                        <a:solidFill>
                          <a:srgbClr val="000000"/>
                        </a:solidFill>
                        <a:effectLst/>
                        <a:latin typeface="Calibri" panose="020F0502020204030204" pitchFamily="34" charset="0"/>
                      </a:endParaRPr>
                    </a:p>
                  </a:txBody>
                  <a:tcPr marL="5970" marR="5970" marT="5970" marB="0" anchor="b"/>
                </a:tc>
                <a:tc>
                  <a:txBody>
                    <a:bodyPr/>
                    <a:lstStyle/>
                    <a:p>
                      <a:pPr algn="r" fontAlgn="b"/>
                      <a:r>
                        <a:rPr lang="en-US" sz="900" u="none" strike="noStrike">
                          <a:effectLst/>
                        </a:rPr>
                        <a:t>69%</a:t>
                      </a:r>
                      <a:endParaRPr lang="en-US" sz="900" b="1" i="0" u="none" strike="noStrike">
                        <a:solidFill>
                          <a:srgbClr val="000000"/>
                        </a:solidFill>
                        <a:effectLst/>
                        <a:latin typeface="Calibri" panose="020F0502020204030204" pitchFamily="34" charset="0"/>
                      </a:endParaRPr>
                    </a:p>
                  </a:txBody>
                  <a:tcPr marL="5970" marR="5970" marT="5970" marB="0" anchor="b"/>
                </a:tc>
                <a:tc>
                  <a:txBody>
                    <a:bodyPr/>
                    <a:lstStyle/>
                    <a:p>
                      <a:pPr algn="r" fontAlgn="b"/>
                      <a:r>
                        <a:rPr lang="en-US" sz="900" u="none" strike="noStrike">
                          <a:effectLst/>
                        </a:rPr>
                        <a:t>-10%</a:t>
                      </a:r>
                      <a:endParaRPr lang="en-US" sz="900" b="1" i="0" u="none" strike="noStrike">
                        <a:solidFill>
                          <a:srgbClr val="000000"/>
                        </a:solidFill>
                        <a:effectLst/>
                        <a:latin typeface="Calibri" panose="020F0502020204030204" pitchFamily="34" charset="0"/>
                      </a:endParaRPr>
                    </a:p>
                  </a:txBody>
                  <a:tcPr marL="5970" marR="5970" marT="5970" marB="0" anchor="b"/>
                </a:tc>
                <a:tc>
                  <a:txBody>
                    <a:bodyPr/>
                    <a:lstStyle/>
                    <a:p>
                      <a:pPr algn="r" fontAlgn="b"/>
                      <a:r>
                        <a:rPr lang="en-US" sz="900" u="none" strike="noStrike" dirty="0">
                          <a:effectLst/>
                        </a:rPr>
                        <a:t>119%</a:t>
                      </a:r>
                      <a:endParaRPr lang="en-US" sz="900" b="1" i="0" u="none" strike="noStrike" dirty="0">
                        <a:solidFill>
                          <a:srgbClr val="000000"/>
                        </a:solidFill>
                        <a:effectLst/>
                        <a:latin typeface="Calibri" panose="020F0502020204030204" pitchFamily="34" charset="0"/>
                      </a:endParaRPr>
                    </a:p>
                  </a:txBody>
                  <a:tcPr marL="5970" marR="5970" marT="5970" marB="0" anchor="b"/>
                </a:tc>
                <a:extLst>
                  <a:ext uri="{0D108BD9-81ED-4DB2-BD59-A6C34878D82A}">
                    <a16:rowId xmlns:a16="http://schemas.microsoft.com/office/drawing/2014/main" val="3672236949"/>
                  </a:ext>
                </a:extLst>
              </a:tr>
            </a:tbl>
          </a:graphicData>
        </a:graphic>
      </p:graphicFrame>
    </p:spTree>
    <p:extLst>
      <p:ext uri="{BB962C8B-B14F-4D97-AF65-F5344CB8AC3E}">
        <p14:creationId xmlns:p14="http://schemas.microsoft.com/office/powerpoint/2010/main" val="39243576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4"/>
          <p:cNvSpPr txBox="1">
            <a:spLocks noGrp="1"/>
          </p:cNvSpPr>
          <p:nvPr>
            <p:ph type="title"/>
          </p:nvPr>
        </p:nvSpPr>
        <p:spPr>
          <a:xfrm>
            <a:off x="881742" y="-44075"/>
            <a:ext cx="9792116" cy="1626214"/>
          </a:xfrm>
          <a:prstGeom prst="rect">
            <a:avLst/>
          </a:prstGeom>
          <a:noFill/>
          <a:ln>
            <a:noFill/>
          </a:ln>
        </p:spPr>
        <p:txBody>
          <a:bodyPr spcFirstLastPara="1" vert="horz" wrap="square" lIns="0" tIns="0" rIns="0" bIns="0" rtlCol="0" anchor="t" anchorCtr="0">
            <a:spAutoFit/>
          </a:bodyPr>
          <a:lstStyle/>
          <a:p>
            <a:pPr lvl="0" algn="ctr"/>
            <a:br>
              <a:rPr lang="en-AU" sz="1071" dirty="0"/>
            </a:br>
            <a:br>
              <a:rPr lang="en-AU" sz="1400" dirty="0"/>
            </a:br>
            <a:r>
              <a:rPr lang="en-AU" sz="1400" b="1" dirty="0">
                <a:solidFill>
                  <a:schemeClr val="tx1"/>
                </a:solidFill>
                <a:latin typeface="Agency FB" panose="020B0503020202020204" pitchFamily="34" charset="0"/>
              </a:rPr>
              <a:t>Investor sentiment has demonstrated a desire to maximize returns over the next calendar year through investing in large cap companies with high risk/high reward growth potential.  Consequently, our fund manager has requested an aggressive portfolio of 4 or 5 handpicked large cap companies from the DOW Jones industrial average that have a demonstrated history of large growth and to apply an algorithmic trading strategy to maximize the returns and hedge losses.</a:t>
            </a:r>
            <a:br>
              <a:rPr lang="en-AU" sz="1400" dirty="0"/>
            </a:br>
            <a:br>
              <a:rPr lang="en-AU" sz="1071" dirty="0"/>
            </a:br>
            <a:br>
              <a:rPr lang="en-AU" sz="2000" b="1" dirty="0"/>
            </a:br>
            <a:endParaRPr sz="2000" b="1" dirty="0"/>
          </a:p>
        </p:txBody>
      </p:sp>
      <p:cxnSp>
        <p:nvCxnSpPr>
          <p:cNvPr id="89" name="Google Shape;89;p4"/>
          <p:cNvCxnSpPr/>
          <p:nvPr/>
        </p:nvCxnSpPr>
        <p:spPr>
          <a:xfrm>
            <a:off x="1710444" y="6584415"/>
            <a:ext cx="8963414" cy="0"/>
          </a:xfrm>
          <a:prstGeom prst="straightConnector1">
            <a:avLst/>
          </a:prstGeom>
          <a:noFill/>
          <a:ln w="25400" cap="flat" cmpd="sng">
            <a:solidFill>
              <a:srgbClr val="000000"/>
            </a:solidFill>
            <a:prstDash val="solid"/>
            <a:round/>
            <a:headEnd type="none" w="sm" len="sm"/>
            <a:tailEnd type="none" w="sm" len="sm"/>
          </a:ln>
        </p:spPr>
      </p:cxnSp>
      <p:sp>
        <p:nvSpPr>
          <p:cNvPr id="90" name="Google Shape;90;p4"/>
          <p:cNvSpPr/>
          <p:nvPr/>
        </p:nvSpPr>
        <p:spPr>
          <a:xfrm>
            <a:off x="4156190" y="1732782"/>
            <a:ext cx="3663551" cy="1680677"/>
          </a:xfrm>
          <a:prstGeom prst="rect">
            <a:avLst/>
          </a:prstGeom>
          <a:solidFill>
            <a:srgbClr val="F2F2F2">
              <a:alpha val="84705"/>
            </a:srgbClr>
          </a:solidFill>
          <a:ln w="9525" cap="flat" cmpd="sng">
            <a:solidFill>
              <a:schemeClr val="accent1"/>
            </a:solidFill>
            <a:prstDash val="solid"/>
            <a:round/>
            <a:headEnd type="none" w="sm" len="sm"/>
            <a:tailEnd type="none" w="sm" len="sm"/>
          </a:ln>
        </p:spPr>
        <p:txBody>
          <a:bodyPr spcFirstLastPara="1" wrap="square" lIns="0" tIns="0" rIns="0" bIns="0" anchor="ctr" anchorCtr="0">
            <a:noAutofit/>
          </a:bodyPr>
          <a:lstStyle/>
          <a:p>
            <a:pPr algn="ctr"/>
            <a:r>
              <a:rPr lang="en-AU" sz="1200" b="1" dirty="0">
                <a:solidFill>
                  <a:srgbClr val="002060"/>
                </a:solidFill>
                <a:latin typeface="Arial"/>
                <a:ea typeface="Arial"/>
                <a:cs typeface="Arial"/>
                <a:sym typeface="Arial"/>
              </a:rPr>
              <a:t>SMART PROBLEM STATEMENT</a:t>
            </a:r>
          </a:p>
          <a:p>
            <a:pPr algn="ctr" fontAlgn="base"/>
            <a:r>
              <a:rPr lang="en-US" sz="1200" b="1" dirty="0"/>
              <a:t>How can a small mutual fund, Capital Investments, implement algorithmic trading strategies </a:t>
            </a:r>
            <a:r>
              <a:rPr lang="en-US" sz="1200" dirty="0"/>
              <a:t>​</a:t>
            </a:r>
          </a:p>
          <a:p>
            <a:pPr algn="ctr" fontAlgn="base"/>
            <a:r>
              <a:rPr lang="en-US" sz="1200" b="1" dirty="0"/>
              <a:t>that use either a 10/20 day moving average mean reversion or a triangular moving average to maximize</a:t>
            </a:r>
            <a:r>
              <a:rPr lang="en-US" sz="1200" dirty="0"/>
              <a:t>​</a:t>
            </a:r>
          </a:p>
          <a:p>
            <a:pPr algn="ctr" fontAlgn="base"/>
            <a:r>
              <a:rPr lang="en-US" sz="1200" b="1" dirty="0"/>
              <a:t>returns for it’s investors over the next calendar year?</a:t>
            </a:r>
            <a:r>
              <a:rPr lang="en-US" sz="1200" dirty="0"/>
              <a:t>​</a:t>
            </a:r>
          </a:p>
          <a:p>
            <a:pPr algn="ctr"/>
            <a:endParaRPr sz="1071" dirty="0"/>
          </a:p>
        </p:txBody>
      </p:sp>
      <p:sp>
        <p:nvSpPr>
          <p:cNvPr id="91" name="Google Shape;91;p4"/>
          <p:cNvSpPr/>
          <p:nvPr/>
        </p:nvSpPr>
        <p:spPr>
          <a:xfrm>
            <a:off x="1964246" y="4377209"/>
            <a:ext cx="3663551" cy="1680677"/>
          </a:xfrm>
          <a:prstGeom prst="rect">
            <a:avLst/>
          </a:prstGeom>
          <a:noFill/>
          <a:ln w="25400" cap="flat" cmpd="sng">
            <a:solidFill>
              <a:schemeClr val="accent1"/>
            </a:solidFill>
            <a:prstDash val="dash"/>
            <a:round/>
            <a:headEnd type="none" w="sm" len="sm"/>
            <a:tailEnd type="none" w="sm" len="sm"/>
          </a:ln>
        </p:spPr>
        <p:txBody>
          <a:bodyPr spcFirstLastPara="1" wrap="square" lIns="0" tIns="0" rIns="0" bIns="0" anchor="ctr" anchorCtr="0">
            <a:noAutofit/>
          </a:bodyPr>
          <a:lstStyle/>
          <a:p>
            <a:pPr algn="ctr"/>
            <a:endParaRPr sz="1837" b="1">
              <a:solidFill>
                <a:srgbClr val="002060"/>
              </a:solidFill>
              <a:latin typeface="Arial"/>
              <a:ea typeface="Arial"/>
              <a:cs typeface="Arial"/>
              <a:sym typeface="Arial"/>
            </a:endParaRPr>
          </a:p>
        </p:txBody>
      </p:sp>
      <p:cxnSp>
        <p:nvCxnSpPr>
          <p:cNvPr id="92" name="Google Shape;92;p4"/>
          <p:cNvCxnSpPr/>
          <p:nvPr/>
        </p:nvCxnSpPr>
        <p:spPr>
          <a:xfrm flipH="1">
            <a:off x="4978161" y="3849503"/>
            <a:ext cx="1" cy="526530"/>
          </a:xfrm>
          <a:prstGeom prst="straightConnector1">
            <a:avLst/>
          </a:prstGeom>
          <a:noFill/>
          <a:ln w="25400" cap="flat" cmpd="sng">
            <a:solidFill>
              <a:schemeClr val="accent1"/>
            </a:solidFill>
            <a:prstDash val="dash"/>
            <a:round/>
            <a:headEnd type="none" w="sm" len="sm"/>
            <a:tailEnd type="none" w="sm" len="sm"/>
          </a:ln>
        </p:spPr>
      </p:cxnSp>
      <p:sp>
        <p:nvSpPr>
          <p:cNvPr id="93" name="Google Shape;93;p4"/>
          <p:cNvSpPr/>
          <p:nvPr/>
        </p:nvSpPr>
        <p:spPr>
          <a:xfrm>
            <a:off x="6564206" y="4376033"/>
            <a:ext cx="3663551" cy="1680677"/>
          </a:xfrm>
          <a:prstGeom prst="rect">
            <a:avLst/>
          </a:prstGeom>
          <a:noFill/>
          <a:ln w="25400" cap="flat" cmpd="sng">
            <a:solidFill>
              <a:schemeClr val="accent1"/>
            </a:solidFill>
            <a:prstDash val="dash"/>
            <a:round/>
            <a:headEnd type="none" w="sm" len="sm"/>
            <a:tailEnd type="none" w="sm" len="sm"/>
          </a:ln>
        </p:spPr>
        <p:txBody>
          <a:bodyPr spcFirstLastPara="1" wrap="square" lIns="0" tIns="0" rIns="0" bIns="0" anchor="ctr" anchorCtr="0">
            <a:noAutofit/>
          </a:bodyPr>
          <a:lstStyle/>
          <a:p>
            <a:pPr algn="ctr"/>
            <a:endParaRPr sz="1837" b="1">
              <a:solidFill>
                <a:srgbClr val="002060"/>
              </a:solidFill>
              <a:latin typeface="Arial"/>
              <a:ea typeface="Arial"/>
              <a:cs typeface="Arial"/>
              <a:sym typeface="Arial"/>
            </a:endParaRPr>
          </a:p>
        </p:txBody>
      </p:sp>
      <p:cxnSp>
        <p:nvCxnSpPr>
          <p:cNvPr id="94" name="Google Shape;94;p4"/>
          <p:cNvCxnSpPr/>
          <p:nvPr/>
        </p:nvCxnSpPr>
        <p:spPr>
          <a:xfrm flipH="1">
            <a:off x="7100769" y="3848328"/>
            <a:ext cx="1" cy="526530"/>
          </a:xfrm>
          <a:prstGeom prst="straightConnector1">
            <a:avLst/>
          </a:prstGeom>
          <a:noFill/>
          <a:ln w="25400" cap="flat" cmpd="sng">
            <a:solidFill>
              <a:schemeClr val="accent1"/>
            </a:solidFill>
            <a:prstDash val="dash"/>
            <a:round/>
            <a:headEnd type="none" w="sm" len="sm"/>
            <a:tailEnd type="none" w="sm" len="sm"/>
          </a:ln>
        </p:spPr>
      </p:cxnSp>
      <p:cxnSp>
        <p:nvCxnSpPr>
          <p:cNvPr id="95" name="Google Shape;95;p4"/>
          <p:cNvCxnSpPr/>
          <p:nvPr/>
        </p:nvCxnSpPr>
        <p:spPr>
          <a:xfrm>
            <a:off x="4978161" y="3848328"/>
            <a:ext cx="2076504" cy="0"/>
          </a:xfrm>
          <a:prstGeom prst="straightConnector1">
            <a:avLst/>
          </a:prstGeom>
          <a:noFill/>
          <a:ln w="25400" cap="flat" cmpd="sng">
            <a:solidFill>
              <a:schemeClr val="accent1"/>
            </a:solidFill>
            <a:prstDash val="dash"/>
            <a:round/>
            <a:headEnd type="none" w="sm" len="sm"/>
            <a:tailEnd type="none" w="sm" len="sm"/>
          </a:ln>
        </p:spPr>
      </p:cxnSp>
      <p:cxnSp>
        <p:nvCxnSpPr>
          <p:cNvPr id="96" name="Google Shape;96;p4"/>
          <p:cNvCxnSpPr>
            <a:stCxn id="90" idx="2"/>
          </p:cNvCxnSpPr>
          <p:nvPr/>
        </p:nvCxnSpPr>
        <p:spPr>
          <a:xfrm>
            <a:off x="5987965" y="3413458"/>
            <a:ext cx="0" cy="419348"/>
          </a:xfrm>
          <a:prstGeom prst="straightConnector1">
            <a:avLst/>
          </a:prstGeom>
          <a:noFill/>
          <a:ln w="25400" cap="flat" cmpd="sng">
            <a:solidFill>
              <a:schemeClr val="accent1"/>
            </a:solidFill>
            <a:prstDash val="dash"/>
            <a:round/>
            <a:headEnd type="none" w="sm" len="sm"/>
            <a:tailEnd type="none" w="sm" len="sm"/>
          </a:ln>
        </p:spPr>
      </p:cxnSp>
      <p:sp>
        <p:nvSpPr>
          <p:cNvPr id="97" name="Google Shape;97;p4"/>
          <p:cNvSpPr txBox="1"/>
          <p:nvPr/>
        </p:nvSpPr>
        <p:spPr>
          <a:xfrm>
            <a:off x="2222331" y="4592685"/>
            <a:ext cx="3147379" cy="1192929"/>
          </a:xfrm>
          <a:prstGeom prst="rect">
            <a:avLst/>
          </a:prstGeom>
          <a:noFill/>
          <a:ln>
            <a:noFill/>
          </a:ln>
        </p:spPr>
        <p:txBody>
          <a:bodyPr spcFirstLastPara="1" wrap="square" lIns="93282" tIns="46628" rIns="93282" bIns="46628" anchor="t" anchorCtr="0">
            <a:spAutoFit/>
          </a:bodyPr>
          <a:lstStyle/>
          <a:p>
            <a:r>
              <a:rPr lang="en-AU" sz="1020" b="1" dirty="0">
                <a:solidFill>
                  <a:schemeClr val="dk1"/>
                </a:solidFill>
                <a:latin typeface="Arial"/>
                <a:ea typeface="Arial"/>
                <a:cs typeface="Arial"/>
                <a:sym typeface="Arial"/>
              </a:rPr>
              <a:t>STATISTICAL APPROACH #1: </a:t>
            </a:r>
            <a:r>
              <a:rPr lang="en-AU" sz="1020" dirty="0">
                <a:solidFill>
                  <a:schemeClr val="dk1"/>
                </a:solidFill>
                <a:latin typeface="Arial"/>
                <a:ea typeface="Arial"/>
                <a:cs typeface="Arial"/>
                <a:sym typeface="Arial"/>
              </a:rPr>
              <a:t>Use descriptive statistics to develop a tabular and graphical view of the dat</a:t>
            </a:r>
            <a:r>
              <a:rPr lang="en-AU" sz="1020" dirty="0">
                <a:solidFill>
                  <a:schemeClr val="dk1"/>
                </a:solidFill>
              </a:rPr>
              <a:t>a to gain insights into the industries and companies in the Dow Jones that have the highest historical growth in order to identify the selection of 4 or 5 handpicked large cap stocks to perform a comparative algorithmic analysis on.</a:t>
            </a:r>
            <a:endParaRPr sz="1020" dirty="0"/>
          </a:p>
        </p:txBody>
      </p:sp>
      <p:sp>
        <p:nvSpPr>
          <p:cNvPr id="98" name="Google Shape;98;p4"/>
          <p:cNvSpPr txBox="1"/>
          <p:nvPr/>
        </p:nvSpPr>
        <p:spPr>
          <a:xfrm>
            <a:off x="6822291" y="4620505"/>
            <a:ext cx="3147379" cy="1192929"/>
          </a:xfrm>
          <a:prstGeom prst="rect">
            <a:avLst/>
          </a:prstGeom>
          <a:noFill/>
          <a:ln>
            <a:noFill/>
          </a:ln>
        </p:spPr>
        <p:txBody>
          <a:bodyPr spcFirstLastPara="1" wrap="square" lIns="93282" tIns="46628" rIns="93282" bIns="46628" anchor="t" anchorCtr="0">
            <a:spAutoFit/>
          </a:bodyPr>
          <a:lstStyle/>
          <a:p>
            <a:r>
              <a:rPr lang="en-AU" sz="1020" b="1" dirty="0">
                <a:solidFill>
                  <a:schemeClr val="dk1"/>
                </a:solidFill>
                <a:latin typeface="Arial"/>
                <a:ea typeface="Arial"/>
                <a:cs typeface="Arial"/>
                <a:sym typeface="Arial"/>
              </a:rPr>
              <a:t>STATISTICAL APPROACH #2: </a:t>
            </a:r>
            <a:r>
              <a:rPr lang="en-AU" sz="1020" dirty="0">
                <a:solidFill>
                  <a:schemeClr val="dk1"/>
                </a:solidFill>
                <a:latin typeface="Arial"/>
                <a:ea typeface="Arial"/>
                <a:cs typeface="Arial"/>
                <a:sym typeface="Arial"/>
              </a:rPr>
              <a:t>Implement technical analysis procedures to handpicks stocks such as 10, 20 and triangular moving averages from which both algorithmic trading strategies, both mean reversion and triangular moving average, can be applied and tested to see which perform best over the last year’s market conditions. </a:t>
            </a:r>
            <a:endParaRPr sz="102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1" name="Freeform 6">
            <a:extLst>
              <a:ext uri="{FF2B5EF4-FFF2-40B4-BE49-F238E27FC236}">
                <a16:creationId xmlns:a16="http://schemas.microsoft.com/office/drawing/2014/main" id="{2D74755A-3E38-49F5-8A5D-60B210700C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380580"/>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sp>
      <p:cxnSp>
        <p:nvCxnSpPr>
          <p:cNvPr id="23" name="Straight Connector 22">
            <a:extLst>
              <a:ext uri="{FF2B5EF4-FFF2-40B4-BE49-F238E27FC236}">
                <a16:creationId xmlns:a16="http://schemas.microsoft.com/office/drawing/2014/main" id="{025F5275-06BF-41D5-A59C-B5FB61AF73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99730"/>
            <a:ext cx="4495800"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useBgFill="1">
        <p:nvSpPr>
          <p:cNvPr id="25" name="Rectangle 24">
            <a:extLst>
              <a:ext uri="{FF2B5EF4-FFF2-40B4-BE49-F238E27FC236}">
                <a16:creationId xmlns:a16="http://schemas.microsoft.com/office/drawing/2014/main" id="{E32ADEA4-9948-451B-AF85-3185C592B8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6">
            <a:extLst>
              <a:ext uri="{FF2B5EF4-FFF2-40B4-BE49-F238E27FC236}">
                <a16:creationId xmlns:a16="http://schemas.microsoft.com/office/drawing/2014/main" id="{7CCC2623-F6B5-4F85-90A3-389BDF8AF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14572"/>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sp>
      <p:cxnSp>
        <p:nvCxnSpPr>
          <p:cNvPr id="29" name="Straight Connector 28">
            <a:extLst>
              <a:ext uri="{FF2B5EF4-FFF2-40B4-BE49-F238E27FC236}">
                <a16:creationId xmlns:a16="http://schemas.microsoft.com/office/drawing/2014/main" id="{1EB70502-DE30-4A94-A4ED-7F6D1474F5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38176" y="6368667"/>
            <a:ext cx="10910356"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3" name="Google Shape;51;p2">
            <a:extLst>
              <a:ext uri="{FF2B5EF4-FFF2-40B4-BE49-F238E27FC236}">
                <a16:creationId xmlns:a16="http://schemas.microsoft.com/office/drawing/2014/main" id="{DC7D961F-EE91-4705-A2C5-530CE483F0D6}"/>
              </a:ext>
            </a:extLst>
          </p:cNvPr>
          <p:cNvSpPr txBox="1">
            <a:spLocks/>
          </p:cNvSpPr>
          <p:nvPr/>
        </p:nvSpPr>
        <p:spPr>
          <a:xfrm>
            <a:off x="219901" y="166963"/>
            <a:ext cx="8679262" cy="646331"/>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400"/>
              <a:buFont typeface="Arial"/>
              <a:buNone/>
              <a:defRPr sz="1900"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900" b="1"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900" b="1"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900" b="1"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900" b="1"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900" b="1"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900" b="1"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900" b="1"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900" b="1" i="0" u="none" strike="noStrike" cap="none">
                <a:solidFill>
                  <a:schemeClr val="dk2"/>
                </a:solidFill>
                <a:latin typeface="Arial"/>
                <a:ea typeface="Arial"/>
                <a:cs typeface="Arial"/>
                <a:sym typeface="Arial"/>
              </a:defRPr>
            </a:lvl9pPr>
          </a:lstStyle>
          <a:p>
            <a:pPr marL="0" marR="0" lvl="0" indent="0" algn="ctr"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400" kern="0" dirty="0">
                <a:solidFill>
                  <a:srgbClr val="002C46"/>
                </a:solidFill>
              </a:rPr>
              <a:t>Through a descriptive statistical approach, all industry categories where visualized in a time series from the year 2000 through December of 2017, from which industries with the highest cumulative close price  growth over the period were identified.</a:t>
            </a:r>
            <a:endParaRPr kumimoji="0" lang="en-US" sz="1400" b="1" i="0" u="none" strike="noStrike" kern="0" cap="none" spc="0" normalizeH="0" baseline="0" noProof="0" dirty="0">
              <a:ln>
                <a:noFill/>
              </a:ln>
              <a:solidFill>
                <a:srgbClr val="002C46"/>
              </a:solidFill>
              <a:effectLst/>
              <a:uLnTx/>
              <a:uFillTx/>
              <a:latin typeface="Arial"/>
              <a:cs typeface="Arial"/>
              <a:sym typeface="Arial"/>
            </a:endParaRPr>
          </a:p>
        </p:txBody>
      </p:sp>
      <p:sp>
        <p:nvSpPr>
          <p:cNvPr id="15" name="Google Shape;64;p2">
            <a:extLst>
              <a:ext uri="{FF2B5EF4-FFF2-40B4-BE49-F238E27FC236}">
                <a16:creationId xmlns:a16="http://schemas.microsoft.com/office/drawing/2014/main" id="{0972028D-AFD7-4C24-A154-B489EAFFE2AE}"/>
              </a:ext>
            </a:extLst>
          </p:cNvPr>
          <p:cNvSpPr txBox="1"/>
          <p:nvPr/>
        </p:nvSpPr>
        <p:spPr>
          <a:xfrm>
            <a:off x="9206591" y="741700"/>
            <a:ext cx="2577419" cy="3231614"/>
          </a:xfrm>
          <a:prstGeom prst="rect">
            <a:avLst/>
          </a:prstGeom>
          <a:noFill/>
          <a:ln w="12700" cap="flat" cmpd="sng">
            <a:solidFill>
              <a:srgbClr val="002060"/>
            </a:solidFill>
            <a:prstDash val="dash"/>
            <a:round/>
            <a:headEnd type="none" w="sm" len="sm"/>
            <a:tailEnd type="none" w="sm" len="sm"/>
          </a:ln>
        </p:spPr>
        <p:txBody>
          <a:bodyPr spcFirstLastPara="1" wrap="square" lIns="91425" tIns="45700" rIns="91425" bIns="45700" anchor="t" anchorCtr="0">
            <a:spAutoFit/>
          </a:bodyPr>
          <a:lstStyle/>
          <a:p>
            <a:pPr marL="171450" indent="-171450">
              <a:buClr>
                <a:srgbClr val="002C46"/>
              </a:buClr>
              <a:buSzPts val="1000"/>
              <a:buFont typeface="Arial" panose="020B0604020202020204" pitchFamily="34" charset="0"/>
              <a:buChar char="•"/>
            </a:pPr>
            <a:r>
              <a:rPr lang="en-US" sz="1000" b="1" kern="0" dirty="0">
                <a:solidFill>
                  <a:srgbClr val="002C46"/>
                </a:solidFill>
                <a:latin typeface="Arial"/>
                <a:ea typeface="Arial"/>
                <a:cs typeface="Arial"/>
                <a:sym typeface="Arial"/>
              </a:rPr>
              <a:t>From the year 2000 through December of 2017, we see the steepest growth in the finance, tech, and manufacturing industries, where we saw a _,_ and _ percent increase in cumulative close price respectively…. </a:t>
            </a:r>
            <a:endParaRPr sz="1400" kern="0" dirty="0">
              <a:solidFill>
                <a:srgbClr val="000000"/>
              </a:solidFill>
              <a:latin typeface="Arial"/>
              <a:ea typeface="Arial"/>
              <a:cs typeface="Arial"/>
              <a:sym typeface="Arial"/>
            </a:endParaRPr>
          </a:p>
          <a:p>
            <a:pPr marL="171450" indent="-171450">
              <a:buClr>
                <a:srgbClr val="002C46"/>
              </a:buClr>
              <a:buSzPts val="1000"/>
              <a:buFont typeface="Arial" panose="020B0604020202020204" pitchFamily="34" charset="0"/>
              <a:buChar char="•"/>
            </a:pPr>
            <a:r>
              <a:rPr lang="en-US" sz="1000" b="1" kern="0" dirty="0">
                <a:solidFill>
                  <a:srgbClr val="002C46"/>
                </a:solidFill>
                <a:latin typeface="Arial"/>
                <a:ea typeface="Arial"/>
                <a:cs typeface="Arial"/>
                <a:sym typeface="Arial"/>
              </a:rPr>
              <a:t>Over the same period, we saw the least amount of growth in chemicals, telecom and apparel.</a:t>
            </a:r>
          </a:p>
          <a:p>
            <a:pPr marL="171450" indent="-171450">
              <a:buClr>
                <a:srgbClr val="002C46"/>
              </a:buClr>
              <a:buSzPts val="1000"/>
              <a:buFont typeface="Arial" panose="020B0604020202020204" pitchFamily="34" charset="0"/>
              <a:buChar char="•"/>
            </a:pPr>
            <a:r>
              <a:rPr lang="en-US" sz="1000" b="1" kern="0" dirty="0">
                <a:solidFill>
                  <a:srgbClr val="002C46"/>
                </a:solidFill>
                <a:latin typeface="Arial"/>
                <a:ea typeface="Arial"/>
                <a:cs typeface="Arial"/>
                <a:sym typeface="Arial"/>
              </a:rPr>
              <a:t>Given our Investors have expressed a desire to invest in large cap companies with greater earning potential over the next year, our team has focused on investigating stocks within the index that are either from finance, tech and manufacturing.</a:t>
            </a:r>
          </a:p>
          <a:p>
            <a:pPr marL="285750" indent="-285750">
              <a:buClr>
                <a:srgbClr val="002C46"/>
              </a:buClr>
              <a:buSzPts val="1000"/>
              <a:buFont typeface="Arial" panose="020B0604020202020204" pitchFamily="34" charset="0"/>
              <a:buChar char="•"/>
            </a:pPr>
            <a:endParaRPr sz="1400" kern="0" dirty="0">
              <a:solidFill>
                <a:srgbClr val="000000"/>
              </a:solidFill>
              <a:latin typeface="Arial"/>
              <a:ea typeface="Arial"/>
              <a:cs typeface="Arial"/>
              <a:sym typeface="Arial"/>
            </a:endParaRPr>
          </a:p>
          <a:p>
            <a:pPr marL="228600" indent="-165100">
              <a:buClr>
                <a:srgbClr val="002C46"/>
              </a:buClr>
              <a:buSzPts val="1000"/>
              <a:buFont typeface="Arial"/>
              <a:buNone/>
            </a:pPr>
            <a:endParaRPr sz="1000" b="1" kern="0" dirty="0">
              <a:solidFill>
                <a:srgbClr val="002C46"/>
              </a:solidFill>
              <a:latin typeface="Arial"/>
              <a:ea typeface="Arial"/>
              <a:cs typeface="Arial"/>
              <a:sym typeface="Arial"/>
            </a:endParaRPr>
          </a:p>
        </p:txBody>
      </p:sp>
      <p:sp>
        <p:nvSpPr>
          <p:cNvPr id="17" name="Google Shape;66;p2">
            <a:extLst>
              <a:ext uri="{FF2B5EF4-FFF2-40B4-BE49-F238E27FC236}">
                <a16:creationId xmlns:a16="http://schemas.microsoft.com/office/drawing/2014/main" id="{FBCFF83C-E36A-4FDC-94A1-693D3A35D89F}"/>
              </a:ext>
            </a:extLst>
          </p:cNvPr>
          <p:cNvSpPr/>
          <p:nvPr/>
        </p:nvSpPr>
        <p:spPr>
          <a:xfrm>
            <a:off x="9206590" y="525273"/>
            <a:ext cx="1031689" cy="217172"/>
          </a:xfrm>
          <a:prstGeom prst="roundRect">
            <a:avLst>
              <a:gd name="adj" fmla="val 16667"/>
            </a:avLst>
          </a:prstGeom>
          <a:solidFill>
            <a:schemeClr val="accent1"/>
          </a:solidFill>
          <a:ln w="9525"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50"/>
              <a:buFont typeface="Arial"/>
              <a:buNone/>
            </a:pPr>
            <a:r>
              <a:rPr lang="en-US" sz="1050" b="1" i="0" u="none" strike="noStrike" cap="none">
                <a:solidFill>
                  <a:schemeClr val="dk1"/>
                </a:solidFill>
                <a:latin typeface="Arial"/>
                <a:ea typeface="Arial"/>
                <a:cs typeface="Arial"/>
                <a:sym typeface="Arial"/>
              </a:rPr>
              <a:t>Key Insights</a:t>
            </a:r>
            <a:endParaRPr sz="1400" b="0" i="0" u="none" strike="noStrike" cap="none">
              <a:solidFill>
                <a:srgbClr val="000000"/>
              </a:solidFill>
              <a:latin typeface="Arial"/>
              <a:ea typeface="Arial"/>
              <a:cs typeface="Arial"/>
              <a:sym typeface="Arial"/>
            </a:endParaRPr>
          </a:p>
        </p:txBody>
      </p:sp>
      <p:pic>
        <p:nvPicPr>
          <p:cNvPr id="2" name="Picture 1">
            <a:extLst>
              <a:ext uri="{FF2B5EF4-FFF2-40B4-BE49-F238E27FC236}">
                <a16:creationId xmlns:a16="http://schemas.microsoft.com/office/drawing/2014/main" id="{B9A39328-2E8B-4F4D-9B8E-96C386D605DE}"/>
              </a:ext>
            </a:extLst>
          </p:cNvPr>
          <p:cNvPicPr>
            <a:picLocks noChangeAspect="1"/>
          </p:cNvPicPr>
          <p:nvPr/>
        </p:nvPicPr>
        <p:blipFill>
          <a:blip r:embed="rId2"/>
          <a:stretch>
            <a:fillRect/>
          </a:stretch>
        </p:blipFill>
        <p:spPr>
          <a:xfrm>
            <a:off x="79899" y="813295"/>
            <a:ext cx="9126690" cy="5386436"/>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64;p2">
            <a:extLst>
              <a:ext uri="{FF2B5EF4-FFF2-40B4-BE49-F238E27FC236}">
                <a16:creationId xmlns:a16="http://schemas.microsoft.com/office/drawing/2014/main" id="{AB0E2CC5-D916-48EE-8FB5-2F812325EF1D}"/>
              </a:ext>
            </a:extLst>
          </p:cNvPr>
          <p:cNvSpPr txBox="1"/>
          <p:nvPr/>
        </p:nvSpPr>
        <p:spPr>
          <a:xfrm>
            <a:off x="9747682" y="746307"/>
            <a:ext cx="2361460" cy="4308831"/>
          </a:xfrm>
          <a:prstGeom prst="rect">
            <a:avLst/>
          </a:prstGeom>
          <a:noFill/>
          <a:ln w="12700" cap="flat" cmpd="sng">
            <a:solidFill>
              <a:srgbClr val="002060"/>
            </a:solidFill>
            <a:prstDash val="dash"/>
            <a:round/>
            <a:headEnd type="none" w="sm" len="sm"/>
            <a:tailEnd type="none" w="sm" len="sm"/>
          </a:ln>
        </p:spPr>
        <p:txBody>
          <a:bodyPr spcFirstLastPara="1" wrap="square" lIns="91425" tIns="45700" rIns="91425" bIns="45700" anchor="t" anchorCtr="0">
            <a:spAutoFit/>
          </a:bodyPr>
          <a:lstStyle/>
          <a:p>
            <a:pPr marL="171450" indent="-171450">
              <a:buClr>
                <a:srgbClr val="002C46"/>
              </a:buClr>
              <a:buSzPts val="1000"/>
              <a:buFont typeface="Arial" panose="020B0604020202020204" pitchFamily="34" charset="0"/>
              <a:buChar char="•"/>
            </a:pPr>
            <a:r>
              <a:rPr lang="en-US" sz="1100" b="1" kern="0" dirty="0">
                <a:solidFill>
                  <a:srgbClr val="002C46"/>
                </a:solidFill>
                <a:latin typeface="Arial"/>
                <a:ea typeface="Arial"/>
                <a:cs typeface="Arial"/>
                <a:sym typeface="Arial"/>
              </a:rPr>
              <a:t>Like our previous slide, we see finance, tech and manufacturing representing the top 3 industries in terms of cumulative daily close price for the period between 2000 and December of 2017.</a:t>
            </a:r>
          </a:p>
          <a:p>
            <a:pPr marL="171450" indent="-171450">
              <a:buClr>
                <a:srgbClr val="002C46"/>
              </a:buClr>
              <a:buSzPts val="1000"/>
              <a:buFont typeface="Arial" panose="020B0604020202020204" pitchFamily="34" charset="0"/>
              <a:buChar char="•"/>
            </a:pPr>
            <a:r>
              <a:rPr lang="en-US" sz="1100" b="1" kern="0" dirty="0">
                <a:solidFill>
                  <a:srgbClr val="002C46"/>
                </a:solidFill>
                <a:latin typeface="Arial"/>
                <a:ea typeface="Arial"/>
                <a:cs typeface="Arial"/>
                <a:sym typeface="Arial"/>
              </a:rPr>
              <a:t>Similarly, we see chemicals. Telecom and apparel representing the bottom three industries in terms of cumulative daily close price for the same period.</a:t>
            </a:r>
            <a:endParaRPr lang="en-US" sz="1100" b="1" kern="0" dirty="0">
              <a:solidFill>
                <a:srgbClr val="000000"/>
              </a:solidFill>
              <a:latin typeface="Arial"/>
              <a:ea typeface="Arial"/>
              <a:cs typeface="Arial"/>
              <a:sym typeface="Arial"/>
            </a:endParaRPr>
          </a:p>
          <a:p>
            <a:pPr marL="171450" indent="-171450">
              <a:buClr>
                <a:srgbClr val="002C46"/>
              </a:buClr>
              <a:buSzPts val="1000"/>
              <a:buFont typeface="Arial" panose="020B0604020202020204" pitchFamily="34" charset="0"/>
              <a:buChar char="•"/>
            </a:pPr>
            <a:r>
              <a:rPr lang="en-US" sz="1100" b="1" kern="0" dirty="0">
                <a:solidFill>
                  <a:srgbClr val="000000"/>
                </a:solidFill>
                <a:latin typeface="Arial"/>
                <a:ea typeface="Arial"/>
                <a:cs typeface="Arial"/>
                <a:sym typeface="Arial"/>
              </a:rPr>
              <a:t>Finance, tech, and manufacturing represent 54% of the index’s entire cumulative daily close price for the period between 2000 and December of 2017. Conversely, chemicals, telecom and apparel only represent 6% of the index’s entire cumulative </a:t>
            </a:r>
            <a:r>
              <a:rPr lang="en-US" sz="1100" b="1" kern="0" dirty="0" err="1">
                <a:solidFill>
                  <a:srgbClr val="000000"/>
                </a:solidFill>
                <a:latin typeface="Arial"/>
                <a:ea typeface="Arial"/>
                <a:cs typeface="Arial"/>
                <a:sym typeface="Arial"/>
              </a:rPr>
              <a:t>dailyl</a:t>
            </a:r>
            <a:r>
              <a:rPr lang="en-US" sz="1100" b="1" kern="0" dirty="0">
                <a:solidFill>
                  <a:srgbClr val="000000"/>
                </a:solidFill>
                <a:latin typeface="Arial"/>
                <a:ea typeface="Arial"/>
                <a:cs typeface="Arial"/>
                <a:sym typeface="Arial"/>
              </a:rPr>
              <a:t> close price for the same period.</a:t>
            </a:r>
            <a:endParaRPr sz="1100" kern="0" dirty="0">
              <a:solidFill>
                <a:srgbClr val="000000"/>
              </a:solidFill>
              <a:latin typeface="Arial"/>
              <a:ea typeface="Arial"/>
              <a:cs typeface="Arial"/>
              <a:sym typeface="Arial"/>
            </a:endParaRPr>
          </a:p>
          <a:p>
            <a:pPr marL="228600" indent="-165100">
              <a:buClr>
                <a:srgbClr val="002C46"/>
              </a:buClr>
              <a:buSzPts val="1000"/>
              <a:buFont typeface="Arial"/>
              <a:buNone/>
            </a:pPr>
            <a:endParaRPr sz="1000" b="1" kern="0" dirty="0">
              <a:solidFill>
                <a:srgbClr val="002C46"/>
              </a:solidFill>
              <a:latin typeface="Arial"/>
              <a:ea typeface="Arial"/>
              <a:cs typeface="Arial"/>
              <a:sym typeface="Arial"/>
            </a:endParaRPr>
          </a:p>
        </p:txBody>
      </p:sp>
      <p:sp>
        <p:nvSpPr>
          <p:cNvPr id="5" name="Google Shape;66;p2">
            <a:extLst>
              <a:ext uri="{FF2B5EF4-FFF2-40B4-BE49-F238E27FC236}">
                <a16:creationId xmlns:a16="http://schemas.microsoft.com/office/drawing/2014/main" id="{B84AB07F-8029-4DA3-AD4E-81EE1E500355}"/>
              </a:ext>
            </a:extLst>
          </p:cNvPr>
          <p:cNvSpPr/>
          <p:nvPr/>
        </p:nvSpPr>
        <p:spPr>
          <a:xfrm>
            <a:off x="9949070" y="531148"/>
            <a:ext cx="1031689" cy="217172"/>
          </a:xfrm>
          <a:prstGeom prst="roundRect">
            <a:avLst>
              <a:gd name="adj" fmla="val 16667"/>
            </a:avLst>
          </a:prstGeom>
          <a:solidFill>
            <a:schemeClr val="accent1"/>
          </a:solidFill>
          <a:ln w="9525"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50"/>
              <a:buFont typeface="Arial"/>
              <a:buNone/>
            </a:pPr>
            <a:r>
              <a:rPr lang="en-US" sz="1050" b="1" i="0" u="none" strike="noStrike" cap="none" dirty="0">
                <a:solidFill>
                  <a:schemeClr val="dk1"/>
                </a:solidFill>
                <a:latin typeface="Arial"/>
                <a:ea typeface="Arial"/>
                <a:cs typeface="Arial"/>
                <a:sym typeface="Arial"/>
              </a:rPr>
              <a:t>Key Insights</a:t>
            </a:r>
            <a:endParaRPr sz="1400" b="0" i="0" u="none" strike="noStrike" cap="none" dirty="0">
              <a:solidFill>
                <a:srgbClr val="000000"/>
              </a:solidFill>
              <a:latin typeface="Arial"/>
              <a:ea typeface="Arial"/>
              <a:cs typeface="Arial"/>
              <a:sym typeface="Arial"/>
            </a:endParaRPr>
          </a:p>
        </p:txBody>
      </p:sp>
      <p:sp>
        <p:nvSpPr>
          <p:cNvPr id="6" name="Google Shape;51;p2">
            <a:extLst>
              <a:ext uri="{FF2B5EF4-FFF2-40B4-BE49-F238E27FC236}">
                <a16:creationId xmlns:a16="http://schemas.microsoft.com/office/drawing/2014/main" id="{6E300FEB-CEAA-414F-BE25-238B94A7B802}"/>
              </a:ext>
            </a:extLst>
          </p:cNvPr>
          <p:cNvSpPr txBox="1">
            <a:spLocks/>
          </p:cNvSpPr>
          <p:nvPr/>
        </p:nvSpPr>
        <p:spPr>
          <a:xfrm>
            <a:off x="0" y="100038"/>
            <a:ext cx="9949070" cy="430887"/>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400"/>
              <a:buFont typeface="Arial"/>
              <a:buNone/>
              <a:defRPr sz="1900"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900" b="1"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900" b="1"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900" b="1"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900" b="1"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900" b="1"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900" b="1"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900" b="1"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900" b="1" i="0" u="none" strike="noStrike" cap="none">
                <a:solidFill>
                  <a:schemeClr val="dk2"/>
                </a:solidFill>
                <a:latin typeface="Arial"/>
                <a:ea typeface="Arial"/>
                <a:cs typeface="Arial"/>
                <a:sym typeface="Arial"/>
              </a:defRPr>
            </a:lvl9pPr>
          </a:lstStyle>
          <a:p>
            <a:pPr marL="0" marR="0" lvl="0" indent="0" algn="ctr" defTabSz="914400" rtl="0" eaLnBrk="1" fontAlgn="auto" latinLnBrk="0" hangingPunct="1">
              <a:lnSpc>
                <a:spcPct val="100000"/>
              </a:lnSpc>
              <a:spcBef>
                <a:spcPts val="0"/>
              </a:spcBef>
              <a:spcAft>
                <a:spcPts val="0"/>
              </a:spcAft>
              <a:buClr>
                <a:srgbClr val="000000"/>
              </a:buClr>
              <a:buSzPts val="1400"/>
              <a:buFont typeface="Arial"/>
              <a:buNone/>
              <a:tabLst/>
              <a:defRPr/>
            </a:pPr>
            <a:r>
              <a:rPr kumimoji="0" lang="en-US" sz="1400" b="1" i="0" u="none" strike="noStrike" kern="0" cap="none" spc="0" normalizeH="0" baseline="0" noProof="0" dirty="0">
                <a:ln>
                  <a:noFill/>
                </a:ln>
                <a:solidFill>
                  <a:srgbClr val="002C46"/>
                </a:solidFill>
                <a:effectLst/>
                <a:uLnTx/>
                <a:uFillTx/>
                <a:latin typeface="Arial"/>
                <a:cs typeface="Arial"/>
                <a:sym typeface="Arial"/>
              </a:rPr>
              <a:t>By representing the </a:t>
            </a:r>
            <a:r>
              <a:rPr lang="en-US" sz="1400" kern="0" dirty="0">
                <a:solidFill>
                  <a:srgbClr val="002C46"/>
                </a:solidFill>
              </a:rPr>
              <a:t>industry data through bar chart visualizations, a cumulative total of daily close prices further illustrates the industries that have historically traded at higher prices within the Dow Jones index.</a:t>
            </a:r>
            <a:endParaRPr kumimoji="0" lang="en-US" sz="1400" b="1" i="0" u="none" strike="noStrike" kern="0" cap="none" spc="0" normalizeH="0" baseline="0" noProof="0" dirty="0">
              <a:ln>
                <a:noFill/>
              </a:ln>
              <a:solidFill>
                <a:srgbClr val="002C46"/>
              </a:solidFill>
              <a:effectLst/>
              <a:uLnTx/>
              <a:uFillTx/>
              <a:latin typeface="Arial"/>
              <a:cs typeface="Arial"/>
              <a:sym typeface="Arial"/>
            </a:endParaRPr>
          </a:p>
        </p:txBody>
      </p:sp>
      <p:pic>
        <p:nvPicPr>
          <p:cNvPr id="7" name="Picture">
            <a:hlinkClick r:id="rId2"/>
            <a:extLst>
              <a:ext uri="{FF2B5EF4-FFF2-40B4-BE49-F238E27FC236}">
                <a16:creationId xmlns:a16="http://schemas.microsoft.com/office/drawing/2014/main" id="{EF8C430E-8ECC-4EF3-9895-F3DBE3812FB1}"/>
              </a:ext>
            </a:extLst>
          </p:cNvPr>
          <p:cNvPicPr>
            <a:picLocks noChangeAspect="1"/>
          </p:cNvPicPr>
          <p:nvPr/>
        </p:nvPicPr>
        <p:blipFill>
          <a:blip r:embed="rId3"/>
          <a:stretch>
            <a:fillRect/>
          </a:stretch>
        </p:blipFill>
        <p:spPr>
          <a:xfrm>
            <a:off x="76200" y="648070"/>
            <a:ext cx="9671482" cy="5495278"/>
          </a:xfrm>
          <a:prstGeom prst="rect">
            <a:avLst/>
          </a:prstGeom>
          <a:no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51;p2">
            <a:extLst>
              <a:ext uri="{FF2B5EF4-FFF2-40B4-BE49-F238E27FC236}">
                <a16:creationId xmlns:a16="http://schemas.microsoft.com/office/drawing/2014/main" id="{ED24BA08-5337-41CC-BA6C-656D4533C9A8}"/>
              </a:ext>
            </a:extLst>
          </p:cNvPr>
          <p:cNvSpPr txBox="1">
            <a:spLocks/>
          </p:cNvSpPr>
          <p:nvPr/>
        </p:nvSpPr>
        <p:spPr>
          <a:xfrm>
            <a:off x="0" y="100038"/>
            <a:ext cx="9949070" cy="646331"/>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400"/>
              <a:buFont typeface="Arial"/>
              <a:buNone/>
              <a:defRPr sz="1900"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900" b="1"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900" b="1"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900" b="1"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900" b="1"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900" b="1"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900" b="1"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900" b="1"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900" b="1" i="0" u="none" strike="noStrike" cap="none">
                <a:solidFill>
                  <a:schemeClr val="dk2"/>
                </a:solidFill>
                <a:latin typeface="Arial"/>
                <a:ea typeface="Arial"/>
                <a:cs typeface="Arial"/>
                <a:sym typeface="Arial"/>
              </a:defRPr>
            </a:lvl9pPr>
          </a:lstStyle>
          <a:p>
            <a:pPr marL="0" marR="0" lvl="0" indent="0" algn="ctr" defTabSz="914400" rtl="0" eaLnBrk="1" fontAlgn="auto" latinLnBrk="0" hangingPunct="1">
              <a:lnSpc>
                <a:spcPct val="100000"/>
              </a:lnSpc>
              <a:spcBef>
                <a:spcPts val="0"/>
              </a:spcBef>
              <a:spcAft>
                <a:spcPts val="0"/>
              </a:spcAft>
              <a:buClr>
                <a:srgbClr val="000000"/>
              </a:buClr>
              <a:buSzPts val="1400"/>
              <a:buFont typeface="Arial"/>
              <a:buNone/>
              <a:tabLst/>
              <a:defRPr/>
            </a:pPr>
            <a:r>
              <a:rPr kumimoji="0" lang="en-US" sz="1400" b="1" i="0" u="none" strike="noStrike" kern="0" cap="none" spc="0" normalizeH="0" baseline="0" noProof="0" dirty="0">
                <a:ln>
                  <a:noFill/>
                </a:ln>
                <a:solidFill>
                  <a:srgbClr val="002C46"/>
                </a:solidFill>
                <a:effectLst/>
                <a:uLnTx/>
                <a:uFillTx/>
                <a:latin typeface="Arial"/>
                <a:cs typeface="Arial"/>
                <a:sym typeface="Arial"/>
              </a:rPr>
              <a:t>Through a more granular view into the industry level bar chart data, an additional view of the data containing the cumulative daily close price per company within the Dow Jones index can be visualized in order to identify the companies that have historically traded at higher prices.</a:t>
            </a:r>
          </a:p>
        </p:txBody>
      </p:sp>
      <p:sp>
        <p:nvSpPr>
          <p:cNvPr id="5" name="Google Shape;66;p2">
            <a:extLst>
              <a:ext uri="{FF2B5EF4-FFF2-40B4-BE49-F238E27FC236}">
                <a16:creationId xmlns:a16="http://schemas.microsoft.com/office/drawing/2014/main" id="{1C565473-7809-425E-9496-A87BFC40209F}"/>
              </a:ext>
            </a:extLst>
          </p:cNvPr>
          <p:cNvSpPr/>
          <p:nvPr/>
        </p:nvSpPr>
        <p:spPr>
          <a:xfrm>
            <a:off x="9949070" y="531148"/>
            <a:ext cx="2242930" cy="217172"/>
          </a:xfrm>
          <a:prstGeom prst="roundRect">
            <a:avLst>
              <a:gd name="adj" fmla="val 16667"/>
            </a:avLst>
          </a:prstGeom>
          <a:solidFill>
            <a:schemeClr val="accent1"/>
          </a:solidFill>
          <a:ln w="9525"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50"/>
              <a:buFont typeface="Arial"/>
              <a:buNone/>
            </a:pPr>
            <a:r>
              <a:rPr lang="en-US" sz="1050" b="1" i="0" u="none" strike="noStrike" cap="none" dirty="0">
                <a:solidFill>
                  <a:schemeClr val="dk1"/>
                </a:solidFill>
                <a:latin typeface="Arial"/>
                <a:ea typeface="Arial"/>
                <a:cs typeface="Arial"/>
                <a:sym typeface="Arial"/>
              </a:rPr>
              <a:t>Key Insights</a:t>
            </a:r>
            <a:endParaRPr sz="1400" b="0" i="0" u="none" strike="noStrike" cap="none" dirty="0">
              <a:solidFill>
                <a:srgbClr val="000000"/>
              </a:solidFill>
              <a:latin typeface="Arial"/>
              <a:ea typeface="Arial"/>
              <a:cs typeface="Arial"/>
              <a:sym typeface="Arial"/>
            </a:endParaRPr>
          </a:p>
        </p:txBody>
      </p:sp>
      <p:sp>
        <p:nvSpPr>
          <p:cNvPr id="6" name="Google Shape;64;p2">
            <a:extLst>
              <a:ext uri="{FF2B5EF4-FFF2-40B4-BE49-F238E27FC236}">
                <a16:creationId xmlns:a16="http://schemas.microsoft.com/office/drawing/2014/main" id="{3E98CE53-A0CA-4CF1-AB41-26C4AC5EB405}"/>
              </a:ext>
            </a:extLst>
          </p:cNvPr>
          <p:cNvSpPr txBox="1"/>
          <p:nvPr/>
        </p:nvSpPr>
        <p:spPr>
          <a:xfrm>
            <a:off x="9949070" y="746307"/>
            <a:ext cx="2242930" cy="2708393"/>
          </a:xfrm>
          <a:prstGeom prst="rect">
            <a:avLst/>
          </a:prstGeom>
          <a:noFill/>
          <a:ln w="12700" cap="flat" cmpd="sng">
            <a:solidFill>
              <a:srgbClr val="002060"/>
            </a:solidFill>
            <a:prstDash val="dash"/>
            <a:round/>
            <a:headEnd type="none" w="sm" len="sm"/>
            <a:tailEnd type="none" w="sm" len="sm"/>
          </a:ln>
        </p:spPr>
        <p:txBody>
          <a:bodyPr spcFirstLastPara="1" wrap="square" lIns="91425" tIns="45700" rIns="91425" bIns="45700" anchor="t" anchorCtr="0">
            <a:spAutoFit/>
          </a:bodyPr>
          <a:lstStyle/>
          <a:p>
            <a:pPr marL="285750" indent="-285750">
              <a:buClr>
                <a:srgbClr val="002C46"/>
              </a:buClr>
              <a:buSzPts val="1000"/>
              <a:buFont typeface="Arial" panose="020B0604020202020204" pitchFamily="34" charset="0"/>
              <a:buChar char="•"/>
            </a:pPr>
            <a:r>
              <a:rPr lang="en-US" sz="1000" b="1" kern="0" dirty="0">
                <a:solidFill>
                  <a:srgbClr val="002C46"/>
                </a:solidFill>
                <a:latin typeface="Arial"/>
                <a:ea typeface="Arial"/>
                <a:cs typeface="Arial"/>
                <a:sym typeface="Arial"/>
              </a:rPr>
              <a:t>Much like our </a:t>
            </a:r>
            <a:r>
              <a:rPr lang="en-US" sz="1000" b="1" kern="0" dirty="0" err="1">
                <a:solidFill>
                  <a:srgbClr val="002C46"/>
                </a:solidFill>
                <a:latin typeface="Arial"/>
                <a:ea typeface="Arial"/>
                <a:cs typeface="Arial"/>
                <a:sym typeface="Arial"/>
              </a:rPr>
              <a:t>barchart</a:t>
            </a:r>
            <a:r>
              <a:rPr lang="en-US" sz="1000" b="1" kern="0" dirty="0">
                <a:solidFill>
                  <a:srgbClr val="002C46"/>
                </a:solidFill>
                <a:latin typeface="Arial"/>
                <a:ea typeface="Arial"/>
                <a:cs typeface="Arial"/>
                <a:sym typeface="Arial"/>
              </a:rPr>
              <a:t> data representing the cumulative close price by industry, here we see the top 4 companies represented by finance, tech, and manufacturing stocks, with Goldman accounting for .58M, IBM for .48M, 3M for .37M and Boeing for .32M. </a:t>
            </a:r>
            <a:endParaRPr lang="en-US" sz="1400" b="1" kern="0" dirty="0">
              <a:solidFill>
                <a:srgbClr val="000000"/>
              </a:solidFill>
              <a:latin typeface="Arial"/>
              <a:ea typeface="Arial"/>
              <a:cs typeface="Arial"/>
              <a:sym typeface="Arial"/>
            </a:endParaRPr>
          </a:p>
          <a:p>
            <a:pPr marL="285750" indent="-285750">
              <a:buClr>
                <a:srgbClr val="002C46"/>
              </a:buClr>
              <a:buSzPts val="1000"/>
              <a:buFont typeface="Arial" panose="020B0604020202020204" pitchFamily="34" charset="0"/>
              <a:buChar char="•"/>
            </a:pPr>
            <a:r>
              <a:rPr lang="en-US" sz="1000" b="1" kern="0" dirty="0">
                <a:solidFill>
                  <a:srgbClr val="000000"/>
                </a:solidFill>
                <a:latin typeface="Arial"/>
                <a:ea typeface="Arial"/>
                <a:cs typeface="Arial"/>
                <a:sym typeface="Arial"/>
              </a:rPr>
              <a:t>These 4 Stocks represent 27% of the index’s entire cumulative daily close price for the 18 year period.</a:t>
            </a:r>
          </a:p>
          <a:p>
            <a:pPr marL="285750" indent="-285750">
              <a:buClr>
                <a:srgbClr val="002C46"/>
              </a:buClr>
              <a:buSzPts val="1000"/>
              <a:buFont typeface="Arial" panose="020B0604020202020204" pitchFamily="34" charset="0"/>
              <a:buChar char="•"/>
            </a:pPr>
            <a:endParaRPr lang="en-US" sz="1000" b="1" kern="0" dirty="0">
              <a:solidFill>
                <a:srgbClr val="000000"/>
              </a:solidFill>
              <a:latin typeface="Arial"/>
              <a:ea typeface="Arial"/>
              <a:cs typeface="Arial"/>
              <a:sym typeface="Arial"/>
            </a:endParaRPr>
          </a:p>
          <a:p>
            <a:pPr marL="285750" indent="-285750">
              <a:buClr>
                <a:srgbClr val="002C46"/>
              </a:buClr>
              <a:buSzPts val="1000"/>
              <a:buFont typeface="Arial" panose="020B0604020202020204" pitchFamily="34" charset="0"/>
              <a:buChar char="•"/>
            </a:pPr>
            <a:endParaRPr sz="1000" b="1" kern="0" dirty="0">
              <a:solidFill>
                <a:srgbClr val="000000"/>
              </a:solidFill>
              <a:latin typeface="Arial"/>
              <a:ea typeface="Arial"/>
              <a:cs typeface="Arial"/>
              <a:sym typeface="Arial"/>
            </a:endParaRPr>
          </a:p>
          <a:p>
            <a:pPr marL="228600" indent="-165100">
              <a:buClr>
                <a:srgbClr val="002C46"/>
              </a:buClr>
              <a:buSzPts val="1000"/>
              <a:buFont typeface="Arial"/>
              <a:buNone/>
            </a:pPr>
            <a:endParaRPr sz="1000" kern="0" dirty="0">
              <a:solidFill>
                <a:srgbClr val="002C46"/>
              </a:solidFill>
              <a:latin typeface="Arial"/>
              <a:ea typeface="Arial"/>
              <a:cs typeface="Arial"/>
              <a:sym typeface="Arial"/>
            </a:endParaRPr>
          </a:p>
          <a:p>
            <a:pPr marL="228600" indent="-165100">
              <a:buClr>
                <a:srgbClr val="002C46"/>
              </a:buClr>
              <a:buSzPts val="1000"/>
              <a:buFont typeface="Arial"/>
              <a:buNone/>
            </a:pPr>
            <a:endParaRPr sz="1000" b="1" kern="0" dirty="0">
              <a:solidFill>
                <a:srgbClr val="002C46"/>
              </a:solidFill>
              <a:latin typeface="Arial"/>
              <a:ea typeface="Arial"/>
              <a:cs typeface="Arial"/>
              <a:sym typeface="Arial"/>
            </a:endParaRPr>
          </a:p>
        </p:txBody>
      </p:sp>
      <p:pic>
        <p:nvPicPr>
          <p:cNvPr id="7" name="Picture">
            <a:hlinkClick r:id="rId2"/>
            <a:extLst>
              <a:ext uri="{FF2B5EF4-FFF2-40B4-BE49-F238E27FC236}">
                <a16:creationId xmlns:a16="http://schemas.microsoft.com/office/drawing/2014/main" id="{D51F69B3-CDEF-45D9-B1B4-B62639633E34}"/>
              </a:ext>
            </a:extLst>
          </p:cNvPr>
          <p:cNvPicPr>
            <a:picLocks noChangeAspect="1"/>
          </p:cNvPicPr>
          <p:nvPr/>
        </p:nvPicPr>
        <p:blipFill>
          <a:blip r:embed="rId3"/>
          <a:stretch>
            <a:fillRect/>
          </a:stretch>
        </p:blipFill>
        <p:spPr>
          <a:xfrm>
            <a:off x="76200" y="746306"/>
            <a:ext cx="9769136" cy="5405919"/>
          </a:xfrm>
          <a:prstGeom prst="rect">
            <a:avLst/>
          </a:prstGeom>
          <a:noFill/>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51;p2">
            <a:extLst>
              <a:ext uri="{FF2B5EF4-FFF2-40B4-BE49-F238E27FC236}">
                <a16:creationId xmlns:a16="http://schemas.microsoft.com/office/drawing/2014/main" id="{B339ECFF-6E95-46CB-B60B-526591BCC822}"/>
              </a:ext>
            </a:extLst>
          </p:cNvPr>
          <p:cNvSpPr txBox="1">
            <a:spLocks/>
          </p:cNvSpPr>
          <p:nvPr/>
        </p:nvSpPr>
        <p:spPr>
          <a:xfrm>
            <a:off x="0" y="100038"/>
            <a:ext cx="9670774" cy="646331"/>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400"/>
              <a:buFont typeface="Arial"/>
              <a:buNone/>
              <a:defRPr sz="1900"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900" b="1"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900" b="1"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900" b="1"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900" b="1"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900" b="1"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900" b="1"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900" b="1"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900" b="1" i="0" u="none" strike="noStrike" cap="none">
                <a:solidFill>
                  <a:schemeClr val="dk2"/>
                </a:solidFill>
                <a:latin typeface="Arial"/>
                <a:ea typeface="Arial"/>
                <a:cs typeface="Arial"/>
                <a:sym typeface="Arial"/>
              </a:defRPr>
            </a:lvl9pPr>
          </a:lstStyle>
          <a:p>
            <a:pPr marL="0" marR="0" lvl="0" indent="0" algn="ctr"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400" kern="0" dirty="0">
                <a:solidFill>
                  <a:srgbClr val="002C46"/>
                </a:solidFill>
              </a:rPr>
              <a:t>Through a comparative analysis of our 4 chosen stock choices using the cumulative close price per year for years 2000 to 2017 versus a more granular view of the daily close price per day for all current data for 2017 reflects the long term trend of each stock versus the more recent activity of the respective stocks.</a:t>
            </a:r>
            <a:endParaRPr kumimoji="0" lang="en-US" sz="1400" b="1" i="0" u="none" strike="noStrike" kern="0" cap="none" spc="0" normalizeH="0" baseline="0" noProof="0" dirty="0">
              <a:ln>
                <a:noFill/>
              </a:ln>
              <a:solidFill>
                <a:srgbClr val="002C46"/>
              </a:solidFill>
              <a:effectLst/>
              <a:uLnTx/>
              <a:uFillTx/>
              <a:latin typeface="Arial"/>
              <a:cs typeface="Arial"/>
              <a:sym typeface="Arial"/>
            </a:endParaRPr>
          </a:p>
        </p:txBody>
      </p:sp>
      <p:sp>
        <p:nvSpPr>
          <p:cNvPr id="5" name="Google Shape;66;p2">
            <a:extLst>
              <a:ext uri="{FF2B5EF4-FFF2-40B4-BE49-F238E27FC236}">
                <a16:creationId xmlns:a16="http://schemas.microsoft.com/office/drawing/2014/main" id="{627EEEE3-6384-4692-8054-F490232A5464}"/>
              </a:ext>
            </a:extLst>
          </p:cNvPr>
          <p:cNvSpPr/>
          <p:nvPr/>
        </p:nvSpPr>
        <p:spPr>
          <a:xfrm>
            <a:off x="9444393" y="703881"/>
            <a:ext cx="2484268" cy="184469"/>
          </a:xfrm>
          <a:prstGeom prst="roundRect">
            <a:avLst>
              <a:gd name="adj" fmla="val 16667"/>
            </a:avLst>
          </a:prstGeom>
          <a:solidFill>
            <a:schemeClr val="accent1"/>
          </a:solidFill>
          <a:ln w="9525"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50"/>
              <a:buFont typeface="Arial"/>
              <a:buNone/>
            </a:pPr>
            <a:r>
              <a:rPr lang="en-US" sz="1050" b="1" i="0" u="none" strike="noStrike" cap="none" dirty="0">
                <a:solidFill>
                  <a:schemeClr val="dk1"/>
                </a:solidFill>
                <a:latin typeface="Arial"/>
                <a:ea typeface="Arial"/>
                <a:cs typeface="Arial"/>
                <a:sym typeface="Arial"/>
              </a:rPr>
              <a:t>Key Insights</a:t>
            </a:r>
            <a:endParaRPr sz="1400" b="0" i="0" u="none" strike="noStrike" cap="none" dirty="0">
              <a:solidFill>
                <a:srgbClr val="000000"/>
              </a:solidFill>
              <a:latin typeface="Arial"/>
              <a:ea typeface="Arial"/>
              <a:cs typeface="Arial"/>
              <a:sym typeface="Arial"/>
            </a:endParaRPr>
          </a:p>
        </p:txBody>
      </p:sp>
      <p:sp>
        <p:nvSpPr>
          <p:cNvPr id="6" name="Google Shape;64;p2">
            <a:extLst>
              <a:ext uri="{FF2B5EF4-FFF2-40B4-BE49-F238E27FC236}">
                <a16:creationId xmlns:a16="http://schemas.microsoft.com/office/drawing/2014/main" id="{8323158B-4603-46D0-A6A1-4E8B03878F37}"/>
              </a:ext>
            </a:extLst>
          </p:cNvPr>
          <p:cNvSpPr txBox="1"/>
          <p:nvPr/>
        </p:nvSpPr>
        <p:spPr>
          <a:xfrm>
            <a:off x="9459157" y="888350"/>
            <a:ext cx="2484268" cy="3123892"/>
          </a:xfrm>
          <a:prstGeom prst="rect">
            <a:avLst/>
          </a:prstGeom>
          <a:noFill/>
          <a:ln w="12700" cap="flat" cmpd="sng">
            <a:solidFill>
              <a:srgbClr val="002060"/>
            </a:solidFill>
            <a:prstDash val="dash"/>
            <a:round/>
            <a:headEnd type="none" w="sm" len="sm"/>
            <a:tailEnd type="none" w="sm" len="sm"/>
          </a:ln>
        </p:spPr>
        <p:txBody>
          <a:bodyPr spcFirstLastPara="1" wrap="square" lIns="91425" tIns="45700" rIns="91425" bIns="45700" anchor="t" anchorCtr="0">
            <a:spAutoFit/>
          </a:bodyPr>
          <a:lstStyle/>
          <a:p>
            <a:pPr marL="171450" indent="-171450">
              <a:buClr>
                <a:srgbClr val="002C46"/>
              </a:buClr>
              <a:buSzPts val="1000"/>
              <a:buFont typeface="Arial" panose="020B0604020202020204" pitchFamily="34" charset="0"/>
              <a:buChar char="•"/>
            </a:pPr>
            <a:r>
              <a:rPr lang="en-US" sz="1100" kern="0" dirty="0">
                <a:solidFill>
                  <a:srgbClr val="000000"/>
                </a:solidFill>
                <a:latin typeface="Arial"/>
                <a:ea typeface="Arial"/>
                <a:cs typeface="Arial"/>
                <a:sym typeface="Arial"/>
              </a:rPr>
              <a:t>For the period of 2000 through December of 2017, we see strong growth from all 4 stocks, with Boeing showing the largest growth at 76%, followed by 3M at 74%, Goldman Sachs at 54% and IBM with 32</a:t>
            </a:r>
            <a:r>
              <a:rPr lang="en-US" sz="1100" kern="0">
                <a:solidFill>
                  <a:srgbClr val="000000"/>
                </a:solidFill>
                <a:latin typeface="Arial"/>
                <a:ea typeface="Arial"/>
                <a:cs typeface="Arial"/>
                <a:sym typeface="Arial"/>
              </a:rPr>
              <a:t>% growth.</a:t>
            </a:r>
            <a:endParaRPr lang="en-US" sz="1100" kern="0" dirty="0">
              <a:solidFill>
                <a:srgbClr val="000000"/>
              </a:solidFill>
              <a:latin typeface="Arial"/>
              <a:ea typeface="Arial"/>
              <a:cs typeface="Arial"/>
              <a:sym typeface="Arial"/>
            </a:endParaRPr>
          </a:p>
          <a:p>
            <a:pPr marL="171450" indent="-171450">
              <a:buClr>
                <a:srgbClr val="002C46"/>
              </a:buClr>
              <a:buSzPts val="1000"/>
              <a:buFont typeface="Arial" panose="020B0604020202020204" pitchFamily="34" charset="0"/>
              <a:buChar char="•"/>
            </a:pPr>
            <a:r>
              <a:rPr lang="en-US" sz="1100" kern="0" dirty="0">
                <a:solidFill>
                  <a:srgbClr val="000000"/>
                </a:solidFill>
                <a:latin typeface="Arial"/>
                <a:ea typeface="Arial"/>
                <a:cs typeface="Arial"/>
                <a:sym typeface="Arial"/>
              </a:rPr>
              <a:t>The short term trends for all data collected over 2017, illustrated below, shows a similar picture with Boeing demonstrating the most growth of 76%, with Goldman and 3M pretty flat at 3% and 2% growth respectively. Finally, IBM saw losses over the last year with an 11% decrease in stock price over the last year.</a:t>
            </a:r>
            <a:endParaRPr sz="1400" kern="0" dirty="0">
              <a:solidFill>
                <a:srgbClr val="000000"/>
              </a:solidFill>
              <a:latin typeface="Arial"/>
              <a:ea typeface="Arial"/>
              <a:cs typeface="Arial"/>
              <a:sym typeface="Arial"/>
            </a:endParaRPr>
          </a:p>
          <a:p>
            <a:pPr marL="228600" indent="-165100">
              <a:buClr>
                <a:srgbClr val="002C46"/>
              </a:buClr>
              <a:buSzPts val="1000"/>
              <a:buFont typeface="Arial"/>
              <a:buNone/>
            </a:pPr>
            <a:endParaRPr sz="1000" b="1" kern="0" dirty="0">
              <a:solidFill>
                <a:srgbClr val="002C46"/>
              </a:solidFill>
              <a:latin typeface="Arial"/>
              <a:ea typeface="Arial"/>
              <a:cs typeface="Arial"/>
              <a:sym typeface="Arial"/>
            </a:endParaRPr>
          </a:p>
        </p:txBody>
      </p:sp>
      <p:pic>
        <p:nvPicPr>
          <p:cNvPr id="8" name="Picture 7">
            <a:extLst>
              <a:ext uri="{FF2B5EF4-FFF2-40B4-BE49-F238E27FC236}">
                <a16:creationId xmlns:a16="http://schemas.microsoft.com/office/drawing/2014/main" id="{6D194BF7-627B-4230-A305-3E8D7EB7CA9C}"/>
              </a:ext>
            </a:extLst>
          </p:cNvPr>
          <p:cNvPicPr>
            <a:picLocks noChangeAspect="1"/>
          </p:cNvPicPr>
          <p:nvPr/>
        </p:nvPicPr>
        <p:blipFill>
          <a:blip r:embed="rId2"/>
          <a:stretch>
            <a:fillRect/>
          </a:stretch>
        </p:blipFill>
        <p:spPr>
          <a:xfrm>
            <a:off x="115410" y="746369"/>
            <a:ext cx="8984202" cy="2682632"/>
          </a:xfrm>
          <a:prstGeom prst="rect">
            <a:avLst/>
          </a:prstGeom>
        </p:spPr>
      </p:pic>
      <p:pic>
        <p:nvPicPr>
          <p:cNvPr id="9" name="Picture 8">
            <a:extLst>
              <a:ext uri="{FF2B5EF4-FFF2-40B4-BE49-F238E27FC236}">
                <a16:creationId xmlns:a16="http://schemas.microsoft.com/office/drawing/2014/main" id="{E8546D40-6E89-450E-88D0-6ED6376A493C}"/>
              </a:ext>
            </a:extLst>
          </p:cNvPr>
          <p:cNvPicPr>
            <a:picLocks noChangeAspect="1"/>
          </p:cNvPicPr>
          <p:nvPr/>
        </p:nvPicPr>
        <p:blipFill>
          <a:blip r:embed="rId3"/>
          <a:stretch>
            <a:fillRect/>
          </a:stretch>
        </p:blipFill>
        <p:spPr>
          <a:xfrm>
            <a:off x="115410" y="3429000"/>
            <a:ext cx="8984201" cy="3211495"/>
          </a:xfrm>
          <a:prstGeom prst="rect">
            <a:avLst/>
          </a:prstGeom>
        </p:spPr>
      </p:pic>
    </p:spTree>
    <p:extLst>
      <p:ext uri="{BB962C8B-B14F-4D97-AF65-F5344CB8AC3E}">
        <p14:creationId xmlns:p14="http://schemas.microsoft.com/office/powerpoint/2010/main" val="3374674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EA34DE-E17A-45AA-93EC-D8F3FC99B5A7}"/>
              </a:ext>
            </a:extLst>
          </p:cNvPr>
          <p:cNvSpPr>
            <a:spLocks noGrp="1"/>
          </p:cNvSpPr>
          <p:nvPr>
            <p:ph type="title"/>
          </p:nvPr>
        </p:nvSpPr>
        <p:spPr>
          <a:xfrm>
            <a:off x="314258" y="271393"/>
            <a:ext cx="2269143" cy="2711504"/>
          </a:xfrm>
        </p:spPr>
        <p:txBody>
          <a:bodyPr/>
          <a:lstStyle/>
          <a:p>
            <a:pPr algn="ctr"/>
            <a:r>
              <a:rPr lang="en-US" sz="1100" dirty="0"/>
              <a:t>The first algorithmic trading strategy that was employed implements the use of a 10, and 20 day moving average to predict the movement of each stock’s respective close price.  Using the 10 and 20 day moving averages of each stock, an algorithm using a simple conditional if statement was used to buy when the stocks were increasing sell when they decrease. The algorithm is as follows:</a:t>
            </a:r>
            <a:br>
              <a:rPr lang="en-US" sz="1000" b="1" dirty="0"/>
            </a:br>
            <a:r>
              <a:rPr lang="en-US" sz="1000" b="1" dirty="0"/>
              <a:t>IF 10 Day Moving Avg &gt;= 20 Day Moving Avg, buy, Otherwise, Sell</a:t>
            </a:r>
          </a:p>
        </p:txBody>
      </p:sp>
      <p:sp>
        <p:nvSpPr>
          <p:cNvPr id="4" name="Text Placeholder 3">
            <a:extLst>
              <a:ext uri="{FF2B5EF4-FFF2-40B4-BE49-F238E27FC236}">
                <a16:creationId xmlns:a16="http://schemas.microsoft.com/office/drawing/2014/main" id="{E28D5189-D04A-4274-BFE1-3E8BB07C8B00}"/>
              </a:ext>
            </a:extLst>
          </p:cNvPr>
          <p:cNvSpPr>
            <a:spLocks noGrp="1"/>
          </p:cNvSpPr>
          <p:nvPr>
            <p:ph type="body" sz="half" idx="2"/>
          </p:nvPr>
        </p:nvSpPr>
        <p:spPr>
          <a:xfrm>
            <a:off x="314258" y="3266459"/>
            <a:ext cx="2189247" cy="2798254"/>
          </a:xfrm>
        </p:spPr>
        <p:txBody>
          <a:bodyPr>
            <a:normAutofit lnSpcReduction="10000"/>
          </a:bodyPr>
          <a:lstStyle/>
          <a:p>
            <a:pPr marL="285750" indent="-285750" algn="l">
              <a:buFont typeface="Arial" panose="020B0604020202020204" pitchFamily="34" charset="0"/>
              <a:buChar char="•"/>
            </a:pPr>
            <a:r>
              <a:rPr lang="en-US" sz="1100" dirty="0"/>
              <a:t>The application of the algorithm above on both the Boeing and Goldman saw respective returns of 51%, and -6% respectively over the 2017 calendar year. </a:t>
            </a:r>
          </a:p>
          <a:p>
            <a:pPr marL="285750" indent="-285750" algn="l">
              <a:buFont typeface="Arial" panose="020B0604020202020204" pitchFamily="34" charset="0"/>
              <a:buChar char="•"/>
            </a:pPr>
            <a:r>
              <a:rPr lang="en-US" sz="1100" dirty="0"/>
              <a:t>Conversely, if Boeing and Goldman stocks were simply bought and held for the 2017 calendar year, respective returns of  76% and 3% returns would have been realized. </a:t>
            </a:r>
          </a:p>
        </p:txBody>
      </p:sp>
      <p:pic>
        <p:nvPicPr>
          <p:cNvPr id="5" name="slide2" descr="Boeing 10, 20 and Close">
            <a:extLst>
              <a:ext uri="{FF2B5EF4-FFF2-40B4-BE49-F238E27FC236}">
                <a16:creationId xmlns:a16="http://schemas.microsoft.com/office/drawing/2014/main" id="{563B7995-9192-4A34-86A9-006AE1AC3C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38510" y="276627"/>
            <a:ext cx="8819482" cy="2555350"/>
          </a:xfrm>
          <a:prstGeom prst="rect">
            <a:avLst/>
          </a:prstGeom>
        </p:spPr>
      </p:pic>
      <p:pic>
        <p:nvPicPr>
          <p:cNvPr id="6" name="slide2" descr="Goldman Line 10,20and  Close">
            <a:extLst>
              <a:ext uri="{FF2B5EF4-FFF2-40B4-BE49-F238E27FC236}">
                <a16:creationId xmlns:a16="http://schemas.microsoft.com/office/drawing/2014/main" id="{DF0AAA2B-6BD7-423D-866A-557C8D56164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38510" y="2982897"/>
            <a:ext cx="8819482" cy="2911935"/>
          </a:xfrm>
          <a:prstGeom prst="rect">
            <a:avLst/>
          </a:prstGeom>
        </p:spPr>
      </p:pic>
      <p:sp>
        <p:nvSpPr>
          <p:cNvPr id="8" name="Google Shape;66;p2">
            <a:extLst>
              <a:ext uri="{FF2B5EF4-FFF2-40B4-BE49-F238E27FC236}">
                <a16:creationId xmlns:a16="http://schemas.microsoft.com/office/drawing/2014/main" id="{947E988B-60B9-4CBE-A9C2-8FEE0B38BA4F}"/>
              </a:ext>
            </a:extLst>
          </p:cNvPr>
          <p:cNvSpPr/>
          <p:nvPr/>
        </p:nvSpPr>
        <p:spPr>
          <a:xfrm>
            <a:off x="274309" y="3078346"/>
            <a:ext cx="2269143" cy="184469"/>
          </a:xfrm>
          <a:prstGeom prst="roundRect">
            <a:avLst>
              <a:gd name="adj" fmla="val 16667"/>
            </a:avLst>
          </a:prstGeom>
          <a:solidFill>
            <a:schemeClr val="accent1"/>
          </a:solidFill>
          <a:ln w="9525"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50"/>
              <a:buFont typeface="Arial"/>
              <a:buNone/>
            </a:pPr>
            <a:r>
              <a:rPr lang="en-US" sz="1050" b="1" i="0" u="none" strike="noStrike" cap="none" dirty="0">
                <a:solidFill>
                  <a:schemeClr val="dk1"/>
                </a:solidFill>
                <a:latin typeface="Arial"/>
                <a:ea typeface="Arial"/>
                <a:cs typeface="Arial"/>
                <a:sym typeface="Arial"/>
              </a:rPr>
              <a:t>Key Insights</a:t>
            </a:r>
            <a:endParaRPr sz="1400" b="0" i="0" u="none" strike="noStrike" cap="none"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33612631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3519E08D-CB2C-4BAF-B6C1-CD932EB8AD72}"/>
              </a:ext>
            </a:extLst>
          </p:cNvPr>
          <p:cNvSpPr>
            <a:spLocks noGrp="1"/>
          </p:cNvSpPr>
          <p:nvPr>
            <p:ph type="body" sz="half" idx="2"/>
          </p:nvPr>
        </p:nvSpPr>
        <p:spPr>
          <a:xfrm>
            <a:off x="193569" y="523136"/>
            <a:ext cx="2167309" cy="3783179"/>
          </a:xfrm>
        </p:spPr>
        <p:txBody>
          <a:bodyPr>
            <a:normAutofit fontScale="92500" lnSpcReduction="20000"/>
          </a:bodyPr>
          <a:lstStyle/>
          <a:p>
            <a:pPr marL="285750" indent="-285750" algn="l">
              <a:buFont typeface="Arial" panose="020B0604020202020204" pitchFamily="34" charset="0"/>
              <a:buChar char="•"/>
            </a:pPr>
            <a:r>
              <a:rPr lang="en-US" sz="1100" dirty="0"/>
              <a:t>Applying the same algorithm implementing the 10 and 20 day moving average from the previous slide,  we saw 1% returns from 3M and 14% returns from IBM.</a:t>
            </a:r>
          </a:p>
          <a:p>
            <a:pPr marL="285750" indent="-285750" algn="l">
              <a:buFont typeface="Arial" panose="020B0604020202020204" pitchFamily="34" charset="0"/>
              <a:buChar char="•"/>
            </a:pPr>
            <a:r>
              <a:rPr lang="en-US" sz="1100" dirty="0"/>
              <a:t>Conversely, if bought and held over the 2017 period, 3M would have seen  2% returns and IBM would have seen a loss of 11% of it’s stock price.</a:t>
            </a:r>
          </a:p>
          <a:p>
            <a:pPr marL="285750" indent="-285750" algn="l">
              <a:buFont typeface="Arial" panose="020B0604020202020204" pitchFamily="34" charset="0"/>
              <a:buChar char="•"/>
            </a:pPr>
            <a:r>
              <a:rPr lang="en-US" sz="1100" dirty="0"/>
              <a:t>SUMARIZE DIFFERENCES FROM ABOVE  In summation, the algorithm using 10 and 20 day moving averages produced 59% returns collectively, representing a -10% difference from the 69% returns produced if the same stocks were bought and held.</a:t>
            </a:r>
          </a:p>
        </p:txBody>
      </p:sp>
      <p:pic>
        <p:nvPicPr>
          <p:cNvPr id="8" name="slide2" descr="3M Line 10,20 and Close">
            <a:extLst>
              <a:ext uri="{FF2B5EF4-FFF2-40B4-BE49-F238E27FC236}">
                <a16:creationId xmlns:a16="http://schemas.microsoft.com/office/drawing/2014/main" id="{A848B820-FF91-44EA-BC94-E75850C0E98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41359" y="309391"/>
            <a:ext cx="9481352" cy="2531464"/>
          </a:xfrm>
          <a:prstGeom prst="rect">
            <a:avLst/>
          </a:prstGeom>
          <a:ln>
            <a:noFill/>
          </a:ln>
        </p:spPr>
      </p:pic>
      <p:pic>
        <p:nvPicPr>
          <p:cNvPr id="10" name="slide4" descr="IBM Line 10,20 and Close">
            <a:extLst>
              <a:ext uri="{FF2B5EF4-FFF2-40B4-BE49-F238E27FC236}">
                <a16:creationId xmlns:a16="http://schemas.microsoft.com/office/drawing/2014/main" id="{96B20BE2-BFDB-451D-8738-A907BBD9129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41359" y="2956263"/>
            <a:ext cx="9481352" cy="2700104"/>
          </a:xfrm>
          <a:prstGeom prst="rect">
            <a:avLst/>
          </a:prstGeom>
          <a:ln>
            <a:noFill/>
          </a:ln>
        </p:spPr>
      </p:pic>
      <p:sp>
        <p:nvSpPr>
          <p:cNvPr id="11" name="Google Shape;66;p2">
            <a:extLst>
              <a:ext uri="{FF2B5EF4-FFF2-40B4-BE49-F238E27FC236}">
                <a16:creationId xmlns:a16="http://schemas.microsoft.com/office/drawing/2014/main" id="{FB3C309D-DA0F-4155-8E00-6E68BC451D88}"/>
              </a:ext>
            </a:extLst>
          </p:cNvPr>
          <p:cNvSpPr/>
          <p:nvPr/>
        </p:nvSpPr>
        <p:spPr>
          <a:xfrm>
            <a:off x="194150" y="320231"/>
            <a:ext cx="2167308" cy="184469"/>
          </a:xfrm>
          <a:prstGeom prst="roundRect">
            <a:avLst>
              <a:gd name="adj" fmla="val 16667"/>
            </a:avLst>
          </a:prstGeom>
          <a:solidFill>
            <a:schemeClr val="accent1"/>
          </a:solidFill>
          <a:ln w="9525"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50"/>
              <a:buFont typeface="Arial"/>
              <a:buNone/>
            </a:pPr>
            <a:r>
              <a:rPr lang="en-US" sz="1050" b="1" i="0" u="none" strike="noStrike" cap="none" dirty="0">
                <a:solidFill>
                  <a:schemeClr val="dk1"/>
                </a:solidFill>
                <a:latin typeface="Arial"/>
                <a:ea typeface="Arial"/>
                <a:cs typeface="Arial"/>
                <a:sym typeface="Arial"/>
              </a:rPr>
              <a:t>Key Insights</a:t>
            </a:r>
            <a:endParaRPr sz="1400" b="0" i="0" u="none" strike="noStrike" cap="none"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14196035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0330AB-0213-4AAA-9EDB-78CEC88FFAFF}"/>
              </a:ext>
            </a:extLst>
          </p:cNvPr>
          <p:cNvSpPr>
            <a:spLocks noGrp="1"/>
          </p:cNvSpPr>
          <p:nvPr>
            <p:ph type="title"/>
          </p:nvPr>
        </p:nvSpPr>
        <p:spPr>
          <a:xfrm>
            <a:off x="304800" y="555478"/>
            <a:ext cx="2446020" cy="2256301"/>
          </a:xfrm>
        </p:spPr>
        <p:txBody>
          <a:bodyPr/>
          <a:lstStyle/>
          <a:p>
            <a:pPr algn="ctr"/>
            <a:r>
              <a:rPr lang="en-US" sz="1100" dirty="0"/>
              <a:t>The second algorithm that was tested uses a triangular moving average to predict the movement of the close price. The triangular moving average is a composite that takes in the moving average of a specified preceding timeframe and takes a moving average for the future period of the same length.  This algorithm is as follows:</a:t>
            </a:r>
            <a:br>
              <a:rPr lang="en-US" sz="1100" dirty="0"/>
            </a:br>
            <a:r>
              <a:rPr lang="en-US" sz="1100" b="1" dirty="0"/>
              <a:t>IF Triangular Moving AVG &lt;= Close Price, Buy, Otherwise SELL</a:t>
            </a:r>
          </a:p>
        </p:txBody>
      </p:sp>
      <p:sp>
        <p:nvSpPr>
          <p:cNvPr id="4" name="Text Placeholder 3">
            <a:extLst>
              <a:ext uri="{FF2B5EF4-FFF2-40B4-BE49-F238E27FC236}">
                <a16:creationId xmlns:a16="http://schemas.microsoft.com/office/drawing/2014/main" id="{DC9A9698-D0BD-4175-B7BE-258A3DACF761}"/>
              </a:ext>
            </a:extLst>
          </p:cNvPr>
          <p:cNvSpPr>
            <a:spLocks noGrp="1"/>
          </p:cNvSpPr>
          <p:nvPr>
            <p:ph type="body" sz="half" idx="2"/>
          </p:nvPr>
        </p:nvSpPr>
        <p:spPr>
          <a:xfrm>
            <a:off x="315735" y="3119336"/>
            <a:ext cx="2348948" cy="2913663"/>
          </a:xfrm>
        </p:spPr>
        <p:txBody>
          <a:bodyPr>
            <a:normAutofit/>
          </a:bodyPr>
          <a:lstStyle/>
          <a:p>
            <a:pPr marL="285750" indent="-285750" algn="l">
              <a:buFont typeface="Arial" panose="020B0604020202020204" pitchFamily="34" charset="0"/>
              <a:buChar char="•"/>
            </a:pPr>
            <a:r>
              <a:rPr lang="en-US" sz="1100" dirty="0"/>
              <a:t>When applied to Boeing and Goldman, the triangular Moving average algorithm was respective returns of  64% and 41%.</a:t>
            </a:r>
          </a:p>
          <a:p>
            <a:pPr marL="285750" indent="-285750" algn="l">
              <a:buFont typeface="Arial" panose="020B0604020202020204" pitchFamily="34" charset="0"/>
              <a:buChar char="•"/>
            </a:pPr>
            <a:r>
              <a:rPr lang="en-US" sz="1100" dirty="0"/>
              <a:t>Conversely, if held, the same Boeing would have seen returns of 76% and Goldman would have seen returns of only 3% for the 2017 calendar year.</a:t>
            </a:r>
          </a:p>
        </p:txBody>
      </p:sp>
      <p:pic>
        <p:nvPicPr>
          <p:cNvPr id="5" name="slide2" descr="Boeing Triangular Moving AVG">
            <a:extLst>
              <a:ext uri="{FF2B5EF4-FFF2-40B4-BE49-F238E27FC236}">
                <a16:creationId xmlns:a16="http://schemas.microsoft.com/office/drawing/2014/main" id="{AF04B620-12B0-4FDD-BC54-D4AA303DBF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1373" y="555478"/>
            <a:ext cx="8716617" cy="2702625"/>
          </a:xfrm>
          <a:prstGeom prst="rect">
            <a:avLst/>
          </a:prstGeom>
        </p:spPr>
      </p:pic>
      <p:pic>
        <p:nvPicPr>
          <p:cNvPr id="6" name="slide3" descr="Goldman Triangular Moving AVG">
            <a:extLst>
              <a:ext uri="{FF2B5EF4-FFF2-40B4-BE49-F238E27FC236}">
                <a16:creationId xmlns:a16="http://schemas.microsoft.com/office/drawing/2014/main" id="{56B36CE1-EEB3-4CB9-AEA7-27D4F2AFF37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1373" y="3339547"/>
            <a:ext cx="8716618" cy="2702626"/>
          </a:xfrm>
          <a:prstGeom prst="rect">
            <a:avLst/>
          </a:prstGeom>
        </p:spPr>
      </p:pic>
      <p:sp>
        <p:nvSpPr>
          <p:cNvPr id="7" name="Google Shape;66;p2">
            <a:extLst>
              <a:ext uri="{FF2B5EF4-FFF2-40B4-BE49-F238E27FC236}">
                <a16:creationId xmlns:a16="http://schemas.microsoft.com/office/drawing/2014/main" id="{0E3DC9EF-09FD-49DD-88C6-E1FD15C3E9AE}"/>
              </a:ext>
            </a:extLst>
          </p:cNvPr>
          <p:cNvSpPr/>
          <p:nvPr/>
        </p:nvSpPr>
        <p:spPr>
          <a:xfrm>
            <a:off x="304800" y="2934867"/>
            <a:ext cx="2370819" cy="184469"/>
          </a:xfrm>
          <a:prstGeom prst="roundRect">
            <a:avLst>
              <a:gd name="adj" fmla="val 16667"/>
            </a:avLst>
          </a:prstGeom>
          <a:solidFill>
            <a:schemeClr val="accent1"/>
          </a:solidFill>
          <a:ln w="9525"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50"/>
              <a:buFont typeface="Arial"/>
              <a:buNone/>
            </a:pPr>
            <a:r>
              <a:rPr lang="en-US" sz="1050" b="1" i="0" u="none" strike="noStrike" cap="none" dirty="0">
                <a:solidFill>
                  <a:schemeClr val="dk1"/>
                </a:solidFill>
                <a:latin typeface="Arial"/>
                <a:ea typeface="Arial"/>
                <a:cs typeface="Arial"/>
                <a:sym typeface="Arial"/>
              </a:rPr>
              <a:t>Key Insights</a:t>
            </a:r>
            <a:endParaRPr sz="1400" b="0" i="0" u="none" strike="noStrike" cap="none"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2368062421"/>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Headlines">
  <a:themeElements>
    <a:clrScheme name="Headlines">
      <a:dk1>
        <a:sysClr val="windowText" lastClr="000000"/>
      </a:dk1>
      <a:lt1>
        <a:sysClr val="window" lastClr="FFFFFF"/>
      </a:lt1>
      <a:dk2>
        <a:srgbClr val="1D1A1D"/>
      </a:dk2>
      <a:lt2>
        <a:srgbClr val="F5F5F5"/>
      </a:lt2>
      <a:accent1>
        <a:srgbClr val="439EB7"/>
      </a:accent1>
      <a:accent2>
        <a:srgbClr val="E28B55"/>
      </a:accent2>
      <a:accent3>
        <a:srgbClr val="DCB64D"/>
      </a:accent3>
      <a:accent4>
        <a:srgbClr val="4CA198"/>
      </a:accent4>
      <a:accent5>
        <a:srgbClr val="835B82"/>
      </a:accent5>
      <a:accent6>
        <a:srgbClr val="645135"/>
      </a:accent6>
      <a:hlink>
        <a:srgbClr val="439EB7"/>
      </a:hlink>
      <a:folHlink>
        <a:srgbClr val="835B82"/>
      </a:folHlink>
    </a:clrScheme>
    <a:fontScheme name="Headlines">
      <a:majorFont>
        <a:latin typeface="Century Schoolbook" panose="02040604050505020304"/>
        <a:ea typeface=""/>
        <a:cs typeface=""/>
        <a:font script="Jpan" typeface="メイリオ"/>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Headlines">
      <a:fillStyleLst>
        <a:solidFill>
          <a:schemeClr val="phClr"/>
        </a:solidFill>
        <a:solidFill>
          <a:schemeClr val="phClr">
            <a:tint val="67000"/>
            <a:satMod val="105000"/>
          </a:schemeClr>
        </a:solidFill>
        <a:gradFill rotWithShape="1">
          <a:gsLst>
            <a:gs pos="0">
              <a:schemeClr val="phClr">
                <a:tint val="100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6350" cap="flat" cmpd="sng" algn="in">
          <a:solidFill>
            <a:schemeClr val="phClr"/>
          </a:solidFill>
          <a:prstDash val="solid"/>
        </a:ln>
        <a:ln w="12700" cap="flat" cmpd="sng" algn="in">
          <a:solidFill>
            <a:schemeClr val="phClr"/>
          </a:solidFill>
          <a:prstDash val="solid"/>
        </a:ln>
        <a:ln w="19050" cap="flat" cmpd="sng" algn="in">
          <a:solidFill>
            <a:schemeClr val="phClr">
              <a:satMod val="150000"/>
            </a:schemeClr>
          </a:solidFill>
          <a:prstDash val="solid"/>
        </a:ln>
      </a:lnStyleLst>
      <a:effectStyleLst>
        <a:effectStyle>
          <a:effectLst/>
        </a:effectStyle>
        <a:effectStyle>
          <a:effectLst/>
        </a:effectStyle>
        <a:effectStyle>
          <a:effectLst>
            <a:innerShdw blurRad="88900" dist="25400" dir="10800000">
              <a:srgbClr val="000000">
                <a:alpha val="25000"/>
              </a:srgbClr>
            </a:innerShdw>
            <a:outerShdw blurRad="25400" dist="25400" dir="5400000" rotWithShape="0">
              <a:srgbClr val="FFFFFF">
                <a:alpha val="1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Headlines" id="{3841520A-25F2-4EB8-BE4C-611DB5ABEED9}" vid="{ECD25A4C-D97E-4C12-84B1-63580BFFAEEB}"/>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509D7A6E6BA8D8439FDF54F26C4910BC" ma:contentTypeVersion="5" ma:contentTypeDescription="Create a new document." ma:contentTypeScope="" ma:versionID="399be740cdac8287084b9e2ceadc5d25">
  <xsd:schema xmlns:xsd="http://www.w3.org/2001/XMLSchema" xmlns:xs="http://www.w3.org/2001/XMLSchema" xmlns:p="http://schemas.microsoft.com/office/2006/metadata/properties" xmlns:ns3="75ae0652-b482-4402-a178-13ed3f787796" xmlns:ns4="14d63bc8-c6f2-48e7-a9ed-9987e1c43757" targetNamespace="http://schemas.microsoft.com/office/2006/metadata/properties" ma:root="true" ma:fieldsID="b3b0c7d91100451e7dbe05164d889ef0" ns3:_="" ns4:_="">
    <xsd:import namespace="75ae0652-b482-4402-a178-13ed3f787796"/>
    <xsd:import namespace="14d63bc8-c6f2-48e7-a9ed-9987e1c43757"/>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5ae0652-b482-4402-a178-13ed3f78779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4d63bc8-c6f2-48e7-a9ed-9987e1c43757"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A7A579B-CF54-4306-BD99-59E5A3EEB23C}">
  <ds:schemaRefs>
    <ds:schemaRef ds:uri="http://schemas.microsoft.com/office/2006/metadata/properties"/>
    <ds:schemaRef ds:uri="http://purl.org/dc/terms/"/>
    <ds:schemaRef ds:uri="http://schemas.microsoft.com/office/2006/documentManagement/types"/>
    <ds:schemaRef ds:uri="http://schemas.openxmlformats.org/package/2006/metadata/core-properties"/>
    <ds:schemaRef ds:uri="http://purl.org/dc/dcmitype/"/>
    <ds:schemaRef ds:uri="http://purl.org/dc/elements/1.1/"/>
    <ds:schemaRef ds:uri="http://schemas.microsoft.com/office/infopath/2007/PartnerControls"/>
    <ds:schemaRef ds:uri="14d63bc8-c6f2-48e7-a9ed-9987e1c43757"/>
    <ds:schemaRef ds:uri="75ae0652-b482-4402-a178-13ed3f787796"/>
    <ds:schemaRef ds:uri="http://www.w3.org/XML/1998/namespace"/>
  </ds:schemaRefs>
</ds:datastoreItem>
</file>

<file path=customXml/itemProps2.xml><?xml version="1.0" encoding="utf-8"?>
<ds:datastoreItem xmlns:ds="http://schemas.openxmlformats.org/officeDocument/2006/customXml" ds:itemID="{EA9D8EF3-79FD-4F5F-BFAA-9E9F458CE75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5ae0652-b482-4402-a178-13ed3f787796"/>
    <ds:schemaRef ds:uri="14d63bc8-c6f2-48e7-a9ed-9987e1c4375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A934DE9-47BF-40AF-8D54-C37AD35D2A1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28495</TotalTime>
  <Words>1270</Words>
  <Application>Microsoft Office PowerPoint</Application>
  <PresentationFormat>Widescreen</PresentationFormat>
  <Paragraphs>83</Paragraphs>
  <Slides>10</Slides>
  <Notes>1</Notes>
  <HiddenSlides>0</HiddenSlides>
  <MMClips>0</MMClips>
  <ScaleCrop>false</ScaleCrop>
  <HeadingPairs>
    <vt:vector size="8" baseType="variant">
      <vt:variant>
        <vt:lpstr>Fonts Used</vt:lpstr>
      </vt:variant>
      <vt:variant>
        <vt:i4>9</vt:i4>
      </vt:variant>
      <vt:variant>
        <vt:lpstr>Theme</vt:lpstr>
      </vt:variant>
      <vt:variant>
        <vt:i4>2</vt:i4>
      </vt:variant>
      <vt:variant>
        <vt:lpstr>Embedded OLE Servers</vt:lpstr>
      </vt:variant>
      <vt:variant>
        <vt:i4>1</vt:i4>
      </vt:variant>
      <vt:variant>
        <vt:lpstr>Slide Titles</vt:lpstr>
      </vt:variant>
      <vt:variant>
        <vt:i4>10</vt:i4>
      </vt:variant>
    </vt:vector>
  </HeadingPairs>
  <TitlesOfParts>
    <vt:vector size="22" baseType="lpstr">
      <vt:lpstr>Agency FB</vt:lpstr>
      <vt:lpstr>Arial</vt:lpstr>
      <vt:lpstr>Calibri</vt:lpstr>
      <vt:lpstr>Calibri Light</vt:lpstr>
      <vt:lpstr>Century Schoolbook</vt:lpstr>
      <vt:lpstr>Corbel</vt:lpstr>
      <vt:lpstr>Segoe UI</vt:lpstr>
      <vt:lpstr>Segoe UI Light</vt:lpstr>
      <vt:lpstr>Segoe UI Semibold</vt:lpstr>
      <vt:lpstr>Custom Design</vt:lpstr>
      <vt:lpstr>Headlines</vt:lpstr>
      <vt:lpstr>TCLayout.ActiveDocument.1</vt:lpstr>
      <vt:lpstr>PowerPoint Presentation</vt:lpstr>
      <vt:lpstr>  Investor sentiment has demonstrated a desire to maximize returns over the next calendar year through investing in large cap companies with high risk/high reward growth potential.  Consequently, our fund manager has requested an aggressive portfolio of 4 or 5 handpicked large cap companies from the DOW Jones industrial average that have a demonstrated history of large growth and to apply an algorithmic trading strategy to maximize the returns and hedge losses.   </vt:lpstr>
      <vt:lpstr>PowerPoint Presentation</vt:lpstr>
      <vt:lpstr>PowerPoint Presentation</vt:lpstr>
      <vt:lpstr>PowerPoint Presentation</vt:lpstr>
      <vt:lpstr>PowerPoint Presentation</vt:lpstr>
      <vt:lpstr>The first algorithmic trading strategy that was employed implements the use of a 10, and 20 day moving average to predict the movement of each stock’s respective close price.  Using the 10 and 20 day moving averages of each stock, an algorithm using a simple conditional if statement was used to buy when the stocks were increasing sell when they decrease. The algorithm is as follows: IF 10 Day Moving Avg &gt;= 20 Day Moving Avg, buy, Otherwise, Sell</vt:lpstr>
      <vt:lpstr>PowerPoint Presentation</vt:lpstr>
      <vt:lpstr>The second algorithm that was tested uses a triangular moving average to predict the movement of the close price. The triangular moving average is a composite that takes in the moving average of a specified preceding timeframe and takes a moving average for the future period of the same length.  This algorithm is as follows: IF Triangular Moving AVG &lt;= Close Price, Buy, Otherwise SELL</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Derek Strang</dc:creator>
  <cp:lastModifiedBy>Derek Strang</cp:lastModifiedBy>
  <cp:revision>6</cp:revision>
  <dcterms:created xsi:type="dcterms:W3CDTF">2020-03-16T15:24:27Z</dcterms:created>
  <dcterms:modified xsi:type="dcterms:W3CDTF">2020-04-29T19:24:25Z</dcterms:modified>
  <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0x010100509D7A6E6BA8D8439FDF54F26C4910BC</vt:lpwstr>
  </property>
</Properties>
</file>