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6"/>
  </p:notesMasterIdLst>
  <p:handoutMasterIdLst>
    <p:handoutMasterId r:id="rId7"/>
  </p:handoutMasterIdLst>
  <p:sldIdLst>
    <p:sldId id="272" r:id="rId3"/>
    <p:sldId id="265" r:id="rId4"/>
    <p:sldId id="27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4" d="100"/>
          <a:sy n="94" d="100"/>
        </p:scale>
        <p:origin x="193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handoutMaster" Target="handoutMasters/handoutMaster1.xml"/><Relationship Id="rId12" Type="http://schemas.microsoft.com/office/2015/10/relationships/revisionInfo" Target="revisionInfo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dirty="0"/>
              <a:t>Monthly</a:t>
            </a:r>
            <a:r>
              <a:rPr lang="de-DE" baseline="0" dirty="0"/>
              <a:t> Variable Expenses 2017</a:t>
            </a:r>
            <a:endParaRPr lang="es-AR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A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Food &amp; Beverages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</c:strCache>
            </c:strRef>
          </c:cat>
          <c:val>
            <c:numRef>
              <c:f>Sheet1!$B$2:$B$5</c:f>
              <c:numCache>
                <c:formatCode>[$CHF-807]\ #,##0.00</c:formatCode>
                <c:ptCount val="4"/>
                <c:pt idx="0">
                  <c:v>850</c:v>
                </c:pt>
                <c:pt idx="1">
                  <c:v>400</c:v>
                </c:pt>
                <c:pt idx="2">
                  <c:v>900</c:v>
                </c:pt>
                <c:pt idx="3">
                  <c:v>870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572-449D-B836-A584B9CFB67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Leisure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</c:strCache>
            </c:strRef>
          </c:cat>
          <c:val>
            <c:numRef>
              <c:f>Sheet1!$C$2:$C$5</c:f>
              <c:numCache>
                <c:formatCode>[$CHF-807]\ #,##0.00</c:formatCode>
                <c:ptCount val="4"/>
                <c:pt idx="0">
                  <c:v>560</c:v>
                </c:pt>
                <c:pt idx="1">
                  <c:v>250</c:v>
                </c:pt>
                <c:pt idx="2">
                  <c:v>420</c:v>
                </c:pt>
                <c:pt idx="3">
                  <c:v>280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572-449D-B836-A584B9CFB67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Travel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</c:strCache>
            </c:strRef>
          </c:cat>
          <c:val>
            <c:numRef>
              <c:f>Sheet1!$D$2:$D$5</c:f>
              <c:numCache>
                <c:formatCode>[$CHF-807]\ #,##0.00</c:formatCode>
                <c:ptCount val="4"/>
                <c:pt idx="0">
                  <c:v>0</c:v>
                </c:pt>
                <c:pt idx="1">
                  <c:v>650</c:v>
                </c:pt>
                <c:pt idx="2">
                  <c:v>0</c:v>
                </c:pt>
                <c:pt idx="3">
                  <c:v>250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572-449D-B836-A584B9CFB6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14020968"/>
        <c:axId val="414017360"/>
      </c:barChart>
      <c:catAx>
        <c:axId val="4140209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AR"/>
          </a:p>
        </c:txPr>
        <c:crossAx val="414017360"/>
        <c:crosses val="autoZero"/>
        <c:auto val="1"/>
        <c:lblAlgn val="ctr"/>
        <c:lblOffset val="100"/>
        <c:noMultiLvlLbl val="0"/>
      </c:catAx>
      <c:valAx>
        <c:axId val="4140173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[$CHF-807]\ #,##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AR"/>
          </a:p>
        </c:txPr>
        <c:crossAx val="4140209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A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A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EA5F0D-C1DC-412F-A146-DDB3A74B588F}" type="datetimeFigureOut">
              <a:rPr lang="en-US"/>
              <a:t>6/24/2017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AE14B8-3CC9-472D-9BC5-A84D80684DE2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77827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CDE508-72C8-4AB5-AA9C-1584D31690E0}" type="datetimeFigureOut">
              <a:rPr lang="en-US"/>
              <a:t>6/24/2017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B667E1-E601-4AAF-B95C-B25720D70A60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11136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gradFill>
          <a:gsLst>
            <a:gs pos="100000">
              <a:schemeClr val="accent1">
                <a:lumMod val="20000"/>
                <a:lumOff val="80000"/>
                <a:alpha val="86000"/>
              </a:schemeClr>
            </a:gs>
            <a:gs pos="42000">
              <a:schemeClr val="bg1">
                <a:alpha val="40000"/>
              </a:schemeClr>
            </a:gs>
            <a:gs pos="0">
              <a:schemeClr val="accent1">
                <a:lumMod val="20000"/>
                <a:lumOff val="80000"/>
                <a:alpha val="85000"/>
              </a:schemeClr>
            </a:gs>
            <a:gs pos="75000">
              <a:schemeClr val="bg1">
                <a:alpha val="4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0" y="0"/>
            <a:ext cx="12188825" cy="713232"/>
            <a:chOff x="0" y="0"/>
            <a:chExt cx="12188825" cy="713232"/>
          </a:xfrm>
        </p:grpSpPr>
        <p:sp>
          <p:nvSpPr>
            <p:cNvPr id="7" name="Rectangle 6"/>
            <p:cNvSpPr/>
            <p:nvPr/>
          </p:nvSpPr>
          <p:spPr>
            <a:xfrm flipV="1">
              <a:off x="0" y="73152"/>
              <a:ext cx="12188825" cy="640080"/>
            </a:xfrm>
            <a:prstGeom prst="rect">
              <a:avLst/>
            </a:prstGeom>
            <a:solidFill>
              <a:schemeClr val="accent1">
                <a:alpha val="1686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 flipV="1">
              <a:off x="0" y="0"/>
              <a:ext cx="12188825" cy="201168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0" y="0"/>
            <a:ext cx="713232" cy="6858000"/>
            <a:chOff x="0" y="0"/>
            <a:chExt cx="713232" cy="6858000"/>
          </a:xfrm>
        </p:grpSpPr>
        <p:sp>
          <p:nvSpPr>
            <p:cNvPr id="12" name="Rectangle 11"/>
            <p:cNvSpPr/>
            <p:nvPr/>
          </p:nvSpPr>
          <p:spPr>
            <a:xfrm flipH="1">
              <a:off x="73152" y="0"/>
              <a:ext cx="640080" cy="6858000"/>
            </a:xfrm>
            <a:prstGeom prst="rect">
              <a:avLst/>
            </a:prstGeom>
            <a:solidFill>
              <a:schemeClr val="accent1">
                <a:alpha val="1686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 flipH="1">
              <a:off x="0" y="0"/>
              <a:ext cx="202718" cy="68580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1476762" y="0"/>
            <a:ext cx="746886" cy="6858000"/>
            <a:chOff x="11476762" y="0"/>
            <a:chExt cx="746886" cy="6858000"/>
          </a:xfrm>
        </p:grpSpPr>
        <p:sp>
          <p:nvSpPr>
            <p:cNvPr id="15" name="Rectangle 14"/>
            <p:cNvSpPr/>
            <p:nvPr/>
          </p:nvSpPr>
          <p:spPr>
            <a:xfrm flipH="1">
              <a:off x="11476762" y="0"/>
              <a:ext cx="640080" cy="6858000"/>
            </a:xfrm>
            <a:prstGeom prst="rect">
              <a:avLst/>
            </a:prstGeom>
            <a:solidFill>
              <a:schemeClr val="accent1">
                <a:alpha val="1686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/>
          </p:nvSpPr>
          <p:spPr>
            <a:xfrm flipH="1">
              <a:off x="12020930" y="0"/>
              <a:ext cx="202718" cy="68580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7" name="Group 16"/>
          <p:cNvGrpSpPr/>
          <p:nvPr/>
        </p:nvGrpSpPr>
        <p:grpSpPr>
          <a:xfrm flipV="1">
            <a:off x="0" y="6144768"/>
            <a:ext cx="12188825" cy="713232"/>
            <a:chOff x="0" y="0"/>
            <a:chExt cx="12188825" cy="713232"/>
          </a:xfrm>
        </p:grpSpPr>
        <p:sp>
          <p:nvSpPr>
            <p:cNvPr id="18" name="Rectangle 17"/>
            <p:cNvSpPr/>
            <p:nvPr/>
          </p:nvSpPr>
          <p:spPr>
            <a:xfrm flipV="1">
              <a:off x="0" y="73152"/>
              <a:ext cx="12188825" cy="640080"/>
            </a:xfrm>
            <a:prstGeom prst="rect">
              <a:avLst/>
            </a:prstGeom>
            <a:solidFill>
              <a:schemeClr val="accent1">
                <a:alpha val="1686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9" name="Rectangle 18"/>
            <p:cNvSpPr/>
            <p:nvPr/>
          </p:nvSpPr>
          <p:spPr>
            <a:xfrm flipV="1">
              <a:off x="0" y="0"/>
              <a:ext cx="12188825" cy="201168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1188720"/>
            <a:ext cx="9601200" cy="2514600"/>
          </a:xfrm>
        </p:spPr>
        <p:txBody>
          <a:bodyPr anchor="b">
            <a:noAutofit/>
          </a:bodyPr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749040"/>
            <a:ext cx="9601200" cy="9144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400" cap="all" baseline="0"/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8288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6/24/2017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3857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6/24/2017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155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6/24/2017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59342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 flipV="1">
            <a:off x="0" y="6309360"/>
            <a:ext cx="12188825" cy="548640"/>
            <a:chOff x="0" y="0"/>
            <a:chExt cx="12188825" cy="713232"/>
          </a:xfrm>
        </p:grpSpPr>
        <p:sp>
          <p:nvSpPr>
            <p:cNvPr id="9" name="Rectangle 8"/>
            <p:cNvSpPr/>
            <p:nvPr/>
          </p:nvSpPr>
          <p:spPr>
            <a:xfrm flipV="1">
              <a:off x="0" y="59436"/>
              <a:ext cx="12188825" cy="653796"/>
            </a:xfrm>
            <a:prstGeom prst="rect">
              <a:avLst/>
            </a:prstGeom>
            <a:solidFill>
              <a:schemeClr val="accent1">
                <a:alpha val="1686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 flipV="1">
              <a:off x="0" y="0"/>
              <a:ext cx="12188825" cy="201168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6736" y="0"/>
            <a:ext cx="12188825" cy="548640"/>
            <a:chOff x="0" y="0"/>
            <a:chExt cx="12188825" cy="713232"/>
          </a:xfrm>
        </p:grpSpPr>
        <p:sp>
          <p:nvSpPr>
            <p:cNvPr id="12" name="Rectangle 11"/>
            <p:cNvSpPr/>
            <p:nvPr/>
          </p:nvSpPr>
          <p:spPr>
            <a:xfrm flipV="1">
              <a:off x="0" y="59436"/>
              <a:ext cx="12188825" cy="653796"/>
            </a:xfrm>
            <a:prstGeom prst="rect">
              <a:avLst/>
            </a:prstGeom>
            <a:solidFill>
              <a:schemeClr val="accent1">
                <a:alpha val="1686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 flipV="1">
              <a:off x="0" y="0"/>
              <a:ext cx="12188825" cy="201168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6/24/2017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‹Nº›</a:t>
            </a:fld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1188720"/>
            <a:ext cx="9601200" cy="2514600"/>
          </a:xfrm>
        </p:spPr>
        <p:txBody>
          <a:bodyPr anchor="b">
            <a:normAutofit/>
          </a:bodyPr>
          <a:lstStyle>
            <a:lvl1pPr algn="ctr">
              <a:defRPr sz="5400" b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3749040"/>
            <a:ext cx="9601200" cy="914400"/>
          </a:xfrm>
        </p:spPr>
        <p:txBody>
          <a:bodyPr anchor="t"/>
          <a:lstStyle>
            <a:lvl1pPr marL="0" indent="0" algn="ctr">
              <a:spcBef>
                <a:spcPts val="0"/>
              </a:spcBef>
              <a:buNone/>
              <a:defRPr sz="20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15843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41120" y="1673352"/>
            <a:ext cx="4572000" cy="4343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8880" y="1673352"/>
            <a:ext cx="4572000" cy="4343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79FD0-C37A-4F50-8F3B-5FA0D9D0B42F}" type="datetimeFigureOut">
              <a:rPr lang="en-US"/>
              <a:t>6/24/2017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6EF73-9DB8-4763-865F-2F88181A4732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23056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600200"/>
            <a:ext cx="4572000" cy="758952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1120" y="2441448"/>
            <a:ext cx="4572000" cy="358444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78880" y="1600200"/>
            <a:ext cx="4572000" cy="758952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8880" y="2441448"/>
            <a:ext cx="4572000" cy="358444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6/24/2017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7080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6/24/2017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4201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6/24/2017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9003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88825" cy="548640"/>
            <a:chOff x="0" y="0"/>
            <a:chExt cx="12188825" cy="713232"/>
          </a:xfrm>
        </p:grpSpPr>
        <p:sp>
          <p:nvSpPr>
            <p:cNvPr id="9" name="Rectangle 8"/>
            <p:cNvSpPr/>
            <p:nvPr/>
          </p:nvSpPr>
          <p:spPr>
            <a:xfrm flipV="1">
              <a:off x="0" y="59436"/>
              <a:ext cx="12188825" cy="653796"/>
            </a:xfrm>
            <a:prstGeom prst="rect">
              <a:avLst/>
            </a:prstGeom>
            <a:solidFill>
              <a:schemeClr val="accent1">
                <a:alpha val="1686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 flipV="1">
              <a:off x="0" y="0"/>
              <a:ext cx="12188825" cy="201168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38160" y="1828800"/>
            <a:ext cx="3657600" cy="2286000"/>
          </a:xfrm>
        </p:spPr>
        <p:txBody>
          <a:bodyPr anchor="b">
            <a:normAutofit/>
          </a:bodyPr>
          <a:lstStyle>
            <a:lvl1pPr>
              <a:defRPr sz="34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640" y="1005840"/>
            <a:ext cx="7223760" cy="493776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38160" y="4206240"/>
            <a:ext cx="3657600" cy="164592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6/24/2017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5946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38160" y="1828800"/>
            <a:ext cx="3657600" cy="2286000"/>
          </a:xfrm>
        </p:spPr>
        <p:txBody>
          <a:bodyPr anchor="b">
            <a:normAutofit/>
          </a:bodyPr>
          <a:lstStyle>
            <a:lvl1pPr>
              <a:defRPr sz="34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640" y="548640"/>
            <a:ext cx="6675120" cy="5760720"/>
          </a:xfrm>
          <a:noFill/>
        </p:spPr>
        <p:txBody>
          <a:bodyPr/>
          <a:lstStyle>
            <a:lvl1pPr marL="0" indent="0" algn="ctr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38160" y="4206240"/>
            <a:ext cx="3657600" cy="164592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6/24/2017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‹Nº›</a:t>
            </a:fld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0" y="0"/>
            <a:ext cx="7772400" cy="548640"/>
            <a:chOff x="0" y="0"/>
            <a:chExt cx="12188825" cy="713232"/>
          </a:xfrm>
        </p:grpSpPr>
        <p:sp>
          <p:nvSpPr>
            <p:cNvPr id="9" name="Rectangle 8"/>
            <p:cNvSpPr/>
            <p:nvPr/>
          </p:nvSpPr>
          <p:spPr>
            <a:xfrm flipV="1">
              <a:off x="0" y="59436"/>
              <a:ext cx="12188825" cy="653796"/>
            </a:xfrm>
            <a:prstGeom prst="rect">
              <a:avLst/>
            </a:prstGeom>
            <a:solidFill>
              <a:schemeClr val="accent1">
                <a:alpha val="1686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 flipV="1">
              <a:off x="0" y="0"/>
              <a:ext cx="12188825" cy="201168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1" name="Group 10"/>
          <p:cNvGrpSpPr/>
          <p:nvPr/>
        </p:nvGrpSpPr>
        <p:grpSpPr>
          <a:xfrm flipV="1">
            <a:off x="0" y="6309360"/>
            <a:ext cx="7772400" cy="548640"/>
            <a:chOff x="0" y="0"/>
            <a:chExt cx="12188825" cy="713232"/>
          </a:xfrm>
        </p:grpSpPr>
        <p:sp>
          <p:nvSpPr>
            <p:cNvPr id="12" name="Rectangle 11"/>
            <p:cNvSpPr/>
            <p:nvPr/>
          </p:nvSpPr>
          <p:spPr>
            <a:xfrm flipV="1">
              <a:off x="0" y="59436"/>
              <a:ext cx="12188825" cy="653796"/>
            </a:xfrm>
            <a:prstGeom prst="rect">
              <a:avLst/>
            </a:prstGeom>
            <a:solidFill>
              <a:schemeClr val="accent1">
                <a:alpha val="1686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 flipV="1">
              <a:off x="0" y="0"/>
              <a:ext cx="12188825" cy="201168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4" name="Group 13"/>
          <p:cNvGrpSpPr/>
          <p:nvPr/>
        </p:nvGrpSpPr>
        <p:grpSpPr>
          <a:xfrm rot="5400000" flipV="1">
            <a:off x="-3154680" y="3154680"/>
            <a:ext cx="6858000" cy="548640"/>
            <a:chOff x="0" y="0"/>
            <a:chExt cx="12188825" cy="713232"/>
          </a:xfrm>
        </p:grpSpPr>
        <p:sp>
          <p:nvSpPr>
            <p:cNvPr id="15" name="Rectangle 14"/>
            <p:cNvSpPr/>
            <p:nvPr/>
          </p:nvSpPr>
          <p:spPr>
            <a:xfrm flipV="1">
              <a:off x="0" y="59436"/>
              <a:ext cx="12188825" cy="653796"/>
            </a:xfrm>
            <a:prstGeom prst="rect">
              <a:avLst/>
            </a:prstGeom>
            <a:solidFill>
              <a:schemeClr val="accent1">
                <a:alpha val="1686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/>
          </p:nvSpPr>
          <p:spPr>
            <a:xfrm flipV="1">
              <a:off x="0" y="0"/>
              <a:ext cx="12188825" cy="201168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7" name="Group 16"/>
          <p:cNvGrpSpPr/>
          <p:nvPr/>
        </p:nvGrpSpPr>
        <p:grpSpPr>
          <a:xfrm rot="16200000" flipH="1" flipV="1">
            <a:off x="4069079" y="3154681"/>
            <a:ext cx="6858000" cy="548640"/>
            <a:chOff x="0" y="0"/>
            <a:chExt cx="12188825" cy="713232"/>
          </a:xfrm>
        </p:grpSpPr>
        <p:sp>
          <p:nvSpPr>
            <p:cNvPr id="18" name="Rectangle 17"/>
            <p:cNvSpPr/>
            <p:nvPr/>
          </p:nvSpPr>
          <p:spPr>
            <a:xfrm flipV="1">
              <a:off x="0" y="59436"/>
              <a:ext cx="12188825" cy="653796"/>
            </a:xfrm>
            <a:prstGeom prst="rect">
              <a:avLst/>
            </a:prstGeom>
            <a:solidFill>
              <a:schemeClr val="accent1">
                <a:alpha val="1686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9" name="Rectangle 18"/>
            <p:cNvSpPr/>
            <p:nvPr/>
          </p:nvSpPr>
          <p:spPr>
            <a:xfrm flipV="1">
              <a:off x="0" y="0"/>
              <a:ext cx="12188825" cy="201168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37173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20000"/>
                <a:lumOff val="80000"/>
                <a:alpha val="56000"/>
              </a:schemeClr>
            </a:gs>
            <a:gs pos="79000">
              <a:schemeClr val="bg1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auto">
          <a:xfrm flipV="1">
            <a:off x="0" y="6309360"/>
            <a:ext cx="12188825" cy="548640"/>
            <a:chOff x="0" y="0"/>
            <a:chExt cx="12188825" cy="713232"/>
          </a:xfrm>
        </p:grpSpPr>
        <p:sp>
          <p:nvSpPr>
            <p:cNvPr id="9" name="Rectangle 8"/>
            <p:cNvSpPr/>
            <p:nvPr/>
          </p:nvSpPr>
          <p:spPr bwMode="auto">
            <a:xfrm flipV="1">
              <a:off x="0" y="59436"/>
              <a:ext cx="12188825" cy="653796"/>
            </a:xfrm>
            <a:prstGeom prst="rect">
              <a:avLst/>
            </a:prstGeom>
            <a:solidFill>
              <a:schemeClr val="accent1">
                <a:alpha val="1686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 bwMode="auto">
            <a:xfrm flipV="1">
              <a:off x="0" y="0"/>
              <a:ext cx="12188825" cy="201168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41120" y="438912"/>
            <a:ext cx="9509760" cy="10881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673352"/>
            <a:ext cx="950976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75776" y="6391656"/>
            <a:ext cx="96012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9E583DDF-CA54-461A-A486-592D2374C532}" type="datetimeFigureOut">
              <a:rPr lang="en-US"/>
              <a:pPr/>
              <a:t>6/24/2017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41120" y="6391656"/>
            <a:ext cx="7159752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10800" y="6391656"/>
            <a:ext cx="64008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CA8D9AD5-F248-4919-864A-CFD76CC027D6}" type="slidenum">
              <a:rPr/>
              <a:p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63760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Font typeface="Arial" pitchFamily="34" charset="0"/>
        <a:buNone/>
        <a:defRPr sz="3400" kern="1200">
          <a:solidFill>
            <a:schemeClr val="tx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7452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pos="3840" userDrawn="1">
          <p15:clr>
            <a:srgbClr val="F26B43"/>
          </p15:clr>
        </p15:guide>
        <p15:guide id="5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1188720"/>
            <a:ext cx="9601200" cy="2514600"/>
          </a:xfrm>
        </p:spPr>
        <p:txBody>
          <a:bodyPr/>
          <a:lstStyle/>
          <a:p>
            <a:r>
              <a:rPr lang="en-US" dirty="0" err="1"/>
              <a:t>SaveUp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749040"/>
            <a:ext cx="9601200" cy="914400"/>
          </a:xfrm>
        </p:spPr>
        <p:txBody>
          <a:bodyPr/>
          <a:lstStyle/>
          <a:p>
            <a:r>
              <a:rPr lang="en-US" dirty="0"/>
              <a:t>Personal finances organizer</a:t>
            </a:r>
          </a:p>
        </p:txBody>
      </p:sp>
      <p:pic>
        <p:nvPicPr>
          <p:cNvPr id="3074" name="Picture 2" descr="Propulsion Academy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5096" y="6176256"/>
            <a:ext cx="1446943" cy="410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209032" y="5605710"/>
            <a:ext cx="1773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err="1"/>
              <a:t>by</a:t>
            </a:r>
            <a:r>
              <a:rPr lang="es-AR" dirty="0"/>
              <a:t> </a:t>
            </a:r>
            <a:r>
              <a:rPr lang="es-AR" dirty="0" err="1"/>
              <a:t>fiorella.drb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671542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341120" y="438912"/>
            <a:ext cx="3267456" cy="1088136"/>
          </a:xfrm>
        </p:spPr>
        <p:txBody>
          <a:bodyPr/>
          <a:lstStyle/>
          <a:p>
            <a:r>
              <a:rPr lang="en-US" dirty="0" err="1"/>
              <a:t>SaveUp</a:t>
            </a:r>
            <a:r>
              <a:rPr lang="en-US" dirty="0"/>
              <a:t> NOW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989076" y="1243584"/>
            <a:ext cx="8849868" cy="2392511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Expenses organized by type</a:t>
            </a:r>
          </a:p>
          <a:p>
            <a:r>
              <a:rPr lang="en-US" dirty="0"/>
              <a:t>Add scanned invoices</a:t>
            </a:r>
          </a:p>
          <a:p>
            <a:r>
              <a:rPr lang="en-US" dirty="0"/>
              <a:t>Personalize Expenses Organization</a:t>
            </a:r>
          </a:p>
          <a:p>
            <a:r>
              <a:rPr lang="en-US" dirty="0"/>
              <a:t>Statistics and quick results within a few clicks</a:t>
            </a:r>
          </a:p>
          <a:p>
            <a:endParaRPr lang="en-US" dirty="0"/>
          </a:p>
        </p:txBody>
      </p:sp>
      <p:pic>
        <p:nvPicPr>
          <p:cNvPr id="1028" name="Picture 4" descr="Resultado de imagen de saving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528"/>
          <a:stretch/>
        </p:blipFill>
        <p:spPr bwMode="auto">
          <a:xfrm>
            <a:off x="8558468" y="4763029"/>
            <a:ext cx="3327888" cy="1805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8293608" y="585216"/>
            <a:ext cx="2871216" cy="474573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745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945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146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346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600" dirty="0"/>
              <a:t>Rent</a:t>
            </a:r>
          </a:p>
          <a:p>
            <a:r>
              <a:rPr lang="de-DE" sz="1600" dirty="0"/>
              <a:t>Health Insurance</a:t>
            </a:r>
          </a:p>
          <a:p>
            <a:r>
              <a:rPr lang="de-DE" sz="1600" dirty="0"/>
              <a:t>Food &amp; Beverages</a:t>
            </a:r>
          </a:p>
          <a:p>
            <a:r>
              <a:rPr lang="de-DE" sz="1600" dirty="0"/>
              <a:t>Cellphone</a:t>
            </a:r>
          </a:p>
          <a:p>
            <a:r>
              <a:rPr lang="de-DE" sz="1600" dirty="0"/>
              <a:t>TV &amp; Internet</a:t>
            </a:r>
          </a:p>
          <a:p>
            <a:r>
              <a:rPr lang="de-DE" sz="1600" dirty="0"/>
              <a:t>Leisure</a:t>
            </a:r>
          </a:p>
          <a:p>
            <a:r>
              <a:rPr lang="de-DE" sz="1600" dirty="0"/>
              <a:t>Clothes &amp; Accesories</a:t>
            </a:r>
          </a:p>
          <a:p>
            <a:r>
              <a:rPr lang="de-DE" sz="1600" dirty="0"/>
              <a:t>Travel &amp; Holidays</a:t>
            </a:r>
          </a:p>
          <a:p>
            <a:r>
              <a:rPr lang="de-DE" sz="1600" dirty="0"/>
              <a:t>Taxes</a:t>
            </a:r>
          </a:p>
          <a:p>
            <a:pPr marL="45720" indent="0">
              <a:buNone/>
            </a:pPr>
            <a:endParaRPr lang="de-DE" sz="1600" dirty="0"/>
          </a:p>
          <a:p>
            <a:pPr marL="45720" indent="0">
              <a:buNone/>
            </a:pPr>
            <a:r>
              <a:rPr lang="de-DE" sz="1600" dirty="0"/>
              <a:t>And much more...</a:t>
            </a:r>
          </a:p>
          <a:p>
            <a:endParaRPr lang="es-AR" sz="1600" dirty="0"/>
          </a:p>
        </p:txBody>
      </p:sp>
      <p:graphicFrame>
        <p:nvGraphicFramePr>
          <p:cNvPr id="8" name="Chart 7"/>
          <p:cNvGraphicFramePr/>
          <p:nvPr>
            <p:extLst>
              <p:ext uri="{D42A27DB-BD31-4B8C-83A1-F6EECF244321}">
                <p14:modId xmlns:p14="http://schemas.microsoft.com/office/powerpoint/2010/main" val="2439304889"/>
              </p:ext>
            </p:extLst>
          </p:nvPr>
        </p:nvGraphicFramePr>
        <p:xfrm>
          <a:off x="1876552" y="3747431"/>
          <a:ext cx="3609848" cy="27550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771859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4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uiExpand="1" build="p"/>
      <p:bldP spid="10" grpId="0"/>
      <p:bldGraphic spid="8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 title="SmartArt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moment is NOW</a:t>
            </a:r>
          </a:p>
        </p:txBody>
      </p:sp>
      <p:sp>
        <p:nvSpPr>
          <p:cNvPr id="3" name="Shape 2"/>
          <p:cNvSpPr/>
          <p:nvPr/>
        </p:nvSpPr>
        <p:spPr>
          <a:xfrm>
            <a:off x="1495867" y="1673225"/>
            <a:ext cx="6949440" cy="4343400"/>
          </a:xfrm>
          <a:prstGeom prst="swooshArrow">
            <a:avLst>
              <a:gd name="adj1" fmla="val 25000"/>
              <a:gd name="adj2" fmla="val 25000"/>
            </a:avLst>
          </a:prstGeom>
        </p:spPr>
        <p:style>
          <a:lnRef idx="0">
            <a:schemeClr val="dk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1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14" name="Group 13"/>
          <p:cNvGrpSpPr/>
          <p:nvPr/>
        </p:nvGrpSpPr>
        <p:grpSpPr>
          <a:xfrm>
            <a:off x="2180387" y="4902977"/>
            <a:ext cx="1268272" cy="1113647"/>
            <a:chOff x="3305800" y="4902977"/>
            <a:chExt cx="1268272" cy="1113647"/>
          </a:xfrm>
        </p:grpSpPr>
        <p:sp>
          <p:nvSpPr>
            <p:cNvPr id="4" name="Oval 3"/>
            <p:cNvSpPr/>
            <p:nvPr/>
          </p:nvSpPr>
          <p:spPr>
            <a:xfrm>
              <a:off x="3305800" y="4902977"/>
              <a:ext cx="159837" cy="159837"/>
            </a:xfrm>
            <a:prstGeom prst="ellipse">
              <a:avLst/>
            </a:pr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alpha val="90000"/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5" name="Freeform: Shape 4"/>
            <p:cNvSpPr/>
            <p:nvPr/>
          </p:nvSpPr>
          <p:spPr>
            <a:xfrm>
              <a:off x="3385718" y="4982895"/>
              <a:ext cx="1188354" cy="1033729"/>
            </a:xfrm>
            <a:custGeom>
              <a:avLst/>
              <a:gdLst>
                <a:gd name="connsiteX0" fmla="*/ 0 w 1188354"/>
                <a:gd name="connsiteY0" fmla="*/ 0 h 1033729"/>
                <a:gd name="connsiteX1" fmla="*/ 1188354 w 1188354"/>
                <a:gd name="connsiteY1" fmla="*/ 0 h 1033729"/>
                <a:gd name="connsiteX2" fmla="*/ 1188354 w 1188354"/>
                <a:gd name="connsiteY2" fmla="*/ 1033729 h 1033729"/>
                <a:gd name="connsiteX3" fmla="*/ 0 w 1188354"/>
                <a:gd name="connsiteY3" fmla="*/ 1033729 h 1033729"/>
                <a:gd name="connsiteX4" fmla="*/ 0 w 1188354"/>
                <a:gd name="connsiteY4" fmla="*/ 0 h 1033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8354" h="1033729">
                  <a:moveTo>
                    <a:pt x="0" y="0"/>
                  </a:moveTo>
                  <a:lnTo>
                    <a:pt x="1188354" y="0"/>
                  </a:lnTo>
                  <a:lnTo>
                    <a:pt x="1188354" y="1033729"/>
                  </a:lnTo>
                  <a:lnTo>
                    <a:pt x="0" y="1033729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4694" tIns="0" rIns="0" bIns="0" numCol="1" spcCol="1270" anchor="t" anchorCtr="0">
              <a:noAutofit/>
            </a:bodyPr>
            <a:lstStyle/>
            <a:p>
              <a:pPr marL="0" lvl="0" indent="0" algn="l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900" kern="1200" dirty="0"/>
                <a:t>Step 1 </a:t>
              </a:r>
            </a:p>
            <a:p>
              <a:pPr marL="0" lvl="0" indent="0" algn="l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900" i="1" kern="1200" dirty="0"/>
                <a:t>Sign Up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309671" y="3892702"/>
            <a:ext cx="1598371" cy="2123922"/>
            <a:chOff x="4435084" y="3892702"/>
            <a:chExt cx="1598371" cy="2123922"/>
          </a:xfrm>
        </p:grpSpPr>
        <p:sp>
          <p:nvSpPr>
            <p:cNvPr id="7" name="Oval 6"/>
            <p:cNvSpPr/>
            <p:nvPr/>
          </p:nvSpPr>
          <p:spPr>
            <a:xfrm>
              <a:off x="4435084" y="3892702"/>
              <a:ext cx="277977" cy="277977"/>
            </a:xfrm>
            <a:prstGeom prst="ellipse">
              <a:avLst/>
            </a:pr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alpha val="90000"/>
                <a:hueOff val="0"/>
                <a:satOff val="0"/>
                <a:lumOff val="0"/>
                <a:alphaOff val="-13333"/>
              </a:schemeClr>
            </a:fillRef>
            <a:effectRef idx="1">
              <a:schemeClr val="accent1">
                <a:alpha val="90000"/>
                <a:hueOff val="0"/>
                <a:satOff val="0"/>
                <a:lumOff val="0"/>
                <a:alphaOff val="-13333"/>
              </a:schemeClr>
            </a:effectRef>
            <a:fontRef idx="minor">
              <a:schemeClr val="dk1"/>
            </a:fontRef>
          </p:style>
        </p:sp>
        <p:sp>
          <p:nvSpPr>
            <p:cNvPr id="8" name="Freeform: Shape 7"/>
            <p:cNvSpPr/>
            <p:nvPr/>
          </p:nvSpPr>
          <p:spPr>
            <a:xfrm>
              <a:off x="4574073" y="4031691"/>
              <a:ext cx="1459382" cy="1984933"/>
            </a:xfrm>
            <a:custGeom>
              <a:avLst/>
              <a:gdLst>
                <a:gd name="connsiteX0" fmla="*/ 0 w 1459382"/>
                <a:gd name="connsiteY0" fmla="*/ 0 h 1984933"/>
                <a:gd name="connsiteX1" fmla="*/ 1459382 w 1459382"/>
                <a:gd name="connsiteY1" fmla="*/ 0 h 1984933"/>
                <a:gd name="connsiteX2" fmla="*/ 1459382 w 1459382"/>
                <a:gd name="connsiteY2" fmla="*/ 1984933 h 1984933"/>
                <a:gd name="connsiteX3" fmla="*/ 0 w 1459382"/>
                <a:gd name="connsiteY3" fmla="*/ 1984933 h 1984933"/>
                <a:gd name="connsiteX4" fmla="*/ 0 w 1459382"/>
                <a:gd name="connsiteY4" fmla="*/ 0 h 1984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59382" h="1984933">
                  <a:moveTo>
                    <a:pt x="0" y="0"/>
                  </a:moveTo>
                  <a:lnTo>
                    <a:pt x="1459382" y="0"/>
                  </a:lnTo>
                  <a:lnTo>
                    <a:pt x="1459382" y="1984933"/>
                  </a:lnTo>
                  <a:lnTo>
                    <a:pt x="0" y="1984933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47295" tIns="0" rIns="0" bIns="0" numCol="1" spcCol="1270" anchor="t" anchorCtr="0">
              <a:noAutofit/>
            </a:bodyPr>
            <a:lstStyle/>
            <a:p>
              <a:pPr marL="0" lvl="0" indent="0" algn="l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900" kern="1200" dirty="0"/>
                <a:t>Step 2 </a:t>
              </a:r>
            </a:p>
            <a:p>
              <a:pPr marL="0" lvl="0" indent="0" algn="l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900" i="1" kern="1200" dirty="0"/>
                <a:t>Enter your expenses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751680" y="3148243"/>
            <a:ext cx="1643542" cy="2868381"/>
            <a:chOff x="5877093" y="3148243"/>
            <a:chExt cx="1643542" cy="2868381"/>
          </a:xfrm>
        </p:grpSpPr>
        <p:sp>
          <p:nvSpPr>
            <p:cNvPr id="9" name="Oval 8"/>
            <p:cNvSpPr/>
            <p:nvPr/>
          </p:nvSpPr>
          <p:spPr>
            <a:xfrm>
              <a:off x="5877093" y="3148243"/>
              <a:ext cx="368320" cy="368320"/>
            </a:xfrm>
            <a:prstGeom prst="ellipse">
              <a:avLst/>
            </a:pr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alpha val="90000"/>
                <a:hueOff val="0"/>
                <a:satOff val="0"/>
                <a:lumOff val="0"/>
                <a:alphaOff val="-26667"/>
              </a:schemeClr>
            </a:fillRef>
            <a:effectRef idx="1">
              <a:schemeClr val="accent1">
                <a:alpha val="90000"/>
                <a:hueOff val="0"/>
                <a:satOff val="0"/>
                <a:lumOff val="0"/>
                <a:alphaOff val="-26667"/>
              </a:schemeClr>
            </a:effectRef>
            <a:fontRef idx="minor">
              <a:schemeClr val="dk1"/>
            </a:fontRef>
          </p:style>
        </p:sp>
        <p:sp>
          <p:nvSpPr>
            <p:cNvPr id="10" name="Freeform: Shape 9"/>
            <p:cNvSpPr/>
            <p:nvPr/>
          </p:nvSpPr>
          <p:spPr>
            <a:xfrm>
              <a:off x="6061253" y="3332403"/>
              <a:ext cx="1459382" cy="2684221"/>
            </a:xfrm>
            <a:custGeom>
              <a:avLst/>
              <a:gdLst>
                <a:gd name="connsiteX0" fmla="*/ 0 w 1459382"/>
                <a:gd name="connsiteY0" fmla="*/ 0 h 2684221"/>
                <a:gd name="connsiteX1" fmla="*/ 1459382 w 1459382"/>
                <a:gd name="connsiteY1" fmla="*/ 0 h 2684221"/>
                <a:gd name="connsiteX2" fmla="*/ 1459382 w 1459382"/>
                <a:gd name="connsiteY2" fmla="*/ 2684221 h 2684221"/>
                <a:gd name="connsiteX3" fmla="*/ 0 w 1459382"/>
                <a:gd name="connsiteY3" fmla="*/ 2684221 h 2684221"/>
                <a:gd name="connsiteX4" fmla="*/ 0 w 1459382"/>
                <a:gd name="connsiteY4" fmla="*/ 0 h 2684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59382" h="2684221">
                  <a:moveTo>
                    <a:pt x="0" y="0"/>
                  </a:moveTo>
                  <a:lnTo>
                    <a:pt x="1459382" y="0"/>
                  </a:lnTo>
                  <a:lnTo>
                    <a:pt x="1459382" y="2684221"/>
                  </a:lnTo>
                  <a:lnTo>
                    <a:pt x="0" y="2684221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5165" tIns="0" rIns="0" bIns="0" numCol="1" spcCol="1270" anchor="t" anchorCtr="0">
              <a:noAutofit/>
            </a:bodyPr>
            <a:lstStyle/>
            <a:p>
              <a:pPr marL="0" lvl="0" indent="0" algn="l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900" kern="1200" dirty="0"/>
                <a:t>Step 3 </a:t>
              </a:r>
            </a:p>
            <a:p>
              <a:pPr marL="0" lvl="0" indent="0" algn="l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900" i="1" kern="1200" dirty="0"/>
                <a:t>Get statistics &amp; evaluate your possibilities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322253" y="2655702"/>
            <a:ext cx="1706087" cy="1375990"/>
            <a:chOff x="7447666" y="2655702"/>
            <a:chExt cx="1706087" cy="1375990"/>
          </a:xfrm>
        </p:grpSpPr>
        <p:sp>
          <p:nvSpPr>
            <p:cNvPr id="11" name="Oval 10"/>
            <p:cNvSpPr/>
            <p:nvPr/>
          </p:nvSpPr>
          <p:spPr>
            <a:xfrm>
              <a:off x="7447666" y="2655702"/>
              <a:ext cx="493410" cy="493410"/>
            </a:xfrm>
            <a:prstGeom prst="ellipse">
              <a:avLst/>
            </a:pr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alpha val="90000"/>
                <a:hueOff val="0"/>
                <a:satOff val="0"/>
                <a:lumOff val="0"/>
                <a:alphaOff val="-40000"/>
              </a:schemeClr>
            </a:fillRef>
            <a:effectRef idx="1">
              <a:schemeClr val="accent1">
                <a:alpha val="90000"/>
                <a:hueOff val="0"/>
                <a:satOff val="0"/>
                <a:lumOff val="0"/>
                <a:alphaOff val="-40000"/>
              </a:schemeClr>
            </a:effectRef>
            <a:fontRef idx="minor">
              <a:schemeClr val="dk1"/>
            </a:fontRef>
          </p:style>
        </p:sp>
        <p:sp>
          <p:nvSpPr>
            <p:cNvPr id="12" name="Freeform: Shape 11"/>
            <p:cNvSpPr/>
            <p:nvPr/>
          </p:nvSpPr>
          <p:spPr>
            <a:xfrm>
              <a:off x="7694371" y="2902408"/>
              <a:ext cx="1459382" cy="1129284"/>
            </a:xfrm>
            <a:custGeom>
              <a:avLst/>
              <a:gdLst>
                <a:gd name="connsiteX0" fmla="*/ 0 w 1459382"/>
                <a:gd name="connsiteY0" fmla="*/ 0 h 3114217"/>
                <a:gd name="connsiteX1" fmla="*/ 1459382 w 1459382"/>
                <a:gd name="connsiteY1" fmla="*/ 0 h 3114217"/>
                <a:gd name="connsiteX2" fmla="*/ 1459382 w 1459382"/>
                <a:gd name="connsiteY2" fmla="*/ 3114217 h 3114217"/>
                <a:gd name="connsiteX3" fmla="*/ 0 w 1459382"/>
                <a:gd name="connsiteY3" fmla="*/ 3114217 h 3114217"/>
                <a:gd name="connsiteX4" fmla="*/ 0 w 1459382"/>
                <a:gd name="connsiteY4" fmla="*/ 0 h 3114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59382" h="3114217">
                  <a:moveTo>
                    <a:pt x="0" y="0"/>
                  </a:moveTo>
                  <a:lnTo>
                    <a:pt x="1459382" y="0"/>
                  </a:lnTo>
                  <a:lnTo>
                    <a:pt x="1459382" y="3114217"/>
                  </a:lnTo>
                  <a:lnTo>
                    <a:pt x="0" y="311421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61448" tIns="0" rIns="0" bIns="0" numCol="1" spcCol="1270" anchor="t" anchorCtr="0">
              <a:noAutofit/>
            </a:bodyPr>
            <a:lstStyle/>
            <a:p>
              <a:pPr marL="0" lvl="0" indent="0" algn="l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900" kern="1200" dirty="0"/>
                <a:t>Step 4 </a:t>
              </a:r>
            </a:p>
            <a:p>
              <a:pPr marL="0" lvl="0" indent="0" algn="l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900" i="1" kern="1200" dirty="0"/>
                <a:t>Enjoy your savings!</a:t>
              </a:r>
            </a:p>
          </p:txBody>
        </p:sp>
      </p:grpSp>
      <p:pic>
        <p:nvPicPr>
          <p:cNvPr id="2050" name="Picture 2" descr="Resultado de imagen de savings 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8" t="13731"/>
          <a:stretch/>
        </p:blipFill>
        <p:spPr bwMode="auto">
          <a:xfrm>
            <a:off x="8475784" y="3385038"/>
            <a:ext cx="3716215" cy="2927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8903380" y="2205966"/>
            <a:ext cx="2171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err="1"/>
              <a:t>SaveUp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345761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" grpId="0"/>
    </p:bldLst>
  </p:timing>
</p:sld>
</file>

<file path=ppt/theme/theme1.xml><?xml version="1.0" encoding="utf-8"?>
<a:theme xmlns:a="http://schemas.openxmlformats.org/drawingml/2006/main" name="Sheer Green 16x9">
  <a:themeElements>
    <a:clrScheme name="Sheer Green">
      <a:dk1>
        <a:srgbClr val="624D38"/>
      </a:dk1>
      <a:lt1>
        <a:srgbClr val="FFFFFF"/>
      </a:lt1>
      <a:dk2>
        <a:srgbClr val="404040"/>
      </a:dk2>
      <a:lt2>
        <a:srgbClr val="F2F2E2"/>
      </a:lt2>
      <a:accent1>
        <a:srgbClr val="72C23C"/>
      </a:accent1>
      <a:accent2>
        <a:srgbClr val="F4CC20"/>
      </a:accent2>
      <a:accent3>
        <a:srgbClr val="53B6BB"/>
      </a:accent3>
      <a:accent4>
        <a:srgbClr val="BA7CC0"/>
      </a:accent4>
      <a:accent5>
        <a:srgbClr val="ED635A"/>
      </a:accent5>
      <a:accent6>
        <a:srgbClr val="EE9B40"/>
      </a:accent6>
      <a:hlink>
        <a:srgbClr val="53B6BB"/>
      </a:hlink>
      <a:folHlink>
        <a:srgbClr val="B68DC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Sheer Green">
      <a:dk1>
        <a:srgbClr val="404040"/>
      </a:dk1>
      <a:lt1>
        <a:sysClr val="window" lastClr="FFFFFF"/>
      </a:lt1>
      <a:dk2>
        <a:srgbClr val="624D38"/>
      </a:dk2>
      <a:lt2>
        <a:srgbClr val="F2F2E2"/>
      </a:lt2>
      <a:accent1>
        <a:srgbClr val="72C23C"/>
      </a:accent1>
      <a:accent2>
        <a:srgbClr val="F4CC20"/>
      </a:accent2>
      <a:accent3>
        <a:srgbClr val="53B6BB"/>
      </a:accent3>
      <a:accent4>
        <a:srgbClr val="BA7CC0"/>
      </a:accent4>
      <a:accent5>
        <a:srgbClr val="ED635A"/>
      </a:accent5>
      <a:accent6>
        <a:srgbClr val="EE9B40"/>
      </a:accent6>
      <a:hlink>
        <a:srgbClr val="53B6BB"/>
      </a:hlink>
      <a:folHlink>
        <a:srgbClr val="B68DC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Sheer Green">
      <a:dk1>
        <a:srgbClr val="404040"/>
      </a:dk1>
      <a:lt1>
        <a:sysClr val="window" lastClr="FFFFFF"/>
      </a:lt1>
      <a:dk2>
        <a:srgbClr val="624D38"/>
      </a:dk2>
      <a:lt2>
        <a:srgbClr val="F2F2E2"/>
      </a:lt2>
      <a:accent1>
        <a:srgbClr val="72C23C"/>
      </a:accent1>
      <a:accent2>
        <a:srgbClr val="F4CC20"/>
      </a:accent2>
      <a:accent3>
        <a:srgbClr val="53B6BB"/>
      </a:accent3>
      <a:accent4>
        <a:srgbClr val="BA7CC0"/>
      </a:accent4>
      <a:accent5>
        <a:srgbClr val="ED635A"/>
      </a:accent5>
      <a:accent6>
        <a:srgbClr val="EE9B40"/>
      </a:accent6>
      <a:hlink>
        <a:srgbClr val="53B6BB"/>
      </a:hlink>
      <a:folHlink>
        <a:srgbClr val="B68DC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BC5747AC-80AD-4ABE-94D9-19832B174F3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Sheer green border design presentation (widescreen)</Template>
  <TotalTime>0</TotalTime>
  <Words>82</Words>
  <Application>Microsoft Office PowerPoint</Application>
  <PresentationFormat>Panorámica</PresentationFormat>
  <Paragraphs>31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6" baseType="lpstr">
      <vt:lpstr>Arial</vt:lpstr>
      <vt:lpstr>Century Gothic</vt:lpstr>
      <vt:lpstr>Sheer Green 16x9</vt:lpstr>
      <vt:lpstr>SaveUp</vt:lpstr>
      <vt:lpstr>SaveUp NOW</vt:lpstr>
      <vt:lpstr>The moment is NOW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2017-05-16T13:04:24Z</dcterms:created>
  <dcterms:modified xsi:type="dcterms:W3CDTF">2017-06-24T19:08:41Z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TC029208979991</vt:lpwstr>
  </property>
</Properties>
</file>