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2"/>
  </p:notesMasterIdLst>
  <p:handoutMasterIdLst>
    <p:handoutMasterId r:id="rId33"/>
  </p:handoutMasterIdLst>
  <p:sldIdLst>
    <p:sldId id="325" r:id="rId5"/>
    <p:sldId id="326" r:id="rId6"/>
    <p:sldId id="327" r:id="rId7"/>
    <p:sldId id="328" r:id="rId8"/>
    <p:sldId id="329" r:id="rId9"/>
    <p:sldId id="330" r:id="rId10"/>
    <p:sldId id="340" r:id="rId11"/>
    <p:sldId id="331" r:id="rId12"/>
    <p:sldId id="332" r:id="rId13"/>
    <p:sldId id="333" r:id="rId14"/>
    <p:sldId id="341" r:id="rId15"/>
    <p:sldId id="334"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38" r:id="rId29"/>
    <p:sldId id="354" r:id="rId30"/>
    <p:sldId id="33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05" autoAdjust="0"/>
  </p:normalViewPr>
  <p:slideViewPr>
    <p:cSldViewPr snapToGrid="0">
      <p:cViewPr varScale="1">
        <p:scale>
          <a:sx n="70" d="100"/>
          <a:sy n="70" d="100"/>
        </p:scale>
        <p:origin x="536" y="4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6AFEDE-F1F1-427E-B355-1BA0F6A294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8EABC35-EC08-481C-B543-05969E226C11}">
      <dgm:prSet>
        <dgm:style>
          <a:lnRef idx="2">
            <a:schemeClr val="dk1">
              <a:shade val="15000"/>
            </a:schemeClr>
          </a:lnRef>
          <a:fillRef idx="1">
            <a:schemeClr val="dk1"/>
          </a:fillRef>
          <a:effectRef idx="0">
            <a:schemeClr val="dk1"/>
          </a:effectRef>
          <a:fontRef idx="minor">
            <a:schemeClr val="lt1"/>
          </a:fontRef>
        </dgm:style>
      </dgm:prSet>
      <dgm:spPr/>
      <dgm:t>
        <a:bodyPr/>
        <a:lstStyle/>
        <a:p>
          <a:r>
            <a:rPr lang="en-US" b="0" i="0" dirty="0"/>
            <a:t>SCADA software comes with some essential elements, such as:</a:t>
          </a:r>
          <a:endParaRPr lang="en-US" dirty="0"/>
        </a:p>
      </dgm:t>
    </dgm:pt>
    <dgm:pt modelId="{DF692145-DDAC-4589-8283-4F30994866C7}" type="parTrans" cxnId="{D97E6219-1C2D-4301-BA17-76D19BC10FBD}">
      <dgm:prSet/>
      <dgm:spPr/>
      <dgm:t>
        <a:bodyPr/>
        <a:lstStyle/>
        <a:p>
          <a:endParaRPr lang="en-US"/>
        </a:p>
      </dgm:t>
    </dgm:pt>
    <dgm:pt modelId="{1987532C-D6A1-4645-A4EE-CD28E413E89D}" type="sibTrans" cxnId="{D97E6219-1C2D-4301-BA17-76D19BC10FBD}">
      <dgm:prSet/>
      <dgm:spPr/>
      <dgm:t>
        <a:bodyPr/>
        <a:lstStyle/>
        <a:p>
          <a:endParaRPr lang="en-US"/>
        </a:p>
      </dgm:t>
    </dgm:pt>
    <dgm:pt modelId="{275CD793-BEE1-4E20-B5F8-CF0A494AB434}">
      <dgm:prSet>
        <dgm:style>
          <a:lnRef idx="3">
            <a:schemeClr val="lt1"/>
          </a:lnRef>
          <a:fillRef idx="1">
            <a:schemeClr val="dk1"/>
          </a:fillRef>
          <a:effectRef idx="1">
            <a:schemeClr val="dk1"/>
          </a:effectRef>
          <a:fontRef idx="minor">
            <a:schemeClr val="lt1"/>
          </a:fontRef>
        </dgm:style>
      </dgm:prSet>
      <dgm:spPr/>
      <dgm:t>
        <a:bodyPr/>
        <a:lstStyle/>
        <a:p>
          <a:r>
            <a:rPr lang="en-US" b="0" i="0" dirty="0"/>
            <a:t>1. </a:t>
          </a:r>
          <a:r>
            <a:rPr lang="en-US" b="1" dirty="0">
              <a:latin typeface="Times New Roman" pitchFamily="18" charset="0"/>
              <a:cs typeface="Times New Roman" pitchFamily="18" charset="0"/>
            </a:rPr>
            <a:t>Supervision:</a:t>
          </a:r>
        </a:p>
        <a:p>
          <a:r>
            <a:rPr lang="en-US" dirty="0">
              <a:latin typeface="Times New Roman" pitchFamily="18" charset="0"/>
              <a:cs typeface="Times New Roman" pitchFamily="18" charset="0"/>
            </a:rPr>
            <a:t>Supervision of the traction and auxiliary power system interactively with schematic pictures which illustrate the real time status of CB, Isolators, PT    etc.  and direct the operator to make correct decisions.</a:t>
          </a:r>
          <a:endParaRPr lang="en-US" dirty="0"/>
        </a:p>
      </dgm:t>
    </dgm:pt>
    <dgm:pt modelId="{6E3D54C8-67F9-4F40-AC4C-9CCCDCFB86F5}" type="parTrans" cxnId="{9F7AA1E5-84E7-47A5-A788-91CB087CBAB8}">
      <dgm:prSet/>
      <dgm:spPr/>
      <dgm:t>
        <a:bodyPr/>
        <a:lstStyle/>
        <a:p>
          <a:endParaRPr lang="en-US"/>
        </a:p>
      </dgm:t>
    </dgm:pt>
    <dgm:pt modelId="{C5579E22-CBC6-48FC-9C7B-898D7F39158A}" type="sibTrans" cxnId="{9F7AA1E5-84E7-47A5-A788-91CB087CBAB8}">
      <dgm:prSet/>
      <dgm:spPr/>
      <dgm:t>
        <a:bodyPr/>
        <a:lstStyle/>
        <a:p>
          <a:endParaRPr lang="en-US"/>
        </a:p>
      </dgm:t>
    </dgm:pt>
    <dgm:pt modelId="{77EAB458-1B75-4152-A96E-A2A9E21885B5}">
      <dgm:prSet>
        <dgm:style>
          <a:lnRef idx="3">
            <a:schemeClr val="lt1"/>
          </a:lnRef>
          <a:fillRef idx="1">
            <a:schemeClr val="dk1"/>
          </a:fillRef>
          <a:effectRef idx="1">
            <a:schemeClr val="dk1"/>
          </a:effectRef>
          <a:fontRef idx="minor">
            <a:schemeClr val="lt1"/>
          </a:fontRef>
        </dgm:style>
      </dgm:prSet>
      <dgm:spPr/>
      <dgm:t>
        <a:bodyPr/>
        <a:lstStyle/>
        <a:p>
          <a:r>
            <a:rPr lang="en-US" b="0" i="0" dirty="0"/>
            <a:t>2. </a:t>
          </a:r>
          <a:r>
            <a:rPr lang="en-US" b="1" i="0" u="none" dirty="0">
              <a:latin typeface="Times New Roman" panose="02020603050405020304" pitchFamily="18" charset="0"/>
              <a:cs typeface="Times New Roman" panose="02020603050405020304" pitchFamily="18" charset="0"/>
            </a:rPr>
            <a:t>Interface</a:t>
          </a:r>
          <a:r>
            <a:rPr lang="en-US" b="0" i="0" dirty="0"/>
            <a:t>:</a:t>
          </a:r>
        </a:p>
        <a:p>
          <a:r>
            <a:rPr lang="en-US" b="0" i="0" dirty="0">
              <a:latin typeface="Times New Roman" panose="02020603050405020304" pitchFamily="18" charset="0"/>
              <a:cs typeface="Times New Roman" panose="02020603050405020304" pitchFamily="18" charset="0"/>
            </a:rPr>
            <a:t>A user-friendly interface that allows operators to quickly and easily access data from multiple devices.</a:t>
          </a:r>
          <a:endParaRPr lang="en-US" dirty="0">
            <a:latin typeface="Times New Roman" panose="02020603050405020304" pitchFamily="18" charset="0"/>
            <a:cs typeface="Times New Roman" panose="02020603050405020304" pitchFamily="18" charset="0"/>
          </a:endParaRPr>
        </a:p>
      </dgm:t>
    </dgm:pt>
    <dgm:pt modelId="{8832254D-764C-4F66-9E4F-A73C4FA3CB44}" type="parTrans" cxnId="{FB4A7729-F552-43A9-A57E-06B305222984}">
      <dgm:prSet/>
      <dgm:spPr/>
      <dgm:t>
        <a:bodyPr/>
        <a:lstStyle/>
        <a:p>
          <a:endParaRPr lang="en-US"/>
        </a:p>
      </dgm:t>
    </dgm:pt>
    <dgm:pt modelId="{A35975FB-571C-4F63-8C53-7F09F631FE3B}" type="sibTrans" cxnId="{FB4A7729-F552-43A9-A57E-06B305222984}">
      <dgm:prSet/>
      <dgm:spPr/>
      <dgm:t>
        <a:bodyPr/>
        <a:lstStyle/>
        <a:p>
          <a:endParaRPr lang="en-US"/>
        </a:p>
      </dgm:t>
    </dgm:pt>
    <dgm:pt modelId="{89FF6E4D-B399-4654-9985-61D9DD0F4B68}" type="pres">
      <dgm:prSet presAssocID="{516AFEDE-F1F1-427E-B355-1BA0F6A29405}" presName="linear" presStyleCnt="0">
        <dgm:presLayoutVars>
          <dgm:animLvl val="lvl"/>
          <dgm:resizeHandles val="exact"/>
        </dgm:presLayoutVars>
      </dgm:prSet>
      <dgm:spPr/>
    </dgm:pt>
    <dgm:pt modelId="{54EF865C-85C2-41A3-A12C-9E057C8F0F39}" type="pres">
      <dgm:prSet presAssocID="{C8EABC35-EC08-481C-B543-05969E226C11}" presName="parentText" presStyleLbl="node1" presStyleIdx="0" presStyleCnt="3">
        <dgm:presLayoutVars>
          <dgm:chMax val="0"/>
          <dgm:bulletEnabled val="1"/>
        </dgm:presLayoutVars>
      </dgm:prSet>
      <dgm:spPr/>
    </dgm:pt>
    <dgm:pt modelId="{C5B3FAB3-F0E3-4BDF-AD63-5D51678EE9E9}" type="pres">
      <dgm:prSet presAssocID="{1987532C-D6A1-4645-A4EE-CD28E413E89D}" presName="spacer" presStyleCnt="0"/>
      <dgm:spPr/>
    </dgm:pt>
    <dgm:pt modelId="{4F97E0FC-97B7-46D0-B6E7-F6391943EC71}" type="pres">
      <dgm:prSet presAssocID="{275CD793-BEE1-4E20-B5F8-CF0A494AB434}" presName="parentText" presStyleLbl="node1" presStyleIdx="1" presStyleCnt="3">
        <dgm:presLayoutVars>
          <dgm:chMax val="0"/>
          <dgm:bulletEnabled val="1"/>
        </dgm:presLayoutVars>
      </dgm:prSet>
      <dgm:spPr/>
    </dgm:pt>
    <dgm:pt modelId="{D4E088F9-D8C9-4B42-868E-DA737C265111}" type="pres">
      <dgm:prSet presAssocID="{C5579E22-CBC6-48FC-9C7B-898D7F39158A}" presName="spacer" presStyleCnt="0"/>
      <dgm:spPr/>
    </dgm:pt>
    <dgm:pt modelId="{9BFA6895-6717-4699-A69D-841C8787D1F8}" type="pres">
      <dgm:prSet presAssocID="{77EAB458-1B75-4152-A96E-A2A9E21885B5}" presName="parentText" presStyleLbl="node1" presStyleIdx="2" presStyleCnt="3">
        <dgm:presLayoutVars>
          <dgm:chMax val="0"/>
          <dgm:bulletEnabled val="1"/>
        </dgm:presLayoutVars>
      </dgm:prSet>
      <dgm:spPr/>
    </dgm:pt>
  </dgm:ptLst>
  <dgm:cxnLst>
    <dgm:cxn modelId="{D97E6219-1C2D-4301-BA17-76D19BC10FBD}" srcId="{516AFEDE-F1F1-427E-B355-1BA0F6A29405}" destId="{C8EABC35-EC08-481C-B543-05969E226C11}" srcOrd="0" destOrd="0" parTransId="{DF692145-DDAC-4589-8283-4F30994866C7}" sibTransId="{1987532C-D6A1-4645-A4EE-CD28E413E89D}"/>
    <dgm:cxn modelId="{FB4A7729-F552-43A9-A57E-06B305222984}" srcId="{516AFEDE-F1F1-427E-B355-1BA0F6A29405}" destId="{77EAB458-1B75-4152-A96E-A2A9E21885B5}" srcOrd="2" destOrd="0" parTransId="{8832254D-764C-4F66-9E4F-A73C4FA3CB44}" sibTransId="{A35975FB-571C-4F63-8C53-7F09F631FE3B}"/>
    <dgm:cxn modelId="{2B0E5D2D-41E2-4CF5-9925-84FFD1A28022}" type="presOf" srcId="{C8EABC35-EC08-481C-B543-05969E226C11}" destId="{54EF865C-85C2-41A3-A12C-9E057C8F0F39}" srcOrd="0" destOrd="0" presId="urn:microsoft.com/office/officeart/2005/8/layout/vList2"/>
    <dgm:cxn modelId="{24DA4358-385B-40A9-BC95-C0DA2525CCB6}" type="presOf" srcId="{275CD793-BEE1-4E20-B5F8-CF0A494AB434}" destId="{4F97E0FC-97B7-46D0-B6E7-F6391943EC71}" srcOrd="0" destOrd="0" presId="urn:microsoft.com/office/officeart/2005/8/layout/vList2"/>
    <dgm:cxn modelId="{E3B8C1CE-E5F3-4097-A536-B9008B0A17CB}" type="presOf" srcId="{516AFEDE-F1F1-427E-B355-1BA0F6A29405}" destId="{89FF6E4D-B399-4654-9985-61D9DD0F4B68}" srcOrd="0" destOrd="0" presId="urn:microsoft.com/office/officeart/2005/8/layout/vList2"/>
    <dgm:cxn modelId="{9F7AA1E5-84E7-47A5-A788-91CB087CBAB8}" srcId="{516AFEDE-F1F1-427E-B355-1BA0F6A29405}" destId="{275CD793-BEE1-4E20-B5F8-CF0A494AB434}" srcOrd="1" destOrd="0" parTransId="{6E3D54C8-67F9-4F40-AC4C-9CCCDCFB86F5}" sibTransId="{C5579E22-CBC6-48FC-9C7B-898D7F39158A}"/>
    <dgm:cxn modelId="{F4BD7FFA-9733-4A0C-B14A-9967626A31D4}" type="presOf" srcId="{77EAB458-1B75-4152-A96E-A2A9E21885B5}" destId="{9BFA6895-6717-4699-A69D-841C8787D1F8}" srcOrd="0" destOrd="0" presId="urn:microsoft.com/office/officeart/2005/8/layout/vList2"/>
    <dgm:cxn modelId="{31C4FFE1-53F6-4CDB-A0CD-AD0CE3039760}" type="presParOf" srcId="{89FF6E4D-B399-4654-9985-61D9DD0F4B68}" destId="{54EF865C-85C2-41A3-A12C-9E057C8F0F39}" srcOrd="0" destOrd="0" presId="urn:microsoft.com/office/officeart/2005/8/layout/vList2"/>
    <dgm:cxn modelId="{631A9C42-74B0-4DE5-B942-4A2CCB85C2DB}" type="presParOf" srcId="{89FF6E4D-B399-4654-9985-61D9DD0F4B68}" destId="{C5B3FAB3-F0E3-4BDF-AD63-5D51678EE9E9}" srcOrd="1" destOrd="0" presId="urn:microsoft.com/office/officeart/2005/8/layout/vList2"/>
    <dgm:cxn modelId="{A6F90A2B-8198-4AD4-81F9-E5733A4E8D3F}" type="presParOf" srcId="{89FF6E4D-B399-4654-9985-61D9DD0F4B68}" destId="{4F97E0FC-97B7-46D0-B6E7-F6391943EC71}" srcOrd="2" destOrd="0" presId="urn:microsoft.com/office/officeart/2005/8/layout/vList2"/>
    <dgm:cxn modelId="{8FC4D3EB-4DFF-437B-928D-42EAA049E421}" type="presParOf" srcId="{89FF6E4D-B399-4654-9985-61D9DD0F4B68}" destId="{D4E088F9-D8C9-4B42-868E-DA737C265111}" srcOrd="3" destOrd="0" presId="urn:microsoft.com/office/officeart/2005/8/layout/vList2"/>
    <dgm:cxn modelId="{F78BFDB6-3929-4970-BB09-C46A69813D7C}" type="presParOf" srcId="{89FF6E4D-B399-4654-9985-61D9DD0F4B68}" destId="{9BFA6895-6717-4699-A69D-841C8787D1F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6AFEDE-F1F1-427E-B355-1BA0F6A294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8EABC35-EC08-481C-B543-05969E226C11}">
      <dgm:prSet>
        <dgm:style>
          <a:lnRef idx="2">
            <a:schemeClr val="dk1">
              <a:shade val="15000"/>
            </a:schemeClr>
          </a:lnRef>
          <a:fillRef idx="1">
            <a:schemeClr val="dk1"/>
          </a:fillRef>
          <a:effectRef idx="0">
            <a:schemeClr val="dk1"/>
          </a:effectRef>
          <a:fontRef idx="minor">
            <a:schemeClr val="lt1"/>
          </a:fontRef>
        </dgm:style>
      </dgm:prSet>
      <dgm:spPr/>
      <dgm:t>
        <a:bodyPr/>
        <a:lstStyle/>
        <a:p>
          <a:r>
            <a:rPr lang="en-US" b="0" i="0" u="none" dirty="0"/>
            <a:t>3.</a:t>
          </a:r>
          <a:r>
            <a:rPr lang="en-US" b="1" dirty="0">
              <a:latin typeface="Times New Roman" pitchFamily="18" charset="0"/>
              <a:cs typeface="Times New Roman" pitchFamily="18" charset="0"/>
            </a:rPr>
            <a:t> Data acquisition:</a:t>
          </a:r>
        </a:p>
        <a:p>
          <a:r>
            <a:rPr lang="en-US" dirty="0">
              <a:latin typeface="Times New Roman" pitchFamily="18" charset="0"/>
              <a:cs typeface="Times New Roman" pitchFamily="18" charset="0"/>
            </a:rPr>
            <a:t> Process information is stored on a process database and a report  database in the form of event list, energy reports and graphs. </a:t>
          </a:r>
          <a:endParaRPr lang="en-US" dirty="0"/>
        </a:p>
      </dgm:t>
    </dgm:pt>
    <dgm:pt modelId="{DF692145-DDAC-4589-8283-4F30994866C7}" type="parTrans" cxnId="{D97E6219-1C2D-4301-BA17-76D19BC10FBD}">
      <dgm:prSet/>
      <dgm:spPr/>
      <dgm:t>
        <a:bodyPr/>
        <a:lstStyle/>
        <a:p>
          <a:endParaRPr lang="en-US"/>
        </a:p>
      </dgm:t>
    </dgm:pt>
    <dgm:pt modelId="{1987532C-D6A1-4645-A4EE-CD28E413E89D}" type="sibTrans" cxnId="{D97E6219-1C2D-4301-BA17-76D19BC10FBD}">
      <dgm:prSet/>
      <dgm:spPr/>
      <dgm:t>
        <a:bodyPr/>
        <a:lstStyle/>
        <a:p>
          <a:endParaRPr lang="en-US"/>
        </a:p>
      </dgm:t>
    </dgm:pt>
    <dgm:pt modelId="{275CD793-BEE1-4E20-B5F8-CF0A494AB434}">
      <dgm:prSet>
        <dgm:style>
          <a:lnRef idx="3">
            <a:schemeClr val="lt1"/>
          </a:lnRef>
          <a:fillRef idx="1">
            <a:schemeClr val="dk1"/>
          </a:fillRef>
          <a:effectRef idx="1">
            <a:schemeClr val="dk1"/>
          </a:effectRef>
          <a:fontRef idx="minor">
            <a:schemeClr val="lt1"/>
          </a:fontRef>
        </dgm:style>
      </dgm:prSet>
      <dgm:spPr/>
      <dgm:t>
        <a:bodyPr/>
        <a:lstStyle/>
        <a:p>
          <a:r>
            <a:rPr lang="en-US" b="0" i="0" u="none" dirty="0"/>
            <a:t>4.</a:t>
          </a:r>
          <a:r>
            <a:rPr lang="en-US" b="1" dirty="0">
              <a:latin typeface="Times New Roman" pitchFamily="18" charset="0"/>
              <a:cs typeface="Times New Roman" pitchFamily="18" charset="0"/>
            </a:rPr>
            <a:t> Control:</a:t>
          </a:r>
        </a:p>
        <a:p>
          <a:r>
            <a:rPr lang="en-US" dirty="0">
              <a:latin typeface="Times New Roman" pitchFamily="18" charset="0"/>
              <a:cs typeface="Times New Roman" pitchFamily="18" charset="0"/>
            </a:rPr>
            <a:t> The operator performs control operations like open or close the CB, isolators  etc.</a:t>
          </a:r>
          <a:endParaRPr lang="en-US" dirty="0"/>
        </a:p>
      </dgm:t>
    </dgm:pt>
    <dgm:pt modelId="{6E3D54C8-67F9-4F40-AC4C-9CCCDCFB86F5}" type="parTrans" cxnId="{9F7AA1E5-84E7-47A5-A788-91CB087CBAB8}">
      <dgm:prSet/>
      <dgm:spPr/>
      <dgm:t>
        <a:bodyPr/>
        <a:lstStyle/>
        <a:p>
          <a:endParaRPr lang="en-US"/>
        </a:p>
      </dgm:t>
    </dgm:pt>
    <dgm:pt modelId="{C5579E22-CBC6-48FC-9C7B-898D7F39158A}" type="sibTrans" cxnId="{9F7AA1E5-84E7-47A5-A788-91CB087CBAB8}">
      <dgm:prSet/>
      <dgm:spPr/>
      <dgm:t>
        <a:bodyPr/>
        <a:lstStyle/>
        <a:p>
          <a:endParaRPr lang="en-US"/>
        </a:p>
      </dgm:t>
    </dgm:pt>
    <dgm:pt modelId="{77EAB458-1B75-4152-A96E-A2A9E21885B5}">
      <dgm:prSet>
        <dgm:style>
          <a:lnRef idx="3">
            <a:schemeClr val="lt1"/>
          </a:lnRef>
          <a:fillRef idx="1">
            <a:schemeClr val="dk1"/>
          </a:fillRef>
          <a:effectRef idx="1">
            <a:schemeClr val="dk1"/>
          </a:effectRef>
          <a:fontRef idx="minor">
            <a:schemeClr val="lt1"/>
          </a:fontRef>
        </dgm:style>
      </dgm:prSet>
      <dgm:spPr/>
      <dgm:t>
        <a:bodyPr/>
        <a:lstStyle/>
        <a:p>
          <a:r>
            <a:rPr lang="en-US" b="0" i="0" u="none" dirty="0"/>
            <a:t>5. </a:t>
          </a:r>
          <a:r>
            <a:rPr lang="en-US" b="1" i="0" u="none" dirty="0">
              <a:latin typeface="Times New Roman" panose="02020603050405020304" pitchFamily="18" charset="0"/>
              <a:cs typeface="Times New Roman" panose="02020603050405020304" pitchFamily="18" charset="0"/>
            </a:rPr>
            <a:t>Security:</a:t>
          </a:r>
        </a:p>
        <a:p>
          <a:r>
            <a:rPr lang="en-US" b="0" i="0" u="none" dirty="0">
              <a:latin typeface="Times New Roman" panose="02020603050405020304" pitchFamily="18" charset="0"/>
              <a:cs typeface="Times New Roman" panose="02020603050405020304" pitchFamily="18" charset="0"/>
            </a:rPr>
            <a:t>Secure access controls and encryption to protect data and prevent unauthorized access.</a:t>
          </a:r>
          <a:endParaRPr lang="en-US" dirty="0">
            <a:latin typeface="Times New Roman" panose="02020603050405020304" pitchFamily="18" charset="0"/>
            <a:cs typeface="Times New Roman" panose="02020603050405020304" pitchFamily="18" charset="0"/>
          </a:endParaRPr>
        </a:p>
      </dgm:t>
    </dgm:pt>
    <dgm:pt modelId="{8832254D-764C-4F66-9E4F-A73C4FA3CB44}" type="parTrans" cxnId="{FB4A7729-F552-43A9-A57E-06B305222984}">
      <dgm:prSet/>
      <dgm:spPr/>
      <dgm:t>
        <a:bodyPr/>
        <a:lstStyle/>
        <a:p>
          <a:endParaRPr lang="en-US"/>
        </a:p>
      </dgm:t>
    </dgm:pt>
    <dgm:pt modelId="{A35975FB-571C-4F63-8C53-7F09F631FE3B}" type="sibTrans" cxnId="{FB4A7729-F552-43A9-A57E-06B305222984}">
      <dgm:prSet/>
      <dgm:spPr/>
      <dgm:t>
        <a:bodyPr/>
        <a:lstStyle/>
        <a:p>
          <a:endParaRPr lang="en-US"/>
        </a:p>
      </dgm:t>
    </dgm:pt>
    <dgm:pt modelId="{89FF6E4D-B399-4654-9985-61D9DD0F4B68}" type="pres">
      <dgm:prSet presAssocID="{516AFEDE-F1F1-427E-B355-1BA0F6A29405}" presName="linear" presStyleCnt="0">
        <dgm:presLayoutVars>
          <dgm:animLvl val="lvl"/>
          <dgm:resizeHandles val="exact"/>
        </dgm:presLayoutVars>
      </dgm:prSet>
      <dgm:spPr/>
    </dgm:pt>
    <dgm:pt modelId="{54EF865C-85C2-41A3-A12C-9E057C8F0F39}" type="pres">
      <dgm:prSet presAssocID="{C8EABC35-EC08-481C-B543-05969E226C11}" presName="parentText" presStyleLbl="node1" presStyleIdx="0" presStyleCnt="3">
        <dgm:presLayoutVars>
          <dgm:chMax val="0"/>
          <dgm:bulletEnabled val="1"/>
        </dgm:presLayoutVars>
      </dgm:prSet>
      <dgm:spPr/>
    </dgm:pt>
    <dgm:pt modelId="{C5B3FAB3-F0E3-4BDF-AD63-5D51678EE9E9}" type="pres">
      <dgm:prSet presAssocID="{1987532C-D6A1-4645-A4EE-CD28E413E89D}" presName="spacer" presStyleCnt="0"/>
      <dgm:spPr/>
    </dgm:pt>
    <dgm:pt modelId="{4F97E0FC-97B7-46D0-B6E7-F6391943EC71}" type="pres">
      <dgm:prSet presAssocID="{275CD793-BEE1-4E20-B5F8-CF0A494AB434}" presName="parentText" presStyleLbl="node1" presStyleIdx="1" presStyleCnt="3">
        <dgm:presLayoutVars>
          <dgm:chMax val="0"/>
          <dgm:bulletEnabled val="1"/>
        </dgm:presLayoutVars>
      </dgm:prSet>
      <dgm:spPr/>
    </dgm:pt>
    <dgm:pt modelId="{D4E088F9-D8C9-4B42-868E-DA737C265111}" type="pres">
      <dgm:prSet presAssocID="{C5579E22-CBC6-48FC-9C7B-898D7F39158A}" presName="spacer" presStyleCnt="0"/>
      <dgm:spPr/>
    </dgm:pt>
    <dgm:pt modelId="{9BFA6895-6717-4699-A69D-841C8787D1F8}" type="pres">
      <dgm:prSet presAssocID="{77EAB458-1B75-4152-A96E-A2A9E21885B5}" presName="parentText" presStyleLbl="node1" presStyleIdx="2" presStyleCnt="3">
        <dgm:presLayoutVars>
          <dgm:chMax val="0"/>
          <dgm:bulletEnabled val="1"/>
        </dgm:presLayoutVars>
      </dgm:prSet>
      <dgm:spPr/>
    </dgm:pt>
  </dgm:ptLst>
  <dgm:cxnLst>
    <dgm:cxn modelId="{D97E6219-1C2D-4301-BA17-76D19BC10FBD}" srcId="{516AFEDE-F1F1-427E-B355-1BA0F6A29405}" destId="{C8EABC35-EC08-481C-B543-05969E226C11}" srcOrd="0" destOrd="0" parTransId="{DF692145-DDAC-4589-8283-4F30994866C7}" sibTransId="{1987532C-D6A1-4645-A4EE-CD28E413E89D}"/>
    <dgm:cxn modelId="{FB4A7729-F552-43A9-A57E-06B305222984}" srcId="{516AFEDE-F1F1-427E-B355-1BA0F6A29405}" destId="{77EAB458-1B75-4152-A96E-A2A9E21885B5}" srcOrd="2" destOrd="0" parTransId="{8832254D-764C-4F66-9E4F-A73C4FA3CB44}" sibTransId="{A35975FB-571C-4F63-8C53-7F09F631FE3B}"/>
    <dgm:cxn modelId="{2B0E5D2D-41E2-4CF5-9925-84FFD1A28022}" type="presOf" srcId="{C8EABC35-EC08-481C-B543-05969E226C11}" destId="{54EF865C-85C2-41A3-A12C-9E057C8F0F39}" srcOrd="0" destOrd="0" presId="urn:microsoft.com/office/officeart/2005/8/layout/vList2"/>
    <dgm:cxn modelId="{24DA4358-385B-40A9-BC95-C0DA2525CCB6}" type="presOf" srcId="{275CD793-BEE1-4E20-B5F8-CF0A494AB434}" destId="{4F97E0FC-97B7-46D0-B6E7-F6391943EC71}" srcOrd="0" destOrd="0" presId="urn:microsoft.com/office/officeart/2005/8/layout/vList2"/>
    <dgm:cxn modelId="{E3B8C1CE-E5F3-4097-A536-B9008B0A17CB}" type="presOf" srcId="{516AFEDE-F1F1-427E-B355-1BA0F6A29405}" destId="{89FF6E4D-B399-4654-9985-61D9DD0F4B68}" srcOrd="0" destOrd="0" presId="urn:microsoft.com/office/officeart/2005/8/layout/vList2"/>
    <dgm:cxn modelId="{9F7AA1E5-84E7-47A5-A788-91CB087CBAB8}" srcId="{516AFEDE-F1F1-427E-B355-1BA0F6A29405}" destId="{275CD793-BEE1-4E20-B5F8-CF0A494AB434}" srcOrd="1" destOrd="0" parTransId="{6E3D54C8-67F9-4F40-AC4C-9CCCDCFB86F5}" sibTransId="{C5579E22-CBC6-48FC-9C7B-898D7F39158A}"/>
    <dgm:cxn modelId="{F4BD7FFA-9733-4A0C-B14A-9967626A31D4}" type="presOf" srcId="{77EAB458-1B75-4152-A96E-A2A9E21885B5}" destId="{9BFA6895-6717-4699-A69D-841C8787D1F8}" srcOrd="0" destOrd="0" presId="urn:microsoft.com/office/officeart/2005/8/layout/vList2"/>
    <dgm:cxn modelId="{31C4FFE1-53F6-4CDB-A0CD-AD0CE3039760}" type="presParOf" srcId="{89FF6E4D-B399-4654-9985-61D9DD0F4B68}" destId="{54EF865C-85C2-41A3-A12C-9E057C8F0F39}" srcOrd="0" destOrd="0" presId="urn:microsoft.com/office/officeart/2005/8/layout/vList2"/>
    <dgm:cxn modelId="{631A9C42-74B0-4DE5-B942-4A2CCB85C2DB}" type="presParOf" srcId="{89FF6E4D-B399-4654-9985-61D9DD0F4B68}" destId="{C5B3FAB3-F0E3-4BDF-AD63-5D51678EE9E9}" srcOrd="1" destOrd="0" presId="urn:microsoft.com/office/officeart/2005/8/layout/vList2"/>
    <dgm:cxn modelId="{A6F90A2B-8198-4AD4-81F9-E5733A4E8D3F}" type="presParOf" srcId="{89FF6E4D-B399-4654-9985-61D9DD0F4B68}" destId="{4F97E0FC-97B7-46D0-B6E7-F6391943EC71}" srcOrd="2" destOrd="0" presId="urn:microsoft.com/office/officeart/2005/8/layout/vList2"/>
    <dgm:cxn modelId="{8FC4D3EB-4DFF-437B-928D-42EAA049E421}" type="presParOf" srcId="{89FF6E4D-B399-4654-9985-61D9DD0F4B68}" destId="{D4E088F9-D8C9-4B42-868E-DA737C265111}" srcOrd="3" destOrd="0" presId="urn:microsoft.com/office/officeart/2005/8/layout/vList2"/>
    <dgm:cxn modelId="{F78BFDB6-3929-4970-BB09-C46A69813D7C}" type="presParOf" srcId="{89FF6E4D-B399-4654-9985-61D9DD0F4B68}" destId="{9BFA6895-6717-4699-A69D-841C8787D1F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659211-E092-4BC2-A505-B53F8B3EBF71}"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86FCD64C-9AF5-4CF0-A72D-92ED9D5F39BA}">
      <dgm:prSet custT="1"/>
      <dgm:spPr/>
      <dgm:t>
        <a:bodyPr/>
        <a:lstStyle/>
        <a:p>
          <a:r>
            <a:rPr lang="en-US" sz="1800" dirty="0">
              <a:latin typeface="Times New Roman" panose="02020603050405020304" pitchFamily="18" charset="0"/>
              <a:cs typeface="Times New Roman" panose="02020603050405020304" pitchFamily="18" charset="0"/>
            </a:rPr>
            <a:t>SAVING OF MAN-POWER</a:t>
          </a:r>
        </a:p>
      </dgm:t>
    </dgm:pt>
    <dgm:pt modelId="{DF0D0222-C5BB-4349-871F-8553CD0F408B}" type="parTrans" cxnId="{2CEDA61C-19BF-41B1-9C8F-BEC4738C7AD7}">
      <dgm:prSet/>
      <dgm:spPr/>
      <dgm:t>
        <a:bodyPr/>
        <a:lstStyle/>
        <a:p>
          <a:endParaRPr lang="en-US"/>
        </a:p>
      </dgm:t>
    </dgm:pt>
    <dgm:pt modelId="{13FFF892-4D40-489F-9902-107809C67DBD}" type="sibTrans" cxnId="{2CEDA61C-19BF-41B1-9C8F-BEC4738C7AD7}">
      <dgm:prSet/>
      <dgm:spPr/>
      <dgm:t>
        <a:bodyPr/>
        <a:lstStyle/>
        <a:p>
          <a:endParaRPr lang="en-US"/>
        </a:p>
      </dgm:t>
    </dgm:pt>
    <dgm:pt modelId="{50C4BC3D-9749-49BE-89E5-CD6069E1BB2E}">
      <dgm:prSet custT="1"/>
      <dgm:spPr/>
      <dgm:t>
        <a:bodyPr/>
        <a:lstStyle/>
        <a:p>
          <a:r>
            <a:rPr lang="en-US" sz="1600" dirty="0">
              <a:latin typeface="Times New Roman" panose="02020603050405020304" pitchFamily="18" charset="0"/>
              <a:cs typeface="Times New Roman" panose="02020603050405020304" pitchFamily="18" charset="0"/>
            </a:rPr>
            <a:t>FASTER RESTORATION OF POWER SUPPLY</a:t>
          </a:r>
        </a:p>
      </dgm:t>
    </dgm:pt>
    <dgm:pt modelId="{99E31BA6-258F-467C-AE3A-D7FE1AB3A128}" type="parTrans" cxnId="{2DA5C8B3-6394-40CA-A289-DF7D61C5A690}">
      <dgm:prSet/>
      <dgm:spPr/>
      <dgm:t>
        <a:bodyPr/>
        <a:lstStyle/>
        <a:p>
          <a:endParaRPr lang="en-US"/>
        </a:p>
      </dgm:t>
    </dgm:pt>
    <dgm:pt modelId="{9226685A-2B94-4193-820C-4A4123B25518}" type="sibTrans" cxnId="{2DA5C8B3-6394-40CA-A289-DF7D61C5A690}">
      <dgm:prSet/>
      <dgm:spPr/>
      <dgm:t>
        <a:bodyPr/>
        <a:lstStyle/>
        <a:p>
          <a:endParaRPr lang="en-US"/>
        </a:p>
      </dgm:t>
    </dgm:pt>
    <dgm:pt modelId="{11BE2C13-6419-46E9-B801-E6119DE7155A}">
      <dgm:prSet/>
      <dgm:spPr/>
      <dgm:t>
        <a:bodyPr/>
        <a:lstStyle/>
        <a:p>
          <a:r>
            <a:rPr lang="en-US" dirty="0">
              <a:latin typeface="Times New Roman" panose="02020603050405020304" pitchFamily="18" charset="0"/>
              <a:cs typeface="Times New Roman" panose="02020603050405020304" pitchFamily="18" charset="0"/>
            </a:rPr>
            <a:t>EASY FAULT SEGREGATION  OF TRACTION SYSTEM</a:t>
          </a:r>
        </a:p>
      </dgm:t>
    </dgm:pt>
    <dgm:pt modelId="{B23C8F00-8356-4CFB-8FA8-EEFBEBFBB508}" type="parTrans" cxnId="{BF6EE917-FDD0-410A-8963-DBEBB4F6621D}">
      <dgm:prSet/>
      <dgm:spPr/>
      <dgm:t>
        <a:bodyPr/>
        <a:lstStyle/>
        <a:p>
          <a:endParaRPr lang="en-US"/>
        </a:p>
      </dgm:t>
    </dgm:pt>
    <dgm:pt modelId="{1CD2E489-2FB2-4F18-A890-F16A30B5DEA1}" type="sibTrans" cxnId="{BF6EE917-FDD0-410A-8963-DBEBB4F6621D}">
      <dgm:prSet/>
      <dgm:spPr/>
      <dgm:t>
        <a:bodyPr/>
        <a:lstStyle/>
        <a:p>
          <a:endParaRPr lang="en-US"/>
        </a:p>
      </dgm:t>
    </dgm:pt>
    <dgm:pt modelId="{8D17B319-8F87-4A89-BBBD-D7AE9A0F3F55}">
      <dgm:prSet/>
      <dgm:spPr/>
      <dgm:t>
        <a:bodyPr/>
        <a:lstStyle/>
        <a:p>
          <a:r>
            <a:rPr lang="en-US" dirty="0">
              <a:latin typeface="Times New Roman" panose="02020603050405020304" pitchFamily="18" charset="0"/>
              <a:cs typeface="Times New Roman" panose="02020603050405020304" pitchFamily="18" charset="0"/>
            </a:rPr>
            <a:t>FAULT ANALYSIS THROUGH GRAPHS</a:t>
          </a:r>
        </a:p>
      </dgm:t>
    </dgm:pt>
    <dgm:pt modelId="{1D253966-0BE5-4C26-8EE8-BF09BE5C3B0B}" type="parTrans" cxnId="{E985EDD4-CDE5-4CA9-809C-C061DFF9EF45}">
      <dgm:prSet/>
      <dgm:spPr/>
      <dgm:t>
        <a:bodyPr/>
        <a:lstStyle/>
        <a:p>
          <a:endParaRPr lang="en-US"/>
        </a:p>
      </dgm:t>
    </dgm:pt>
    <dgm:pt modelId="{CFB90DEE-B7AC-454C-9888-119E35A75514}" type="sibTrans" cxnId="{E985EDD4-CDE5-4CA9-809C-C061DFF9EF45}">
      <dgm:prSet/>
      <dgm:spPr/>
      <dgm:t>
        <a:bodyPr/>
        <a:lstStyle/>
        <a:p>
          <a:endParaRPr lang="en-US"/>
        </a:p>
      </dgm:t>
    </dgm:pt>
    <dgm:pt modelId="{6082BF86-0196-48F2-ABC1-3EE8A8F670E0}">
      <dgm:prSet custT="1"/>
      <dgm:spPr/>
      <dgm:t>
        <a:bodyPr/>
        <a:lstStyle/>
        <a:p>
          <a:r>
            <a:rPr lang="en-US" sz="1800" dirty="0">
              <a:latin typeface="Times New Roman" panose="02020603050405020304" pitchFamily="18" charset="0"/>
              <a:cs typeface="Times New Roman" panose="02020603050405020304" pitchFamily="18" charset="0"/>
            </a:rPr>
            <a:t>STORAGE OF DATA </a:t>
          </a:r>
        </a:p>
      </dgm:t>
    </dgm:pt>
    <dgm:pt modelId="{00389E44-0D45-4810-AACA-1060CEF849CF}" type="parTrans" cxnId="{B6C5F699-3F4B-460A-8F2F-6018C77FB031}">
      <dgm:prSet/>
      <dgm:spPr/>
      <dgm:t>
        <a:bodyPr/>
        <a:lstStyle/>
        <a:p>
          <a:endParaRPr lang="en-US"/>
        </a:p>
      </dgm:t>
    </dgm:pt>
    <dgm:pt modelId="{BD6498E7-0F78-4FB5-9553-65EB0FD20832}" type="sibTrans" cxnId="{B6C5F699-3F4B-460A-8F2F-6018C77FB031}">
      <dgm:prSet/>
      <dgm:spPr/>
      <dgm:t>
        <a:bodyPr/>
        <a:lstStyle/>
        <a:p>
          <a:endParaRPr lang="en-US"/>
        </a:p>
      </dgm:t>
    </dgm:pt>
    <dgm:pt modelId="{BC15DB65-7217-4F5B-9131-6E21150D759D}" type="pres">
      <dgm:prSet presAssocID="{11659211-E092-4BC2-A505-B53F8B3EBF71}" presName="root" presStyleCnt="0">
        <dgm:presLayoutVars>
          <dgm:dir/>
          <dgm:resizeHandles val="exact"/>
        </dgm:presLayoutVars>
      </dgm:prSet>
      <dgm:spPr/>
    </dgm:pt>
    <dgm:pt modelId="{7934902F-F51A-4B0A-B493-6A5B9BA1B856}" type="pres">
      <dgm:prSet presAssocID="{86FCD64C-9AF5-4CF0-A72D-92ED9D5F39BA}" presName="compNode" presStyleCnt="0"/>
      <dgm:spPr/>
    </dgm:pt>
    <dgm:pt modelId="{1759A99F-B797-4499-A17A-3592CE7B1C91}" type="pres">
      <dgm:prSet presAssocID="{86FCD64C-9AF5-4CF0-A72D-92ED9D5F39BA}" presName="iconRect" presStyleLbl="node1" presStyleIdx="0" presStyleCnt="5" custScaleX="175985" custScaleY="16260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ggy Bank"/>
        </a:ext>
      </dgm:extLst>
    </dgm:pt>
    <dgm:pt modelId="{21A6257D-89DB-4620-9091-1B7B55EE3BFE}" type="pres">
      <dgm:prSet presAssocID="{86FCD64C-9AF5-4CF0-A72D-92ED9D5F39BA}" presName="spaceRect" presStyleCnt="0"/>
      <dgm:spPr/>
    </dgm:pt>
    <dgm:pt modelId="{14581F21-75A7-4924-82F7-37B76B63F058}" type="pres">
      <dgm:prSet presAssocID="{86FCD64C-9AF5-4CF0-A72D-92ED9D5F39BA}" presName="textRect" presStyleLbl="revTx" presStyleIdx="0" presStyleCnt="5" custLinFactNeighborX="-18" custLinFactNeighborY="21211">
        <dgm:presLayoutVars>
          <dgm:chMax val="1"/>
          <dgm:chPref val="1"/>
        </dgm:presLayoutVars>
      </dgm:prSet>
      <dgm:spPr/>
    </dgm:pt>
    <dgm:pt modelId="{60D39C88-46C2-4DBF-9C6B-ED55145479AA}" type="pres">
      <dgm:prSet presAssocID="{13FFF892-4D40-489F-9902-107809C67DBD}" presName="sibTrans" presStyleCnt="0"/>
      <dgm:spPr/>
    </dgm:pt>
    <dgm:pt modelId="{93DC070A-03E0-4D95-AD3C-7C83180B2CC4}" type="pres">
      <dgm:prSet presAssocID="{50C4BC3D-9749-49BE-89E5-CD6069E1BB2E}" presName="compNode" presStyleCnt="0"/>
      <dgm:spPr/>
    </dgm:pt>
    <dgm:pt modelId="{85E40B59-08BC-4AD9-A6DD-8F3C2A6ED25D}" type="pres">
      <dgm:prSet presAssocID="{50C4BC3D-9749-49BE-89E5-CD6069E1BB2E}" presName="iconRect" presStyleLbl="node1" presStyleIdx="1" presStyleCnt="5" custScaleX="155341" custScaleY="15250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B130FA9A-9873-462E-8B22-E507E397B272}" type="pres">
      <dgm:prSet presAssocID="{50C4BC3D-9749-49BE-89E5-CD6069E1BB2E}" presName="spaceRect" presStyleCnt="0"/>
      <dgm:spPr/>
    </dgm:pt>
    <dgm:pt modelId="{604D5C84-9CFF-4B67-9580-D29984C4D007}" type="pres">
      <dgm:prSet presAssocID="{50C4BC3D-9749-49BE-89E5-CD6069E1BB2E}" presName="textRect" presStyleLbl="revTx" presStyleIdx="1" presStyleCnt="5" custLinFactNeighborY="21211">
        <dgm:presLayoutVars>
          <dgm:chMax val="1"/>
          <dgm:chPref val="1"/>
        </dgm:presLayoutVars>
      </dgm:prSet>
      <dgm:spPr/>
    </dgm:pt>
    <dgm:pt modelId="{F8FFAF36-96DD-4368-A096-6D158E51B3AB}" type="pres">
      <dgm:prSet presAssocID="{9226685A-2B94-4193-820C-4A4123B25518}" presName="sibTrans" presStyleCnt="0"/>
      <dgm:spPr/>
    </dgm:pt>
    <dgm:pt modelId="{06D7EE24-3201-417B-B6A3-207738FCDE82}" type="pres">
      <dgm:prSet presAssocID="{11BE2C13-6419-46E9-B801-E6119DE7155A}" presName="compNode" presStyleCnt="0"/>
      <dgm:spPr/>
    </dgm:pt>
    <dgm:pt modelId="{96A6916D-3466-4EBE-85D0-79146523C3D8}" type="pres">
      <dgm:prSet presAssocID="{11BE2C13-6419-46E9-B801-E6119DE7155A}" presName="iconRect" presStyleLbl="node1" presStyleIdx="2" presStyleCnt="5" custScaleX="140226" custScaleY="18933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13286101-1CB6-44E8-9B72-05BAF4F86CE8}" type="pres">
      <dgm:prSet presAssocID="{11BE2C13-6419-46E9-B801-E6119DE7155A}" presName="spaceRect" presStyleCnt="0"/>
      <dgm:spPr/>
    </dgm:pt>
    <dgm:pt modelId="{4A2F4CC5-F7D5-4323-B983-08D27B7775D5}" type="pres">
      <dgm:prSet presAssocID="{11BE2C13-6419-46E9-B801-E6119DE7155A}" presName="textRect" presStyleLbl="revTx" presStyleIdx="2" presStyleCnt="5" custScaleY="159972" custLinFactNeighborX="-442" custLinFactNeighborY="51701">
        <dgm:presLayoutVars>
          <dgm:chMax val="1"/>
          <dgm:chPref val="1"/>
        </dgm:presLayoutVars>
      </dgm:prSet>
      <dgm:spPr/>
    </dgm:pt>
    <dgm:pt modelId="{DDA67DE0-0757-472D-9CE1-60651DF80932}" type="pres">
      <dgm:prSet presAssocID="{1CD2E489-2FB2-4F18-A890-F16A30B5DEA1}" presName="sibTrans" presStyleCnt="0"/>
      <dgm:spPr/>
    </dgm:pt>
    <dgm:pt modelId="{D150E742-B731-488E-8224-6868259C371F}" type="pres">
      <dgm:prSet presAssocID="{8D17B319-8F87-4A89-BBBD-D7AE9A0F3F55}" presName="compNode" presStyleCnt="0"/>
      <dgm:spPr/>
    </dgm:pt>
    <dgm:pt modelId="{33E3F925-7E9C-4825-A7FE-9309785ECECF}" type="pres">
      <dgm:prSet presAssocID="{8D17B319-8F87-4A89-BBBD-D7AE9A0F3F55}" presName="iconRect" presStyleLbl="node1" presStyleIdx="3" presStyleCnt="5" custScaleX="176959" custScaleY="22078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55B7B52E-BB43-4697-9505-6CC641BFFE46}" type="pres">
      <dgm:prSet presAssocID="{8D17B319-8F87-4A89-BBBD-D7AE9A0F3F55}" presName="spaceRect" presStyleCnt="0"/>
      <dgm:spPr/>
    </dgm:pt>
    <dgm:pt modelId="{CBF07136-8211-49FE-91B6-B5915E694E6E}" type="pres">
      <dgm:prSet presAssocID="{8D17B319-8F87-4A89-BBBD-D7AE9A0F3F55}" presName="textRect" presStyleLbl="revTx" presStyleIdx="3" presStyleCnt="5" custLinFactNeighborX="530" custLinFactNeighborY="23862">
        <dgm:presLayoutVars>
          <dgm:chMax val="1"/>
          <dgm:chPref val="1"/>
        </dgm:presLayoutVars>
      </dgm:prSet>
      <dgm:spPr/>
    </dgm:pt>
    <dgm:pt modelId="{BE9E1F60-3074-42D6-86A3-E277C7181868}" type="pres">
      <dgm:prSet presAssocID="{CFB90DEE-B7AC-454C-9888-119E35A75514}" presName="sibTrans" presStyleCnt="0"/>
      <dgm:spPr/>
    </dgm:pt>
    <dgm:pt modelId="{89FE5F19-8685-4D0A-A693-DD3734DCD440}" type="pres">
      <dgm:prSet presAssocID="{6082BF86-0196-48F2-ABC1-3EE8A8F670E0}" presName="compNode" presStyleCnt="0"/>
      <dgm:spPr/>
    </dgm:pt>
    <dgm:pt modelId="{B51E1FB0-DB21-4251-AF03-8A3521FDA77B}" type="pres">
      <dgm:prSet presAssocID="{6082BF86-0196-48F2-ABC1-3EE8A8F670E0}" presName="iconRect" presStyleLbl="node1" presStyleIdx="4" presStyleCnt="5" custScaleX="180698" custScaleY="159755" custLinFactNeighborY="8249"/>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451D0913-2C53-4C48-B62D-38F35F86C602}" type="pres">
      <dgm:prSet presAssocID="{6082BF86-0196-48F2-ABC1-3EE8A8F670E0}" presName="spaceRect" presStyleCnt="0"/>
      <dgm:spPr/>
    </dgm:pt>
    <dgm:pt modelId="{A382C7D4-9881-4619-866A-96FAE2094F43}" type="pres">
      <dgm:prSet presAssocID="{6082BF86-0196-48F2-ABC1-3EE8A8F670E0}" presName="textRect" presStyleLbl="revTx" presStyleIdx="4" presStyleCnt="5" custLinFactNeighborX="19" custLinFactNeighborY="30490">
        <dgm:presLayoutVars>
          <dgm:chMax val="1"/>
          <dgm:chPref val="1"/>
        </dgm:presLayoutVars>
      </dgm:prSet>
      <dgm:spPr/>
    </dgm:pt>
  </dgm:ptLst>
  <dgm:cxnLst>
    <dgm:cxn modelId="{469B5C0D-7A8B-4261-8A08-8255BBEE7D0E}" type="presOf" srcId="{6082BF86-0196-48F2-ABC1-3EE8A8F670E0}" destId="{A382C7D4-9881-4619-866A-96FAE2094F43}" srcOrd="0" destOrd="0" presId="urn:microsoft.com/office/officeart/2018/2/layout/IconLabelList"/>
    <dgm:cxn modelId="{BF6EE917-FDD0-410A-8963-DBEBB4F6621D}" srcId="{11659211-E092-4BC2-A505-B53F8B3EBF71}" destId="{11BE2C13-6419-46E9-B801-E6119DE7155A}" srcOrd="2" destOrd="0" parTransId="{B23C8F00-8356-4CFB-8FA8-EEFBEBFBB508}" sibTransId="{1CD2E489-2FB2-4F18-A890-F16A30B5DEA1}"/>
    <dgm:cxn modelId="{ABA4C21B-C34A-43F8-B4D5-B579A5AC8A81}" type="presOf" srcId="{50C4BC3D-9749-49BE-89E5-CD6069E1BB2E}" destId="{604D5C84-9CFF-4B67-9580-D29984C4D007}" srcOrd="0" destOrd="0" presId="urn:microsoft.com/office/officeart/2018/2/layout/IconLabelList"/>
    <dgm:cxn modelId="{2CEDA61C-19BF-41B1-9C8F-BEC4738C7AD7}" srcId="{11659211-E092-4BC2-A505-B53F8B3EBF71}" destId="{86FCD64C-9AF5-4CF0-A72D-92ED9D5F39BA}" srcOrd="0" destOrd="0" parTransId="{DF0D0222-C5BB-4349-871F-8553CD0F408B}" sibTransId="{13FFF892-4D40-489F-9902-107809C67DBD}"/>
    <dgm:cxn modelId="{42C4B06C-C6E1-42C5-AF5D-2413C44C85EC}" type="presOf" srcId="{86FCD64C-9AF5-4CF0-A72D-92ED9D5F39BA}" destId="{14581F21-75A7-4924-82F7-37B76B63F058}" srcOrd="0" destOrd="0" presId="urn:microsoft.com/office/officeart/2018/2/layout/IconLabelList"/>
    <dgm:cxn modelId="{9FD8F674-209F-468A-9F2B-1496781F7277}" type="presOf" srcId="{11BE2C13-6419-46E9-B801-E6119DE7155A}" destId="{4A2F4CC5-F7D5-4323-B983-08D27B7775D5}" srcOrd="0" destOrd="0" presId="urn:microsoft.com/office/officeart/2018/2/layout/IconLabelList"/>
    <dgm:cxn modelId="{8EBB6998-29DD-4206-AA4D-A81063D26A19}" type="presOf" srcId="{8D17B319-8F87-4A89-BBBD-D7AE9A0F3F55}" destId="{CBF07136-8211-49FE-91B6-B5915E694E6E}" srcOrd="0" destOrd="0" presId="urn:microsoft.com/office/officeart/2018/2/layout/IconLabelList"/>
    <dgm:cxn modelId="{B6C5F699-3F4B-460A-8F2F-6018C77FB031}" srcId="{11659211-E092-4BC2-A505-B53F8B3EBF71}" destId="{6082BF86-0196-48F2-ABC1-3EE8A8F670E0}" srcOrd="4" destOrd="0" parTransId="{00389E44-0D45-4810-AACA-1060CEF849CF}" sibTransId="{BD6498E7-0F78-4FB5-9553-65EB0FD20832}"/>
    <dgm:cxn modelId="{2DA5C8B3-6394-40CA-A289-DF7D61C5A690}" srcId="{11659211-E092-4BC2-A505-B53F8B3EBF71}" destId="{50C4BC3D-9749-49BE-89E5-CD6069E1BB2E}" srcOrd="1" destOrd="0" parTransId="{99E31BA6-258F-467C-AE3A-D7FE1AB3A128}" sibTransId="{9226685A-2B94-4193-820C-4A4123B25518}"/>
    <dgm:cxn modelId="{E985EDD4-CDE5-4CA9-809C-C061DFF9EF45}" srcId="{11659211-E092-4BC2-A505-B53F8B3EBF71}" destId="{8D17B319-8F87-4A89-BBBD-D7AE9A0F3F55}" srcOrd="3" destOrd="0" parTransId="{1D253966-0BE5-4C26-8EE8-BF09BE5C3B0B}" sibTransId="{CFB90DEE-B7AC-454C-9888-119E35A75514}"/>
    <dgm:cxn modelId="{55A61FFF-26AC-49C9-95AC-4539A9E0F9D3}" type="presOf" srcId="{11659211-E092-4BC2-A505-B53F8B3EBF71}" destId="{BC15DB65-7217-4F5B-9131-6E21150D759D}" srcOrd="0" destOrd="0" presId="urn:microsoft.com/office/officeart/2018/2/layout/IconLabelList"/>
    <dgm:cxn modelId="{4B8442A2-621E-4AE1-A064-031B365FD4E6}" type="presParOf" srcId="{BC15DB65-7217-4F5B-9131-6E21150D759D}" destId="{7934902F-F51A-4B0A-B493-6A5B9BA1B856}" srcOrd="0" destOrd="0" presId="urn:microsoft.com/office/officeart/2018/2/layout/IconLabelList"/>
    <dgm:cxn modelId="{B391775E-965E-4B3E-9979-E1CEAC7AE02C}" type="presParOf" srcId="{7934902F-F51A-4B0A-B493-6A5B9BA1B856}" destId="{1759A99F-B797-4499-A17A-3592CE7B1C91}" srcOrd="0" destOrd="0" presId="urn:microsoft.com/office/officeart/2018/2/layout/IconLabelList"/>
    <dgm:cxn modelId="{79731085-41AF-468E-A0EC-B296430F5B50}" type="presParOf" srcId="{7934902F-F51A-4B0A-B493-6A5B9BA1B856}" destId="{21A6257D-89DB-4620-9091-1B7B55EE3BFE}" srcOrd="1" destOrd="0" presId="urn:microsoft.com/office/officeart/2018/2/layout/IconLabelList"/>
    <dgm:cxn modelId="{3109659B-CC86-4166-A8E7-E2F7F5902338}" type="presParOf" srcId="{7934902F-F51A-4B0A-B493-6A5B9BA1B856}" destId="{14581F21-75A7-4924-82F7-37B76B63F058}" srcOrd="2" destOrd="0" presId="urn:microsoft.com/office/officeart/2018/2/layout/IconLabelList"/>
    <dgm:cxn modelId="{6585AB39-0313-44C5-BE3C-CF95C7AF79A1}" type="presParOf" srcId="{BC15DB65-7217-4F5B-9131-6E21150D759D}" destId="{60D39C88-46C2-4DBF-9C6B-ED55145479AA}" srcOrd="1" destOrd="0" presId="urn:microsoft.com/office/officeart/2018/2/layout/IconLabelList"/>
    <dgm:cxn modelId="{DE4889EB-465E-442F-B67F-AA421B3F1E53}" type="presParOf" srcId="{BC15DB65-7217-4F5B-9131-6E21150D759D}" destId="{93DC070A-03E0-4D95-AD3C-7C83180B2CC4}" srcOrd="2" destOrd="0" presId="urn:microsoft.com/office/officeart/2018/2/layout/IconLabelList"/>
    <dgm:cxn modelId="{7402997C-FC55-4631-9827-B1C9F268AA44}" type="presParOf" srcId="{93DC070A-03E0-4D95-AD3C-7C83180B2CC4}" destId="{85E40B59-08BC-4AD9-A6DD-8F3C2A6ED25D}" srcOrd="0" destOrd="0" presId="urn:microsoft.com/office/officeart/2018/2/layout/IconLabelList"/>
    <dgm:cxn modelId="{8C79CF12-5E31-4A85-BF13-E1A1FD24DB7E}" type="presParOf" srcId="{93DC070A-03E0-4D95-AD3C-7C83180B2CC4}" destId="{B130FA9A-9873-462E-8B22-E507E397B272}" srcOrd="1" destOrd="0" presId="urn:microsoft.com/office/officeart/2018/2/layout/IconLabelList"/>
    <dgm:cxn modelId="{AF06BC8F-87F8-45A6-BF2E-8C973AFD2D2B}" type="presParOf" srcId="{93DC070A-03E0-4D95-AD3C-7C83180B2CC4}" destId="{604D5C84-9CFF-4B67-9580-D29984C4D007}" srcOrd="2" destOrd="0" presId="urn:microsoft.com/office/officeart/2018/2/layout/IconLabelList"/>
    <dgm:cxn modelId="{3B44732A-27D9-4267-BB5E-D30A0276C6C0}" type="presParOf" srcId="{BC15DB65-7217-4F5B-9131-6E21150D759D}" destId="{F8FFAF36-96DD-4368-A096-6D158E51B3AB}" srcOrd="3" destOrd="0" presId="urn:microsoft.com/office/officeart/2018/2/layout/IconLabelList"/>
    <dgm:cxn modelId="{C2D91D06-0D70-44EB-8598-8CC3CF1B8C9D}" type="presParOf" srcId="{BC15DB65-7217-4F5B-9131-6E21150D759D}" destId="{06D7EE24-3201-417B-B6A3-207738FCDE82}" srcOrd="4" destOrd="0" presId="urn:microsoft.com/office/officeart/2018/2/layout/IconLabelList"/>
    <dgm:cxn modelId="{A3986DEF-64DB-48E9-92DD-D72CFF55273B}" type="presParOf" srcId="{06D7EE24-3201-417B-B6A3-207738FCDE82}" destId="{96A6916D-3466-4EBE-85D0-79146523C3D8}" srcOrd="0" destOrd="0" presId="urn:microsoft.com/office/officeart/2018/2/layout/IconLabelList"/>
    <dgm:cxn modelId="{6E224AA7-0480-4187-8804-C714BAAAAA99}" type="presParOf" srcId="{06D7EE24-3201-417B-B6A3-207738FCDE82}" destId="{13286101-1CB6-44E8-9B72-05BAF4F86CE8}" srcOrd="1" destOrd="0" presId="urn:microsoft.com/office/officeart/2018/2/layout/IconLabelList"/>
    <dgm:cxn modelId="{7A13A753-F3AA-4638-86B3-BF4AA5946FDA}" type="presParOf" srcId="{06D7EE24-3201-417B-B6A3-207738FCDE82}" destId="{4A2F4CC5-F7D5-4323-B983-08D27B7775D5}" srcOrd="2" destOrd="0" presId="urn:microsoft.com/office/officeart/2018/2/layout/IconLabelList"/>
    <dgm:cxn modelId="{FCA17178-FA94-4160-84F5-E095DA3AB1BC}" type="presParOf" srcId="{BC15DB65-7217-4F5B-9131-6E21150D759D}" destId="{DDA67DE0-0757-472D-9CE1-60651DF80932}" srcOrd="5" destOrd="0" presId="urn:microsoft.com/office/officeart/2018/2/layout/IconLabelList"/>
    <dgm:cxn modelId="{1686A885-08A3-4EEB-A202-4A8FBA33C582}" type="presParOf" srcId="{BC15DB65-7217-4F5B-9131-6E21150D759D}" destId="{D150E742-B731-488E-8224-6868259C371F}" srcOrd="6" destOrd="0" presId="urn:microsoft.com/office/officeart/2018/2/layout/IconLabelList"/>
    <dgm:cxn modelId="{FC858F82-AD5D-41A8-A417-04394777F22A}" type="presParOf" srcId="{D150E742-B731-488E-8224-6868259C371F}" destId="{33E3F925-7E9C-4825-A7FE-9309785ECECF}" srcOrd="0" destOrd="0" presId="urn:microsoft.com/office/officeart/2018/2/layout/IconLabelList"/>
    <dgm:cxn modelId="{7F007C0B-57A7-4037-8F91-DDB1BCA6FE73}" type="presParOf" srcId="{D150E742-B731-488E-8224-6868259C371F}" destId="{55B7B52E-BB43-4697-9505-6CC641BFFE46}" srcOrd="1" destOrd="0" presId="urn:microsoft.com/office/officeart/2018/2/layout/IconLabelList"/>
    <dgm:cxn modelId="{96158E99-63E0-418D-85BB-ABD68DAC98C2}" type="presParOf" srcId="{D150E742-B731-488E-8224-6868259C371F}" destId="{CBF07136-8211-49FE-91B6-B5915E694E6E}" srcOrd="2" destOrd="0" presId="urn:microsoft.com/office/officeart/2018/2/layout/IconLabelList"/>
    <dgm:cxn modelId="{82DCC758-DF5D-4F39-9229-F935E357FC81}" type="presParOf" srcId="{BC15DB65-7217-4F5B-9131-6E21150D759D}" destId="{BE9E1F60-3074-42D6-86A3-E277C7181868}" srcOrd="7" destOrd="0" presId="urn:microsoft.com/office/officeart/2018/2/layout/IconLabelList"/>
    <dgm:cxn modelId="{B3BEBB28-C736-4A57-84E6-474D91B8B3E7}" type="presParOf" srcId="{BC15DB65-7217-4F5B-9131-6E21150D759D}" destId="{89FE5F19-8685-4D0A-A693-DD3734DCD440}" srcOrd="8" destOrd="0" presId="urn:microsoft.com/office/officeart/2018/2/layout/IconLabelList"/>
    <dgm:cxn modelId="{481EFE12-1386-4503-8CEE-8F136D44399A}" type="presParOf" srcId="{89FE5F19-8685-4D0A-A693-DD3734DCD440}" destId="{B51E1FB0-DB21-4251-AF03-8A3521FDA77B}" srcOrd="0" destOrd="0" presId="urn:microsoft.com/office/officeart/2018/2/layout/IconLabelList"/>
    <dgm:cxn modelId="{538AC8EE-2958-4410-92B1-DAC027F77B17}" type="presParOf" srcId="{89FE5F19-8685-4D0A-A693-DD3734DCD440}" destId="{451D0913-2C53-4C48-B62D-38F35F86C602}" srcOrd="1" destOrd="0" presId="urn:microsoft.com/office/officeart/2018/2/layout/IconLabelList"/>
    <dgm:cxn modelId="{726A9E5C-7890-4277-99B2-824E53AF3B3B}" type="presParOf" srcId="{89FE5F19-8685-4D0A-A693-DD3734DCD440}" destId="{A382C7D4-9881-4619-866A-96FAE2094F4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F865C-85C2-41A3-A12C-9E057C8F0F39}">
      <dsp:nvSpPr>
        <dsp:cNvPr id="0" name=""/>
        <dsp:cNvSpPr/>
      </dsp:nvSpPr>
      <dsp:spPr>
        <a:xfrm>
          <a:off x="0" y="62587"/>
          <a:ext cx="6124575" cy="1550176"/>
        </a:xfrm>
        <a:prstGeom prst="roundRect">
          <a:avLst/>
        </a:prstGeom>
        <a:solidFill>
          <a:schemeClr val="dk1"/>
        </a:solidFill>
        <a:ln w="12700" cap="flat" cmpd="sng" algn="ctr">
          <a:solidFill>
            <a:schemeClr val="dk1">
              <a:shade val="15000"/>
            </a:schemeClr>
          </a:solidFill>
          <a:prstDash val="solid"/>
          <a:miter lim="800000"/>
        </a:ln>
        <a:effectLst/>
      </dsp:spPr>
      <dsp:style>
        <a:lnRef idx="2">
          <a:schemeClr val="dk1">
            <a:shade val="15000"/>
          </a:schemeClr>
        </a:lnRef>
        <a:fillRef idx="1">
          <a:schemeClr val="dk1"/>
        </a:fillRef>
        <a:effectRef idx="0">
          <a:schemeClr val="dk1"/>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SCADA software comes with some essential elements, such as:</a:t>
          </a:r>
          <a:endParaRPr lang="en-US" sz="1700" kern="1200" dirty="0"/>
        </a:p>
      </dsp:txBody>
      <dsp:txXfrm>
        <a:off x="75673" y="138260"/>
        <a:ext cx="5973229" cy="1398830"/>
      </dsp:txXfrm>
    </dsp:sp>
    <dsp:sp modelId="{4F97E0FC-97B7-46D0-B6E7-F6391943EC71}">
      <dsp:nvSpPr>
        <dsp:cNvPr id="0" name=""/>
        <dsp:cNvSpPr/>
      </dsp:nvSpPr>
      <dsp:spPr>
        <a:xfrm>
          <a:off x="0" y="1661724"/>
          <a:ext cx="6124575" cy="1550176"/>
        </a:xfrm>
        <a:prstGeom prst="roundRect">
          <a:avLst/>
        </a:prstGeom>
        <a:solidFill>
          <a:schemeClr val="dk1"/>
        </a:solidFill>
        <a:ln w="19050" cap="flat" cmpd="sng" algn="ctr">
          <a:solidFill>
            <a:schemeClr val="lt1"/>
          </a:solidFill>
          <a:prstDash val="solid"/>
          <a:miter lim="800000"/>
        </a:ln>
        <a:effectLst/>
      </dsp:spPr>
      <dsp:style>
        <a:lnRef idx="3">
          <a:schemeClr val="lt1"/>
        </a:lnRef>
        <a:fillRef idx="1">
          <a:schemeClr val="dk1"/>
        </a:fillRef>
        <a:effectRef idx="1">
          <a:schemeClr val="dk1"/>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1. </a:t>
          </a:r>
          <a:r>
            <a:rPr lang="en-US" sz="1700" b="1" kern="1200" dirty="0">
              <a:latin typeface="Times New Roman" pitchFamily="18" charset="0"/>
              <a:cs typeface="Times New Roman" pitchFamily="18" charset="0"/>
            </a:rPr>
            <a:t>Supervision:</a:t>
          </a:r>
        </a:p>
        <a:p>
          <a:pPr marL="0" lvl="0" indent="0" algn="l" defTabSz="755650">
            <a:lnSpc>
              <a:spcPct val="90000"/>
            </a:lnSpc>
            <a:spcBef>
              <a:spcPct val="0"/>
            </a:spcBef>
            <a:spcAft>
              <a:spcPct val="35000"/>
            </a:spcAft>
            <a:buNone/>
          </a:pPr>
          <a:r>
            <a:rPr lang="en-US" sz="1700" kern="1200" dirty="0">
              <a:latin typeface="Times New Roman" pitchFamily="18" charset="0"/>
              <a:cs typeface="Times New Roman" pitchFamily="18" charset="0"/>
            </a:rPr>
            <a:t>Supervision of the traction and auxiliary power system interactively with schematic pictures which illustrate the real time status of CB, Isolators, PT    etc.  and direct the operator to make correct decisions.</a:t>
          </a:r>
          <a:endParaRPr lang="en-US" sz="1700" kern="1200" dirty="0"/>
        </a:p>
      </dsp:txBody>
      <dsp:txXfrm>
        <a:off x="75673" y="1737397"/>
        <a:ext cx="5973229" cy="1398830"/>
      </dsp:txXfrm>
    </dsp:sp>
    <dsp:sp modelId="{9BFA6895-6717-4699-A69D-841C8787D1F8}">
      <dsp:nvSpPr>
        <dsp:cNvPr id="0" name=""/>
        <dsp:cNvSpPr/>
      </dsp:nvSpPr>
      <dsp:spPr>
        <a:xfrm>
          <a:off x="0" y="3260860"/>
          <a:ext cx="6124575" cy="1550176"/>
        </a:xfrm>
        <a:prstGeom prst="roundRect">
          <a:avLst/>
        </a:prstGeom>
        <a:solidFill>
          <a:schemeClr val="dk1"/>
        </a:solidFill>
        <a:ln w="19050" cap="flat" cmpd="sng" algn="ctr">
          <a:solidFill>
            <a:schemeClr val="lt1"/>
          </a:solidFill>
          <a:prstDash val="solid"/>
          <a:miter lim="800000"/>
        </a:ln>
        <a:effectLst/>
      </dsp:spPr>
      <dsp:style>
        <a:lnRef idx="3">
          <a:schemeClr val="lt1"/>
        </a:lnRef>
        <a:fillRef idx="1">
          <a:schemeClr val="dk1"/>
        </a:fillRef>
        <a:effectRef idx="1">
          <a:schemeClr val="dk1"/>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dirty="0"/>
            <a:t>2. </a:t>
          </a:r>
          <a:r>
            <a:rPr lang="en-US" sz="1700" b="1" i="0" u="none" kern="1200" dirty="0">
              <a:latin typeface="Times New Roman" panose="02020603050405020304" pitchFamily="18" charset="0"/>
              <a:cs typeface="Times New Roman" panose="02020603050405020304" pitchFamily="18" charset="0"/>
            </a:rPr>
            <a:t>Interface</a:t>
          </a:r>
          <a:r>
            <a:rPr lang="en-US" sz="1700" b="0" i="0" kern="1200" dirty="0"/>
            <a:t>:</a:t>
          </a:r>
        </a:p>
        <a:p>
          <a:pPr marL="0" lvl="0" indent="0" algn="l" defTabSz="755650">
            <a:lnSpc>
              <a:spcPct val="90000"/>
            </a:lnSpc>
            <a:spcBef>
              <a:spcPct val="0"/>
            </a:spcBef>
            <a:spcAft>
              <a:spcPct val="35000"/>
            </a:spcAft>
            <a:buNone/>
          </a:pPr>
          <a:r>
            <a:rPr lang="en-US" sz="1700" b="0" i="0" kern="1200" dirty="0">
              <a:latin typeface="Times New Roman" panose="02020603050405020304" pitchFamily="18" charset="0"/>
              <a:cs typeface="Times New Roman" panose="02020603050405020304" pitchFamily="18" charset="0"/>
            </a:rPr>
            <a:t>A user-friendly interface that allows operators to quickly and easily access data from multiple devices.</a:t>
          </a:r>
          <a:endParaRPr lang="en-US" sz="1700" kern="1200" dirty="0">
            <a:latin typeface="Times New Roman" panose="02020603050405020304" pitchFamily="18" charset="0"/>
            <a:cs typeface="Times New Roman" panose="02020603050405020304" pitchFamily="18" charset="0"/>
          </a:endParaRPr>
        </a:p>
      </dsp:txBody>
      <dsp:txXfrm>
        <a:off x="75673" y="3336533"/>
        <a:ext cx="5973229" cy="1398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F865C-85C2-41A3-A12C-9E057C8F0F39}">
      <dsp:nvSpPr>
        <dsp:cNvPr id="0" name=""/>
        <dsp:cNvSpPr/>
      </dsp:nvSpPr>
      <dsp:spPr>
        <a:xfrm>
          <a:off x="0" y="62612"/>
          <a:ext cx="6124703" cy="1544400"/>
        </a:xfrm>
        <a:prstGeom prst="roundRect">
          <a:avLst/>
        </a:prstGeom>
        <a:solidFill>
          <a:schemeClr val="dk1"/>
        </a:solidFill>
        <a:ln w="12700" cap="flat" cmpd="sng" algn="ctr">
          <a:solidFill>
            <a:schemeClr val="dk1">
              <a:shade val="15000"/>
            </a:schemeClr>
          </a:solidFill>
          <a:prstDash val="solid"/>
          <a:miter lim="800000"/>
        </a:ln>
        <a:effectLst/>
      </dsp:spPr>
      <dsp:style>
        <a:lnRef idx="2">
          <a:schemeClr val="dk1">
            <a:shade val="15000"/>
          </a:schemeClr>
        </a:lnRef>
        <a:fillRef idx="1">
          <a:schemeClr val="dk1"/>
        </a:fillRef>
        <a:effectRef idx="0">
          <a:schemeClr val="dk1"/>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u="none" kern="1200" dirty="0"/>
            <a:t>3.</a:t>
          </a:r>
          <a:r>
            <a:rPr lang="en-US" sz="2000" b="1" kern="1200" dirty="0">
              <a:latin typeface="Times New Roman" pitchFamily="18" charset="0"/>
              <a:cs typeface="Times New Roman" pitchFamily="18" charset="0"/>
            </a:rPr>
            <a:t> Data acquisition:</a:t>
          </a:r>
        </a:p>
        <a:p>
          <a:pPr marL="0" lvl="0" indent="0" algn="l" defTabSz="889000">
            <a:lnSpc>
              <a:spcPct val="90000"/>
            </a:lnSpc>
            <a:spcBef>
              <a:spcPct val="0"/>
            </a:spcBef>
            <a:spcAft>
              <a:spcPct val="35000"/>
            </a:spcAft>
            <a:buNone/>
          </a:pPr>
          <a:r>
            <a:rPr lang="en-US" sz="2000" kern="1200" dirty="0">
              <a:latin typeface="Times New Roman" pitchFamily="18" charset="0"/>
              <a:cs typeface="Times New Roman" pitchFamily="18" charset="0"/>
            </a:rPr>
            <a:t> Process information is stored on a process database and a report  database in the form of event list, energy reports and graphs. </a:t>
          </a:r>
          <a:endParaRPr lang="en-US" sz="2000" kern="1200" dirty="0"/>
        </a:p>
      </dsp:txBody>
      <dsp:txXfrm>
        <a:off x="75391" y="138003"/>
        <a:ext cx="5973921" cy="1393618"/>
      </dsp:txXfrm>
    </dsp:sp>
    <dsp:sp modelId="{4F97E0FC-97B7-46D0-B6E7-F6391943EC71}">
      <dsp:nvSpPr>
        <dsp:cNvPr id="0" name=""/>
        <dsp:cNvSpPr/>
      </dsp:nvSpPr>
      <dsp:spPr>
        <a:xfrm>
          <a:off x="0" y="1664612"/>
          <a:ext cx="6124703" cy="1544400"/>
        </a:xfrm>
        <a:prstGeom prst="roundRect">
          <a:avLst/>
        </a:prstGeom>
        <a:solidFill>
          <a:schemeClr val="dk1"/>
        </a:solidFill>
        <a:ln w="19050" cap="flat" cmpd="sng" algn="ctr">
          <a:solidFill>
            <a:schemeClr val="lt1"/>
          </a:solidFill>
          <a:prstDash val="solid"/>
          <a:miter lim="800000"/>
        </a:ln>
        <a:effectLst/>
      </dsp:spPr>
      <dsp:style>
        <a:lnRef idx="3">
          <a:schemeClr val="lt1"/>
        </a:lnRef>
        <a:fillRef idx="1">
          <a:schemeClr val="dk1"/>
        </a:fillRef>
        <a:effectRef idx="1">
          <a:schemeClr val="dk1"/>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u="none" kern="1200" dirty="0"/>
            <a:t>4.</a:t>
          </a:r>
          <a:r>
            <a:rPr lang="en-US" sz="2000" b="1" kern="1200" dirty="0">
              <a:latin typeface="Times New Roman" pitchFamily="18" charset="0"/>
              <a:cs typeface="Times New Roman" pitchFamily="18" charset="0"/>
            </a:rPr>
            <a:t> Control:</a:t>
          </a:r>
        </a:p>
        <a:p>
          <a:pPr marL="0" lvl="0" indent="0" algn="l" defTabSz="889000">
            <a:lnSpc>
              <a:spcPct val="90000"/>
            </a:lnSpc>
            <a:spcBef>
              <a:spcPct val="0"/>
            </a:spcBef>
            <a:spcAft>
              <a:spcPct val="35000"/>
            </a:spcAft>
            <a:buNone/>
          </a:pPr>
          <a:r>
            <a:rPr lang="en-US" sz="2000" kern="1200" dirty="0">
              <a:latin typeface="Times New Roman" pitchFamily="18" charset="0"/>
              <a:cs typeface="Times New Roman" pitchFamily="18" charset="0"/>
            </a:rPr>
            <a:t> The operator performs control operations like open or close the CB, isolators  etc.</a:t>
          </a:r>
          <a:endParaRPr lang="en-US" sz="2000" kern="1200" dirty="0"/>
        </a:p>
      </dsp:txBody>
      <dsp:txXfrm>
        <a:off x="75391" y="1740003"/>
        <a:ext cx="5973921" cy="1393618"/>
      </dsp:txXfrm>
    </dsp:sp>
    <dsp:sp modelId="{9BFA6895-6717-4699-A69D-841C8787D1F8}">
      <dsp:nvSpPr>
        <dsp:cNvPr id="0" name=""/>
        <dsp:cNvSpPr/>
      </dsp:nvSpPr>
      <dsp:spPr>
        <a:xfrm>
          <a:off x="0" y="3266612"/>
          <a:ext cx="6124703" cy="1544400"/>
        </a:xfrm>
        <a:prstGeom prst="roundRect">
          <a:avLst/>
        </a:prstGeom>
        <a:solidFill>
          <a:schemeClr val="dk1"/>
        </a:solidFill>
        <a:ln w="19050" cap="flat" cmpd="sng" algn="ctr">
          <a:solidFill>
            <a:schemeClr val="lt1"/>
          </a:solidFill>
          <a:prstDash val="solid"/>
          <a:miter lim="800000"/>
        </a:ln>
        <a:effectLst/>
      </dsp:spPr>
      <dsp:style>
        <a:lnRef idx="3">
          <a:schemeClr val="lt1"/>
        </a:lnRef>
        <a:fillRef idx="1">
          <a:schemeClr val="dk1"/>
        </a:fillRef>
        <a:effectRef idx="1">
          <a:schemeClr val="dk1"/>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u="none" kern="1200" dirty="0"/>
            <a:t>5. </a:t>
          </a:r>
          <a:r>
            <a:rPr lang="en-US" sz="2000" b="1" i="0" u="none" kern="1200" dirty="0">
              <a:latin typeface="Times New Roman" panose="02020603050405020304" pitchFamily="18" charset="0"/>
              <a:cs typeface="Times New Roman" panose="02020603050405020304" pitchFamily="18" charset="0"/>
            </a:rPr>
            <a:t>Security:</a:t>
          </a:r>
        </a:p>
        <a:p>
          <a:pPr marL="0" lvl="0" indent="0" algn="l" defTabSz="889000">
            <a:lnSpc>
              <a:spcPct val="90000"/>
            </a:lnSpc>
            <a:spcBef>
              <a:spcPct val="0"/>
            </a:spcBef>
            <a:spcAft>
              <a:spcPct val="35000"/>
            </a:spcAft>
            <a:buNone/>
          </a:pPr>
          <a:r>
            <a:rPr lang="en-US" sz="2000" b="0" i="0" u="none" kern="1200" dirty="0">
              <a:latin typeface="Times New Roman" panose="02020603050405020304" pitchFamily="18" charset="0"/>
              <a:cs typeface="Times New Roman" panose="02020603050405020304" pitchFamily="18" charset="0"/>
            </a:rPr>
            <a:t>Secure access controls and encryption to protect data and prevent unauthorized access.</a:t>
          </a:r>
          <a:endParaRPr lang="en-US" sz="2000" kern="1200" dirty="0">
            <a:latin typeface="Times New Roman" panose="02020603050405020304" pitchFamily="18" charset="0"/>
            <a:cs typeface="Times New Roman" panose="02020603050405020304" pitchFamily="18" charset="0"/>
          </a:endParaRPr>
        </a:p>
      </dsp:txBody>
      <dsp:txXfrm>
        <a:off x="75391" y="3342003"/>
        <a:ext cx="5973921" cy="13936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59A99F-B797-4499-A17A-3592CE7B1C91}">
      <dsp:nvSpPr>
        <dsp:cNvPr id="0" name=""/>
        <dsp:cNvSpPr/>
      </dsp:nvSpPr>
      <dsp:spPr>
        <a:xfrm>
          <a:off x="179717" y="1191541"/>
          <a:ext cx="1365619" cy="1261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581F21-75A7-4924-82F7-37B76B63F058}">
      <dsp:nvSpPr>
        <dsp:cNvPr id="0" name=""/>
        <dsp:cNvSpPr/>
      </dsp:nvSpPr>
      <dsp:spPr>
        <a:xfrm>
          <a:off x="9" y="2617924"/>
          <a:ext cx="1724414" cy="68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SAVING OF MAN-POWER</a:t>
          </a:r>
        </a:p>
      </dsp:txBody>
      <dsp:txXfrm>
        <a:off x="9" y="2617924"/>
        <a:ext cx="1724414" cy="689765"/>
      </dsp:txXfrm>
    </dsp:sp>
    <dsp:sp modelId="{85E40B59-08BC-4AD9-A6DD-8F3C2A6ED25D}">
      <dsp:nvSpPr>
        <dsp:cNvPr id="0" name=""/>
        <dsp:cNvSpPr/>
      </dsp:nvSpPr>
      <dsp:spPr>
        <a:xfrm>
          <a:off x="2286001" y="1211136"/>
          <a:ext cx="1205424" cy="11834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4D5C84-9CFF-4B67-9580-D29984C4D007}">
      <dsp:nvSpPr>
        <dsp:cNvPr id="0" name=""/>
        <dsp:cNvSpPr/>
      </dsp:nvSpPr>
      <dsp:spPr>
        <a:xfrm>
          <a:off x="2026506" y="2598328"/>
          <a:ext cx="1724414" cy="68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FASTER RESTORATION OF POWER SUPPLY</a:t>
          </a:r>
        </a:p>
      </dsp:txBody>
      <dsp:txXfrm>
        <a:off x="2026506" y="2598328"/>
        <a:ext cx="1724414" cy="689765"/>
      </dsp:txXfrm>
    </dsp:sp>
    <dsp:sp modelId="{96A6916D-3466-4EBE-85D0-79146523C3D8}">
      <dsp:nvSpPr>
        <dsp:cNvPr id="0" name=""/>
        <dsp:cNvSpPr/>
      </dsp:nvSpPr>
      <dsp:spPr>
        <a:xfrm>
          <a:off x="4370832" y="1036281"/>
          <a:ext cx="1088134" cy="14691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2F4CC5-F7D5-4323-B983-08D27B7775D5}">
      <dsp:nvSpPr>
        <dsp:cNvPr id="0" name=""/>
        <dsp:cNvSpPr/>
      </dsp:nvSpPr>
      <dsp:spPr>
        <a:xfrm>
          <a:off x="4045071" y="2569827"/>
          <a:ext cx="1724414" cy="1103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EASY FAULT SEGREGATION  OF TRACTION SYSTEM</a:t>
          </a:r>
        </a:p>
      </dsp:txBody>
      <dsp:txXfrm>
        <a:off x="4045071" y="2569827"/>
        <a:ext cx="1724414" cy="1103431"/>
      </dsp:txXfrm>
    </dsp:sp>
    <dsp:sp modelId="{33E3F925-7E9C-4825-A7FE-9309785ECECF}">
      <dsp:nvSpPr>
        <dsp:cNvPr id="0" name=""/>
        <dsp:cNvSpPr/>
      </dsp:nvSpPr>
      <dsp:spPr>
        <a:xfrm>
          <a:off x="6254497" y="1078689"/>
          <a:ext cx="1373177" cy="17132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F07136-8211-49FE-91B6-B5915E694E6E}">
      <dsp:nvSpPr>
        <dsp:cNvPr id="0" name=""/>
        <dsp:cNvSpPr/>
      </dsp:nvSpPr>
      <dsp:spPr>
        <a:xfrm>
          <a:off x="6088018" y="2749061"/>
          <a:ext cx="1724414" cy="68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FAULT ANALYSIS THROUGH GRAPHS</a:t>
          </a:r>
        </a:p>
      </dsp:txBody>
      <dsp:txXfrm>
        <a:off x="6088018" y="2749061"/>
        <a:ext cx="1724414" cy="689765"/>
      </dsp:txXfrm>
    </dsp:sp>
    <dsp:sp modelId="{B51E1FB0-DB21-4251-AF03-8A3521FDA77B}">
      <dsp:nvSpPr>
        <dsp:cNvPr id="0" name=""/>
        <dsp:cNvSpPr/>
      </dsp:nvSpPr>
      <dsp:spPr>
        <a:xfrm>
          <a:off x="8266177" y="1261087"/>
          <a:ext cx="1402191" cy="12396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82C7D4-9881-4619-866A-96FAE2094F43}">
      <dsp:nvSpPr>
        <dsp:cNvPr id="0" name=""/>
        <dsp:cNvSpPr/>
      </dsp:nvSpPr>
      <dsp:spPr>
        <a:xfrm>
          <a:off x="8105385" y="2676392"/>
          <a:ext cx="1724414" cy="68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STORAGE OF DATA </a:t>
          </a:r>
        </a:p>
      </dsp:txBody>
      <dsp:txXfrm>
        <a:off x="8105385" y="2676392"/>
        <a:ext cx="1724414" cy="68976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6/23/2023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6/23/2023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370D3E25-647F-EC17-BBF0-1ACB29D1B2FD}"/>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A89B3A3C-EC3D-B9FD-F15C-80B17F49FBE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52" name="Slide Number Placeholder 3">
            <a:extLst>
              <a:ext uri="{FF2B5EF4-FFF2-40B4-BE49-F238E27FC236}">
                <a16:creationId xmlns:a16="http://schemas.microsoft.com/office/drawing/2014/main" id="{95F806FF-2C3A-A0B8-4FE7-0F647469BAD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5086FA-EE50-4108-A25B-875B81D2E412}"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F08A7808-008E-CF5D-9538-1B5764FCEE8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1FFFFB36-4671-6BC2-DFEC-2FFEDF5243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a:extLst>
              <a:ext uri="{FF2B5EF4-FFF2-40B4-BE49-F238E27FC236}">
                <a16:creationId xmlns:a16="http://schemas.microsoft.com/office/drawing/2014/main" id="{2B72308A-A4F6-7AA8-C8E7-535939A81FF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89E4C95-564D-4342-8C3E-659AE9ECA6BA}"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nchor="t">
            <a:normAutofit/>
          </a:bodyPr>
          <a:lstStyle/>
          <a:p>
            <a:r>
              <a:rPr lang="en-US" sz="3700"/>
              <a:t>SCADA JMRC</a:t>
            </a:r>
          </a:p>
        </p:txBody>
      </p:sp>
      <p:sp>
        <p:nvSpPr>
          <p:cNvPr id="2" name="Subtitle 1">
            <a:extLst>
              <a:ext uri="{FF2B5EF4-FFF2-40B4-BE49-F238E27FC236}">
                <a16:creationId xmlns:a16="http://schemas.microsoft.com/office/drawing/2014/main" id="{A1307D8B-2864-21B6-1CE1-B605F29281C5}"/>
              </a:ext>
            </a:extLst>
          </p:cNvPr>
          <p:cNvSpPr>
            <a:spLocks noGrp="1"/>
          </p:cNvSpPr>
          <p:nvPr>
            <p:ph idx="1"/>
          </p:nvPr>
        </p:nvSpPr>
        <p:spPr>
          <a:xfrm>
            <a:off x="1078992" y="2816351"/>
            <a:ext cx="3819144" cy="3877057"/>
          </a:xfrm>
        </p:spPr>
        <p:txBody>
          <a:bodyPr>
            <a:noAutofit/>
          </a:bodyPr>
          <a:lstStyle/>
          <a:p>
            <a:r>
              <a:rPr lang="en-US" sz="1600" dirty="0">
                <a:latin typeface="Times New Roman" panose="02020603050405020304" pitchFamily="18" charset="0"/>
                <a:cs typeface="Times New Roman" panose="02020603050405020304" pitchFamily="18" charset="0"/>
              </a:rPr>
              <a:t>Harshit </a:t>
            </a:r>
            <a:r>
              <a:rPr lang="en-US" sz="1600" dirty="0" err="1">
                <a:latin typeface="Times New Roman" panose="02020603050405020304" pitchFamily="18" charset="0"/>
                <a:cs typeface="Times New Roman" panose="02020603050405020304" pitchFamily="18" charset="0"/>
              </a:rPr>
              <a:t>saha</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Mohd. Adnan</a:t>
            </a:r>
          </a:p>
          <a:p>
            <a:r>
              <a:rPr lang="en-US" sz="1600" dirty="0" err="1">
                <a:latin typeface="Times New Roman" panose="02020603050405020304" pitchFamily="18" charset="0"/>
                <a:cs typeface="Times New Roman" panose="02020603050405020304" pitchFamily="18" charset="0"/>
              </a:rPr>
              <a:t>Adityaraj</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singh</a:t>
            </a:r>
            <a:r>
              <a:rPr lang="en-US" sz="1600" dirty="0">
                <a:latin typeface="Times New Roman" panose="02020603050405020304" pitchFamily="18" charset="0"/>
                <a:cs typeface="Times New Roman" panose="02020603050405020304" pitchFamily="18" charset="0"/>
              </a:rPr>
              <a:t> Shekhawat</a:t>
            </a:r>
          </a:p>
          <a:p>
            <a:r>
              <a:rPr lang="en-US" sz="1600" dirty="0">
                <a:latin typeface="Times New Roman" panose="02020603050405020304" pitchFamily="18" charset="0"/>
                <a:cs typeface="Times New Roman" panose="02020603050405020304" pitchFamily="18" charset="0"/>
              </a:rPr>
              <a:t>Under the guidance of :-</a:t>
            </a:r>
          </a:p>
          <a:p>
            <a:r>
              <a:rPr lang="en-US" sz="1600" dirty="0">
                <a:latin typeface="Times New Roman" panose="02020603050405020304" pitchFamily="18" charset="0"/>
                <a:cs typeface="Times New Roman" panose="02020603050405020304" pitchFamily="18" charset="0"/>
              </a:rPr>
              <a:t>Mr. KK </a:t>
            </a:r>
            <a:r>
              <a:rPr lang="en-US" sz="1600" dirty="0" err="1">
                <a:latin typeface="Times New Roman" panose="02020603050405020304" pitchFamily="18" charset="0"/>
                <a:cs typeface="Times New Roman" panose="02020603050405020304" pitchFamily="18" charset="0"/>
              </a:rPr>
              <a:t>sharma</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DGM(S &amp; T)</a:t>
            </a:r>
          </a:p>
          <a:p>
            <a:r>
              <a:rPr lang="en-US" sz="1600" dirty="0">
                <a:latin typeface="Times New Roman" panose="02020603050405020304" pitchFamily="18" charset="0"/>
                <a:cs typeface="Times New Roman" panose="02020603050405020304" pitchFamily="18" charset="0"/>
              </a:rPr>
              <a:t>Dr. Usha Choudhary</a:t>
            </a:r>
          </a:p>
          <a:p>
            <a:r>
              <a:rPr lang="en-US" sz="1600" dirty="0">
                <a:latin typeface="Times New Roman" panose="02020603050405020304" pitchFamily="18" charset="0"/>
                <a:cs typeface="Times New Roman" panose="02020603050405020304" pitchFamily="18" charset="0"/>
              </a:rPr>
              <a:t>professor</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13" name="Slide Number Placeholder 3">
            <a:extLst>
              <a:ext uri="{FF2B5EF4-FFF2-40B4-BE49-F238E27FC236}">
                <a16:creationId xmlns:a16="http://schemas.microsoft.com/office/drawing/2014/main" id="{9D070B3B-D7FD-CC50-F434-E62EE9A64A95}"/>
              </a:ext>
            </a:extLst>
          </p:cNvPr>
          <p:cNvSpPr>
            <a:spLocks noGrp="1"/>
          </p:cNvSpPr>
          <p:nvPr>
            <p:ph type="sldNum" sz="quarter" idx="11"/>
          </p:nvPr>
        </p:nvSpPr>
        <p:spPr/>
        <p:txBody>
          <a:bodyPr/>
          <a:lstStyle/>
          <a:p>
            <a:pPr>
              <a:spcAft>
                <a:spcPts val="600"/>
              </a:spcAft>
            </a:pPr>
            <a:fld id="{75DF2D63-3FF5-D547-96B9-BE9CCD1ABA58}" type="slidenum">
              <a:rPr lang="en-US" smtClean="0"/>
              <a:pPr>
                <a:spcAft>
                  <a:spcPts val="600"/>
                </a:spcAft>
              </a:pPr>
              <a:t>1</a:t>
            </a:fld>
            <a:endParaRPr lang="en-US"/>
          </a:p>
        </p:txBody>
      </p:sp>
      <p:sp>
        <p:nvSpPr>
          <p:cNvPr id="15" name="Footer Placeholder 4">
            <a:extLst>
              <a:ext uri="{FF2B5EF4-FFF2-40B4-BE49-F238E27FC236}">
                <a16:creationId xmlns:a16="http://schemas.microsoft.com/office/drawing/2014/main" id="{16B264E2-C94E-D7C8-3A58-E7262049CBD9}"/>
              </a:ext>
            </a:extLst>
          </p:cNvPr>
          <p:cNvSpPr>
            <a:spLocks noGrp="1"/>
          </p:cNvSpPr>
          <p:nvPr>
            <p:ph type="ftr" sz="quarter" idx="12"/>
          </p:nvPr>
        </p:nvSpPr>
        <p:spPr/>
        <p:txBody>
          <a:bodyPr/>
          <a:lstStyle/>
          <a:p>
            <a:pPr>
              <a:spcAft>
                <a:spcPts val="600"/>
              </a:spcAft>
            </a:pPr>
            <a:r>
              <a:rPr lang="en-US"/>
              <a:t>presentation title</a:t>
            </a:r>
          </a:p>
        </p:txBody>
      </p:sp>
      <p:pic>
        <p:nvPicPr>
          <p:cNvPr id="8" name="Picture Placeholder 7" descr="A picture containing text, screenshot, circuit, electronics&#10;&#10;Description automatically generated">
            <a:extLst>
              <a:ext uri="{FF2B5EF4-FFF2-40B4-BE49-F238E27FC236}">
                <a16:creationId xmlns:a16="http://schemas.microsoft.com/office/drawing/2014/main" id="{DCA8FDB6-B711-2265-4EF0-EDAB259A4875}"/>
              </a:ext>
            </a:extLst>
          </p:cNvPr>
          <p:cNvPicPr>
            <a:picLocks noGrp="1" noChangeAspect="1"/>
          </p:cNvPicPr>
          <p:nvPr>
            <p:ph type="pic" sz="quarter" idx="13"/>
          </p:nvPr>
        </p:nvPicPr>
        <p:blipFill>
          <a:blip r:embed="rId2"/>
          <a:srcRect l="14804" r="14804"/>
          <a:stretch/>
        </p:blipFill>
        <p:spPr>
          <a:xfrm>
            <a:off x="4946904" y="740664"/>
            <a:ext cx="6912864" cy="5632704"/>
          </a:xfrm>
          <a:noFill/>
        </p:spPr>
      </p:pic>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2" descr="D:\SCADA DOCUMENT\scada doc\SCADA RSS NEW.jpg">
            <a:extLst>
              <a:ext uri="{FF2B5EF4-FFF2-40B4-BE49-F238E27FC236}">
                <a16:creationId xmlns:a16="http://schemas.microsoft.com/office/drawing/2014/main" id="{4E2FE70C-3419-4BCE-6490-482AE477DC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42240"/>
            <a:ext cx="12192000" cy="6715760"/>
          </a:xfrm>
          <a:prstGeom prst="rect">
            <a:avLst/>
          </a:prstGeom>
          <a:solidFill>
            <a:srgbClr val="FFFFFF"/>
          </a:solid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hidden="1">
            <a:extLst>
              <a:ext uri="{FF2B5EF4-FFF2-40B4-BE49-F238E27FC236}">
                <a16:creationId xmlns:a16="http://schemas.microsoft.com/office/drawing/2014/main" id="{F08CF61D-4147-236F-218C-CE2A064E6BD9}"/>
              </a:ext>
            </a:extLst>
          </p:cNvPr>
          <p:cNvSpPr>
            <a:spLocks noGrp="1"/>
          </p:cNvSpPr>
          <p:nvPr>
            <p:ph type="sldNum" sz="quarter" idx="11"/>
          </p:nvPr>
        </p:nvSpPr>
        <p:spPr>
          <a:xfrm>
            <a:off x="420624" y="6019801"/>
            <a:ext cx="457200" cy="184150"/>
          </a:xfrm>
        </p:spPr>
        <p:txBody>
          <a:bodyPr/>
          <a:lstStyle/>
          <a:p>
            <a:pPr>
              <a:spcAft>
                <a:spcPts val="600"/>
              </a:spcAft>
            </a:pPr>
            <a:fld id="{75DF2D63-3FF5-D547-96B9-BE9CCD1ABA58}" type="slidenum">
              <a:rPr lang="en-US" smtClean="0"/>
              <a:pPr>
                <a:spcAft>
                  <a:spcPts val="600"/>
                </a:spcAft>
              </a:pPr>
              <a:t>10</a:t>
            </a:fld>
            <a:endParaRPr lang="en-US"/>
          </a:p>
        </p:txBody>
      </p:sp>
    </p:spTree>
    <p:extLst>
      <p:ext uri="{BB962C8B-B14F-4D97-AF65-F5344CB8AC3E}">
        <p14:creationId xmlns:p14="http://schemas.microsoft.com/office/powerpoint/2010/main" val="2141700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SCADA DOCUMENT\scada doc\ASS OVERVIEW LATEST 1.png">
            <a:extLst>
              <a:ext uri="{FF2B5EF4-FFF2-40B4-BE49-F238E27FC236}">
                <a16:creationId xmlns:a16="http://schemas.microsoft.com/office/drawing/2014/main" id="{441DDD5F-B41A-107B-2BCA-558E2A4ACC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848" y="233680"/>
            <a:ext cx="11711951" cy="6431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2D308997-F4DD-E33E-949A-F7FB125608BE}"/>
              </a:ext>
            </a:extLst>
          </p:cNvPr>
          <p:cNvSpPr>
            <a:spLocks noGrp="1"/>
          </p:cNvSpPr>
          <p:nvPr>
            <p:ph type="sldNum" sz="quarter" idx="11"/>
          </p:nvPr>
        </p:nvSpPr>
        <p:spPr/>
        <p:txBody>
          <a:bodyPr/>
          <a:lstStyle/>
          <a:p>
            <a:fld id="{75DF2D63-3FF5-D547-96B9-BE9CCD1ABA58}" type="slidenum">
              <a:rPr lang="en-US" smtClean="0"/>
              <a:t>11</a:t>
            </a:fld>
            <a:endParaRPr lang="en-US" dirty="0"/>
          </a:p>
        </p:txBody>
      </p:sp>
    </p:spTree>
    <p:extLst>
      <p:ext uri="{BB962C8B-B14F-4D97-AF65-F5344CB8AC3E}">
        <p14:creationId xmlns:p14="http://schemas.microsoft.com/office/powerpoint/2010/main" val="249947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A45141-45F1-0A77-FE4E-CBCA53A2BEB0}"/>
              </a:ext>
            </a:extLst>
          </p:cNvPr>
          <p:cNvSpPr>
            <a:spLocks noGrp="1"/>
          </p:cNvSpPr>
          <p:nvPr>
            <p:ph type="title"/>
          </p:nvPr>
        </p:nvSpPr>
        <p:spPr>
          <a:xfrm>
            <a:off x="1085088" y="609600"/>
            <a:ext cx="10021824" cy="758952"/>
          </a:xfrm>
        </p:spPr>
        <p:style>
          <a:lnRef idx="1">
            <a:schemeClr val="dk1"/>
          </a:lnRef>
          <a:fillRef idx="3">
            <a:schemeClr val="dk1"/>
          </a:fillRef>
          <a:effectRef idx="2">
            <a:schemeClr val="dk1"/>
          </a:effectRef>
          <a:fontRef idx="minor">
            <a:schemeClr val="lt1"/>
          </a:fontRef>
        </p:style>
        <p:txBody>
          <a:bodyPr/>
          <a:lstStyle/>
          <a:p>
            <a:r>
              <a:rPr lang="en-US" dirty="0"/>
              <a:t>Protocol used</a:t>
            </a:r>
          </a:p>
        </p:txBody>
      </p:sp>
      <p:sp>
        <p:nvSpPr>
          <p:cNvPr id="4" name="Slide Number Placeholder 3">
            <a:extLst>
              <a:ext uri="{FF2B5EF4-FFF2-40B4-BE49-F238E27FC236}">
                <a16:creationId xmlns:a16="http://schemas.microsoft.com/office/drawing/2014/main" id="{B63EE887-A172-F01E-98D1-8781769CBEDE}"/>
              </a:ext>
            </a:extLst>
          </p:cNvPr>
          <p:cNvSpPr>
            <a:spLocks noGrp="1"/>
          </p:cNvSpPr>
          <p:nvPr>
            <p:ph type="sldNum" sz="quarter" idx="10"/>
          </p:nvPr>
        </p:nvSpPr>
        <p:spPr/>
        <p:txBody>
          <a:bodyPr/>
          <a:lstStyle/>
          <a:p>
            <a:fld id="{75DF2D63-3FF5-D547-96B9-BE9CCD1ABA58}" type="slidenum">
              <a:rPr lang="en-US" smtClean="0"/>
              <a:pPr/>
              <a:t>12</a:t>
            </a:fld>
            <a:endParaRPr lang="en-US" dirty="0"/>
          </a:p>
        </p:txBody>
      </p:sp>
      <p:sp>
        <p:nvSpPr>
          <p:cNvPr id="38" name="Text Placeholder 37">
            <a:extLst>
              <a:ext uri="{FF2B5EF4-FFF2-40B4-BE49-F238E27FC236}">
                <a16:creationId xmlns:a16="http://schemas.microsoft.com/office/drawing/2014/main" id="{7B33164E-9622-62BB-3427-9704DC317C51}"/>
              </a:ext>
            </a:extLst>
          </p:cNvPr>
          <p:cNvSpPr>
            <a:spLocks noGrp="1"/>
          </p:cNvSpPr>
          <p:nvPr>
            <p:ph type="body" sz="quarter" idx="16"/>
          </p:nvPr>
        </p:nvSpPr>
        <p:spPr>
          <a:xfrm>
            <a:off x="1161288" y="1368552"/>
            <a:ext cx="8485632" cy="1536192"/>
          </a:xfrm>
        </p:spPr>
        <p:txBody>
          <a:bodyPr/>
          <a:lstStyle/>
          <a:p>
            <a:pPr eaLnBrk="1" hangingPunct="1">
              <a:buFont typeface="Arial" panose="020B0604020202020204" pitchFamily="34" charset="0"/>
              <a:buAutoNum type="arabicPeriod"/>
            </a:pPr>
            <a:r>
              <a:rPr lang="en-US" altLang="en-US" dirty="0">
                <a:latin typeface="Book Antiqua" panose="02040602050305030304" pitchFamily="18" charset="0"/>
              </a:rPr>
              <a:t>IEC-870-5-101 protocol used for  SCADA.</a:t>
            </a:r>
          </a:p>
          <a:p>
            <a:pPr eaLnBrk="1" hangingPunct="1">
              <a:buFont typeface="Arial" panose="020B0604020202020204" pitchFamily="34" charset="0"/>
              <a:buAutoNum type="arabicPeriod"/>
            </a:pPr>
            <a:endParaRPr lang="en-US" altLang="en-US" dirty="0">
              <a:latin typeface="Book Antiqua" panose="02040602050305030304" pitchFamily="18" charset="0"/>
            </a:endParaRPr>
          </a:p>
          <a:p>
            <a:pPr eaLnBrk="1" hangingPunct="1">
              <a:buFont typeface="Arial" panose="020B0604020202020204" pitchFamily="34" charset="0"/>
              <a:buAutoNum type="arabicPeriod"/>
            </a:pPr>
            <a:endParaRPr lang="en-US" altLang="en-US" dirty="0">
              <a:latin typeface="Book Antiqua" panose="02040602050305030304" pitchFamily="18" charset="0"/>
            </a:endParaRPr>
          </a:p>
          <a:p>
            <a:pPr eaLnBrk="1" hangingPunct="1">
              <a:buFont typeface="Arial" panose="020B0604020202020204" pitchFamily="34" charset="0"/>
              <a:buAutoNum type="arabicPeriod"/>
            </a:pPr>
            <a:r>
              <a:rPr lang="en-US" altLang="en-US" dirty="0">
                <a:latin typeface="Book Antiqua" panose="02040602050305030304" pitchFamily="18" charset="0"/>
              </a:rPr>
              <a:t>IEC 61850 protocol used for SAS (RSS SCADA).</a:t>
            </a:r>
          </a:p>
          <a:p>
            <a:endParaRPr lang="en-IN" dirty="0"/>
          </a:p>
        </p:txBody>
      </p:sp>
      <p:cxnSp>
        <p:nvCxnSpPr>
          <p:cNvPr id="17" name="Straight Connector 16">
            <a:extLst>
              <a:ext uri="{FF2B5EF4-FFF2-40B4-BE49-F238E27FC236}">
                <a16:creationId xmlns:a16="http://schemas.microsoft.com/office/drawing/2014/main" id="{8488A0F8-E720-D31B-750D-634FA849B5A9}"/>
              </a:ext>
              <a:ext uri="{C183D7F6-B498-43B3-948B-1728B52AA6E4}">
                <adec:decorative xmlns:adec="http://schemas.microsoft.com/office/drawing/2017/decorative" val="1"/>
              </a:ext>
            </a:extLst>
          </p:cNvPr>
          <p:cNvCxnSpPr>
            <a:cxnSpLocks/>
          </p:cNvCxnSpPr>
          <p:nvPr/>
        </p:nvCxnSpPr>
        <p:spPr>
          <a:xfrm>
            <a:off x="649224" y="5172458"/>
            <a:ext cx="0" cy="61874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6" name="Picture 45">
            <a:extLst>
              <a:ext uri="{FF2B5EF4-FFF2-40B4-BE49-F238E27FC236}">
                <a16:creationId xmlns:a16="http://schemas.microsoft.com/office/drawing/2014/main" id="{43387493-D406-E281-3278-815E4BA51C04}"/>
              </a:ext>
            </a:extLst>
          </p:cNvPr>
          <p:cNvPicPr>
            <a:picLocks noChangeAspect="1"/>
          </p:cNvPicPr>
          <p:nvPr/>
        </p:nvPicPr>
        <p:blipFill>
          <a:blip r:embed="rId2"/>
          <a:stretch>
            <a:fillRect/>
          </a:stretch>
        </p:blipFill>
        <p:spPr>
          <a:xfrm>
            <a:off x="1085088" y="3044952"/>
            <a:ext cx="10457687" cy="3419856"/>
          </a:xfrm>
          <a:prstGeom prst="rect">
            <a:avLst/>
          </a:prstGeom>
        </p:spPr>
      </p:pic>
    </p:spTree>
    <p:extLst>
      <p:ext uri="{BB962C8B-B14F-4D97-AF65-F5344CB8AC3E}">
        <p14:creationId xmlns:p14="http://schemas.microsoft.com/office/powerpoint/2010/main" val="260745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07FB-9639-D138-0F3B-66C141DDBE4A}"/>
              </a:ext>
            </a:extLst>
          </p:cNvPr>
          <p:cNvSpPr>
            <a:spLocks noGrp="1"/>
          </p:cNvSpPr>
          <p:nvPr>
            <p:ph type="title"/>
          </p:nvPr>
        </p:nvSpPr>
        <p:spPr>
          <a:xfrm>
            <a:off x="877824" y="673544"/>
            <a:ext cx="6620256" cy="630936"/>
          </a:xfrm>
        </p:spPr>
        <p:style>
          <a:lnRef idx="0">
            <a:schemeClr val="dk1"/>
          </a:lnRef>
          <a:fillRef idx="3">
            <a:schemeClr val="dk1"/>
          </a:fillRef>
          <a:effectRef idx="3">
            <a:schemeClr val="dk1"/>
          </a:effectRef>
          <a:fontRef idx="minor">
            <a:schemeClr val="lt1"/>
          </a:fontRef>
        </p:style>
        <p:txBody>
          <a:bodyPr anchor="b">
            <a:noAutofit/>
          </a:bodyPr>
          <a:lstStyle/>
          <a:p>
            <a:r>
              <a:rPr lang="en-US" sz="3600" dirty="0"/>
              <a:t>Remote terminal unit</a:t>
            </a:r>
            <a:endParaRPr lang="en-IN" sz="3600" dirty="0"/>
          </a:p>
        </p:txBody>
      </p:sp>
      <p:pic>
        <p:nvPicPr>
          <p:cNvPr id="2052" name="Picture 4">
            <a:extLst>
              <a:ext uri="{FF2B5EF4-FFF2-40B4-BE49-F238E27FC236}">
                <a16:creationId xmlns:a16="http://schemas.microsoft.com/office/drawing/2014/main" id="{99C3E852-2C39-A157-74A9-2B57B189C3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235575" y="2357437"/>
            <a:ext cx="6115050" cy="213360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EC1F1DF-8E7F-CF2D-606F-D56CDC0E8FE6}"/>
              </a:ext>
            </a:extLst>
          </p:cNvPr>
          <p:cNvSpPr>
            <a:spLocks noGrp="1"/>
          </p:cNvSpPr>
          <p:nvPr>
            <p:ph type="body" sz="half" idx="2"/>
          </p:nvPr>
        </p:nvSpPr>
        <p:spPr>
          <a:xfrm>
            <a:off x="172720" y="1984248"/>
            <a:ext cx="6319520" cy="3903028"/>
          </a:xfrm>
        </p:spPr>
        <p:style>
          <a:lnRef idx="0">
            <a:schemeClr val="accent3"/>
          </a:lnRef>
          <a:fillRef idx="3">
            <a:schemeClr val="accent3"/>
          </a:fillRef>
          <a:effectRef idx="3">
            <a:schemeClr val="accent3"/>
          </a:effectRef>
          <a:fontRef idx="minor">
            <a:schemeClr val="lt1"/>
          </a:fontRef>
        </p:style>
        <p:txBody>
          <a:bodyPr>
            <a:normAutofit lnSpcReduction="10000"/>
          </a:bodyPr>
          <a:lstStyle/>
          <a:p>
            <a:pPr rtl="0">
              <a:spcBef>
                <a:spcPts val="0"/>
              </a:spcBef>
              <a:spcAft>
                <a:spcPts val="0"/>
              </a:spcAft>
            </a:pPr>
            <a:r>
              <a:rPr lang="en-US" sz="2000" dirty="0">
                <a:latin typeface="Times New Roman" panose="02020603050405020304" pitchFamily="18" charset="0"/>
                <a:cs typeface="Times New Roman" panose="02020603050405020304" pitchFamily="18" charset="0"/>
              </a:rPr>
              <a:t>1</a:t>
            </a:r>
            <a:r>
              <a:rPr lang="en-US" sz="2000" b="0" i="0" u="none" strike="noStrike" dirty="0">
                <a:effectLst/>
                <a:latin typeface="Times New Roman" panose="02020603050405020304" pitchFamily="18" charset="0"/>
                <a:cs typeface="Times New Roman" panose="02020603050405020304" pitchFamily="18" charset="0"/>
              </a:rPr>
              <a:t>. It operates on 110V.</a:t>
            </a:r>
            <a:endParaRPr lang="en-US" sz="20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2000" b="0" i="0" u="none" strike="noStrike" dirty="0">
                <a:effectLst/>
                <a:latin typeface="Times New Roman" panose="02020603050405020304" pitchFamily="18" charset="0"/>
                <a:cs typeface="Times New Roman" panose="02020603050405020304" pitchFamily="18" charset="0"/>
              </a:rPr>
              <a:t>2. There are Two converters (DC-DC converter) which is used to convert 110V DC to  48V DC.</a:t>
            </a:r>
          </a:p>
          <a:p>
            <a:pPr rtl="0">
              <a:spcBef>
                <a:spcPts val="0"/>
              </a:spcBef>
              <a:spcAft>
                <a:spcPts val="0"/>
              </a:spcAft>
            </a:pPr>
            <a:endParaRPr lang="en-US" sz="2000" dirty="0">
              <a:latin typeface="Times New Roman" panose="02020603050405020304" pitchFamily="18" charset="0"/>
              <a:cs typeface="Times New Roman" panose="02020603050405020304" pitchFamily="18" charset="0"/>
            </a:endParaRPr>
          </a:p>
          <a:p>
            <a:pPr rtl="0">
              <a:spcBef>
                <a:spcPts val="0"/>
              </a:spcBef>
              <a:spcAft>
                <a:spcPts val="0"/>
              </a:spcAft>
            </a:pPr>
            <a:r>
              <a:rPr lang="en-US" sz="2000" b="0" dirty="0">
                <a:effectLst/>
                <a:latin typeface="Times New Roman" panose="02020603050405020304" pitchFamily="18" charset="0"/>
                <a:cs typeface="Times New Roman" panose="02020603050405020304" pitchFamily="18" charset="0"/>
              </a:rPr>
              <a:t>Cards Comprising RTU :-</a:t>
            </a:r>
          </a:p>
          <a:p>
            <a:pPr eaLnBrk="1" hangingPunct="1">
              <a:spcBef>
                <a:spcPct val="50000"/>
              </a:spcBef>
              <a:buFontTx/>
              <a:buAutoNum type="arabicPeriod"/>
            </a:pPr>
            <a:r>
              <a:rPr lang="en-US" altLang="en-US" sz="2000" dirty="0">
                <a:latin typeface="Times New Roman" panose="02020603050405020304" pitchFamily="18" charset="0"/>
                <a:cs typeface="Times New Roman" panose="02020603050405020304" pitchFamily="18" charset="0"/>
              </a:rPr>
              <a:t> DIGITAL INPUT CARD (For Monitoring of status)	</a:t>
            </a:r>
          </a:p>
          <a:p>
            <a:pPr eaLnBrk="1" hangingPunct="1">
              <a:spcBef>
                <a:spcPct val="50000"/>
              </a:spcBef>
              <a:buFontTx/>
              <a:buAutoNum type="arabicPeriod"/>
            </a:pPr>
            <a:r>
              <a:rPr lang="en-US" altLang="en-US" sz="2000" dirty="0">
                <a:latin typeface="Times New Roman" panose="02020603050405020304" pitchFamily="18" charset="0"/>
                <a:cs typeface="Times New Roman" panose="02020603050405020304" pitchFamily="18" charset="0"/>
              </a:rPr>
              <a:t> DIGITAL OUT-PUT CARD (For Command  execution)</a:t>
            </a:r>
          </a:p>
          <a:p>
            <a:pPr eaLnBrk="1" hangingPunct="1">
              <a:spcBef>
                <a:spcPct val="50000"/>
              </a:spcBef>
              <a:buFontTx/>
              <a:buAutoNum type="arabicPeriod"/>
            </a:pPr>
            <a:r>
              <a:rPr lang="en-US" altLang="en-US" sz="2000" dirty="0">
                <a:latin typeface="Times New Roman" panose="02020603050405020304" pitchFamily="18" charset="0"/>
                <a:cs typeface="Times New Roman" panose="02020603050405020304" pitchFamily="18" charset="0"/>
              </a:rPr>
              <a:t>ANALOG INPUT CARD (For Measurement of analog values)</a:t>
            </a:r>
          </a:p>
          <a:p>
            <a:pPr eaLnBrk="1" hangingPunct="1">
              <a:spcBef>
                <a:spcPct val="50000"/>
              </a:spcBef>
              <a:buFontTx/>
              <a:buAutoNum type="arabicPeriod"/>
            </a:pPr>
            <a:r>
              <a:rPr lang="en-US" altLang="en-US" sz="2000" dirty="0">
                <a:latin typeface="Times New Roman" panose="02020603050405020304" pitchFamily="18" charset="0"/>
                <a:cs typeface="Times New Roman" panose="02020603050405020304" pitchFamily="18" charset="0"/>
              </a:rPr>
              <a:t> CPU CARD (For data processing and comm)</a:t>
            </a:r>
          </a:p>
          <a:p>
            <a:pPr eaLnBrk="1" hangingPunct="1">
              <a:spcBef>
                <a:spcPct val="50000"/>
              </a:spcBef>
              <a:buFontTx/>
              <a:buAutoNum type="arabicPeriod"/>
            </a:pPr>
            <a:r>
              <a:rPr lang="en-US" altLang="en-US" sz="2000" dirty="0">
                <a:latin typeface="Times New Roman" panose="02020603050405020304" pitchFamily="18" charset="0"/>
                <a:cs typeface="Times New Roman" panose="02020603050405020304" pitchFamily="18" charset="0"/>
              </a:rPr>
              <a:t>POWER SUPPLY CARD (5 V and 24V for RTU working)</a:t>
            </a:r>
          </a:p>
          <a:p>
            <a:endParaRPr lang="en-IN" dirty="0"/>
          </a:p>
        </p:txBody>
      </p:sp>
      <p:sp>
        <p:nvSpPr>
          <p:cNvPr id="4" name="Slide Number Placeholder 3">
            <a:extLst>
              <a:ext uri="{FF2B5EF4-FFF2-40B4-BE49-F238E27FC236}">
                <a16:creationId xmlns:a16="http://schemas.microsoft.com/office/drawing/2014/main" id="{0A9258D2-4B88-4104-C7AF-5D116E9306B2}"/>
              </a:ext>
            </a:extLst>
          </p:cNvPr>
          <p:cNvSpPr>
            <a:spLocks noGrp="1"/>
          </p:cNvSpPr>
          <p:nvPr>
            <p:ph type="sldNum" sz="quarter" idx="11"/>
          </p:nvPr>
        </p:nvSpPr>
        <p:spPr/>
        <p:txBody>
          <a:bodyPr anchor="ctr">
            <a:normAutofit/>
          </a:bodyPr>
          <a:lstStyle/>
          <a:p>
            <a:pPr>
              <a:spcAft>
                <a:spcPts val="600"/>
              </a:spcAft>
            </a:pPr>
            <a:fld id="{75DF2D63-3FF5-D547-96B9-BE9CCD1ABA58}" type="slidenum">
              <a:rPr lang="en-US" smtClean="0"/>
              <a:pPr>
                <a:spcAft>
                  <a:spcPts val="600"/>
                </a:spcAft>
              </a:pPr>
              <a:t>13</a:t>
            </a:fld>
            <a:endParaRPr lang="en-US"/>
          </a:p>
        </p:txBody>
      </p:sp>
    </p:spTree>
    <p:extLst>
      <p:ext uri="{BB962C8B-B14F-4D97-AF65-F5344CB8AC3E}">
        <p14:creationId xmlns:p14="http://schemas.microsoft.com/office/powerpoint/2010/main" val="674744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267A6-8317-12AD-3BAE-5E60C771F1C2}"/>
              </a:ext>
            </a:extLst>
          </p:cNvPr>
          <p:cNvSpPr>
            <a:spLocks noGrp="1"/>
          </p:cNvSpPr>
          <p:nvPr>
            <p:ph type="title"/>
          </p:nvPr>
        </p:nvSpPr>
        <p:spPr>
          <a:xfrm>
            <a:off x="4809744" y="283464"/>
            <a:ext cx="6291072" cy="548640"/>
          </a:xfrm>
        </p:spPr>
        <p:style>
          <a:lnRef idx="0">
            <a:schemeClr val="dk1"/>
          </a:lnRef>
          <a:fillRef idx="3">
            <a:schemeClr val="dk1"/>
          </a:fillRef>
          <a:effectRef idx="3">
            <a:schemeClr val="dk1"/>
          </a:effectRef>
          <a:fontRef idx="minor">
            <a:schemeClr val="lt1"/>
          </a:fontRef>
        </p:style>
        <p:txBody>
          <a:bodyPr/>
          <a:lstStyle/>
          <a:p>
            <a:r>
              <a:rPr lang="en-US" dirty="0"/>
              <a:t>Working of </a:t>
            </a:r>
            <a:r>
              <a:rPr lang="en-US" dirty="0" err="1"/>
              <a:t>rtu</a:t>
            </a:r>
            <a:endParaRPr lang="en-IN" dirty="0"/>
          </a:p>
        </p:txBody>
      </p:sp>
      <p:sp>
        <p:nvSpPr>
          <p:cNvPr id="3" name="Content Placeholder 2">
            <a:extLst>
              <a:ext uri="{FF2B5EF4-FFF2-40B4-BE49-F238E27FC236}">
                <a16:creationId xmlns:a16="http://schemas.microsoft.com/office/drawing/2014/main" id="{682A0724-075D-CDBC-826D-200E4B277423}"/>
              </a:ext>
            </a:extLst>
          </p:cNvPr>
          <p:cNvSpPr>
            <a:spLocks noGrp="1"/>
          </p:cNvSpPr>
          <p:nvPr>
            <p:ph idx="1"/>
          </p:nvPr>
        </p:nvSpPr>
        <p:spPr>
          <a:xfrm>
            <a:off x="4142232" y="1033272"/>
            <a:ext cx="7324344" cy="5824728"/>
          </a:xfrm>
        </p:spPr>
        <p:txBody>
          <a:bodyPr/>
          <a:lstStyle/>
          <a:p>
            <a:pPr rtl="0">
              <a:spcBef>
                <a:spcPts val="0"/>
              </a:spcBef>
              <a:spcAft>
                <a:spcPts val="0"/>
              </a:spcAft>
            </a:pPr>
            <a:r>
              <a:rPr lang="en-US" sz="1800" b="1" i="0" u="none" strike="noStrike" dirty="0">
                <a:solidFill>
                  <a:srgbClr val="000000"/>
                </a:solidFill>
                <a:effectLst/>
                <a:latin typeface="Times New Roman" panose="02020603050405020304" pitchFamily="18" charset="0"/>
              </a:rPr>
              <a:t>PSI</a:t>
            </a:r>
            <a:r>
              <a:rPr lang="en-US" sz="1800" b="0" i="0" u="none" strike="noStrike" dirty="0">
                <a:solidFill>
                  <a:srgbClr val="000000"/>
                </a:solidFill>
                <a:effectLst/>
                <a:latin typeface="Times New Roman" panose="02020603050405020304" pitchFamily="18" charset="0"/>
              </a:rPr>
              <a:t> – It convert 48V to three different voltage (24V,19V,5V)</a:t>
            </a:r>
            <a:endParaRPr lang="en-US" sz="18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In which 24V,19V works for relay operation and remaining 5V works for Led</a:t>
            </a:r>
            <a:r>
              <a:rPr lang="en-US" sz="1800" i="0" u="none" strike="noStrike" dirty="0">
                <a:solidFill>
                  <a:srgbClr val="000000"/>
                </a:solidFill>
                <a:latin typeface="Times New Roman" panose="02020603050405020304" pitchFamily="18" charset="0"/>
              </a:rPr>
              <a:t>.</a:t>
            </a:r>
            <a:br>
              <a:rPr lang="en-US" sz="1800" b="0" dirty="0">
                <a:effectLst/>
              </a:rPr>
            </a:br>
            <a:r>
              <a:rPr lang="en-US" sz="1800" b="1" i="0" u="none" strike="noStrike" dirty="0">
                <a:solidFill>
                  <a:srgbClr val="000000"/>
                </a:solidFill>
                <a:effectLst/>
                <a:latin typeface="Times New Roman" panose="02020603050405020304" pitchFamily="18" charset="0"/>
              </a:rPr>
              <a:t>DI </a:t>
            </a:r>
            <a:r>
              <a:rPr lang="en-US" sz="1800" b="0" i="0" u="none" strike="noStrike" dirty="0">
                <a:solidFill>
                  <a:srgbClr val="000000"/>
                </a:solidFill>
                <a:effectLst/>
                <a:latin typeface="Times New Roman" panose="02020603050405020304" pitchFamily="18" charset="0"/>
              </a:rPr>
              <a:t>-It indicate whether the braker is closed or open. When Breaker got command then it will open or close the braker.</a:t>
            </a:r>
            <a:br>
              <a:rPr lang="en-US" sz="1800" b="0" dirty="0">
                <a:effectLst/>
              </a:rPr>
            </a:br>
            <a:r>
              <a:rPr lang="en-US" sz="1800" b="0" i="0" u="none" strike="noStrike" dirty="0">
                <a:solidFill>
                  <a:srgbClr val="000000"/>
                </a:solidFill>
                <a:effectLst/>
                <a:latin typeface="Times New Roman" panose="02020603050405020304" pitchFamily="18" charset="0"/>
              </a:rPr>
              <a:t>        When Breaker got Closed </a:t>
            </a:r>
            <a:r>
              <a:rPr lang="en-IN" sz="1800" b="0" dirty="0">
                <a:effectLst/>
              </a:rPr>
              <a:t>  - </a:t>
            </a:r>
            <a:r>
              <a:rPr lang="en-IN" sz="1800" b="0" dirty="0">
                <a:effectLst/>
                <a:latin typeface="Times New Roman" panose="02020603050405020304" pitchFamily="18" charset="0"/>
                <a:cs typeface="Times New Roman" panose="02020603050405020304" pitchFamily="18" charset="0"/>
              </a:rPr>
              <a:t>Green</a:t>
            </a:r>
            <a:br>
              <a:rPr lang="en-US" sz="1800" b="0" dirty="0">
                <a:effectLst/>
              </a:rPr>
            </a:br>
            <a:r>
              <a:rPr lang="en-US" sz="1800" b="0" i="0" u="none" strike="noStrike" dirty="0">
                <a:solidFill>
                  <a:srgbClr val="000000"/>
                </a:solidFill>
                <a:effectLst/>
                <a:latin typeface="Times New Roman" panose="02020603050405020304" pitchFamily="18" charset="0"/>
              </a:rPr>
              <a:t>         When Breaker got Open - White</a:t>
            </a:r>
            <a:br>
              <a:rPr lang="en-US" sz="1800" b="0" dirty="0">
                <a:effectLst/>
              </a:rPr>
            </a:br>
            <a:r>
              <a:rPr lang="en-US" sz="1800" b="1" i="0" u="none" strike="noStrike" dirty="0">
                <a:solidFill>
                  <a:srgbClr val="000000"/>
                </a:solidFill>
                <a:effectLst/>
                <a:latin typeface="Times New Roman" panose="02020603050405020304" pitchFamily="18" charset="0"/>
              </a:rPr>
              <a:t>DO</a:t>
            </a:r>
            <a:r>
              <a:rPr lang="en-US" sz="1800" b="0" i="0" u="none" strike="noStrike" dirty="0">
                <a:solidFill>
                  <a:srgbClr val="000000"/>
                </a:solidFill>
                <a:effectLst/>
                <a:latin typeface="Times New Roman" panose="02020603050405020304" pitchFamily="18" charset="0"/>
              </a:rPr>
              <a:t> – It used for controlling the breakers.</a:t>
            </a:r>
            <a:endParaRPr lang="en-US" sz="1800" b="0" dirty="0">
              <a:effectLst/>
            </a:endParaRPr>
          </a:p>
          <a:p>
            <a:pPr rtl="0">
              <a:spcBef>
                <a:spcPts val="0"/>
              </a:spcBef>
              <a:spcAft>
                <a:spcPts val="0"/>
              </a:spcAft>
            </a:pPr>
            <a:r>
              <a:rPr lang="en-US" sz="1800" b="1" i="0" u="none" strike="noStrike" dirty="0">
                <a:solidFill>
                  <a:srgbClr val="000000"/>
                </a:solidFill>
                <a:effectLst/>
                <a:latin typeface="Times New Roman" panose="02020603050405020304" pitchFamily="18" charset="0"/>
              </a:rPr>
              <a:t>AI</a:t>
            </a:r>
            <a:r>
              <a:rPr lang="en-US" sz="1800" b="0" i="0" u="none" strike="noStrike" dirty="0">
                <a:solidFill>
                  <a:srgbClr val="000000"/>
                </a:solidFill>
                <a:effectLst/>
                <a:latin typeface="Times New Roman" panose="02020603050405020304" pitchFamily="18" charset="0"/>
              </a:rPr>
              <a:t> – It Store the measurement of Voltage, Frequency and Current </a:t>
            </a:r>
            <a:endParaRPr lang="en-US" sz="1800" b="0" dirty="0">
              <a:effectLst/>
            </a:endParaRPr>
          </a:p>
          <a:p>
            <a:pPr rtl="0">
              <a:spcBef>
                <a:spcPts val="0"/>
              </a:spcBef>
              <a:spcAft>
                <a:spcPts val="0"/>
              </a:spcAft>
            </a:pPr>
            <a:br>
              <a:rPr lang="en-US" sz="1800" b="0" dirty="0">
                <a:effectLst/>
              </a:rPr>
            </a:br>
            <a:r>
              <a:rPr lang="en-US" sz="1800" b="1" i="0" u="none" strike="noStrike" dirty="0">
                <a:solidFill>
                  <a:srgbClr val="000000"/>
                </a:solidFill>
                <a:effectLst/>
                <a:latin typeface="Times New Roman" panose="02020603050405020304" pitchFamily="18" charset="0"/>
              </a:rPr>
              <a:t>CPU</a:t>
            </a:r>
            <a:r>
              <a:rPr lang="en-US" sz="1800" b="0" i="0" u="none" strike="noStrike" dirty="0">
                <a:solidFill>
                  <a:srgbClr val="000000"/>
                </a:solidFill>
                <a:effectLst/>
                <a:latin typeface="Times New Roman" panose="02020603050405020304" pitchFamily="18" charset="0"/>
              </a:rPr>
              <a:t> card contains four ports</a:t>
            </a:r>
            <a:endParaRPr lang="en-US" sz="18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1. E1 – Ethernet port – 1 Not Fourth Protocol</a:t>
            </a:r>
            <a:endParaRPr lang="en-US" sz="18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2. E2 – Ethernet port </a:t>
            </a:r>
            <a:endParaRPr lang="en-US" sz="18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3. CP1 – Serial communication</a:t>
            </a:r>
            <a:endParaRPr lang="en-US" sz="1800" b="0" dirty="0">
              <a:effectLst/>
            </a:endParaRPr>
          </a:p>
          <a:p>
            <a:pPr rtl="0">
              <a:spcBef>
                <a:spcPts val="0"/>
              </a:spcBef>
              <a:spcAft>
                <a:spcPts val="0"/>
              </a:spcAft>
            </a:pPr>
            <a:r>
              <a:rPr lang="en-US" sz="1800" b="0" i="0" u="none" strike="noStrike" dirty="0">
                <a:solidFill>
                  <a:srgbClr val="000000"/>
                </a:solidFill>
                <a:effectLst/>
                <a:latin typeface="Times New Roman" panose="02020603050405020304" pitchFamily="18" charset="0"/>
              </a:rPr>
              <a:t>4. CP2 – Serial communication</a:t>
            </a:r>
            <a:endParaRPr lang="en-US" sz="1800" b="0" dirty="0">
              <a:effectLst/>
            </a:endParaRPr>
          </a:p>
          <a:p>
            <a:br>
              <a:rPr lang="en-US" sz="1800" dirty="0"/>
            </a:br>
            <a:endParaRPr lang="en-IN" sz="1800" dirty="0"/>
          </a:p>
        </p:txBody>
      </p:sp>
      <p:sp>
        <p:nvSpPr>
          <p:cNvPr id="4" name="Slide Number Placeholder 3">
            <a:extLst>
              <a:ext uri="{FF2B5EF4-FFF2-40B4-BE49-F238E27FC236}">
                <a16:creationId xmlns:a16="http://schemas.microsoft.com/office/drawing/2014/main" id="{2066340F-2260-0E90-C074-09F311362EEF}"/>
              </a:ext>
            </a:extLst>
          </p:cNvPr>
          <p:cNvSpPr>
            <a:spLocks noGrp="1"/>
          </p:cNvSpPr>
          <p:nvPr>
            <p:ph type="sldNum" sz="quarter" idx="11"/>
          </p:nvPr>
        </p:nvSpPr>
        <p:spPr/>
        <p:txBody>
          <a:bodyPr/>
          <a:lstStyle/>
          <a:p>
            <a:fld id="{75DF2D63-3FF5-D547-96B9-BE9CCD1ABA58}" type="slidenum">
              <a:rPr lang="en-US" smtClean="0"/>
              <a:pPr/>
              <a:t>14</a:t>
            </a:fld>
            <a:endParaRPr lang="en-US" dirty="0"/>
          </a:p>
        </p:txBody>
      </p:sp>
      <p:sp>
        <p:nvSpPr>
          <p:cNvPr id="5" name="Footer Placeholder 4">
            <a:extLst>
              <a:ext uri="{FF2B5EF4-FFF2-40B4-BE49-F238E27FC236}">
                <a16:creationId xmlns:a16="http://schemas.microsoft.com/office/drawing/2014/main" id="{7A5771FB-2B82-B59E-E7DA-11495E9B2650}"/>
              </a:ext>
            </a:extLst>
          </p:cNvPr>
          <p:cNvSpPr>
            <a:spLocks noGrp="1"/>
          </p:cNvSpPr>
          <p:nvPr>
            <p:ph type="ftr" sz="quarter" idx="12"/>
          </p:nvPr>
        </p:nvSpPr>
        <p:spPr>
          <a:xfrm rot="16200000">
            <a:off x="-602220" y="1061986"/>
            <a:ext cx="2221994" cy="98016"/>
          </a:xfrm>
        </p:spPr>
        <p:txBody>
          <a:bodyPr/>
          <a:lstStyle/>
          <a:p>
            <a:r>
              <a:rPr lang="en-US" dirty="0">
                <a:highlight>
                  <a:srgbClr val="000000"/>
                </a:highlight>
              </a:rPr>
              <a:t>RTU- Remote Terminal unit</a:t>
            </a:r>
          </a:p>
        </p:txBody>
      </p:sp>
      <p:pic>
        <p:nvPicPr>
          <p:cNvPr id="14" name="Picture 13">
            <a:extLst>
              <a:ext uri="{FF2B5EF4-FFF2-40B4-BE49-F238E27FC236}">
                <a16:creationId xmlns:a16="http://schemas.microsoft.com/office/drawing/2014/main" id="{36795082-F3F2-B3BC-0CD1-0DE8593C7102}"/>
              </a:ext>
            </a:extLst>
          </p:cNvPr>
          <p:cNvPicPr>
            <a:picLocks noChangeAspect="1"/>
          </p:cNvPicPr>
          <p:nvPr/>
        </p:nvPicPr>
        <p:blipFill>
          <a:blip r:embed="rId2"/>
          <a:stretch>
            <a:fillRect/>
          </a:stretch>
        </p:blipFill>
        <p:spPr>
          <a:xfrm>
            <a:off x="134086" y="2221992"/>
            <a:ext cx="3901988" cy="1499616"/>
          </a:xfrm>
          <a:prstGeom prst="rect">
            <a:avLst/>
          </a:prstGeom>
        </p:spPr>
      </p:pic>
    </p:spTree>
    <p:extLst>
      <p:ext uri="{BB962C8B-B14F-4D97-AF65-F5344CB8AC3E}">
        <p14:creationId xmlns:p14="http://schemas.microsoft.com/office/powerpoint/2010/main" val="492834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948F40-D4EA-8F80-FEFF-0915476A0B71}"/>
              </a:ext>
            </a:extLst>
          </p:cNvPr>
          <p:cNvSpPr txBox="1"/>
          <p:nvPr/>
        </p:nvSpPr>
        <p:spPr>
          <a:xfrm>
            <a:off x="1234440" y="1085850"/>
            <a:ext cx="5660136" cy="4401205"/>
          </a:xfrm>
          <a:prstGeom prst="rect">
            <a:avLst/>
          </a:prstGeom>
          <a:noFill/>
        </p:spPr>
        <p:txBody>
          <a:bodyPr wrap="square">
            <a:spAutoFit/>
          </a:bodyPr>
          <a:lstStyle/>
          <a:p>
            <a:pPr algn="ctr" fontAlgn="auto">
              <a:spcBef>
                <a:spcPts val="0"/>
              </a:spcBef>
              <a:spcAft>
                <a:spcPts val="0"/>
              </a:spcAft>
              <a:defRPr/>
            </a:pPr>
            <a:r>
              <a:rPr lang="en-GB" sz="4000" dirty="0">
                <a:solidFill>
                  <a:srgbClr val="CC0000"/>
                </a:solidFill>
                <a:effectLst>
                  <a:outerShdw blurRad="50800" dist="38100" algn="tr" rotWithShape="0">
                    <a:prstClr val="black">
                      <a:alpha val="40000"/>
                    </a:prstClr>
                  </a:outerShdw>
                </a:effectLst>
                <a:latin typeface="Times New Roman" pitchFamily="18" charset="0"/>
                <a:cs typeface="Times New Roman" pitchFamily="18" charset="0"/>
              </a:rPr>
              <a:t>    </a:t>
            </a:r>
            <a:r>
              <a:rPr lang="en-GB" sz="4000" b="1" u="sng" dirty="0">
                <a:solidFill>
                  <a:schemeClr val="accent5">
                    <a:lumMod val="50000"/>
                  </a:schemeClr>
                </a:solidFill>
                <a:latin typeface="Times New Roman" pitchFamily="18" charset="0"/>
                <a:cs typeface="Times New Roman" pitchFamily="18" charset="0"/>
              </a:rPr>
              <a:t>POWER SUPPLY CARD</a:t>
            </a:r>
          </a:p>
          <a:p>
            <a:pPr fontAlgn="auto">
              <a:spcBef>
                <a:spcPts val="0"/>
              </a:spcBef>
              <a:spcAft>
                <a:spcPts val="0"/>
              </a:spcAft>
              <a:defRPr/>
            </a:pPr>
            <a:endParaRPr lang="en-GB" dirty="0">
              <a:effectLst>
                <a:outerShdw blurRad="50800" dist="38100" algn="tr" rotWithShape="0">
                  <a:prstClr val="black">
                    <a:alpha val="40000"/>
                  </a:prstClr>
                </a:outerShdw>
              </a:effectLst>
              <a:latin typeface="Times New Roman" pitchFamily="18" charset="0"/>
              <a:cs typeface="Times New Roman" pitchFamily="18" charset="0"/>
            </a:endParaRPr>
          </a:p>
          <a:p>
            <a:pPr fontAlgn="auto">
              <a:spcBef>
                <a:spcPts val="0"/>
              </a:spcBef>
              <a:spcAft>
                <a:spcPts val="0"/>
              </a:spcAft>
              <a:defRPr/>
            </a:pPr>
            <a:endParaRPr lang="en-GB" dirty="0">
              <a:effectLst>
                <a:outerShdw blurRad="50800" dist="38100" algn="tr" rotWithShape="0">
                  <a:prstClr val="black">
                    <a:alpha val="40000"/>
                  </a:prstClr>
                </a:outerShdw>
              </a:effectLst>
              <a:latin typeface="Times New Roman" pitchFamily="18" charset="0"/>
              <a:cs typeface="Times New Roman" pitchFamily="18" charset="0"/>
            </a:endParaRPr>
          </a:p>
          <a:p>
            <a:pPr algn="just" fontAlgn="auto">
              <a:spcBef>
                <a:spcPts val="0"/>
              </a:spcBef>
              <a:spcAft>
                <a:spcPts val="0"/>
              </a:spcAft>
              <a:buFont typeface="Arial" pitchFamily="34" charset="0"/>
              <a:buChar char="•"/>
              <a:defRPr/>
            </a:pPr>
            <a:r>
              <a:rPr lang="en-GB" sz="2400" dirty="0">
                <a:effectLst>
                  <a:outerShdw blurRad="50800" dist="38100" algn="tr" rotWithShape="0">
                    <a:prstClr val="black">
                      <a:alpha val="40000"/>
                    </a:prstClr>
                  </a:outerShdw>
                </a:effectLst>
                <a:latin typeface="Times New Roman" pitchFamily="18" charset="0"/>
                <a:cs typeface="Times New Roman" pitchFamily="18" charset="0"/>
              </a:rPr>
              <a:t>This card is used for power supply of    RTU.</a:t>
            </a:r>
          </a:p>
          <a:p>
            <a:pPr algn="just" fontAlgn="auto">
              <a:spcBef>
                <a:spcPts val="0"/>
              </a:spcBef>
              <a:spcAft>
                <a:spcPts val="0"/>
              </a:spcAft>
              <a:defRPr/>
            </a:pPr>
            <a:endParaRPr lang="en-GB" sz="2400" dirty="0">
              <a:effectLst>
                <a:outerShdw blurRad="50800" dist="38100" algn="tr" rotWithShape="0">
                  <a:prstClr val="black">
                    <a:alpha val="40000"/>
                  </a:prstClr>
                </a:outerShdw>
              </a:effectLst>
              <a:latin typeface="Times New Roman" pitchFamily="18" charset="0"/>
              <a:cs typeface="Times New Roman" pitchFamily="18" charset="0"/>
            </a:endParaRPr>
          </a:p>
          <a:p>
            <a:pPr algn="just" fontAlgn="auto">
              <a:spcBef>
                <a:spcPts val="0"/>
              </a:spcBef>
              <a:spcAft>
                <a:spcPts val="0"/>
              </a:spcAft>
              <a:buFont typeface="Arial" pitchFamily="34" charset="0"/>
              <a:buChar char="•"/>
              <a:defRPr/>
            </a:pPr>
            <a:r>
              <a:rPr lang="en-GB" sz="2400" dirty="0">
                <a:effectLst>
                  <a:outerShdw blurRad="50800" dist="38100" algn="tr" rotWithShape="0">
                    <a:prstClr val="black">
                      <a:alpha val="40000"/>
                    </a:prstClr>
                  </a:outerShdw>
                </a:effectLst>
                <a:latin typeface="Times New Roman" pitchFamily="18" charset="0"/>
                <a:cs typeface="Times New Roman" pitchFamily="18" charset="0"/>
              </a:rPr>
              <a:t>The 560PSU001 board converts 48V to 5V and 24V.</a:t>
            </a:r>
          </a:p>
          <a:p>
            <a:pPr algn="just" fontAlgn="auto">
              <a:spcBef>
                <a:spcPts val="0"/>
              </a:spcBef>
              <a:spcAft>
                <a:spcPts val="0"/>
              </a:spcAft>
              <a:defRPr/>
            </a:pPr>
            <a:endParaRPr lang="en-GB" sz="2400" dirty="0">
              <a:effectLst>
                <a:outerShdw blurRad="50800" dist="38100" algn="tr" rotWithShape="0">
                  <a:prstClr val="black">
                    <a:alpha val="40000"/>
                  </a:prstClr>
                </a:outerShdw>
              </a:effectLst>
              <a:latin typeface="Times New Roman" pitchFamily="18" charset="0"/>
              <a:cs typeface="Times New Roman" pitchFamily="18" charset="0"/>
            </a:endParaRPr>
          </a:p>
          <a:p>
            <a:pPr algn="just" fontAlgn="auto">
              <a:spcBef>
                <a:spcPts val="0"/>
              </a:spcBef>
              <a:spcAft>
                <a:spcPts val="0"/>
              </a:spcAft>
              <a:defRPr/>
            </a:pPr>
            <a:endParaRPr lang="en-GB" sz="2000" dirty="0">
              <a:effectLst>
                <a:outerShdw blurRad="50800" dist="38100" algn="tr" rotWithShape="0">
                  <a:prstClr val="black">
                    <a:alpha val="40000"/>
                  </a:prstClr>
                </a:outerShdw>
              </a:effectLst>
              <a:latin typeface="Times New Roman" pitchFamily="18" charset="0"/>
              <a:cs typeface="Times New Roman" pitchFamily="18" charset="0"/>
            </a:endParaRPr>
          </a:p>
        </p:txBody>
      </p:sp>
      <p:graphicFrame>
        <p:nvGraphicFramePr>
          <p:cNvPr id="2050" name="Object 4">
            <a:extLst>
              <a:ext uri="{FF2B5EF4-FFF2-40B4-BE49-F238E27FC236}">
                <a16:creationId xmlns:a16="http://schemas.microsoft.com/office/drawing/2014/main" id="{E5388953-6A19-FD62-4B6B-652F03816272}"/>
              </a:ext>
            </a:extLst>
          </p:cNvPr>
          <p:cNvGraphicFramePr>
            <a:graphicFrameLocks noChangeAspect="1"/>
          </p:cNvGraphicFramePr>
          <p:nvPr/>
        </p:nvGraphicFramePr>
        <p:xfrm>
          <a:off x="7086600" y="1143000"/>
          <a:ext cx="3048000" cy="4876800"/>
        </p:xfrm>
        <a:graphic>
          <a:graphicData uri="http://schemas.openxmlformats.org/presentationml/2006/ole">
            <mc:AlternateContent xmlns:mc="http://schemas.openxmlformats.org/markup-compatibility/2006">
              <mc:Choice xmlns:v="urn:schemas-microsoft-com:vml" Requires="v">
                <p:oleObj name="Paint Shop Pro Image" r:id="rId3" imgW="7863415" imgH="6351220" progId="">
                  <p:embed/>
                </p:oleObj>
              </mc:Choice>
              <mc:Fallback>
                <p:oleObj name="Paint Shop Pro Image" r:id="rId3" imgW="7863415" imgH="6351220" progId="">
                  <p:embed/>
                  <p:pic>
                    <p:nvPicPr>
                      <p:cNvPr id="2050" name="Object 4">
                        <a:extLst>
                          <a:ext uri="{FF2B5EF4-FFF2-40B4-BE49-F238E27FC236}">
                            <a16:creationId xmlns:a16="http://schemas.microsoft.com/office/drawing/2014/main" id="{E5388953-6A19-FD62-4B6B-652F038162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1143000"/>
                        <a:ext cx="3048000" cy="4876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09918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838EF7-8A15-37CD-1115-B812C73674A8}"/>
              </a:ext>
            </a:extLst>
          </p:cNvPr>
          <p:cNvSpPr txBox="1"/>
          <p:nvPr/>
        </p:nvSpPr>
        <p:spPr>
          <a:xfrm>
            <a:off x="1106424" y="609600"/>
            <a:ext cx="5431536" cy="5755422"/>
          </a:xfrm>
          <a:prstGeom prst="rect">
            <a:avLst/>
          </a:prstGeom>
          <a:noFill/>
        </p:spPr>
        <p:txBody>
          <a:bodyPr wrap="square">
            <a:spAutoFit/>
          </a:bodyPr>
          <a:lstStyle/>
          <a:p>
            <a:pPr algn="ctr" fontAlgn="auto">
              <a:spcBef>
                <a:spcPts val="0"/>
              </a:spcBef>
              <a:spcAft>
                <a:spcPts val="0"/>
              </a:spcAft>
              <a:defRPr/>
            </a:pPr>
            <a:r>
              <a:rPr lang="en-GB" sz="2400" dirty="0">
                <a:solidFill>
                  <a:srgbClr val="CC0000"/>
                </a:solidFill>
                <a:effectLst>
                  <a:outerShdw blurRad="50800" dist="38100" algn="tr" rotWithShape="0">
                    <a:prstClr val="black">
                      <a:alpha val="40000"/>
                    </a:prstClr>
                  </a:outerShdw>
                </a:effectLst>
                <a:latin typeface="Times New Roman" pitchFamily="18" charset="0"/>
                <a:cs typeface="Times New Roman" pitchFamily="18" charset="0"/>
              </a:rPr>
              <a:t>    </a:t>
            </a:r>
            <a:r>
              <a:rPr lang="en-GB" sz="3200" b="1" u="sng" dirty="0">
                <a:solidFill>
                  <a:schemeClr val="accent5">
                    <a:lumMod val="50000"/>
                  </a:schemeClr>
                </a:solidFill>
                <a:latin typeface="Times New Roman" pitchFamily="18" charset="0"/>
                <a:cs typeface="Times New Roman" pitchFamily="18" charset="0"/>
              </a:rPr>
              <a:t>DIGITAL INPUT CARD</a:t>
            </a:r>
          </a:p>
          <a:p>
            <a:pPr fontAlgn="auto">
              <a:spcBef>
                <a:spcPts val="0"/>
              </a:spcBef>
              <a:spcAft>
                <a:spcPts val="0"/>
              </a:spcAft>
              <a:defRPr/>
            </a:pPr>
            <a:endParaRPr lang="en-GB" sz="2400" dirty="0">
              <a:effectLst>
                <a:outerShdw blurRad="50800" dist="38100" algn="tr" rotWithShape="0">
                  <a:prstClr val="black">
                    <a:alpha val="40000"/>
                  </a:prstClr>
                </a:outerShdw>
              </a:effectLst>
              <a:latin typeface="Times New Roman" pitchFamily="18" charset="0"/>
              <a:cs typeface="Times New Roman" pitchFamily="18" charset="0"/>
            </a:endParaRPr>
          </a:p>
          <a:p>
            <a:pPr algn="just" fontAlgn="auto">
              <a:spcBef>
                <a:spcPts val="0"/>
              </a:spcBef>
              <a:spcAft>
                <a:spcPts val="0"/>
              </a:spcAft>
              <a:defRPr/>
            </a:pPr>
            <a:endParaRPr lang="en-GB" sz="2400" dirty="0">
              <a:effectLst>
                <a:outerShdw blurRad="50800" dist="38100" algn="tr" rotWithShape="0">
                  <a:prstClr val="black">
                    <a:alpha val="40000"/>
                  </a:prstClr>
                </a:outerShdw>
              </a:effectLst>
              <a:latin typeface="Times New Roman" pitchFamily="18" charset="0"/>
              <a:cs typeface="Times New Roman" pitchFamily="18" charset="0"/>
            </a:endParaRPr>
          </a:p>
          <a:p>
            <a:pPr algn="just" fontAlgn="auto">
              <a:spcBef>
                <a:spcPts val="0"/>
              </a:spcBef>
              <a:spcAft>
                <a:spcPts val="0"/>
              </a:spcAft>
              <a:buFont typeface="Arial" pitchFamily="34" charset="0"/>
              <a:buChar char="•"/>
              <a:defRPr/>
            </a:pPr>
            <a:r>
              <a:rPr lang="en-GB" sz="2400" dirty="0">
                <a:effectLst>
                  <a:outerShdw blurRad="50800" dist="38100" algn="tr" rotWithShape="0">
                    <a:prstClr val="black">
                      <a:alpha val="40000"/>
                    </a:prstClr>
                  </a:outerShdw>
                </a:effectLst>
                <a:latin typeface="Times New Roman" pitchFamily="18" charset="0"/>
                <a:cs typeface="Times New Roman" pitchFamily="18" charset="0"/>
              </a:rPr>
              <a:t>The binary input board 23BE23 is used for 16 binary process signals. </a:t>
            </a:r>
          </a:p>
          <a:p>
            <a:pPr algn="just" fontAlgn="auto">
              <a:spcBef>
                <a:spcPts val="0"/>
              </a:spcBef>
              <a:spcAft>
                <a:spcPts val="0"/>
              </a:spcAft>
              <a:defRPr/>
            </a:pPr>
            <a:endParaRPr lang="en-GB" sz="2400" dirty="0">
              <a:effectLst>
                <a:outerShdw blurRad="50800" dist="38100" algn="tr" rotWithShape="0">
                  <a:prstClr val="black">
                    <a:alpha val="40000"/>
                  </a:prstClr>
                </a:outerShdw>
              </a:effectLst>
              <a:latin typeface="Times New Roman" pitchFamily="18" charset="0"/>
              <a:cs typeface="Times New Roman" pitchFamily="18" charset="0"/>
            </a:endParaRPr>
          </a:p>
          <a:p>
            <a:pPr algn="just" fontAlgn="auto">
              <a:spcBef>
                <a:spcPts val="0"/>
              </a:spcBef>
              <a:spcAft>
                <a:spcPts val="0"/>
              </a:spcAft>
              <a:buFont typeface="Arial" pitchFamily="34" charset="0"/>
              <a:buChar char="•"/>
              <a:defRPr/>
            </a:pPr>
            <a:r>
              <a:rPr lang="en-GB" sz="2400" dirty="0">
                <a:effectLst>
                  <a:outerShdw blurRad="50800" dist="38100" algn="tr" rotWithShape="0">
                    <a:prstClr val="black">
                      <a:alpha val="40000"/>
                    </a:prstClr>
                  </a:outerShdw>
                </a:effectLst>
                <a:latin typeface="Times New Roman" pitchFamily="18" charset="0"/>
                <a:cs typeface="Times New Roman" pitchFamily="18" charset="0"/>
              </a:rPr>
              <a:t>Potential free contacts (NO/NC)  of breaker are used to take status of the equipment. </a:t>
            </a:r>
          </a:p>
          <a:p>
            <a:pPr algn="just" fontAlgn="auto">
              <a:spcBef>
                <a:spcPts val="0"/>
              </a:spcBef>
              <a:spcAft>
                <a:spcPts val="0"/>
              </a:spcAft>
              <a:buFont typeface="Arial" pitchFamily="34" charset="0"/>
              <a:buChar char="•"/>
              <a:defRPr/>
            </a:pPr>
            <a:endParaRPr lang="en-GB" sz="2400" dirty="0">
              <a:effectLst>
                <a:outerShdw blurRad="50800" dist="38100" algn="tr" rotWithShape="0">
                  <a:prstClr val="black">
                    <a:alpha val="40000"/>
                  </a:prstClr>
                </a:outerShdw>
              </a:effectLst>
              <a:latin typeface="Times New Roman" pitchFamily="18" charset="0"/>
              <a:cs typeface="Times New Roman" pitchFamily="18" charset="0"/>
            </a:endParaRPr>
          </a:p>
          <a:p>
            <a:pPr algn="just" fontAlgn="auto">
              <a:spcBef>
                <a:spcPts val="0"/>
              </a:spcBef>
              <a:spcAft>
                <a:spcPts val="0"/>
              </a:spcAft>
              <a:buFont typeface="Arial" pitchFamily="34" charset="0"/>
              <a:buChar char="•"/>
              <a:defRPr/>
            </a:pPr>
            <a:r>
              <a:rPr lang="en-GB" sz="2400" dirty="0">
                <a:effectLst>
                  <a:outerShdw blurRad="50800" dist="38100" algn="tr" rotWithShape="0">
                    <a:prstClr val="black">
                      <a:alpha val="40000"/>
                    </a:prstClr>
                  </a:outerShdw>
                </a:effectLst>
                <a:latin typeface="Times New Roman" pitchFamily="18" charset="0"/>
                <a:cs typeface="Times New Roman" pitchFamily="18" charset="0"/>
              </a:rPr>
              <a:t>The board has sixteen light emitting diodes to indicate the signal state. </a:t>
            </a:r>
          </a:p>
          <a:p>
            <a:pPr algn="just" fontAlgn="auto">
              <a:spcBef>
                <a:spcPts val="0"/>
              </a:spcBef>
              <a:spcAft>
                <a:spcPts val="0"/>
              </a:spcAft>
              <a:buFont typeface="Arial" pitchFamily="34" charset="0"/>
              <a:buChar char="•"/>
              <a:defRPr/>
            </a:pPr>
            <a:r>
              <a:rPr lang="en-GB" sz="2400" dirty="0">
                <a:effectLst>
                  <a:outerShdw blurRad="50800" dist="38100" algn="tr" rotWithShape="0">
                    <a:prstClr val="black">
                      <a:alpha val="40000"/>
                    </a:prstClr>
                  </a:outerShdw>
                </a:effectLst>
                <a:latin typeface="Times New Roman" pitchFamily="18" charset="0"/>
                <a:cs typeface="Times New Roman" pitchFamily="18" charset="0"/>
              </a:rPr>
              <a:t> </a:t>
            </a:r>
          </a:p>
          <a:p>
            <a:pPr algn="just" fontAlgn="auto">
              <a:spcBef>
                <a:spcPts val="0"/>
              </a:spcBef>
              <a:spcAft>
                <a:spcPts val="0"/>
              </a:spcAft>
              <a:buFont typeface="Arial" charset="0"/>
              <a:buChar char="•"/>
              <a:defRPr/>
            </a:pPr>
            <a:r>
              <a:rPr lang="en-US" sz="2400" dirty="0">
                <a:latin typeface="Times New Roman" pitchFamily="18" charset="0"/>
                <a:cs typeface="Times New Roman" pitchFamily="18" charset="0"/>
              </a:rPr>
              <a:t> LED ON                   Digital State  = 1</a:t>
            </a:r>
          </a:p>
          <a:p>
            <a:pPr algn="just" fontAlgn="auto">
              <a:spcBef>
                <a:spcPts val="0"/>
              </a:spcBef>
              <a:spcAft>
                <a:spcPts val="0"/>
              </a:spcAft>
              <a:buFont typeface="Arial" charset="0"/>
              <a:buChar char="•"/>
              <a:defRPr/>
            </a:pPr>
            <a:r>
              <a:rPr lang="en-US" sz="2400" dirty="0">
                <a:latin typeface="Times New Roman" pitchFamily="18" charset="0"/>
                <a:cs typeface="Times New Roman" pitchFamily="18" charset="0"/>
              </a:rPr>
              <a:t>LED OFF                 Digital State  =  0</a:t>
            </a:r>
          </a:p>
        </p:txBody>
      </p:sp>
      <p:pic>
        <p:nvPicPr>
          <p:cNvPr id="14339" name="Picture 19" descr="23BE23low">
            <a:extLst>
              <a:ext uri="{FF2B5EF4-FFF2-40B4-BE49-F238E27FC236}">
                <a16:creationId xmlns:a16="http://schemas.microsoft.com/office/drawing/2014/main" id="{7DE1F821-052F-C031-092D-D727735A6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6832" y="1295400"/>
            <a:ext cx="434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430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544BD1A-8F98-1BC1-D01B-6C76D452D57B}"/>
              </a:ext>
            </a:extLst>
          </p:cNvPr>
          <p:cNvSpPr>
            <a:spLocks noGrp="1" noChangeArrowheads="1"/>
          </p:cNvSpPr>
          <p:nvPr>
            <p:ph type="title"/>
          </p:nvPr>
        </p:nvSpPr>
        <p:spPr>
          <a:xfrm>
            <a:off x="1905000" y="533400"/>
            <a:ext cx="8229600" cy="1066800"/>
          </a:xfrm>
        </p:spPr>
        <p:txBody>
          <a:bodyPr>
            <a:noAutofit/>
          </a:bodyPr>
          <a:lstStyle/>
          <a:p>
            <a:pPr eaLnBrk="1" fontAlgn="auto" hangingPunct="1">
              <a:spcAft>
                <a:spcPts val="0"/>
              </a:spcAft>
              <a:defRPr/>
            </a:pPr>
            <a:r>
              <a:rPr lang="en-GB" sz="3200" b="1" u="sng" dirty="0">
                <a:solidFill>
                  <a:schemeClr val="accent5">
                    <a:lumMod val="50000"/>
                  </a:schemeClr>
                </a:solidFill>
                <a:effectLst/>
                <a:latin typeface="Times New Roman" pitchFamily="18" charset="0"/>
                <a:cs typeface="Times New Roman" pitchFamily="18" charset="0"/>
              </a:rPr>
              <a:t>DIGITAL INPUT CARD</a:t>
            </a:r>
            <a:br>
              <a:rPr lang="en-GB" sz="3200" u="sng" dirty="0">
                <a:solidFill>
                  <a:schemeClr val="accent5">
                    <a:lumMod val="50000"/>
                  </a:schemeClr>
                </a:solidFill>
                <a:effectLst/>
                <a:latin typeface="Times New Roman" pitchFamily="18" charset="0"/>
                <a:cs typeface="Times New Roman" pitchFamily="18" charset="0"/>
              </a:rPr>
            </a:br>
            <a:endParaRPr lang="en-US" sz="3200" u="sng" dirty="0">
              <a:solidFill>
                <a:schemeClr val="accent5">
                  <a:lumMod val="50000"/>
                </a:schemeClr>
              </a:solidFill>
              <a:effectLst/>
              <a:latin typeface="Times New Roman" pitchFamily="18" charset="0"/>
              <a:cs typeface="Times New Roman" pitchFamily="18" charset="0"/>
            </a:endParaRPr>
          </a:p>
        </p:txBody>
      </p:sp>
      <p:sp>
        <p:nvSpPr>
          <p:cNvPr id="15363" name="Rectangle 3">
            <a:extLst>
              <a:ext uri="{FF2B5EF4-FFF2-40B4-BE49-F238E27FC236}">
                <a16:creationId xmlns:a16="http://schemas.microsoft.com/office/drawing/2014/main" id="{728B5D46-5805-35ED-7051-FD74F2E757B0}"/>
              </a:ext>
            </a:extLst>
          </p:cNvPr>
          <p:cNvSpPr>
            <a:spLocks noGrp="1" noChangeArrowheads="1"/>
          </p:cNvSpPr>
          <p:nvPr>
            <p:ph idx="1"/>
          </p:nvPr>
        </p:nvSpPr>
        <p:spPr>
          <a:xfrm>
            <a:off x="1981200" y="1752600"/>
            <a:ext cx="8229600" cy="4876800"/>
          </a:xfrm>
        </p:spPr>
        <p:txBody>
          <a:bodyPr/>
          <a:lstStyle/>
          <a:p>
            <a:pPr eaLnBrk="1" hangingPunct="1">
              <a:lnSpc>
                <a:spcPct val="90000"/>
              </a:lnSpc>
              <a:buFont typeface="Wingdings 2" panose="05020102010507070707" pitchFamily="18" charset="2"/>
              <a:buNone/>
            </a:pPr>
            <a:r>
              <a:rPr lang="en-US" altLang="en-US" sz="2800" dirty="0">
                <a:latin typeface="Times New Roman" panose="02020603050405020304" pitchFamily="18" charset="0"/>
                <a:cs typeface="Times New Roman" panose="02020603050405020304" pitchFamily="18" charset="0"/>
              </a:rPr>
              <a:t>Two Types of Indication :</a:t>
            </a:r>
          </a:p>
          <a:p>
            <a:pPr eaLnBrk="1" hangingPunct="1">
              <a:lnSpc>
                <a:spcPct val="90000"/>
              </a:lnSpc>
              <a:buFont typeface="Wingdings 2" panose="05020102010507070707" pitchFamily="18" charset="2"/>
              <a:buNone/>
            </a:pPr>
            <a:endParaRPr lang="en-US" altLang="en-US" sz="28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2800" dirty="0">
                <a:latin typeface="Times New Roman" panose="02020603050405020304" pitchFamily="18" charset="0"/>
                <a:cs typeface="Times New Roman" panose="02020603050405020304" pitchFamily="18" charset="0"/>
              </a:rPr>
              <a:t>Single Indication : Single Contact is used</a:t>
            </a:r>
          </a:p>
          <a:p>
            <a:pPr eaLnBrk="1" hangingPunct="1">
              <a:lnSpc>
                <a:spcPct val="90000"/>
              </a:lnSpc>
            </a:pPr>
            <a:r>
              <a:rPr lang="en-US" altLang="en-US" sz="2800" dirty="0">
                <a:latin typeface="Times New Roman" panose="02020603050405020304" pitchFamily="18" charset="0"/>
                <a:cs typeface="Times New Roman" panose="02020603050405020304" pitchFamily="18" charset="0"/>
              </a:rPr>
              <a:t>Double Indication : It is used only for close/open status.</a:t>
            </a:r>
          </a:p>
          <a:p>
            <a:pPr eaLnBrk="1" hangingPunct="1">
              <a:lnSpc>
                <a:spcPct val="90000"/>
              </a:lnSpc>
              <a:buFontTx/>
              <a:buNone/>
            </a:pPr>
            <a:r>
              <a:rPr lang="en-US" altLang="en-US" sz="2800" dirty="0">
                <a:latin typeface="Times New Roman" panose="02020603050405020304" pitchFamily="18" charset="0"/>
                <a:cs typeface="Times New Roman" panose="02020603050405020304" pitchFamily="18" charset="0"/>
              </a:rPr>
              <a:t>   1           0               Close</a:t>
            </a:r>
          </a:p>
          <a:p>
            <a:pPr eaLnBrk="1" hangingPunct="1">
              <a:lnSpc>
                <a:spcPct val="90000"/>
              </a:lnSpc>
              <a:buFontTx/>
              <a:buNone/>
            </a:pPr>
            <a:r>
              <a:rPr lang="en-US" altLang="en-US" sz="2800" dirty="0">
                <a:latin typeface="Times New Roman" panose="02020603050405020304" pitchFamily="18" charset="0"/>
                <a:cs typeface="Times New Roman" panose="02020603050405020304" pitchFamily="18" charset="0"/>
              </a:rPr>
              <a:t>   0           1               Open</a:t>
            </a:r>
          </a:p>
          <a:p>
            <a:pPr eaLnBrk="1" hangingPunct="1">
              <a:lnSpc>
                <a:spcPct val="90000"/>
              </a:lnSpc>
              <a:buFontTx/>
              <a:buNone/>
            </a:pPr>
            <a:r>
              <a:rPr lang="en-US" altLang="en-US" sz="2800" dirty="0">
                <a:latin typeface="Times New Roman" panose="02020603050405020304" pitchFamily="18" charset="0"/>
                <a:cs typeface="Times New Roman" panose="02020603050405020304" pitchFamily="18" charset="0"/>
              </a:rPr>
              <a:t>   0           0               Intermediate</a:t>
            </a:r>
          </a:p>
          <a:p>
            <a:pPr eaLnBrk="1" hangingPunct="1">
              <a:lnSpc>
                <a:spcPct val="90000"/>
              </a:lnSpc>
              <a:buFontTx/>
              <a:buNone/>
            </a:pPr>
            <a:r>
              <a:rPr lang="en-US" altLang="en-US" sz="2800" dirty="0">
                <a:latin typeface="Times New Roman" panose="02020603050405020304" pitchFamily="18" charset="0"/>
                <a:cs typeface="Times New Roman" panose="02020603050405020304" pitchFamily="18" charset="0"/>
              </a:rPr>
              <a:t>   1           1               Faulty</a:t>
            </a:r>
          </a:p>
          <a:p>
            <a:pPr eaLnBrk="1" hangingPunct="1">
              <a:lnSpc>
                <a:spcPct val="90000"/>
              </a:lnSpc>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928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3497C3-2C4B-253A-7BBA-898BC8A6881C}"/>
              </a:ext>
            </a:extLst>
          </p:cNvPr>
          <p:cNvSpPr txBox="1"/>
          <p:nvPr/>
        </p:nvSpPr>
        <p:spPr>
          <a:xfrm>
            <a:off x="1981200" y="1371601"/>
            <a:ext cx="4648200" cy="5508625"/>
          </a:xfrm>
          <a:prstGeom prst="rect">
            <a:avLst/>
          </a:prstGeom>
          <a:solidFill>
            <a:schemeClr val="bg1"/>
          </a:solidFill>
        </p:spPr>
        <p:txBody>
          <a:bodyPr wrap="square">
            <a:spAutoFit/>
          </a:bodyPr>
          <a:lstStyle/>
          <a:p>
            <a:pPr marL="171450" algn="just" fontAlgn="auto">
              <a:spcBef>
                <a:spcPts val="0"/>
              </a:spcBef>
              <a:spcAft>
                <a:spcPts val="0"/>
              </a:spcAft>
              <a:defRPr/>
            </a:pPr>
            <a:endParaRPr lang="en-GB" b="1" dirty="0">
              <a:effectLst>
                <a:outerShdw blurRad="50800" dist="38100" algn="tr" rotWithShape="0">
                  <a:prstClr val="black">
                    <a:alpha val="40000"/>
                  </a:prstClr>
                </a:outerShdw>
              </a:effectLst>
              <a:latin typeface="Times New Roman" pitchFamily="18" charset="0"/>
              <a:cs typeface="Times New Roman" pitchFamily="18" charset="0"/>
            </a:endParaRPr>
          </a:p>
          <a:p>
            <a:pPr marL="171450" algn="just" fontAlgn="auto">
              <a:spcBef>
                <a:spcPts val="0"/>
              </a:spcBef>
              <a:spcAft>
                <a:spcPts val="0"/>
              </a:spcAft>
              <a:defRPr/>
            </a:pPr>
            <a:r>
              <a:rPr lang="en-GB" sz="2000" dirty="0">
                <a:effectLst>
                  <a:outerShdw blurRad="50800" dist="38100" algn="tr" rotWithShape="0">
                    <a:prstClr val="black">
                      <a:alpha val="40000"/>
                    </a:prstClr>
                  </a:outerShdw>
                </a:effectLst>
                <a:latin typeface="Times New Roman" pitchFamily="18" charset="0"/>
                <a:cs typeface="Times New Roman" pitchFamily="18" charset="0"/>
              </a:rPr>
              <a:t> This card is used to execute close/open command to the circuit breakers,isolators etc.</a:t>
            </a:r>
          </a:p>
          <a:p>
            <a:pPr algn="just" fontAlgn="auto">
              <a:spcBef>
                <a:spcPts val="0"/>
              </a:spcBef>
              <a:spcAft>
                <a:spcPts val="0"/>
              </a:spcAft>
              <a:buFont typeface="Arial" pitchFamily="34" charset="0"/>
              <a:buChar char="•"/>
              <a:defRPr/>
            </a:pPr>
            <a:endParaRPr lang="en-GB" sz="2000" dirty="0">
              <a:effectLst>
                <a:outerShdw blurRad="50800" dist="38100" algn="tr" rotWithShape="0">
                  <a:prstClr val="black">
                    <a:alpha val="40000"/>
                  </a:prstClr>
                </a:outerShdw>
              </a:effectLst>
              <a:latin typeface="Times New Roman" pitchFamily="18" charset="0"/>
              <a:cs typeface="Times New Roman" pitchFamily="18" charset="0"/>
            </a:endParaRPr>
          </a:p>
          <a:p>
            <a:pPr marL="171450" indent="-171450" algn="just" fontAlgn="auto">
              <a:spcBef>
                <a:spcPts val="0"/>
              </a:spcBef>
              <a:spcAft>
                <a:spcPts val="0"/>
              </a:spcAft>
              <a:defRPr/>
            </a:pPr>
            <a:r>
              <a:rPr lang="en-GB" sz="2000" dirty="0">
                <a:effectLst>
                  <a:outerShdw blurRad="50800" dist="38100" algn="tr" rotWithShape="0">
                    <a:prstClr val="black">
                      <a:alpha val="40000"/>
                    </a:prstClr>
                  </a:outerShdw>
                </a:effectLst>
                <a:latin typeface="Times New Roman" pitchFamily="18" charset="0"/>
                <a:cs typeface="Times New Roman" pitchFamily="18" charset="0"/>
              </a:rPr>
              <a:t>   Total 16 Nos. Command can be executed from one card .</a:t>
            </a:r>
          </a:p>
          <a:p>
            <a:pPr algn="just" fontAlgn="auto">
              <a:spcBef>
                <a:spcPts val="0"/>
              </a:spcBef>
              <a:spcAft>
                <a:spcPts val="0"/>
              </a:spcAft>
              <a:buFont typeface="Arial" pitchFamily="34" charset="0"/>
              <a:buChar char="•"/>
              <a:defRPr/>
            </a:pPr>
            <a:endParaRPr lang="en-GB" sz="2000" b="1" dirty="0">
              <a:effectLst>
                <a:outerShdw blurRad="50800" dist="38100" algn="tr" rotWithShape="0">
                  <a:prstClr val="black">
                    <a:alpha val="40000"/>
                  </a:prstClr>
                </a:outerShdw>
              </a:effectLst>
              <a:latin typeface="Times New Roman" pitchFamily="18" charset="0"/>
              <a:cs typeface="Times New Roman" pitchFamily="18" charset="0"/>
            </a:endParaRPr>
          </a:p>
          <a:p>
            <a:pPr marL="228600" indent="-228600" algn="just" fontAlgn="auto">
              <a:spcBef>
                <a:spcPts val="0"/>
              </a:spcBef>
              <a:spcAft>
                <a:spcPts val="0"/>
              </a:spcAft>
              <a:defRPr/>
            </a:pPr>
            <a:r>
              <a:rPr lang="en-GB" sz="2000" b="1" dirty="0">
                <a:effectLst>
                  <a:outerShdw blurRad="50800" dist="38100" algn="tr" rotWithShape="0">
                    <a:prstClr val="black">
                      <a:alpha val="40000"/>
                    </a:prstClr>
                  </a:outerShdw>
                </a:effectLst>
                <a:latin typeface="Times New Roman" pitchFamily="18" charset="0"/>
                <a:cs typeface="Times New Roman" pitchFamily="18" charset="0"/>
              </a:rPr>
              <a:t>    ST</a:t>
            </a:r>
            <a:r>
              <a:rPr lang="en-GB" sz="2000" dirty="0">
                <a:effectLst>
                  <a:outerShdw blurRad="50800" dist="38100" algn="tr" rotWithShape="0">
                    <a:prstClr val="black">
                      <a:alpha val="40000"/>
                    </a:prstClr>
                  </a:outerShdw>
                </a:effectLst>
                <a:latin typeface="Times New Roman" pitchFamily="18" charset="0"/>
                <a:cs typeface="Times New Roman" pitchFamily="18" charset="0"/>
              </a:rPr>
              <a:t> : common malfunction information                        of   the board.</a:t>
            </a:r>
          </a:p>
          <a:p>
            <a:pPr marL="228600" indent="-228600" algn="just" fontAlgn="auto">
              <a:spcBef>
                <a:spcPts val="0"/>
              </a:spcBef>
              <a:spcAft>
                <a:spcPts val="0"/>
              </a:spcAft>
              <a:buFont typeface="Arial" pitchFamily="34" charset="0"/>
              <a:buChar char="•"/>
              <a:defRPr/>
            </a:pPr>
            <a:endParaRPr lang="en-US" sz="2000" dirty="0">
              <a:effectLst>
                <a:outerShdw blurRad="50800" dist="38100" algn="tr" rotWithShape="0">
                  <a:prstClr val="black">
                    <a:alpha val="40000"/>
                  </a:prstClr>
                </a:outerShdw>
              </a:effectLst>
              <a:latin typeface="Times New Roman" pitchFamily="18" charset="0"/>
              <a:cs typeface="Times New Roman" pitchFamily="18" charset="0"/>
            </a:endParaRPr>
          </a:p>
          <a:p>
            <a:pPr algn="just" fontAlgn="auto">
              <a:spcBef>
                <a:spcPts val="0"/>
              </a:spcBef>
              <a:spcAft>
                <a:spcPts val="0"/>
              </a:spcAft>
              <a:defRPr/>
            </a:pPr>
            <a:r>
              <a:rPr lang="en-GB" sz="2000" b="1" dirty="0">
                <a:effectLst>
                  <a:outerShdw blurRad="50800" dist="38100" algn="tr" rotWithShape="0">
                    <a:prstClr val="black">
                      <a:alpha val="40000"/>
                    </a:prstClr>
                  </a:outerShdw>
                </a:effectLst>
                <a:latin typeface="Times New Roman" pitchFamily="18" charset="0"/>
                <a:cs typeface="Times New Roman" pitchFamily="18" charset="0"/>
              </a:rPr>
              <a:t>    PST </a:t>
            </a:r>
            <a:r>
              <a:rPr lang="en-GB" sz="2000" dirty="0">
                <a:effectLst>
                  <a:outerShdw blurRad="50800" dist="38100" algn="tr" rotWithShape="0">
                    <a:prstClr val="black">
                      <a:alpha val="40000"/>
                    </a:prstClr>
                  </a:outerShdw>
                </a:effectLst>
                <a:latin typeface="Times New Roman" pitchFamily="18" charset="0"/>
                <a:cs typeface="Times New Roman" pitchFamily="18" charset="0"/>
              </a:rPr>
              <a:t>: Processor error.</a:t>
            </a:r>
          </a:p>
          <a:p>
            <a:pPr algn="just" fontAlgn="auto">
              <a:spcBef>
                <a:spcPts val="0"/>
              </a:spcBef>
              <a:spcAft>
                <a:spcPts val="0"/>
              </a:spcAft>
              <a:defRPr/>
            </a:pPr>
            <a:endParaRPr lang="en-US" sz="2000" dirty="0">
              <a:effectLst>
                <a:outerShdw blurRad="50800" dist="38100" algn="tr" rotWithShape="0">
                  <a:prstClr val="black">
                    <a:alpha val="40000"/>
                  </a:prstClr>
                </a:outerShdw>
              </a:effectLst>
              <a:latin typeface="Times New Roman" pitchFamily="18" charset="0"/>
              <a:cs typeface="Times New Roman" pitchFamily="18" charset="0"/>
            </a:endParaRPr>
          </a:p>
          <a:p>
            <a:pPr marL="285750" indent="-285750" algn="just" fontAlgn="auto">
              <a:spcBef>
                <a:spcPts val="0"/>
              </a:spcBef>
              <a:spcAft>
                <a:spcPts val="0"/>
              </a:spcAft>
              <a:defRPr/>
            </a:pPr>
            <a:r>
              <a:rPr lang="en-GB" sz="2000" b="1" dirty="0">
                <a:effectLst>
                  <a:outerShdw blurRad="50800" dist="38100" algn="tr" rotWithShape="0">
                    <a:prstClr val="black">
                      <a:alpha val="40000"/>
                    </a:prstClr>
                  </a:outerShdw>
                </a:effectLst>
                <a:latin typeface="Times New Roman" pitchFamily="18" charset="0"/>
                <a:cs typeface="Times New Roman" pitchFamily="18" charset="0"/>
              </a:rPr>
              <a:t>    CO </a:t>
            </a:r>
            <a:r>
              <a:rPr lang="en-GB" sz="2000" dirty="0">
                <a:effectLst>
                  <a:outerShdw blurRad="50800" dist="38100" algn="tr" rotWithShape="0">
                    <a:prstClr val="black">
                      <a:alpha val="40000"/>
                    </a:prstClr>
                  </a:outerShdw>
                </a:effectLst>
                <a:latin typeface="Times New Roman" pitchFamily="18" charset="0"/>
                <a:cs typeface="Times New Roman" pitchFamily="18" charset="0"/>
              </a:rPr>
              <a:t>: Command output display during      output time.</a:t>
            </a:r>
            <a:endParaRPr lang="en-US" sz="2000" dirty="0">
              <a:effectLst>
                <a:outerShdw blurRad="50800" dist="38100" algn="tr" rotWithShape="0">
                  <a:prstClr val="black">
                    <a:alpha val="40000"/>
                  </a:prstClr>
                </a:outerShdw>
              </a:effectLst>
              <a:latin typeface="Times New Roman" pitchFamily="18" charset="0"/>
              <a:cs typeface="Times New Roman" pitchFamily="18" charset="0"/>
            </a:endParaRPr>
          </a:p>
          <a:p>
            <a:pPr algn="just" fontAlgn="auto">
              <a:spcBef>
                <a:spcPts val="0"/>
              </a:spcBef>
              <a:spcAft>
                <a:spcPts val="0"/>
              </a:spcAft>
              <a:buFont typeface="Arial" pitchFamily="34" charset="0"/>
              <a:buChar char="•"/>
              <a:defRPr/>
            </a:pPr>
            <a:endParaRPr lang="en-GB" b="1" dirty="0">
              <a:effectLst>
                <a:outerShdw blurRad="50800" dist="38100" algn="tr" rotWithShape="0">
                  <a:prstClr val="black">
                    <a:alpha val="40000"/>
                  </a:prstClr>
                </a:outerShdw>
              </a:effectLst>
              <a:latin typeface="Times New Roman" pitchFamily="18" charset="0"/>
              <a:cs typeface="Times New Roman" pitchFamily="18" charset="0"/>
            </a:endParaRPr>
          </a:p>
          <a:p>
            <a:pPr algn="just" fontAlgn="auto">
              <a:spcBef>
                <a:spcPts val="0"/>
              </a:spcBef>
              <a:spcAft>
                <a:spcPts val="0"/>
              </a:spcAft>
              <a:defRPr/>
            </a:pPr>
            <a:endParaRPr lang="en-GB" b="1" dirty="0">
              <a:effectLst>
                <a:outerShdw blurRad="50800" dist="38100" algn="tr" rotWithShape="0">
                  <a:prstClr val="black">
                    <a:alpha val="40000"/>
                  </a:prstClr>
                </a:outerShdw>
              </a:effectLst>
              <a:latin typeface="Times New Roman" pitchFamily="18" charset="0"/>
              <a:cs typeface="Times New Roman" pitchFamily="18" charset="0"/>
            </a:endParaRPr>
          </a:p>
          <a:p>
            <a:pPr algn="just" fontAlgn="auto">
              <a:spcBef>
                <a:spcPts val="0"/>
              </a:spcBef>
              <a:spcAft>
                <a:spcPts val="0"/>
              </a:spcAft>
              <a:defRPr/>
            </a:pPr>
            <a:endParaRPr lang="en-US"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BA0B8B59-476A-767A-9729-1F3CE7B225A0}"/>
              </a:ext>
            </a:extLst>
          </p:cNvPr>
          <p:cNvSpPr txBox="1"/>
          <p:nvPr/>
        </p:nvSpPr>
        <p:spPr>
          <a:xfrm>
            <a:off x="896112" y="609600"/>
            <a:ext cx="7123175" cy="861774"/>
          </a:xfrm>
          <a:prstGeom prst="rect">
            <a:avLst/>
          </a:prstGeom>
          <a:noFill/>
        </p:spPr>
        <p:txBody>
          <a:bodyPr wrap="square">
            <a:spAutoFit/>
          </a:bodyPr>
          <a:lstStyle/>
          <a:p>
            <a:pPr fontAlgn="auto">
              <a:spcBef>
                <a:spcPts val="0"/>
              </a:spcBef>
              <a:spcAft>
                <a:spcPts val="0"/>
              </a:spcAft>
              <a:defRPr/>
            </a:pPr>
            <a:r>
              <a:rPr lang="en-GB" sz="2400" b="1" dirty="0">
                <a:solidFill>
                  <a:schemeClr val="accent5">
                    <a:lumMod val="50000"/>
                  </a:schemeClr>
                </a:solidFill>
                <a:latin typeface="Times New Roman" pitchFamily="18" charset="0"/>
                <a:cs typeface="Times New Roman" pitchFamily="18" charset="0"/>
              </a:rPr>
              <a:t>   </a:t>
            </a:r>
            <a:r>
              <a:rPr lang="en-GB" sz="3200" b="1" u="sng" dirty="0">
                <a:solidFill>
                  <a:schemeClr val="accent5">
                    <a:lumMod val="50000"/>
                  </a:schemeClr>
                </a:solidFill>
                <a:latin typeface="Times New Roman" pitchFamily="18" charset="0"/>
                <a:cs typeface="Times New Roman" pitchFamily="18" charset="0"/>
              </a:rPr>
              <a:t>DIGITAL OUTPUT CARD (23BA20)</a:t>
            </a:r>
          </a:p>
          <a:p>
            <a:pPr fontAlgn="auto">
              <a:spcBef>
                <a:spcPts val="0"/>
              </a:spcBef>
              <a:spcAft>
                <a:spcPts val="0"/>
              </a:spcAft>
              <a:defRPr/>
            </a:pPr>
            <a:endParaRPr lang="en-US" u="sng" dirty="0">
              <a:solidFill>
                <a:schemeClr val="accent5">
                  <a:lumMod val="50000"/>
                </a:schemeClr>
              </a:solidFill>
              <a:latin typeface="Times New Roman" pitchFamily="18" charset="0"/>
              <a:cs typeface="Times New Roman" pitchFamily="18" charset="0"/>
            </a:endParaRPr>
          </a:p>
        </p:txBody>
      </p:sp>
      <p:grpSp>
        <p:nvGrpSpPr>
          <p:cNvPr id="16388" name="Group 6">
            <a:extLst>
              <a:ext uri="{FF2B5EF4-FFF2-40B4-BE49-F238E27FC236}">
                <a16:creationId xmlns:a16="http://schemas.microsoft.com/office/drawing/2014/main" id="{3030090A-1906-B6E7-CC30-C77C70E7CDEE}"/>
              </a:ext>
            </a:extLst>
          </p:cNvPr>
          <p:cNvGrpSpPr>
            <a:grpSpLocks/>
          </p:cNvGrpSpPr>
          <p:nvPr/>
        </p:nvGrpSpPr>
        <p:grpSpPr bwMode="auto">
          <a:xfrm>
            <a:off x="7239001" y="1143000"/>
            <a:ext cx="2671763" cy="4648200"/>
            <a:chOff x="1950" y="672"/>
            <a:chExt cx="1683" cy="1550"/>
          </a:xfrm>
        </p:grpSpPr>
        <p:sp>
          <p:nvSpPr>
            <p:cNvPr id="16389" name="Rectangle 7">
              <a:extLst>
                <a:ext uri="{FF2B5EF4-FFF2-40B4-BE49-F238E27FC236}">
                  <a16:creationId xmlns:a16="http://schemas.microsoft.com/office/drawing/2014/main" id="{857F92C2-238B-640D-427B-83C9FC2CFA57}"/>
                </a:ext>
              </a:extLst>
            </p:cNvPr>
            <p:cNvSpPr>
              <a:spLocks noChangeArrowheads="1"/>
            </p:cNvSpPr>
            <p:nvPr/>
          </p:nvSpPr>
          <p:spPr bwMode="auto">
            <a:xfrm>
              <a:off x="2162" y="672"/>
              <a:ext cx="14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defTabSz="762000" eaLnBrk="0" hangingPunct="0">
                <a:defRPr>
                  <a:solidFill>
                    <a:schemeClr val="tx1"/>
                  </a:solidFill>
                  <a:latin typeface="Arial" panose="020B0604020202020204" pitchFamily="34" charset="0"/>
                  <a:cs typeface="Arial" panose="020B0604020202020204" pitchFamily="34" charset="0"/>
                </a:defRPr>
              </a:lvl1pPr>
              <a:lvl2pPr marL="742950" indent="-285750" defTabSz="762000" eaLnBrk="0" hangingPunct="0">
                <a:defRPr>
                  <a:solidFill>
                    <a:schemeClr val="tx1"/>
                  </a:solidFill>
                  <a:latin typeface="Arial" panose="020B0604020202020204" pitchFamily="34" charset="0"/>
                  <a:cs typeface="Arial" panose="020B0604020202020204" pitchFamily="34" charset="0"/>
                </a:defRPr>
              </a:lvl2pPr>
              <a:lvl3pPr marL="1143000" indent="-228600" defTabSz="762000" eaLnBrk="0" hangingPunct="0">
                <a:defRPr>
                  <a:solidFill>
                    <a:schemeClr val="tx1"/>
                  </a:solidFill>
                  <a:latin typeface="Arial" panose="020B0604020202020204" pitchFamily="34" charset="0"/>
                  <a:cs typeface="Arial" panose="020B0604020202020204" pitchFamily="34" charset="0"/>
                </a:defRPr>
              </a:lvl3pPr>
              <a:lvl4pPr marL="1600200" indent="-228600" defTabSz="762000" eaLnBrk="0" hangingPunct="0">
                <a:defRPr>
                  <a:solidFill>
                    <a:schemeClr val="tx1"/>
                  </a:solidFill>
                  <a:latin typeface="Arial" panose="020B0604020202020204" pitchFamily="34" charset="0"/>
                  <a:cs typeface="Arial" panose="020B0604020202020204" pitchFamily="34" charset="0"/>
                </a:defRPr>
              </a:lvl4pPr>
              <a:lvl5pPr marL="2057400" indent="-228600" defTabSz="762000" eaLnBrk="0" hangingPunct="0">
                <a:defRPr>
                  <a:solidFill>
                    <a:schemeClr val="tx1"/>
                  </a:solidFill>
                  <a:latin typeface="Arial" panose="020B0604020202020204" pitchFamily="34" charset="0"/>
                  <a:cs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200" b="1">
                  <a:latin typeface="Book Antiqua" panose="02040602050305030304" pitchFamily="18" charset="0"/>
                </a:rPr>
                <a:t>Binary Output Board 23BA20</a:t>
              </a:r>
            </a:p>
          </p:txBody>
        </p:sp>
        <p:pic>
          <p:nvPicPr>
            <p:cNvPr id="16390" name="Picture 8" descr="3">
              <a:extLst>
                <a:ext uri="{FF2B5EF4-FFF2-40B4-BE49-F238E27FC236}">
                  <a16:creationId xmlns:a16="http://schemas.microsoft.com/office/drawing/2014/main" id="{0F5FDD80-321D-9550-7F9C-FC28B0A84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 y="816"/>
              <a:ext cx="1683"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449556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4D2A8F-2DC8-7F73-BAFD-B17A33089F8A}"/>
              </a:ext>
            </a:extLst>
          </p:cNvPr>
          <p:cNvSpPr txBox="1"/>
          <p:nvPr/>
        </p:nvSpPr>
        <p:spPr>
          <a:xfrm>
            <a:off x="1752600" y="1524001"/>
            <a:ext cx="4648200" cy="5016758"/>
          </a:xfrm>
          <a:prstGeom prst="rect">
            <a:avLst/>
          </a:prstGeom>
          <a:noFill/>
        </p:spPr>
        <p:txBody>
          <a:bodyPr wrap="square">
            <a:spAutoFit/>
          </a:bodyPr>
          <a:lstStyle/>
          <a:p>
            <a:pPr algn="just" fontAlgn="auto">
              <a:spcBef>
                <a:spcPts val="0"/>
              </a:spcBef>
              <a:spcAft>
                <a:spcPts val="0"/>
              </a:spcAft>
              <a:defRPr/>
            </a:pPr>
            <a:endParaRPr lang="en-GB" sz="3200" dirty="0">
              <a:effectLst>
                <a:outerShdw blurRad="38100" dist="38100" dir="2700000" algn="tl">
                  <a:srgbClr val="000000">
                    <a:alpha val="43137"/>
                  </a:srgbClr>
                </a:outerShdw>
              </a:effectLst>
              <a:latin typeface="Times New Roman" pitchFamily="18" charset="0"/>
              <a:cs typeface="Times New Roman" pitchFamily="18" charset="0"/>
            </a:endParaRPr>
          </a:p>
          <a:p>
            <a:pPr algn="just" fontAlgn="auto">
              <a:spcBef>
                <a:spcPts val="0"/>
              </a:spcBef>
              <a:spcAft>
                <a:spcPts val="0"/>
              </a:spcAft>
              <a:buFont typeface="Arial" pitchFamily="34" charset="0"/>
              <a:buChar char="•"/>
              <a:defRPr/>
            </a:pPr>
            <a:r>
              <a:rPr lang="en-GB" sz="3200" dirty="0">
                <a:effectLst>
                  <a:outerShdw blurRad="38100" dist="38100" dir="2700000" algn="tl">
                    <a:srgbClr val="000000">
                      <a:alpha val="43137"/>
                    </a:srgbClr>
                  </a:outerShdw>
                </a:effectLst>
                <a:latin typeface="Times New Roman" pitchFamily="18" charset="0"/>
                <a:cs typeface="Times New Roman" pitchFamily="18" charset="0"/>
              </a:rPr>
              <a:t> This card is used to  measure voltage,              </a:t>
            </a:r>
          </a:p>
          <a:p>
            <a:pPr algn="just" fontAlgn="auto">
              <a:spcBef>
                <a:spcPts val="0"/>
              </a:spcBef>
              <a:spcAft>
                <a:spcPts val="0"/>
              </a:spcAft>
              <a:defRPr/>
            </a:pPr>
            <a:r>
              <a:rPr lang="en-GB" sz="3200" dirty="0">
                <a:effectLst>
                  <a:outerShdw blurRad="38100" dist="38100" dir="2700000" algn="tl">
                    <a:srgbClr val="000000">
                      <a:alpha val="43137"/>
                    </a:srgbClr>
                  </a:outerShdw>
                </a:effectLst>
                <a:latin typeface="Times New Roman" pitchFamily="18" charset="0"/>
                <a:cs typeface="Times New Roman" pitchFamily="18" charset="0"/>
              </a:rPr>
              <a:t>current, frequency.</a:t>
            </a:r>
          </a:p>
          <a:p>
            <a:pPr algn="just" fontAlgn="auto">
              <a:spcBef>
                <a:spcPts val="0"/>
              </a:spcBef>
              <a:spcAft>
                <a:spcPts val="0"/>
              </a:spcAft>
              <a:buFont typeface="Arial" pitchFamily="34" charset="0"/>
              <a:buChar char="•"/>
              <a:defRPr/>
            </a:pPr>
            <a:endParaRPr lang="en-GB" sz="3200" dirty="0">
              <a:effectLst>
                <a:outerShdw blurRad="38100" dist="38100" dir="2700000" algn="tl">
                  <a:srgbClr val="000000">
                    <a:alpha val="43137"/>
                  </a:srgbClr>
                </a:outerShdw>
              </a:effectLst>
              <a:latin typeface="Times New Roman" pitchFamily="18" charset="0"/>
              <a:cs typeface="Times New Roman" pitchFamily="18" charset="0"/>
            </a:endParaRPr>
          </a:p>
          <a:p>
            <a:pPr algn="just" fontAlgn="auto">
              <a:spcBef>
                <a:spcPts val="0"/>
              </a:spcBef>
              <a:spcAft>
                <a:spcPts val="0"/>
              </a:spcAft>
              <a:buFont typeface="Arial" pitchFamily="34" charset="0"/>
              <a:buChar char="•"/>
              <a:defRPr/>
            </a:pPr>
            <a:r>
              <a:rPr lang="en-GB" sz="3200" dirty="0">
                <a:effectLst>
                  <a:outerShdw blurRad="38100" dist="38100" dir="2700000" algn="tl">
                    <a:srgbClr val="000000">
                      <a:alpha val="43137"/>
                    </a:srgbClr>
                  </a:outerShdw>
                </a:effectLst>
                <a:latin typeface="Times New Roman" pitchFamily="18" charset="0"/>
                <a:cs typeface="Times New Roman" pitchFamily="18" charset="0"/>
              </a:rPr>
              <a:t>  Total  8 Nos.  signals can be measured from one card .</a:t>
            </a:r>
          </a:p>
          <a:p>
            <a:pPr algn="just" fontAlgn="auto">
              <a:spcBef>
                <a:spcPts val="0"/>
              </a:spcBef>
              <a:spcAft>
                <a:spcPts val="0"/>
              </a:spcAft>
              <a:defRPr/>
            </a:pPr>
            <a:endParaRPr lang="en-GB" sz="3200" dirty="0">
              <a:effectLst>
                <a:outerShdw blurRad="38100" dist="38100" dir="2700000" algn="tl">
                  <a:srgbClr val="000000">
                    <a:alpha val="43137"/>
                  </a:srgbClr>
                </a:outerShdw>
              </a:effectLst>
              <a:latin typeface="Times New Roman" pitchFamily="18" charset="0"/>
              <a:cs typeface="Times New Roman" pitchFamily="18" charset="0"/>
            </a:endParaRPr>
          </a:p>
          <a:p>
            <a:pPr algn="just" fontAlgn="auto">
              <a:spcBef>
                <a:spcPts val="0"/>
              </a:spcBef>
              <a:spcAft>
                <a:spcPts val="0"/>
              </a:spcAft>
              <a:defRPr/>
            </a:pPr>
            <a:endParaRPr lang="en-US" sz="32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BA4338E8-9D13-DF3F-48A5-4F6FF7454D39}"/>
              </a:ext>
            </a:extLst>
          </p:cNvPr>
          <p:cNvSpPr txBox="1"/>
          <p:nvPr/>
        </p:nvSpPr>
        <p:spPr>
          <a:xfrm>
            <a:off x="594360" y="518160"/>
            <a:ext cx="7607808" cy="1200329"/>
          </a:xfrm>
          <a:prstGeom prst="rect">
            <a:avLst/>
          </a:prstGeom>
          <a:noFill/>
        </p:spPr>
        <p:txBody>
          <a:bodyPr wrap="square">
            <a:spAutoFit/>
          </a:bodyPr>
          <a:lstStyle/>
          <a:p>
            <a:pPr fontAlgn="auto">
              <a:spcBef>
                <a:spcPts val="0"/>
              </a:spcBef>
              <a:spcAft>
                <a:spcPts val="0"/>
              </a:spcAft>
              <a:defRPr/>
            </a:pPr>
            <a:r>
              <a:rPr lang="en-GB" sz="3600" b="1" dirty="0">
                <a:solidFill>
                  <a:schemeClr val="accent5">
                    <a:lumMod val="50000"/>
                  </a:schemeClr>
                </a:solidFill>
                <a:latin typeface="Times New Roman" pitchFamily="18" charset="0"/>
                <a:cs typeface="Times New Roman" pitchFamily="18" charset="0"/>
              </a:rPr>
              <a:t>    </a:t>
            </a:r>
            <a:r>
              <a:rPr lang="en-GB" sz="3600" b="1" u="sng" dirty="0">
                <a:solidFill>
                  <a:schemeClr val="accent5">
                    <a:lumMod val="50000"/>
                  </a:schemeClr>
                </a:solidFill>
                <a:latin typeface="Times New Roman" pitchFamily="18" charset="0"/>
                <a:cs typeface="Times New Roman" pitchFamily="18" charset="0"/>
              </a:rPr>
              <a:t>ANALOG INPUT CARD</a:t>
            </a:r>
            <a:r>
              <a:rPr lang="en-GB" sz="3600" b="1" dirty="0">
                <a:solidFill>
                  <a:schemeClr val="accent5">
                    <a:lumMod val="50000"/>
                  </a:schemeClr>
                </a:solidFill>
                <a:latin typeface="Times New Roman" pitchFamily="18" charset="0"/>
                <a:cs typeface="Times New Roman" pitchFamily="18" charset="0"/>
              </a:rPr>
              <a:t> </a:t>
            </a:r>
            <a:r>
              <a:rPr lang="en-GB" sz="3600" b="1" u="sng" dirty="0">
                <a:solidFill>
                  <a:schemeClr val="accent5">
                    <a:lumMod val="50000"/>
                  </a:schemeClr>
                </a:solidFill>
                <a:latin typeface="Times New Roman" pitchFamily="18" charset="0"/>
                <a:cs typeface="Times New Roman" pitchFamily="18" charset="0"/>
              </a:rPr>
              <a:t>23AE23</a:t>
            </a:r>
          </a:p>
          <a:p>
            <a:pPr fontAlgn="auto">
              <a:spcBef>
                <a:spcPts val="0"/>
              </a:spcBef>
              <a:spcAft>
                <a:spcPts val="0"/>
              </a:spcAft>
              <a:defRPr/>
            </a:pPr>
            <a:endParaRPr lang="en-US" sz="3600" dirty="0">
              <a:solidFill>
                <a:schemeClr val="accent5">
                  <a:lumMod val="50000"/>
                </a:schemeClr>
              </a:solidFill>
              <a:latin typeface="Times New Roman" pitchFamily="18" charset="0"/>
              <a:cs typeface="Times New Roman" pitchFamily="18" charset="0"/>
            </a:endParaRPr>
          </a:p>
        </p:txBody>
      </p:sp>
      <p:pic>
        <p:nvPicPr>
          <p:cNvPr id="18436" name="Picture 20" descr="23AE23low">
            <a:extLst>
              <a:ext uri="{FF2B5EF4-FFF2-40B4-BE49-F238E27FC236}">
                <a16:creationId xmlns:a16="http://schemas.microsoft.com/office/drawing/2014/main" id="{DF0CF3C3-3458-43B4-20E0-C7D41EFBF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7563" y="1203960"/>
            <a:ext cx="3997261"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1028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950976" y="1106424"/>
            <a:ext cx="2029486" cy="548640"/>
          </a:xfrm>
        </p:spPr>
        <p:style>
          <a:lnRef idx="1">
            <a:schemeClr val="dk1"/>
          </a:lnRef>
          <a:fillRef idx="3">
            <a:schemeClr val="dk1"/>
          </a:fillRef>
          <a:effectRef idx="2">
            <a:schemeClr val="dk1"/>
          </a:effectRef>
          <a:fontRef idx="minor">
            <a:schemeClr val="lt1"/>
          </a:fontRef>
        </p:style>
        <p:txBody>
          <a:bodyPr/>
          <a:lstStyle/>
          <a:p>
            <a:r>
              <a:rPr lang="en-US" dirty="0"/>
              <a:t>SCADA</a:t>
            </a:r>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103376" y="2816352"/>
            <a:ext cx="2517648" cy="3364992"/>
          </a:xfrm>
        </p:spPr>
        <p:txBody>
          <a:bodyPr/>
          <a:lstStyle/>
          <a:p>
            <a:r>
              <a:rPr lang="en-US" dirty="0"/>
              <a:t>Introduction</a:t>
            </a:r>
          </a:p>
          <a:p>
            <a:r>
              <a:rPr lang="en-US" dirty="0"/>
              <a:t>Features</a:t>
            </a:r>
          </a:p>
          <a:p>
            <a:r>
              <a:rPr lang="en-US" dirty="0"/>
              <a:t>overview</a:t>
            </a:r>
          </a:p>
          <a:p>
            <a:r>
              <a:rPr lang="en-US" dirty="0"/>
              <a:t>challenges</a:t>
            </a:r>
          </a:p>
          <a:p>
            <a:r>
              <a:rPr lang="en-US" dirty="0" err="1"/>
              <a:t>Conlusion</a:t>
            </a: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pic>
        <p:nvPicPr>
          <p:cNvPr id="10" name="Picture Placeholder 9" descr="A picture containing text, circuit, screenshot, diagram&#10;&#10;Description automatically generated">
            <a:extLst>
              <a:ext uri="{FF2B5EF4-FFF2-40B4-BE49-F238E27FC236}">
                <a16:creationId xmlns:a16="http://schemas.microsoft.com/office/drawing/2014/main" id="{4FC104BE-4403-DA97-293B-68385F22F455}"/>
              </a:ext>
            </a:extLst>
          </p:cNvPr>
          <p:cNvPicPr>
            <a:picLocks noGrp="1" noChangeAspect="1"/>
          </p:cNvPicPr>
          <p:nvPr>
            <p:ph type="pic" sz="quarter" idx="13"/>
          </p:nvPr>
        </p:nvPicPr>
        <p:blipFill>
          <a:blip r:embed="rId2"/>
          <a:srcRect l="14897" r="14897"/>
          <a:stretch>
            <a:fillRect/>
          </a:stretch>
        </p:blipFill>
        <p:spPr>
          <a:xfrm>
            <a:off x="3799839" y="676656"/>
            <a:ext cx="7837665" cy="5704756"/>
          </a:xfrm>
        </p:spPr>
      </p:pic>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5AC59F-D90D-CA38-B1BF-73BE9BB36E43}"/>
              </a:ext>
            </a:extLst>
          </p:cNvPr>
          <p:cNvSpPr txBox="1"/>
          <p:nvPr/>
        </p:nvSpPr>
        <p:spPr>
          <a:xfrm>
            <a:off x="2438400" y="609601"/>
            <a:ext cx="7696200" cy="5140325"/>
          </a:xfrm>
          <a:prstGeom prst="rect">
            <a:avLst/>
          </a:prstGeom>
          <a:noFill/>
        </p:spPr>
        <p:txBody>
          <a:bodyPr wrap="square">
            <a:spAutoFit/>
          </a:bodyPr>
          <a:lstStyle/>
          <a:p>
            <a:pPr algn="ctr" fontAlgn="auto">
              <a:spcBef>
                <a:spcPts val="0"/>
              </a:spcBef>
              <a:spcAft>
                <a:spcPts val="0"/>
              </a:spcAft>
              <a:defRPr/>
            </a:pPr>
            <a:r>
              <a:rPr lang="en-US" sz="3600" b="1" u="sng" dirty="0">
                <a:solidFill>
                  <a:schemeClr val="accent5">
                    <a:lumMod val="50000"/>
                  </a:schemeClr>
                </a:solidFill>
                <a:latin typeface="Times New Roman" pitchFamily="18" charset="0"/>
                <a:cs typeface="Times New Roman" pitchFamily="18" charset="0"/>
              </a:rPr>
              <a:t>SUPERVISION</a:t>
            </a:r>
          </a:p>
          <a:p>
            <a:pPr fontAlgn="auto">
              <a:spcBef>
                <a:spcPts val="0"/>
              </a:spcBef>
              <a:spcAft>
                <a:spcPts val="0"/>
              </a:spcAft>
              <a:defRPr/>
            </a:pPr>
            <a:endParaRPr lang="en-US" dirty="0">
              <a:latin typeface="Times New Roman" pitchFamily="18" charset="0"/>
              <a:cs typeface="Times New Roman" pitchFamily="18" charset="0"/>
            </a:endParaRPr>
          </a:p>
          <a:p>
            <a:pPr marL="342900" indent="-342900" fontAlgn="auto">
              <a:spcBef>
                <a:spcPts val="0"/>
              </a:spcBef>
              <a:spcAft>
                <a:spcPts val="0"/>
              </a:spcAft>
              <a:buFont typeface="+mj-lt"/>
              <a:buAutoNum type="arabicPeriod"/>
              <a:defRPr/>
            </a:pPr>
            <a:r>
              <a:rPr lang="en-US" sz="3200" dirty="0">
                <a:latin typeface="Times New Roman" pitchFamily="18" charset="0"/>
                <a:cs typeface="Times New Roman" pitchFamily="18" charset="0"/>
              </a:rPr>
              <a:t> Separate picture for every sub-station (RSS,TSS,AMS,ASS and 25KV control  post) </a:t>
            </a:r>
          </a:p>
          <a:p>
            <a:pPr marL="342900" indent="-342900" fontAlgn="auto">
              <a:spcBef>
                <a:spcPts val="0"/>
              </a:spcBef>
              <a:spcAft>
                <a:spcPts val="0"/>
              </a:spcAft>
              <a:buFont typeface="+mj-lt"/>
              <a:buAutoNum type="arabicPeriod"/>
              <a:defRPr/>
            </a:pPr>
            <a:endParaRPr lang="en-US" sz="3200" dirty="0">
              <a:latin typeface="Times New Roman" pitchFamily="18" charset="0"/>
              <a:cs typeface="Times New Roman" pitchFamily="18" charset="0"/>
            </a:endParaRPr>
          </a:p>
          <a:p>
            <a:pPr marL="342900" indent="-342900" fontAlgn="auto">
              <a:spcBef>
                <a:spcPts val="0"/>
              </a:spcBef>
              <a:spcAft>
                <a:spcPts val="0"/>
              </a:spcAft>
              <a:buFont typeface="+mj-lt"/>
              <a:buAutoNum type="arabicPeriod"/>
              <a:defRPr/>
            </a:pPr>
            <a:r>
              <a:rPr lang="en-US" sz="3200" dirty="0">
                <a:latin typeface="Times New Roman" pitchFamily="18" charset="0"/>
                <a:cs typeface="Times New Roman" pitchFamily="18" charset="0"/>
              </a:rPr>
              <a:t> Coloaration Logic :</a:t>
            </a:r>
          </a:p>
          <a:p>
            <a:pPr marL="342900" indent="-342900" fontAlgn="auto">
              <a:spcBef>
                <a:spcPts val="0"/>
              </a:spcBef>
              <a:spcAft>
                <a:spcPts val="0"/>
              </a:spcAft>
              <a:defRPr/>
            </a:pPr>
            <a:r>
              <a:rPr lang="en-US" sz="3200" dirty="0">
                <a:latin typeface="Times New Roman" pitchFamily="18" charset="0"/>
                <a:cs typeface="Times New Roman" pitchFamily="18" charset="0"/>
              </a:rPr>
              <a:t>      Green           :     Charged</a:t>
            </a:r>
          </a:p>
          <a:p>
            <a:pPr marL="342900" indent="-342900" fontAlgn="auto">
              <a:spcBef>
                <a:spcPts val="0"/>
              </a:spcBef>
              <a:spcAft>
                <a:spcPts val="0"/>
              </a:spcAft>
              <a:defRPr/>
            </a:pPr>
            <a:r>
              <a:rPr lang="en-US" sz="3200" dirty="0">
                <a:latin typeface="Times New Roman" pitchFamily="18" charset="0"/>
                <a:cs typeface="Times New Roman" pitchFamily="18" charset="0"/>
              </a:rPr>
              <a:t>       Red              :     No supply</a:t>
            </a:r>
          </a:p>
          <a:p>
            <a:pPr marL="342900" indent="-342900" fontAlgn="auto">
              <a:spcBef>
                <a:spcPts val="0"/>
              </a:spcBef>
              <a:spcAft>
                <a:spcPts val="0"/>
              </a:spcAft>
              <a:defRPr/>
            </a:pPr>
            <a:r>
              <a:rPr lang="en-US" sz="3200" dirty="0">
                <a:latin typeface="Times New Roman" pitchFamily="18" charset="0"/>
                <a:cs typeface="Times New Roman" pitchFamily="18" charset="0"/>
              </a:rPr>
              <a:t>       Yellow          :     Earthed</a:t>
            </a:r>
          </a:p>
          <a:p>
            <a:pPr marL="342900" indent="-342900" fontAlgn="auto">
              <a:spcBef>
                <a:spcPts val="0"/>
              </a:spcBef>
              <a:spcAft>
                <a:spcPts val="0"/>
              </a:spcAft>
              <a:defRPr/>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00831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harshveer\Desktop\JAIPUR\MSOR ASS.bmp">
            <a:extLst>
              <a:ext uri="{FF2B5EF4-FFF2-40B4-BE49-F238E27FC236}">
                <a16:creationId xmlns:a16="http://schemas.microsoft.com/office/drawing/2014/main" id="{3079E2D8-2536-7F80-B0FB-5EFC16529054}"/>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5556" b="5556"/>
          <a:stretch>
            <a:fillRect/>
          </a:stretch>
        </p:blipFill>
        <p:spPr bwMode="auto">
          <a:xfrm>
            <a:off x="274320" y="237236"/>
            <a:ext cx="11631168" cy="638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1302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0029A-5F4A-950D-366C-E9E8DC9CFC19}"/>
              </a:ext>
            </a:extLst>
          </p:cNvPr>
          <p:cNvSpPr>
            <a:spLocks noGrp="1"/>
          </p:cNvSpPr>
          <p:nvPr>
            <p:ph type="title"/>
          </p:nvPr>
        </p:nvSpPr>
        <p:spPr>
          <a:xfrm>
            <a:off x="743953" y="192087"/>
            <a:ext cx="8143240" cy="548640"/>
          </a:xfrm>
        </p:spPr>
        <p:txBody>
          <a:bodyPr/>
          <a:lstStyle/>
          <a:p>
            <a:r>
              <a:rPr lang="en-US" dirty="0"/>
              <a:t>Open/close switch</a:t>
            </a:r>
            <a:endParaRPr lang="en-IN" dirty="0"/>
          </a:p>
        </p:txBody>
      </p:sp>
      <p:sp>
        <p:nvSpPr>
          <p:cNvPr id="4" name="Slide Number Placeholder 3">
            <a:extLst>
              <a:ext uri="{FF2B5EF4-FFF2-40B4-BE49-F238E27FC236}">
                <a16:creationId xmlns:a16="http://schemas.microsoft.com/office/drawing/2014/main" id="{B3DF93B4-7B7E-2C0C-CE82-155BCE4E1E12}"/>
              </a:ext>
            </a:extLst>
          </p:cNvPr>
          <p:cNvSpPr>
            <a:spLocks noGrp="1"/>
          </p:cNvSpPr>
          <p:nvPr>
            <p:ph type="sldNum" sz="quarter" idx="11"/>
          </p:nvPr>
        </p:nvSpPr>
        <p:spPr/>
        <p:txBody>
          <a:bodyPr/>
          <a:lstStyle/>
          <a:p>
            <a:fld id="{75DF2D63-3FF5-D547-96B9-BE9CCD1ABA58}" type="slidenum">
              <a:rPr lang="en-US" smtClean="0"/>
              <a:t>22</a:t>
            </a:fld>
            <a:endParaRPr lang="en-US" dirty="0"/>
          </a:p>
        </p:txBody>
      </p:sp>
      <p:sp>
        <p:nvSpPr>
          <p:cNvPr id="5" name="Footer Placeholder 4">
            <a:extLst>
              <a:ext uri="{FF2B5EF4-FFF2-40B4-BE49-F238E27FC236}">
                <a16:creationId xmlns:a16="http://schemas.microsoft.com/office/drawing/2014/main" id="{DC9F048C-9192-8098-7DCE-75DC2674443B}"/>
              </a:ext>
            </a:extLst>
          </p:cNvPr>
          <p:cNvSpPr>
            <a:spLocks noGrp="1"/>
          </p:cNvSpPr>
          <p:nvPr>
            <p:ph type="ftr" sz="quarter" idx="12"/>
          </p:nvPr>
        </p:nvSpPr>
        <p:spPr/>
        <p:txBody>
          <a:bodyPr/>
          <a:lstStyle/>
          <a:p>
            <a:r>
              <a:rPr lang="en-US"/>
              <a:t>presentation title</a:t>
            </a:r>
            <a:endParaRPr lang="en-US" dirty="0"/>
          </a:p>
        </p:txBody>
      </p:sp>
      <p:pic>
        <p:nvPicPr>
          <p:cNvPr id="8" name="Picture Placeholder 7" descr="A computer screen shot of a computer&#10;&#10;Description automatically generated with low confidence">
            <a:extLst>
              <a:ext uri="{FF2B5EF4-FFF2-40B4-BE49-F238E27FC236}">
                <a16:creationId xmlns:a16="http://schemas.microsoft.com/office/drawing/2014/main" id="{BDBD9943-36A8-7801-DCE1-B0C68F064A68}"/>
              </a:ext>
            </a:extLst>
          </p:cNvPr>
          <p:cNvPicPr>
            <a:picLocks noGrp="1" noChangeAspect="1"/>
          </p:cNvPicPr>
          <p:nvPr>
            <p:ph type="pic" sz="quarter" idx="13"/>
          </p:nvPr>
        </p:nvPicPr>
        <p:blipFill>
          <a:blip r:embed="rId2"/>
          <a:srcRect l="14897" r="14897"/>
          <a:stretch>
            <a:fillRect/>
          </a:stretch>
        </p:blipFill>
        <p:spPr>
          <a:xfrm>
            <a:off x="420624" y="740727"/>
            <a:ext cx="10785856" cy="6295391"/>
          </a:xfrm>
        </p:spPr>
      </p:pic>
    </p:spTree>
    <p:extLst>
      <p:ext uri="{BB962C8B-B14F-4D97-AF65-F5344CB8AC3E}">
        <p14:creationId xmlns:p14="http://schemas.microsoft.com/office/powerpoint/2010/main" val="4199663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picture containing text, circuit, screenshot, diagram&#10;&#10;Description automatically generated">
            <a:extLst>
              <a:ext uri="{FF2B5EF4-FFF2-40B4-BE49-F238E27FC236}">
                <a16:creationId xmlns:a16="http://schemas.microsoft.com/office/drawing/2014/main" id="{5A2CA373-250E-8F44-93EB-6056BA49276E}"/>
              </a:ext>
            </a:extLst>
          </p:cNvPr>
          <p:cNvPicPr>
            <a:picLocks noChangeAspect="1"/>
          </p:cNvPicPr>
          <p:nvPr/>
        </p:nvPicPr>
        <p:blipFill>
          <a:blip r:embed="rId2"/>
          <a:stretch>
            <a:fillRect/>
          </a:stretch>
        </p:blipFill>
        <p:spPr>
          <a:xfrm>
            <a:off x="0" y="101600"/>
            <a:ext cx="12218807" cy="67564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4250516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SCADA DOCUMENT\scada doc\ETS.jpg">
            <a:extLst>
              <a:ext uri="{FF2B5EF4-FFF2-40B4-BE49-F238E27FC236}">
                <a16:creationId xmlns:a16="http://schemas.microsoft.com/office/drawing/2014/main" id="{B79B7431-0502-AD43-BC8A-1A522261E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60" y="190500"/>
            <a:ext cx="11551920" cy="6504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4890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25</a:t>
            </a:fld>
            <a:endParaRPr lang="en-US" dirty="0"/>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presentation title</a:t>
            </a:r>
          </a:p>
        </p:txBody>
      </p:sp>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3906774" y="553642"/>
            <a:ext cx="4378452" cy="530352"/>
          </a:xfrm>
        </p:spPr>
        <p:style>
          <a:lnRef idx="1">
            <a:schemeClr val="dk1"/>
          </a:lnRef>
          <a:fillRef idx="3">
            <a:schemeClr val="dk1"/>
          </a:fillRef>
          <a:effectRef idx="2">
            <a:schemeClr val="dk1"/>
          </a:effectRef>
          <a:fontRef idx="minor">
            <a:schemeClr val="lt1"/>
          </a:fontRef>
        </p:style>
        <p:txBody>
          <a:bodyPr/>
          <a:lstStyle/>
          <a:p>
            <a:r>
              <a:rPr lang="en-US" dirty="0">
                <a:latin typeface="Times New Roman" panose="02020603050405020304" pitchFamily="18" charset="0"/>
                <a:cs typeface="Times New Roman" panose="02020603050405020304" pitchFamily="18" charset="0"/>
              </a:rPr>
              <a:t>conclusion </a:t>
            </a:r>
          </a:p>
        </p:txBody>
      </p:sp>
      <p:sp>
        <p:nvSpPr>
          <p:cNvPr id="10" name="TextBox 9">
            <a:extLst>
              <a:ext uri="{FF2B5EF4-FFF2-40B4-BE49-F238E27FC236}">
                <a16:creationId xmlns:a16="http://schemas.microsoft.com/office/drawing/2014/main" id="{E61073B7-6417-998D-1A71-A5ED8600334A}"/>
              </a:ext>
            </a:extLst>
          </p:cNvPr>
          <p:cNvSpPr txBox="1"/>
          <p:nvPr/>
        </p:nvSpPr>
        <p:spPr>
          <a:xfrm>
            <a:off x="1033272" y="1655065"/>
            <a:ext cx="9857232" cy="4708981"/>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l"/>
            <a:r>
              <a:rPr lang="en-US" sz="2000" b="0" i="0" u="none" strike="noStrike" dirty="0">
                <a:solidFill>
                  <a:srgbClr val="000000"/>
                </a:solidFill>
                <a:effectLst/>
                <a:latin typeface="AppleSystemUIFont"/>
              </a:rPr>
              <a:t>On our visit to OCC(Operation Control Centre) of JMRC where the Jaipur Metro SCADA (Supervisory Control and Data Acquisition) system is situated,  various issues were confronted by SCADA systems that could be problematic for the Jaipur Metro SCADA system. Some of these complications are as follows:</a:t>
            </a:r>
          </a:p>
          <a:p>
            <a:pPr algn="l"/>
            <a:endParaRPr lang="en-US" sz="2000" b="0" i="0" u="none" strike="noStrike" dirty="0">
              <a:solidFill>
                <a:srgbClr val="000000"/>
              </a:solidFill>
              <a:effectLst/>
              <a:latin typeface="AppleSystemUIFont"/>
            </a:endParaRPr>
          </a:p>
          <a:p>
            <a:pPr algn="l" rtl="0">
              <a:spcBef>
                <a:spcPts val="0"/>
              </a:spcBef>
              <a:spcAft>
                <a:spcPts val="0"/>
              </a:spcAft>
            </a:pPr>
            <a:r>
              <a:rPr lang="en-US" sz="2000" b="0" i="0" u="none" strike="noStrike" dirty="0">
                <a:solidFill>
                  <a:srgbClr val="000000"/>
                </a:solidFill>
                <a:effectLst/>
                <a:latin typeface="AppleSystemUIFont"/>
              </a:rPr>
              <a:t>1.</a:t>
            </a:r>
            <a:r>
              <a:rPr lang="en-US" sz="2000" b="1" i="0" u="none" strike="noStrike" dirty="0">
                <a:solidFill>
                  <a:srgbClr val="000000"/>
                </a:solidFill>
                <a:effectLst/>
                <a:latin typeface="AppleSystemUIFont"/>
              </a:rPr>
              <a:t> Cybersecurity </a:t>
            </a:r>
            <a:r>
              <a:rPr lang="en-US" sz="2000" b="0" i="0" u="none" strike="noStrike" dirty="0">
                <a:solidFill>
                  <a:srgbClr val="000000"/>
                </a:solidFill>
                <a:effectLst/>
                <a:latin typeface="AppleSystemUIFont"/>
              </a:rPr>
              <a:t>- Robust cybersecurity measures must be implemented to protect SCADA systems from various cyber threats like hacking attempts, unauthorized access, and malware. Firewalls, regular system updates, and encryption are crucial components of cybersecurity that must be ensured to maintain the integrity and security of the system.</a:t>
            </a:r>
          </a:p>
          <a:p>
            <a:pPr algn="l" rtl="0">
              <a:spcBef>
                <a:spcPts val="0"/>
              </a:spcBef>
              <a:spcAft>
                <a:spcPts val="0"/>
              </a:spcAft>
            </a:pPr>
            <a:endParaRPr lang="en-US" sz="2000" b="0" i="0" u="none" strike="noStrike" dirty="0">
              <a:solidFill>
                <a:srgbClr val="000000"/>
              </a:solidFill>
              <a:effectLst/>
              <a:latin typeface="AppleSystemUIFont"/>
            </a:endParaRPr>
          </a:p>
          <a:p>
            <a:pPr algn="l" rtl="0">
              <a:spcBef>
                <a:spcPts val="0"/>
              </a:spcBef>
              <a:spcAft>
                <a:spcPts val="0"/>
              </a:spcAft>
            </a:pPr>
            <a:r>
              <a:rPr lang="en-US" sz="2000" b="0" i="0" u="none" strike="noStrike" dirty="0">
                <a:solidFill>
                  <a:srgbClr val="000000"/>
                </a:solidFill>
                <a:effectLst/>
                <a:latin typeface="AppleSystemUIFont"/>
              </a:rPr>
              <a:t>2. </a:t>
            </a:r>
            <a:r>
              <a:rPr lang="en-US" sz="2000" b="1" i="0" u="none" strike="noStrike" dirty="0">
                <a:solidFill>
                  <a:srgbClr val="000000"/>
                </a:solidFill>
                <a:effectLst/>
                <a:latin typeface="AppleSystemUIFont"/>
              </a:rPr>
              <a:t>Reliability</a:t>
            </a:r>
            <a:r>
              <a:rPr lang="en-US" sz="2000" b="0" i="0" u="none" strike="noStrike" dirty="0">
                <a:solidFill>
                  <a:srgbClr val="000000"/>
                </a:solidFill>
                <a:effectLst/>
                <a:latin typeface="AppleSystemUIFont"/>
              </a:rPr>
              <a:t> - Any disruptions to metro operations can lead to inconvenience and safety concerns, so it is crucial for SCADA systems to be highly reliable. System failures and downtime should be prevented at all costs to ensure continuous operation and control of critical infrastructure.</a:t>
            </a:r>
          </a:p>
          <a:p>
            <a:pPr algn="l"/>
            <a:endParaRPr lang="en-US" sz="2000" spc="0" dirty="0">
              <a:ea typeface="+mn-lt"/>
              <a:cs typeface="+mn-lt"/>
            </a:endParaRPr>
          </a:p>
        </p:txBody>
      </p:sp>
    </p:spTree>
    <p:extLst>
      <p:ext uri="{BB962C8B-B14F-4D97-AF65-F5344CB8AC3E}">
        <p14:creationId xmlns:p14="http://schemas.microsoft.com/office/powerpoint/2010/main" val="409420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p:txBody>
          <a:bodyPr/>
          <a:lstStyle/>
          <a:p>
            <a:fld id="{75DF2D63-3FF5-D547-96B9-BE9CCD1ABA58}" type="slidenum">
              <a:rPr lang="en-US" smtClean="0"/>
              <a:pPr/>
              <a:t>26</a:t>
            </a:fld>
            <a:endParaRPr lang="en-US" dirty="0"/>
          </a:p>
        </p:txBody>
      </p:sp>
      <p:sp>
        <p:nvSpPr>
          <p:cNvPr id="3" name="Footer Placeholder 2">
            <a:extLst>
              <a:ext uri="{FF2B5EF4-FFF2-40B4-BE49-F238E27FC236}">
                <a16:creationId xmlns:a16="http://schemas.microsoft.com/office/drawing/2014/main" id="{AA5BCABC-85E9-BA68-F054-2D77592245F0}"/>
              </a:ext>
            </a:extLst>
          </p:cNvPr>
          <p:cNvSpPr>
            <a:spLocks noGrp="1"/>
          </p:cNvSpPr>
          <p:nvPr>
            <p:ph type="ftr" sz="quarter" idx="11"/>
          </p:nvPr>
        </p:nvSpPr>
        <p:spPr/>
        <p:txBody>
          <a:bodyPr/>
          <a:lstStyle/>
          <a:p>
            <a:r>
              <a:rPr lang="en-US" dirty="0"/>
              <a:t>presentation title</a:t>
            </a:r>
          </a:p>
        </p:txBody>
      </p:sp>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3906774" y="553642"/>
            <a:ext cx="4378452" cy="530352"/>
          </a:xfrm>
        </p:spPr>
        <p:style>
          <a:lnRef idx="1">
            <a:schemeClr val="dk1"/>
          </a:lnRef>
          <a:fillRef idx="3">
            <a:schemeClr val="dk1"/>
          </a:fillRef>
          <a:effectRef idx="2">
            <a:schemeClr val="dk1"/>
          </a:effectRef>
          <a:fontRef idx="minor">
            <a:schemeClr val="lt1"/>
          </a:fontRef>
        </p:style>
        <p:txBody>
          <a:bodyPr/>
          <a:lstStyle/>
          <a:p>
            <a:r>
              <a:rPr lang="en-US" dirty="0">
                <a:latin typeface="Times New Roman" panose="02020603050405020304" pitchFamily="18" charset="0"/>
                <a:cs typeface="Times New Roman" panose="02020603050405020304" pitchFamily="18" charset="0"/>
              </a:rPr>
              <a:t>conclusion </a:t>
            </a:r>
          </a:p>
        </p:txBody>
      </p:sp>
      <p:sp>
        <p:nvSpPr>
          <p:cNvPr id="10" name="TextBox 9">
            <a:extLst>
              <a:ext uri="{FF2B5EF4-FFF2-40B4-BE49-F238E27FC236}">
                <a16:creationId xmlns:a16="http://schemas.microsoft.com/office/drawing/2014/main" id="{E61073B7-6417-998D-1A71-A5ED8600334A}"/>
              </a:ext>
            </a:extLst>
          </p:cNvPr>
          <p:cNvSpPr txBox="1"/>
          <p:nvPr/>
        </p:nvSpPr>
        <p:spPr>
          <a:xfrm>
            <a:off x="1051560" y="1655065"/>
            <a:ext cx="9857232" cy="4708981"/>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rtl="0">
              <a:spcBef>
                <a:spcPts val="0"/>
              </a:spcBef>
              <a:spcAft>
                <a:spcPts val="0"/>
              </a:spcAft>
            </a:pPr>
            <a:r>
              <a:rPr lang="en-US" sz="2000" b="0" i="0" u="none" strike="noStrike" dirty="0">
                <a:solidFill>
                  <a:srgbClr val="000000"/>
                </a:solidFill>
                <a:effectLst/>
                <a:latin typeface="AppleSystemUIFont"/>
              </a:rPr>
              <a:t>3. </a:t>
            </a:r>
            <a:r>
              <a:rPr lang="en-US" sz="2000" b="1" i="0" u="none" strike="noStrike" dirty="0">
                <a:solidFill>
                  <a:srgbClr val="000000"/>
                </a:solidFill>
                <a:effectLst/>
                <a:latin typeface="AppleSystemUIFont"/>
              </a:rPr>
              <a:t>Different Company Equipment </a:t>
            </a:r>
            <a:r>
              <a:rPr lang="en-US" sz="2000" b="0" i="0" u="none" strike="noStrike" dirty="0">
                <a:solidFill>
                  <a:srgbClr val="000000"/>
                </a:solidFill>
                <a:effectLst/>
                <a:latin typeface="AppleSystemUIFont"/>
              </a:rPr>
              <a:t>- Among different subsystems, such as power supply, signaling, and communication networks, SCADA systems require communication and data exchange. The task of making sure there is seamless integration and interoperability can be complicated.</a:t>
            </a:r>
            <a:endParaRPr lang="en-US" sz="2000" b="0" dirty="0">
              <a:effectLst/>
            </a:endParaRPr>
          </a:p>
          <a:p>
            <a:endParaRPr lang="en-US" sz="2000" dirty="0"/>
          </a:p>
          <a:p>
            <a:r>
              <a:rPr lang="en-US" sz="2000" dirty="0">
                <a:solidFill>
                  <a:srgbClr val="000000"/>
                </a:solidFill>
                <a:latin typeface="AppleSystemUIFont"/>
              </a:rPr>
              <a:t>4. </a:t>
            </a:r>
            <a:r>
              <a:rPr lang="en-US" sz="2000" b="1" dirty="0">
                <a:solidFill>
                  <a:srgbClr val="000000"/>
                </a:solidFill>
                <a:latin typeface="AppleSystemUIFont"/>
              </a:rPr>
              <a:t>Annual Maintenance Contract </a:t>
            </a:r>
            <a:r>
              <a:rPr lang="en-US" sz="2000" dirty="0">
                <a:solidFill>
                  <a:srgbClr val="000000"/>
                </a:solidFill>
                <a:latin typeface="AppleSystemUIFont"/>
              </a:rPr>
              <a:t>- </a:t>
            </a:r>
            <a:r>
              <a:rPr lang="en-US" sz="2000" b="0" i="0" u="none" strike="noStrike" dirty="0">
                <a:solidFill>
                  <a:srgbClr val="000000"/>
                </a:solidFill>
                <a:effectLst/>
                <a:latin typeface="AppleSystemUIFont"/>
              </a:rPr>
              <a:t>Regular maintenance is necessary to keep the SCADA system operating at an optimal level and avoid downtime. To achieve this, it's important to provide training to the team responsible for its maintenance and operation. Additionally, updating and troubleshooting activities must be conducted regularly.</a:t>
            </a:r>
          </a:p>
          <a:p>
            <a:endParaRPr lang="en-US" sz="2000" dirty="0">
              <a:solidFill>
                <a:srgbClr val="000000"/>
              </a:solidFill>
              <a:latin typeface="AppleSystemUIFont"/>
            </a:endParaRPr>
          </a:p>
          <a:p>
            <a:r>
              <a:rPr lang="en-US" sz="2000" b="0" i="0" u="none" strike="noStrike" dirty="0">
                <a:solidFill>
                  <a:srgbClr val="000000"/>
                </a:solidFill>
                <a:effectLst/>
                <a:latin typeface="AppleSystemUIFont"/>
              </a:rPr>
              <a:t>The SCADA system needs to be able to expand as Jaipur Metro grows, with the addition or alteration of lines, stations, and equipment. Technical and logistical difficulties may arise when trying to upgrade and extend the system.</a:t>
            </a:r>
            <a:br>
              <a:rPr lang="en-US" sz="2000" dirty="0"/>
            </a:br>
            <a:endParaRPr lang="en-US" sz="2000" b="0" i="0" u="none" strike="noStrike" dirty="0">
              <a:solidFill>
                <a:srgbClr val="000000"/>
              </a:solidFill>
              <a:effectLst/>
              <a:latin typeface="AppleSystemUIFont"/>
            </a:endParaRPr>
          </a:p>
          <a:p>
            <a:pPr algn="l"/>
            <a:endParaRPr lang="en-US" sz="2000" spc="0" dirty="0">
              <a:ea typeface="+mn-lt"/>
              <a:cs typeface="+mn-lt"/>
            </a:endParaRPr>
          </a:p>
        </p:txBody>
      </p:sp>
    </p:spTree>
    <p:extLst>
      <p:ext uri="{BB962C8B-B14F-4D97-AF65-F5344CB8AC3E}">
        <p14:creationId xmlns:p14="http://schemas.microsoft.com/office/powerpoint/2010/main" val="3875203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t="74" b="74"/>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l="74" r="74"/>
          <a:stretch/>
        </p:blipFill>
        <p:spPr/>
      </p:pic>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p:txBody>
          <a:bodyPr/>
          <a:lstStyle/>
          <a:p>
            <a:pPr marL="0" indent="0" algn="ctr">
              <a:lnSpc>
                <a:spcPts val="2660"/>
              </a:lnSpc>
              <a:spcBef>
                <a:spcPts val="0"/>
              </a:spcBef>
              <a:buNone/>
            </a:pPr>
            <a:r>
              <a:rPr lang="en-US" dirty="0"/>
              <a:t>Harshit Saha</a:t>
            </a:r>
          </a:p>
          <a:p>
            <a:pPr marL="0" indent="0" algn="ctr">
              <a:lnSpc>
                <a:spcPts val="2660"/>
              </a:lnSpc>
              <a:spcBef>
                <a:spcPts val="0"/>
              </a:spcBef>
              <a:buNone/>
            </a:pPr>
            <a:r>
              <a:rPr lang="en-US" sz="2000" cap="all" spc="0" dirty="0"/>
              <a:t>Mohd </a:t>
            </a:r>
            <a:r>
              <a:rPr lang="en-US" dirty="0" err="1"/>
              <a:t>adnan</a:t>
            </a:r>
            <a:endParaRPr lang="en-US" dirty="0"/>
          </a:p>
          <a:p>
            <a:pPr marL="0" indent="0" algn="ctr">
              <a:lnSpc>
                <a:spcPts val="2660"/>
              </a:lnSpc>
              <a:spcBef>
                <a:spcPts val="0"/>
              </a:spcBef>
              <a:buNone/>
            </a:pPr>
            <a:r>
              <a:rPr lang="en-US" dirty="0" err="1"/>
              <a:t>Adityaraj</a:t>
            </a:r>
            <a:r>
              <a:rPr lang="en-US" dirty="0"/>
              <a:t> </a:t>
            </a:r>
            <a:r>
              <a:rPr lang="en-US" dirty="0" err="1"/>
              <a:t>singh</a:t>
            </a:r>
            <a:r>
              <a:rPr lang="en-US" dirty="0"/>
              <a:t> </a:t>
            </a:r>
            <a:r>
              <a:rPr lang="en-US" dirty="0" err="1"/>
              <a:t>shekhawat</a:t>
            </a:r>
            <a:endParaRPr lang="en-US" dirty="0"/>
          </a:p>
        </p:txBody>
      </p:sp>
    </p:spTree>
    <p:extLst>
      <p:ext uri="{BB962C8B-B14F-4D97-AF65-F5344CB8AC3E}">
        <p14:creationId xmlns:p14="http://schemas.microsoft.com/office/powerpoint/2010/main" val="333412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367528" y="654048"/>
            <a:ext cx="5760720" cy="548640"/>
          </a:xfrm>
        </p:spPr>
        <p:style>
          <a:lnRef idx="0">
            <a:schemeClr val="dk1"/>
          </a:lnRef>
          <a:fillRef idx="3">
            <a:schemeClr val="dk1"/>
          </a:fillRef>
          <a:effectRef idx="3">
            <a:schemeClr val="dk1"/>
          </a:effectRef>
          <a:fontRef idx="minor">
            <a:schemeClr val="lt1"/>
          </a:fontRef>
        </p:style>
        <p:txBody>
          <a:bodyPr/>
          <a:lstStyle/>
          <a:p>
            <a:r>
              <a:rPr lang="en-US" dirty="0"/>
              <a:t>Introduction</a:t>
            </a:r>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937760" y="1709927"/>
            <a:ext cx="6190488" cy="4494023"/>
          </a:xfrm>
        </p:spPr>
        <p:txBody>
          <a:bodyPr/>
          <a:lstStyle/>
          <a:p>
            <a:pPr algn="just" rtl="0">
              <a:spcBef>
                <a:spcPts val="0"/>
              </a:spcBef>
              <a:spcAft>
                <a:spcPts val="0"/>
              </a:spcAft>
            </a:pPr>
            <a:r>
              <a:rPr lang="en-US" sz="1600" b="0" i="0" u="none" strike="noStrike" dirty="0">
                <a:solidFill>
                  <a:srgbClr val="000000"/>
                </a:solidFill>
                <a:effectLst/>
                <a:latin typeface="Times New Roman" panose="02020603050405020304" pitchFamily="18" charset="0"/>
              </a:rPr>
              <a:t>In today's world of modern industrial control and monitoring systems, there exists a crucial element that we refer to as Supervisory Control and Data Acquisition (SCADA) software. Its purpose is to lend a helping hand to organizations in monitoring, controlling, and optimizing numerous industrial processes, ultimately guaranteeing efficient and reliable operations. </a:t>
            </a:r>
            <a:endParaRPr lang="en-US" sz="1600" b="0" dirty="0">
              <a:effectLst/>
            </a:endParaRPr>
          </a:p>
          <a:p>
            <a:pPr algn="just" rtl="0">
              <a:spcBef>
                <a:spcPts val="0"/>
              </a:spcBef>
              <a:spcAft>
                <a:spcPts val="0"/>
              </a:spcAft>
            </a:pPr>
            <a:br>
              <a:rPr lang="en-US" sz="1600" b="0" dirty="0">
                <a:effectLst/>
              </a:rPr>
            </a:br>
            <a:r>
              <a:rPr lang="en-US" sz="1600" b="0" i="0" u="none" strike="noStrike" dirty="0">
                <a:solidFill>
                  <a:srgbClr val="000000"/>
                </a:solidFill>
                <a:effectLst/>
                <a:latin typeface="Times New Roman" panose="02020603050405020304" pitchFamily="18" charset="0"/>
              </a:rPr>
              <a:t>This software is equipped with the ability to merge real-time data acquisition, visualization, and control functionalities, presenting valuable insights and control over critical processes to operators. In our composition, we will take a closer look at the crucial components, advantageous perks, and diverse applications of SCADA software.</a:t>
            </a:r>
            <a:endParaRPr lang="en-US" sz="1600" b="0" dirty="0">
              <a:effectLst/>
            </a:endParaRPr>
          </a:p>
          <a:p>
            <a:br>
              <a:rPr lang="en-US" sz="1600" dirty="0"/>
            </a:br>
            <a:endParaRPr lang="en-US" sz="1600" spc="0" dirty="0"/>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rot="16200000">
            <a:off x="-217334" y="1350913"/>
            <a:ext cx="1784352" cy="189457"/>
          </a:xfrm>
        </p:spPr>
        <p:txBody>
          <a:bodyPr/>
          <a:lstStyle/>
          <a:p>
            <a:r>
              <a:rPr lang="en-US" sz="2000">
                <a:highlight>
                  <a:srgbClr val="000000"/>
                </a:highlight>
              </a:rPr>
              <a:t>Scada</a:t>
            </a:r>
            <a:endParaRPr lang="en-US" sz="2000" dirty="0">
              <a:highlight>
                <a:srgbClr val="000000"/>
              </a:highlight>
            </a:endParaRPr>
          </a:p>
        </p:txBody>
      </p:sp>
      <p:pic>
        <p:nvPicPr>
          <p:cNvPr id="1026" name="Picture 2" descr="Schneider Electric SCADA Systems for Telemetry and Remote :">
            <a:extLst>
              <a:ext uri="{FF2B5EF4-FFF2-40B4-BE49-F238E27FC236}">
                <a16:creationId xmlns:a16="http://schemas.microsoft.com/office/drawing/2014/main" id="{7A488681-BDCB-439D-5D20-506DDD24B977}"/>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30571" r="3057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937969" y="630935"/>
            <a:ext cx="3798623" cy="1223785"/>
          </a:xfrm>
        </p:spPr>
        <p:style>
          <a:lnRef idx="3">
            <a:schemeClr val="lt1"/>
          </a:lnRef>
          <a:fillRef idx="1">
            <a:schemeClr val="accent3"/>
          </a:fillRef>
          <a:effectRef idx="1">
            <a:schemeClr val="accent3"/>
          </a:effectRef>
          <a:fontRef idx="minor">
            <a:schemeClr val="lt1"/>
          </a:fontRef>
        </p:style>
        <p:txBody>
          <a:bodyPr anchor="b">
            <a:normAutofit/>
          </a:bodyPr>
          <a:lstStyle/>
          <a:p>
            <a:r>
              <a:rPr lang="en-US" dirty="0">
                <a:latin typeface="Amasis MT Pro Medium" panose="020F0502020204030204" pitchFamily="18" charset="0"/>
              </a:rPr>
              <a:t>Features of </a:t>
            </a:r>
            <a:r>
              <a:rPr lang="en-US" dirty="0" err="1">
                <a:latin typeface="Amasis MT Pro Medium" panose="020F0502020204030204" pitchFamily="18" charset="0"/>
              </a:rPr>
              <a:t>scada</a:t>
            </a:r>
            <a:endParaRPr lang="en-US" dirty="0">
              <a:latin typeface="Amasis MT Pro Medium" panose="020F0502020204030204" pitchFamily="18" charset="0"/>
            </a:endParaRPr>
          </a:p>
        </p:txBody>
      </p:sp>
      <p:graphicFrame>
        <p:nvGraphicFramePr>
          <p:cNvPr id="20" name="Text Placeholder 3">
            <a:extLst>
              <a:ext uri="{FF2B5EF4-FFF2-40B4-BE49-F238E27FC236}">
                <a16:creationId xmlns:a16="http://schemas.microsoft.com/office/drawing/2014/main" id="{37E88C56-DE99-91AC-AE34-AD9DFD35BFB4}"/>
              </a:ext>
            </a:extLst>
          </p:cNvPr>
          <p:cNvGraphicFramePr>
            <a:graphicFrameLocks noGrp="1"/>
          </p:cNvGraphicFramePr>
          <p:nvPr>
            <p:ph idx="1"/>
            <p:extLst>
              <p:ext uri="{D42A27DB-BD31-4B8C-83A1-F6EECF244321}">
                <p14:modId xmlns:p14="http://schemas.microsoft.com/office/powerpoint/2010/main" val="2595354812"/>
              </p:ext>
            </p:extLst>
          </p:nvPr>
        </p:nvGraphicFramePr>
        <p:xfrm>
          <a:off x="5230813" y="987425"/>
          <a:ext cx="6124575"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 name="Text Placeholder 3">
            <a:extLst>
              <a:ext uri="{FF2B5EF4-FFF2-40B4-BE49-F238E27FC236}">
                <a16:creationId xmlns:a16="http://schemas.microsoft.com/office/drawing/2014/main" id="{5DC1C89E-AA72-767D-8556-6132BCDF943B}"/>
              </a:ext>
            </a:extLst>
          </p:cNvPr>
          <p:cNvSpPr>
            <a:spLocks noGrp="1"/>
          </p:cNvSpPr>
          <p:nvPr>
            <p:ph type="body" sz="half" idx="2"/>
          </p:nvPr>
        </p:nvSpPr>
        <p:spPr/>
        <p:txBody>
          <a:bodyPr/>
          <a:lstStyle/>
          <a:p>
            <a:endParaRPr lang="en-US" dirty="0"/>
          </a:p>
        </p:txBody>
      </p:sp>
      <p:sp>
        <p:nvSpPr>
          <p:cNvPr id="16" name="Slide Number Placeholder 3">
            <a:extLst>
              <a:ext uri="{FF2B5EF4-FFF2-40B4-BE49-F238E27FC236}">
                <a16:creationId xmlns:a16="http://schemas.microsoft.com/office/drawing/2014/main" id="{675C288A-19E1-5779-AD42-AF7BAE67F195}"/>
              </a:ext>
            </a:extLst>
          </p:cNvPr>
          <p:cNvSpPr>
            <a:spLocks noGrp="1"/>
          </p:cNvSpPr>
          <p:nvPr>
            <p:ph type="sldNum" sz="quarter" idx="11"/>
          </p:nvPr>
        </p:nvSpPr>
        <p:spPr/>
        <p:txBody>
          <a:bodyPr anchor="ctr">
            <a:normAutofit/>
          </a:bodyPr>
          <a:lstStyle/>
          <a:p>
            <a:pPr>
              <a:spcAft>
                <a:spcPts val="600"/>
              </a:spcAft>
            </a:pPr>
            <a:fld id="{75DF2D63-3FF5-D547-96B9-BE9CCD1ABA58}" type="slidenum">
              <a:rPr lang="en-US" smtClean="0"/>
              <a:pPr>
                <a:spcAft>
                  <a:spcPts val="600"/>
                </a:spcAft>
              </a:pPr>
              <a:t>4</a:t>
            </a:fld>
            <a:endParaRPr lang="en-US"/>
          </a:p>
        </p:txBody>
      </p:sp>
      <p:sp>
        <p:nvSpPr>
          <p:cNvPr id="18" name="Footer Placeholder 4">
            <a:extLst>
              <a:ext uri="{FF2B5EF4-FFF2-40B4-BE49-F238E27FC236}">
                <a16:creationId xmlns:a16="http://schemas.microsoft.com/office/drawing/2014/main" id="{113AEB72-5F75-29AE-80E3-16641A718741}"/>
              </a:ext>
            </a:extLst>
          </p:cNvPr>
          <p:cNvSpPr>
            <a:spLocks noGrp="1"/>
          </p:cNvSpPr>
          <p:nvPr>
            <p:ph type="ftr" sz="quarter" idx="12"/>
          </p:nvPr>
        </p:nvSpPr>
        <p:spPr>
          <a:xfrm rot="16200000">
            <a:off x="-242951" y="959893"/>
            <a:ext cx="1784352" cy="189457"/>
          </a:xfrm>
        </p:spPr>
        <p:txBody>
          <a:bodyPr anchor="ctr">
            <a:normAutofit/>
          </a:bodyPr>
          <a:lstStyle/>
          <a:p>
            <a:pPr>
              <a:spcAft>
                <a:spcPts val="600"/>
              </a:spcAft>
            </a:pPr>
            <a:r>
              <a:rPr lang="en-US" dirty="0"/>
              <a:t>features</a:t>
            </a:r>
          </a:p>
        </p:txBody>
      </p:sp>
      <p:pic>
        <p:nvPicPr>
          <p:cNvPr id="9" name="Picture 8">
            <a:extLst>
              <a:ext uri="{FF2B5EF4-FFF2-40B4-BE49-F238E27FC236}">
                <a16:creationId xmlns:a16="http://schemas.microsoft.com/office/drawing/2014/main" id="{E1071357-CB34-8267-D94A-DD809AD172BE}"/>
              </a:ext>
            </a:extLst>
          </p:cNvPr>
          <p:cNvPicPr>
            <a:picLocks noChangeAspect="1"/>
          </p:cNvPicPr>
          <p:nvPr/>
        </p:nvPicPr>
        <p:blipFill>
          <a:blip r:embed="rId7"/>
          <a:stretch>
            <a:fillRect/>
          </a:stretch>
        </p:blipFill>
        <p:spPr>
          <a:xfrm>
            <a:off x="291970" y="2057400"/>
            <a:ext cx="4744700" cy="3637105"/>
          </a:xfrm>
          <a:prstGeom prst="rect">
            <a:avLst/>
          </a:prstGeom>
        </p:spPr>
      </p:pic>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ext Placeholder 3">
            <a:extLst>
              <a:ext uri="{FF2B5EF4-FFF2-40B4-BE49-F238E27FC236}">
                <a16:creationId xmlns:a16="http://schemas.microsoft.com/office/drawing/2014/main" id="{6A7D0760-2FA9-6668-A68B-23A70B7F4319}"/>
              </a:ext>
            </a:extLst>
          </p:cNvPr>
          <p:cNvGraphicFramePr>
            <a:graphicFrameLocks noGrp="1"/>
          </p:cNvGraphicFramePr>
          <p:nvPr>
            <p:ph idx="1"/>
            <p:extLst>
              <p:ext uri="{D42A27DB-BD31-4B8C-83A1-F6EECF244321}">
                <p14:modId xmlns:p14="http://schemas.microsoft.com/office/powerpoint/2010/main" val="196445249"/>
              </p:ext>
            </p:extLst>
          </p:nvPr>
        </p:nvGraphicFramePr>
        <p:xfrm>
          <a:off x="5230684" y="987425"/>
          <a:ext cx="6124703"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p:txBody>
          <a:bodyPr/>
          <a:lstStyle/>
          <a:p>
            <a:fld id="{75DF2D63-3FF5-D547-96B9-BE9CCD1ABA58}" type="slidenum">
              <a:rPr lang="en-US" smtClean="0"/>
              <a:pPr/>
              <a:t>5</a:t>
            </a:fld>
            <a:endParaRPr lang="en-US" dirty="0"/>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p:txBody>
          <a:bodyPr/>
          <a:lstStyle/>
          <a:p>
            <a:r>
              <a:rPr lang="en-US" dirty="0"/>
              <a:t>presentation title</a:t>
            </a:r>
          </a:p>
        </p:txBody>
      </p:sp>
      <p:sp>
        <p:nvSpPr>
          <p:cNvPr id="3" name="Title 2">
            <a:extLst>
              <a:ext uri="{FF2B5EF4-FFF2-40B4-BE49-F238E27FC236}">
                <a16:creationId xmlns:a16="http://schemas.microsoft.com/office/drawing/2014/main" id="{F9C0C8A8-8219-B828-9E3B-7DA9CD280FC3}"/>
              </a:ext>
            </a:extLst>
          </p:cNvPr>
          <p:cNvSpPr txBox="1">
            <a:spLocks/>
          </p:cNvSpPr>
          <p:nvPr/>
        </p:nvSpPr>
        <p:spPr>
          <a:xfrm>
            <a:off x="937969" y="630935"/>
            <a:ext cx="3798623" cy="1223785"/>
          </a:xfrm>
          <a:prstGeom prst="rect">
            <a:avLst/>
          </a:prstGeom>
        </p:spPr>
        <p:style>
          <a:lnRef idx="3">
            <a:schemeClr val="lt1"/>
          </a:lnRef>
          <a:fillRef idx="1">
            <a:schemeClr val="accent3"/>
          </a:fillRef>
          <a:effectRef idx="1">
            <a:schemeClr val="accent3"/>
          </a:effectRef>
          <a:fontRef idx="minor">
            <a:schemeClr val="lt1"/>
          </a:fontRef>
        </p:style>
        <p:txBody>
          <a:bodyPr vert="horz" lIns="0" tIns="0" rIns="0" bIns="0" rtlCol="0" anchor="b" anchorCtr="0">
            <a:normAutofit lnSpcReduction="10000"/>
          </a:bodyPr>
          <a:lstStyle>
            <a:lvl1pPr algn="l" defTabSz="914400" rtl="0" eaLnBrk="1" latinLnBrk="0" hangingPunct="1">
              <a:lnSpc>
                <a:spcPct val="90000"/>
              </a:lnSpc>
              <a:spcBef>
                <a:spcPct val="0"/>
              </a:spcBef>
              <a:buNone/>
              <a:defRPr sz="4800" kern="1200" cap="all" spc="30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latin typeface="Amasis MT Pro Medium" panose="020F0502020204030204" pitchFamily="18" charset="0"/>
              </a:rPr>
              <a:t>Features of </a:t>
            </a:r>
            <a:r>
              <a:rPr lang="en-US" dirty="0" err="1">
                <a:latin typeface="Amasis MT Pro Medium" panose="020F0502020204030204" pitchFamily="18" charset="0"/>
              </a:rPr>
              <a:t>scada</a:t>
            </a:r>
            <a:endParaRPr lang="en-US" dirty="0">
              <a:latin typeface="Amasis MT Pro Medium" panose="020F0502020204030204" pitchFamily="18" charset="0"/>
            </a:endParaRPr>
          </a:p>
        </p:txBody>
      </p:sp>
      <p:pic>
        <p:nvPicPr>
          <p:cNvPr id="15" name="Picture 14">
            <a:extLst>
              <a:ext uri="{FF2B5EF4-FFF2-40B4-BE49-F238E27FC236}">
                <a16:creationId xmlns:a16="http://schemas.microsoft.com/office/drawing/2014/main" id="{35F12A25-FC0B-0ACE-C2A6-1B42FAEF996A}"/>
              </a:ext>
            </a:extLst>
          </p:cNvPr>
          <p:cNvPicPr>
            <a:picLocks noChangeAspect="1"/>
          </p:cNvPicPr>
          <p:nvPr/>
        </p:nvPicPr>
        <p:blipFill>
          <a:blip r:embed="rId7"/>
          <a:stretch>
            <a:fillRect/>
          </a:stretch>
        </p:blipFill>
        <p:spPr>
          <a:xfrm>
            <a:off x="250820" y="2727960"/>
            <a:ext cx="4979864" cy="2708160"/>
          </a:xfrm>
          <a:prstGeom prst="rect">
            <a:avLst/>
          </a:prstGeom>
        </p:spPr>
      </p:pic>
    </p:spTree>
    <p:extLst>
      <p:ext uri="{BB962C8B-B14F-4D97-AF65-F5344CB8AC3E}">
        <p14:creationId xmlns:p14="http://schemas.microsoft.com/office/powerpoint/2010/main" val="126387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p:txBody>
          <a:bodyPr anchor="t">
            <a:normAutofit/>
          </a:bodyPr>
          <a:lstStyle/>
          <a:p>
            <a:r>
              <a:rPr lang="en-US" dirty="0"/>
              <a:t>Need for </a:t>
            </a:r>
            <a:r>
              <a:rPr lang="en-US" dirty="0" err="1"/>
              <a:t>scada</a:t>
            </a:r>
            <a:endParaRPr lang="en-US" dirty="0"/>
          </a:p>
        </p:txBody>
      </p:sp>
      <p:graphicFrame>
        <p:nvGraphicFramePr>
          <p:cNvPr id="9" name="Content Placeholder 6">
            <a:extLst>
              <a:ext uri="{FF2B5EF4-FFF2-40B4-BE49-F238E27FC236}">
                <a16:creationId xmlns:a16="http://schemas.microsoft.com/office/drawing/2014/main" id="{3ED13497-601C-0D51-9E54-EF8CD0418708}"/>
              </a:ext>
            </a:extLst>
          </p:cNvPr>
          <p:cNvGraphicFramePr>
            <a:graphicFrameLocks noGrp="1"/>
          </p:cNvGraphicFramePr>
          <p:nvPr>
            <p:ph idx="1"/>
            <p:extLst>
              <p:ext uri="{D42A27DB-BD31-4B8C-83A1-F6EECF244321}">
                <p14:modId xmlns:p14="http://schemas.microsoft.com/office/powerpoint/2010/main" val="1831225613"/>
              </p:ext>
            </p:extLst>
          </p:nvPr>
        </p:nvGraphicFramePr>
        <p:xfrm>
          <a:off x="1189038" y="1746250"/>
          <a:ext cx="9829800" cy="435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D573E4D-D096-DA02-6E8D-C161D57C298E}"/>
              </a:ext>
            </a:extLst>
          </p:cNvPr>
          <p:cNvSpPr>
            <a:spLocks noGrp="1"/>
          </p:cNvSpPr>
          <p:nvPr>
            <p:ph type="sldNum" sz="quarter" idx="11"/>
          </p:nvPr>
        </p:nvSpPr>
        <p:spPr/>
        <p:txBody>
          <a:bodyPr anchor="ctr">
            <a:normAutofit/>
          </a:bodyPr>
          <a:lstStyle/>
          <a:p>
            <a:pPr>
              <a:spcAft>
                <a:spcPts val="600"/>
              </a:spcAft>
            </a:pPr>
            <a:fld id="{75DF2D63-3FF5-D547-96B9-BE9CCD1ABA58}" type="slidenum">
              <a:rPr lang="en-US" smtClean="0"/>
              <a:pPr>
                <a:spcAft>
                  <a:spcPts val="600"/>
                </a:spcAft>
              </a:pPr>
              <a:t>6</a:t>
            </a:fld>
            <a:endParaRPr lang="en-US"/>
          </a:p>
        </p:txBody>
      </p:sp>
      <p:sp>
        <p:nvSpPr>
          <p:cNvPr id="5" name="Footer Placeholder 4">
            <a:extLst>
              <a:ext uri="{FF2B5EF4-FFF2-40B4-BE49-F238E27FC236}">
                <a16:creationId xmlns:a16="http://schemas.microsoft.com/office/drawing/2014/main" id="{9DAADF85-A479-7797-B775-BEC735484239}"/>
              </a:ext>
            </a:extLst>
          </p:cNvPr>
          <p:cNvSpPr>
            <a:spLocks noGrp="1"/>
          </p:cNvSpPr>
          <p:nvPr>
            <p:ph type="ftr" sz="quarter" idx="12"/>
          </p:nvPr>
        </p:nvSpPr>
        <p:spPr/>
        <p:txBody>
          <a:bodyPr anchor="ctr">
            <a:normAutofit/>
          </a:bodyPr>
          <a:lstStyle/>
          <a:p>
            <a:pPr>
              <a:spcAft>
                <a:spcPts val="600"/>
              </a:spcAft>
            </a:pPr>
            <a:r>
              <a:rPr lang="en-US" dirty="0"/>
              <a:t>presentation title</a:t>
            </a:r>
            <a:endParaRPr lang="en-US"/>
          </a:p>
        </p:txBody>
      </p:sp>
    </p:spTree>
    <p:extLst>
      <p:ext uri="{BB962C8B-B14F-4D97-AF65-F5344CB8AC3E}">
        <p14:creationId xmlns:p14="http://schemas.microsoft.com/office/powerpoint/2010/main" val="123935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BFA5B-096D-5A86-18FB-8688DC5F687F}"/>
              </a:ext>
            </a:extLst>
          </p:cNvPr>
          <p:cNvSpPr>
            <a:spLocks noGrp="1"/>
          </p:cNvSpPr>
          <p:nvPr>
            <p:ph type="title"/>
          </p:nvPr>
        </p:nvSpPr>
        <p:spPr/>
        <p:txBody>
          <a:bodyPr/>
          <a:lstStyle/>
          <a:p>
            <a:r>
              <a:rPr lang="en-US" dirty="0"/>
              <a:t>Micro </a:t>
            </a:r>
            <a:r>
              <a:rPr lang="en-US" dirty="0" err="1"/>
              <a:t>scada</a:t>
            </a:r>
            <a:r>
              <a:rPr lang="en-US" dirty="0"/>
              <a:t> 9.3</a:t>
            </a:r>
            <a:endParaRPr lang="en-IN" dirty="0"/>
          </a:p>
        </p:txBody>
      </p:sp>
      <p:sp>
        <p:nvSpPr>
          <p:cNvPr id="3" name="Content Placeholder 2">
            <a:extLst>
              <a:ext uri="{FF2B5EF4-FFF2-40B4-BE49-F238E27FC236}">
                <a16:creationId xmlns:a16="http://schemas.microsoft.com/office/drawing/2014/main" id="{E3A51679-30A3-A7C9-293C-570017DDBC49}"/>
              </a:ext>
            </a:extLst>
          </p:cNvPr>
          <p:cNvSpPr>
            <a:spLocks noGrp="1"/>
          </p:cNvSpPr>
          <p:nvPr>
            <p:ph idx="1"/>
          </p:nvPr>
        </p:nvSpPr>
        <p:spPr/>
        <p:txBody>
          <a:bodyPr/>
          <a:lstStyle/>
          <a:p>
            <a:r>
              <a:rPr lang="en-US" sz="3600" b="0" i="0" u="none" strike="noStrike" dirty="0">
                <a:solidFill>
                  <a:srgbClr val="000000"/>
                </a:solidFill>
                <a:effectLst/>
                <a:latin typeface="Times New Roman" panose="02020603050405020304" pitchFamily="18" charset="0"/>
              </a:rPr>
              <a:t>Micro SCADA is a programmable and distributed SCADA system. It is microcomputer-based, which means it runs on almost every available PC. All Micro SCADA applications and most of its configuration programs are built using SCIL (Supervisory and Control Implementation Language), a programming language used only in Micro SCADA. Micro SCADA is mainly designed for substation automation and process industry applications .</a:t>
            </a:r>
            <a:endParaRPr lang="en-IN" sz="3600" dirty="0"/>
          </a:p>
        </p:txBody>
      </p:sp>
      <p:sp>
        <p:nvSpPr>
          <p:cNvPr id="4" name="Slide Number Placeholder 3">
            <a:extLst>
              <a:ext uri="{FF2B5EF4-FFF2-40B4-BE49-F238E27FC236}">
                <a16:creationId xmlns:a16="http://schemas.microsoft.com/office/drawing/2014/main" id="{972D6917-ABCA-68CE-2C88-DBE9CB09F5AB}"/>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5" name="Footer Placeholder 4">
            <a:extLst>
              <a:ext uri="{FF2B5EF4-FFF2-40B4-BE49-F238E27FC236}">
                <a16:creationId xmlns:a16="http://schemas.microsoft.com/office/drawing/2014/main" id="{EFCE4D95-5D40-77D4-A139-227EAE219015}"/>
              </a:ext>
            </a:extLst>
          </p:cNvPr>
          <p:cNvSpPr>
            <a:spLocks noGrp="1"/>
          </p:cNvSpPr>
          <p:nvPr>
            <p:ph type="ftr" sz="quarter" idx="12"/>
          </p:nvPr>
        </p:nvSpPr>
        <p:spPr/>
        <p:txBody>
          <a:bodyPr/>
          <a:lstStyle/>
          <a:p>
            <a:r>
              <a:rPr lang="en-US" dirty="0"/>
              <a:t>version</a:t>
            </a:r>
          </a:p>
        </p:txBody>
      </p:sp>
    </p:spTree>
    <p:extLst>
      <p:ext uri="{BB962C8B-B14F-4D97-AF65-F5344CB8AC3E}">
        <p14:creationId xmlns:p14="http://schemas.microsoft.com/office/powerpoint/2010/main" val="116467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p:style>
          <a:lnRef idx="0">
            <a:schemeClr val="dk1"/>
          </a:lnRef>
          <a:fillRef idx="3">
            <a:schemeClr val="dk1"/>
          </a:fillRef>
          <a:effectRef idx="3">
            <a:schemeClr val="dk1"/>
          </a:effectRef>
          <a:fontRef idx="minor">
            <a:schemeClr val="lt1"/>
          </a:fontRef>
        </p:style>
        <p:txBody>
          <a:bodyPr/>
          <a:lstStyle/>
          <a:p>
            <a:r>
              <a:rPr lang="en-US" dirty="0"/>
              <a:t>Main components of </a:t>
            </a:r>
            <a:r>
              <a:rPr lang="en-US" dirty="0" err="1"/>
              <a:t>scada</a:t>
            </a:r>
            <a:endParaRPr lang="en-US" dirty="0"/>
          </a:p>
        </p:txBody>
      </p:sp>
      <p:sp>
        <p:nvSpPr>
          <p:cNvPr id="10" name="Subtitle 9">
            <a:extLst>
              <a:ext uri="{FF2B5EF4-FFF2-40B4-BE49-F238E27FC236}">
                <a16:creationId xmlns:a16="http://schemas.microsoft.com/office/drawing/2014/main" id="{67D9C04C-425B-8D00-23BB-5E9C397029D3}"/>
              </a:ext>
            </a:extLst>
          </p:cNvPr>
          <p:cNvSpPr>
            <a:spLocks noGrp="1"/>
          </p:cNvSpPr>
          <p:nvPr>
            <p:ph idx="1"/>
          </p:nvPr>
        </p:nvSpPr>
        <p:spPr>
          <a:xfrm>
            <a:off x="1188720" y="2020824"/>
            <a:ext cx="9829800" cy="3392424"/>
          </a:xfrm>
        </p:spPr>
        <p:txBody>
          <a:bodyPr/>
          <a:lstStyle/>
          <a:p>
            <a:pPr marL="548640" indent="-411480" eaLnBrk="1" fontAlgn="auto" hangingPunct="1">
              <a:spcAft>
                <a:spcPts val="0"/>
              </a:spcAft>
              <a:buClr>
                <a:schemeClr val="tx1">
                  <a:shade val="95000"/>
                </a:schemeClr>
              </a:buClr>
              <a:buFont typeface="Arial" pitchFamily="34" charset="0"/>
              <a:buChar char="•"/>
              <a:defRPr/>
            </a:pPr>
            <a:r>
              <a:rPr lang="en-US" sz="2800" dirty="0">
                <a:latin typeface="Times New Roman" pitchFamily="18" charset="0"/>
                <a:cs typeface="Times New Roman" pitchFamily="18" charset="0"/>
              </a:rPr>
              <a:t>1.  </a:t>
            </a:r>
            <a:r>
              <a:rPr lang="en-US" sz="2800" b="1" dirty="0">
                <a:latin typeface="Times New Roman" pitchFamily="18" charset="0"/>
                <a:cs typeface="Times New Roman" pitchFamily="18" charset="0"/>
              </a:rPr>
              <a:t>Supervisory (Computer ) System  </a:t>
            </a:r>
            <a:r>
              <a:rPr lang="en-US" sz="2800" dirty="0">
                <a:latin typeface="Times New Roman" pitchFamily="18" charset="0"/>
                <a:cs typeface="Times New Roman" pitchFamily="18" charset="0"/>
              </a:rPr>
              <a:t>: Base  system  -Servers, software (SCADA ,  operating system)</a:t>
            </a:r>
          </a:p>
          <a:p>
            <a:pPr marL="548640" indent="-411480" eaLnBrk="1" fontAlgn="auto" hangingPunct="1">
              <a:spcAft>
                <a:spcPts val="0"/>
              </a:spcAft>
              <a:buClr>
                <a:schemeClr val="tx1">
                  <a:shade val="95000"/>
                </a:schemeClr>
              </a:buClr>
              <a:buFont typeface="Arial" pitchFamily="34" charset="0"/>
              <a:buNone/>
              <a:defRPr/>
            </a:pPr>
            <a:endParaRPr lang="en-US" sz="2800" dirty="0">
              <a:latin typeface="Times New Roman" pitchFamily="18" charset="0"/>
              <a:cs typeface="Times New Roman" pitchFamily="18" charset="0"/>
            </a:endParaRPr>
          </a:p>
          <a:p>
            <a:pPr marL="548640" indent="-411480" eaLnBrk="1" fontAlgn="auto" hangingPunct="1">
              <a:spcAft>
                <a:spcPts val="0"/>
              </a:spcAft>
              <a:buClr>
                <a:schemeClr val="tx1">
                  <a:shade val="95000"/>
                </a:schemeClr>
              </a:buClr>
              <a:buFont typeface="Arial" pitchFamily="34" charset="0"/>
              <a:buChar char="•"/>
              <a:defRPr/>
            </a:pPr>
            <a:r>
              <a:rPr lang="en-US" sz="2800" dirty="0">
                <a:latin typeface="Times New Roman" pitchFamily="18" charset="0"/>
                <a:cs typeface="Times New Roman" pitchFamily="18" charset="0"/>
              </a:rPr>
              <a:t>2. </a:t>
            </a:r>
            <a:r>
              <a:rPr lang="en-US" sz="2800" b="1" dirty="0">
                <a:latin typeface="Times New Roman" pitchFamily="18" charset="0"/>
                <a:cs typeface="Times New Roman" pitchFamily="18" charset="0"/>
              </a:rPr>
              <a:t>HMI</a:t>
            </a:r>
            <a:r>
              <a:rPr lang="en-US" sz="2800" dirty="0">
                <a:latin typeface="Times New Roman" pitchFamily="18" charset="0"/>
                <a:cs typeface="Times New Roman" pitchFamily="18" charset="0"/>
              </a:rPr>
              <a:t> – Human Machine Interface :  Controller Workstations</a:t>
            </a:r>
          </a:p>
          <a:p>
            <a:pPr marL="548640" indent="-411480" eaLnBrk="1" fontAlgn="auto" hangingPunct="1">
              <a:spcAft>
                <a:spcPts val="0"/>
              </a:spcAft>
              <a:buClr>
                <a:schemeClr val="tx1">
                  <a:shade val="95000"/>
                </a:schemeClr>
              </a:buClr>
              <a:buFont typeface="Arial" pitchFamily="34" charset="0"/>
              <a:buChar char="•"/>
              <a:defRPr/>
            </a:pPr>
            <a:endParaRPr lang="en-US" sz="2800" dirty="0">
              <a:latin typeface="Times New Roman" pitchFamily="18" charset="0"/>
              <a:cs typeface="Times New Roman" pitchFamily="18" charset="0"/>
            </a:endParaRPr>
          </a:p>
          <a:p>
            <a:pPr marL="548640" indent="-411480" eaLnBrk="1" fontAlgn="auto" hangingPunct="1">
              <a:spcAft>
                <a:spcPts val="0"/>
              </a:spcAft>
              <a:buClr>
                <a:schemeClr val="tx1">
                  <a:shade val="95000"/>
                </a:schemeClr>
              </a:buClr>
              <a:buFont typeface="Arial" pitchFamily="34" charset="0"/>
              <a:buChar char="•"/>
              <a:defRPr/>
            </a:pPr>
            <a:r>
              <a:rPr lang="en-US" sz="2800" dirty="0">
                <a:latin typeface="Times New Roman" pitchFamily="18" charset="0"/>
                <a:cs typeface="Times New Roman" pitchFamily="18" charset="0"/>
              </a:rPr>
              <a:t>3. </a:t>
            </a:r>
            <a:r>
              <a:rPr lang="en-US" sz="2800" b="1" dirty="0">
                <a:latin typeface="Times New Roman" pitchFamily="18" charset="0"/>
                <a:cs typeface="Times New Roman" pitchFamily="18" charset="0"/>
              </a:rPr>
              <a:t>RTUs</a:t>
            </a:r>
            <a:r>
              <a:rPr lang="en-US" sz="2800" dirty="0">
                <a:latin typeface="Times New Roman" pitchFamily="18" charset="0"/>
                <a:cs typeface="Times New Roman" pitchFamily="18" charset="0"/>
              </a:rPr>
              <a:t>- Remote Terminal Units</a:t>
            </a:r>
          </a:p>
          <a:p>
            <a:pPr marL="548640" indent="-411480" eaLnBrk="1" fontAlgn="auto" hangingPunct="1">
              <a:spcAft>
                <a:spcPts val="0"/>
              </a:spcAft>
              <a:buClr>
                <a:schemeClr val="tx1">
                  <a:shade val="95000"/>
                </a:schemeClr>
              </a:buClr>
              <a:buFont typeface="Arial" pitchFamily="34" charset="0"/>
              <a:buChar char="•"/>
              <a:defRPr/>
            </a:pPr>
            <a:r>
              <a:rPr lang="en-US" sz="2800" dirty="0">
                <a:latin typeface="Times New Roman" pitchFamily="18" charset="0"/>
                <a:cs typeface="Times New Roman" pitchFamily="18" charset="0"/>
              </a:rPr>
              <a:t>4. Communication  network between RTUs  &amp;  Server System</a:t>
            </a:r>
          </a:p>
          <a:p>
            <a:endParaRPr lang="en-US" sz="2800" dirty="0"/>
          </a:p>
          <a:p>
            <a:endParaRPr lang="en-US" dirty="0"/>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8</a:t>
            </a:fld>
            <a:endParaRPr lang="en-US" dirty="0"/>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59085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p:style>
          <a:lnRef idx="1">
            <a:schemeClr val="dk1"/>
          </a:lnRef>
          <a:fillRef idx="2">
            <a:schemeClr val="dk1"/>
          </a:fillRef>
          <a:effectRef idx="1">
            <a:schemeClr val="dk1"/>
          </a:effectRef>
          <a:fontRef idx="minor">
            <a:schemeClr val="dk1"/>
          </a:fontRef>
        </p:style>
        <p:txBody>
          <a:bodyPr anchor="t">
            <a:normAutofit/>
          </a:bodyPr>
          <a:lstStyle/>
          <a:p>
            <a:r>
              <a:rPr lang="en-US" dirty="0"/>
              <a:t>Working of </a:t>
            </a:r>
            <a:r>
              <a:rPr lang="en-US" dirty="0" err="1"/>
              <a:t>scada</a:t>
            </a:r>
            <a:endParaRPr lang="en-US" dirty="0"/>
          </a:p>
        </p:txBody>
      </p:sp>
      <p:sp>
        <p:nvSpPr>
          <p:cNvPr id="7" name="Content Placeholder 2">
            <a:extLst>
              <a:ext uri="{FF2B5EF4-FFF2-40B4-BE49-F238E27FC236}">
                <a16:creationId xmlns:a16="http://schemas.microsoft.com/office/drawing/2014/main" id="{BC9E5461-0C43-9FE0-5DDF-D975947E7532}"/>
              </a:ext>
            </a:extLst>
          </p:cNvPr>
          <p:cNvSpPr>
            <a:spLocks noGrp="1"/>
          </p:cNvSpPr>
          <p:nvPr>
            <p:ph idx="1"/>
          </p:nvPr>
        </p:nvSpPr>
        <p:spPr>
          <a:xfrm>
            <a:off x="1173480" y="1362456"/>
            <a:ext cx="5986272" cy="4352544"/>
          </a:xfrm>
        </p:spPr>
        <p:txBody>
          <a:bodyPr/>
          <a:lstStyle/>
          <a:p>
            <a:pPr algn="just" eaLnBrk="1" hangingPunct="1">
              <a:lnSpc>
                <a:spcPct val="80000"/>
              </a:lnSpc>
              <a:buFontTx/>
              <a:buNone/>
            </a:pPr>
            <a:endParaRPr lang="en-GB" altLang="en-US" sz="2000" dirty="0">
              <a:latin typeface="Times New Roman" panose="02020603050405020304" pitchFamily="18" charset="0"/>
              <a:cs typeface="Times New Roman" panose="02020603050405020304" pitchFamily="18" charset="0"/>
            </a:endParaRPr>
          </a:p>
          <a:p>
            <a:pPr algn="just" eaLnBrk="1" hangingPunct="1">
              <a:lnSpc>
                <a:spcPct val="80000"/>
              </a:lnSpc>
              <a:buFontTx/>
              <a:buNone/>
            </a:pPr>
            <a:r>
              <a:rPr lang="en-GB" altLang="en-US" sz="2000" dirty="0">
                <a:latin typeface="Times New Roman" panose="02020603050405020304" pitchFamily="18" charset="0"/>
                <a:cs typeface="Times New Roman" panose="02020603050405020304" pitchFamily="18" charset="0"/>
              </a:rPr>
              <a:t> SCADA system is mainly divided into three parts :</a:t>
            </a:r>
          </a:p>
          <a:p>
            <a:pPr algn="just" eaLnBrk="1" hangingPunct="1">
              <a:lnSpc>
                <a:spcPct val="80000"/>
              </a:lnSpc>
              <a:buFontTx/>
              <a:buNone/>
            </a:pPr>
            <a:endParaRPr lang="en-GB" altLang="en-US" sz="2000" dirty="0">
              <a:latin typeface="Times New Roman" panose="02020603050405020304" pitchFamily="18" charset="0"/>
              <a:cs typeface="Times New Roman" panose="02020603050405020304" pitchFamily="18" charset="0"/>
            </a:endParaRPr>
          </a:p>
          <a:p>
            <a:pPr algn="just" eaLnBrk="1" hangingPunct="1">
              <a:lnSpc>
                <a:spcPct val="80000"/>
              </a:lnSpc>
            </a:pPr>
            <a:r>
              <a:rPr lang="en-GB" altLang="en-US" sz="2000" dirty="0">
                <a:latin typeface="Times New Roman" panose="02020603050405020304" pitchFamily="18" charset="0"/>
                <a:cs typeface="Times New Roman" panose="02020603050405020304" pitchFamily="18" charset="0"/>
              </a:rPr>
              <a:t>Remote Terminal unit </a:t>
            </a:r>
          </a:p>
          <a:p>
            <a:pPr algn="just" eaLnBrk="1" hangingPunct="1">
              <a:lnSpc>
                <a:spcPct val="80000"/>
              </a:lnSpc>
            </a:pPr>
            <a:r>
              <a:rPr lang="en-GB" altLang="en-US" sz="2000" dirty="0">
                <a:latin typeface="Times New Roman" panose="02020603050405020304" pitchFamily="18" charset="0"/>
                <a:cs typeface="Times New Roman" panose="02020603050405020304" pitchFamily="18" charset="0"/>
              </a:rPr>
              <a:t>Communication system</a:t>
            </a:r>
          </a:p>
          <a:p>
            <a:pPr algn="just" eaLnBrk="1" hangingPunct="1">
              <a:lnSpc>
                <a:spcPct val="80000"/>
              </a:lnSpc>
            </a:pPr>
            <a:r>
              <a:rPr lang="en-GB" altLang="en-US" sz="2000" dirty="0">
                <a:latin typeface="Times New Roman" panose="02020603050405020304" pitchFamily="18" charset="0"/>
                <a:cs typeface="Times New Roman" panose="02020603050405020304" pitchFamily="18" charset="0"/>
              </a:rPr>
              <a:t>The software/hardware part at Operation control centre </a:t>
            </a:r>
          </a:p>
          <a:p>
            <a:pPr algn="just" eaLnBrk="1" hangingPunct="1">
              <a:lnSpc>
                <a:spcPct val="80000"/>
              </a:lnSpc>
            </a:pPr>
            <a:endParaRPr lang="en-GB" altLang="en-US" sz="2000" dirty="0">
              <a:latin typeface="Times New Roman" panose="02020603050405020304" pitchFamily="18" charset="0"/>
              <a:cs typeface="Times New Roman" panose="02020603050405020304" pitchFamily="18" charset="0"/>
            </a:endParaRPr>
          </a:p>
          <a:p>
            <a:pPr algn="just" eaLnBrk="1" hangingPunct="1">
              <a:lnSpc>
                <a:spcPct val="80000"/>
              </a:lnSpc>
            </a:pPr>
            <a:r>
              <a:rPr lang="en-GB" altLang="en-US" sz="2000" dirty="0">
                <a:latin typeface="Times New Roman" panose="02020603050405020304" pitchFamily="18" charset="0"/>
                <a:cs typeface="Times New Roman" panose="02020603050405020304" pitchFamily="18" charset="0"/>
              </a:rPr>
              <a:t> Software(OCC):  Micro SCADA 9.3</a:t>
            </a:r>
          </a:p>
          <a:p>
            <a:pPr algn="just" eaLnBrk="1" hangingPunct="1">
              <a:lnSpc>
                <a:spcPct val="80000"/>
              </a:lnSpc>
            </a:pPr>
            <a:r>
              <a:rPr lang="en-GB" altLang="en-US" sz="2000" dirty="0">
                <a:latin typeface="Times New Roman" panose="02020603050405020304" pitchFamily="18" charset="0"/>
                <a:cs typeface="Times New Roman" panose="02020603050405020304" pitchFamily="18" charset="0"/>
              </a:rPr>
              <a:t> Window :             Window 2007(Server pack1), 32 bit</a:t>
            </a:r>
          </a:p>
          <a:p>
            <a:pPr algn="just" eaLnBrk="1" hangingPunct="1">
              <a:lnSpc>
                <a:spcPct val="80000"/>
              </a:lnSpc>
            </a:pPr>
            <a:endParaRPr lang="en-GB" altLang="en-US" sz="2000" dirty="0">
              <a:latin typeface="Times New Roman" panose="02020603050405020304" pitchFamily="18" charset="0"/>
              <a:cs typeface="Times New Roman" panose="02020603050405020304" pitchFamily="18" charset="0"/>
            </a:endParaRPr>
          </a:p>
          <a:p>
            <a:pPr algn="just" eaLnBrk="1" hangingPunct="1">
              <a:lnSpc>
                <a:spcPct val="80000"/>
              </a:lnSpc>
            </a:pPr>
            <a:r>
              <a:rPr lang="en-GB" altLang="en-US" sz="2000" dirty="0">
                <a:latin typeface="Times New Roman" panose="02020603050405020304" pitchFamily="18" charset="0"/>
                <a:cs typeface="Times New Roman" panose="02020603050405020304" pitchFamily="18" charset="0"/>
              </a:rPr>
              <a:t>RSS Software: SUI V1.1.0 ( SLD View)</a:t>
            </a:r>
          </a:p>
          <a:p>
            <a:pPr algn="just" eaLnBrk="1" hangingPunct="1">
              <a:lnSpc>
                <a:spcPct val="80000"/>
              </a:lnSpc>
              <a:buFont typeface="Wingdings 2" panose="05020102010507070707" pitchFamily="18" charset="2"/>
              <a:buNone/>
            </a:pPr>
            <a:r>
              <a:rPr lang="en-GB" altLang="en-US" sz="2000" dirty="0">
                <a:latin typeface="Times New Roman" panose="02020603050405020304" pitchFamily="18" charset="0"/>
                <a:cs typeface="Times New Roman" panose="02020603050405020304" pitchFamily="18" charset="0"/>
              </a:rPr>
              <a:t>                               SCE V4.85.06 ( Editing SLD)  </a:t>
            </a:r>
          </a:p>
          <a:p>
            <a:pPr algn="just" eaLnBrk="1" hangingPunct="1">
              <a:lnSpc>
                <a:spcPct val="80000"/>
              </a:lnSpc>
            </a:pPr>
            <a:r>
              <a:rPr lang="en-GB" altLang="en-US" sz="2000" dirty="0">
                <a:latin typeface="Times New Roman" panose="02020603050405020304" pitchFamily="18" charset="0"/>
                <a:cs typeface="Times New Roman" panose="02020603050405020304" pitchFamily="18" charset="0"/>
              </a:rPr>
              <a:t>Window : Window server 2008 , 32 bit</a:t>
            </a:r>
            <a:endParaRPr lang="en-US" altLang="en-US" sz="2000" dirty="0">
              <a:latin typeface="Times New Roman" panose="02020603050405020304" pitchFamily="18" charset="0"/>
              <a:cs typeface="Times New Roman" panose="02020603050405020304" pitchFamily="18" charset="0"/>
            </a:endParaRPr>
          </a:p>
          <a:p>
            <a:endParaRPr lang="en-US" sz="2000" dirty="0"/>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1"/>
          </p:nvPr>
        </p:nvSpPr>
        <p:spPr/>
        <p:txBody>
          <a:bodyPr anchor="ctr">
            <a:normAutofit/>
          </a:bodyPr>
          <a:lstStyle/>
          <a:p>
            <a:pPr>
              <a:spcAft>
                <a:spcPts val="600"/>
              </a:spcAft>
            </a:pPr>
            <a:fld id="{75DF2D63-3FF5-D547-96B9-BE9CCD1ABA58}" type="slidenum">
              <a:rPr lang="en-US" smtClean="0"/>
              <a:pPr>
                <a:spcAft>
                  <a:spcPts val="600"/>
                </a:spcAft>
              </a:pPr>
              <a:t>9</a:t>
            </a:fld>
            <a:endParaRPr lang="en-US"/>
          </a:p>
        </p:txBody>
      </p:sp>
      <p:sp>
        <p:nvSpPr>
          <p:cNvPr id="4" name="Footer Placeholder 3">
            <a:extLst>
              <a:ext uri="{FF2B5EF4-FFF2-40B4-BE49-F238E27FC236}">
                <a16:creationId xmlns:a16="http://schemas.microsoft.com/office/drawing/2014/main" id="{8A39D430-6FFC-66C6-AF3D-05E76D9D4BB4}"/>
              </a:ext>
            </a:extLst>
          </p:cNvPr>
          <p:cNvSpPr>
            <a:spLocks noGrp="1"/>
          </p:cNvSpPr>
          <p:nvPr>
            <p:ph type="ftr" sz="quarter" idx="12"/>
          </p:nvPr>
        </p:nvSpPr>
        <p:spPr>
          <a:xfrm rot="16200000">
            <a:off x="-420621" y="1097284"/>
            <a:ext cx="2103123" cy="731515"/>
          </a:xfrm>
        </p:spPr>
        <p:txBody>
          <a:bodyPr anchor="ctr">
            <a:normAutofit/>
          </a:bodyPr>
          <a:lstStyle/>
          <a:p>
            <a:pPr>
              <a:spcAft>
                <a:spcPts val="600"/>
              </a:spcAft>
            </a:pPr>
            <a:r>
              <a:rPr lang="en-US" dirty="0" err="1">
                <a:solidFill>
                  <a:schemeClr val="bg1"/>
                </a:solidFill>
                <a:highlight>
                  <a:srgbClr val="000000"/>
                </a:highlight>
              </a:rPr>
              <a:t>sAcada</a:t>
            </a:r>
            <a:r>
              <a:rPr lang="en-US" dirty="0">
                <a:solidFill>
                  <a:schemeClr val="bg1"/>
                </a:solidFill>
                <a:highlight>
                  <a:srgbClr val="000000"/>
                </a:highlight>
              </a:rPr>
              <a:t> working</a:t>
            </a:r>
          </a:p>
        </p:txBody>
      </p:sp>
    </p:spTree>
    <p:extLst>
      <p:ext uri="{BB962C8B-B14F-4D97-AF65-F5344CB8AC3E}">
        <p14:creationId xmlns:p14="http://schemas.microsoft.com/office/powerpoint/2010/main" val="4146645359"/>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2615</TotalTime>
  <Words>1376</Words>
  <Application>Microsoft Office PowerPoint</Application>
  <PresentationFormat>Widescreen</PresentationFormat>
  <Paragraphs>188</Paragraphs>
  <Slides>27</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Amasis MT Pro Medium</vt:lpstr>
      <vt:lpstr>AppleSystemUIFont</vt:lpstr>
      <vt:lpstr>Arial</vt:lpstr>
      <vt:lpstr>Book Antiqua</vt:lpstr>
      <vt:lpstr>Calibri</vt:lpstr>
      <vt:lpstr>Daytona Condensed Light</vt:lpstr>
      <vt:lpstr>Posterama</vt:lpstr>
      <vt:lpstr>Times New Roman</vt:lpstr>
      <vt:lpstr>Wingdings 2</vt:lpstr>
      <vt:lpstr>Office Theme</vt:lpstr>
      <vt:lpstr>Paint Shop Pro Image</vt:lpstr>
      <vt:lpstr>SCADA JMRC</vt:lpstr>
      <vt:lpstr>SCADA</vt:lpstr>
      <vt:lpstr>Introduction</vt:lpstr>
      <vt:lpstr>Features of scada</vt:lpstr>
      <vt:lpstr>PowerPoint Presentation</vt:lpstr>
      <vt:lpstr>Need for scada</vt:lpstr>
      <vt:lpstr>Micro scada 9.3</vt:lpstr>
      <vt:lpstr>Main components of scada</vt:lpstr>
      <vt:lpstr>Working of scada</vt:lpstr>
      <vt:lpstr>PowerPoint Presentation</vt:lpstr>
      <vt:lpstr>PowerPoint Presentation</vt:lpstr>
      <vt:lpstr>Protocol used</vt:lpstr>
      <vt:lpstr>Remote terminal unit</vt:lpstr>
      <vt:lpstr>Working of rtu</vt:lpstr>
      <vt:lpstr>PowerPoint Presentation</vt:lpstr>
      <vt:lpstr>PowerPoint Presentation</vt:lpstr>
      <vt:lpstr>DIGITAL INPUT CARD </vt:lpstr>
      <vt:lpstr>PowerPoint Presentation</vt:lpstr>
      <vt:lpstr>PowerPoint Presentation</vt:lpstr>
      <vt:lpstr>PowerPoint Presentation</vt:lpstr>
      <vt:lpstr>PowerPoint Presentation</vt:lpstr>
      <vt:lpstr>Open/close switch</vt:lpstr>
      <vt:lpstr>PowerPoint Presentation</vt:lpstr>
      <vt:lpstr>PowerPoint Presentation</vt:lpstr>
      <vt:lpstr>conclusion </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SCADA JMRC</dc:title>
  <dc:creator>Harshit Saha [CCE - 2021]</dc:creator>
  <cp:lastModifiedBy>Harshit Saha [CCE - 2021]</cp:lastModifiedBy>
  <cp:revision>1</cp:revision>
  <dcterms:created xsi:type="dcterms:W3CDTF">2023-06-23T10:23:16Z</dcterms:created>
  <dcterms:modified xsi:type="dcterms:W3CDTF">2023-06-25T05:58:36Z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