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203720-2653-43E0-85BA-C63C7BDAE031}">
  <a:tblStyle styleName="Table_0" styleId="{27203720-2653-43E0-85BA-C63C7BDAE03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Chouser: controls slide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94444"/>
              <a:buFont typeface="Arial"/>
              <a:buChar char="•"/>
            </a:pPr>
            <a:r>
              <a:rPr sz="1200" lang="en"/>
              <a:t>Naming: Hey, that's one of the hard problems!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Chouser: It is true that to use this you'll need to learn about m/seq,</a:t>
            </a:r>
            <a:br>
              <a:rPr sz="1200" lang="en"/>
            </a:br>
            <a:r>
              <a:rPr sz="1200" lang="en"/>
              <a:t>m/update-state, m/update-val, and m/do, but there are plenty of great</a:t>
            </a:r>
            <a:br>
              <a:rPr sz="1200" lang="en"/>
            </a:br>
            <a:r>
              <a:rPr sz="1200" lang="en"/>
              <a:t>videos and tutorials.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Claggett: Fine, let's give it a shot *next*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1200" lang="en"/>
              <a:t>Claggett: Well, what do you think?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200" lang="en"/>
              <a:t>Chouser: Hm, not sure... [do slide]</a:t>
            </a:r>
          </a:p>
          <a:p>
            <a:pPr rtl="0" lvl="0" indent="-304800" marL="457200">
              <a:lnSpc>
                <a:spcPct val="10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It occurs to me that monads came from languages with static</a:t>
            </a:r>
            <a:br>
              <a:rPr sz="1200" lang="en"/>
            </a:br>
            <a:r>
              <a:rPr sz="1200" lang="en"/>
              <a:t>typing, powerful type inference systems, and no macros.  Maybe there's</a:t>
            </a:r>
            <a:br>
              <a:rPr sz="1200" lang="en"/>
            </a:br>
            <a:r>
              <a:rPr sz="1200" lang="en"/>
              <a:t>an alternative that would work well in Clojure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Claggett: I have an idea that just might work *next*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[short benefits]</a:t>
            </a:r>
          </a:p>
          <a:p>
            <a:pPr rtl="0" lvl="0">
              <a:buNone/>
            </a:pPr>
            <a:r>
              <a:rPr lang="en"/>
              <a:t>Chouser: I guess that looks ok, but WHAT IS SYNTHREAD? *next*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arrow, or threading, macro</a:t>
            </a:r>
          </a:p>
          <a:p>
            <a:pPr rtl="0" lvl="0">
              <a:buNone/>
            </a:pPr>
            <a:r>
              <a:rPr lang="en"/>
              <a:t>As a convention, the synthread namespace is aliased to be an arrow.</a:t>
            </a:r>
          </a:p>
          <a:p>
            <a:pPr>
              <a:buNone/>
            </a:pPr>
            <a:r>
              <a:rPr lang="en"/>
              <a:t>Claggett: Before we get into the synthread, let's focus on this idea of the threading macro as a do form *next*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These two examples are equivalent</a:t>
            </a:r>
          </a:p>
          <a:p>
            <a:pPr rtl="0" lvl="0">
              <a:buNone/>
            </a:pPr>
            <a:r>
              <a:rPr lang="en"/>
              <a:t>by convention we refer to the threaded value as the topic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-&gt; macros is more flexible and the return values of functions can be anything.</a:t>
            </a:r>
          </a:p>
          <a:p>
            <a:pPr rtl="0" lvl="0">
              <a:buNone/>
            </a:pPr>
            <a:r>
              <a:rPr lang="en"/>
              <a:t>synthread library provides -&gt;/do which asserts that the return value of each function must be the topic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Claggett: With this principle in mind, let's look at the other synthread macros *next*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The Synthread library's macros can be separated into 3 groups, I'll start with Control Flow *next*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Chouser: I see what you mean about the similar names</a:t>
            </a:r>
          </a:p>
          <a:p>
            <a:pPr rtl="0" lvl="0">
              <a:buNone/>
            </a:pPr>
            <a:r>
              <a:rPr lang="en"/>
              <a:t>Claggett: These are all the control flow macros, we'll look at a couple in detail *next*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Claggett: note the threaded body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Note the nested -&gt; block.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topic is repeated threaded through the body of -&gt;/for.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used doseq to avoid laziness in mutable example.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Claggett: I think you get the picture on the control flow macros *next*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Chouser: *controls slide*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We will focus on one of our many rover functions as it evolved.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but, we have deadlines, let's just get this done!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*Transition*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Chouser: Yeah, so now let's talk about updater macros *next*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based on get-in</a:t>
            </a:r>
          </a:p>
          <a:p>
            <a:pPr rtl="0" lvl="0">
              <a:buNone/>
            </a:pPr>
            <a:r>
              <a:rPr lang="en"/>
              <a:t>also like update-in but not functional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assoc and update-in are often  found in synthread blocks.</a:t>
            </a:r>
          </a:p>
          <a:p>
            <a:pPr rtl="0" lvl="0">
              <a:buNone/>
            </a:pPr>
            <a:r>
              <a:rPr lang="en"/>
              <a:t>notice use of (-&gt;) as block in :b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Closest analog to each would be the map function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We've seen enough of these macros, I think we can make sense of the example now. *next*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[explain slide]</a:t>
            </a:r>
          </a:p>
          <a:p>
            <a:pPr rtl="0" lvl="0">
              <a:buNone/>
            </a:pPr>
            <a:r>
              <a:rPr lang="en"/>
              <a:t>Chouser: We had a slide with the benefits of the State Monad, didn't we?</a:t>
            </a:r>
          </a:p>
          <a:p>
            <a:pPr rtl="0" lvl="0">
              <a:buNone/>
            </a:pPr>
            <a:r>
              <a:rPr lang="en"/>
              <a:t>Claggett: Yeah, let's look at that... *next*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Claggett: AAAAAND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*controls slide*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Claggett: Done. That was easy!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*Walk through the code*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shutdown actually shuts down the battery, send-message actually sends a message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Claggett: All you need to do now is test the code and push it. You can start writing tests right now!.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*transition*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Less infectious (fns written with synthread interop perfectly with others that don't)</a:t>
            </a:r>
          </a:p>
          <a:p>
            <a:pPr rtl="0" lvl="0">
              <a:buNone/>
            </a:pPr>
            <a:r>
              <a:rPr lang="en"/>
              <a:t>Chouser: So, this is better than monads in every way!</a:t>
            </a:r>
          </a:p>
          <a:p>
            <a:pPr rtl="0" lvl="0">
              <a:buNone/>
            </a:pPr>
            <a:r>
              <a:rPr lang="en"/>
              <a:t>Claggett: No. *next*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Synthread is just a bunch of macros</a:t>
            </a:r>
          </a:p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Composable: continuation monad!</a:t>
            </a:r>
          </a:p>
          <a:p>
            <a:pPr rtl="0" lvl="0">
              <a:buNone/>
            </a:pPr>
            <a:r>
              <a:rPr lang="en"/>
              <a:t>Chouser: ready to summarize?</a:t>
            </a:r>
          </a:p>
          <a:p>
            <a:pPr rtl="0" lvl="0">
              <a:buNone/>
            </a:pPr>
            <a:r>
              <a:rPr lang="en"/>
              <a:t>Claggett: *next*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For these particular implementations...</a:t>
            </a:r>
          </a:p>
          <a:p>
            <a:pPr rtl="0" lvl="0">
              <a:buNone/>
            </a:pPr>
            <a:r>
              <a:rPr lang="en"/>
              <a:t>Chouser: We looked at 4 styles of this one function...</a:t>
            </a:r>
          </a:p>
          <a:p>
            <a:pPr rtl="0" lvl="0">
              <a:buNone/>
            </a:pPr>
            <a:r>
              <a:rPr lang="en"/>
              <a:t>Synthread fares pretty well. *next*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Claggett: [summarize]</a:t>
            </a:r>
          </a:p>
          <a:p>
            <a:pPr rtl="0" lvl="0">
              <a:buNone/>
            </a:pPr>
            <a:r>
              <a:rPr lang="en"/>
              <a:t>Chouser: Hm, what if... *next*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If we did that, would we put related code in an experimental "monad" branch of the synthread library? We just might.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chouser: *controls slide*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claggett: How is the testing going?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*talks through bullets*</a:t>
            </a:r>
          </a:p>
          <a:p>
            <a:pPr rtl="0" lvl="0">
              <a:buNone/>
            </a:pPr>
            <a:r>
              <a:rPr lang="en"/>
              <a:t>    Wrote a crazy framework to suspend rover thread until satellite</a:t>
            </a:r>
          </a:p>
          <a:p>
            <a:pPr rtl="0" lvl="0">
              <a:buNone/>
            </a:pPr>
            <a:r>
              <a:rPr lang="en"/>
              <a:t>    thread reached a certain point. Doesn't work well.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Just write functions that return an updated rover object that contains data on what actions to take.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*transition*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claggett: *talk through slide*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"relevant" is contextual, hierarchical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i="1"/>
              <a:t>Hold world in a var, keep reusing it as you test one step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So we can write pure functions but real side effects still need to happen right?</a:t>
            </a:r>
          </a:p>
          <a:p>
            <a:pPr rtl="0" lvl="0">
              <a:buNone/>
            </a:pPr>
            <a:r>
              <a:rPr lang="en"/>
              <a:t>claggett: Yes, we need a service layer.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*transition*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chouser: [walk through slide]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With this infrastructure, all you need is to rewrite our domain functions to be pure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*transition*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chouser: is the rewrite done?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claggett: yes [explain problems]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Hm, so what about the State Monad?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*transition*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/>
              <a:t>Chouser: This</a:t>
            </a:r>
            <a:r>
              <a:rPr lang="en"/>
              <a:t> rover is exactly the kind of state that the state-monad</a:t>
            </a:r>
            <a:br>
              <a:rPr lang="en"/>
            </a:br>
            <a:r>
              <a:rPr lang="en"/>
              <a:t>was designed to handle.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Claggett: Sounds good, how does it look? *next*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Chouser: this is old, here's the new. Some new words, m/seq etc, but theres less visible plumbing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[*short* benefits]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Chouser: This helps in a few ways *next*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 indent="-342900" marL="800100">
              <a:defRPr>
                <a:solidFill>
                  <a:schemeClr val="lt2"/>
                </a:solidFill>
              </a:defRPr>
            </a:lvl2pPr>
            <a:lvl3pPr rtl="0" indent="-342900" marL="1257300">
              <a:defRPr>
                <a:solidFill>
                  <a:schemeClr val="lt2"/>
                </a:solidFill>
              </a:defRPr>
            </a:lvl3pPr>
            <a:lvl4pPr rtl="0" indent="-285750" marL="1657350">
              <a:defRPr>
                <a:solidFill>
                  <a:schemeClr val="lt2"/>
                </a:solidFill>
              </a:defRPr>
            </a:lvl4pPr>
            <a:lvl5pPr rtl="0" indent="-285750" marL="2114550">
              <a:defRPr sz="1800">
                <a:solidFill>
                  <a:schemeClr val="lt2"/>
                </a:solidFill>
              </a:defRPr>
            </a:lvl5pPr>
            <a:lvl6pPr rtl="0" indent="-285750" marL="2571750">
              <a:defRPr sz="1800">
                <a:solidFill>
                  <a:schemeClr val="lt2"/>
                </a:solidFill>
              </a:defRPr>
            </a:lvl6pPr>
            <a:lvl7pPr rtl="0" indent="-285750" marL="3028950">
              <a:defRPr sz="1800">
                <a:solidFill>
                  <a:schemeClr val="lt2"/>
                </a:solidFill>
              </a:defRPr>
            </a:lvl7pPr>
            <a:lvl8pPr rtl="0" indent="-285750" marL="3486150">
              <a:defRPr sz="1800">
                <a:solidFill>
                  <a:schemeClr val="lt2"/>
                </a:solidFill>
              </a:defRPr>
            </a:lvl8pPr>
            <a:lvl9pPr rtl="0" indent="-285750" marL="394335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1pPr>
            <a:lvl2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4pPr>
            <a:lvl5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7pPr>
            <a:lvl8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Macros vs Monads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Rovers in Space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Benefits of the State Monad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More concise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Less visible plumbing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Less naming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Fewer items in local scope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More natural flow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More focus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16537" x="741318"/>
            <a:ext cy="1143000" cx="8528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Two weeks of monad videos later...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Do we need the two run-time phases of the state monad?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Where did my Clojure forms go?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Is the state monad the best solution?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Is there any alternative?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1737812" x="731836"/>
            <a:ext cy="4988100" cx="7256099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m/seq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m/seq [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m/update-val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conj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m/update-val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shutdown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m/update-state identity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m/update-val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conj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y="1737812" x="731836"/>
            <a:ext cy="4988100" cx="8091299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[rover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-&gt;/when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-&gt;/assoc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shutdown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conj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-&gt;/assoc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conj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Introducing Synthread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y="1709550" x="800425"/>
            <a:ext cy="3447299" cx="7982950"/>
            <a:chOff y="1709550" x="800425"/>
            <a:chExt cy="3447299" cx="7982950"/>
          </a:xfrm>
        </p:grpSpPr>
        <p:sp>
          <p:nvSpPr>
            <p:cNvPr id="162" name="Shape 162"/>
            <p:cNvSpPr/>
            <p:nvPr/>
          </p:nvSpPr>
          <p:spPr>
            <a:xfrm>
              <a:off y="1709550" x="800425"/>
              <a:ext cy="3447299" cx="6360900"/>
            </a:xfrm>
            <a:prstGeom prst="rect">
              <a:avLst/>
            </a:prstGeom>
            <a:solidFill>
              <a:srgbClr val="000000">
                <a:alpha val="46920"/>
              </a:srgb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3" name="Shape 163"/>
            <p:cNvSpPr txBox="1"/>
            <p:nvPr/>
          </p:nvSpPr>
          <p:spPr>
            <a:xfrm>
              <a:off y="2626704" x="6400775"/>
              <a:ext cy="615600" cx="23826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rover</a:t>
              </a:r>
              <a:r>
                <a:rPr b="1" sz="2400" lang="en">
                  <a:solidFill>
                    <a:schemeClr val="lt1"/>
                  </a:solidFill>
                </a:rPr>
                <a:t> 2 times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y="3041671" x="6150275"/>
              <a:ext cy="615600" cx="2633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battery</a:t>
              </a:r>
              <a:r>
                <a:rPr b="1" sz="2400" lang="en">
                  <a:solidFill>
                    <a:schemeClr val="accent2"/>
                  </a:solidFill>
                </a:rPr>
                <a:t> 1 times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y="3456637" x="6150275"/>
              <a:ext cy="615600" cx="2633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outbox</a:t>
              </a:r>
              <a:r>
                <a:rPr b="1" sz="2400" lang="en">
                  <a:solidFill>
                    <a:schemeClr val="lt2"/>
                  </a:solidFill>
                </a:rPr>
                <a:t> 2 times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y="2211737" x="5926175"/>
              <a:ext cy="615600" cx="28572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accent1"/>
                  </a:solidFill>
                </a:rPr>
                <a:t>natural order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y="2947887" x="2656650"/>
              <a:ext cy="404100" cx="1358699"/>
            </a:xfrm>
            <a:prstGeom prst="ellipse">
              <a:avLst/>
            </a:prstGeom>
            <a:noFill/>
            <a:ln w="76200" cap="flat">
              <a:solidFill>
                <a:schemeClr val="accen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8" name="Shape 168"/>
            <p:cNvSpPr/>
            <p:nvPr/>
          </p:nvSpPr>
          <p:spPr>
            <a:xfrm>
              <a:off y="3303537" x="2703475"/>
              <a:ext cy="369299" cx="11166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9" name="Shape 169"/>
            <p:cNvSpPr/>
            <p:nvPr/>
          </p:nvSpPr>
          <p:spPr>
            <a:xfrm>
              <a:off y="2012562" x="942725"/>
              <a:ext cy="452700" cx="1093800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0" name="Shape 170"/>
            <p:cNvSpPr/>
            <p:nvPr/>
          </p:nvSpPr>
          <p:spPr>
            <a:xfrm>
              <a:off y="2338387" x="1298125"/>
              <a:ext cy="452700" cx="1093800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1" name="Shape 171"/>
            <p:cNvSpPr/>
            <p:nvPr/>
          </p:nvSpPr>
          <p:spPr>
            <a:xfrm>
              <a:off y="4197412" x="2445600"/>
              <a:ext cy="369299" cx="11166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Synthread is a 'syntax threading' library of macros about one thing:</a:t>
            </a:r>
          </a:p>
          <a:p>
            <a:pPr rtl="0" lvl="0" indent="-419100" marL="457200"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Standard Clojure forms reimagined to use Clojure's </a:t>
            </a: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/>
              <a:t> macro as their 'do' form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'[lonocloud.synthread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What is Synthread?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1604991" x="854948"/>
            <a:ext cy="36126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atom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f2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Basics: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Russo One"/>
                <a:ea typeface="Russo One"/>
                <a:cs typeface="Russo One"/>
                <a:sym typeface="Russo One"/>
              </a:rPr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</a:t>
            </a:r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y="1604991" x="4827083"/>
            <a:ext cy="3511500" cx="3859799"/>
          </a:xfrm>
          <a:prstGeom prst="rect">
            <a:avLst/>
          </a:prstGeom>
          <a:solidFill>
            <a:schemeClr val="dk1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    </a:t>
            </a:r>
            <a:r>
              <a:rPr sz="18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18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f1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f2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y="1604991" x="4827083"/>
            <a:ext cy="3511500" cx="3859799"/>
          </a:xfrm>
          <a:prstGeom prst="rect">
            <a:avLst/>
          </a:prstGeom>
          <a:solidFill>
            <a:schemeClr val="dk1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'[synthread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-&gt;/do {} </a:t>
            </a:r>
            <a:r>
              <a:rPr sz="18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18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f1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f2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Control Flow macros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Updater macros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Naming macros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macro groups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Synthread defines the following control flow macros:</a:t>
            </a:r>
          </a:p>
          <a:p>
            <a:pPr rtl="0" lvl="0" indent="0" marL="45720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-&gt;/if</a:t>
            </a:r>
          </a:p>
          <a:p>
            <a:pPr rtl="0" lvl="0" indent="0" marL="45720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-&gt;/if-let</a:t>
            </a:r>
          </a:p>
          <a:p>
            <a:pPr rtl="0" lvl="0" indent="0" marL="45720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-&gt;/when</a:t>
            </a:r>
          </a:p>
          <a:p>
            <a:pPr rtl="0" lvl="0" indent="0" marL="45720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-&gt;/when-not</a:t>
            </a:r>
          </a:p>
          <a:p>
            <a:pPr rtl="0" lvl="0" indent="0" marL="45720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-&gt;/for</a:t>
            </a:r>
          </a:p>
          <a:p>
            <a:pPr rtl="0" lvl="0" indent="0" marL="45720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-&gt;/cond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Control Flow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atom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odd?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f2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f4))</a:t>
            </a:r>
          </a:p>
          <a:p>
            <a:r>
              <a:t/>
            </a:r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'[synthread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sz="18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18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f1</a:t>
            </a:r>
          </a:p>
          <a:p>
            <a:pPr rtl="0" lvl="0"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-&gt;/when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odd?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f2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f4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Control Flow: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-&gt;/when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y="3478721" x="5165610"/>
            <a:ext cy="667199" cx="3125352"/>
            <a:chOff y="3478721" x="5165610"/>
            <a:chExt cy="667199" cx="3125352"/>
          </a:xfrm>
        </p:grpSpPr>
        <p:sp>
          <p:nvSpPr>
            <p:cNvPr id="206" name="Shape 206"/>
            <p:cNvSpPr/>
            <p:nvPr/>
          </p:nvSpPr>
          <p:spPr>
            <a:xfrm>
              <a:off y="3478721" x="5165610"/>
              <a:ext cy="667199" cx="836400"/>
            </a:xfrm>
            <a:prstGeom prst="bracePair">
              <a:avLst/>
            </a:prstGeom>
            <a:noFill/>
            <a:ln w="19050" cap="flat">
              <a:solidFill>
                <a:schemeClr val="accen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7" name="Shape 207"/>
            <p:cNvSpPr txBox="1"/>
            <p:nvPr/>
          </p:nvSpPr>
          <p:spPr>
            <a:xfrm>
              <a:off y="3583721" x="6115063"/>
              <a:ext cy="457200" cx="2175900"/>
            </a:xfrm>
            <a:prstGeom prst="rect">
              <a:avLst/>
            </a:prstGeom>
            <a:noFill/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buNone/>
              </a:pPr>
              <a:r>
                <a:rPr sz="1800" lang="en">
                  <a:solidFill>
                    <a:schemeClr val="accent1"/>
                  </a:solidFill>
                </a:rPr>
                <a:t>Also threaded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atom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odd?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f2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f4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f5))</a:t>
            </a:r>
          </a:p>
          <a:p>
            <a:r>
              <a:t/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'[synthread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sz="18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18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f1</a:t>
            </a:r>
          </a:p>
          <a:p>
            <a:pPr rtl="0" lvl="0"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-&gt;/if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odd?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f2</a:t>
            </a:r>
          </a:p>
          <a:p>
            <a:pPr rtl="0" lvl="0" indent="0" mar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</a:p>
          <a:p>
            <a:pPr rtl="0" lvl="0" indent="0" mar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</a:p>
          <a:p>
            <a:pPr rtl="0" lvl="0" indent="0" mar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f4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f5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Control Flow: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-&gt;/if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atom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f1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doseq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[i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f2 i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rtl="0" lvl="0"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swap!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topic f4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'[synthread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sz="18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18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f1</a:t>
            </a:r>
          </a:p>
          <a:p>
            <a:pPr rtl="0" lvl="0">
              <a:buNone/>
            </a:pP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-&gt;/for [i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f2 i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f4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Control Flow: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-&gt;/for</a:t>
            </a:r>
          </a:p>
        </p:txBody>
      </p:sp>
      <p:sp>
        <p:nvSpPr>
          <p:cNvPr id="222" name="Shape 222"/>
          <p:cNvSpPr/>
          <p:nvPr/>
        </p:nvSpPr>
        <p:spPr>
          <a:xfrm>
            <a:off y="3375853" x="4827083"/>
            <a:ext cy="809699" cx="809699"/>
          </a:xfrm>
          <a:prstGeom prst="arc">
            <a:avLst>
              <a:gd fmla="val 3337142" name="adj1"/>
              <a:gd fmla="val 14699058" name="adj2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w="med" len="med" type="none"/>
            <a:tailEnd w="med" len="med" type="stealth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Our mission: write control code for the various rovers and satellites on Jupiter's moon Io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Because we're, you know, rocket scientists</a:t>
            </a:r>
          </a:p>
          <a:p>
            <a:r>
              <a:t/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Our journey programming rovers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Control Flow macros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Updater macros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Naming macros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macro groups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y="1888025" x="1379000"/>
            <a:ext cy="0" cx="3488999"/>
          </a:xfrm>
          <a:prstGeom prst="straightConnector1">
            <a:avLst/>
          </a:prstGeom>
          <a:noFill/>
          <a:ln w="38100" cap="flat">
            <a:solidFill>
              <a:schemeClr val="lt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1579562" x="854948"/>
            <a:ext cy="13137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Synthread defines following updater macros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Updaters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2803451" x="1277419"/>
            <a:ext cy="3841200" cx="3188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-&gt;/assoc</a:t>
            </a:r>
          </a:p>
          <a:p>
            <a:pPr rtl="0" lvl="0">
              <a:spcBef>
                <a:spcPts val="600"/>
              </a:spcBef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-&gt;/in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-&gt;/each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-&gt;/each-as</a:t>
            </a:r>
          </a:p>
          <a:p>
            <a:r>
              <a:t/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2803451" x="4562766"/>
            <a:ext cy="3869100" cx="3836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-&gt;/first</a:t>
            </a:r>
            <a:b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-&gt;/second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-&gt;/last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-&gt;/rest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-&gt;/nth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'[lonocloud.synthread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[0, 1, 2] </a:t>
            </a: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rtl="0" lvl="0">
              <a:buNone/>
            </a:pP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-&gt;/first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inc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rtl="0" lvl="0">
              <a:buNone/>
            </a:pP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=&gt; [2, 1, 2]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Updater: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-&gt;/first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'[lonocloud.synthread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1,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:sub-b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2}} </a:t>
            </a: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rtl="0" lvl="0">
              <a:buNone/>
            </a:pP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-&gt;/in [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:sub-b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inc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rtl="0" lvl="0">
              <a:buNone/>
            </a:pP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=&gt; {:a 1, :b {:sub-b 6}}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Updater: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-&gt;/in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'[lonocloud.synthread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1} </a:t>
            </a: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;; 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rtl="0" lvl="0">
              <a:buNone/>
            </a:pP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assoc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:c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buNone/>
            </a:pP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-&gt;/assoc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inc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inc -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:c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dec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rtl="0" lvl="0">
              <a:buNone/>
            </a:pP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=&gt; {:a 2, :b -3, :c 2}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Updater: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-&gt;/assoc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'[lonocloud.synthread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-&gt;]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:c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[1 2 3]}</a:t>
            </a:r>
          </a:p>
          <a:p>
            <a:pPr rtl="0" lvl="0">
              <a:buNone/>
            </a:pP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-&gt;/in [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:c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rtl="0" lvl="0">
              <a:buNone/>
            </a:pP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-&gt;/each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inc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str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rtl="0" lvl="0">
              <a:buNone/>
            </a:pPr>
            <a:r>
              <a:rPr sz="2400" lang="en">
                <a:solidFill>
                  <a:srgbClr val="FF87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2400" lang="en" i="1">
                <a:solidFill>
                  <a:srgbClr val="FF8700"/>
                </a:solidFill>
                <a:latin typeface="Consolas"/>
                <a:ea typeface="Consolas"/>
                <a:cs typeface="Consolas"/>
                <a:sym typeface="Consolas"/>
              </a:rPr>
              <a:t>=&gt; {:a 2, :b 2, :c ["2", "3", "4"]}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Updater: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-&gt;/each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Control Flow macros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Updater macros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Naming macros</a:t>
            </a:r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macro groups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y="1888025" x="1379000"/>
            <a:ext cy="0" cx="3488999"/>
          </a:xfrm>
          <a:prstGeom prst="straightConnector1">
            <a:avLst/>
          </a:prstGeom>
          <a:noFill/>
          <a:ln w="38100" cap="flat">
            <a:solidFill>
              <a:schemeClr val="lt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9" name="Shape 269"/>
          <p:cNvCxnSpPr/>
          <p:nvPr/>
        </p:nvCxnSpPr>
        <p:spPr>
          <a:xfrm>
            <a:off y="2771575" x="1397525"/>
            <a:ext cy="0" cx="2721000"/>
          </a:xfrm>
          <a:prstGeom prst="straightConnector1">
            <a:avLst/>
          </a:prstGeom>
          <a:noFill/>
          <a:ln w="38100" cap="flat">
            <a:solidFill>
              <a:schemeClr val="lt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
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-&gt;/let</a:t>
            </a:r>
            <a:r>
              <a:rPr lang="en"/>
              <a:t>: name temporary values.</a:t>
            </a:r>
          </a:p>
          <a:p>
            <a:pPr rtl="0" lvl="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-&gt;/as</a:t>
            </a:r>
            <a:r>
              <a:rPr lang="en"/>
              <a:t>: naming the topic's current value.</a:t>
            </a:r>
          </a:p>
          <a:p>
            <a:pPr rtl="0" lvl="0"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-&gt;/aside</a:t>
            </a:r>
            <a:r>
              <a:rPr lang="en"/>
              <a:t>: debugging and side effects.</a:t>
            </a: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Naming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1737812" x="731836"/>
            <a:ext cy="4988100" cx="8737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3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[rover {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  <a:b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</a:t>
            </a:r>
            <a:b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-&gt;/when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-&gt;/assoc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shutdown</a:t>
            </a:r>
            <a:b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conj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-&gt;/assoc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3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conj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1" sz="23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23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23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Rover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Benefits of the State Monad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More concise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Less visible plumbing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Less naming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Fewer items in local scope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More natural flow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More focus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y="-141737" x="3616148"/>
            <a:ext cy="1395173" cx="4247334"/>
            <a:chOff y="-141737" x="3616148"/>
            <a:chExt cy="1395173" cx="4247334"/>
          </a:xfrm>
        </p:grpSpPr>
        <p:sp>
          <p:nvSpPr>
            <p:cNvPr id="289" name="Shape 289"/>
            <p:cNvSpPr/>
            <p:nvPr/>
          </p:nvSpPr>
          <p:spPr>
            <a:xfrm rot="208790">
              <a:off y="760968" x="3666165"/>
              <a:ext cy="365641" cx="4190083"/>
            </a:xfrm>
            <a:custGeom>
              <a:pathLst>
                <a:path w="167596" extrusionOk="0" h="14625">
                  <a:moveTo>
                    <a:pt y="14625" x="0"/>
                  </a:moveTo>
                  <a:cubicBezTo>
                    <a:pt y="11179" x="22965"/>
                    <a:pt y="7028" x="45959"/>
                    <a:pt y="6324" x="69172"/>
                  </a:cubicBezTo>
                  <a:cubicBezTo>
                    <a:pt y="5871" x="84068"/>
                    <a:pt y="9230" x="98963"/>
                    <a:pt y="8301" x="113838"/>
                  </a:cubicBezTo>
                  <a:cubicBezTo>
                    <a:pt y="7170" x="131934"/>
                    <a:pt y="2978" x="149710"/>
                    <a:pt y="0" x="167596"/>
                  </a:cubicBezTo>
                </a:path>
              </a:pathLst>
            </a:cu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sp>
        <p:sp>
          <p:nvSpPr>
            <p:cNvPr id="290" name="Shape 290"/>
            <p:cNvSpPr txBox="1"/>
            <p:nvPr/>
          </p:nvSpPr>
          <p:spPr>
            <a:xfrm rot="-649764">
              <a:off y="59276" x="3665920"/>
              <a:ext cy="738873" cx="2209855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b="1" sz="3600" lang="en">
                  <a:solidFill>
                    <a:srgbClr val="FF0000"/>
                  </a:solidFill>
                  <a:latin typeface="Handlee"/>
                  <a:ea typeface="Handlee"/>
                  <a:cs typeface="Handlee"/>
                  <a:sym typeface="Handlee"/>
                </a:rPr>
                <a:t>synthread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
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4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[rover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shutdown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send-message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send-message {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sz="24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24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24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r>
              <a:t/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Let's get this done...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Synthread over the State Monad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Names are direct analogies</a:t>
            </a:r>
          </a:p>
          <a:p>
            <a:pPr rtl="0" lvl="0" indent="-419100" marL="457200">
              <a:lnSpc>
                <a:spcPct val="10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Just syntax sugar</a:t>
            </a:r>
          </a:p>
          <a:p>
            <a:pPr rtl="0" lvl="0" indent="-419100" marL="457200">
              <a:lnSpc>
                <a:spcPct val="10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Less infectious</a:t>
            </a:r>
          </a:p>
          <a:p>
            <a:r>
              <a:t/>
            </a:r>
          </a:p>
          <a:p>
            <a:pPr rtl="0" lvl="0" indent="-419100" marL="457200">
              <a:lnSpc>
                <a:spcPct val="10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Runtime environment identical to pure functional version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So macros beat monads?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Of course not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Monads are deeply established</a:t>
            </a:r>
          </a:p>
          <a:p>
            <a:pPr rtl="0" lvl="1" indent="-419100" marL="9144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terminology, conventions, multiple libraries</a:t>
            </a:r>
          </a:p>
          <a:p>
            <a:pPr rtl="0" lvl="1" indent="-419100" marL="9144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mathematical foundations</a:t>
            </a:r>
          </a:p>
          <a:p>
            <a:pPr rtl="0" lvl="1" indent="-419100" marL="9144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similarity across disparate languages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Monads are more powerful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Composable with other monads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Plumbing comparison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y="188725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{27203720-2653-43E0-85BA-C63C7BDAE031}</a:tableStyleId>
              </a:tblPr>
              <a:tblGrid>
                <a:gridCol w="1970000"/>
                <a:gridCol w="1053700"/>
                <a:gridCol w="1193850"/>
                <a:gridCol w="1563975"/>
                <a:gridCol w="1267825"/>
                <a:gridCol w="888400"/>
              </a:tblGrid>
              <a:tr h="9224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1"/>
                          </a:solidFill>
                        </a:rPr>
                        <a:t>order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rover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battery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outbox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3"/>
                          </a:solidFill>
                        </a:rPr>
                        <a:t>LOC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9224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en">
                          <a:solidFill>
                            <a:schemeClr val="lt2"/>
                          </a:solidFill>
                        </a:rPr>
                        <a:t>Mutating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1"/>
                          </a:solidFill>
                        </a:rPr>
                        <a:t>good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9224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en">
                          <a:solidFill>
                            <a:schemeClr val="lt2"/>
                          </a:solidFill>
                        </a:rPr>
                        <a:t>Functional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1"/>
                          </a:solidFill>
                        </a:rPr>
                        <a:t>bad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3"/>
                          </a:solidFill>
                        </a:rPr>
                        <a:t>14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9224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en">
                          <a:solidFill>
                            <a:schemeClr val="lt2"/>
                          </a:solidFill>
                        </a:rPr>
                        <a:t>State monad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1"/>
                          </a:solidFill>
                        </a:rPr>
                        <a:t>good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3"/>
                          </a:solidFill>
                        </a:rPr>
                        <a:t>12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9224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2400" lang="en">
                          <a:solidFill>
                            <a:schemeClr val="lt2"/>
                          </a:solidFill>
                        </a:rPr>
                        <a:t>Synthread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1"/>
                          </a:solidFill>
                        </a:rPr>
                        <a:t>good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2400" lang="en">
                          <a:solidFill>
                            <a:schemeClr val="accent3"/>
                          </a:solidFill>
                        </a:rPr>
                        <a:t>10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In conclusion...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Mutable state is hard to work with, so...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Use pure functions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Synthread and the state monad help you write pure functions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Monads provide maximum flexibility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Synthread provides a lightweight framework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Going where no monad </a:t>
            </a:r>
            <a:br>
              <a:rPr lang="en">
                <a:latin typeface="Russo One"/>
                <a:ea typeface="Russo One"/>
                <a:cs typeface="Russo One"/>
                <a:sym typeface="Russo One"/>
              </a:rPr>
            </a:br>
            <a:r>
              <a:rPr lang="en">
                <a:latin typeface="Russo One"/>
                <a:ea typeface="Russo One"/>
                <a:cs typeface="Russo One"/>
                <a:sym typeface="Russo One"/>
              </a:rPr>
              <a:t>    has gone before...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50000"/>
              </a:lnSpc>
              <a:buNone/>
            </a:pPr>
            <a:r>
              <a:rPr sz="3600" lang="en"/>
              <a:t>What if the value we 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3600" lang="en"/>
              <a:t>threaded through the 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3600" lang="en"/>
              <a:t>Synthread macros was itself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3600" lang="en"/>
              <a:t> a monadic value?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Time for Questions!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1703083" x="854948"/>
            <a:ext cy="48645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50000"/>
              </a:lnSpc>
              <a:buNone/>
            </a:pPr>
            <a:r>
              <a:rPr sz="3600" lang="en">
                <a:latin typeface="Russo One"/>
                <a:ea typeface="Russo One"/>
                <a:cs typeface="Russo One"/>
                <a:sym typeface="Russo One"/>
              </a:rPr>
              <a:t>Macros vs. Monads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2400" lang="en"/>
              <a:t>Chris Houser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2400" lang="en"/>
              <a:t>Jonathan Claggett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sz="2400" lang="en"/>
              <a:t>http://github.com/LonoCloud/synthread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27" name="Shape 327"/>
          <p:cNvSpPr/>
          <p:nvPr/>
        </p:nvSpPr>
        <p:spPr>
          <a:xfrm>
            <a:off y="5319662" x="1528625"/>
            <a:ext cy="714375" cx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8" name="Shape 328"/>
          <p:cNvSpPr/>
          <p:nvPr/>
        </p:nvSpPr>
        <p:spPr>
          <a:xfrm>
            <a:off y="5310291" x="5531033"/>
            <a:ext cy="733117" cx="25724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Had to stub out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shutdown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send-messages</a:t>
            </a:r>
            <a:r>
              <a:rPr lang="en"/>
              <a:t>, etc.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Difficult to test specific interaction scenarios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We </a:t>
            </a:r>
            <a:r>
              <a:rPr lang="en" i="1"/>
              <a:t>know</a:t>
            </a:r>
            <a:r>
              <a:rPr lang="en"/>
              <a:t> mutable state is hard...</a:t>
            </a:r>
            <a:br>
              <a:rPr lang="en"/>
            </a:br>
            <a:r>
              <a:rPr lang="en"/>
              <a:t>it's time to go pure functional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Two weeks of debugging later...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No stubbing or mocking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Don't have to suspend real threads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Testing at the REPL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Automated testing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Fast simulated timeouts</a:t>
            </a:r>
          </a:p>
          <a:p>
            <a:pPr rtl="0" lvl="0" indent="-419100" marL="457200">
              <a:lnSpc>
                <a:spcPct val="150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Entire relevant state visible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Benefits over mutable version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Infrastructure examines return value, decides what to do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Real-world infrastructure</a:t>
            </a:r>
          </a:p>
          <a:p>
            <a:pPr rtl="0" lvl="1" indent="-419100" marL="914400">
              <a:lnSpc>
                <a:spcPct val="115000"/>
              </a:lnSpc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n"/>
              <a:t>Examines rover object, makes real things happen</a:t>
            </a:r>
          </a:p>
          <a:p>
            <a:pPr rtl="0" lvl="0" indent="-419100" marL="457200">
              <a:lnSpc>
                <a:spcPct val="115000"/>
              </a:lnSpc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Testing infrastructure</a:t>
            </a:r>
          </a:p>
          <a:p>
            <a:pPr rtl="0" lvl="1" indent="-419100" marL="914400">
              <a:lnSpc>
                <a:spcPct val="115000"/>
              </a:lnSpc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n"/>
              <a:t>Holds entire world in an immutable collection</a:t>
            </a:r>
          </a:p>
          <a:p>
            <a:pPr rtl="0" lvl="1" indent="-419100" marL="914400">
              <a:lnSpc>
                <a:spcPct val="115000"/>
              </a:lnSpc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n"/>
              <a:t>Steps world from one state to the next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Pure Functions Need</a:t>
            </a:r>
            <a:br>
              <a:rPr lang="en">
                <a:latin typeface="Russo One"/>
                <a:ea typeface="Russo One"/>
                <a:cs typeface="Russo One"/>
                <a:sym typeface="Russo One"/>
              </a:rPr>
            </a:br>
            <a:r>
              <a:rPr lang="en">
                <a:latin typeface="Russo One"/>
                <a:ea typeface="Russo One"/>
                <a:cs typeface="Russo One"/>
                <a:sym typeface="Russo One"/>
              </a:rPr>
              <a:t>Impure Infrastructure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470037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
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[rover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shutdown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send-message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send-message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r>
              <a:t/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y="1768125" x="854948"/>
            <a:ext cy="4988100" cx="7831799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[outbox battery]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rover}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assoc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shutdown battery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conj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outbox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rover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update-in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 [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 conj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3" name="Shape 93"/>
          <p:cNvSpPr/>
          <p:nvPr/>
        </p:nvSpPr>
        <p:spPr>
          <a:xfrm>
            <a:off y="1709550" x="800425"/>
            <a:ext cy="4950900" cx="5888100"/>
          </a:xfrm>
          <a:prstGeom prst="rect">
            <a:avLst/>
          </a:prstGeom>
          <a:solidFill>
            <a:srgbClr val="000000">
              <a:alpha val="4692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Two weeks of rewriting later...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2907937" x="6400775"/>
            <a:ext cy="615600" cx="238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24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rover</a:t>
            </a:r>
            <a:r>
              <a:rPr b="1" sz="2400" lang="en">
                <a:solidFill>
                  <a:schemeClr val="lt1"/>
                </a:solidFill>
              </a:rPr>
              <a:t> 5 times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y="2055487" x="1811250"/>
            <a:ext cy="3817200" cx="3761649"/>
            <a:chOff y="1866925" x="1811250"/>
            <a:chExt cy="3817200" cx="3761649"/>
          </a:xfrm>
        </p:grpSpPr>
        <p:sp>
          <p:nvSpPr>
            <p:cNvPr id="97" name="Shape 97"/>
            <p:cNvSpPr/>
            <p:nvPr/>
          </p:nvSpPr>
          <p:spPr>
            <a:xfrm>
              <a:off y="2505825" x="1811250"/>
              <a:ext cy="452700" cx="901199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3071475" x="2913225"/>
              <a:ext cy="452700" cx="901199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911975" x="2072100"/>
              <a:ext cy="452700" cx="901199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5231425" x="2672900"/>
              <a:ext cy="452700" cx="901199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1" name="Shape 101"/>
            <p:cNvSpPr/>
            <p:nvPr/>
          </p:nvSpPr>
          <p:spPr>
            <a:xfrm>
              <a:off y="1866925" x="4671700"/>
              <a:ext cy="452700" cx="901199"/>
            </a:xfrm>
            <a:prstGeom prst="ellipse">
              <a:avLst/>
            </a:prstGeom>
            <a:noFill/>
            <a:ln w="762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02" name="Shape 102"/>
          <p:cNvSpPr txBox="1"/>
          <p:nvPr/>
        </p:nvSpPr>
        <p:spPr>
          <a:xfrm>
            <a:off y="3309762" x="6150275"/>
            <a:ext cy="615600" cx="263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2400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battery</a:t>
            </a:r>
            <a:r>
              <a:rPr b="1" sz="2400" lang="en">
                <a:solidFill>
                  <a:schemeClr val="accent2"/>
                </a:solidFill>
              </a:rPr>
              <a:t> 3 times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3711587" x="6150275"/>
            <a:ext cy="615600" cx="263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2400"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outbox</a:t>
            </a:r>
            <a:r>
              <a:rPr b="1" sz="2400" lang="en">
                <a:solidFill>
                  <a:schemeClr val="lt2"/>
                </a:solidFill>
              </a:rPr>
              <a:t> 4 times</a:t>
            </a:r>
          </a:p>
        </p:txBody>
      </p:sp>
      <p:sp>
        <p:nvSpPr>
          <p:cNvPr id="104" name="Shape 104"/>
          <p:cNvSpPr txBox="1"/>
          <p:nvPr/>
        </p:nvSpPr>
        <p:spPr>
          <a:xfrm rot="-1207307">
            <a:off y="1621249" x="5505957"/>
            <a:ext cy="615677" cx="16307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accent1"/>
                </a:solidFill>
              </a:rPr>
              <a:t>argument</a:t>
            </a:r>
          </a:p>
        </p:txBody>
      </p:sp>
      <p:sp>
        <p:nvSpPr>
          <p:cNvPr id="105" name="Shape 105"/>
          <p:cNvSpPr txBox="1"/>
          <p:nvPr/>
        </p:nvSpPr>
        <p:spPr>
          <a:xfrm rot="-1207307">
            <a:off y="2317199" x="2686532"/>
            <a:ext cy="615677" cx="16307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accent1"/>
                </a:solidFill>
              </a:rPr>
              <a:t>local</a:t>
            </a:r>
          </a:p>
        </p:txBody>
      </p:sp>
      <p:sp>
        <p:nvSpPr>
          <p:cNvPr id="106" name="Shape 106"/>
          <p:cNvSpPr txBox="1"/>
          <p:nvPr/>
        </p:nvSpPr>
        <p:spPr>
          <a:xfrm rot="-1207307">
            <a:off y="2834199" x="3756632"/>
            <a:ext cy="615677" cx="16307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accent1"/>
                </a:solidFill>
              </a:rPr>
              <a:t>argument</a:t>
            </a:r>
          </a:p>
        </p:txBody>
      </p:sp>
      <p:sp>
        <p:nvSpPr>
          <p:cNvPr id="107" name="Shape 107"/>
          <p:cNvSpPr txBox="1"/>
          <p:nvPr/>
        </p:nvSpPr>
        <p:spPr>
          <a:xfrm rot="-1207307">
            <a:off y="4669249" x="2876707"/>
            <a:ext cy="615677" cx="16307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accent1"/>
                </a:solidFill>
              </a:rPr>
              <a:t>argument</a:t>
            </a:r>
          </a:p>
        </p:txBody>
      </p:sp>
      <p:sp>
        <p:nvSpPr>
          <p:cNvPr id="108" name="Shape 108"/>
          <p:cNvSpPr txBox="1"/>
          <p:nvPr/>
        </p:nvSpPr>
        <p:spPr>
          <a:xfrm rot="-1207307">
            <a:off y="4995299" x="3515957"/>
            <a:ext cy="615677" cx="16307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accent1"/>
                </a:solidFill>
              </a:rPr>
              <a:t>local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y="2055487" x="2338800"/>
            <a:ext cy="1976700" cx="3458325"/>
            <a:chOff y="1866925" x="2338800"/>
            <a:chExt cy="1976700" cx="3458325"/>
          </a:xfrm>
        </p:grpSpPr>
        <p:sp>
          <p:nvSpPr>
            <p:cNvPr id="110" name="Shape 110"/>
            <p:cNvSpPr/>
            <p:nvPr/>
          </p:nvSpPr>
          <p:spPr>
            <a:xfrm>
              <a:off y="1866925" x="3039250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accen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1" name="Shape 111"/>
            <p:cNvSpPr/>
            <p:nvPr/>
          </p:nvSpPr>
          <p:spPr>
            <a:xfrm>
              <a:off y="3390925" x="2338800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accen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2" name="Shape 112"/>
            <p:cNvSpPr/>
            <p:nvPr/>
          </p:nvSpPr>
          <p:spPr>
            <a:xfrm>
              <a:off y="3390925" x="4627725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accen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13" name="Shape 113"/>
          <p:cNvGrpSpPr/>
          <p:nvPr/>
        </p:nvGrpSpPr>
        <p:grpSpPr>
          <a:xfrm>
            <a:off y="2055487" x="2104325"/>
            <a:ext cy="3817200" cx="2611350"/>
            <a:chOff y="1866925" x="2104325"/>
            <a:chExt cy="3817200" cx="2611350"/>
          </a:xfrm>
        </p:grpSpPr>
        <p:sp>
          <p:nvSpPr>
            <p:cNvPr id="114" name="Shape 114"/>
            <p:cNvSpPr/>
            <p:nvPr/>
          </p:nvSpPr>
          <p:spPr>
            <a:xfrm>
              <a:off y="1866925" x="2104325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5" name="Shape 115"/>
            <p:cNvSpPr/>
            <p:nvPr/>
          </p:nvSpPr>
          <p:spPr>
            <a:xfrm>
              <a:off y="3678125" x="2291900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6" name="Shape 116"/>
            <p:cNvSpPr/>
            <p:nvPr/>
          </p:nvSpPr>
          <p:spPr>
            <a:xfrm>
              <a:off y="3980025" x="3226825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7" name="Shape 117"/>
            <p:cNvSpPr/>
            <p:nvPr/>
          </p:nvSpPr>
          <p:spPr>
            <a:xfrm>
              <a:off y="5231425" x="3546275"/>
              <a:ext cy="452700" cx="11694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18" name="Shape 118"/>
          <p:cNvSpPr txBox="1"/>
          <p:nvPr/>
        </p:nvSpPr>
        <p:spPr>
          <a:xfrm>
            <a:off y="2317237" x="5926175"/>
            <a:ext cy="615600" cx="28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2400" lang="en">
                <a:solidFill>
                  <a:schemeClr val="accent1"/>
                </a:solidFill>
              </a:rPr>
              <a:t>confusing order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4407537" x="5420701"/>
            <a:ext cy="615600" cx="326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2400" lang="en">
                <a:solidFill>
                  <a:schemeClr val="accent3"/>
                </a:solidFill>
              </a:rPr>
              <a:t> over 50% more LOC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Designed to handle state in a pure functional way.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Separates computation into two phases</a:t>
            </a:r>
          </a:p>
          <a:p>
            <a:pPr rtl="0" lvl="1" indent="-419100" marL="91440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n"/>
              <a:t>Building up a monadic value of functions</a:t>
            </a:r>
          </a:p>
          <a:p>
            <a:pPr rtl="0" lvl="1" indent="-419100" marL="91440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n"/>
              <a:t>Applying those functions to the state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Should we try the State Monad?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1737812" x="731836"/>
            <a:ext cy="4988100" cx="7831799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[outbox battery]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rover}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assoc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shutdown battery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conj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outbox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rover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update-in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rover [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 conj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y="1737812" x="731836"/>
            <a:ext cy="4988100" cx="7256099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defn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00FF87"/>
                </a:solidFill>
                <a:latin typeface="Consolas"/>
                <a:ea typeface="Consolas"/>
                <a:cs typeface="Consolas"/>
                <a:sym typeface="Consolas"/>
              </a:rPr>
              <a:t>update-rover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[{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:keys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[temp]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:as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forecast}]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m/seq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AFD7D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87FFD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temp -35.3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m/seq [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m/update-val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conj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FFAFAF"/>
                </a:solidFill>
                <a:latin typeface="Consolas"/>
                <a:ea typeface="Consolas"/>
                <a:cs typeface="Consolas"/>
                <a:sym typeface="Consolas"/>
              </a:rPr>
              <a:t>"temp too low"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m/update-val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:battery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shutdown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m/update-state identity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m/update-val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:outbox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conj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:to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:nasa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sz="1800" lang="en">
                <a:solidFill>
                  <a:srgbClr val="875FFF"/>
                </a:solidFill>
                <a:latin typeface="Consolas"/>
                <a:ea typeface="Consolas"/>
                <a:cs typeface="Consolas"/>
                <a:sym typeface="Consolas"/>
              </a:rPr>
              <a:t>:body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 forecast}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800" lang="en">
                <a:solidFill>
                  <a:srgbClr val="EEEEE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sz="1800" lang="en">
                <a:solidFill>
                  <a:srgbClr val="8A8A8A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Russo One"/>
                <a:ea typeface="Russo One"/>
                <a:cs typeface="Russo One"/>
                <a:sym typeface="Russo One"/>
              </a:rPr>
              <a:t>State Monad Rover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y="1709550" x="800425"/>
            <a:ext cy="4950900" cx="7982950"/>
            <a:chOff y="1709550" x="800425"/>
            <a:chExt cy="4950900" cx="7982950"/>
          </a:xfrm>
        </p:grpSpPr>
        <p:sp>
          <p:nvSpPr>
            <p:cNvPr id="134" name="Shape 134"/>
            <p:cNvSpPr/>
            <p:nvPr/>
          </p:nvSpPr>
          <p:spPr>
            <a:xfrm>
              <a:off y="1709550" x="800425"/>
              <a:ext cy="4950900" cx="6207299"/>
            </a:xfrm>
            <a:prstGeom prst="rect">
              <a:avLst/>
            </a:prstGeom>
            <a:solidFill>
              <a:srgbClr val="000000">
                <a:alpha val="46920"/>
              </a:srgb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5" name="Shape 135"/>
            <p:cNvSpPr txBox="1"/>
            <p:nvPr/>
          </p:nvSpPr>
          <p:spPr>
            <a:xfrm>
              <a:off y="2626704" x="6400775"/>
              <a:ext cy="615600" cx="23826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rover</a:t>
              </a:r>
              <a:r>
                <a:rPr b="1" sz="2400" lang="en">
                  <a:solidFill>
                    <a:schemeClr val="lt1"/>
                  </a:solidFill>
                </a:rPr>
                <a:t> 0 times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y="3041671" x="6150275"/>
              <a:ext cy="615600" cx="2633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battery</a:t>
              </a:r>
              <a:r>
                <a:rPr b="1" sz="2400" lang="en">
                  <a:solidFill>
                    <a:schemeClr val="accent2"/>
                  </a:solidFill>
                </a:rPr>
                <a:t> 1 times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y="3456637" x="6150275"/>
              <a:ext cy="615600" cx="2633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outbox</a:t>
              </a:r>
              <a:r>
                <a:rPr b="1" sz="2400" lang="en">
                  <a:solidFill>
                    <a:schemeClr val="lt2"/>
                  </a:solidFill>
                </a:rPr>
                <a:t> 2 times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y="2211737" x="5926175"/>
              <a:ext cy="615600" cx="28572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r" rtl="0" lvl="0">
                <a:buNone/>
              </a:pPr>
              <a:r>
                <a:rPr b="1" sz="2400" lang="en">
                  <a:solidFill>
                    <a:schemeClr val="accent1"/>
                  </a:solidFill>
                </a:rPr>
                <a:t>natural order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y="4135912" x="4129525"/>
              <a:ext cy="496500" cx="1556400"/>
            </a:xfrm>
            <a:prstGeom prst="ellipse">
              <a:avLst/>
            </a:prstGeom>
            <a:noFill/>
            <a:ln w="76200" cap="flat">
              <a:solidFill>
                <a:schemeClr val="accen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0" name="Shape 140"/>
            <p:cNvSpPr/>
            <p:nvPr/>
          </p:nvSpPr>
          <p:spPr>
            <a:xfrm>
              <a:off y="3239112" x="2693425"/>
              <a:ext cy="452700" cx="13584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1" name="Shape 141"/>
            <p:cNvSpPr/>
            <p:nvPr/>
          </p:nvSpPr>
          <p:spPr>
            <a:xfrm>
              <a:off y="4771912" x="2898575"/>
              <a:ext cy="452700" cx="1358400"/>
            </a:xfrm>
            <a:prstGeom prst="ellipse">
              <a:avLst/>
            </a:prstGeom>
            <a:noFill/>
            <a:ln w="76200" cap="flat">
              <a:solidFill>
                <a:schemeClr val="lt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