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sldIdLst>
    <p:sldId id="298" r:id="rId2"/>
    <p:sldId id="353" r:id="rId3"/>
    <p:sldId id="316" r:id="rId4"/>
    <p:sldId id="391" r:id="rId5"/>
    <p:sldId id="257" r:id="rId6"/>
    <p:sldId id="258" r:id="rId7"/>
    <p:sldId id="259" r:id="rId8"/>
    <p:sldId id="329" r:id="rId9"/>
    <p:sldId id="260" r:id="rId10"/>
    <p:sldId id="261" r:id="rId11"/>
    <p:sldId id="264" r:id="rId12"/>
    <p:sldId id="262" r:id="rId13"/>
    <p:sldId id="295" r:id="rId14"/>
    <p:sldId id="263" r:id="rId15"/>
    <p:sldId id="266" r:id="rId16"/>
    <p:sldId id="267" r:id="rId17"/>
    <p:sldId id="330" r:id="rId18"/>
    <p:sldId id="270" r:id="rId19"/>
    <p:sldId id="274" r:id="rId20"/>
    <p:sldId id="392" r:id="rId21"/>
    <p:sldId id="280" r:id="rId22"/>
    <p:sldId id="332" r:id="rId23"/>
    <p:sldId id="271" r:id="rId24"/>
    <p:sldId id="282" r:id="rId25"/>
    <p:sldId id="288" r:id="rId26"/>
    <p:sldId id="396" r:id="rId27"/>
    <p:sldId id="409" r:id="rId28"/>
    <p:sldId id="393" r:id="rId29"/>
    <p:sldId id="397" r:id="rId30"/>
    <p:sldId id="394" r:id="rId31"/>
    <p:sldId id="401" r:id="rId32"/>
    <p:sldId id="402" r:id="rId33"/>
    <p:sldId id="403" r:id="rId34"/>
    <p:sldId id="398" r:id="rId35"/>
    <p:sldId id="399" r:id="rId36"/>
    <p:sldId id="395" r:id="rId37"/>
    <p:sldId id="405" r:id="rId38"/>
    <p:sldId id="407" r:id="rId39"/>
    <p:sldId id="413" r:id="rId40"/>
    <p:sldId id="408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6" d="100"/>
          <a:sy n="156" d="100"/>
        </p:scale>
        <p:origin x="-41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0E1CB-F85C-B44C-AAE5-49D85C5A407C}" type="datetimeFigureOut">
              <a:rPr lang="en-US" smtClean="0"/>
              <a:t>2/10/13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21F7E-8432-944B-BE60-BC3A0BCE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01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one</a:t>
            </a:r>
            <a:r>
              <a:rPr lang="en-US" baseline="0" dirty="0" smtClean="0"/>
              <a:t> of the worlds largest dating websites;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21F7E-8432-944B-BE60-BC3A0BCE3FB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4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BC8A-A90E-5847-9D14-65A4D6FD5B5C}" type="datetimeFigureOut">
              <a:rPr lang="en-US" smtClean="0"/>
              <a:t>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7CC-5DE9-C54F-A64C-3B4E63851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BC8A-A90E-5847-9D14-65A4D6FD5B5C}" type="datetimeFigureOut">
              <a:rPr lang="en-US" smtClean="0"/>
              <a:t>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7CC-5DE9-C54F-A64C-3B4E63851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BC8A-A90E-5847-9D14-65A4D6FD5B5C}" type="datetimeFigureOut">
              <a:rPr lang="en-US" smtClean="0"/>
              <a:t>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7CC-5DE9-C54F-A64C-3B4E63851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BC8A-A90E-5847-9D14-65A4D6FD5B5C}" type="datetimeFigureOut">
              <a:rPr lang="en-US" smtClean="0"/>
              <a:t>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7CC-5DE9-C54F-A64C-3B4E63851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BC8A-A90E-5847-9D14-65A4D6FD5B5C}" type="datetimeFigureOut">
              <a:rPr lang="en-US" smtClean="0"/>
              <a:t>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7CC-5DE9-C54F-A64C-3B4E63851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BC8A-A90E-5847-9D14-65A4D6FD5B5C}" type="datetimeFigureOut">
              <a:rPr lang="en-US" smtClean="0"/>
              <a:t>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7CC-5DE9-C54F-A64C-3B4E63851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BC8A-A90E-5847-9D14-65A4D6FD5B5C}" type="datetimeFigureOut">
              <a:rPr lang="en-US" smtClean="0"/>
              <a:t>2/10/13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7CC-5DE9-C54F-A64C-3B4E63851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BC8A-A90E-5847-9D14-65A4D6FD5B5C}" type="datetimeFigureOut">
              <a:rPr lang="en-US" smtClean="0"/>
              <a:t>2/10/13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7CC-5DE9-C54F-A64C-3B4E63851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BC8A-A90E-5847-9D14-65A4D6FD5B5C}" type="datetimeFigureOut">
              <a:rPr lang="en-US" smtClean="0"/>
              <a:t>2/10/13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7CC-5DE9-C54F-A64C-3B4E63851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BC8A-A90E-5847-9D14-65A4D6FD5B5C}" type="datetimeFigureOut">
              <a:rPr lang="en-US" smtClean="0"/>
              <a:t>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7CC-5DE9-C54F-A64C-3B4E63851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BC8A-A90E-5847-9D14-65A4D6FD5B5C}" type="datetimeFigureOut">
              <a:rPr lang="en-US" smtClean="0"/>
              <a:t>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7CC-5DE9-C54F-A64C-3B4E63851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1BC8A-A90E-5847-9D14-65A4D6FD5B5C}" type="datetimeFigureOut">
              <a:rPr lang="en-US" smtClean="0"/>
              <a:t>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7F7CC-5DE9-C54F-A64C-3B4E63851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092110" y="1812806"/>
            <a:ext cx="2974596" cy="3025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356965" y="29917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69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Less tables?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Yeah right when do you ever store less…</a:t>
            </a:r>
          </a:p>
        </p:txBody>
      </p:sp>
    </p:spTree>
    <p:extLst>
      <p:ext uri="{BB962C8B-B14F-4D97-AF65-F5344CB8AC3E}">
        <p14:creationId xmlns:p14="http://schemas.microsoft.com/office/powerpoint/2010/main" val="3574599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Denormalize</a:t>
            </a:r>
            <a:r>
              <a:rPr lang="en-US" dirty="0" smtClean="0"/>
              <a:t> to materialized views? Good for queries but writes would suck…</a:t>
            </a:r>
          </a:p>
        </p:txBody>
      </p:sp>
    </p:spTree>
    <p:extLst>
      <p:ext uri="{BB962C8B-B14F-4D97-AF65-F5344CB8AC3E}">
        <p14:creationId xmlns:p14="http://schemas.microsoft.com/office/powerpoint/2010/main" val="2685206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Serialize the objects into a blob in </a:t>
            </a:r>
            <a:r>
              <a:rPr lang="en-US" dirty="0" err="1" smtClean="0"/>
              <a:t>mysql</a:t>
            </a:r>
            <a:r>
              <a:rPr lang="en-US" dirty="0"/>
              <a:t>!</a:t>
            </a:r>
            <a:r>
              <a:rPr lang="en-US" dirty="0" smtClean="0"/>
              <a:t> But what about queries? Do everything in the app?</a:t>
            </a:r>
          </a:p>
        </p:txBody>
      </p:sp>
    </p:spTree>
    <p:extLst>
      <p:ext uri="{BB962C8B-B14F-4D97-AF65-F5344CB8AC3E}">
        <p14:creationId xmlns:p14="http://schemas.microsoft.com/office/powerpoint/2010/main" val="2949437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</a:t>
            </a:r>
            <a:r>
              <a:rPr lang="en-US" dirty="0" err="1" smtClean="0"/>
              <a:t>emcache</a:t>
            </a:r>
            <a:r>
              <a:rPr lang="en-US" dirty="0" smtClean="0"/>
              <a:t> to cache object? Doesn’t work for dynamic data.</a:t>
            </a:r>
          </a:p>
        </p:txBody>
      </p:sp>
    </p:spTree>
    <p:extLst>
      <p:ext uri="{BB962C8B-B14F-4D97-AF65-F5344CB8AC3E}">
        <p14:creationId xmlns:p14="http://schemas.microsoft.com/office/powerpoint/2010/main" val="2340247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Drop SQL</a:t>
            </a:r>
            <a:r>
              <a:rPr lang="en-US" dirty="0" smtClean="0"/>
              <a:t>? Mongo? </a:t>
            </a:r>
            <a:r>
              <a:rPr lang="en-US" dirty="0" err="1" smtClean="0"/>
              <a:t>Couchbase</a:t>
            </a:r>
            <a:r>
              <a:rPr lang="en-US" dirty="0" smtClean="0"/>
              <a:t>? </a:t>
            </a:r>
            <a:r>
              <a:rPr lang="en-US" dirty="0" err="1" smtClean="0"/>
              <a:t>Redis</a:t>
            </a:r>
            <a:r>
              <a:rPr lang="en-US" dirty="0" smtClean="0"/>
              <a:t>? Tokyo?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1326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Driving me nuts.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 know the value of SQL, but seriously…</a:t>
            </a:r>
          </a:p>
        </p:txBody>
      </p:sp>
    </p:spTree>
    <p:extLst>
      <p:ext uri="{BB962C8B-B14F-4D97-AF65-F5344CB8AC3E}">
        <p14:creationId xmlns:p14="http://schemas.microsoft.com/office/powerpoint/2010/main" val="2722459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 on! </a:t>
            </a:r>
            <a:r>
              <a:rPr lang="en-US" dirty="0" smtClean="0"/>
              <a:t>Rewind </a:t>
            </a:r>
            <a:r>
              <a:rPr lang="en-US" dirty="0"/>
              <a:t>please.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Let</a:t>
            </a:r>
            <a:r>
              <a:rPr lang="fr-FR" dirty="0" smtClean="0"/>
              <a:t>’</a:t>
            </a:r>
            <a:r>
              <a:rPr lang="en-US" dirty="0" smtClean="0"/>
              <a:t>s take another look at that schema…</a:t>
            </a:r>
          </a:p>
        </p:txBody>
      </p:sp>
    </p:spTree>
    <p:extLst>
      <p:ext uri="{BB962C8B-B14F-4D97-AF65-F5344CB8AC3E}">
        <p14:creationId xmlns:p14="http://schemas.microsoft.com/office/powerpoint/2010/main" val="1754038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 shot 2012-02-07 at 3.13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12" y="320025"/>
            <a:ext cx="6937562" cy="62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3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31052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My objects are there, just exploded into so many tables. If only there was a way to expose that…</a:t>
            </a:r>
          </a:p>
        </p:txBody>
      </p:sp>
    </p:spTree>
    <p:extLst>
      <p:ext uri="{BB962C8B-B14F-4D97-AF65-F5344CB8AC3E}">
        <p14:creationId xmlns:p14="http://schemas.microsoft.com/office/powerpoint/2010/main" val="361577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2-02-07 at 3.14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46" y="1447708"/>
            <a:ext cx="8654611" cy="4892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like: table-grouping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13552523">
            <a:off x="5696321" y="4841105"/>
            <a:ext cx="895993" cy="22593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1563405">
            <a:off x="5449165" y="5356712"/>
            <a:ext cx="895993" cy="22593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396611" y="4811868"/>
            <a:ext cx="2850868" cy="179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ig Caslon"/>
                <a:ea typeface="+mj-ea"/>
                <a:cs typeface="Big Caslon"/>
              </a:rPr>
              <a:t>Table groups</a:t>
            </a:r>
            <a:b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ig Caslon"/>
                <a:ea typeface="+mj-ea"/>
                <a:cs typeface="Big Caslon"/>
              </a:rPr>
            </a:b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ig Caslon"/>
                <a:ea typeface="+mj-ea"/>
                <a:cs typeface="Big Caslon"/>
              </a:rPr>
              <a:t>map</a:t>
            </a:r>
            <a:r>
              <a:rPr kumimoji="0" lang="en-US" sz="26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ig Caslon"/>
                <a:ea typeface="+mj-ea"/>
                <a:cs typeface="Big Caslon"/>
              </a:rPr>
              <a:t> to objects</a:t>
            </a: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ig Caslon"/>
              <a:ea typeface="+mj-ea"/>
              <a:cs typeface="Big Caslon"/>
            </a:endParaRPr>
          </a:p>
        </p:txBody>
      </p:sp>
    </p:spTree>
    <p:extLst>
      <p:ext uri="{BB962C8B-B14F-4D97-AF65-F5344CB8AC3E}">
        <p14:creationId xmlns:p14="http://schemas.microsoft.com/office/powerpoint/2010/main" val="1967653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renormalize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2-02-07 at 3.14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46" y="1447708"/>
            <a:ext cx="8654611" cy="4892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concept: table-grouping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90130"/>
            <a:ext cx="8547059" cy="146780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88846" y="1657936"/>
            <a:ext cx="4292317" cy="490536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068958"/>
            <a:ext cx="4531646" cy="64673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956" y="965863"/>
            <a:ext cx="373244" cy="537443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77976" y="2068618"/>
            <a:ext cx="1468658" cy="167314"/>
            <a:chOff x="577976" y="2068618"/>
            <a:chExt cx="1468658" cy="167314"/>
          </a:xfrm>
        </p:grpSpPr>
        <p:sp>
          <p:nvSpPr>
            <p:cNvPr id="8" name="Rectangle 7"/>
            <p:cNvSpPr/>
            <p:nvPr/>
          </p:nvSpPr>
          <p:spPr>
            <a:xfrm>
              <a:off x="577976" y="2068618"/>
              <a:ext cx="829842" cy="1673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User row</a:t>
              </a:r>
              <a:endParaRPr lang="en-US" sz="1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07818" y="2068618"/>
              <a:ext cx="319408" cy="1673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27226" y="2068618"/>
              <a:ext cx="319408" cy="1673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23926" y="1901304"/>
            <a:ext cx="1377399" cy="167314"/>
            <a:chOff x="577975" y="2068618"/>
            <a:chExt cx="1377399" cy="167314"/>
          </a:xfrm>
        </p:grpSpPr>
        <p:sp>
          <p:nvSpPr>
            <p:cNvPr id="18" name="Rectangle 17"/>
            <p:cNvSpPr/>
            <p:nvPr/>
          </p:nvSpPr>
          <p:spPr>
            <a:xfrm>
              <a:off x="577975" y="2068618"/>
              <a:ext cx="1057991" cy="1673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Job request row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35966" y="2068618"/>
              <a:ext cx="319408" cy="1673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4060367" y="1907457"/>
            <a:ext cx="1118123" cy="1673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Request stats row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523926" y="2074771"/>
            <a:ext cx="1377399" cy="167314"/>
            <a:chOff x="577975" y="2068618"/>
            <a:chExt cx="1377399" cy="167314"/>
          </a:xfrm>
        </p:grpSpPr>
        <p:sp>
          <p:nvSpPr>
            <p:cNvPr id="23" name="Rectangle 22"/>
            <p:cNvSpPr/>
            <p:nvPr/>
          </p:nvSpPr>
          <p:spPr>
            <a:xfrm>
              <a:off x="577975" y="2068618"/>
              <a:ext cx="1057991" cy="1673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Job request row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35966" y="2068618"/>
              <a:ext cx="319408" cy="1673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4060367" y="2080924"/>
            <a:ext cx="1118123" cy="1673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Request stats row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622414" y="2304675"/>
            <a:ext cx="1390896" cy="167314"/>
            <a:chOff x="577975" y="2068618"/>
            <a:chExt cx="1390896" cy="167314"/>
          </a:xfrm>
        </p:grpSpPr>
        <p:sp>
          <p:nvSpPr>
            <p:cNvPr id="27" name="Rectangle 26"/>
            <p:cNvSpPr/>
            <p:nvPr/>
          </p:nvSpPr>
          <p:spPr>
            <a:xfrm>
              <a:off x="577975" y="2068618"/>
              <a:ext cx="1071488" cy="1673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Qualification row</a:t>
              </a:r>
              <a:endParaRPr lang="en-US" sz="10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649463" y="2068618"/>
              <a:ext cx="319408" cy="1673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622414" y="2471989"/>
            <a:ext cx="1390896" cy="167314"/>
            <a:chOff x="577975" y="2068618"/>
            <a:chExt cx="1390896" cy="167314"/>
          </a:xfrm>
        </p:grpSpPr>
        <p:sp>
          <p:nvSpPr>
            <p:cNvPr id="31" name="Rectangle 30"/>
            <p:cNvSpPr/>
            <p:nvPr/>
          </p:nvSpPr>
          <p:spPr>
            <a:xfrm>
              <a:off x="577975" y="2068618"/>
              <a:ext cx="1071488" cy="1673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Qualification row</a:t>
              </a:r>
              <a:endParaRPr lang="en-US" sz="1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649463" y="2068618"/>
              <a:ext cx="319408" cy="1673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701667" y="2723632"/>
            <a:ext cx="1710304" cy="167314"/>
            <a:chOff x="2722977" y="2757728"/>
            <a:chExt cx="1710304" cy="167314"/>
          </a:xfrm>
        </p:grpSpPr>
        <p:sp>
          <p:nvSpPr>
            <p:cNvPr id="34" name="Rectangle 33"/>
            <p:cNvSpPr/>
            <p:nvPr/>
          </p:nvSpPr>
          <p:spPr>
            <a:xfrm>
              <a:off x="2722977" y="2757728"/>
              <a:ext cx="1071488" cy="1673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Membership row</a:t>
              </a:r>
              <a:endParaRPr lang="en-US" sz="1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794465" y="2757728"/>
              <a:ext cx="319408" cy="1673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113873" y="2757728"/>
              <a:ext cx="319408" cy="1673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861524" y="3192541"/>
            <a:ext cx="941465" cy="167314"/>
            <a:chOff x="1027406" y="2068618"/>
            <a:chExt cx="941465" cy="167314"/>
          </a:xfrm>
        </p:grpSpPr>
        <p:sp>
          <p:nvSpPr>
            <p:cNvPr id="40" name="Rectangle 39"/>
            <p:cNvSpPr/>
            <p:nvPr/>
          </p:nvSpPr>
          <p:spPr>
            <a:xfrm>
              <a:off x="1027406" y="2068618"/>
              <a:ext cx="622056" cy="1673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Tag row</a:t>
              </a:r>
              <a:endParaRPr lang="en-US" sz="10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649463" y="2068618"/>
              <a:ext cx="319408" cy="1673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971496" y="3612128"/>
            <a:ext cx="1390896" cy="167314"/>
            <a:chOff x="577975" y="2068618"/>
            <a:chExt cx="1390896" cy="167314"/>
          </a:xfrm>
        </p:grpSpPr>
        <p:sp>
          <p:nvSpPr>
            <p:cNvPr id="46" name="Rectangle 45"/>
            <p:cNvSpPr/>
            <p:nvPr/>
          </p:nvSpPr>
          <p:spPr>
            <a:xfrm>
              <a:off x="577975" y="2068618"/>
              <a:ext cx="1071488" cy="1673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Capabilities row</a:t>
              </a:r>
              <a:endParaRPr lang="en-US" sz="10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649463" y="2068618"/>
              <a:ext cx="319408" cy="1673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861524" y="3370709"/>
            <a:ext cx="941465" cy="167314"/>
            <a:chOff x="1027406" y="2068618"/>
            <a:chExt cx="941465" cy="167314"/>
          </a:xfrm>
        </p:grpSpPr>
        <p:sp>
          <p:nvSpPr>
            <p:cNvPr id="49" name="Rectangle 48"/>
            <p:cNvSpPr/>
            <p:nvPr/>
          </p:nvSpPr>
          <p:spPr>
            <a:xfrm>
              <a:off x="1027406" y="2068618"/>
              <a:ext cx="622056" cy="1673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Tag row</a:t>
              </a:r>
              <a:endParaRPr lang="en-US" sz="10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649463" y="2068618"/>
              <a:ext cx="319408" cy="1673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861524" y="3548877"/>
            <a:ext cx="941465" cy="167314"/>
            <a:chOff x="1027406" y="2068618"/>
            <a:chExt cx="941465" cy="167314"/>
          </a:xfrm>
        </p:grpSpPr>
        <p:sp>
          <p:nvSpPr>
            <p:cNvPr id="52" name="Rectangle 51"/>
            <p:cNvSpPr/>
            <p:nvPr/>
          </p:nvSpPr>
          <p:spPr>
            <a:xfrm>
              <a:off x="1027406" y="2068618"/>
              <a:ext cx="622056" cy="1673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Tag row</a:t>
              </a:r>
              <a:endParaRPr lang="en-US" sz="10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49463" y="2068618"/>
              <a:ext cx="319408" cy="1673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8085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85185E-6 L 0.15382 -0.04514 C 0.18611 -0.05533 0.23438 -0.06111 0.28473 -0.06111 C 0.34219 -0.06111 0.38785 -0.05533 0.42032 -0.04514 L 0.57431 1.85185E-6 " pathEditMode="relative" rAng="0" ptsTypes="FffFF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15" y="-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5185E-6 L 0.19045 -1.85185E-6 C 0.27569 -1.85185E-6 0.3809 0.0132 0.3809 0.02431 L 0.3809 0.04977 " pathEditMode="relative" rAng="0" ptsTypes="FfFF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45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C 0.09739 0.01713 0.19496 0.03472 0.23976 0.0740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79" y="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33333E-6 L 0.19045 -3.33333E-6 C 0.27569 -3.33333E-6 0.3809 0.01968 0.3809 0.03658 L 0.3809 0.075 " pathEditMode="relative" rAng="0" ptsTypes="FfFF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45" y="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C 0.09739 0.02268 0.19496 0.0463 0.23976 0.0990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79" y="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0023 C 0.07743 -0.00695 0.15521 -0.01389 0.21684 0.00092 C 0.2783 0.01574 0.34392 0.07477 0.36944 0.08958 " pathEditMode="relative" rAng="0" ptsTypes="aaA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72" y="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0023 C 0.07743 -0.00695 0.15521 -0.01389 0.21684 0.00092 C 0.2783 0.01574 0.34392 0.07477 0.36944 0.08958 " pathEditMode="relative" rAng="0" ptsTypes="aaA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72" y="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1883E-6 4.53577E-6 C 0.08141 -0.00765 0.16299 -0.01482 0.22323 -0.00209 C 0.28346 0.01111 0.33588 0.06251 0.3607 0.07895 " pathEditMode="relative" rAng="0" ptsTypes="aaA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35" y="31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C 0.07187 -0.00277 0.14392 -0.00532 0.20121 0.00024 C 0.25816 0.00625 0.3191 0.03056 0.34305 0.03681 " pathEditMode="relative" rAng="0" ptsTypes="aaA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53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C 0.07187 -0.00277 0.14392 -0.00532 0.20121 0.00024 C 0.25816 0.00625 0.3191 0.03056 0.34305 0.03681 " pathEditMode="relative" rAng="0" ptsTypes="aaA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53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C 0.07187 -0.00277 0.14392 -0.00532 0.20121 0.00024 C 0.25816 0.00625 0.3191 0.03056 0.34305 0.03681 " pathEditMode="relative" rAng="0" ptsTypes="aaA">
                                      <p:cBhvr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53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0405E-6 9.00671E-7 C 0.06928 -0.0044 0.13891 -0.00625 0.19413 9.00671E-7 C 0.249 0.00926 0.30787 0.0426 0.33096 0.05418 " pathEditMode="relative" rAng="0" ptsTypes="aaA"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8" y="23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As if shuffling rows…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800px-Riffle_shuff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345" y="2178534"/>
            <a:ext cx="5640552" cy="402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00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>
          <a:xfrm>
            <a:off x="1370469" y="1300381"/>
            <a:ext cx="6437278" cy="141546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13000"/>
                </a:schemeClr>
              </a:gs>
              <a:gs pos="35000">
                <a:schemeClr val="accent1">
                  <a:tint val="37000"/>
                  <a:satMod val="300000"/>
                  <a:alpha val="13000"/>
                </a:schemeClr>
              </a:gs>
              <a:gs pos="100000">
                <a:schemeClr val="accent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5739295" y="5641253"/>
            <a:ext cx="1464938" cy="1174292"/>
          </a:xfrm>
          <a:prstGeom prst="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Table </a:t>
            </a:r>
            <a:r>
              <a:rPr lang="en-US" sz="1300" dirty="0" err="1" smtClean="0"/>
              <a:t>btree</a:t>
            </a:r>
            <a:endParaRPr lang="en-US" sz="1300" dirty="0"/>
          </a:p>
        </p:txBody>
      </p:sp>
      <p:sp>
        <p:nvSpPr>
          <p:cNvPr id="51" name="Isosceles Triangle 50"/>
          <p:cNvSpPr/>
          <p:nvPr/>
        </p:nvSpPr>
        <p:spPr>
          <a:xfrm>
            <a:off x="1900833" y="5641253"/>
            <a:ext cx="1464938" cy="1174292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Table </a:t>
            </a:r>
            <a:r>
              <a:rPr lang="en-US" sz="1300" dirty="0" err="1" smtClean="0"/>
              <a:t>btree</a:t>
            </a:r>
            <a:endParaRPr lang="en-US" sz="1300" dirty="0"/>
          </a:p>
        </p:txBody>
      </p:sp>
      <p:sp>
        <p:nvSpPr>
          <p:cNvPr id="4" name="Rectangle 3"/>
          <p:cNvSpPr/>
          <p:nvPr/>
        </p:nvSpPr>
        <p:spPr>
          <a:xfrm>
            <a:off x="1720555" y="1560173"/>
            <a:ext cx="586910" cy="3175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t1.c1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7465" y="1560173"/>
            <a:ext cx="586910" cy="3175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t1.c2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94375" y="1560173"/>
            <a:ext cx="586910" cy="3175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t1.c3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33685" y="1877695"/>
            <a:ext cx="586910" cy="3175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t2.c1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20595" y="1877695"/>
            <a:ext cx="586910" cy="3175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t2.c2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07505" y="1877695"/>
            <a:ext cx="586910" cy="3175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t2.c3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56435" y="2195217"/>
            <a:ext cx="586910" cy="31752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t3.c1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43345" y="2195217"/>
            <a:ext cx="586910" cy="31752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t3.c2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30255" y="2195217"/>
            <a:ext cx="586910" cy="31752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t3.c3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43587" y="1300381"/>
            <a:ext cx="19900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Logical table 1: user</a:t>
            </a:r>
            <a:endParaRPr lang="en-US" sz="1300" dirty="0"/>
          </a:p>
        </p:txBody>
      </p:sp>
      <p:sp>
        <p:nvSpPr>
          <p:cNvPr id="18" name="TextBox 17"/>
          <p:cNvSpPr txBox="1"/>
          <p:nvPr/>
        </p:nvSpPr>
        <p:spPr>
          <a:xfrm>
            <a:off x="3556717" y="1612013"/>
            <a:ext cx="18559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Logical table 2: order</a:t>
            </a:r>
            <a:endParaRPr lang="en-US" sz="13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3893" y="1923645"/>
            <a:ext cx="18232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Logical table 3: item</a:t>
            </a:r>
            <a:endParaRPr lang="en-US" sz="1300" dirty="0"/>
          </a:p>
        </p:txBody>
      </p:sp>
      <p:sp>
        <p:nvSpPr>
          <p:cNvPr id="23" name="Rectangle 22"/>
          <p:cNvSpPr/>
          <p:nvPr/>
        </p:nvSpPr>
        <p:spPr>
          <a:xfrm>
            <a:off x="1720555" y="2817826"/>
            <a:ext cx="586910" cy="3175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307465" y="2817826"/>
            <a:ext cx="586910" cy="3175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John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94375" y="2817826"/>
            <a:ext cx="586910" cy="3175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Way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20555" y="4252715"/>
            <a:ext cx="586910" cy="3175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307465" y="4252715"/>
            <a:ext cx="586910" cy="3175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Ari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894375" y="4252715"/>
            <a:ext cx="586910" cy="3175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Weil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24041" y="3159844"/>
            <a:ext cx="586910" cy="3175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110951" y="3159844"/>
            <a:ext cx="586910" cy="3175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1/4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697861" y="3159844"/>
            <a:ext cx="586910" cy="3175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ship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24041" y="3799901"/>
            <a:ext cx="586910" cy="3175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11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110951" y="3799901"/>
            <a:ext cx="586910" cy="3175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2/7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697861" y="3799901"/>
            <a:ext cx="586910" cy="3175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send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496630" y="4568536"/>
            <a:ext cx="586910" cy="3175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12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083540" y="4568536"/>
            <a:ext cx="586910" cy="3175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6/10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670450" y="4568536"/>
            <a:ext cx="586910" cy="3175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pick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300599" y="3471679"/>
            <a:ext cx="586910" cy="31752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102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887509" y="3471679"/>
            <a:ext cx="586910" cy="31752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1212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474419" y="3471679"/>
            <a:ext cx="586910" cy="31752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gift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282325" y="4879160"/>
            <a:ext cx="586910" cy="31752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101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869235" y="4879160"/>
            <a:ext cx="586910" cy="31752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2323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456145" y="4879160"/>
            <a:ext cx="586910" cy="31752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mom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282325" y="5196682"/>
            <a:ext cx="586910" cy="31752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100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869235" y="5196682"/>
            <a:ext cx="586910" cy="31752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3434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456145" y="5196682"/>
            <a:ext cx="586910" cy="31752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dad</a:t>
            </a:r>
          </a:p>
        </p:txBody>
      </p:sp>
      <p:sp>
        <p:nvSpPr>
          <p:cNvPr id="2" name="Line Callout 1 (Accent Bar) 1"/>
          <p:cNvSpPr/>
          <p:nvPr/>
        </p:nvSpPr>
        <p:spPr>
          <a:xfrm>
            <a:off x="5707683" y="5759236"/>
            <a:ext cx="2616260" cy="693828"/>
          </a:xfrm>
          <a:prstGeom prst="accentCallout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physical data is interleaved in one </a:t>
            </a:r>
            <a:r>
              <a:rPr lang="en-US" dirty="0" err="1" smtClean="0"/>
              <a:t>btree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4" name="Isosceles Triangle 53"/>
          <p:cNvSpPr/>
          <p:nvPr/>
        </p:nvSpPr>
        <p:spPr>
          <a:xfrm>
            <a:off x="3823426" y="5641253"/>
            <a:ext cx="1464938" cy="1174292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Table </a:t>
            </a:r>
            <a:r>
              <a:rPr lang="en-US" sz="1300" dirty="0" err="1" smtClean="0"/>
              <a:t>btree</a:t>
            </a:r>
            <a:endParaRPr lang="en-US" sz="1300" dirty="0"/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457200" y="1432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from the tables within a group is interleaved</a:t>
            </a:r>
          </a:p>
        </p:txBody>
      </p:sp>
      <p:sp>
        <p:nvSpPr>
          <p:cNvPr id="53" name="Isosceles Triangle 52"/>
          <p:cNvSpPr/>
          <p:nvPr/>
        </p:nvSpPr>
        <p:spPr>
          <a:xfrm>
            <a:off x="3650626" y="5641253"/>
            <a:ext cx="1464938" cy="1174292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Table Group</a:t>
            </a:r>
            <a:endParaRPr lang="en-US" sz="1300" dirty="0"/>
          </a:p>
        </p:txBody>
      </p:sp>
      <p:sp>
        <p:nvSpPr>
          <p:cNvPr id="56" name="Line Callout 1 (Accent Bar) 55"/>
          <p:cNvSpPr/>
          <p:nvPr/>
        </p:nvSpPr>
        <p:spPr>
          <a:xfrm>
            <a:off x="6297881" y="3045520"/>
            <a:ext cx="2616260" cy="693828"/>
          </a:xfrm>
          <a:prstGeom prst="accentCallout1">
            <a:avLst>
              <a:gd name="adj1" fmla="val 55693"/>
              <a:gd name="adj2" fmla="val -8333"/>
              <a:gd name="adj3" fmla="val -41988"/>
              <a:gd name="adj4" fmla="val -3655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Logically same schema and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71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677 0 " pathEditMode="relative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677 0 " pathEditMode="relative" ptsTypes="AA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677 0 " pathEditMode="relative" ptsTypes="AA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677 0 " pathEditMode="relative" ptsTypes="AA">
                                      <p:cBhvr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677 0 " pathEditMode="relative" ptsTypes="AA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677 0 " pathEditMode="relative" ptsTypes="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85185E-6 L 0.19444 -1.85185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351 0.00186 " pathEditMode="relative" ptsTypes="AA">
                                      <p:cBhvr>
                                        <p:cTn id="2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351 0.00186 " pathEditMode="relative" ptsTypes="AA">
                                      <p:cBhvr>
                                        <p:cTn id="2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351 0.00186 " pathEditMode="relative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351 0.00186 " pathEditMode="relative" ptsTypes="AA">
                                      <p:cBhvr>
                                        <p:cTn id="2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351 0.00186 " pathEditMode="relative" ptsTypes="AA">
                                      <p:cBhvr>
                                        <p:cTn id="3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351 0.00186 " pathEditMode="relative" ptsTypes="AA">
                                      <p:cBhvr>
                                        <p:cTn id="3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351 0.00186 " pathEditMode="relative" ptsTypes="AA">
                                      <p:cBhvr>
                                        <p:cTn id="3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351 0.00186 " pathEditMode="relative" ptsTypes="AA">
                                      <p:cBhvr>
                                        <p:cTn id="3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351 0.00186 " pathEditMode="relative" ptsTypes="AA">
                                      <p:cBhvr>
                                        <p:cTn id="3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5185E-6 L -0.24184 -1.85185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1" grpId="0" animBg="1"/>
      <p:bldP spid="51" grpId="1" animBg="1"/>
      <p:bldP spid="23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2" grpId="0" animBg="1"/>
      <p:bldP spid="54" grpId="0" animBg="1"/>
      <p:bldP spid="53" grpId="0" animBg="1"/>
      <p:bldP spid="5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28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Traditionally logical tables = physical tables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My conclusion</a:t>
            </a:r>
            <a:r>
              <a:rPr lang="en-US" dirty="0"/>
              <a:t>: Keep </a:t>
            </a:r>
            <a:r>
              <a:rPr lang="en-US" dirty="0" smtClean="0"/>
              <a:t>SQL and logical layer, rethink physical layout without redundancy.</a:t>
            </a:r>
          </a:p>
        </p:txBody>
      </p:sp>
    </p:spTree>
    <p:extLst>
      <p:ext uri="{BB962C8B-B14F-4D97-AF65-F5344CB8AC3E}">
        <p14:creationId xmlns:p14="http://schemas.microsoft.com/office/powerpoint/2010/main" val="1623819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28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It’s nice</a:t>
            </a:r>
          </a:p>
        </p:txBody>
      </p:sp>
    </p:spTree>
    <p:extLst>
      <p:ext uri="{BB962C8B-B14F-4D97-AF65-F5344CB8AC3E}">
        <p14:creationId xmlns:p14="http://schemas.microsoft.com/office/powerpoint/2010/main" val="4163859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Because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JSON + SQL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0228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34" y="1368814"/>
            <a:ext cx="6927716" cy="509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40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28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Nice for ORMs</a:t>
            </a:r>
          </a:p>
        </p:txBody>
      </p:sp>
    </p:spTree>
    <p:extLst>
      <p:ext uri="{BB962C8B-B14F-4D97-AF65-F5344CB8AC3E}">
        <p14:creationId xmlns:p14="http://schemas.microsoft.com/office/powerpoint/2010/main" val="103228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Because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JSON + SQL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Fast localized transaction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389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Activision_group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51" y="1389812"/>
            <a:ext cx="7574876" cy="527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99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Four days in the life of a developer</a:t>
            </a:r>
          </a:p>
        </p:txBody>
      </p:sp>
    </p:spTree>
    <p:extLst>
      <p:ext uri="{BB962C8B-B14F-4D97-AF65-F5344CB8AC3E}">
        <p14:creationId xmlns:p14="http://schemas.microsoft.com/office/powerpoint/2010/main" val="3145897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Because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JSON + SQL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Fast localized transaction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Operational + Analytical</a:t>
            </a:r>
          </a:p>
          <a:p>
            <a:pPr marL="0" indent="0" algn="ctr">
              <a:buNone/>
            </a:pPr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389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5517"/>
            <a:ext cx="8229600" cy="4028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dirty="0" smtClean="0">
                <a:latin typeface="Courier New"/>
                <a:cs typeface="Courier New"/>
              </a:rPr>
              <a:t>SELECT u.id </a:t>
            </a:r>
            <a:r>
              <a:rPr lang="hu-HU" sz="2000" dirty="0">
                <a:latin typeface="Courier New"/>
                <a:cs typeface="Courier New"/>
              </a:rPr>
              <a:t>, o</a:t>
            </a:r>
            <a:r>
              <a:rPr lang="hu-HU" sz="2000" dirty="0" smtClean="0">
                <a:latin typeface="Courier New"/>
                <a:cs typeface="Courier New"/>
              </a:rPr>
              <a:t>.date, ....</a:t>
            </a:r>
            <a:endParaRPr lang="hu-HU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hu-HU" sz="2000" dirty="0" smtClean="0">
                <a:latin typeface="Courier New"/>
                <a:cs typeface="Courier New"/>
              </a:rPr>
              <a:t>FROM </a:t>
            </a:r>
            <a:r>
              <a:rPr lang="hu-HU" sz="2000" b="1" dirty="0" smtClean="0">
                <a:latin typeface="Courier New"/>
                <a:cs typeface="Courier New"/>
              </a:rPr>
              <a:t>users</a:t>
            </a:r>
            <a:r>
              <a:rPr lang="hu-HU" sz="2000" dirty="0" smtClean="0">
                <a:latin typeface="Courier New"/>
                <a:cs typeface="Courier New"/>
              </a:rPr>
              <a:t> u JOIN </a:t>
            </a:r>
            <a:r>
              <a:rPr lang="hu-HU" sz="2000" b="1" dirty="0" smtClean="0">
                <a:latin typeface="Courier New"/>
                <a:cs typeface="Courier New"/>
              </a:rPr>
              <a:t>orders</a:t>
            </a:r>
            <a:r>
              <a:rPr lang="hu-HU" sz="2000" dirty="0" smtClean="0">
                <a:latin typeface="Courier New"/>
                <a:cs typeface="Courier New"/>
              </a:rPr>
              <a:t> o ON </a:t>
            </a:r>
            <a:r>
              <a:rPr lang="hu-HU" sz="2000" dirty="0">
                <a:latin typeface="Courier New"/>
                <a:cs typeface="Courier New"/>
              </a:rPr>
              <a:t>u.id = o</a:t>
            </a:r>
            <a:r>
              <a:rPr lang="hu-HU" sz="2000" dirty="0" smtClean="0">
                <a:latin typeface="Courier New"/>
                <a:cs typeface="Courier New"/>
              </a:rPr>
              <a:t>.u_id</a:t>
            </a:r>
            <a:r>
              <a:rPr lang="hu-HU" sz="2000" dirty="0">
                <a:latin typeface="Courier New"/>
                <a:cs typeface="Courier New"/>
              </a:rPr>
              <a:t/>
            </a:r>
            <a:br>
              <a:rPr lang="hu-HU" sz="2000" dirty="0">
                <a:latin typeface="Courier New"/>
                <a:cs typeface="Courier New"/>
              </a:rPr>
            </a:br>
            <a:r>
              <a:rPr lang="hu-HU" sz="2000" dirty="0" smtClean="0">
                <a:latin typeface="Courier New"/>
                <a:cs typeface="Courier New"/>
              </a:rPr>
              <a:t>	JOIN </a:t>
            </a:r>
            <a:r>
              <a:rPr lang="hu-HU" sz="2000" b="1" dirty="0" smtClean="0">
                <a:latin typeface="Courier New"/>
                <a:cs typeface="Courier New"/>
              </a:rPr>
              <a:t>items</a:t>
            </a:r>
            <a:r>
              <a:rPr lang="hu-HU" sz="2000" dirty="0" smtClean="0">
                <a:latin typeface="Courier New"/>
                <a:cs typeface="Courier New"/>
              </a:rPr>
              <a:t> i ON o.id </a:t>
            </a:r>
            <a:r>
              <a:rPr lang="hu-HU" sz="2000" dirty="0">
                <a:latin typeface="Courier New"/>
                <a:cs typeface="Courier New"/>
              </a:rPr>
              <a:t>= </a:t>
            </a:r>
            <a:r>
              <a:rPr lang="hu-HU" sz="2000" dirty="0" smtClean="0">
                <a:latin typeface="Courier New"/>
                <a:cs typeface="Courier New"/>
              </a:rPr>
              <a:t>i.o_id</a:t>
            </a:r>
            <a:endParaRPr lang="hu-HU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hu-HU" sz="2000" dirty="0" smtClean="0">
                <a:latin typeface="Courier New"/>
                <a:cs typeface="Courier New"/>
              </a:rPr>
              <a:t>WHERE </a:t>
            </a:r>
            <a:r>
              <a:rPr lang="hu-HU" sz="2000" dirty="0">
                <a:latin typeface="Courier New"/>
                <a:cs typeface="Courier New"/>
              </a:rPr>
              <a:t>u</a:t>
            </a:r>
            <a:r>
              <a:rPr lang="hu-HU" sz="2000" dirty="0" smtClean="0">
                <a:latin typeface="Courier New"/>
                <a:cs typeface="Courier New"/>
              </a:rPr>
              <a:t>.status </a:t>
            </a:r>
            <a:r>
              <a:rPr lang="hu-HU" sz="2000" dirty="0">
                <a:latin typeface="Courier New"/>
                <a:cs typeface="Courier New"/>
              </a:rPr>
              <a:t>= '</a:t>
            </a:r>
            <a:r>
              <a:rPr lang="fi-FI" sz="2000" dirty="0" err="1" smtClean="0">
                <a:latin typeface="Courier New"/>
                <a:cs typeface="Courier New"/>
              </a:rPr>
              <a:t>stuck</a:t>
            </a:r>
            <a:r>
              <a:rPr lang="hu-HU" sz="2000" dirty="0">
                <a:latin typeface="Courier New"/>
                <a:cs typeface="Courier New"/>
              </a:rPr>
              <a:t>'</a:t>
            </a:r>
            <a:r>
              <a:rPr lang="fi-FI" sz="2000" dirty="0" smtClean="0">
                <a:latin typeface="Courier New"/>
                <a:cs typeface="Courier New"/>
              </a:rPr>
              <a:t> </a:t>
            </a:r>
            <a:r>
              <a:rPr lang="hu-HU" sz="2000" dirty="0" smtClean="0">
                <a:latin typeface="Courier New"/>
                <a:cs typeface="Courier New"/>
              </a:rPr>
              <a:t>AND i.type </a:t>
            </a:r>
            <a:r>
              <a:rPr lang="hu-HU" sz="2000" dirty="0">
                <a:latin typeface="Courier New"/>
                <a:cs typeface="Courier New"/>
              </a:rPr>
              <a:t>= 'Book</a:t>
            </a:r>
            <a:r>
              <a:rPr lang="hu-HU" sz="2000" dirty="0" smtClean="0">
                <a:latin typeface="Courier New"/>
                <a:cs typeface="Courier New"/>
              </a:rPr>
              <a:t>'</a:t>
            </a:r>
            <a:endParaRPr lang="hu-HU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hu-HU" sz="2000" dirty="0">
                <a:latin typeface="Courier New"/>
                <a:cs typeface="Courier New"/>
              </a:rPr>
              <a:t>ORDER BY </a:t>
            </a:r>
            <a:r>
              <a:rPr lang="hu-HU" sz="2000" dirty="0" smtClean="0">
                <a:latin typeface="Courier New"/>
                <a:cs typeface="Courier New"/>
              </a:rPr>
              <a:t>o.latestChange </a:t>
            </a:r>
            <a:r>
              <a:rPr lang="hu-HU" sz="2000" dirty="0">
                <a:latin typeface="Courier New"/>
                <a:cs typeface="Courier New"/>
              </a:rPr>
              <a:t>DESC</a:t>
            </a:r>
          </a:p>
          <a:p>
            <a:pPr marL="0" indent="0">
              <a:buNone/>
            </a:pPr>
            <a:r>
              <a:rPr lang="hu-HU" sz="2000" dirty="0" smtClean="0">
                <a:latin typeface="Courier New"/>
                <a:cs typeface="Courier New"/>
              </a:rPr>
              <a:t>LIMIT 50</a:t>
            </a:r>
            <a:endParaRPr lang="hu-HU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03101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elational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27794" y="2259681"/>
            <a:ext cx="8159006" cy="4169139"/>
            <a:chOff x="568073" y="1869436"/>
            <a:chExt cx="8159006" cy="4169139"/>
          </a:xfrm>
        </p:grpSpPr>
        <p:sp>
          <p:nvSpPr>
            <p:cNvPr id="5" name="Connector 4"/>
            <p:cNvSpPr/>
            <p:nvPr/>
          </p:nvSpPr>
          <p:spPr>
            <a:xfrm>
              <a:off x="2529630" y="5581375"/>
              <a:ext cx="457200" cy="45720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" name="Connector 5"/>
            <p:cNvSpPr/>
            <p:nvPr/>
          </p:nvSpPr>
          <p:spPr>
            <a:xfrm>
              <a:off x="3137050" y="4968971"/>
              <a:ext cx="457200" cy="457200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" name="Connector 6"/>
            <p:cNvSpPr/>
            <p:nvPr/>
          </p:nvSpPr>
          <p:spPr>
            <a:xfrm>
              <a:off x="4305591" y="4999294"/>
              <a:ext cx="457200" cy="45720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8" name="Connector 7"/>
            <p:cNvSpPr/>
            <p:nvPr/>
          </p:nvSpPr>
          <p:spPr>
            <a:xfrm>
              <a:off x="3753705" y="4339151"/>
              <a:ext cx="457200" cy="4572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9" name="Connector 8"/>
            <p:cNvSpPr/>
            <p:nvPr/>
          </p:nvSpPr>
          <p:spPr>
            <a:xfrm>
              <a:off x="4347571" y="3739675"/>
              <a:ext cx="457200" cy="4572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0" name="Connector 9"/>
            <p:cNvSpPr/>
            <p:nvPr/>
          </p:nvSpPr>
          <p:spPr>
            <a:xfrm>
              <a:off x="4918401" y="4353731"/>
              <a:ext cx="457200" cy="457200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1" name="Connector 10"/>
            <p:cNvSpPr/>
            <p:nvPr/>
          </p:nvSpPr>
          <p:spPr>
            <a:xfrm>
              <a:off x="5509864" y="5011181"/>
              <a:ext cx="457200" cy="45720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2" name="Connector 11"/>
            <p:cNvSpPr/>
            <p:nvPr/>
          </p:nvSpPr>
          <p:spPr>
            <a:xfrm>
              <a:off x="4924827" y="3157470"/>
              <a:ext cx="457200" cy="457200"/>
            </a:xfrm>
            <a:prstGeom prst="flowChartConnector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3" name="Connector 12"/>
            <p:cNvSpPr/>
            <p:nvPr/>
          </p:nvSpPr>
          <p:spPr>
            <a:xfrm>
              <a:off x="5562339" y="2510214"/>
              <a:ext cx="457200" cy="457200"/>
            </a:xfrm>
            <a:prstGeom prst="flowChartConnector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14" name="Connector 13"/>
            <p:cNvSpPr/>
            <p:nvPr/>
          </p:nvSpPr>
          <p:spPr>
            <a:xfrm>
              <a:off x="6202496" y="1869436"/>
              <a:ext cx="457200" cy="457200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cxnSp>
          <p:nvCxnSpPr>
            <p:cNvPr id="15" name="Straight Arrow Connector 14"/>
            <p:cNvCxnSpPr>
              <a:stCxn id="5" idx="7"/>
              <a:endCxn id="6" idx="3"/>
            </p:cNvCxnSpPr>
            <p:nvPr/>
          </p:nvCxnSpPr>
          <p:spPr>
            <a:xfrm flipV="1">
              <a:off x="2919875" y="5359216"/>
              <a:ext cx="284130" cy="2891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7"/>
              <a:endCxn id="8" idx="3"/>
            </p:cNvCxnSpPr>
            <p:nvPr/>
          </p:nvCxnSpPr>
          <p:spPr>
            <a:xfrm flipV="1">
              <a:off x="3527295" y="4729396"/>
              <a:ext cx="293365" cy="3065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7"/>
              <a:endCxn id="9" idx="3"/>
            </p:cNvCxnSpPr>
            <p:nvPr/>
          </p:nvCxnSpPr>
          <p:spPr>
            <a:xfrm flipV="1">
              <a:off x="4143950" y="4129920"/>
              <a:ext cx="270576" cy="2761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7"/>
              <a:endCxn id="12" idx="3"/>
            </p:cNvCxnSpPr>
            <p:nvPr/>
          </p:nvCxnSpPr>
          <p:spPr>
            <a:xfrm flipV="1">
              <a:off x="4737816" y="3547715"/>
              <a:ext cx="253966" cy="2589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7"/>
              <a:endCxn id="13" idx="3"/>
            </p:cNvCxnSpPr>
            <p:nvPr/>
          </p:nvCxnSpPr>
          <p:spPr>
            <a:xfrm flipV="1">
              <a:off x="5315072" y="2900459"/>
              <a:ext cx="314222" cy="3239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3" idx="7"/>
              <a:endCxn id="14" idx="3"/>
            </p:cNvCxnSpPr>
            <p:nvPr/>
          </p:nvCxnSpPr>
          <p:spPr>
            <a:xfrm flipV="1">
              <a:off x="5952584" y="2259681"/>
              <a:ext cx="316867" cy="3174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1"/>
              <a:endCxn id="8" idx="5"/>
            </p:cNvCxnSpPr>
            <p:nvPr/>
          </p:nvCxnSpPr>
          <p:spPr>
            <a:xfrm flipH="1" flipV="1">
              <a:off x="4143950" y="4729396"/>
              <a:ext cx="228596" cy="3368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1"/>
              <a:endCxn id="9" idx="5"/>
            </p:cNvCxnSpPr>
            <p:nvPr/>
          </p:nvCxnSpPr>
          <p:spPr>
            <a:xfrm flipH="1" flipV="1">
              <a:off x="4737816" y="4129920"/>
              <a:ext cx="247540" cy="2907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1" idx="1"/>
              <a:endCxn id="10" idx="5"/>
            </p:cNvCxnSpPr>
            <p:nvPr/>
          </p:nvCxnSpPr>
          <p:spPr>
            <a:xfrm flipH="1" flipV="1">
              <a:off x="5308646" y="4743976"/>
              <a:ext cx="268173" cy="3341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2986830" y="5389539"/>
              <a:ext cx="5740249" cy="575960"/>
              <a:chOff x="2986830" y="5389539"/>
              <a:chExt cx="5740249" cy="575960"/>
            </a:xfrm>
          </p:grpSpPr>
          <p:sp>
            <p:nvSpPr>
              <p:cNvPr id="46" name="Rounded Rectangle 45"/>
              <p:cNvSpPr/>
              <p:nvPr/>
            </p:nvSpPr>
            <p:spPr bwMode="auto">
              <a:xfrm>
                <a:off x="6586229" y="5652535"/>
                <a:ext cx="2140850" cy="312964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pitchFamily="28" charset="-128"/>
                  </a:rPr>
                  <a:t>3 Index Accesses</a:t>
                </a:r>
              </a:p>
            </p:txBody>
          </p:sp>
          <p:cxnSp>
            <p:nvCxnSpPr>
              <p:cNvPr id="47" name="Straight Arrow Connector 46"/>
              <p:cNvCxnSpPr>
                <a:stCxn id="46" idx="1"/>
                <a:endCxn id="11" idx="4"/>
              </p:cNvCxnSpPr>
              <p:nvPr/>
            </p:nvCxnSpPr>
            <p:spPr bwMode="auto">
              <a:xfrm flipH="1" flipV="1">
                <a:off x="5738464" y="5468381"/>
                <a:ext cx="847765" cy="34063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8" name="Straight Arrow Connector 47"/>
              <p:cNvCxnSpPr>
                <a:stCxn id="46" idx="1"/>
                <a:endCxn id="7" idx="5"/>
              </p:cNvCxnSpPr>
              <p:nvPr/>
            </p:nvCxnSpPr>
            <p:spPr bwMode="auto">
              <a:xfrm flipH="1" flipV="1">
                <a:off x="4695836" y="5389539"/>
                <a:ext cx="1890393" cy="41947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9" name="Straight Arrow Connector 48"/>
              <p:cNvCxnSpPr>
                <a:stCxn id="46" idx="1"/>
                <a:endCxn id="5" idx="6"/>
              </p:cNvCxnSpPr>
              <p:nvPr/>
            </p:nvCxnSpPr>
            <p:spPr bwMode="auto">
              <a:xfrm flipH="1">
                <a:off x="2986830" y="5809017"/>
                <a:ext cx="3599399" cy="95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25" name="Group 24"/>
            <p:cNvGrpSpPr/>
            <p:nvPr/>
          </p:nvGrpSpPr>
          <p:grpSpPr>
            <a:xfrm>
              <a:off x="568073" y="2476033"/>
              <a:ext cx="935216" cy="1854169"/>
              <a:chOff x="568073" y="2476033"/>
              <a:chExt cx="935216" cy="1854169"/>
            </a:xfrm>
          </p:grpSpPr>
          <p:pic>
            <p:nvPicPr>
              <p:cNvPr id="44" name="Picture 43" descr="SLOW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073" y="3126349"/>
                <a:ext cx="551483" cy="551483"/>
              </a:xfrm>
              <a:prstGeom prst="rect">
                <a:avLst/>
              </a:prstGeom>
            </p:spPr>
          </p:pic>
          <p:sp>
            <p:nvSpPr>
              <p:cNvPr id="45" name="Left Brace 44"/>
              <p:cNvSpPr/>
              <p:nvPr/>
            </p:nvSpPr>
            <p:spPr bwMode="auto">
              <a:xfrm>
                <a:off x="1119556" y="2476033"/>
                <a:ext cx="383733" cy="1854169"/>
              </a:xfrm>
              <a:prstGeom prst="leftBrace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8" charset="-128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416074" y="2568614"/>
              <a:ext cx="4146265" cy="312964"/>
              <a:chOff x="1416074" y="2568614"/>
              <a:chExt cx="4146265" cy="312964"/>
            </a:xfrm>
          </p:grpSpPr>
          <p:sp>
            <p:nvSpPr>
              <p:cNvPr id="42" name="Rounded Rectangle 41"/>
              <p:cNvSpPr/>
              <p:nvPr/>
            </p:nvSpPr>
            <p:spPr bwMode="auto">
              <a:xfrm>
                <a:off x="1416074" y="2568614"/>
                <a:ext cx="820276" cy="312964"/>
              </a:xfrm>
              <a:prstGeom prst="roundRect">
                <a:avLst/>
              </a:prstGeom>
              <a:solidFill>
                <a:srgbClr val="FF66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pitchFamily="28" charset="-128"/>
                  </a:rPr>
                  <a:t>Sort</a:t>
                </a:r>
              </a:p>
            </p:txBody>
          </p:sp>
          <p:cxnSp>
            <p:nvCxnSpPr>
              <p:cNvPr id="43" name="Straight Arrow Connector 42"/>
              <p:cNvCxnSpPr>
                <a:stCxn id="42" idx="3"/>
                <a:endCxn id="13" idx="2"/>
              </p:cNvCxnSpPr>
              <p:nvPr/>
            </p:nvCxnSpPr>
            <p:spPr bwMode="auto">
              <a:xfrm>
                <a:off x="2236350" y="2725096"/>
                <a:ext cx="3325989" cy="1371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27" name="Group 26"/>
            <p:cNvGrpSpPr/>
            <p:nvPr/>
          </p:nvGrpSpPr>
          <p:grpSpPr>
            <a:xfrm>
              <a:off x="1417015" y="3235972"/>
              <a:ext cx="3507812" cy="312964"/>
              <a:chOff x="1417015" y="3235972"/>
              <a:chExt cx="3507812" cy="312964"/>
            </a:xfrm>
          </p:grpSpPr>
          <p:sp>
            <p:nvSpPr>
              <p:cNvPr id="40" name="Rounded Rectangle 39"/>
              <p:cNvSpPr/>
              <p:nvPr/>
            </p:nvSpPr>
            <p:spPr bwMode="auto">
              <a:xfrm>
                <a:off x="1417015" y="3235972"/>
                <a:ext cx="1482600" cy="312964"/>
              </a:xfrm>
              <a:prstGeom prst="roundRect">
                <a:avLst/>
              </a:prstGeom>
              <a:solidFill>
                <a:srgbClr val="66006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pitchFamily="28" charset="-128"/>
                  </a:rPr>
                  <a:t>Temp Table</a:t>
                </a:r>
              </a:p>
            </p:txBody>
          </p:sp>
          <p:cxnSp>
            <p:nvCxnSpPr>
              <p:cNvPr id="41" name="Straight Arrow Connector 40"/>
              <p:cNvCxnSpPr>
                <a:stCxn id="40" idx="3"/>
                <a:endCxn id="12" idx="2"/>
              </p:cNvCxnSpPr>
              <p:nvPr/>
            </p:nvCxnSpPr>
            <p:spPr bwMode="auto">
              <a:xfrm flipV="1">
                <a:off x="2899615" y="3386070"/>
                <a:ext cx="2025212" cy="638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28" name="Group 27"/>
            <p:cNvGrpSpPr/>
            <p:nvPr/>
          </p:nvGrpSpPr>
          <p:grpSpPr>
            <a:xfrm>
              <a:off x="1418989" y="3918966"/>
              <a:ext cx="2928582" cy="420185"/>
              <a:chOff x="1418989" y="3918966"/>
              <a:chExt cx="2928582" cy="420185"/>
            </a:xfrm>
          </p:grpSpPr>
          <p:sp>
            <p:nvSpPr>
              <p:cNvPr id="37" name="Rounded Rectangle 36"/>
              <p:cNvSpPr/>
              <p:nvPr/>
            </p:nvSpPr>
            <p:spPr bwMode="auto">
              <a:xfrm>
                <a:off x="1418989" y="3918966"/>
                <a:ext cx="942445" cy="312964"/>
              </a:xfrm>
              <a:prstGeom prst="round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pitchFamily="28" charset="-128"/>
                  </a:rPr>
                  <a:t>2 Joins</a:t>
                </a:r>
              </a:p>
            </p:txBody>
          </p:sp>
          <p:cxnSp>
            <p:nvCxnSpPr>
              <p:cNvPr id="38" name="Straight Arrow Connector 37"/>
              <p:cNvCxnSpPr>
                <a:stCxn id="37" idx="3"/>
                <a:endCxn id="9" idx="2"/>
              </p:cNvCxnSpPr>
              <p:nvPr/>
            </p:nvCxnSpPr>
            <p:spPr bwMode="auto">
              <a:xfrm flipV="1">
                <a:off x="2361434" y="3968275"/>
                <a:ext cx="1986137" cy="10717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9" name="Straight Arrow Connector 38"/>
              <p:cNvCxnSpPr>
                <a:stCxn id="37" idx="3"/>
                <a:endCxn id="8" idx="0"/>
              </p:cNvCxnSpPr>
              <p:nvPr/>
            </p:nvCxnSpPr>
            <p:spPr bwMode="auto">
              <a:xfrm>
                <a:off x="2361434" y="4075448"/>
                <a:ext cx="1620871" cy="26370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29" name="Group 28"/>
            <p:cNvGrpSpPr/>
            <p:nvPr/>
          </p:nvGrpSpPr>
          <p:grpSpPr>
            <a:xfrm>
              <a:off x="3594250" y="4442006"/>
              <a:ext cx="5132829" cy="755565"/>
              <a:chOff x="3269081" y="5652535"/>
              <a:chExt cx="5132829" cy="755565"/>
            </a:xfrm>
          </p:grpSpPr>
          <p:sp>
            <p:nvSpPr>
              <p:cNvPr id="34" name="Rounded Rectangle 33"/>
              <p:cNvSpPr/>
              <p:nvPr/>
            </p:nvSpPr>
            <p:spPr bwMode="auto">
              <a:xfrm>
                <a:off x="6334527" y="5652535"/>
                <a:ext cx="2067383" cy="31296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rgbClr val="1B1B1B"/>
                    </a:solidFill>
                    <a:effectLst/>
                    <a:latin typeface="Arial" charset="0"/>
                    <a:ea typeface="ＭＳ Ｐゴシック" pitchFamily="28" charset="-128"/>
                  </a:rPr>
                  <a:t>2 Table Accesses</a:t>
                </a:r>
              </a:p>
            </p:txBody>
          </p:sp>
          <p:cxnSp>
            <p:nvCxnSpPr>
              <p:cNvPr id="35" name="Straight Arrow Connector 34"/>
              <p:cNvCxnSpPr>
                <a:stCxn id="34" idx="1"/>
                <a:endCxn id="10" idx="6"/>
              </p:cNvCxnSpPr>
              <p:nvPr/>
            </p:nvCxnSpPr>
            <p:spPr bwMode="auto">
              <a:xfrm flipH="1" flipV="1">
                <a:off x="5050432" y="5792860"/>
                <a:ext cx="1284095" cy="1615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6" name="Straight Arrow Connector 35"/>
              <p:cNvCxnSpPr>
                <a:stCxn id="34" idx="1"/>
                <a:endCxn id="6" idx="6"/>
              </p:cNvCxnSpPr>
              <p:nvPr/>
            </p:nvCxnSpPr>
            <p:spPr bwMode="auto">
              <a:xfrm flipH="1">
                <a:off x="3269081" y="5809017"/>
                <a:ext cx="3065446" cy="59908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30" name="Group 29"/>
            <p:cNvGrpSpPr/>
            <p:nvPr/>
          </p:nvGrpSpPr>
          <p:grpSpPr>
            <a:xfrm>
              <a:off x="6659696" y="1946717"/>
              <a:ext cx="2067383" cy="312964"/>
              <a:chOff x="6334527" y="5652535"/>
              <a:chExt cx="2067383" cy="312964"/>
            </a:xfrm>
          </p:grpSpPr>
          <p:sp>
            <p:nvSpPr>
              <p:cNvPr id="32" name="Rounded Rectangle 31"/>
              <p:cNvSpPr/>
              <p:nvPr/>
            </p:nvSpPr>
            <p:spPr bwMode="auto">
              <a:xfrm>
                <a:off x="6586229" y="5652535"/>
                <a:ext cx="1815681" cy="31296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rgbClr val="1B1B1B"/>
                    </a:solidFill>
                    <a:effectLst/>
                    <a:latin typeface="Arial" charset="0"/>
                    <a:ea typeface="ＭＳ Ｐゴシック" pitchFamily="28" charset="-128"/>
                  </a:rPr>
                  <a:t>Project</a:t>
                </a: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pitchFamily="28" charset="-128"/>
                  </a:rPr>
                  <a:t> </a:t>
                </a: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rgbClr val="1B1B1B"/>
                    </a:solidFill>
                    <a:effectLst/>
                    <a:latin typeface="Arial" charset="0"/>
                    <a:ea typeface="ＭＳ Ｐゴシック" pitchFamily="28" charset="-128"/>
                  </a:rPr>
                  <a:t>Results</a:t>
                </a:r>
              </a:p>
            </p:txBody>
          </p:sp>
          <p:cxnSp>
            <p:nvCxnSpPr>
              <p:cNvPr id="33" name="Straight Arrow Connector 32"/>
              <p:cNvCxnSpPr>
                <a:stCxn id="32" idx="1"/>
                <a:endCxn id="14" idx="6"/>
              </p:cNvCxnSpPr>
              <p:nvPr/>
            </p:nvCxnSpPr>
            <p:spPr bwMode="auto">
              <a:xfrm flipH="1" flipV="1">
                <a:off x="6334527" y="5803854"/>
                <a:ext cx="251702" cy="516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31" name="TextBox 30"/>
            <p:cNvSpPr txBox="1"/>
            <p:nvPr/>
          </p:nvSpPr>
          <p:spPr>
            <a:xfrm>
              <a:off x="6207517" y="1908037"/>
              <a:ext cx="442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10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8044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kiban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909705" y="2156324"/>
            <a:ext cx="5086282" cy="3284728"/>
            <a:chOff x="157971" y="2156324"/>
            <a:chExt cx="5086282" cy="3284728"/>
          </a:xfrm>
        </p:grpSpPr>
        <p:sp>
          <p:nvSpPr>
            <p:cNvPr id="4" name="Connector 3"/>
            <p:cNvSpPr/>
            <p:nvPr/>
          </p:nvSpPr>
          <p:spPr>
            <a:xfrm>
              <a:off x="3332543" y="3578510"/>
              <a:ext cx="457200" cy="457200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1B1B1B"/>
                  </a:solidFill>
                </a:rPr>
                <a:t>2</a:t>
              </a:r>
              <a:endParaRPr lang="en-US" dirty="0">
                <a:solidFill>
                  <a:srgbClr val="1B1B1B"/>
                </a:solidFill>
              </a:endParaRPr>
            </a:p>
          </p:txBody>
        </p:sp>
        <p:sp>
          <p:nvSpPr>
            <p:cNvPr id="5" name="Connector 4"/>
            <p:cNvSpPr/>
            <p:nvPr/>
          </p:nvSpPr>
          <p:spPr>
            <a:xfrm>
              <a:off x="1857074" y="4983852"/>
              <a:ext cx="457200" cy="45720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" name="Connector 5"/>
            <p:cNvSpPr/>
            <p:nvPr/>
          </p:nvSpPr>
          <p:spPr>
            <a:xfrm>
              <a:off x="4787053" y="2156324"/>
              <a:ext cx="457200" cy="457200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7" name="Straight Arrow Connector 6"/>
            <p:cNvCxnSpPr>
              <a:stCxn id="5" idx="7"/>
              <a:endCxn id="4" idx="3"/>
            </p:cNvCxnSpPr>
            <p:nvPr/>
          </p:nvCxnSpPr>
          <p:spPr>
            <a:xfrm flipV="1">
              <a:off x="2247319" y="3968755"/>
              <a:ext cx="1152179" cy="10820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7"/>
              <a:endCxn id="6" idx="3"/>
            </p:cNvCxnSpPr>
            <p:nvPr/>
          </p:nvCxnSpPr>
          <p:spPr>
            <a:xfrm flipV="1">
              <a:off x="3722788" y="2546569"/>
              <a:ext cx="1131220" cy="10988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169622" y="4249663"/>
              <a:ext cx="2517166" cy="801144"/>
              <a:chOff x="169622" y="4249663"/>
              <a:chExt cx="2517166" cy="801144"/>
            </a:xfrm>
          </p:grpSpPr>
          <p:sp>
            <p:nvSpPr>
              <p:cNvPr id="10" name="Rounded Rectangle 9"/>
              <p:cNvSpPr/>
              <p:nvPr/>
            </p:nvSpPr>
            <p:spPr bwMode="auto">
              <a:xfrm>
                <a:off x="169622" y="4249663"/>
                <a:ext cx="2517166" cy="312964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pitchFamily="28" charset="-128"/>
                  </a:rPr>
                  <a:t>1 Group Index Access</a:t>
                </a:r>
              </a:p>
            </p:txBody>
          </p:sp>
          <p:cxnSp>
            <p:nvCxnSpPr>
              <p:cNvPr id="11" name="Straight Arrow Connector 10"/>
              <p:cNvCxnSpPr>
                <a:stCxn id="10" idx="2"/>
                <a:endCxn id="5" idx="1"/>
              </p:cNvCxnSpPr>
              <p:nvPr/>
            </p:nvCxnSpPr>
            <p:spPr bwMode="auto">
              <a:xfrm>
                <a:off x="1428205" y="4562627"/>
                <a:ext cx="495824" cy="48818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12" name="Group 11"/>
            <p:cNvGrpSpPr/>
            <p:nvPr/>
          </p:nvGrpSpPr>
          <p:grpSpPr>
            <a:xfrm>
              <a:off x="157971" y="3276982"/>
              <a:ext cx="3174572" cy="530128"/>
              <a:chOff x="5300835" y="6039617"/>
              <a:chExt cx="3174572" cy="530128"/>
            </a:xfrm>
          </p:grpSpPr>
          <p:sp>
            <p:nvSpPr>
              <p:cNvPr id="13" name="Rounded Rectangle 12"/>
              <p:cNvSpPr/>
              <p:nvPr/>
            </p:nvSpPr>
            <p:spPr bwMode="auto">
              <a:xfrm>
                <a:off x="5300835" y="6039617"/>
                <a:ext cx="2067383" cy="31296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rgbClr val="1B1B1B"/>
                    </a:solidFill>
                    <a:effectLst/>
                    <a:latin typeface="Arial" charset="0"/>
                    <a:ea typeface="ＭＳ Ｐゴシック" pitchFamily="28" charset="-128"/>
                  </a:rPr>
                  <a:t>1 Group Access</a:t>
                </a:r>
              </a:p>
            </p:txBody>
          </p:sp>
          <p:cxnSp>
            <p:nvCxnSpPr>
              <p:cNvPr id="14" name="Straight Arrow Connector 13"/>
              <p:cNvCxnSpPr>
                <a:stCxn id="13" idx="3"/>
                <a:endCxn id="4" idx="2"/>
              </p:cNvCxnSpPr>
              <p:nvPr/>
            </p:nvCxnSpPr>
            <p:spPr bwMode="auto">
              <a:xfrm>
                <a:off x="7368218" y="6196099"/>
                <a:ext cx="1107189" cy="37364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15" name="Group 14"/>
            <p:cNvGrpSpPr/>
            <p:nvPr/>
          </p:nvGrpSpPr>
          <p:grpSpPr>
            <a:xfrm>
              <a:off x="157971" y="2233605"/>
              <a:ext cx="4629082" cy="312964"/>
              <a:chOff x="5300835" y="7491529"/>
              <a:chExt cx="4629082" cy="312964"/>
            </a:xfrm>
          </p:grpSpPr>
          <p:sp>
            <p:nvSpPr>
              <p:cNvPr id="16" name="Rounded Rectangle 15"/>
              <p:cNvSpPr/>
              <p:nvPr/>
            </p:nvSpPr>
            <p:spPr bwMode="auto">
              <a:xfrm>
                <a:off x="5300835" y="7491529"/>
                <a:ext cx="1815681" cy="31296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rgbClr val="1B1B1B"/>
                    </a:solidFill>
                    <a:effectLst/>
                    <a:latin typeface="Arial" charset="0"/>
                    <a:ea typeface="ＭＳ Ｐゴシック" pitchFamily="28" charset="-128"/>
                  </a:rPr>
                  <a:t>Project</a:t>
                </a: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pitchFamily="28" charset="-128"/>
                  </a:rPr>
                  <a:t> </a:t>
                </a: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rgbClr val="1B1B1B"/>
                    </a:solidFill>
                    <a:effectLst/>
                    <a:latin typeface="Arial" charset="0"/>
                    <a:ea typeface="ＭＳ Ｐゴシック" pitchFamily="28" charset="-128"/>
                  </a:rPr>
                  <a:t>Results</a:t>
                </a:r>
              </a:p>
            </p:txBody>
          </p:sp>
          <p:cxnSp>
            <p:nvCxnSpPr>
              <p:cNvPr id="17" name="Straight Arrow Connector 16"/>
              <p:cNvCxnSpPr>
                <a:stCxn id="16" idx="3"/>
                <a:endCxn id="6" idx="2"/>
              </p:cNvCxnSpPr>
              <p:nvPr/>
            </p:nvCxnSpPr>
            <p:spPr bwMode="auto">
              <a:xfrm flipV="1">
                <a:off x="7116516" y="7642848"/>
                <a:ext cx="2813401" cy="516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737035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right match?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077"/>
            <a:ext cx="9144000" cy="431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1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of the largest dating websites</a:t>
            </a:r>
            <a:endParaRPr lang="en-US" dirty="0"/>
          </a:p>
        </p:txBody>
      </p:sp>
      <p:pic>
        <p:nvPicPr>
          <p:cNvPr id="5" name="Picture 4" descr="netlog schem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461" y="1417638"/>
            <a:ext cx="5464547" cy="522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09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Because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JSON + SQL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Fast localized transaction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Operational + Analytical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Natural way to scale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9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475046" y="2918825"/>
            <a:ext cx="2103766" cy="2402971"/>
            <a:chOff x="4848341" y="3778744"/>
            <a:chExt cx="2103766" cy="2402971"/>
          </a:xfrm>
        </p:grpSpPr>
        <p:grpSp>
          <p:nvGrpSpPr>
            <p:cNvPr id="5" name="Group 9"/>
            <p:cNvGrpSpPr/>
            <p:nvPr/>
          </p:nvGrpSpPr>
          <p:grpSpPr>
            <a:xfrm>
              <a:off x="4848341" y="3778744"/>
              <a:ext cx="2103766" cy="2402971"/>
              <a:chOff x="4848341" y="3778744"/>
              <a:chExt cx="2103766" cy="2402971"/>
            </a:xfrm>
          </p:grpSpPr>
          <p:grpSp>
            <p:nvGrpSpPr>
              <p:cNvPr id="7" name="Group 31"/>
              <p:cNvGrpSpPr>
                <a:grpSpLocks/>
              </p:cNvGrpSpPr>
              <p:nvPr/>
            </p:nvGrpSpPr>
            <p:grpSpPr bwMode="auto">
              <a:xfrm>
                <a:off x="5105023" y="4410425"/>
                <a:ext cx="1641395" cy="1665831"/>
                <a:chOff x="77" y="491"/>
                <a:chExt cx="357" cy="281"/>
              </a:xfrm>
            </p:grpSpPr>
            <p:sp>
              <p:nvSpPr>
                <p:cNvPr id="12" name="Freeform 32"/>
                <p:cNvSpPr>
                  <a:spLocks noChangeArrowheads="1"/>
                </p:cNvSpPr>
                <p:nvPr/>
              </p:nvSpPr>
              <p:spPr bwMode="auto">
                <a:xfrm>
                  <a:off x="82" y="491"/>
                  <a:ext cx="351" cy="281"/>
                </a:xfrm>
                <a:custGeom>
                  <a:avLst/>
                  <a:gdLst>
                    <a:gd name="T0" fmla="*/ 2 w 353"/>
                    <a:gd name="T1" fmla="*/ 250 h 279"/>
                    <a:gd name="T2" fmla="*/ 13 w 353"/>
                    <a:gd name="T3" fmla="*/ 257 h 279"/>
                    <a:gd name="T4" fmla="*/ 30 w 353"/>
                    <a:gd name="T5" fmla="*/ 264 h 279"/>
                    <a:gd name="T6" fmla="*/ 54 w 353"/>
                    <a:gd name="T7" fmla="*/ 269 h 279"/>
                    <a:gd name="T8" fmla="*/ 83 w 353"/>
                    <a:gd name="T9" fmla="*/ 274 h 279"/>
                    <a:gd name="T10" fmla="*/ 117 w 353"/>
                    <a:gd name="T11" fmla="*/ 277 h 279"/>
                    <a:gd name="T12" fmla="*/ 153 w 353"/>
                    <a:gd name="T13" fmla="*/ 279 h 279"/>
                    <a:gd name="T14" fmla="*/ 190 w 353"/>
                    <a:gd name="T15" fmla="*/ 279 h 279"/>
                    <a:gd name="T16" fmla="*/ 227 w 353"/>
                    <a:gd name="T17" fmla="*/ 277 h 279"/>
                    <a:gd name="T18" fmla="*/ 261 w 353"/>
                    <a:gd name="T19" fmla="*/ 275 h 279"/>
                    <a:gd name="T20" fmla="*/ 292 w 353"/>
                    <a:gd name="T21" fmla="*/ 270 h 279"/>
                    <a:gd name="T22" fmla="*/ 317 w 353"/>
                    <a:gd name="T23" fmla="*/ 265 h 279"/>
                    <a:gd name="T24" fmla="*/ 336 w 353"/>
                    <a:gd name="T25" fmla="*/ 259 h 279"/>
                    <a:gd name="T26" fmla="*/ 349 w 353"/>
                    <a:gd name="T27" fmla="*/ 252 h 279"/>
                    <a:gd name="T28" fmla="*/ 353 w 353"/>
                    <a:gd name="T29" fmla="*/ 245 h 279"/>
                    <a:gd name="T30" fmla="*/ 350 w 353"/>
                    <a:gd name="T31" fmla="*/ 40 h 279"/>
                    <a:gd name="T32" fmla="*/ 340 w 353"/>
                    <a:gd name="T33" fmla="*/ 47 h 279"/>
                    <a:gd name="T34" fmla="*/ 323 w 353"/>
                    <a:gd name="T35" fmla="*/ 54 h 279"/>
                    <a:gd name="T36" fmla="*/ 299 w 353"/>
                    <a:gd name="T37" fmla="*/ 59 h 279"/>
                    <a:gd name="T38" fmla="*/ 269 w 353"/>
                    <a:gd name="T39" fmla="*/ 64 h 279"/>
                    <a:gd name="T40" fmla="*/ 236 w 353"/>
                    <a:gd name="T41" fmla="*/ 67 h 279"/>
                    <a:gd name="T42" fmla="*/ 200 w 353"/>
                    <a:gd name="T43" fmla="*/ 69 h 279"/>
                    <a:gd name="T44" fmla="*/ 162 w 353"/>
                    <a:gd name="T45" fmla="*/ 69 h 279"/>
                    <a:gd name="T46" fmla="*/ 126 w 353"/>
                    <a:gd name="T47" fmla="*/ 67 h 279"/>
                    <a:gd name="T48" fmla="*/ 92 w 353"/>
                    <a:gd name="T49" fmla="*/ 65 h 279"/>
                    <a:gd name="T50" fmla="*/ 61 w 353"/>
                    <a:gd name="T51" fmla="*/ 60 h 279"/>
                    <a:gd name="T52" fmla="*/ 35 w 353"/>
                    <a:gd name="T53" fmla="*/ 55 h 279"/>
                    <a:gd name="T54" fmla="*/ 16 w 353"/>
                    <a:gd name="T55" fmla="*/ 49 h 279"/>
                    <a:gd name="T56" fmla="*/ 4 w 353"/>
                    <a:gd name="T57" fmla="*/ 42 h 279"/>
                    <a:gd name="T58" fmla="*/ 0 w 353"/>
                    <a:gd name="T59" fmla="*/ 35 h 279"/>
                    <a:gd name="T60" fmla="*/ 2 w 353"/>
                    <a:gd name="T61" fmla="*/ 28 h 279"/>
                    <a:gd name="T62" fmla="*/ 12 w 353"/>
                    <a:gd name="T63" fmla="*/ 21 h 279"/>
                    <a:gd name="T64" fmla="*/ 30 w 353"/>
                    <a:gd name="T65" fmla="*/ 15 h 279"/>
                    <a:gd name="T66" fmla="*/ 54 w 353"/>
                    <a:gd name="T67" fmla="*/ 9 h 279"/>
                    <a:gd name="T68" fmla="*/ 83 w 353"/>
                    <a:gd name="T69" fmla="*/ 5 h 279"/>
                    <a:gd name="T70" fmla="*/ 117 w 353"/>
                    <a:gd name="T71" fmla="*/ 2 h 279"/>
                    <a:gd name="T72" fmla="*/ 153 w 353"/>
                    <a:gd name="T73" fmla="*/ 0 h 279"/>
                    <a:gd name="T74" fmla="*/ 190 w 353"/>
                    <a:gd name="T75" fmla="*/ 0 h 279"/>
                    <a:gd name="T76" fmla="*/ 227 w 353"/>
                    <a:gd name="T77" fmla="*/ 1 h 279"/>
                    <a:gd name="T78" fmla="*/ 261 w 353"/>
                    <a:gd name="T79" fmla="*/ 4 h 279"/>
                    <a:gd name="T80" fmla="*/ 292 w 353"/>
                    <a:gd name="T81" fmla="*/ 8 h 279"/>
                    <a:gd name="T82" fmla="*/ 317 w 353"/>
                    <a:gd name="T83" fmla="*/ 13 h 279"/>
                    <a:gd name="T84" fmla="*/ 337 w 353"/>
                    <a:gd name="T85" fmla="*/ 19 h 279"/>
                    <a:gd name="T86" fmla="*/ 349 w 353"/>
                    <a:gd name="T87" fmla="*/ 26 h 279"/>
                    <a:gd name="T88" fmla="*/ 353 w 353"/>
                    <a:gd name="T89" fmla="*/ 34 h 279"/>
                    <a:gd name="T90" fmla="*/ 350 w 353"/>
                    <a:gd name="T91" fmla="*/ 41 h 279"/>
                    <a:gd name="T92" fmla="*/ 339 w 353"/>
                    <a:gd name="T93" fmla="*/ 48 h 279"/>
                    <a:gd name="T94" fmla="*/ 321 w 353"/>
                    <a:gd name="T95" fmla="*/ 54 h 279"/>
                    <a:gd name="T96" fmla="*/ 296 w 353"/>
                    <a:gd name="T97" fmla="*/ 60 h 279"/>
                    <a:gd name="T98" fmla="*/ 267 w 353"/>
                    <a:gd name="T99" fmla="*/ 64 h 279"/>
                    <a:gd name="T100" fmla="*/ 233 w 353"/>
                    <a:gd name="T101" fmla="*/ 67 h 279"/>
                    <a:gd name="T102" fmla="*/ 196 w 353"/>
                    <a:gd name="T103" fmla="*/ 69 h 279"/>
                    <a:gd name="T104" fmla="*/ 159 w 353"/>
                    <a:gd name="T105" fmla="*/ 69 h 279"/>
                    <a:gd name="T106" fmla="*/ 123 w 353"/>
                    <a:gd name="T107" fmla="*/ 67 h 279"/>
                    <a:gd name="T108" fmla="*/ 89 w 353"/>
                    <a:gd name="T109" fmla="*/ 64 h 279"/>
                    <a:gd name="T110" fmla="*/ 58 w 353"/>
                    <a:gd name="T111" fmla="*/ 60 h 279"/>
                    <a:gd name="T112" fmla="*/ 33 w 353"/>
                    <a:gd name="T113" fmla="*/ 55 h 279"/>
                    <a:gd name="T114" fmla="*/ 15 w 353"/>
                    <a:gd name="T115" fmla="*/ 48 h 279"/>
                    <a:gd name="T116" fmla="*/ 3 w 353"/>
                    <a:gd name="T117" fmla="*/ 41 h 279"/>
                    <a:gd name="T118" fmla="*/ 0 w 353"/>
                    <a:gd name="T119" fmla="*/ 34 h 279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353"/>
                    <a:gd name="T181" fmla="*/ 0 h 279"/>
                    <a:gd name="T182" fmla="*/ 353 w 353"/>
                    <a:gd name="T183" fmla="*/ 279 h 279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353" h="279">
                      <a:moveTo>
                        <a:pt x="0" y="34"/>
                      </a:moveTo>
                      <a:lnTo>
                        <a:pt x="0" y="244"/>
                      </a:lnTo>
                      <a:lnTo>
                        <a:pt x="0" y="245"/>
                      </a:lnTo>
                      <a:lnTo>
                        <a:pt x="0" y="246"/>
                      </a:lnTo>
                      <a:lnTo>
                        <a:pt x="0" y="247"/>
                      </a:lnTo>
                      <a:lnTo>
                        <a:pt x="0" y="248"/>
                      </a:lnTo>
                      <a:lnTo>
                        <a:pt x="1" y="248"/>
                      </a:lnTo>
                      <a:lnTo>
                        <a:pt x="1" y="249"/>
                      </a:lnTo>
                      <a:lnTo>
                        <a:pt x="2" y="250"/>
                      </a:lnTo>
                      <a:lnTo>
                        <a:pt x="3" y="251"/>
                      </a:lnTo>
                      <a:lnTo>
                        <a:pt x="4" y="252"/>
                      </a:lnTo>
                      <a:lnTo>
                        <a:pt x="5" y="253"/>
                      </a:lnTo>
                      <a:lnTo>
                        <a:pt x="6" y="253"/>
                      </a:lnTo>
                      <a:lnTo>
                        <a:pt x="6" y="254"/>
                      </a:lnTo>
                      <a:lnTo>
                        <a:pt x="7" y="254"/>
                      </a:lnTo>
                      <a:lnTo>
                        <a:pt x="8" y="255"/>
                      </a:lnTo>
                      <a:lnTo>
                        <a:pt x="9" y="256"/>
                      </a:lnTo>
                      <a:lnTo>
                        <a:pt x="10" y="256"/>
                      </a:lnTo>
                      <a:lnTo>
                        <a:pt x="11" y="257"/>
                      </a:lnTo>
                      <a:lnTo>
                        <a:pt x="13" y="257"/>
                      </a:lnTo>
                      <a:lnTo>
                        <a:pt x="14" y="258"/>
                      </a:lnTo>
                      <a:lnTo>
                        <a:pt x="15" y="258"/>
                      </a:lnTo>
                      <a:lnTo>
                        <a:pt x="16" y="259"/>
                      </a:lnTo>
                      <a:lnTo>
                        <a:pt x="18" y="259"/>
                      </a:lnTo>
                      <a:lnTo>
                        <a:pt x="19" y="260"/>
                      </a:lnTo>
                      <a:lnTo>
                        <a:pt x="20" y="261"/>
                      </a:lnTo>
                      <a:lnTo>
                        <a:pt x="22" y="261"/>
                      </a:lnTo>
                      <a:lnTo>
                        <a:pt x="23" y="262"/>
                      </a:lnTo>
                      <a:lnTo>
                        <a:pt x="25" y="262"/>
                      </a:lnTo>
                      <a:lnTo>
                        <a:pt x="27" y="263"/>
                      </a:lnTo>
                      <a:lnTo>
                        <a:pt x="28" y="263"/>
                      </a:lnTo>
                      <a:lnTo>
                        <a:pt x="30" y="264"/>
                      </a:lnTo>
                      <a:lnTo>
                        <a:pt x="32" y="264"/>
                      </a:lnTo>
                      <a:lnTo>
                        <a:pt x="34" y="265"/>
                      </a:lnTo>
                      <a:lnTo>
                        <a:pt x="35" y="265"/>
                      </a:lnTo>
                      <a:lnTo>
                        <a:pt x="37" y="266"/>
                      </a:lnTo>
                      <a:lnTo>
                        <a:pt x="39" y="266"/>
                      </a:lnTo>
                      <a:lnTo>
                        <a:pt x="41" y="267"/>
                      </a:lnTo>
                      <a:lnTo>
                        <a:pt x="43" y="267"/>
                      </a:lnTo>
                      <a:lnTo>
                        <a:pt x="45" y="267"/>
                      </a:lnTo>
                      <a:lnTo>
                        <a:pt x="48" y="268"/>
                      </a:lnTo>
                      <a:lnTo>
                        <a:pt x="50" y="268"/>
                      </a:lnTo>
                      <a:lnTo>
                        <a:pt x="52" y="269"/>
                      </a:lnTo>
                      <a:lnTo>
                        <a:pt x="54" y="269"/>
                      </a:lnTo>
                      <a:lnTo>
                        <a:pt x="56" y="270"/>
                      </a:lnTo>
                      <a:lnTo>
                        <a:pt x="59" y="270"/>
                      </a:lnTo>
                      <a:lnTo>
                        <a:pt x="61" y="270"/>
                      </a:lnTo>
                      <a:lnTo>
                        <a:pt x="63" y="271"/>
                      </a:lnTo>
                      <a:lnTo>
                        <a:pt x="66" y="271"/>
                      </a:lnTo>
                      <a:lnTo>
                        <a:pt x="68" y="272"/>
                      </a:lnTo>
                      <a:lnTo>
                        <a:pt x="71" y="272"/>
                      </a:lnTo>
                      <a:lnTo>
                        <a:pt x="73" y="272"/>
                      </a:lnTo>
                      <a:lnTo>
                        <a:pt x="76" y="273"/>
                      </a:lnTo>
                      <a:lnTo>
                        <a:pt x="78" y="273"/>
                      </a:lnTo>
                      <a:lnTo>
                        <a:pt x="81" y="273"/>
                      </a:lnTo>
                      <a:lnTo>
                        <a:pt x="83" y="274"/>
                      </a:lnTo>
                      <a:lnTo>
                        <a:pt x="86" y="274"/>
                      </a:lnTo>
                      <a:lnTo>
                        <a:pt x="89" y="274"/>
                      </a:lnTo>
                      <a:lnTo>
                        <a:pt x="92" y="275"/>
                      </a:lnTo>
                      <a:lnTo>
                        <a:pt x="94" y="275"/>
                      </a:lnTo>
                      <a:lnTo>
                        <a:pt x="97" y="275"/>
                      </a:lnTo>
                      <a:lnTo>
                        <a:pt x="100" y="275"/>
                      </a:lnTo>
                      <a:lnTo>
                        <a:pt x="103" y="276"/>
                      </a:lnTo>
                      <a:lnTo>
                        <a:pt x="105" y="276"/>
                      </a:lnTo>
                      <a:lnTo>
                        <a:pt x="108" y="276"/>
                      </a:lnTo>
                      <a:lnTo>
                        <a:pt x="111" y="276"/>
                      </a:lnTo>
                      <a:lnTo>
                        <a:pt x="114" y="277"/>
                      </a:lnTo>
                      <a:lnTo>
                        <a:pt x="117" y="277"/>
                      </a:lnTo>
                      <a:lnTo>
                        <a:pt x="120" y="277"/>
                      </a:lnTo>
                      <a:lnTo>
                        <a:pt x="123" y="277"/>
                      </a:lnTo>
                      <a:lnTo>
                        <a:pt x="126" y="277"/>
                      </a:lnTo>
                      <a:lnTo>
                        <a:pt x="129" y="278"/>
                      </a:lnTo>
                      <a:lnTo>
                        <a:pt x="132" y="278"/>
                      </a:lnTo>
                      <a:lnTo>
                        <a:pt x="135" y="278"/>
                      </a:lnTo>
                      <a:lnTo>
                        <a:pt x="138" y="278"/>
                      </a:lnTo>
                      <a:lnTo>
                        <a:pt x="141" y="278"/>
                      </a:lnTo>
                      <a:lnTo>
                        <a:pt x="144" y="278"/>
                      </a:lnTo>
                      <a:lnTo>
                        <a:pt x="147" y="278"/>
                      </a:lnTo>
                      <a:lnTo>
                        <a:pt x="150" y="278"/>
                      </a:lnTo>
                      <a:lnTo>
                        <a:pt x="153" y="279"/>
                      </a:lnTo>
                      <a:lnTo>
                        <a:pt x="156" y="279"/>
                      </a:lnTo>
                      <a:lnTo>
                        <a:pt x="159" y="279"/>
                      </a:lnTo>
                      <a:lnTo>
                        <a:pt x="162" y="279"/>
                      </a:lnTo>
                      <a:lnTo>
                        <a:pt x="165" y="279"/>
                      </a:lnTo>
                      <a:lnTo>
                        <a:pt x="169" y="279"/>
                      </a:lnTo>
                      <a:lnTo>
                        <a:pt x="172" y="279"/>
                      </a:lnTo>
                      <a:lnTo>
                        <a:pt x="175" y="279"/>
                      </a:lnTo>
                      <a:lnTo>
                        <a:pt x="178" y="279"/>
                      </a:lnTo>
                      <a:lnTo>
                        <a:pt x="181" y="279"/>
                      </a:lnTo>
                      <a:lnTo>
                        <a:pt x="184" y="279"/>
                      </a:lnTo>
                      <a:lnTo>
                        <a:pt x="187" y="279"/>
                      </a:lnTo>
                      <a:lnTo>
                        <a:pt x="190" y="279"/>
                      </a:lnTo>
                      <a:lnTo>
                        <a:pt x="193" y="279"/>
                      </a:lnTo>
                      <a:lnTo>
                        <a:pt x="196" y="279"/>
                      </a:lnTo>
                      <a:lnTo>
                        <a:pt x="200" y="279"/>
                      </a:lnTo>
                      <a:lnTo>
                        <a:pt x="203" y="278"/>
                      </a:lnTo>
                      <a:lnTo>
                        <a:pt x="206" y="278"/>
                      </a:lnTo>
                      <a:lnTo>
                        <a:pt x="209" y="278"/>
                      </a:lnTo>
                      <a:lnTo>
                        <a:pt x="212" y="278"/>
                      </a:lnTo>
                      <a:lnTo>
                        <a:pt x="215" y="278"/>
                      </a:lnTo>
                      <a:lnTo>
                        <a:pt x="218" y="278"/>
                      </a:lnTo>
                      <a:lnTo>
                        <a:pt x="221" y="278"/>
                      </a:lnTo>
                      <a:lnTo>
                        <a:pt x="224" y="278"/>
                      </a:lnTo>
                      <a:lnTo>
                        <a:pt x="227" y="277"/>
                      </a:lnTo>
                      <a:lnTo>
                        <a:pt x="230" y="277"/>
                      </a:lnTo>
                      <a:lnTo>
                        <a:pt x="233" y="277"/>
                      </a:lnTo>
                      <a:lnTo>
                        <a:pt x="236" y="277"/>
                      </a:lnTo>
                      <a:lnTo>
                        <a:pt x="239" y="277"/>
                      </a:lnTo>
                      <a:lnTo>
                        <a:pt x="241" y="276"/>
                      </a:lnTo>
                      <a:lnTo>
                        <a:pt x="244" y="276"/>
                      </a:lnTo>
                      <a:lnTo>
                        <a:pt x="247" y="276"/>
                      </a:lnTo>
                      <a:lnTo>
                        <a:pt x="250" y="276"/>
                      </a:lnTo>
                      <a:lnTo>
                        <a:pt x="253" y="275"/>
                      </a:lnTo>
                      <a:lnTo>
                        <a:pt x="256" y="275"/>
                      </a:lnTo>
                      <a:lnTo>
                        <a:pt x="258" y="275"/>
                      </a:lnTo>
                      <a:lnTo>
                        <a:pt x="261" y="275"/>
                      </a:lnTo>
                      <a:lnTo>
                        <a:pt x="264" y="274"/>
                      </a:lnTo>
                      <a:lnTo>
                        <a:pt x="266" y="274"/>
                      </a:lnTo>
                      <a:lnTo>
                        <a:pt x="269" y="274"/>
                      </a:lnTo>
                      <a:lnTo>
                        <a:pt x="272" y="273"/>
                      </a:lnTo>
                      <a:lnTo>
                        <a:pt x="274" y="273"/>
                      </a:lnTo>
                      <a:lnTo>
                        <a:pt x="277" y="273"/>
                      </a:lnTo>
                      <a:lnTo>
                        <a:pt x="279" y="272"/>
                      </a:lnTo>
                      <a:lnTo>
                        <a:pt x="282" y="272"/>
                      </a:lnTo>
                      <a:lnTo>
                        <a:pt x="284" y="272"/>
                      </a:lnTo>
                      <a:lnTo>
                        <a:pt x="287" y="271"/>
                      </a:lnTo>
                      <a:lnTo>
                        <a:pt x="289" y="271"/>
                      </a:lnTo>
                      <a:lnTo>
                        <a:pt x="292" y="270"/>
                      </a:lnTo>
                      <a:lnTo>
                        <a:pt x="294" y="270"/>
                      </a:lnTo>
                      <a:lnTo>
                        <a:pt x="296" y="270"/>
                      </a:lnTo>
                      <a:lnTo>
                        <a:pt x="299" y="269"/>
                      </a:lnTo>
                      <a:lnTo>
                        <a:pt x="301" y="269"/>
                      </a:lnTo>
                      <a:lnTo>
                        <a:pt x="303" y="268"/>
                      </a:lnTo>
                      <a:lnTo>
                        <a:pt x="305" y="268"/>
                      </a:lnTo>
                      <a:lnTo>
                        <a:pt x="307" y="267"/>
                      </a:lnTo>
                      <a:lnTo>
                        <a:pt x="309" y="267"/>
                      </a:lnTo>
                      <a:lnTo>
                        <a:pt x="311" y="267"/>
                      </a:lnTo>
                      <a:lnTo>
                        <a:pt x="313" y="266"/>
                      </a:lnTo>
                      <a:lnTo>
                        <a:pt x="315" y="266"/>
                      </a:lnTo>
                      <a:lnTo>
                        <a:pt x="317" y="265"/>
                      </a:lnTo>
                      <a:lnTo>
                        <a:pt x="319" y="265"/>
                      </a:lnTo>
                      <a:lnTo>
                        <a:pt x="321" y="264"/>
                      </a:lnTo>
                      <a:lnTo>
                        <a:pt x="323" y="264"/>
                      </a:lnTo>
                      <a:lnTo>
                        <a:pt x="324" y="263"/>
                      </a:lnTo>
                      <a:lnTo>
                        <a:pt x="326" y="263"/>
                      </a:lnTo>
                      <a:lnTo>
                        <a:pt x="328" y="262"/>
                      </a:lnTo>
                      <a:lnTo>
                        <a:pt x="329" y="262"/>
                      </a:lnTo>
                      <a:lnTo>
                        <a:pt x="331" y="261"/>
                      </a:lnTo>
                      <a:lnTo>
                        <a:pt x="332" y="261"/>
                      </a:lnTo>
                      <a:lnTo>
                        <a:pt x="334" y="260"/>
                      </a:lnTo>
                      <a:lnTo>
                        <a:pt x="335" y="259"/>
                      </a:lnTo>
                      <a:lnTo>
                        <a:pt x="336" y="259"/>
                      </a:lnTo>
                      <a:lnTo>
                        <a:pt x="338" y="258"/>
                      </a:lnTo>
                      <a:lnTo>
                        <a:pt x="339" y="258"/>
                      </a:lnTo>
                      <a:lnTo>
                        <a:pt x="340" y="257"/>
                      </a:lnTo>
                      <a:lnTo>
                        <a:pt x="341" y="257"/>
                      </a:lnTo>
                      <a:lnTo>
                        <a:pt x="342" y="256"/>
                      </a:lnTo>
                      <a:lnTo>
                        <a:pt x="343" y="256"/>
                      </a:lnTo>
                      <a:lnTo>
                        <a:pt x="344" y="255"/>
                      </a:lnTo>
                      <a:lnTo>
                        <a:pt x="345" y="254"/>
                      </a:lnTo>
                      <a:lnTo>
                        <a:pt x="346" y="254"/>
                      </a:lnTo>
                      <a:lnTo>
                        <a:pt x="347" y="253"/>
                      </a:lnTo>
                      <a:lnTo>
                        <a:pt x="348" y="253"/>
                      </a:lnTo>
                      <a:lnTo>
                        <a:pt x="349" y="252"/>
                      </a:lnTo>
                      <a:lnTo>
                        <a:pt x="349" y="251"/>
                      </a:lnTo>
                      <a:lnTo>
                        <a:pt x="350" y="251"/>
                      </a:lnTo>
                      <a:lnTo>
                        <a:pt x="350" y="250"/>
                      </a:lnTo>
                      <a:lnTo>
                        <a:pt x="351" y="250"/>
                      </a:lnTo>
                      <a:lnTo>
                        <a:pt x="351" y="249"/>
                      </a:lnTo>
                      <a:lnTo>
                        <a:pt x="352" y="248"/>
                      </a:lnTo>
                      <a:lnTo>
                        <a:pt x="352" y="247"/>
                      </a:lnTo>
                      <a:lnTo>
                        <a:pt x="353" y="247"/>
                      </a:lnTo>
                      <a:lnTo>
                        <a:pt x="353" y="246"/>
                      </a:lnTo>
                      <a:lnTo>
                        <a:pt x="353" y="245"/>
                      </a:lnTo>
                      <a:lnTo>
                        <a:pt x="353" y="244"/>
                      </a:lnTo>
                      <a:lnTo>
                        <a:pt x="353" y="34"/>
                      </a:lnTo>
                      <a:lnTo>
                        <a:pt x="353" y="35"/>
                      </a:lnTo>
                      <a:lnTo>
                        <a:pt x="353" y="36"/>
                      </a:lnTo>
                      <a:lnTo>
                        <a:pt x="353" y="37"/>
                      </a:lnTo>
                      <a:lnTo>
                        <a:pt x="352" y="37"/>
                      </a:lnTo>
                      <a:lnTo>
                        <a:pt x="352" y="38"/>
                      </a:lnTo>
                      <a:lnTo>
                        <a:pt x="351" y="39"/>
                      </a:lnTo>
                      <a:lnTo>
                        <a:pt x="351" y="40"/>
                      </a:lnTo>
                      <a:lnTo>
                        <a:pt x="350" y="40"/>
                      </a:lnTo>
                      <a:lnTo>
                        <a:pt x="350" y="41"/>
                      </a:lnTo>
                      <a:lnTo>
                        <a:pt x="349" y="41"/>
                      </a:lnTo>
                      <a:lnTo>
                        <a:pt x="349" y="42"/>
                      </a:lnTo>
                      <a:lnTo>
                        <a:pt x="348" y="43"/>
                      </a:lnTo>
                      <a:lnTo>
                        <a:pt x="347" y="43"/>
                      </a:lnTo>
                      <a:lnTo>
                        <a:pt x="346" y="44"/>
                      </a:lnTo>
                      <a:lnTo>
                        <a:pt x="345" y="44"/>
                      </a:lnTo>
                      <a:lnTo>
                        <a:pt x="344" y="45"/>
                      </a:lnTo>
                      <a:lnTo>
                        <a:pt x="343" y="46"/>
                      </a:lnTo>
                      <a:lnTo>
                        <a:pt x="342" y="46"/>
                      </a:lnTo>
                      <a:lnTo>
                        <a:pt x="341" y="47"/>
                      </a:lnTo>
                      <a:lnTo>
                        <a:pt x="340" y="47"/>
                      </a:lnTo>
                      <a:lnTo>
                        <a:pt x="339" y="48"/>
                      </a:lnTo>
                      <a:lnTo>
                        <a:pt x="338" y="48"/>
                      </a:lnTo>
                      <a:lnTo>
                        <a:pt x="336" y="49"/>
                      </a:lnTo>
                      <a:lnTo>
                        <a:pt x="335" y="49"/>
                      </a:lnTo>
                      <a:lnTo>
                        <a:pt x="334" y="50"/>
                      </a:lnTo>
                      <a:lnTo>
                        <a:pt x="332" y="51"/>
                      </a:lnTo>
                      <a:lnTo>
                        <a:pt x="331" y="51"/>
                      </a:lnTo>
                      <a:lnTo>
                        <a:pt x="329" y="52"/>
                      </a:lnTo>
                      <a:lnTo>
                        <a:pt x="328" y="52"/>
                      </a:lnTo>
                      <a:lnTo>
                        <a:pt x="326" y="53"/>
                      </a:lnTo>
                      <a:lnTo>
                        <a:pt x="324" y="53"/>
                      </a:lnTo>
                      <a:lnTo>
                        <a:pt x="323" y="54"/>
                      </a:lnTo>
                      <a:lnTo>
                        <a:pt x="321" y="54"/>
                      </a:lnTo>
                      <a:lnTo>
                        <a:pt x="319" y="55"/>
                      </a:lnTo>
                      <a:lnTo>
                        <a:pt x="317" y="55"/>
                      </a:lnTo>
                      <a:lnTo>
                        <a:pt x="315" y="56"/>
                      </a:lnTo>
                      <a:lnTo>
                        <a:pt x="313" y="56"/>
                      </a:lnTo>
                      <a:lnTo>
                        <a:pt x="311" y="57"/>
                      </a:lnTo>
                      <a:lnTo>
                        <a:pt x="309" y="57"/>
                      </a:lnTo>
                      <a:lnTo>
                        <a:pt x="307" y="58"/>
                      </a:lnTo>
                      <a:lnTo>
                        <a:pt x="305" y="58"/>
                      </a:lnTo>
                      <a:lnTo>
                        <a:pt x="303" y="58"/>
                      </a:lnTo>
                      <a:lnTo>
                        <a:pt x="301" y="59"/>
                      </a:lnTo>
                      <a:lnTo>
                        <a:pt x="299" y="59"/>
                      </a:lnTo>
                      <a:lnTo>
                        <a:pt x="296" y="60"/>
                      </a:lnTo>
                      <a:lnTo>
                        <a:pt x="294" y="60"/>
                      </a:lnTo>
                      <a:lnTo>
                        <a:pt x="292" y="60"/>
                      </a:lnTo>
                      <a:lnTo>
                        <a:pt x="289" y="61"/>
                      </a:lnTo>
                      <a:lnTo>
                        <a:pt x="287" y="61"/>
                      </a:lnTo>
                      <a:lnTo>
                        <a:pt x="284" y="62"/>
                      </a:lnTo>
                      <a:lnTo>
                        <a:pt x="282" y="62"/>
                      </a:lnTo>
                      <a:lnTo>
                        <a:pt x="279" y="62"/>
                      </a:lnTo>
                      <a:lnTo>
                        <a:pt x="277" y="63"/>
                      </a:lnTo>
                      <a:lnTo>
                        <a:pt x="274" y="63"/>
                      </a:lnTo>
                      <a:lnTo>
                        <a:pt x="272" y="63"/>
                      </a:lnTo>
                      <a:lnTo>
                        <a:pt x="269" y="64"/>
                      </a:lnTo>
                      <a:lnTo>
                        <a:pt x="266" y="64"/>
                      </a:lnTo>
                      <a:lnTo>
                        <a:pt x="264" y="64"/>
                      </a:lnTo>
                      <a:lnTo>
                        <a:pt x="261" y="65"/>
                      </a:lnTo>
                      <a:lnTo>
                        <a:pt x="258" y="65"/>
                      </a:lnTo>
                      <a:lnTo>
                        <a:pt x="256" y="65"/>
                      </a:lnTo>
                      <a:lnTo>
                        <a:pt x="253" y="65"/>
                      </a:lnTo>
                      <a:lnTo>
                        <a:pt x="250" y="66"/>
                      </a:lnTo>
                      <a:lnTo>
                        <a:pt x="247" y="66"/>
                      </a:lnTo>
                      <a:lnTo>
                        <a:pt x="244" y="66"/>
                      </a:lnTo>
                      <a:lnTo>
                        <a:pt x="241" y="66"/>
                      </a:lnTo>
                      <a:lnTo>
                        <a:pt x="239" y="67"/>
                      </a:lnTo>
                      <a:lnTo>
                        <a:pt x="236" y="67"/>
                      </a:lnTo>
                      <a:lnTo>
                        <a:pt x="233" y="67"/>
                      </a:lnTo>
                      <a:lnTo>
                        <a:pt x="230" y="67"/>
                      </a:lnTo>
                      <a:lnTo>
                        <a:pt x="227" y="67"/>
                      </a:lnTo>
                      <a:lnTo>
                        <a:pt x="224" y="68"/>
                      </a:lnTo>
                      <a:lnTo>
                        <a:pt x="221" y="68"/>
                      </a:lnTo>
                      <a:lnTo>
                        <a:pt x="218" y="68"/>
                      </a:lnTo>
                      <a:lnTo>
                        <a:pt x="215" y="68"/>
                      </a:lnTo>
                      <a:lnTo>
                        <a:pt x="212" y="68"/>
                      </a:lnTo>
                      <a:lnTo>
                        <a:pt x="209" y="68"/>
                      </a:lnTo>
                      <a:lnTo>
                        <a:pt x="206" y="68"/>
                      </a:lnTo>
                      <a:lnTo>
                        <a:pt x="203" y="68"/>
                      </a:lnTo>
                      <a:lnTo>
                        <a:pt x="200" y="69"/>
                      </a:lnTo>
                      <a:lnTo>
                        <a:pt x="196" y="69"/>
                      </a:lnTo>
                      <a:lnTo>
                        <a:pt x="193" y="69"/>
                      </a:lnTo>
                      <a:lnTo>
                        <a:pt x="190" y="69"/>
                      </a:lnTo>
                      <a:lnTo>
                        <a:pt x="187" y="69"/>
                      </a:lnTo>
                      <a:lnTo>
                        <a:pt x="184" y="69"/>
                      </a:lnTo>
                      <a:lnTo>
                        <a:pt x="181" y="69"/>
                      </a:lnTo>
                      <a:lnTo>
                        <a:pt x="178" y="69"/>
                      </a:lnTo>
                      <a:lnTo>
                        <a:pt x="175" y="69"/>
                      </a:lnTo>
                      <a:lnTo>
                        <a:pt x="172" y="69"/>
                      </a:lnTo>
                      <a:lnTo>
                        <a:pt x="169" y="69"/>
                      </a:lnTo>
                      <a:lnTo>
                        <a:pt x="165" y="69"/>
                      </a:lnTo>
                      <a:lnTo>
                        <a:pt x="162" y="69"/>
                      </a:lnTo>
                      <a:lnTo>
                        <a:pt x="159" y="69"/>
                      </a:lnTo>
                      <a:lnTo>
                        <a:pt x="156" y="69"/>
                      </a:lnTo>
                      <a:lnTo>
                        <a:pt x="153" y="69"/>
                      </a:lnTo>
                      <a:lnTo>
                        <a:pt x="150" y="68"/>
                      </a:lnTo>
                      <a:lnTo>
                        <a:pt x="147" y="68"/>
                      </a:lnTo>
                      <a:lnTo>
                        <a:pt x="144" y="68"/>
                      </a:lnTo>
                      <a:lnTo>
                        <a:pt x="141" y="68"/>
                      </a:lnTo>
                      <a:lnTo>
                        <a:pt x="138" y="68"/>
                      </a:lnTo>
                      <a:lnTo>
                        <a:pt x="135" y="68"/>
                      </a:lnTo>
                      <a:lnTo>
                        <a:pt x="132" y="68"/>
                      </a:lnTo>
                      <a:lnTo>
                        <a:pt x="129" y="68"/>
                      </a:lnTo>
                      <a:lnTo>
                        <a:pt x="126" y="67"/>
                      </a:lnTo>
                      <a:lnTo>
                        <a:pt x="123" y="67"/>
                      </a:lnTo>
                      <a:lnTo>
                        <a:pt x="120" y="67"/>
                      </a:lnTo>
                      <a:lnTo>
                        <a:pt x="117" y="67"/>
                      </a:lnTo>
                      <a:lnTo>
                        <a:pt x="114" y="67"/>
                      </a:lnTo>
                      <a:lnTo>
                        <a:pt x="111" y="66"/>
                      </a:lnTo>
                      <a:lnTo>
                        <a:pt x="108" y="66"/>
                      </a:lnTo>
                      <a:lnTo>
                        <a:pt x="105" y="66"/>
                      </a:lnTo>
                      <a:lnTo>
                        <a:pt x="103" y="66"/>
                      </a:lnTo>
                      <a:lnTo>
                        <a:pt x="100" y="65"/>
                      </a:lnTo>
                      <a:lnTo>
                        <a:pt x="97" y="65"/>
                      </a:lnTo>
                      <a:lnTo>
                        <a:pt x="94" y="65"/>
                      </a:lnTo>
                      <a:lnTo>
                        <a:pt x="92" y="65"/>
                      </a:lnTo>
                      <a:lnTo>
                        <a:pt x="89" y="64"/>
                      </a:lnTo>
                      <a:lnTo>
                        <a:pt x="86" y="64"/>
                      </a:lnTo>
                      <a:lnTo>
                        <a:pt x="83" y="64"/>
                      </a:lnTo>
                      <a:lnTo>
                        <a:pt x="81" y="63"/>
                      </a:lnTo>
                      <a:lnTo>
                        <a:pt x="78" y="63"/>
                      </a:lnTo>
                      <a:lnTo>
                        <a:pt x="76" y="63"/>
                      </a:lnTo>
                      <a:lnTo>
                        <a:pt x="73" y="62"/>
                      </a:lnTo>
                      <a:lnTo>
                        <a:pt x="71" y="62"/>
                      </a:lnTo>
                      <a:lnTo>
                        <a:pt x="68" y="62"/>
                      </a:lnTo>
                      <a:lnTo>
                        <a:pt x="66" y="61"/>
                      </a:lnTo>
                      <a:lnTo>
                        <a:pt x="63" y="61"/>
                      </a:lnTo>
                      <a:lnTo>
                        <a:pt x="61" y="60"/>
                      </a:lnTo>
                      <a:lnTo>
                        <a:pt x="59" y="60"/>
                      </a:lnTo>
                      <a:lnTo>
                        <a:pt x="56" y="60"/>
                      </a:lnTo>
                      <a:lnTo>
                        <a:pt x="54" y="59"/>
                      </a:lnTo>
                      <a:lnTo>
                        <a:pt x="52" y="59"/>
                      </a:lnTo>
                      <a:lnTo>
                        <a:pt x="50" y="58"/>
                      </a:lnTo>
                      <a:lnTo>
                        <a:pt x="48" y="58"/>
                      </a:lnTo>
                      <a:lnTo>
                        <a:pt x="45" y="58"/>
                      </a:lnTo>
                      <a:lnTo>
                        <a:pt x="43" y="57"/>
                      </a:lnTo>
                      <a:lnTo>
                        <a:pt x="41" y="57"/>
                      </a:lnTo>
                      <a:lnTo>
                        <a:pt x="39" y="56"/>
                      </a:lnTo>
                      <a:lnTo>
                        <a:pt x="37" y="56"/>
                      </a:lnTo>
                      <a:lnTo>
                        <a:pt x="35" y="55"/>
                      </a:lnTo>
                      <a:lnTo>
                        <a:pt x="34" y="55"/>
                      </a:lnTo>
                      <a:lnTo>
                        <a:pt x="32" y="54"/>
                      </a:lnTo>
                      <a:lnTo>
                        <a:pt x="30" y="54"/>
                      </a:lnTo>
                      <a:lnTo>
                        <a:pt x="28" y="53"/>
                      </a:lnTo>
                      <a:lnTo>
                        <a:pt x="27" y="53"/>
                      </a:lnTo>
                      <a:lnTo>
                        <a:pt x="25" y="52"/>
                      </a:lnTo>
                      <a:lnTo>
                        <a:pt x="23" y="52"/>
                      </a:lnTo>
                      <a:lnTo>
                        <a:pt x="22" y="51"/>
                      </a:lnTo>
                      <a:lnTo>
                        <a:pt x="20" y="51"/>
                      </a:lnTo>
                      <a:lnTo>
                        <a:pt x="19" y="50"/>
                      </a:lnTo>
                      <a:lnTo>
                        <a:pt x="18" y="49"/>
                      </a:lnTo>
                      <a:lnTo>
                        <a:pt x="16" y="49"/>
                      </a:lnTo>
                      <a:lnTo>
                        <a:pt x="15" y="48"/>
                      </a:lnTo>
                      <a:lnTo>
                        <a:pt x="14" y="48"/>
                      </a:lnTo>
                      <a:lnTo>
                        <a:pt x="13" y="47"/>
                      </a:lnTo>
                      <a:lnTo>
                        <a:pt x="11" y="47"/>
                      </a:lnTo>
                      <a:lnTo>
                        <a:pt x="10" y="46"/>
                      </a:lnTo>
                      <a:lnTo>
                        <a:pt x="9" y="46"/>
                      </a:lnTo>
                      <a:lnTo>
                        <a:pt x="8" y="45"/>
                      </a:lnTo>
                      <a:lnTo>
                        <a:pt x="7" y="44"/>
                      </a:lnTo>
                      <a:lnTo>
                        <a:pt x="6" y="44"/>
                      </a:lnTo>
                      <a:lnTo>
                        <a:pt x="6" y="43"/>
                      </a:lnTo>
                      <a:lnTo>
                        <a:pt x="5" y="43"/>
                      </a:lnTo>
                      <a:lnTo>
                        <a:pt x="4" y="42"/>
                      </a:lnTo>
                      <a:lnTo>
                        <a:pt x="3" y="41"/>
                      </a:lnTo>
                      <a:lnTo>
                        <a:pt x="2" y="40"/>
                      </a:lnTo>
                      <a:lnTo>
                        <a:pt x="1" y="39"/>
                      </a:lnTo>
                      <a:lnTo>
                        <a:pt x="1" y="38"/>
                      </a:lnTo>
                      <a:lnTo>
                        <a:pt x="0" y="38"/>
                      </a:lnTo>
                      <a:lnTo>
                        <a:pt x="0" y="37"/>
                      </a:lnTo>
                      <a:lnTo>
                        <a:pt x="0" y="36"/>
                      </a:lnTo>
                      <a:lnTo>
                        <a:pt x="0" y="35"/>
                      </a:lnTo>
                      <a:lnTo>
                        <a:pt x="0" y="34"/>
                      </a:lnTo>
                      <a:moveTo>
                        <a:pt x="0" y="34"/>
                      </a:moveTo>
                      <a:lnTo>
                        <a:pt x="0" y="34"/>
                      </a:lnTo>
                      <a:lnTo>
                        <a:pt x="0" y="33"/>
                      </a:lnTo>
                      <a:lnTo>
                        <a:pt x="0" y="32"/>
                      </a:lnTo>
                      <a:lnTo>
                        <a:pt x="0" y="31"/>
                      </a:lnTo>
                      <a:lnTo>
                        <a:pt x="1" y="30"/>
                      </a:lnTo>
                      <a:lnTo>
                        <a:pt x="1" y="29"/>
                      </a:lnTo>
                      <a:lnTo>
                        <a:pt x="2" y="29"/>
                      </a:lnTo>
                      <a:lnTo>
                        <a:pt x="2" y="28"/>
                      </a:lnTo>
                      <a:lnTo>
                        <a:pt x="3" y="28"/>
                      </a:lnTo>
                      <a:lnTo>
                        <a:pt x="3" y="27"/>
                      </a:lnTo>
                      <a:lnTo>
                        <a:pt x="4" y="26"/>
                      </a:lnTo>
                      <a:lnTo>
                        <a:pt x="5" y="26"/>
                      </a:lnTo>
                      <a:lnTo>
                        <a:pt x="5" y="25"/>
                      </a:lnTo>
                      <a:lnTo>
                        <a:pt x="6" y="25"/>
                      </a:lnTo>
                      <a:lnTo>
                        <a:pt x="7" y="24"/>
                      </a:lnTo>
                      <a:lnTo>
                        <a:pt x="8" y="23"/>
                      </a:lnTo>
                      <a:lnTo>
                        <a:pt x="9" y="23"/>
                      </a:lnTo>
                      <a:lnTo>
                        <a:pt x="10" y="22"/>
                      </a:lnTo>
                      <a:lnTo>
                        <a:pt x="11" y="22"/>
                      </a:lnTo>
                      <a:lnTo>
                        <a:pt x="12" y="21"/>
                      </a:lnTo>
                      <a:lnTo>
                        <a:pt x="14" y="21"/>
                      </a:lnTo>
                      <a:lnTo>
                        <a:pt x="15" y="20"/>
                      </a:lnTo>
                      <a:lnTo>
                        <a:pt x="16" y="19"/>
                      </a:lnTo>
                      <a:lnTo>
                        <a:pt x="17" y="19"/>
                      </a:lnTo>
                      <a:lnTo>
                        <a:pt x="19" y="18"/>
                      </a:lnTo>
                      <a:lnTo>
                        <a:pt x="20" y="18"/>
                      </a:lnTo>
                      <a:lnTo>
                        <a:pt x="22" y="17"/>
                      </a:lnTo>
                      <a:lnTo>
                        <a:pt x="23" y="17"/>
                      </a:lnTo>
                      <a:lnTo>
                        <a:pt x="25" y="16"/>
                      </a:lnTo>
                      <a:lnTo>
                        <a:pt x="26" y="16"/>
                      </a:lnTo>
                      <a:lnTo>
                        <a:pt x="28" y="15"/>
                      </a:lnTo>
                      <a:lnTo>
                        <a:pt x="30" y="15"/>
                      </a:lnTo>
                      <a:lnTo>
                        <a:pt x="32" y="14"/>
                      </a:lnTo>
                      <a:lnTo>
                        <a:pt x="33" y="14"/>
                      </a:lnTo>
                      <a:lnTo>
                        <a:pt x="35" y="13"/>
                      </a:lnTo>
                      <a:lnTo>
                        <a:pt x="37" y="13"/>
                      </a:lnTo>
                      <a:lnTo>
                        <a:pt x="39" y="12"/>
                      </a:lnTo>
                      <a:lnTo>
                        <a:pt x="41" y="12"/>
                      </a:lnTo>
                      <a:lnTo>
                        <a:pt x="43" y="11"/>
                      </a:lnTo>
                      <a:lnTo>
                        <a:pt x="45" y="11"/>
                      </a:lnTo>
                      <a:lnTo>
                        <a:pt x="47" y="10"/>
                      </a:lnTo>
                      <a:lnTo>
                        <a:pt x="49" y="10"/>
                      </a:lnTo>
                      <a:lnTo>
                        <a:pt x="52" y="10"/>
                      </a:lnTo>
                      <a:lnTo>
                        <a:pt x="54" y="9"/>
                      </a:lnTo>
                      <a:lnTo>
                        <a:pt x="56" y="9"/>
                      </a:lnTo>
                      <a:lnTo>
                        <a:pt x="58" y="8"/>
                      </a:lnTo>
                      <a:lnTo>
                        <a:pt x="61" y="8"/>
                      </a:lnTo>
                      <a:lnTo>
                        <a:pt x="63" y="8"/>
                      </a:lnTo>
                      <a:lnTo>
                        <a:pt x="66" y="7"/>
                      </a:lnTo>
                      <a:lnTo>
                        <a:pt x="68" y="7"/>
                      </a:lnTo>
                      <a:lnTo>
                        <a:pt x="70" y="6"/>
                      </a:lnTo>
                      <a:lnTo>
                        <a:pt x="73" y="6"/>
                      </a:lnTo>
                      <a:lnTo>
                        <a:pt x="76" y="6"/>
                      </a:lnTo>
                      <a:lnTo>
                        <a:pt x="78" y="5"/>
                      </a:lnTo>
                      <a:lnTo>
                        <a:pt x="81" y="5"/>
                      </a:lnTo>
                      <a:lnTo>
                        <a:pt x="83" y="5"/>
                      </a:lnTo>
                      <a:lnTo>
                        <a:pt x="86" y="4"/>
                      </a:lnTo>
                      <a:lnTo>
                        <a:pt x="89" y="4"/>
                      </a:lnTo>
                      <a:lnTo>
                        <a:pt x="91" y="4"/>
                      </a:lnTo>
                      <a:lnTo>
                        <a:pt x="94" y="3"/>
                      </a:lnTo>
                      <a:lnTo>
                        <a:pt x="97" y="3"/>
                      </a:lnTo>
                      <a:lnTo>
                        <a:pt x="100" y="3"/>
                      </a:lnTo>
                      <a:lnTo>
                        <a:pt x="102" y="3"/>
                      </a:lnTo>
                      <a:lnTo>
                        <a:pt x="105" y="2"/>
                      </a:lnTo>
                      <a:lnTo>
                        <a:pt x="108" y="2"/>
                      </a:lnTo>
                      <a:lnTo>
                        <a:pt x="111" y="2"/>
                      </a:lnTo>
                      <a:lnTo>
                        <a:pt x="114" y="2"/>
                      </a:lnTo>
                      <a:lnTo>
                        <a:pt x="117" y="2"/>
                      </a:lnTo>
                      <a:lnTo>
                        <a:pt x="120" y="1"/>
                      </a:lnTo>
                      <a:lnTo>
                        <a:pt x="123" y="1"/>
                      </a:lnTo>
                      <a:lnTo>
                        <a:pt x="126" y="1"/>
                      </a:lnTo>
                      <a:lnTo>
                        <a:pt x="129" y="1"/>
                      </a:lnTo>
                      <a:lnTo>
                        <a:pt x="132" y="1"/>
                      </a:lnTo>
                      <a:lnTo>
                        <a:pt x="135" y="0"/>
                      </a:lnTo>
                      <a:lnTo>
                        <a:pt x="138" y="0"/>
                      </a:lnTo>
                      <a:lnTo>
                        <a:pt x="141" y="0"/>
                      </a:lnTo>
                      <a:lnTo>
                        <a:pt x="144" y="0"/>
                      </a:lnTo>
                      <a:lnTo>
                        <a:pt x="147" y="0"/>
                      </a:lnTo>
                      <a:lnTo>
                        <a:pt x="150" y="0"/>
                      </a:lnTo>
                      <a:lnTo>
                        <a:pt x="153" y="0"/>
                      </a:lnTo>
                      <a:lnTo>
                        <a:pt x="156" y="0"/>
                      </a:lnTo>
                      <a:lnTo>
                        <a:pt x="159" y="0"/>
                      </a:lnTo>
                      <a:lnTo>
                        <a:pt x="162" y="0"/>
                      </a:lnTo>
                      <a:lnTo>
                        <a:pt x="165" y="0"/>
                      </a:lnTo>
                      <a:lnTo>
                        <a:pt x="169" y="0"/>
                      </a:lnTo>
                      <a:lnTo>
                        <a:pt x="172" y="0"/>
                      </a:lnTo>
                      <a:lnTo>
                        <a:pt x="175" y="0"/>
                      </a:lnTo>
                      <a:lnTo>
                        <a:pt x="178" y="0"/>
                      </a:lnTo>
                      <a:lnTo>
                        <a:pt x="181" y="0"/>
                      </a:lnTo>
                      <a:lnTo>
                        <a:pt x="184" y="0"/>
                      </a:lnTo>
                      <a:lnTo>
                        <a:pt x="187" y="0"/>
                      </a:lnTo>
                      <a:lnTo>
                        <a:pt x="190" y="0"/>
                      </a:lnTo>
                      <a:lnTo>
                        <a:pt x="193" y="0"/>
                      </a:lnTo>
                      <a:lnTo>
                        <a:pt x="196" y="0"/>
                      </a:lnTo>
                      <a:lnTo>
                        <a:pt x="200" y="0"/>
                      </a:lnTo>
                      <a:lnTo>
                        <a:pt x="203" y="0"/>
                      </a:lnTo>
                      <a:lnTo>
                        <a:pt x="206" y="0"/>
                      </a:lnTo>
                      <a:lnTo>
                        <a:pt x="209" y="0"/>
                      </a:lnTo>
                      <a:lnTo>
                        <a:pt x="212" y="0"/>
                      </a:lnTo>
                      <a:lnTo>
                        <a:pt x="215" y="0"/>
                      </a:lnTo>
                      <a:lnTo>
                        <a:pt x="218" y="0"/>
                      </a:lnTo>
                      <a:lnTo>
                        <a:pt x="221" y="1"/>
                      </a:lnTo>
                      <a:lnTo>
                        <a:pt x="224" y="1"/>
                      </a:lnTo>
                      <a:lnTo>
                        <a:pt x="227" y="1"/>
                      </a:lnTo>
                      <a:lnTo>
                        <a:pt x="230" y="1"/>
                      </a:lnTo>
                      <a:lnTo>
                        <a:pt x="233" y="1"/>
                      </a:lnTo>
                      <a:lnTo>
                        <a:pt x="236" y="2"/>
                      </a:lnTo>
                      <a:lnTo>
                        <a:pt x="239" y="2"/>
                      </a:lnTo>
                      <a:lnTo>
                        <a:pt x="242" y="2"/>
                      </a:lnTo>
                      <a:lnTo>
                        <a:pt x="244" y="2"/>
                      </a:lnTo>
                      <a:lnTo>
                        <a:pt x="247" y="2"/>
                      </a:lnTo>
                      <a:lnTo>
                        <a:pt x="250" y="3"/>
                      </a:lnTo>
                      <a:lnTo>
                        <a:pt x="253" y="3"/>
                      </a:lnTo>
                      <a:lnTo>
                        <a:pt x="256" y="3"/>
                      </a:lnTo>
                      <a:lnTo>
                        <a:pt x="258" y="3"/>
                      </a:lnTo>
                      <a:lnTo>
                        <a:pt x="261" y="4"/>
                      </a:lnTo>
                      <a:lnTo>
                        <a:pt x="264" y="4"/>
                      </a:lnTo>
                      <a:lnTo>
                        <a:pt x="267" y="4"/>
                      </a:lnTo>
                      <a:lnTo>
                        <a:pt x="269" y="5"/>
                      </a:lnTo>
                      <a:lnTo>
                        <a:pt x="272" y="5"/>
                      </a:lnTo>
                      <a:lnTo>
                        <a:pt x="275" y="5"/>
                      </a:lnTo>
                      <a:lnTo>
                        <a:pt x="277" y="6"/>
                      </a:lnTo>
                      <a:lnTo>
                        <a:pt x="280" y="6"/>
                      </a:lnTo>
                      <a:lnTo>
                        <a:pt x="282" y="6"/>
                      </a:lnTo>
                      <a:lnTo>
                        <a:pt x="285" y="7"/>
                      </a:lnTo>
                      <a:lnTo>
                        <a:pt x="287" y="7"/>
                      </a:lnTo>
                      <a:lnTo>
                        <a:pt x="289" y="8"/>
                      </a:lnTo>
                      <a:lnTo>
                        <a:pt x="292" y="8"/>
                      </a:lnTo>
                      <a:lnTo>
                        <a:pt x="294" y="8"/>
                      </a:lnTo>
                      <a:lnTo>
                        <a:pt x="296" y="9"/>
                      </a:lnTo>
                      <a:lnTo>
                        <a:pt x="299" y="9"/>
                      </a:lnTo>
                      <a:lnTo>
                        <a:pt x="301" y="10"/>
                      </a:lnTo>
                      <a:lnTo>
                        <a:pt x="303" y="10"/>
                      </a:lnTo>
                      <a:lnTo>
                        <a:pt x="305" y="10"/>
                      </a:lnTo>
                      <a:lnTo>
                        <a:pt x="307" y="11"/>
                      </a:lnTo>
                      <a:lnTo>
                        <a:pt x="309" y="11"/>
                      </a:lnTo>
                      <a:lnTo>
                        <a:pt x="311" y="12"/>
                      </a:lnTo>
                      <a:lnTo>
                        <a:pt x="313" y="12"/>
                      </a:lnTo>
                      <a:lnTo>
                        <a:pt x="315" y="13"/>
                      </a:lnTo>
                      <a:lnTo>
                        <a:pt x="317" y="13"/>
                      </a:lnTo>
                      <a:lnTo>
                        <a:pt x="319" y="14"/>
                      </a:lnTo>
                      <a:lnTo>
                        <a:pt x="321" y="14"/>
                      </a:lnTo>
                      <a:lnTo>
                        <a:pt x="323" y="15"/>
                      </a:lnTo>
                      <a:lnTo>
                        <a:pt x="324" y="15"/>
                      </a:lnTo>
                      <a:lnTo>
                        <a:pt x="326" y="16"/>
                      </a:lnTo>
                      <a:lnTo>
                        <a:pt x="328" y="16"/>
                      </a:lnTo>
                      <a:lnTo>
                        <a:pt x="329" y="17"/>
                      </a:lnTo>
                      <a:lnTo>
                        <a:pt x="331" y="17"/>
                      </a:lnTo>
                      <a:lnTo>
                        <a:pt x="332" y="18"/>
                      </a:lnTo>
                      <a:lnTo>
                        <a:pt x="334" y="18"/>
                      </a:lnTo>
                      <a:lnTo>
                        <a:pt x="335" y="19"/>
                      </a:lnTo>
                      <a:lnTo>
                        <a:pt x="337" y="19"/>
                      </a:lnTo>
                      <a:lnTo>
                        <a:pt x="338" y="20"/>
                      </a:lnTo>
                      <a:lnTo>
                        <a:pt x="339" y="21"/>
                      </a:lnTo>
                      <a:lnTo>
                        <a:pt x="340" y="21"/>
                      </a:lnTo>
                      <a:lnTo>
                        <a:pt x="341" y="22"/>
                      </a:lnTo>
                      <a:lnTo>
                        <a:pt x="342" y="22"/>
                      </a:lnTo>
                      <a:lnTo>
                        <a:pt x="343" y="23"/>
                      </a:lnTo>
                      <a:lnTo>
                        <a:pt x="344" y="23"/>
                      </a:lnTo>
                      <a:lnTo>
                        <a:pt x="345" y="24"/>
                      </a:lnTo>
                      <a:lnTo>
                        <a:pt x="346" y="25"/>
                      </a:lnTo>
                      <a:lnTo>
                        <a:pt x="347" y="25"/>
                      </a:lnTo>
                      <a:lnTo>
                        <a:pt x="348" y="26"/>
                      </a:lnTo>
                      <a:lnTo>
                        <a:pt x="349" y="26"/>
                      </a:lnTo>
                      <a:lnTo>
                        <a:pt x="349" y="27"/>
                      </a:lnTo>
                      <a:lnTo>
                        <a:pt x="350" y="28"/>
                      </a:lnTo>
                      <a:lnTo>
                        <a:pt x="351" y="29"/>
                      </a:lnTo>
                      <a:lnTo>
                        <a:pt x="352" y="30"/>
                      </a:lnTo>
                      <a:lnTo>
                        <a:pt x="352" y="31"/>
                      </a:lnTo>
                      <a:lnTo>
                        <a:pt x="353" y="32"/>
                      </a:lnTo>
                      <a:lnTo>
                        <a:pt x="353" y="33"/>
                      </a:lnTo>
                      <a:lnTo>
                        <a:pt x="353" y="34"/>
                      </a:lnTo>
                      <a:lnTo>
                        <a:pt x="353" y="35"/>
                      </a:lnTo>
                      <a:lnTo>
                        <a:pt x="353" y="36"/>
                      </a:lnTo>
                      <a:lnTo>
                        <a:pt x="353" y="37"/>
                      </a:lnTo>
                      <a:lnTo>
                        <a:pt x="352" y="37"/>
                      </a:lnTo>
                      <a:lnTo>
                        <a:pt x="352" y="38"/>
                      </a:lnTo>
                      <a:lnTo>
                        <a:pt x="351" y="39"/>
                      </a:lnTo>
                      <a:lnTo>
                        <a:pt x="351" y="40"/>
                      </a:lnTo>
                      <a:lnTo>
                        <a:pt x="350" y="40"/>
                      </a:lnTo>
                      <a:lnTo>
                        <a:pt x="350" y="41"/>
                      </a:lnTo>
                      <a:lnTo>
                        <a:pt x="349" y="41"/>
                      </a:lnTo>
                      <a:lnTo>
                        <a:pt x="349" y="42"/>
                      </a:lnTo>
                      <a:lnTo>
                        <a:pt x="348" y="43"/>
                      </a:lnTo>
                      <a:lnTo>
                        <a:pt x="347" y="43"/>
                      </a:lnTo>
                      <a:lnTo>
                        <a:pt x="346" y="44"/>
                      </a:lnTo>
                      <a:lnTo>
                        <a:pt x="345" y="44"/>
                      </a:lnTo>
                      <a:lnTo>
                        <a:pt x="344" y="45"/>
                      </a:lnTo>
                      <a:lnTo>
                        <a:pt x="343" y="46"/>
                      </a:lnTo>
                      <a:lnTo>
                        <a:pt x="342" y="46"/>
                      </a:lnTo>
                      <a:lnTo>
                        <a:pt x="341" y="47"/>
                      </a:lnTo>
                      <a:lnTo>
                        <a:pt x="340" y="47"/>
                      </a:lnTo>
                      <a:lnTo>
                        <a:pt x="339" y="48"/>
                      </a:lnTo>
                      <a:lnTo>
                        <a:pt x="338" y="48"/>
                      </a:lnTo>
                      <a:lnTo>
                        <a:pt x="337" y="49"/>
                      </a:lnTo>
                      <a:lnTo>
                        <a:pt x="335" y="50"/>
                      </a:lnTo>
                      <a:lnTo>
                        <a:pt x="334" y="50"/>
                      </a:lnTo>
                      <a:lnTo>
                        <a:pt x="332" y="51"/>
                      </a:lnTo>
                      <a:lnTo>
                        <a:pt x="331" y="51"/>
                      </a:lnTo>
                      <a:lnTo>
                        <a:pt x="329" y="52"/>
                      </a:lnTo>
                      <a:lnTo>
                        <a:pt x="328" y="52"/>
                      </a:lnTo>
                      <a:lnTo>
                        <a:pt x="326" y="53"/>
                      </a:lnTo>
                      <a:lnTo>
                        <a:pt x="324" y="53"/>
                      </a:lnTo>
                      <a:lnTo>
                        <a:pt x="323" y="54"/>
                      </a:lnTo>
                      <a:lnTo>
                        <a:pt x="321" y="54"/>
                      </a:lnTo>
                      <a:lnTo>
                        <a:pt x="319" y="55"/>
                      </a:lnTo>
                      <a:lnTo>
                        <a:pt x="317" y="55"/>
                      </a:lnTo>
                      <a:lnTo>
                        <a:pt x="315" y="56"/>
                      </a:lnTo>
                      <a:lnTo>
                        <a:pt x="313" y="56"/>
                      </a:lnTo>
                      <a:lnTo>
                        <a:pt x="311" y="57"/>
                      </a:lnTo>
                      <a:lnTo>
                        <a:pt x="309" y="57"/>
                      </a:lnTo>
                      <a:lnTo>
                        <a:pt x="307" y="58"/>
                      </a:lnTo>
                      <a:lnTo>
                        <a:pt x="305" y="58"/>
                      </a:lnTo>
                      <a:lnTo>
                        <a:pt x="303" y="58"/>
                      </a:lnTo>
                      <a:lnTo>
                        <a:pt x="301" y="59"/>
                      </a:lnTo>
                      <a:lnTo>
                        <a:pt x="299" y="59"/>
                      </a:lnTo>
                      <a:lnTo>
                        <a:pt x="296" y="60"/>
                      </a:lnTo>
                      <a:lnTo>
                        <a:pt x="294" y="60"/>
                      </a:lnTo>
                      <a:lnTo>
                        <a:pt x="292" y="61"/>
                      </a:lnTo>
                      <a:lnTo>
                        <a:pt x="289" y="61"/>
                      </a:lnTo>
                      <a:lnTo>
                        <a:pt x="287" y="61"/>
                      </a:lnTo>
                      <a:lnTo>
                        <a:pt x="285" y="62"/>
                      </a:lnTo>
                      <a:lnTo>
                        <a:pt x="282" y="62"/>
                      </a:lnTo>
                      <a:lnTo>
                        <a:pt x="280" y="62"/>
                      </a:lnTo>
                      <a:lnTo>
                        <a:pt x="277" y="63"/>
                      </a:lnTo>
                      <a:lnTo>
                        <a:pt x="275" y="63"/>
                      </a:lnTo>
                      <a:lnTo>
                        <a:pt x="272" y="63"/>
                      </a:lnTo>
                      <a:lnTo>
                        <a:pt x="269" y="64"/>
                      </a:lnTo>
                      <a:lnTo>
                        <a:pt x="267" y="64"/>
                      </a:lnTo>
                      <a:lnTo>
                        <a:pt x="264" y="64"/>
                      </a:lnTo>
                      <a:lnTo>
                        <a:pt x="261" y="65"/>
                      </a:lnTo>
                      <a:lnTo>
                        <a:pt x="258" y="65"/>
                      </a:lnTo>
                      <a:lnTo>
                        <a:pt x="256" y="65"/>
                      </a:lnTo>
                      <a:lnTo>
                        <a:pt x="253" y="66"/>
                      </a:lnTo>
                      <a:lnTo>
                        <a:pt x="250" y="66"/>
                      </a:lnTo>
                      <a:lnTo>
                        <a:pt x="247" y="66"/>
                      </a:lnTo>
                      <a:lnTo>
                        <a:pt x="244" y="66"/>
                      </a:lnTo>
                      <a:lnTo>
                        <a:pt x="242" y="67"/>
                      </a:lnTo>
                      <a:lnTo>
                        <a:pt x="239" y="67"/>
                      </a:lnTo>
                      <a:lnTo>
                        <a:pt x="236" y="67"/>
                      </a:lnTo>
                      <a:lnTo>
                        <a:pt x="233" y="67"/>
                      </a:lnTo>
                      <a:lnTo>
                        <a:pt x="230" y="67"/>
                      </a:lnTo>
                      <a:lnTo>
                        <a:pt x="227" y="68"/>
                      </a:lnTo>
                      <a:lnTo>
                        <a:pt x="224" y="68"/>
                      </a:lnTo>
                      <a:lnTo>
                        <a:pt x="221" y="68"/>
                      </a:lnTo>
                      <a:lnTo>
                        <a:pt x="218" y="68"/>
                      </a:lnTo>
                      <a:lnTo>
                        <a:pt x="215" y="68"/>
                      </a:lnTo>
                      <a:lnTo>
                        <a:pt x="212" y="68"/>
                      </a:lnTo>
                      <a:lnTo>
                        <a:pt x="209" y="68"/>
                      </a:lnTo>
                      <a:lnTo>
                        <a:pt x="206" y="68"/>
                      </a:lnTo>
                      <a:lnTo>
                        <a:pt x="203" y="69"/>
                      </a:lnTo>
                      <a:lnTo>
                        <a:pt x="200" y="69"/>
                      </a:lnTo>
                      <a:lnTo>
                        <a:pt x="196" y="69"/>
                      </a:lnTo>
                      <a:lnTo>
                        <a:pt x="193" y="69"/>
                      </a:lnTo>
                      <a:lnTo>
                        <a:pt x="190" y="69"/>
                      </a:lnTo>
                      <a:lnTo>
                        <a:pt x="187" y="69"/>
                      </a:lnTo>
                      <a:lnTo>
                        <a:pt x="184" y="69"/>
                      </a:lnTo>
                      <a:lnTo>
                        <a:pt x="181" y="69"/>
                      </a:lnTo>
                      <a:lnTo>
                        <a:pt x="178" y="69"/>
                      </a:lnTo>
                      <a:lnTo>
                        <a:pt x="175" y="69"/>
                      </a:lnTo>
                      <a:lnTo>
                        <a:pt x="172" y="69"/>
                      </a:lnTo>
                      <a:lnTo>
                        <a:pt x="169" y="69"/>
                      </a:lnTo>
                      <a:lnTo>
                        <a:pt x="165" y="69"/>
                      </a:lnTo>
                      <a:lnTo>
                        <a:pt x="162" y="69"/>
                      </a:lnTo>
                      <a:lnTo>
                        <a:pt x="159" y="69"/>
                      </a:lnTo>
                      <a:lnTo>
                        <a:pt x="156" y="69"/>
                      </a:lnTo>
                      <a:lnTo>
                        <a:pt x="153" y="69"/>
                      </a:lnTo>
                      <a:lnTo>
                        <a:pt x="150" y="69"/>
                      </a:lnTo>
                      <a:lnTo>
                        <a:pt x="147" y="68"/>
                      </a:lnTo>
                      <a:lnTo>
                        <a:pt x="144" y="68"/>
                      </a:lnTo>
                      <a:lnTo>
                        <a:pt x="141" y="68"/>
                      </a:lnTo>
                      <a:lnTo>
                        <a:pt x="138" y="68"/>
                      </a:lnTo>
                      <a:lnTo>
                        <a:pt x="135" y="68"/>
                      </a:lnTo>
                      <a:lnTo>
                        <a:pt x="132" y="68"/>
                      </a:lnTo>
                      <a:lnTo>
                        <a:pt x="129" y="68"/>
                      </a:lnTo>
                      <a:lnTo>
                        <a:pt x="126" y="68"/>
                      </a:lnTo>
                      <a:lnTo>
                        <a:pt x="123" y="67"/>
                      </a:lnTo>
                      <a:lnTo>
                        <a:pt x="120" y="67"/>
                      </a:lnTo>
                      <a:lnTo>
                        <a:pt x="117" y="67"/>
                      </a:lnTo>
                      <a:lnTo>
                        <a:pt x="114" y="67"/>
                      </a:lnTo>
                      <a:lnTo>
                        <a:pt x="111" y="67"/>
                      </a:lnTo>
                      <a:lnTo>
                        <a:pt x="108" y="66"/>
                      </a:lnTo>
                      <a:lnTo>
                        <a:pt x="105" y="66"/>
                      </a:lnTo>
                      <a:lnTo>
                        <a:pt x="102" y="66"/>
                      </a:lnTo>
                      <a:lnTo>
                        <a:pt x="100" y="66"/>
                      </a:lnTo>
                      <a:lnTo>
                        <a:pt x="97" y="65"/>
                      </a:lnTo>
                      <a:lnTo>
                        <a:pt x="94" y="65"/>
                      </a:lnTo>
                      <a:lnTo>
                        <a:pt x="91" y="65"/>
                      </a:lnTo>
                      <a:lnTo>
                        <a:pt x="89" y="64"/>
                      </a:lnTo>
                      <a:lnTo>
                        <a:pt x="86" y="64"/>
                      </a:lnTo>
                      <a:lnTo>
                        <a:pt x="83" y="64"/>
                      </a:lnTo>
                      <a:lnTo>
                        <a:pt x="81" y="63"/>
                      </a:lnTo>
                      <a:lnTo>
                        <a:pt x="78" y="63"/>
                      </a:lnTo>
                      <a:lnTo>
                        <a:pt x="76" y="63"/>
                      </a:lnTo>
                      <a:lnTo>
                        <a:pt x="73" y="62"/>
                      </a:lnTo>
                      <a:lnTo>
                        <a:pt x="70" y="62"/>
                      </a:lnTo>
                      <a:lnTo>
                        <a:pt x="68" y="62"/>
                      </a:lnTo>
                      <a:lnTo>
                        <a:pt x="66" y="61"/>
                      </a:lnTo>
                      <a:lnTo>
                        <a:pt x="63" y="61"/>
                      </a:lnTo>
                      <a:lnTo>
                        <a:pt x="61" y="61"/>
                      </a:lnTo>
                      <a:lnTo>
                        <a:pt x="58" y="60"/>
                      </a:lnTo>
                      <a:lnTo>
                        <a:pt x="56" y="60"/>
                      </a:lnTo>
                      <a:lnTo>
                        <a:pt x="54" y="59"/>
                      </a:lnTo>
                      <a:lnTo>
                        <a:pt x="52" y="59"/>
                      </a:lnTo>
                      <a:lnTo>
                        <a:pt x="49" y="58"/>
                      </a:lnTo>
                      <a:lnTo>
                        <a:pt x="47" y="58"/>
                      </a:lnTo>
                      <a:lnTo>
                        <a:pt x="45" y="58"/>
                      </a:lnTo>
                      <a:lnTo>
                        <a:pt x="43" y="57"/>
                      </a:lnTo>
                      <a:lnTo>
                        <a:pt x="41" y="57"/>
                      </a:lnTo>
                      <a:lnTo>
                        <a:pt x="39" y="56"/>
                      </a:lnTo>
                      <a:lnTo>
                        <a:pt x="37" y="56"/>
                      </a:lnTo>
                      <a:lnTo>
                        <a:pt x="35" y="55"/>
                      </a:lnTo>
                      <a:lnTo>
                        <a:pt x="33" y="55"/>
                      </a:lnTo>
                      <a:lnTo>
                        <a:pt x="32" y="54"/>
                      </a:lnTo>
                      <a:lnTo>
                        <a:pt x="30" y="54"/>
                      </a:lnTo>
                      <a:lnTo>
                        <a:pt x="28" y="53"/>
                      </a:lnTo>
                      <a:lnTo>
                        <a:pt x="26" y="53"/>
                      </a:lnTo>
                      <a:lnTo>
                        <a:pt x="25" y="52"/>
                      </a:lnTo>
                      <a:lnTo>
                        <a:pt x="23" y="52"/>
                      </a:lnTo>
                      <a:lnTo>
                        <a:pt x="22" y="51"/>
                      </a:lnTo>
                      <a:lnTo>
                        <a:pt x="20" y="51"/>
                      </a:lnTo>
                      <a:lnTo>
                        <a:pt x="19" y="50"/>
                      </a:lnTo>
                      <a:lnTo>
                        <a:pt x="17" y="50"/>
                      </a:lnTo>
                      <a:lnTo>
                        <a:pt x="16" y="49"/>
                      </a:lnTo>
                      <a:lnTo>
                        <a:pt x="15" y="48"/>
                      </a:lnTo>
                      <a:lnTo>
                        <a:pt x="14" y="48"/>
                      </a:lnTo>
                      <a:lnTo>
                        <a:pt x="12" y="47"/>
                      </a:lnTo>
                      <a:lnTo>
                        <a:pt x="11" y="47"/>
                      </a:lnTo>
                      <a:lnTo>
                        <a:pt x="10" y="46"/>
                      </a:lnTo>
                      <a:lnTo>
                        <a:pt x="9" y="46"/>
                      </a:lnTo>
                      <a:lnTo>
                        <a:pt x="8" y="45"/>
                      </a:lnTo>
                      <a:lnTo>
                        <a:pt x="7" y="44"/>
                      </a:lnTo>
                      <a:lnTo>
                        <a:pt x="6" y="44"/>
                      </a:lnTo>
                      <a:lnTo>
                        <a:pt x="5" y="43"/>
                      </a:lnTo>
                      <a:lnTo>
                        <a:pt x="4" y="42"/>
                      </a:lnTo>
                      <a:lnTo>
                        <a:pt x="3" y="41"/>
                      </a:lnTo>
                      <a:lnTo>
                        <a:pt x="2" y="40"/>
                      </a:lnTo>
                      <a:lnTo>
                        <a:pt x="1" y="39"/>
                      </a:lnTo>
                      <a:lnTo>
                        <a:pt x="1" y="38"/>
                      </a:lnTo>
                      <a:lnTo>
                        <a:pt x="0" y="38"/>
                      </a:lnTo>
                      <a:lnTo>
                        <a:pt x="0" y="37"/>
                      </a:lnTo>
                      <a:lnTo>
                        <a:pt x="0" y="36"/>
                      </a:lnTo>
                      <a:lnTo>
                        <a:pt x="0" y="35"/>
                      </a:lnTo>
                      <a:lnTo>
                        <a:pt x="0" y="34"/>
                      </a:lnTo>
                    </a:path>
                  </a:pathLst>
                </a:custGeom>
                <a:gradFill flip="none" rotWithShape="1">
                  <a:gsLst>
                    <a:gs pos="15000">
                      <a:srgbClr val="86C10C"/>
                    </a:gs>
                    <a:gs pos="76000">
                      <a:srgbClr val="86C10C"/>
                    </a:gs>
                    <a:gs pos="94000">
                      <a:srgbClr val="86C10C"/>
                    </a:gs>
                    <a:gs pos="48000">
                      <a:srgbClr val="B7DB87"/>
                    </a:gs>
                  </a:gsLst>
                  <a:lin ang="0" scaled="1"/>
                  <a:tileRect/>
                </a:gradFill>
                <a:ln w="7200">
                  <a:solidFill>
                    <a:srgbClr val="A6A6A6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77" y="559"/>
                  <a:ext cx="357" cy="1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25401" tIns="25399" rIns="25399" bIns="25399" anchor="ctr">
                  <a:prstTxWarp prst="textNoShape">
                    <a:avLst/>
                  </a:prstTxWarp>
                </a:bodyPr>
                <a:lstStyle/>
                <a:p>
                  <a:pPr algn="ctr" defTabSz="455613"/>
                  <a:endParaRPr lang="en-GB" sz="1200" b="1" dirty="0">
                    <a:solidFill>
                      <a:srgbClr val="3F3F3F"/>
                    </a:solidFill>
                  </a:endParaRPr>
                </a:p>
              </p:txBody>
            </p:sp>
          </p:grpSp>
          <p:pic>
            <p:nvPicPr>
              <p:cNvPr id="8" name="Picture 7" descr="GreenPlug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48341" y="3817501"/>
                <a:ext cx="626705" cy="592924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5315275" y="3892275"/>
                <a:ext cx="15053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Akiban Server</a:t>
                </a:r>
                <a:endParaRPr lang="en-US" sz="1200" dirty="0"/>
              </a:p>
            </p:txBody>
          </p:sp>
          <p:sp>
            <p:nvSpPr>
              <p:cNvPr id="10" name="Left Bracket 9"/>
              <p:cNvSpPr/>
              <p:nvPr/>
            </p:nvSpPr>
            <p:spPr bwMode="auto">
              <a:xfrm>
                <a:off x="4890056" y="3778744"/>
                <a:ext cx="247954" cy="2402971"/>
              </a:xfrm>
              <a:prstGeom prst="leftBracket">
                <a:avLst/>
              </a:prstGeom>
              <a:noFill/>
              <a:ln w="28575" cap="flat" cmpd="sng" algn="ctr">
                <a:solidFill>
                  <a:srgbClr val="86C10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8" charset="-128"/>
                </a:endParaRPr>
              </a:p>
            </p:txBody>
          </p:sp>
          <p:sp>
            <p:nvSpPr>
              <p:cNvPr id="11" name="Right Bracket 10"/>
              <p:cNvSpPr/>
              <p:nvPr/>
            </p:nvSpPr>
            <p:spPr bwMode="auto">
              <a:xfrm>
                <a:off x="6665594" y="3778744"/>
                <a:ext cx="286513" cy="2402971"/>
              </a:xfrm>
              <a:prstGeom prst="rightBracket">
                <a:avLst/>
              </a:prstGeom>
              <a:noFill/>
              <a:ln w="28575" cap="flat" cmpd="sng" algn="ctr">
                <a:solidFill>
                  <a:srgbClr val="86C10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8" charset="-128"/>
                </a:endParaRPr>
              </a:p>
            </p:txBody>
          </p:sp>
        </p:grpSp>
        <p:pic>
          <p:nvPicPr>
            <p:cNvPr id="6" name="Picture 5" descr="Akiban Logo.eps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6" b="11942"/>
            <a:stretch/>
          </p:blipFill>
          <p:spPr>
            <a:xfrm>
              <a:off x="5289438" y="4911439"/>
              <a:ext cx="1320428" cy="979692"/>
            </a:xfrm>
            <a:prstGeom prst="rect">
              <a:avLst/>
            </a:prstGeom>
          </p:spPr>
        </p:pic>
      </p:grp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stand alone…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61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475046" y="2918825"/>
            <a:ext cx="2103766" cy="2402971"/>
            <a:chOff x="4848341" y="3778744"/>
            <a:chExt cx="2103766" cy="2402971"/>
          </a:xfrm>
        </p:grpSpPr>
        <p:grpSp>
          <p:nvGrpSpPr>
            <p:cNvPr id="5" name="Group 9"/>
            <p:cNvGrpSpPr/>
            <p:nvPr/>
          </p:nvGrpSpPr>
          <p:grpSpPr>
            <a:xfrm>
              <a:off x="4848341" y="3778744"/>
              <a:ext cx="2103766" cy="2402971"/>
              <a:chOff x="4848341" y="3778744"/>
              <a:chExt cx="2103766" cy="2402971"/>
            </a:xfrm>
          </p:grpSpPr>
          <p:grpSp>
            <p:nvGrpSpPr>
              <p:cNvPr id="7" name="Group 31"/>
              <p:cNvGrpSpPr>
                <a:grpSpLocks/>
              </p:cNvGrpSpPr>
              <p:nvPr/>
            </p:nvGrpSpPr>
            <p:grpSpPr bwMode="auto">
              <a:xfrm>
                <a:off x="5105023" y="4410425"/>
                <a:ext cx="1641395" cy="1665831"/>
                <a:chOff x="77" y="491"/>
                <a:chExt cx="357" cy="281"/>
              </a:xfrm>
            </p:grpSpPr>
            <p:sp>
              <p:nvSpPr>
                <p:cNvPr id="12" name="Freeform 32"/>
                <p:cNvSpPr>
                  <a:spLocks noChangeArrowheads="1"/>
                </p:cNvSpPr>
                <p:nvPr/>
              </p:nvSpPr>
              <p:spPr bwMode="auto">
                <a:xfrm>
                  <a:off x="82" y="491"/>
                  <a:ext cx="351" cy="281"/>
                </a:xfrm>
                <a:custGeom>
                  <a:avLst/>
                  <a:gdLst>
                    <a:gd name="T0" fmla="*/ 2 w 353"/>
                    <a:gd name="T1" fmla="*/ 250 h 279"/>
                    <a:gd name="T2" fmla="*/ 13 w 353"/>
                    <a:gd name="T3" fmla="*/ 257 h 279"/>
                    <a:gd name="T4" fmla="*/ 30 w 353"/>
                    <a:gd name="T5" fmla="*/ 264 h 279"/>
                    <a:gd name="T6" fmla="*/ 54 w 353"/>
                    <a:gd name="T7" fmla="*/ 269 h 279"/>
                    <a:gd name="T8" fmla="*/ 83 w 353"/>
                    <a:gd name="T9" fmla="*/ 274 h 279"/>
                    <a:gd name="T10" fmla="*/ 117 w 353"/>
                    <a:gd name="T11" fmla="*/ 277 h 279"/>
                    <a:gd name="T12" fmla="*/ 153 w 353"/>
                    <a:gd name="T13" fmla="*/ 279 h 279"/>
                    <a:gd name="T14" fmla="*/ 190 w 353"/>
                    <a:gd name="T15" fmla="*/ 279 h 279"/>
                    <a:gd name="T16" fmla="*/ 227 w 353"/>
                    <a:gd name="T17" fmla="*/ 277 h 279"/>
                    <a:gd name="T18" fmla="*/ 261 w 353"/>
                    <a:gd name="T19" fmla="*/ 275 h 279"/>
                    <a:gd name="T20" fmla="*/ 292 w 353"/>
                    <a:gd name="T21" fmla="*/ 270 h 279"/>
                    <a:gd name="T22" fmla="*/ 317 w 353"/>
                    <a:gd name="T23" fmla="*/ 265 h 279"/>
                    <a:gd name="T24" fmla="*/ 336 w 353"/>
                    <a:gd name="T25" fmla="*/ 259 h 279"/>
                    <a:gd name="T26" fmla="*/ 349 w 353"/>
                    <a:gd name="T27" fmla="*/ 252 h 279"/>
                    <a:gd name="T28" fmla="*/ 353 w 353"/>
                    <a:gd name="T29" fmla="*/ 245 h 279"/>
                    <a:gd name="T30" fmla="*/ 350 w 353"/>
                    <a:gd name="T31" fmla="*/ 40 h 279"/>
                    <a:gd name="T32" fmla="*/ 340 w 353"/>
                    <a:gd name="T33" fmla="*/ 47 h 279"/>
                    <a:gd name="T34" fmla="*/ 323 w 353"/>
                    <a:gd name="T35" fmla="*/ 54 h 279"/>
                    <a:gd name="T36" fmla="*/ 299 w 353"/>
                    <a:gd name="T37" fmla="*/ 59 h 279"/>
                    <a:gd name="T38" fmla="*/ 269 w 353"/>
                    <a:gd name="T39" fmla="*/ 64 h 279"/>
                    <a:gd name="T40" fmla="*/ 236 w 353"/>
                    <a:gd name="T41" fmla="*/ 67 h 279"/>
                    <a:gd name="T42" fmla="*/ 200 w 353"/>
                    <a:gd name="T43" fmla="*/ 69 h 279"/>
                    <a:gd name="T44" fmla="*/ 162 w 353"/>
                    <a:gd name="T45" fmla="*/ 69 h 279"/>
                    <a:gd name="T46" fmla="*/ 126 w 353"/>
                    <a:gd name="T47" fmla="*/ 67 h 279"/>
                    <a:gd name="T48" fmla="*/ 92 w 353"/>
                    <a:gd name="T49" fmla="*/ 65 h 279"/>
                    <a:gd name="T50" fmla="*/ 61 w 353"/>
                    <a:gd name="T51" fmla="*/ 60 h 279"/>
                    <a:gd name="T52" fmla="*/ 35 w 353"/>
                    <a:gd name="T53" fmla="*/ 55 h 279"/>
                    <a:gd name="T54" fmla="*/ 16 w 353"/>
                    <a:gd name="T55" fmla="*/ 49 h 279"/>
                    <a:gd name="T56" fmla="*/ 4 w 353"/>
                    <a:gd name="T57" fmla="*/ 42 h 279"/>
                    <a:gd name="T58" fmla="*/ 0 w 353"/>
                    <a:gd name="T59" fmla="*/ 35 h 279"/>
                    <a:gd name="T60" fmla="*/ 2 w 353"/>
                    <a:gd name="T61" fmla="*/ 28 h 279"/>
                    <a:gd name="T62" fmla="*/ 12 w 353"/>
                    <a:gd name="T63" fmla="*/ 21 h 279"/>
                    <a:gd name="T64" fmla="*/ 30 w 353"/>
                    <a:gd name="T65" fmla="*/ 15 h 279"/>
                    <a:gd name="T66" fmla="*/ 54 w 353"/>
                    <a:gd name="T67" fmla="*/ 9 h 279"/>
                    <a:gd name="T68" fmla="*/ 83 w 353"/>
                    <a:gd name="T69" fmla="*/ 5 h 279"/>
                    <a:gd name="T70" fmla="*/ 117 w 353"/>
                    <a:gd name="T71" fmla="*/ 2 h 279"/>
                    <a:gd name="T72" fmla="*/ 153 w 353"/>
                    <a:gd name="T73" fmla="*/ 0 h 279"/>
                    <a:gd name="T74" fmla="*/ 190 w 353"/>
                    <a:gd name="T75" fmla="*/ 0 h 279"/>
                    <a:gd name="T76" fmla="*/ 227 w 353"/>
                    <a:gd name="T77" fmla="*/ 1 h 279"/>
                    <a:gd name="T78" fmla="*/ 261 w 353"/>
                    <a:gd name="T79" fmla="*/ 4 h 279"/>
                    <a:gd name="T80" fmla="*/ 292 w 353"/>
                    <a:gd name="T81" fmla="*/ 8 h 279"/>
                    <a:gd name="T82" fmla="*/ 317 w 353"/>
                    <a:gd name="T83" fmla="*/ 13 h 279"/>
                    <a:gd name="T84" fmla="*/ 337 w 353"/>
                    <a:gd name="T85" fmla="*/ 19 h 279"/>
                    <a:gd name="T86" fmla="*/ 349 w 353"/>
                    <a:gd name="T87" fmla="*/ 26 h 279"/>
                    <a:gd name="T88" fmla="*/ 353 w 353"/>
                    <a:gd name="T89" fmla="*/ 34 h 279"/>
                    <a:gd name="T90" fmla="*/ 350 w 353"/>
                    <a:gd name="T91" fmla="*/ 41 h 279"/>
                    <a:gd name="T92" fmla="*/ 339 w 353"/>
                    <a:gd name="T93" fmla="*/ 48 h 279"/>
                    <a:gd name="T94" fmla="*/ 321 w 353"/>
                    <a:gd name="T95" fmla="*/ 54 h 279"/>
                    <a:gd name="T96" fmla="*/ 296 w 353"/>
                    <a:gd name="T97" fmla="*/ 60 h 279"/>
                    <a:gd name="T98" fmla="*/ 267 w 353"/>
                    <a:gd name="T99" fmla="*/ 64 h 279"/>
                    <a:gd name="T100" fmla="*/ 233 w 353"/>
                    <a:gd name="T101" fmla="*/ 67 h 279"/>
                    <a:gd name="T102" fmla="*/ 196 w 353"/>
                    <a:gd name="T103" fmla="*/ 69 h 279"/>
                    <a:gd name="T104" fmla="*/ 159 w 353"/>
                    <a:gd name="T105" fmla="*/ 69 h 279"/>
                    <a:gd name="T106" fmla="*/ 123 w 353"/>
                    <a:gd name="T107" fmla="*/ 67 h 279"/>
                    <a:gd name="T108" fmla="*/ 89 w 353"/>
                    <a:gd name="T109" fmla="*/ 64 h 279"/>
                    <a:gd name="T110" fmla="*/ 58 w 353"/>
                    <a:gd name="T111" fmla="*/ 60 h 279"/>
                    <a:gd name="T112" fmla="*/ 33 w 353"/>
                    <a:gd name="T113" fmla="*/ 55 h 279"/>
                    <a:gd name="T114" fmla="*/ 15 w 353"/>
                    <a:gd name="T115" fmla="*/ 48 h 279"/>
                    <a:gd name="T116" fmla="*/ 3 w 353"/>
                    <a:gd name="T117" fmla="*/ 41 h 279"/>
                    <a:gd name="T118" fmla="*/ 0 w 353"/>
                    <a:gd name="T119" fmla="*/ 34 h 279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353"/>
                    <a:gd name="T181" fmla="*/ 0 h 279"/>
                    <a:gd name="T182" fmla="*/ 353 w 353"/>
                    <a:gd name="T183" fmla="*/ 279 h 279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353" h="279">
                      <a:moveTo>
                        <a:pt x="0" y="34"/>
                      </a:moveTo>
                      <a:lnTo>
                        <a:pt x="0" y="244"/>
                      </a:lnTo>
                      <a:lnTo>
                        <a:pt x="0" y="245"/>
                      </a:lnTo>
                      <a:lnTo>
                        <a:pt x="0" y="246"/>
                      </a:lnTo>
                      <a:lnTo>
                        <a:pt x="0" y="247"/>
                      </a:lnTo>
                      <a:lnTo>
                        <a:pt x="0" y="248"/>
                      </a:lnTo>
                      <a:lnTo>
                        <a:pt x="1" y="248"/>
                      </a:lnTo>
                      <a:lnTo>
                        <a:pt x="1" y="249"/>
                      </a:lnTo>
                      <a:lnTo>
                        <a:pt x="2" y="250"/>
                      </a:lnTo>
                      <a:lnTo>
                        <a:pt x="3" y="251"/>
                      </a:lnTo>
                      <a:lnTo>
                        <a:pt x="4" y="252"/>
                      </a:lnTo>
                      <a:lnTo>
                        <a:pt x="5" y="253"/>
                      </a:lnTo>
                      <a:lnTo>
                        <a:pt x="6" y="253"/>
                      </a:lnTo>
                      <a:lnTo>
                        <a:pt x="6" y="254"/>
                      </a:lnTo>
                      <a:lnTo>
                        <a:pt x="7" y="254"/>
                      </a:lnTo>
                      <a:lnTo>
                        <a:pt x="8" y="255"/>
                      </a:lnTo>
                      <a:lnTo>
                        <a:pt x="9" y="256"/>
                      </a:lnTo>
                      <a:lnTo>
                        <a:pt x="10" y="256"/>
                      </a:lnTo>
                      <a:lnTo>
                        <a:pt x="11" y="257"/>
                      </a:lnTo>
                      <a:lnTo>
                        <a:pt x="13" y="257"/>
                      </a:lnTo>
                      <a:lnTo>
                        <a:pt x="14" y="258"/>
                      </a:lnTo>
                      <a:lnTo>
                        <a:pt x="15" y="258"/>
                      </a:lnTo>
                      <a:lnTo>
                        <a:pt x="16" y="259"/>
                      </a:lnTo>
                      <a:lnTo>
                        <a:pt x="18" y="259"/>
                      </a:lnTo>
                      <a:lnTo>
                        <a:pt x="19" y="260"/>
                      </a:lnTo>
                      <a:lnTo>
                        <a:pt x="20" y="261"/>
                      </a:lnTo>
                      <a:lnTo>
                        <a:pt x="22" y="261"/>
                      </a:lnTo>
                      <a:lnTo>
                        <a:pt x="23" y="262"/>
                      </a:lnTo>
                      <a:lnTo>
                        <a:pt x="25" y="262"/>
                      </a:lnTo>
                      <a:lnTo>
                        <a:pt x="27" y="263"/>
                      </a:lnTo>
                      <a:lnTo>
                        <a:pt x="28" y="263"/>
                      </a:lnTo>
                      <a:lnTo>
                        <a:pt x="30" y="264"/>
                      </a:lnTo>
                      <a:lnTo>
                        <a:pt x="32" y="264"/>
                      </a:lnTo>
                      <a:lnTo>
                        <a:pt x="34" y="265"/>
                      </a:lnTo>
                      <a:lnTo>
                        <a:pt x="35" y="265"/>
                      </a:lnTo>
                      <a:lnTo>
                        <a:pt x="37" y="266"/>
                      </a:lnTo>
                      <a:lnTo>
                        <a:pt x="39" y="266"/>
                      </a:lnTo>
                      <a:lnTo>
                        <a:pt x="41" y="267"/>
                      </a:lnTo>
                      <a:lnTo>
                        <a:pt x="43" y="267"/>
                      </a:lnTo>
                      <a:lnTo>
                        <a:pt x="45" y="267"/>
                      </a:lnTo>
                      <a:lnTo>
                        <a:pt x="48" y="268"/>
                      </a:lnTo>
                      <a:lnTo>
                        <a:pt x="50" y="268"/>
                      </a:lnTo>
                      <a:lnTo>
                        <a:pt x="52" y="269"/>
                      </a:lnTo>
                      <a:lnTo>
                        <a:pt x="54" y="269"/>
                      </a:lnTo>
                      <a:lnTo>
                        <a:pt x="56" y="270"/>
                      </a:lnTo>
                      <a:lnTo>
                        <a:pt x="59" y="270"/>
                      </a:lnTo>
                      <a:lnTo>
                        <a:pt x="61" y="270"/>
                      </a:lnTo>
                      <a:lnTo>
                        <a:pt x="63" y="271"/>
                      </a:lnTo>
                      <a:lnTo>
                        <a:pt x="66" y="271"/>
                      </a:lnTo>
                      <a:lnTo>
                        <a:pt x="68" y="272"/>
                      </a:lnTo>
                      <a:lnTo>
                        <a:pt x="71" y="272"/>
                      </a:lnTo>
                      <a:lnTo>
                        <a:pt x="73" y="272"/>
                      </a:lnTo>
                      <a:lnTo>
                        <a:pt x="76" y="273"/>
                      </a:lnTo>
                      <a:lnTo>
                        <a:pt x="78" y="273"/>
                      </a:lnTo>
                      <a:lnTo>
                        <a:pt x="81" y="273"/>
                      </a:lnTo>
                      <a:lnTo>
                        <a:pt x="83" y="274"/>
                      </a:lnTo>
                      <a:lnTo>
                        <a:pt x="86" y="274"/>
                      </a:lnTo>
                      <a:lnTo>
                        <a:pt x="89" y="274"/>
                      </a:lnTo>
                      <a:lnTo>
                        <a:pt x="92" y="275"/>
                      </a:lnTo>
                      <a:lnTo>
                        <a:pt x="94" y="275"/>
                      </a:lnTo>
                      <a:lnTo>
                        <a:pt x="97" y="275"/>
                      </a:lnTo>
                      <a:lnTo>
                        <a:pt x="100" y="275"/>
                      </a:lnTo>
                      <a:lnTo>
                        <a:pt x="103" y="276"/>
                      </a:lnTo>
                      <a:lnTo>
                        <a:pt x="105" y="276"/>
                      </a:lnTo>
                      <a:lnTo>
                        <a:pt x="108" y="276"/>
                      </a:lnTo>
                      <a:lnTo>
                        <a:pt x="111" y="276"/>
                      </a:lnTo>
                      <a:lnTo>
                        <a:pt x="114" y="277"/>
                      </a:lnTo>
                      <a:lnTo>
                        <a:pt x="117" y="277"/>
                      </a:lnTo>
                      <a:lnTo>
                        <a:pt x="120" y="277"/>
                      </a:lnTo>
                      <a:lnTo>
                        <a:pt x="123" y="277"/>
                      </a:lnTo>
                      <a:lnTo>
                        <a:pt x="126" y="277"/>
                      </a:lnTo>
                      <a:lnTo>
                        <a:pt x="129" y="278"/>
                      </a:lnTo>
                      <a:lnTo>
                        <a:pt x="132" y="278"/>
                      </a:lnTo>
                      <a:lnTo>
                        <a:pt x="135" y="278"/>
                      </a:lnTo>
                      <a:lnTo>
                        <a:pt x="138" y="278"/>
                      </a:lnTo>
                      <a:lnTo>
                        <a:pt x="141" y="278"/>
                      </a:lnTo>
                      <a:lnTo>
                        <a:pt x="144" y="278"/>
                      </a:lnTo>
                      <a:lnTo>
                        <a:pt x="147" y="278"/>
                      </a:lnTo>
                      <a:lnTo>
                        <a:pt x="150" y="278"/>
                      </a:lnTo>
                      <a:lnTo>
                        <a:pt x="153" y="279"/>
                      </a:lnTo>
                      <a:lnTo>
                        <a:pt x="156" y="279"/>
                      </a:lnTo>
                      <a:lnTo>
                        <a:pt x="159" y="279"/>
                      </a:lnTo>
                      <a:lnTo>
                        <a:pt x="162" y="279"/>
                      </a:lnTo>
                      <a:lnTo>
                        <a:pt x="165" y="279"/>
                      </a:lnTo>
                      <a:lnTo>
                        <a:pt x="169" y="279"/>
                      </a:lnTo>
                      <a:lnTo>
                        <a:pt x="172" y="279"/>
                      </a:lnTo>
                      <a:lnTo>
                        <a:pt x="175" y="279"/>
                      </a:lnTo>
                      <a:lnTo>
                        <a:pt x="178" y="279"/>
                      </a:lnTo>
                      <a:lnTo>
                        <a:pt x="181" y="279"/>
                      </a:lnTo>
                      <a:lnTo>
                        <a:pt x="184" y="279"/>
                      </a:lnTo>
                      <a:lnTo>
                        <a:pt x="187" y="279"/>
                      </a:lnTo>
                      <a:lnTo>
                        <a:pt x="190" y="279"/>
                      </a:lnTo>
                      <a:lnTo>
                        <a:pt x="193" y="279"/>
                      </a:lnTo>
                      <a:lnTo>
                        <a:pt x="196" y="279"/>
                      </a:lnTo>
                      <a:lnTo>
                        <a:pt x="200" y="279"/>
                      </a:lnTo>
                      <a:lnTo>
                        <a:pt x="203" y="278"/>
                      </a:lnTo>
                      <a:lnTo>
                        <a:pt x="206" y="278"/>
                      </a:lnTo>
                      <a:lnTo>
                        <a:pt x="209" y="278"/>
                      </a:lnTo>
                      <a:lnTo>
                        <a:pt x="212" y="278"/>
                      </a:lnTo>
                      <a:lnTo>
                        <a:pt x="215" y="278"/>
                      </a:lnTo>
                      <a:lnTo>
                        <a:pt x="218" y="278"/>
                      </a:lnTo>
                      <a:lnTo>
                        <a:pt x="221" y="278"/>
                      </a:lnTo>
                      <a:lnTo>
                        <a:pt x="224" y="278"/>
                      </a:lnTo>
                      <a:lnTo>
                        <a:pt x="227" y="277"/>
                      </a:lnTo>
                      <a:lnTo>
                        <a:pt x="230" y="277"/>
                      </a:lnTo>
                      <a:lnTo>
                        <a:pt x="233" y="277"/>
                      </a:lnTo>
                      <a:lnTo>
                        <a:pt x="236" y="277"/>
                      </a:lnTo>
                      <a:lnTo>
                        <a:pt x="239" y="277"/>
                      </a:lnTo>
                      <a:lnTo>
                        <a:pt x="241" y="276"/>
                      </a:lnTo>
                      <a:lnTo>
                        <a:pt x="244" y="276"/>
                      </a:lnTo>
                      <a:lnTo>
                        <a:pt x="247" y="276"/>
                      </a:lnTo>
                      <a:lnTo>
                        <a:pt x="250" y="276"/>
                      </a:lnTo>
                      <a:lnTo>
                        <a:pt x="253" y="275"/>
                      </a:lnTo>
                      <a:lnTo>
                        <a:pt x="256" y="275"/>
                      </a:lnTo>
                      <a:lnTo>
                        <a:pt x="258" y="275"/>
                      </a:lnTo>
                      <a:lnTo>
                        <a:pt x="261" y="275"/>
                      </a:lnTo>
                      <a:lnTo>
                        <a:pt x="264" y="274"/>
                      </a:lnTo>
                      <a:lnTo>
                        <a:pt x="266" y="274"/>
                      </a:lnTo>
                      <a:lnTo>
                        <a:pt x="269" y="274"/>
                      </a:lnTo>
                      <a:lnTo>
                        <a:pt x="272" y="273"/>
                      </a:lnTo>
                      <a:lnTo>
                        <a:pt x="274" y="273"/>
                      </a:lnTo>
                      <a:lnTo>
                        <a:pt x="277" y="273"/>
                      </a:lnTo>
                      <a:lnTo>
                        <a:pt x="279" y="272"/>
                      </a:lnTo>
                      <a:lnTo>
                        <a:pt x="282" y="272"/>
                      </a:lnTo>
                      <a:lnTo>
                        <a:pt x="284" y="272"/>
                      </a:lnTo>
                      <a:lnTo>
                        <a:pt x="287" y="271"/>
                      </a:lnTo>
                      <a:lnTo>
                        <a:pt x="289" y="271"/>
                      </a:lnTo>
                      <a:lnTo>
                        <a:pt x="292" y="270"/>
                      </a:lnTo>
                      <a:lnTo>
                        <a:pt x="294" y="270"/>
                      </a:lnTo>
                      <a:lnTo>
                        <a:pt x="296" y="270"/>
                      </a:lnTo>
                      <a:lnTo>
                        <a:pt x="299" y="269"/>
                      </a:lnTo>
                      <a:lnTo>
                        <a:pt x="301" y="269"/>
                      </a:lnTo>
                      <a:lnTo>
                        <a:pt x="303" y="268"/>
                      </a:lnTo>
                      <a:lnTo>
                        <a:pt x="305" y="268"/>
                      </a:lnTo>
                      <a:lnTo>
                        <a:pt x="307" y="267"/>
                      </a:lnTo>
                      <a:lnTo>
                        <a:pt x="309" y="267"/>
                      </a:lnTo>
                      <a:lnTo>
                        <a:pt x="311" y="267"/>
                      </a:lnTo>
                      <a:lnTo>
                        <a:pt x="313" y="266"/>
                      </a:lnTo>
                      <a:lnTo>
                        <a:pt x="315" y="266"/>
                      </a:lnTo>
                      <a:lnTo>
                        <a:pt x="317" y="265"/>
                      </a:lnTo>
                      <a:lnTo>
                        <a:pt x="319" y="265"/>
                      </a:lnTo>
                      <a:lnTo>
                        <a:pt x="321" y="264"/>
                      </a:lnTo>
                      <a:lnTo>
                        <a:pt x="323" y="264"/>
                      </a:lnTo>
                      <a:lnTo>
                        <a:pt x="324" y="263"/>
                      </a:lnTo>
                      <a:lnTo>
                        <a:pt x="326" y="263"/>
                      </a:lnTo>
                      <a:lnTo>
                        <a:pt x="328" y="262"/>
                      </a:lnTo>
                      <a:lnTo>
                        <a:pt x="329" y="262"/>
                      </a:lnTo>
                      <a:lnTo>
                        <a:pt x="331" y="261"/>
                      </a:lnTo>
                      <a:lnTo>
                        <a:pt x="332" y="261"/>
                      </a:lnTo>
                      <a:lnTo>
                        <a:pt x="334" y="260"/>
                      </a:lnTo>
                      <a:lnTo>
                        <a:pt x="335" y="259"/>
                      </a:lnTo>
                      <a:lnTo>
                        <a:pt x="336" y="259"/>
                      </a:lnTo>
                      <a:lnTo>
                        <a:pt x="338" y="258"/>
                      </a:lnTo>
                      <a:lnTo>
                        <a:pt x="339" y="258"/>
                      </a:lnTo>
                      <a:lnTo>
                        <a:pt x="340" y="257"/>
                      </a:lnTo>
                      <a:lnTo>
                        <a:pt x="341" y="257"/>
                      </a:lnTo>
                      <a:lnTo>
                        <a:pt x="342" y="256"/>
                      </a:lnTo>
                      <a:lnTo>
                        <a:pt x="343" y="256"/>
                      </a:lnTo>
                      <a:lnTo>
                        <a:pt x="344" y="255"/>
                      </a:lnTo>
                      <a:lnTo>
                        <a:pt x="345" y="254"/>
                      </a:lnTo>
                      <a:lnTo>
                        <a:pt x="346" y="254"/>
                      </a:lnTo>
                      <a:lnTo>
                        <a:pt x="347" y="253"/>
                      </a:lnTo>
                      <a:lnTo>
                        <a:pt x="348" y="253"/>
                      </a:lnTo>
                      <a:lnTo>
                        <a:pt x="349" y="252"/>
                      </a:lnTo>
                      <a:lnTo>
                        <a:pt x="349" y="251"/>
                      </a:lnTo>
                      <a:lnTo>
                        <a:pt x="350" y="251"/>
                      </a:lnTo>
                      <a:lnTo>
                        <a:pt x="350" y="250"/>
                      </a:lnTo>
                      <a:lnTo>
                        <a:pt x="351" y="250"/>
                      </a:lnTo>
                      <a:lnTo>
                        <a:pt x="351" y="249"/>
                      </a:lnTo>
                      <a:lnTo>
                        <a:pt x="352" y="248"/>
                      </a:lnTo>
                      <a:lnTo>
                        <a:pt x="352" y="247"/>
                      </a:lnTo>
                      <a:lnTo>
                        <a:pt x="353" y="247"/>
                      </a:lnTo>
                      <a:lnTo>
                        <a:pt x="353" y="246"/>
                      </a:lnTo>
                      <a:lnTo>
                        <a:pt x="353" y="245"/>
                      </a:lnTo>
                      <a:lnTo>
                        <a:pt x="353" y="244"/>
                      </a:lnTo>
                      <a:lnTo>
                        <a:pt x="353" y="34"/>
                      </a:lnTo>
                      <a:lnTo>
                        <a:pt x="353" y="35"/>
                      </a:lnTo>
                      <a:lnTo>
                        <a:pt x="353" y="36"/>
                      </a:lnTo>
                      <a:lnTo>
                        <a:pt x="353" y="37"/>
                      </a:lnTo>
                      <a:lnTo>
                        <a:pt x="352" y="37"/>
                      </a:lnTo>
                      <a:lnTo>
                        <a:pt x="352" y="38"/>
                      </a:lnTo>
                      <a:lnTo>
                        <a:pt x="351" y="39"/>
                      </a:lnTo>
                      <a:lnTo>
                        <a:pt x="351" y="40"/>
                      </a:lnTo>
                      <a:lnTo>
                        <a:pt x="350" y="40"/>
                      </a:lnTo>
                      <a:lnTo>
                        <a:pt x="350" y="41"/>
                      </a:lnTo>
                      <a:lnTo>
                        <a:pt x="349" y="41"/>
                      </a:lnTo>
                      <a:lnTo>
                        <a:pt x="349" y="42"/>
                      </a:lnTo>
                      <a:lnTo>
                        <a:pt x="348" y="43"/>
                      </a:lnTo>
                      <a:lnTo>
                        <a:pt x="347" y="43"/>
                      </a:lnTo>
                      <a:lnTo>
                        <a:pt x="346" y="44"/>
                      </a:lnTo>
                      <a:lnTo>
                        <a:pt x="345" y="44"/>
                      </a:lnTo>
                      <a:lnTo>
                        <a:pt x="344" y="45"/>
                      </a:lnTo>
                      <a:lnTo>
                        <a:pt x="343" y="46"/>
                      </a:lnTo>
                      <a:lnTo>
                        <a:pt x="342" y="46"/>
                      </a:lnTo>
                      <a:lnTo>
                        <a:pt x="341" y="47"/>
                      </a:lnTo>
                      <a:lnTo>
                        <a:pt x="340" y="47"/>
                      </a:lnTo>
                      <a:lnTo>
                        <a:pt x="339" y="48"/>
                      </a:lnTo>
                      <a:lnTo>
                        <a:pt x="338" y="48"/>
                      </a:lnTo>
                      <a:lnTo>
                        <a:pt x="336" y="49"/>
                      </a:lnTo>
                      <a:lnTo>
                        <a:pt x="335" y="49"/>
                      </a:lnTo>
                      <a:lnTo>
                        <a:pt x="334" y="50"/>
                      </a:lnTo>
                      <a:lnTo>
                        <a:pt x="332" y="51"/>
                      </a:lnTo>
                      <a:lnTo>
                        <a:pt x="331" y="51"/>
                      </a:lnTo>
                      <a:lnTo>
                        <a:pt x="329" y="52"/>
                      </a:lnTo>
                      <a:lnTo>
                        <a:pt x="328" y="52"/>
                      </a:lnTo>
                      <a:lnTo>
                        <a:pt x="326" y="53"/>
                      </a:lnTo>
                      <a:lnTo>
                        <a:pt x="324" y="53"/>
                      </a:lnTo>
                      <a:lnTo>
                        <a:pt x="323" y="54"/>
                      </a:lnTo>
                      <a:lnTo>
                        <a:pt x="321" y="54"/>
                      </a:lnTo>
                      <a:lnTo>
                        <a:pt x="319" y="55"/>
                      </a:lnTo>
                      <a:lnTo>
                        <a:pt x="317" y="55"/>
                      </a:lnTo>
                      <a:lnTo>
                        <a:pt x="315" y="56"/>
                      </a:lnTo>
                      <a:lnTo>
                        <a:pt x="313" y="56"/>
                      </a:lnTo>
                      <a:lnTo>
                        <a:pt x="311" y="57"/>
                      </a:lnTo>
                      <a:lnTo>
                        <a:pt x="309" y="57"/>
                      </a:lnTo>
                      <a:lnTo>
                        <a:pt x="307" y="58"/>
                      </a:lnTo>
                      <a:lnTo>
                        <a:pt x="305" y="58"/>
                      </a:lnTo>
                      <a:lnTo>
                        <a:pt x="303" y="58"/>
                      </a:lnTo>
                      <a:lnTo>
                        <a:pt x="301" y="59"/>
                      </a:lnTo>
                      <a:lnTo>
                        <a:pt x="299" y="59"/>
                      </a:lnTo>
                      <a:lnTo>
                        <a:pt x="296" y="60"/>
                      </a:lnTo>
                      <a:lnTo>
                        <a:pt x="294" y="60"/>
                      </a:lnTo>
                      <a:lnTo>
                        <a:pt x="292" y="60"/>
                      </a:lnTo>
                      <a:lnTo>
                        <a:pt x="289" y="61"/>
                      </a:lnTo>
                      <a:lnTo>
                        <a:pt x="287" y="61"/>
                      </a:lnTo>
                      <a:lnTo>
                        <a:pt x="284" y="62"/>
                      </a:lnTo>
                      <a:lnTo>
                        <a:pt x="282" y="62"/>
                      </a:lnTo>
                      <a:lnTo>
                        <a:pt x="279" y="62"/>
                      </a:lnTo>
                      <a:lnTo>
                        <a:pt x="277" y="63"/>
                      </a:lnTo>
                      <a:lnTo>
                        <a:pt x="274" y="63"/>
                      </a:lnTo>
                      <a:lnTo>
                        <a:pt x="272" y="63"/>
                      </a:lnTo>
                      <a:lnTo>
                        <a:pt x="269" y="64"/>
                      </a:lnTo>
                      <a:lnTo>
                        <a:pt x="266" y="64"/>
                      </a:lnTo>
                      <a:lnTo>
                        <a:pt x="264" y="64"/>
                      </a:lnTo>
                      <a:lnTo>
                        <a:pt x="261" y="65"/>
                      </a:lnTo>
                      <a:lnTo>
                        <a:pt x="258" y="65"/>
                      </a:lnTo>
                      <a:lnTo>
                        <a:pt x="256" y="65"/>
                      </a:lnTo>
                      <a:lnTo>
                        <a:pt x="253" y="65"/>
                      </a:lnTo>
                      <a:lnTo>
                        <a:pt x="250" y="66"/>
                      </a:lnTo>
                      <a:lnTo>
                        <a:pt x="247" y="66"/>
                      </a:lnTo>
                      <a:lnTo>
                        <a:pt x="244" y="66"/>
                      </a:lnTo>
                      <a:lnTo>
                        <a:pt x="241" y="66"/>
                      </a:lnTo>
                      <a:lnTo>
                        <a:pt x="239" y="67"/>
                      </a:lnTo>
                      <a:lnTo>
                        <a:pt x="236" y="67"/>
                      </a:lnTo>
                      <a:lnTo>
                        <a:pt x="233" y="67"/>
                      </a:lnTo>
                      <a:lnTo>
                        <a:pt x="230" y="67"/>
                      </a:lnTo>
                      <a:lnTo>
                        <a:pt x="227" y="67"/>
                      </a:lnTo>
                      <a:lnTo>
                        <a:pt x="224" y="68"/>
                      </a:lnTo>
                      <a:lnTo>
                        <a:pt x="221" y="68"/>
                      </a:lnTo>
                      <a:lnTo>
                        <a:pt x="218" y="68"/>
                      </a:lnTo>
                      <a:lnTo>
                        <a:pt x="215" y="68"/>
                      </a:lnTo>
                      <a:lnTo>
                        <a:pt x="212" y="68"/>
                      </a:lnTo>
                      <a:lnTo>
                        <a:pt x="209" y="68"/>
                      </a:lnTo>
                      <a:lnTo>
                        <a:pt x="206" y="68"/>
                      </a:lnTo>
                      <a:lnTo>
                        <a:pt x="203" y="68"/>
                      </a:lnTo>
                      <a:lnTo>
                        <a:pt x="200" y="69"/>
                      </a:lnTo>
                      <a:lnTo>
                        <a:pt x="196" y="69"/>
                      </a:lnTo>
                      <a:lnTo>
                        <a:pt x="193" y="69"/>
                      </a:lnTo>
                      <a:lnTo>
                        <a:pt x="190" y="69"/>
                      </a:lnTo>
                      <a:lnTo>
                        <a:pt x="187" y="69"/>
                      </a:lnTo>
                      <a:lnTo>
                        <a:pt x="184" y="69"/>
                      </a:lnTo>
                      <a:lnTo>
                        <a:pt x="181" y="69"/>
                      </a:lnTo>
                      <a:lnTo>
                        <a:pt x="178" y="69"/>
                      </a:lnTo>
                      <a:lnTo>
                        <a:pt x="175" y="69"/>
                      </a:lnTo>
                      <a:lnTo>
                        <a:pt x="172" y="69"/>
                      </a:lnTo>
                      <a:lnTo>
                        <a:pt x="169" y="69"/>
                      </a:lnTo>
                      <a:lnTo>
                        <a:pt x="165" y="69"/>
                      </a:lnTo>
                      <a:lnTo>
                        <a:pt x="162" y="69"/>
                      </a:lnTo>
                      <a:lnTo>
                        <a:pt x="159" y="69"/>
                      </a:lnTo>
                      <a:lnTo>
                        <a:pt x="156" y="69"/>
                      </a:lnTo>
                      <a:lnTo>
                        <a:pt x="153" y="69"/>
                      </a:lnTo>
                      <a:lnTo>
                        <a:pt x="150" y="68"/>
                      </a:lnTo>
                      <a:lnTo>
                        <a:pt x="147" y="68"/>
                      </a:lnTo>
                      <a:lnTo>
                        <a:pt x="144" y="68"/>
                      </a:lnTo>
                      <a:lnTo>
                        <a:pt x="141" y="68"/>
                      </a:lnTo>
                      <a:lnTo>
                        <a:pt x="138" y="68"/>
                      </a:lnTo>
                      <a:lnTo>
                        <a:pt x="135" y="68"/>
                      </a:lnTo>
                      <a:lnTo>
                        <a:pt x="132" y="68"/>
                      </a:lnTo>
                      <a:lnTo>
                        <a:pt x="129" y="68"/>
                      </a:lnTo>
                      <a:lnTo>
                        <a:pt x="126" y="67"/>
                      </a:lnTo>
                      <a:lnTo>
                        <a:pt x="123" y="67"/>
                      </a:lnTo>
                      <a:lnTo>
                        <a:pt x="120" y="67"/>
                      </a:lnTo>
                      <a:lnTo>
                        <a:pt x="117" y="67"/>
                      </a:lnTo>
                      <a:lnTo>
                        <a:pt x="114" y="67"/>
                      </a:lnTo>
                      <a:lnTo>
                        <a:pt x="111" y="66"/>
                      </a:lnTo>
                      <a:lnTo>
                        <a:pt x="108" y="66"/>
                      </a:lnTo>
                      <a:lnTo>
                        <a:pt x="105" y="66"/>
                      </a:lnTo>
                      <a:lnTo>
                        <a:pt x="103" y="66"/>
                      </a:lnTo>
                      <a:lnTo>
                        <a:pt x="100" y="65"/>
                      </a:lnTo>
                      <a:lnTo>
                        <a:pt x="97" y="65"/>
                      </a:lnTo>
                      <a:lnTo>
                        <a:pt x="94" y="65"/>
                      </a:lnTo>
                      <a:lnTo>
                        <a:pt x="92" y="65"/>
                      </a:lnTo>
                      <a:lnTo>
                        <a:pt x="89" y="64"/>
                      </a:lnTo>
                      <a:lnTo>
                        <a:pt x="86" y="64"/>
                      </a:lnTo>
                      <a:lnTo>
                        <a:pt x="83" y="64"/>
                      </a:lnTo>
                      <a:lnTo>
                        <a:pt x="81" y="63"/>
                      </a:lnTo>
                      <a:lnTo>
                        <a:pt x="78" y="63"/>
                      </a:lnTo>
                      <a:lnTo>
                        <a:pt x="76" y="63"/>
                      </a:lnTo>
                      <a:lnTo>
                        <a:pt x="73" y="62"/>
                      </a:lnTo>
                      <a:lnTo>
                        <a:pt x="71" y="62"/>
                      </a:lnTo>
                      <a:lnTo>
                        <a:pt x="68" y="62"/>
                      </a:lnTo>
                      <a:lnTo>
                        <a:pt x="66" y="61"/>
                      </a:lnTo>
                      <a:lnTo>
                        <a:pt x="63" y="61"/>
                      </a:lnTo>
                      <a:lnTo>
                        <a:pt x="61" y="60"/>
                      </a:lnTo>
                      <a:lnTo>
                        <a:pt x="59" y="60"/>
                      </a:lnTo>
                      <a:lnTo>
                        <a:pt x="56" y="60"/>
                      </a:lnTo>
                      <a:lnTo>
                        <a:pt x="54" y="59"/>
                      </a:lnTo>
                      <a:lnTo>
                        <a:pt x="52" y="59"/>
                      </a:lnTo>
                      <a:lnTo>
                        <a:pt x="50" y="58"/>
                      </a:lnTo>
                      <a:lnTo>
                        <a:pt x="48" y="58"/>
                      </a:lnTo>
                      <a:lnTo>
                        <a:pt x="45" y="58"/>
                      </a:lnTo>
                      <a:lnTo>
                        <a:pt x="43" y="57"/>
                      </a:lnTo>
                      <a:lnTo>
                        <a:pt x="41" y="57"/>
                      </a:lnTo>
                      <a:lnTo>
                        <a:pt x="39" y="56"/>
                      </a:lnTo>
                      <a:lnTo>
                        <a:pt x="37" y="56"/>
                      </a:lnTo>
                      <a:lnTo>
                        <a:pt x="35" y="55"/>
                      </a:lnTo>
                      <a:lnTo>
                        <a:pt x="34" y="55"/>
                      </a:lnTo>
                      <a:lnTo>
                        <a:pt x="32" y="54"/>
                      </a:lnTo>
                      <a:lnTo>
                        <a:pt x="30" y="54"/>
                      </a:lnTo>
                      <a:lnTo>
                        <a:pt x="28" y="53"/>
                      </a:lnTo>
                      <a:lnTo>
                        <a:pt x="27" y="53"/>
                      </a:lnTo>
                      <a:lnTo>
                        <a:pt x="25" y="52"/>
                      </a:lnTo>
                      <a:lnTo>
                        <a:pt x="23" y="52"/>
                      </a:lnTo>
                      <a:lnTo>
                        <a:pt x="22" y="51"/>
                      </a:lnTo>
                      <a:lnTo>
                        <a:pt x="20" y="51"/>
                      </a:lnTo>
                      <a:lnTo>
                        <a:pt x="19" y="50"/>
                      </a:lnTo>
                      <a:lnTo>
                        <a:pt x="18" y="49"/>
                      </a:lnTo>
                      <a:lnTo>
                        <a:pt x="16" y="49"/>
                      </a:lnTo>
                      <a:lnTo>
                        <a:pt x="15" y="48"/>
                      </a:lnTo>
                      <a:lnTo>
                        <a:pt x="14" y="48"/>
                      </a:lnTo>
                      <a:lnTo>
                        <a:pt x="13" y="47"/>
                      </a:lnTo>
                      <a:lnTo>
                        <a:pt x="11" y="47"/>
                      </a:lnTo>
                      <a:lnTo>
                        <a:pt x="10" y="46"/>
                      </a:lnTo>
                      <a:lnTo>
                        <a:pt x="9" y="46"/>
                      </a:lnTo>
                      <a:lnTo>
                        <a:pt x="8" y="45"/>
                      </a:lnTo>
                      <a:lnTo>
                        <a:pt x="7" y="44"/>
                      </a:lnTo>
                      <a:lnTo>
                        <a:pt x="6" y="44"/>
                      </a:lnTo>
                      <a:lnTo>
                        <a:pt x="6" y="43"/>
                      </a:lnTo>
                      <a:lnTo>
                        <a:pt x="5" y="43"/>
                      </a:lnTo>
                      <a:lnTo>
                        <a:pt x="4" y="42"/>
                      </a:lnTo>
                      <a:lnTo>
                        <a:pt x="3" y="41"/>
                      </a:lnTo>
                      <a:lnTo>
                        <a:pt x="2" y="40"/>
                      </a:lnTo>
                      <a:lnTo>
                        <a:pt x="1" y="39"/>
                      </a:lnTo>
                      <a:lnTo>
                        <a:pt x="1" y="38"/>
                      </a:lnTo>
                      <a:lnTo>
                        <a:pt x="0" y="38"/>
                      </a:lnTo>
                      <a:lnTo>
                        <a:pt x="0" y="37"/>
                      </a:lnTo>
                      <a:lnTo>
                        <a:pt x="0" y="36"/>
                      </a:lnTo>
                      <a:lnTo>
                        <a:pt x="0" y="35"/>
                      </a:lnTo>
                      <a:lnTo>
                        <a:pt x="0" y="34"/>
                      </a:lnTo>
                      <a:moveTo>
                        <a:pt x="0" y="34"/>
                      </a:moveTo>
                      <a:lnTo>
                        <a:pt x="0" y="34"/>
                      </a:lnTo>
                      <a:lnTo>
                        <a:pt x="0" y="33"/>
                      </a:lnTo>
                      <a:lnTo>
                        <a:pt x="0" y="32"/>
                      </a:lnTo>
                      <a:lnTo>
                        <a:pt x="0" y="31"/>
                      </a:lnTo>
                      <a:lnTo>
                        <a:pt x="1" y="30"/>
                      </a:lnTo>
                      <a:lnTo>
                        <a:pt x="1" y="29"/>
                      </a:lnTo>
                      <a:lnTo>
                        <a:pt x="2" y="29"/>
                      </a:lnTo>
                      <a:lnTo>
                        <a:pt x="2" y="28"/>
                      </a:lnTo>
                      <a:lnTo>
                        <a:pt x="3" y="28"/>
                      </a:lnTo>
                      <a:lnTo>
                        <a:pt x="3" y="27"/>
                      </a:lnTo>
                      <a:lnTo>
                        <a:pt x="4" y="26"/>
                      </a:lnTo>
                      <a:lnTo>
                        <a:pt x="5" y="26"/>
                      </a:lnTo>
                      <a:lnTo>
                        <a:pt x="5" y="25"/>
                      </a:lnTo>
                      <a:lnTo>
                        <a:pt x="6" y="25"/>
                      </a:lnTo>
                      <a:lnTo>
                        <a:pt x="7" y="24"/>
                      </a:lnTo>
                      <a:lnTo>
                        <a:pt x="8" y="23"/>
                      </a:lnTo>
                      <a:lnTo>
                        <a:pt x="9" y="23"/>
                      </a:lnTo>
                      <a:lnTo>
                        <a:pt x="10" y="22"/>
                      </a:lnTo>
                      <a:lnTo>
                        <a:pt x="11" y="22"/>
                      </a:lnTo>
                      <a:lnTo>
                        <a:pt x="12" y="21"/>
                      </a:lnTo>
                      <a:lnTo>
                        <a:pt x="14" y="21"/>
                      </a:lnTo>
                      <a:lnTo>
                        <a:pt x="15" y="20"/>
                      </a:lnTo>
                      <a:lnTo>
                        <a:pt x="16" y="19"/>
                      </a:lnTo>
                      <a:lnTo>
                        <a:pt x="17" y="19"/>
                      </a:lnTo>
                      <a:lnTo>
                        <a:pt x="19" y="18"/>
                      </a:lnTo>
                      <a:lnTo>
                        <a:pt x="20" y="18"/>
                      </a:lnTo>
                      <a:lnTo>
                        <a:pt x="22" y="17"/>
                      </a:lnTo>
                      <a:lnTo>
                        <a:pt x="23" y="17"/>
                      </a:lnTo>
                      <a:lnTo>
                        <a:pt x="25" y="16"/>
                      </a:lnTo>
                      <a:lnTo>
                        <a:pt x="26" y="16"/>
                      </a:lnTo>
                      <a:lnTo>
                        <a:pt x="28" y="15"/>
                      </a:lnTo>
                      <a:lnTo>
                        <a:pt x="30" y="15"/>
                      </a:lnTo>
                      <a:lnTo>
                        <a:pt x="32" y="14"/>
                      </a:lnTo>
                      <a:lnTo>
                        <a:pt x="33" y="14"/>
                      </a:lnTo>
                      <a:lnTo>
                        <a:pt x="35" y="13"/>
                      </a:lnTo>
                      <a:lnTo>
                        <a:pt x="37" y="13"/>
                      </a:lnTo>
                      <a:lnTo>
                        <a:pt x="39" y="12"/>
                      </a:lnTo>
                      <a:lnTo>
                        <a:pt x="41" y="12"/>
                      </a:lnTo>
                      <a:lnTo>
                        <a:pt x="43" y="11"/>
                      </a:lnTo>
                      <a:lnTo>
                        <a:pt x="45" y="11"/>
                      </a:lnTo>
                      <a:lnTo>
                        <a:pt x="47" y="10"/>
                      </a:lnTo>
                      <a:lnTo>
                        <a:pt x="49" y="10"/>
                      </a:lnTo>
                      <a:lnTo>
                        <a:pt x="52" y="10"/>
                      </a:lnTo>
                      <a:lnTo>
                        <a:pt x="54" y="9"/>
                      </a:lnTo>
                      <a:lnTo>
                        <a:pt x="56" y="9"/>
                      </a:lnTo>
                      <a:lnTo>
                        <a:pt x="58" y="8"/>
                      </a:lnTo>
                      <a:lnTo>
                        <a:pt x="61" y="8"/>
                      </a:lnTo>
                      <a:lnTo>
                        <a:pt x="63" y="8"/>
                      </a:lnTo>
                      <a:lnTo>
                        <a:pt x="66" y="7"/>
                      </a:lnTo>
                      <a:lnTo>
                        <a:pt x="68" y="7"/>
                      </a:lnTo>
                      <a:lnTo>
                        <a:pt x="70" y="6"/>
                      </a:lnTo>
                      <a:lnTo>
                        <a:pt x="73" y="6"/>
                      </a:lnTo>
                      <a:lnTo>
                        <a:pt x="76" y="6"/>
                      </a:lnTo>
                      <a:lnTo>
                        <a:pt x="78" y="5"/>
                      </a:lnTo>
                      <a:lnTo>
                        <a:pt x="81" y="5"/>
                      </a:lnTo>
                      <a:lnTo>
                        <a:pt x="83" y="5"/>
                      </a:lnTo>
                      <a:lnTo>
                        <a:pt x="86" y="4"/>
                      </a:lnTo>
                      <a:lnTo>
                        <a:pt x="89" y="4"/>
                      </a:lnTo>
                      <a:lnTo>
                        <a:pt x="91" y="4"/>
                      </a:lnTo>
                      <a:lnTo>
                        <a:pt x="94" y="3"/>
                      </a:lnTo>
                      <a:lnTo>
                        <a:pt x="97" y="3"/>
                      </a:lnTo>
                      <a:lnTo>
                        <a:pt x="100" y="3"/>
                      </a:lnTo>
                      <a:lnTo>
                        <a:pt x="102" y="3"/>
                      </a:lnTo>
                      <a:lnTo>
                        <a:pt x="105" y="2"/>
                      </a:lnTo>
                      <a:lnTo>
                        <a:pt x="108" y="2"/>
                      </a:lnTo>
                      <a:lnTo>
                        <a:pt x="111" y="2"/>
                      </a:lnTo>
                      <a:lnTo>
                        <a:pt x="114" y="2"/>
                      </a:lnTo>
                      <a:lnTo>
                        <a:pt x="117" y="2"/>
                      </a:lnTo>
                      <a:lnTo>
                        <a:pt x="120" y="1"/>
                      </a:lnTo>
                      <a:lnTo>
                        <a:pt x="123" y="1"/>
                      </a:lnTo>
                      <a:lnTo>
                        <a:pt x="126" y="1"/>
                      </a:lnTo>
                      <a:lnTo>
                        <a:pt x="129" y="1"/>
                      </a:lnTo>
                      <a:lnTo>
                        <a:pt x="132" y="1"/>
                      </a:lnTo>
                      <a:lnTo>
                        <a:pt x="135" y="0"/>
                      </a:lnTo>
                      <a:lnTo>
                        <a:pt x="138" y="0"/>
                      </a:lnTo>
                      <a:lnTo>
                        <a:pt x="141" y="0"/>
                      </a:lnTo>
                      <a:lnTo>
                        <a:pt x="144" y="0"/>
                      </a:lnTo>
                      <a:lnTo>
                        <a:pt x="147" y="0"/>
                      </a:lnTo>
                      <a:lnTo>
                        <a:pt x="150" y="0"/>
                      </a:lnTo>
                      <a:lnTo>
                        <a:pt x="153" y="0"/>
                      </a:lnTo>
                      <a:lnTo>
                        <a:pt x="156" y="0"/>
                      </a:lnTo>
                      <a:lnTo>
                        <a:pt x="159" y="0"/>
                      </a:lnTo>
                      <a:lnTo>
                        <a:pt x="162" y="0"/>
                      </a:lnTo>
                      <a:lnTo>
                        <a:pt x="165" y="0"/>
                      </a:lnTo>
                      <a:lnTo>
                        <a:pt x="169" y="0"/>
                      </a:lnTo>
                      <a:lnTo>
                        <a:pt x="172" y="0"/>
                      </a:lnTo>
                      <a:lnTo>
                        <a:pt x="175" y="0"/>
                      </a:lnTo>
                      <a:lnTo>
                        <a:pt x="178" y="0"/>
                      </a:lnTo>
                      <a:lnTo>
                        <a:pt x="181" y="0"/>
                      </a:lnTo>
                      <a:lnTo>
                        <a:pt x="184" y="0"/>
                      </a:lnTo>
                      <a:lnTo>
                        <a:pt x="187" y="0"/>
                      </a:lnTo>
                      <a:lnTo>
                        <a:pt x="190" y="0"/>
                      </a:lnTo>
                      <a:lnTo>
                        <a:pt x="193" y="0"/>
                      </a:lnTo>
                      <a:lnTo>
                        <a:pt x="196" y="0"/>
                      </a:lnTo>
                      <a:lnTo>
                        <a:pt x="200" y="0"/>
                      </a:lnTo>
                      <a:lnTo>
                        <a:pt x="203" y="0"/>
                      </a:lnTo>
                      <a:lnTo>
                        <a:pt x="206" y="0"/>
                      </a:lnTo>
                      <a:lnTo>
                        <a:pt x="209" y="0"/>
                      </a:lnTo>
                      <a:lnTo>
                        <a:pt x="212" y="0"/>
                      </a:lnTo>
                      <a:lnTo>
                        <a:pt x="215" y="0"/>
                      </a:lnTo>
                      <a:lnTo>
                        <a:pt x="218" y="0"/>
                      </a:lnTo>
                      <a:lnTo>
                        <a:pt x="221" y="1"/>
                      </a:lnTo>
                      <a:lnTo>
                        <a:pt x="224" y="1"/>
                      </a:lnTo>
                      <a:lnTo>
                        <a:pt x="227" y="1"/>
                      </a:lnTo>
                      <a:lnTo>
                        <a:pt x="230" y="1"/>
                      </a:lnTo>
                      <a:lnTo>
                        <a:pt x="233" y="1"/>
                      </a:lnTo>
                      <a:lnTo>
                        <a:pt x="236" y="2"/>
                      </a:lnTo>
                      <a:lnTo>
                        <a:pt x="239" y="2"/>
                      </a:lnTo>
                      <a:lnTo>
                        <a:pt x="242" y="2"/>
                      </a:lnTo>
                      <a:lnTo>
                        <a:pt x="244" y="2"/>
                      </a:lnTo>
                      <a:lnTo>
                        <a:pt x="247" y="2"/>
                      </a:lnTo>
                      <a:lnTo>
                        <a:pt x="250" y="3"/>
                      </a:lnTo>
                      <a:lnTo>
                        <a:pt x="253" y="3"/>
                      </a:lnTo>
                      <a:lnTo>
                        <a:pt x="256" y="3"/>
                      </a:lnTo>
                      <a:lnTo>
                        <a:pt x="258" y="3"/>
                      </a:lnTo>
                      <a:lnTo>
                        <a:pt x="261" y="4"/>
                      </a:lnTo>
                      <a:lnTo>
                        <a:pt x="264" y="4"/>
                      </a:lnTo>
                      <a:lnTo>
                        <a:pt x="267" y="4"/>
                      </a:lnTo>
                      <a:lnTo>
                        <a:pt x="269" y="5"/>
                      </a:lnTo>
                      <a:lnTo>
                        <a:pt x="272" y="5"/>
                      </a:lnTo>
                      <a:lnTo>
                        <a:pt x="275" y="5"/>
                      </a:lnTo>
                      <a:lnTo>
                        <a:pt x="277" y="6"/>
                      </a:lnTo>
                      <a:lnTo>
                        <a:pt x="280" y="6"/>
                      </a:lnTo>
                      <a:lnTo>
                        <a:pt x="282" y="6"/>
                      </a:lnTo>
                      <a:lnTo>
                        <a:pt x="285" y="7"/>
                      </a:lnTo>
                      <a:lnTo>
                        <a:pt x="287" y="7"/>
                      </a:lnTo>
                      <a:lnTo>
                        <a:pt x="289" y="8"/>
                      </a:lnTo>
                      <a:lnTo>
                        <a:pt x="292" y="8"/>
                      </a:lnTo>
                      <a:lnTo>
                        <a:pt x="294" y="8"/>
                      </a:lnTo>
                      <a:lnTo>
                        <a:pt x="296" y="9"/>
                      </a:lnTo>
                      <a:lnTo>
                        <a:pt x="299" y="9"/>
                      </a:lnTo>
                      <a:lnTo>
                        <a:pt x="301" y="10"/>
                      </a:lnTo>
                      <a:lnTo>
                        <a:pt x="303" y="10"/>
                      </a:lnTo>
                      <a:lnTo>
                        <a:pt x="305" y="10"/>
                      </a:lnTo>
                      <a:lnTo>
                        <a:pt x="307" y="11"/>
                      </a:lnTo>
                      <a:lnTo>
                        <a:pt x="309" y="11"/>
                      </a:lnTo>
                      <a:lnTo>
                        <a:pt x="311" y="12"/>
                      </a:lnTo>
                      <a:lnTo>
                        <a:pt x="313" y="12"/>
                      </a:lnTo>
                      <a:lnTo>
                        <a:pt x="315" y="13"/>
                      </a:lnTo>
                      <a:lnTo>
                        <a:pt x="317" y="13"/>
                      </a:lnTo>
                      <a:lnTo>
                        <a:pt x="319" y="14"/>
                      </a:lnTo>
                      <a:lnTo>
                        <a:pt x="321" y="14"/>
                      </a:lnTo>
                      <a:lnTo>
                        <a:pt x="323" y="15"/>
                      </a:lnTo>
                      <a:lnTo>
                        <a:pt x="324" y="15"/>
                      </a:lnTo>
                      <a:lnTo>
                        <a:pt x="326" y="16"/>
                      </a:lnTo>
                      <a:lnTo>
                        <a:pt x="328" y="16"/>
                      </a:lnTo>
                      <a:lnTo>
                        <a:pt x="329" y="17"/>
                      </a:lnTo>
                      <a:lnTo>
                        <a:pt x="331" y="17"/>
                      </a:lnTo>
                      <a:lnTo>
                        <a:pt x="332" y="18"/>
                      </a:lnTo>
                      <a:lnTo>
                        <a:pt x="334" y="18"/>
                      </a:lnTo>
                      <a:lnTo>
                        <a:pt x="335" y="19"/>
                      </a:lnTo>
                      <a:lnTo>
                        <a:pt x="337" y="19"/>
                      </a:lnTo>
                      <a:lnTo>
                        <a:pt x="338" y="20"/>
                      </a:lnTo>
                      <a:lnTo>
                        <a:pt x="339" y="21"/>
                      </a:lnTo>
                      <a:lnTo>
                        <a:pt x="340" y="21"/>
                      </a:lnTo>
                      <a:lnTo>
                        <a:pt x="341" y="22"/>
                      </a:lnTo>
                      <a:lnTo>
                        <a:pt x="342" y="22"/>
                      </a:lnTo>
                      <a:lnTo>
                        <a:pt x="343" y="23"/>
                      </a:lnTo>
                      <a:lnTo>
                        <a:pt x="344" y="23"/>
                      </a:lnTo>
                      <a:lnTo>
                        <a:pt x="345" y="24"/>
                      </a:lnTo>
                      <a:lnTo>
                        <a:pt x="346" y="25"/>
                      </a:lnTo>
                      <a:lnTo>
                        <a:pt x="347" y="25"/>
                      </a:lnTo>
                      <a:lnTo>
                        <a:pt x="348" y="26"/>
                      </a:lnTo>
                      <a:lnTo>
                        <a:pt x="349" y="26"/>
                      </a:lnTo>
                      <a:lnTo>
                        <a:pt x="349" y="27"/>
                      </a:lnTo>
                      <a:lnTo>
                        <a:pt x="350" y="28"/>
                      </a:lnTo>
                      <a:lnTo>
                        <a:pt x="351" y="29"/>
                      </a:lnTo>
                      <a:lnTo>
                        <a:pt x="352" y="30"/>
                      </a:lnTo>
                      <a:lnTo>
                        <a:pt x="352" y="31"/>
                      </a:lnTo>
                      <a:lnTo>
                        <a:pt x="353" y="32"/>
                      </a:lnTo>
                      <a:lnTo>
                        <a:pt x="353" y="33"/>
                      </a:lnTo>
                      <a:lnTo>
                        <a:pt x="353" y="34"/>
                      </a:lnTo>
                      <a:lnTo>
                        <a:pt x="353" y="35"/>
                      </a:lnTo>
                      <a:lnTo>
                        <a:pt x="353" y="36"/>
                      </a:lnTo>
                      <a:lnTo>
                        <a:pt x="353" y="37"/>
                      </a:lnTo>
                      <a:lnTo>
                        <a:pt x="352" y="37"/>
                      </a:lnTo>
                      <a:lnTo>
                        <a:pt x="352" y="38"/>
                      </a:lnTo>
                      <a:lnTo>
                        <a:pt x="351" y="39"/>
                      </a:lnTo>
                      <a:lnTo>
                        <a:pt x="351" y="40"/>
                      </a:lnTo>
                      <a:lnTo>
                        <a:pt x="350" y="40"/>
                      </a:lnTo>
                      <a:lnTo>
                        <a:pt x="350" y="41"/>
                      </a:lnTo>
                      <a:lnTo>
                        <a:pt x="349" y="41"/>
                      </a:lnTo>
                      <a:lnTo>
                        <a:pt x="349" y="42"/>
                      </a:lnTo>
                      <a:lnTo>
                        <a:pt x="348" y="43"/>
                      </a:lnTo>
                      <a:lnTo>
                        <a:pt x="347" y="43"/>
                      </a:lnTo>
                      <a:lnTo>
                        <a:pt x="346" y="44"/>
                      </a:lnTo>
                      <a:lnTo>
                        <a:pt x="345" y="44"/>
                      </a:lnTo>
                      <a:lnTo>
                        <a:pt x="344" y="45"/>
                      </a:lnTo>
                      <a:lnTo>
                        <a:pt x="343" y="46"/>
                      </a:lnTo>
                      <a:lnTo>
                        <a:pt x="342" y="46"/>
                      </a:lnTo>
                      <a:lnTo>
                        <a:pt x="341" y="47"/>
                      </a:lnTo>
                      <a:lnTo>
                        <a:pt x="340" y="47"/>
                      </a:lnTo>
                      <a:lnTo>
                        <a:pt x="339" y="48"/>
                      </a:lnTo>
                      <a:lnTo>
                        <a:pt x="338" y="48"/>
                      </a:lnTo>
                      <a:lnTo>
                        <a:pt x="337" y="49"/>
                      </a:lnTo>
                      <a:lnTo>
                        <a:pt x="335" y="50"/>
                      </a:lnTo>
                      <a:lnTo>
                        <a:pt x="334" y="50"/>
                      </a:lnTo>
                      <a:lnTo>
                        <a:pt x="332" y="51"/>
                      </a:lnTo>
                      <a:lnTo>
                        <a:pt x="331" y="51"/>
                      </a:lnTo>
                      <a:lnTo>
                        <a:pt x="329" y="52"/>
                      </a:lnTo>
                      <a:lnTo>
                        <a:pt x="328" y="52"/>
                      </a:lnTo>
                      <a:lnTo>
                        <a:pt x="326" y="53"/>
                      </a:lnTo>
                      <a:lnTo>
                        <a:pt x="324" y="53"/>
                      </a:lnTo>
                      <a:lnTo>
                        <a:pt x="323" y="54"/>
                      </a:lnTo>
                      <a:lnTo>
                        <a:pt x="321" y="54"/>
                      </a:lnTo>
                      <a:lnTo>
                        <a:pt x="319" y="55"/>
                      </a:lnTo>
                      <a:lnTo>
                        <a:pt x="317" y="55"/>
                      </a:lnTo>
                      <a:lnTo>
                        <a:pt x="315" y="56"/>
                      </a:lnTo>
                      <a:lnTo>
                        <a:pt x="313" y="56"/>
                      </a:lnTo>
                      <a:lnTo>
                        <a:pt x="311" y="57"/>
                      </a:lnTo>
                      <a:lnTo>
                        <a:pt x="309" y="57"/>
                      </a:lnTo>
                      <a:lnTo>
                        <a:pt x="307" y="58"/>
                      </a:lnTo>
                      <a:lnTo>
                        <a:pt x="305" y="58"/>
                      </a:lnTo>
                      <a:lnTo>
                        <a:pt x="303" y="58"/>
                      </a:lnTo>
                      <a:lnTo>
                        <a:pt x="301" y="59"/>
                      </a:lnTo>
                      <a:lnTo>
                        <a:pt x="299" y="59"/>
                      </a:lnTo>
                      <a:lnTo>
                        <a:pt x="296" y="60"/>
                      </a:lnTo>
                      <a:lnTo>
                        <a:pt x="294" y="60"/>
                      </a:lnTo>
                      <a:lnTo>
                        <a:pt x="292" y="61"/>
                      </a:lnTo>
                      <a:lnTo>
                        <a:pt x="289" y="61"/>
                      </a:lnTo>
                      <a:lnTo>
                        <a:pt x="287" y="61"/>
                      </a:lnTo>
                      <a:lnTo>
                        <a:pt x="285" y="62"/>
                      </a:lnTo>
                      <a:lnTo>
                        <a:pt x="282" y="62"/>
                      </a:lnTo>
                      <a:lnTo>
                        <a:pt x="280" y="62"/>
                      </a:lnTo>
                      <a:lnTo>
                        <a:pt x="277" y="63"/>
                      </a:lnTo>
                      <a:lnTo>
                        <a:pt x="275" y="63"/>
                      </a:lnTo>
                      <a:lnTo>
                        <a:pt x="272" y="63"/>
                      </a:lnTo>
                      <a:lnTo>
                        <a:pt x="269" y="64"/>
                      </a:lnTo>
                      <a:lnTo>
                        <a:pt x="267" y="64"/>
                      </a:lnTo>
                      <a:lnTo>
                        <a:pt x="264" y="64"/>
                      </a:lnTo>
                      <a:lnTo>
                        <a:pt x="261" y="65"/>
                      </a:lnTo>
                      <a:lnTo>
                        <a:pt x="258" y="65"/>
                      </a:lnTo>
                      <a:lnTo>
                        <a:pt x="256" y="65"/>
                      </a:lnTo>
                      <a:lnTo>
                        <a:pt x="253" y="66"/>
                      </a:lnTo>
                      <a:lnTo>
                        <a:pt x="250" y="66"/>
                      </a:lnTo>
                      <a:lnTo>
                        <a:pt x="247" y="66"/>
                      </a:lnTo>
                      <a:lnTo>
                        <a:pt x="244" y="66"/>
                      </a:lnTo>
                      <a:lnTo>
                        <a:pt x="242" y="67"/>
                      </a:lnTo>
                      <a:lnTo>
                        <a:pt x="239" y="67"/>
                      </a:lnTo>
                      <a:lnTo>
                        <a:pt x="236" y="67"/>
                      </a:lnTo>
                      <a:lnTo>
                        <a:pt x="233" y="67"/>
                      </a:lnTo>
                      <a:lnTo>
                        <a:pt x="230" y="67"/>
                      </a:lnTo>
                      <a:lnTo>
                        <a:pt x="227" y="68"/>
                      </a:lnTo>
                      <a:lnTo>
                        <a:pt x="224" y="68"/>
                      </a:lnTo>
                      <a:lnTo>
                        <a:pt x="221" y="68"/>
                      </a:lnTo>
                      <a:lnTo>
                        <a:pt x="218" y="68"/>
                      </a:lnTo>
                      <a:lnTo>
                        <a:pt x="215" y="68"/>
                      </a:lnTo>
                      <a:lnTo>
                        <a:pt x="212" y="68"/>
                      </a:lnTo>
                      <a:lnTo>
                        <a:pt x="209" y="68"/>
                      </a:lnTo>
                      <a:lnTo>
                        <a:pt x="206" y="68"/>
                      </a:lnTo>
                      <a:lnTo>
                        <a:pt x="203" y="69"/>
                      </a:lnTo>
                      <a:lnTo>
                        <a:pt x="200" y="69"/>
                      </a:lnTo>
                      <a:lnTo>
                        <a:pt x="196" y="69"/>
                      </a:lnTo>
                      <a:lnTo>
                        <a:pt x="193" y="69"/>
                      </a:lnTo>
                      <a:lnTo>
                        <a:pt x="190" y="69"/>
                      </a:lnTo>
                      <a:lnTo>
                        <a:pt x="187" y="69"/>
                      </a:lnTo>
                      <a:lnTo>
                        <a:pt x="184" y="69"/>
                      </a:lnTo>
                      <a:lnTo>
                        <a:pt x="181" y="69"/>
                      </a:lnTo>
                      <a:lnTo>
                        <a:pt x="178" y="69"/>
                      </a:lnTo>
                      <a:lnTo>
                        <a:pt x="175" y="69"/>
                      </a:lnTo>
                      <a:lnTo>
                        <a:pt x="172" y="69"/>
                      </a:lnTo>
                      <a:lnTo>
                        <a:pt x="169" y="69"/>
                      </a:lnTo>
                      <a:lnTo>
                        <a:pt x="165" y="69"/>
                      </a:lnTo>
                      <a:lnTo>
                        <a:pt x="162" y="69"/>
                      </a:lnTo>
                      <a:lnTo>
                        <a:pt x="159" y="69"/>
                      </a:lnTo>
                      <a:lnTo>
                        <a:pt x="156" y="69"/>
                      </a:lnTo>
                      <a:lnTo>
                        <a:pt x="153" y="69"/>
                      </a:lnTo>
                      <a:lnTo>
                        <a:pt x="150" y="69"/>
                      </a:lnTo>
                      <a:lnTo>
                        <a:pt x="147" y="68"/>
                      </a:lnTo>
                      <a:lnTo>
                        <a:pt x="144" y="68"/>
                      </a:lnTo>
                      <a:lnTo>
                        <a:pt x="141" y="68"/>
                      </a:lnTo>
                      <a:lnTo>
                        <a:pt x="138" y="68"/>
                      </a:lnTo>
                      <a:lnTo>
                        <a:pt x="135" y="68"/>
                      </a:lnTo>
                      <a:lnTo>
                        <a:pt x="132" y="68"/>
                      </a:lnTo>
                      <a:lnTo>
                        <a:pt x="129" y="68"/>
                      </a:lnTo>
                      <a:lnTo>
                        <a:pt x="126" y="68"/>
                      </a:lnTo>
                      <a:lnTo>
                        <a:pt x="123" y="67"/>
                      </a:lnTo>
                      <a:lnTo>
                        <a:pt x="120" y="67"/>
                      </a:lnTo>
                      <a:lnTo>
                        <a:pt x="117" y="67"/>
                      </a:lnTo>
                      <a:lnTo>
                        <a:pt x="114" y="67"/>
                      </a:lnTo>
                      <a:lnTo>
                        <a:pt x="111" y="67"/>
                      </a:lnTo>
                      <a:lnTo>
                        <a:pt x="108" y="66"/>
                      </a:lnTo>
                      <a:lnTo>
                        <a:pt x="105" y="66"/>
                      </a:lnTo>
                      <a:lnTo>
                        <a:pt x="102" y="66"/>
                      </a:lnTo>
                      <a:lnTo>
                        <a:pt x="100" y="66"/>
                      </a:lnTo>
                      <a:lnTo>
                        <a:pt x="97" y="65"/>
                      </a:lnTo>
                      <a:lnTo>
                        <a:pt x="94" y="65"/>
                      </a:lnTo>
                      <a:lnTo>
                        <a:pt x="91" y="65"/>
                      </a:lnTo>
                      <a:lnTo>
                        <a:pt x="89" y="64"/>
                      </a:lnTo>
                      <a:lnTo>
                        <a:pt x="86" y="64"/>
                      </a:lnTo>
                      <a:lnTo>
                        <a:pt x="83" y="64"/>
                      </a:lnTo>
                      <a:lnTo>
                        <a:pt x="81" y="63"/>
                      </a:lnTo>
                      <a:lnTo>
                        <a:pt x="78" y="63"/>
                      </a:lnTo>
                      <a:lnTo>
                        <a:pt x="76" y="63"/>
                      </a:lnTo>
                      <a:lnTo>
                        <a:pt x="73" y="62"/>
                      </a:lnTo>
                      <a:lnTo>
                        <a:pt x="70" y="62"/>
                      </a:lnTo>
                      <a:lnTo>
                        <a:pt x="68" y="62"/>
                      </a:lnTo>
                      <a:lnTo>
                        <a:pt x="66" y="61"/>
                      </a:lnTo>
                      <a:lnTo>
                        <a:pt x="63" y="61"/>
                      </a:lnTo>
                      <a:lnTo>
                        <a:pt x="61" y="61"/>
                      </a:lnTo>
                      <a:lnTo>
                        <a:pt x="58" y="60"/>
                      </a:lnTo>
                      <a:lnTo>
                        <a:pt x="56" y="60"/>
                      </a:lnTo>
                      <a:lnTo>
                        <a:pt x="54" y="59"/>
                      </a:lnTo>
                      <a:lnTo>
                        <a:pt x="52" y="59"/>
                      </a:lnTo>
                      <a:lnTo>
                        <a:pt x="49" y="58"/>
                      </a:lnTo>
                      <a:lnTo>
                        <a:pt x="47" y="58"/>
                      </a:lnTo>
                      <a:lnTo>
                        <a:pt x="45" y="58"/>
                      </a:lnTo>
                      <a:lnTo>
                        <a:pt x="43" y="57"/>
                      </a:lnTo>
                      <a:lnTo>
                        <a:pt x="41" y="57"/>
                      </a:lnTo>
                      <a:lnTo>
                        <a:pt x="39" y="56"/>
                      </a:lnTo>
                      <a:lnTo>
                        <a:pt x="37" y="56"/>
                      </a:lnTo>
                      <a:lnTo>
                        <a:pt x="35" y="55"/>
                      </a:lnTo>
                      <a:lnTo>
                        <a:pt x="33" y="55"/>
                      </a:lnTo>
                      <a:lnTo>
                        <a:pt x="32" y="54"/>
                      </a:lnTo>
                      <a:lnTo>
                        <a:pt x="30" y="54"/>
                      </a:lnTo>
                      <a:lnTo>
                        <a:pt x="28" y="53"/>
                      </a:lnTo>
                      <a:lnTo>
                        <a:pt x="26" y="53"/>
                      </a:lnTo>
                      <a:lnTo>
                        <a:pt x="25" y="52"/>
                      </a:lnTo>
                      <a:lnTo>
                        <a:pt x="23" y="52"/>
                      </a:lnTo>
                      <a:lnTo>
                        <a:pt x="22" y="51"/>
                      </a:lnTo>
                      <a:lnTo>
                        <a:pt x="20" y="51"/>
                      </a:lnTo>
                      <a:lnTo>
                        <a:pt x="19" y="50"/>
                      </a:lnTo>
                      <a:lnTo>
                        <a:pt x="17" y="50"/>
                      </a:lnTo>
                      <a:lnTo>
                        <a:pt x="16" y="49"/>
                      </a:lnTo>
                      <a:lnTo>
                        <a:pt x="15" y="48"/>
                      </a:lnTo>
                      <a:lnTo>
                        <a:pt x="14" y="48"/>
                      </a:lnTo>
                      <a:lnTo>
                        <a:pt x="12" y="47"/>
                      </a:lnTo>
                      <a:lnTo>
                        <a:pt x="11" y="47"/>
                      </a:lnTo>
                      <a:lnTo>
                        <a:pt x="10" y="46"/>
                      </a:lnTo>
                      <a:lnTo>
                        <a:pt x="9" y="46"/>
                      </a:lnTo>
                      <a:lnTo>
                        <a:pt x="8" y="45"/>
                      </a:lnTo>
                      <a:lnTo>
                        <a:pt x="7" y="44"/>
                      </a:lnTo>
                      <a:lnTo>
                        <a:pt x="6" y="44"/>
                      </a:lnTo>
                      <a:lnTo>
                        <a:pt x="5" y="43"/>
                      </a:lnTo>
                      <a:lnTo>
                        <a:pt x="4" y="42"/>
                      </a:lnTo>
                      <a:lnTo>
                        <a:pt x="3" y="41"/>
                      </a:lnTo>
                      <a:lnTo>
                        <a:pt x="2" y="40"/>
                      </a:lnTo>
                      <a:lnTo>
                        <a:pt x="1" y="39"/>
                      </a:lnTo>
                      <a:lnTo>
                        <a:pt x="1" y="38"/>
                      </a:lnTo>
                      <a:lnTo>
                        <a:pt x="0" y="38"/>
                      </a:lnTo>
                      <a:lnTo>
                        <a:pt x="0" y="37"/>
                      </a:lnTo>
                      <a:lnTo>
                        <a:pt x="0" y="36"/>
                      </a:lnTo>
                      <a:lnTo>
                        <a:pt x="0" y="35"/>
                      </a:lnTo>
                      <a:lnTo>
                        <a:pt x="0" y="34"/>
                      </a:lnTo>
                    </a:path>
                  </a:pathLst>
                </a:custGeom>
                <a:gradFill flip="none" rotWithShape="1">
                  <a:gsLst>
                    <a:gs pos="15000">
                      <a:srgbClr val="86C10C"/>
                    </a:gs>
                    <a:gs pos="76000">
                      <a:srgbClr val="86C10C"/>
                    </a:gs>
                    <a:gs pos="94000">
                      <a:srgbClr val="86C10C"/>
                    </a:gs>
                    <a:gs pos="48000">
                      <a:srgbClr val="B7DB87"/>
                    </a:gs>
                  </a:gsLst>
                  <a:lin ang="0" scaled="1"/>
                  <a:tileRect/>
                </a:gradFill>
                <a:ln w="7200">
                  <a:solidFill>
                    <a:srgbClr val="A6A6A6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77" y="559"/>
                  <a:ext cx="357" cy="1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25401" tIns="25399" rIns="25399" bIns="25399" anchor="ctr">
                  <a:prstTxWarp prst="textNoShape">
                    <a:avLst/>
                  </a:prstTxWarp>
                </a:bodyPr>
                <a:lstStyle/>
                <a:p>
                  <a:pPr algn="ctr" defTabSz="455613"/>
                  <a:endParaRPr lang="en-GB" sz="1200" b="1" dirty="0">
                    <a:solidFill>
                      <a:srgbClr val="3F3F3F"/>
                    </a:solidFill>
                  </a:endParaRPr>
                </a:p>
              </p:txBody>
            </p:sp>
          </p:grpSp>
          <p:pic>
            <p:nvPicPr>
              <p:cNvPr id="8" name="Picture 7" descr="GreenPlug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48341" y="3817501"/>
                <a:ext cx="626705" cy="592924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5315275" y="3892275"/>
                <a:ext cx="15053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Akiban Server</a:t>
                </a:r>
                <a:endParaRPr lang="en-US" sz="1200" dirty="0"/>
              </a:p>
            </p:txBody>
          </p:sp>
          <p:sp>
            <p:nvSpPr>
              <p:cNvPr id="10" name="Left Bracket 9"/>
              <p:cNvSpPr/>
              <p:nvPr/>
            </p:nvSpPr>
            <p:spPr bwMode="auto">
              <a:xfrm>
                <a:off x="4890056" y="3778744"/>
                <a:ext cx="247954" cy="2402971"/>
              </a:xfrm>
              <a:prstGeom prst="leftBracket">
                <a:avLst/>
              </a:prstGeom>
              <a:noFill/>
              <a:ln w="28575" cap="flat" cmpd="sng" algn="ctr">
                <a:solidFill>
                  <a:srgbClr val="86C10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8" charset="-128"/>
                </a:endParaRPr>
              </a:p>
            </p:txBody>
          </p:sp>
          <p:sp>
            <p:nvSpPr>
              <p:cNvPr id="11" name="Right Bracket 10"/>
              <p:cNvSpPr/>
              <p:nvPr/>
            </p:nvSpPr>
            <p:spPr bwMode="auto">
              <a:xfrm>
                <a:off x="6665594" y="3778744"/>
                <a:ext cx="286513" cy="2402971"/>
              </a:xfrm>
              <a:prstGeom prst="rightBracket">
                <a:avLst/>
              </a:prstGeom>
              <a:noFill/>
              <a:ln w="28575" cap="flat" cmpd="sng" algn="ctr">
                <a:solidFill>
                  <a:srgbClr val="86C10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8" charset="-128"/>
                </a:endParaRPr>
              </a:p>
            </p:txBody>
          </p:sp>
        </p:grpSp>
        <p:pic>
          <p:nvPicPr>
            <p:cNvPr id="6" name="Picture 5" descr="Akiban Logo.eps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6" b="11942"/>
            <a:stretch/>
          </p:blipFill>
          <p:spPr>
            <a:xfrm>
              <a:off x="5289438" y="4911439"/>
              <a:ext cx="1320428" cy="979692"/>
            </a:xfrm>
            <a:prstGeom prst="rect">
              <a:avLst/>
            </a:prstGeom>
          </p:spPr>
        </p:pic>
      </p:grpSp>
      <p:sp>
        <p:nvSpPr>
          <p:cNvPr id="14" name="Freeform 32"/>
          <p:cNvSpPr>
            <a:spLocks noChangeArrowheads="1"/>
          </p:cNvSpPr>
          <p:nvPr/>
        </p:nvSpPr>
        <p:spPr bwMode="auto">
          <a:xfrm>
            <a:off x="1608696" y="4087227"/>
            <a:ext cx="1618534" cy="1206972"/>
          </a:xfrm>
          <a:custGeom>
            <a:avLst/>
            <a:gdLst>
              <a:gd name="T0" fmla="*/ 2 w 353"/>
              <a:gd name="T1" fmla="*/ 250 h 279"/>
              <a:gd name="T2" fmla="*/ 13 w 353"/>
              <a:gd name="T3" fmla="*/ 257 h 279"/>
              <a:gd name="T4" fmla="*/ 30 w 353"/>
              <a:gd name="T5" fmla="*/ 264 h 279"/>
              <a:gd name="T6" fmla="*/ 54 w 353"/>
              <a:gd name="T7" fmla="*/ 269 h 279"/>
              <a:gd name="T8" fmla="*/ 83 w 353"/>
              <a:gd name="T9" fmla="*/ 274 h 279"/>
              <a:gd name="T10" fmla="*/ 117 w 353"/>
              <a:gd name="T11" fmla="*/ 277 h 279"/>
              <a:gd name="T12" fmla="*/ 153 w 353"/>
              <a:gd name="T13" fmla="*/ 279 h 279"/>
              <a:gd name="T14" fmla="*/ 190 w 353"/>
              <a:gd name="T15" fmla="*/ 279 h 279"/>
              <a:gd name="T16" fmla="*/ 227 w 353"/>
              <a:gd name="T17" fmla="*/ 277 h 279"/>
              <a:gd name="T18" fmla="*/ 261 w 353"/>
              <a:gd name="T19" fmla="*/ 275 h 279"/>
              <a:gd name="T20" fmla="*/ 292 w 353"/>
              <a:gd name="T21" fmla="*/ 270 h 279"/>
              <a:gd name="T22" fmla="*/ 317 w 353"/>
              <a:gd name="T23" fmla="*/ 265 h 279"/>
              <a:gd name="T24" fmla="*/ 336 w 353"/>
              <a:gd name="T25" fmla="*/ 259 h 279"/>
              <a:gd name="T26" fmla="*/ 349 w 353"/>
              <a:gd name="T27" fmla="*/ 252 h 279"/>
              <a:gd name="T28" fmla="*/ 353 w 353"/>
              <a:gd name="T29" fmla="*/ 245 h 279"/>
              <a:gd name="T30" fmla="*/ 350 w 353"/>
              <a:gd name="T31" fmla="*/ 40 h 279"/>
              <a:gd name="T32" fmla="*/ 340 w 353"/>
              <a:gd name="T33" fmla="*/ 47 h 279"/>
              <a:gd name="T34" fmla="*/ 323 w 353"/>
              <a:gd name="T35" fmla="*/ 54 h 279"/>
              <a:gd name="T36" fmla="*/ 299 w 353"/>
              <a:gd name="T37" fmla="*/ 59 h 279"/>
              <a:gd name="T38" fmla="*/ 269 w 353"/>
              <a:gd name="T39" fmla="*/ 64 h 279"/>
              <a:gd name="T40" fmla="*/ 236 w 353"/>
              <a:gd name="T41" fmla="*/ 67 h 279"/>
              <a:gd name="T42" fmla="*/ 200 w 353"/>
              <a:gd name="T43" fmla="*/ 69 h 279"/>
              <a:gd name="T44" fmla="*/ 162 w 353"/>
              <a:gd name="T45" fmla="*/ 69 h 279"/>
              <a:gd name="T46" fmla="*/ 126 w 353"/>
              <a:gd name="T47" fmla="*/ 67 h 279"/>
              <a:gd name="T48" fmla="*/ 92 w 353"/>
              <a:gd name="T49" fmla="*/ 65 h 279"/>
              <a:gd name="T50" fmla="*/ 61 w 353"/>
              <a:gd name="T51" fmla="*/ 60 h 279"/>
              <a:gd name="T52" fmla="*/ 35 w 353"/>
              <a:gd name="T53" fmla="*/ 55 h 279"/>
              <a:gd name="T54" fmla="*/ 16 w 353"/>
              <a:gd name="T55" fmla="*/ 49 h 279"/>
              <a:gd name="T56" fmla="*/ 4 w 353"/>
              <a:gd name="T57" fmla="*/ 42 h 279"/>
              <a:gd name="T58" fmla="*/ 0 w 353"/>
              <a:gd name="T59" fmla="*/ 35 h 279"/>
              <a:gd name="T60" fmla="*/ 2 w 353"/>
              <a:gd name="T61" fmla="*/ 28 h 279"/>
              <a:gd name="T62" fmla="*/ 12 w 353"/>
              <a:gd name="T63" fmla="*/ 21 h 279"/>
              <a:gd name="T64" fmla="*/ 30 w 353"/>
              <a:gd name="T65" fmla="*/ 15 h 279"/>
              <a:gd name="T66" fmla="*/ 54 w 353"/>
              <a:gd name="T67" fmla="*/ 9 h 279"/>
              <a:gd name="T68" fmla="*/ 83 w 353"/>
              <a:gd name="T69" fmla="*/ 5 h 279"/>
              <a:gd name="T70" fmla="*/ 117 w 353"/>
              <a:gd name="T71" fmla="*/ 2 h 279"/>
              <a:gd name="T72" fmla="*/ 153 w 353"/>
              <a:gd name="T73" fmla="*/ 0 h 279"/>
              <a:gd name="T74" fmla="*/ 190 w 353"/>
              <a:gd name="T75" fmla="*/ 0 h 279"/>
              <a:gd name="T76" fmla="*/ 227 w 353"/>
              <a:gd name="T77" fmla="*/ 1 h 279"/>
              <a:gd name="T78" fmla="*/ 261 w 353"/>
              <a:gd name="T79" fmla="*/ 4 h 279"/>
              <a:gd name="T80" fmla="*/ 292 w 353"/>
              <a:gd name="T81" fmla="*/ 8 h 279"/>
              <a:gd name="T82" fmla="*/ 317 w 353"/>
              <a:gd name="T83" fmla="*/ 13 h 279"/>
              <a:gd name="T84" fmla="*/ 337 w 353"/>
              <a:gd name="T85" fmla="*/ 19 h 279"/>
              <a:gd name="T86" fmla="*/ 349 w 353"/>
              <a:gd name="T87" fmla="*/ 26 h 279"/>
              <a:gd name="T88" fmla="*/ 353 w 353"/>
              <a:gd name="T89" fmla="*/ 34 h 279"/>
              <a:gd name="T90" fmla="*/ 350 w 353"/>
              <a:gd name="T91" fmla="*/ 41 h 279"/>
              <a:gd name="T92" fmla="*/ 339 w 353"/>
              <a:gd name="T93" fmla="*/ 48 h 279"/>
              <a:gd name="T94" fmla="*/ 321 w 353"/>
              <a:gd name="T95" fmla="*/ 54 h 279"/>
              <a:gd name="T96" fmla="*/ 296 w 353"/>
              <a:gd name="T97" fmla="*/ 60 h 279"/>
              <a:gd name="T98" fmla="*/ 267 w 353"/>
              <a:gd name="T99" fmla="*/ 64 h 279"/>
              <a:gd name="T100" fmla="*/ 233 w 353"/>
              <a:gd name="T101" fmla="*/ 67 h 279"/>
              <a:gd name="T102" fmla="*/ 196 w 353"/>
              <a:gd name="T103" fmla="*/ 69 h 279"/>
              <a:gd name="T104" fmla="*/ 159 w 353"/>
              <a:gd name="T105" fmla="*/ 69 h 279"/>
              <a:gd name="T106" fmla="*/ 123 w 353"/>
              <a:gd name="T107" fmla="*/ 67 h 279"/>
              <a:gd name="T108" fmla="*/ 89 w 353"/>
              <a:gd name="T109" fmla="*/ 64 h 279"/>
              <a:gd name="T110" fmla="*/ 58 w 353"/>
              <a:gd name="T111" fmla="*/ 60 h 279"/>
              <a:gd name="T112" fmla="*/ 33 w 353"/>
              <a:gd name="T113" fmla="*/ 55 h 279"/>
              <a:gd name="T114" fmla="*/ 15 w 353"/>
              <a:gd name="T115" fmla="*/ 48 h 279"/>
              <a:gd name="T116" fmla="*/ 3 w 353"/>
              <a:gd name="T117" fmla="*/ 41 h 279"/>
              <a:gd name="T118" fmla="*/ 0 w 353"/>
              <a:gd name="T119" fmla="*/ 34 h 27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353"/>
              <a:gd name="T181" fmla="*/ 0 h 279"/>
              <a:gd name="T182" fmla="*/ 353 w 353"/>
              <a:gd name="T183" fmla="*/ 279 h 279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353" h="279">
                <a:moveTo>
                  <a:pt x="0" y="34"/>
                </a:moveTo>
                <a:lnTo>
                  <a:pt x="0" y="244"/>
                </a:lnTo>
                <a:lnTo>
                  <a:pt x="0" y="245"/>
                </a:lnTo>
                <a:lnTo>
                  <a:pt x="0" y="246"/>
                </a:lnTo>
                <a:lnTo>
                  <a:pt x="0" y="247"/>
                </a:lnTo>
                <a:lnTo>
                  <a:pt x="0" y="248"/>
                </a:lnTo>
                <a:lnTo>
                  <a:pt x="1" y="248"/>
                </a:lnTo>
                <a:lnTo>
                  <a:pt x="1" y="249"/>
                </a:lnTo>
                <a:lnTo>
                  <a:pt x="2" y="250"/>
                </a:lnTo>
                <a:lnTo>
                  <a:pt x="3" y="251"/>
                </a:lnTo>
                <a:lnTo>
                  <a:pt x="4" y="252"/>
                </a:lnTo>
                <a:lnTo>
                  <a:pt x="5" y="253"/>
                </a:lnTo>
                <a:lnTo>
                  <a:pt x="6" y="253"/>
                </a:lnTo>
                <a:lnTo>
                  <a:pt x="6" y="254"/>
                </a:lnTo>
                <a:lnTo>
                  <a:pt x="7" y="254"/>
                </a:lnTo>
                <a:lnTo>
                  <a:pt x="8" y="255"/>
                </a:lnTo>
                <a:lnTo>
                  <a:pt x="9" y="256"/>
                </a:lnTo>
                <a:lnTo>
                  <a:pt x="10" y="256"/>
                </a:lnTo>
                <a:lnTo>
                  <a:pt x="11" y="257"/>
                </a:lnTo>
                <a:lnTo>
                  <a:pt x="13" y="257"/>
                </a:lnTo>
                <a:lnTo>
                  <a:pt x="14" y="258"/>
                </a:lnTo>
                <a:lnTo>
                  <a:pt x="15" y="258"/>
                </a:lnTo>
                <a:lnTo>
                  <a:pt x="16" y="259"/>
                </a:lnTo>
                <a:lnTo>
                  <a:pt x="18" y="259"/>
                </a:lnTo>
                <a:lnTo>
                  <a:pt x="19" y="260"/>
                </a:lnTo>
                <a:lnTo>
                  <a:pt x="20" y="261"/>
                </a:lnTo>
                <a:lnTo>
                  <a:pt x="22" y="261"/>
                </a:lnTo>
                <a:lnTo>
                  <a:pt x="23" y="262"/>
                </a:lnTo>
                <a:lnTo>
                  <a:pt x="25" y="262"/>
                </a:lnTo>
                <a:lnTo>
                  <a:pt x="27" y="263"/>
                </a:lnTo>
                <a:lnTo>
                  <a:pt x="28" y="263"/>
                </a:lnTo>
                <a:lnTo>
                  <a:pt x="30" y="264"/>
                </a:lnTo>
                <a:lnTo>
                  <a:pt x="32" y="264"/>
                </a:lnTo>
                <a:lnTo>
                  <a:pt x="34" y="265"/>
                </a:lnTo>
                <a:lnTo>
                  <a:pt x="35" y="265"/>
                </a:lnTo>
                <a:lnTo>
                  <a:pt x="37" y="266"/>
                </a:lnTo>
                <a:lnTo>
                  <a:pt x="39" y="266"/>
                </a:lnTo>
                <a:lnTo>
                  <a:pt x="41" y="267"/>
                </a:lnTo>
                <a:lnTo>
                  <a:pt x="43" y="267"/>
                </a:lnTo>
                <a:lnTo>
                  <a:pt x="45" y="267"/>
                </a:lnTo>
                <a:lnTo>
                  <a:pt x="48" y="268"/>
                </a:lnTo>
                <a:lnTo>
                  <a:pt x="50" y="268"/>
                </a:lnTo>
                <a:lnTo>
                  <a:pt x="52" y="269"/>
                </a:lnTo>
                <a:lnTo>
                  <a:pt x="54" y="269"/>
                </a:lnTo>
                <a:lnTo>
                  <a:pt x="56" y="270"/>
                </a:lnTo>
                <a:lnTo>
                  <a:pt x="59" y="270"/>
                </a:lnTo>
                <a:lnTo>
                  <a:pt x="61" y="270"/>
                </a:lnTo>
                <a:lnTo>
                  <a:pt x="63" y="271"/>
                </a:lnTo>
                <a:lnTo>
                  <a:pt x="66" y="271"/>
                </a:lnTo>
                <a:lnTo>
                  <a:pt x="68" y="272"/>
                </a:lnTo>
                <a:lnTo>
                  <a:pt x="71" y="272"/>
                </a:lnTo>
                <a:lnTo>
                  <a:pt x="73" y="272"/>
                </a:lnTo>
                <a:lnTo>
                  <a:pt x="76" y="273"/>
                </a:lnTo>
                <a:lnTo>
                  <a:pt x="78" y="273"/>
                </a:lnTo>
                <a:lnTo>
                  <a:pt x="81" y="273"/>
                </a:lnTo>
                <a:lnTo>
                  <a:pt x="83" y="274"/>
                </a:lnTo>
                <a:lnTo>
                  <a:pt x="86" y="274"/>
                </a:lnTo>
                <a:lnTo>
                  <a:pt x="89" y="274"/>
                </a:lnTo>
                <a:lnTo>
                  <a:pt x="92" y="275"/>
                </a:lnTo>
                <a:lnTo>
                  <a:pt x="94" y="275"/>
                </a:lnTo>
                <a:lnTo>
                  <a:pt x="97" y="275"/>
                </a:lnTo>
                <a:lnTo>
                  <a:pt x="100" y="275"/>
                </a:lnTo>
                <a:lnTo>
                  <a:pt x="103" y="276"/>
                </a:lnTo>
                <a:lnTo>
                  <a:pt x="105" y="276"/>
                </a:lnTo>
                <a:lnTo>
                  <a:pt x="108" y="276"/>
                </a:lnTo>
                <a:lnTo>
                  <a:pt x="111" y="276"/>
                </a:lnTo>
                <a:lnTo>
                  <a:pt x="114" y="277"/>
                </a:lnTo>
                <a:lnTo>
                  <a:pt x="117" y="277"/>
                </a:lnTo>
                <a:lnTo>
                  <a:pt x="120" y="277"/>
                </a:lnTo>
                <a:lnTo>
                  <a:pt x="123" y="277"/>
                </a:lnTo>
                <a:lnTo>
                  <a:pt x="126" y="277"/>
                </a:lnTo>
                <a:lnTo>
                  <a:pt x="129" y="278"/>
                </a:lnTo>
                <a:lnTo>
                  <a:pt x="132" y="278"/>
                </a:lnTo>
                <a:lnTo>
                  <a:pt x="135" y="278"/>
                </a:lnTo>
                <a:lnTo>
                  <a:pt x="138" y="278"/>
                </a:lnTo>
                <a:lnTo>
                  <a:pt x="141" y="278"/>
                </a:lnTo>
                <a:lnTo>
                  <a:pt x="144" y="278"/>
                </a:lnTo>
                <a:lnTo>
                  <a:pt x="147" y="278"/>
                </a:lnTo>
                <a:lnTo>
                  <a:pt x="150" y="278"/>
                </a:lnTo>
                <a:lnTo>
                  <a:pt x="153" y="279"/>
                </a:lnTo>
                <a:lnTo>
                  <a:pt x="156" y="279"/>
                </a:lnTo>
                <a:lnTo>
                  <a:pt x="159" y="279"/>
                </a:lnTo>
                <a:lnTo>
                  <a:pt x="162" y="279"/>
                </a:lnTo>
                <a:lnTo>
                  <a:pt x="165" y="279"/>
                </a:lnTo>
                <a:lnTo>
                  <a:pt x="169" y="279"/>
                </a:lnTo>
                <a:lnTo>
                  <a:pt x="172" y="279"/>
                </a:lnTo>
                <a:lnTo>
                  <a:pt x="175" y="279"/>
                </a:lnTo>
                <a:lnTo>
                  <a:pt x="178" y="279"/>
                </a:lnTo>
                <a:lnTo>
                  <a:pt x="181" y="279"/>
                </a:lnTo>
                <a:lnTo>
                  <a:pt x="184" y="279"/>
                </a:lnTo>
                <a:lnTo>
                  <a:pt x="187" y="279"/>
                </a:lnTo>
                <a:lnTo>
                  <a:pt x="190" y="279"/>
                </a:lnTo>
                <a:lnTo>
                  <a:pt x="193" y="279"/>
                </a:lnTo>
                <a:lnTo>
                  <a:pt x="196" y="279"/>
                </a:lnTo>
                <a:lnTo>
                  <a:pt x="200" y="279"/>
                </a:lnTo>
                <a:lnTo>
                  <a:pt x="203" y="278"/>
                </a:lnTo>
                <a:lnTo>
                  <a:pt x="206" y="278"/>
                </a:lnTo>
                <a:lnTo>
                  <a:pt x="209" y="278"/>
                </a:lnTo>
                <a:lnTo>
                  <a:pt x="212" y="278"/>
                </a:lnTo>
                <a:lnTo>
                  <a:pt x="215" y="278"/>
                </a:lnTo>
                <a:lnTo>
                  <a:pt x="218" y="278"/>
                </a:lnTo>
                <a:lnTo>
                  <a:pt x="221" y="278"/>
                </a:lnTo>
                <a:lnTo>
                  <a:pt x="224" y="278"/>
                </a:lnTo>
                <a:lnTo>
                  <a:pt x="227" y="277"/>
                </a:lnTo>
                <a:lnTo>
                  <a:pt x="230" y="277"/>
                </a:lnTo>
                <a:lnTo>
                  <a:pt x="233" y="277"/>
                </a:lnTo>
                <a:lnTo>
                  <a:pt x="236" y="277"/>
                </a:lnTo>
                <a:lnTo>
                  <a:pt x="239" y="277"/>
                </a:lnTo>
                <a:lnTo>
                  <a:pt x="241" y="276"/>
                </a:lnTo>
                <a:lnTo>
                  <a:pt x="244" y="276"/>
                </a:lnTo>
                <a:lnTo>
                  <a:pt x="247" y="276"/>
                </a:lnTo>
                <a:lnTo>
                  <a:pt x="250" y="276"/>
                </a:lnTo>
                <a:lnTo>
                  <a:pt x="253" y="275"/>
                </a:lnTo>
                <a:lnTo>
                  <a:pt x="256" y="275"/>
                </a:lnTo>
                <a:lnTo>
                  <a:pt x="258" y="275"/>
                </a:lnTo>
                <a:lnTo>
                  <a:pt x="261" y="275"/>
                </a:lnTo>
                <a:lnTo>
                  <a:pt x="264" y="274"/>
                </a:lnTo>
                <a:lnTo>
                  <a:pt x="266" y="274"/>
                </a:lnTo>
                <a:lnTo>
                  <a:pt x="269" y="274"/>
                </a:lnTo>
                <a:lnTo>
                  <a:pt x="272" y="273"/>
                </a:lnTo>
                <a:lnTo>
                  <a:pt x="274" y="273"/>
                </a:lnTo>
                <a:lnTo>
                  <a:pt x="277" y="273"/>
                </a:lnTo>
                <a:lnTo>
                  <a:pt x="279" y="272"/>
                </a:lnTo>
                <a:lnTo>
                  <a:pt x="282" y="272"/>
                </a:lnTo>
                <a:lnTo>
                  <a:pt x="284" y="272"/>
                </a:lnTo>
                <a:lnTo>
                  <a:pt x="287" y="271"/>
                </a:lnTo>
                <a:lnTo>
                  <a:pt x="289" y="271"/>
                </a:lnTo>
                <a:lnTo>
                  <a:pt x="292" y="270"/>
                </a:lnTo>
                <a:lnTo>
                  <a:pt x="294" y="270"/>
                </a:lnTo>
                <a:lnTo>
                  <a:pt x="296" y="270"/>
                </a:lnTo>
                <a:lnTo>
                  <a:pt x="299" y="269"/>
                </a:lnTo>
                <a:lnTo>
                  <a:pt x="301" y="269"/>
                </a:lnTo>
                <a:lnTo>
                  <a:pt x="303" y="268"/>
                </a:lnTo>
                <a:lnTo>
                  <a:pt x="305" y="268"/>
                </a:lnTo>
                <a:lnTo>
                  <a:pt x="307" y="267"/>
                </a:lnTo>
                <a:lnTo>
                  <a:pt x="309" y="267"/>
                </a:lnTo>
                <a:lnTo>
                  <a:pt x="311" y="267"/>
                </a:lnTo>
                <a:lnTo>
                  <a:pt x="313" y="266"/>
                </a:lnTo>
                <a:lnTo>
                  <a:pt x="315" y="266"/>
                </a:lnTo>
                <a:lnTo>
                  <a:pt x="317" y="265"/>
                </a:lnTo>
                <a:lnTo>
                  <a:pt x="319" y="265"/>
                </a:lnTo>
                <a:lnTo>
                  <a:pt x="321" y="264"/>
                </a:lnTo>
                <a:lnTo>
                  <a:pt x="323" y="264"/>
                </a:lnTo>
                <a:lnTo>
                  <a:pt x="324" y="263"/>
                </a:lnTo>
                <a:lnTo>
                  <a:pt x="326" y="263"/>
                </a:lnTo>
                <a:lnTo>
                  <a:pt x="328" y="262"/>
                </a:lnTo>
                <a:lnTo>
                  <a:pt x="329" y="262"/>
                </a:lnTo>
                <a:lnTo>
                  <a:pt x="331" y="261"/>
                </a:lnTo>
                <a:lnTo>
                  <a:pt x="332" y="261"/>
                </a:lnTo>
                <a:lnTo>
                  <a:pt x="334" y="260"/>
                </a:lnTo>
                <a:lnTo>
                  <a:pt x="335" y="259"/>
                </a:lnTo>
                <a:lnTo>
                  <a:pt x="336" y="259"/>
                </a:lnTo>
                <a:lnTo>
                  <a:pt x="338" y="258"/>
                </a:lnTo>
                <a:lnTo>
                  <a:pt x="339" y="258"/>
                </a:lnTo>
                <a:lnTo>
                  <a:pt x="340" y="257"/>
                </a:lnTo>
                <a:lnTo>
                  <a:pt x="341" y="257"/>
                </a:lnTo>
                <a:lnTo>
                  <a:pt x="342" y="256"/>
                </a:lnTo>
                <a:lnTo>
                  <a:pt x="343" y="256"/>
                </a:lnTo>
                <a:lnTo>
                  <a:pt x="344" y="255"/>
                </a:lnTo>
                <a:lnTo>
                  <a:pt x="345" y="254"/>
                </a:lnTo>
                <a:lnTo>
                  <a:pt x="346" y="254"/>
                </a:lnTo>
                <a:lnTo>
                  <a:pt x="347" y="253"/>
                </a:lnTo>
                <a:lnTo>
                  <a:pt x="348" y="253"/>
                </a:lnTo>
                <a:lnTo>
                  <a:pt x="349" y="252"/>
                </a:lnTo>
                <a:lnTo>
                  <a:pt x="349" y="251"/>
                </a:lnTo>
                <a:lnTo>
                  <a:pt x="350" y="251"/>
                </a:lnTo>
                <a:lnTo>
                  <a:pt x="350" y="250"/>
                </a:lnTo>
                <a:lnTo>
                  <a:pt x="351" y="250"/>
                </a:lnTo>
                <a:lnTo>
                  <a:pt x="351" y="249"/>
                </a:lnTo>
                <a:lnTo>
                  <a:pt x="352" y="248"/>
                </a:lnTo>
                <a:lnTo>
                  <a:pt x="352" y="247"/>
                </a:lnTo>
                <a:lnTo>
                  <a:pt x="353" y="247"/>
                </a:lnTo>
                <a:lnTo>
                  <a:pt x="353" y="246"/>
                </a:lnTo>
                <a:lnTo>
                  <a:pt x="353" y="245"/>
                </a:lnTo>
                <a:lnTo>
                  <a:pt x="353" y="244"/>
                </a:lnTo>
                <a:lnTo>
                  <a:pt x="353" y="34"/>
                </a:lnTo>
                <a:lnTo>
                  <a:pt x="353" y="35"/>
                </a:lnTo>
                <a:lnTo>
                  <a:pt x="353" y="36"/>
                </a:lnTo>
                <a:lnTo>
                  <a:pt x="353" y="37"/>
                </a:lnTo>
                <a:lnTo>
                  <a:pt x="352" y="37"/>
                </a:lnTo>
                <a:lnTo>
                  <a:pt x="352" y="38"/>
                </a:lnTo>
                <a:lnTo>
                  <a:pt x="351" y="39"/>
                </a:lnTo>
                <a:lnTo>
                  <a:pt x="351" y="40"/>
                </a:lnTo>
                <a:lnTo>
                  <a:pt x="350" y="40"/>
                </a:lnTo>
                <a:lnTo>
                  <a:pt x="350" y="41"/>
                </a:lnTo>
                <a:lnTo>
                  <a:pt x="349" y="41"/>
                </a:lnTo>
                <a:lnTo>
                  <a:pt x="349" y="42"/>
                </a:lnTo>
                <a:lnTo>
                  <a:pt x="348" y="43"/>
                </a:lnTo>
                <a:lnTo>
                  <a:pt x="347" y="43"/>
                </a:lnTo>
                <a:lnTo>
                  <a:pt x="346" y="44"/>
                </a:lnTo>
                <a:lnTo>
                  <a:pt x="345" y="44"/>
                </a:lnTo>
                <a:lnTo>
                  <a:pt x="344" y="45"/>
                </a:lnTo>
                <a:lnTo>
                  <a:pt x="343" y="46"/>
                </a:lnTo>
                <a:lnTo>
                  <a:pt x="342" y="46"/>
                </a:lnTo>
                <a:lnTo>
                  <a:pt x="341" y="47"/>
                </a:lnTo>
                <a:lnTo>
                  <a:pt x="340" y="47"/>
                </a:lnTo>
                <a:lnTo>
                  <a:pt x="339" y="48"/>
                </a:lnTo>
                <a:lnTo>
                  <a:pt x="338" y="48"/>
                </a:lnTo>
                <a:lnTo>
                  <a:pt x="336" y="49"/>
                </a:lnTo>
                <a:lnTo>
                  <a:pt x="335" y="49"/>
                </a:lnTo>
                <a:lnTo>
                  <a:pt x="334" y="50"/>
                </a:lnTo>
                <a:lnTo>
                  <a:pt x="332" y="51"/>
                </a:lnTo>
                <a:lnTo>
                  <a:pt x="331" y="51"/>
                </a:lnTo>
                <a:lnTo>
                  <a:pt x="329" y="52"/>
                </a:lnTo>
                <a:lnTo>
                  <a:pt x="328" y="52"/>
                </a:lnTo>
                <a:lnTo>
                  <a:pt x="326" y="53"/>
                </a:lnTo>
                <a:lnTo>
                  <a:pt x="324" y="53"/>
                </a:lnTo>
                <a:lnTo>
                  <a:pt x="323" y="54"/>
                </a:lnTo>
                <a:lnTo>
                  <a:pt x="321" y="54"/>
                </a:lnTo>
                <a:lnTo>
                  <a:pt x="319" y="55"/>
                </a:lnTo>
                <a:lnTo>
                  <a:pt x="317" y="55"/>
                </a:lnTo>
                <a:lnTo>
                  <a:pt x="315" y="56"/>
                </a:lnTo>
                <a:lnTo>
                  <a:pt x="313" y="56"/>
                </a:lnTo>
                <a:lnTo>
                  <a:pt x="311" y="57"/>
                </a:lnTo>
                <a:lnTo>
                  <a:pt x="309" y="57"/>
                </a:lnTo>
                <a:lnTo>
                  <a:pt x="307" y="58"/>
                </a:lnTo>
                <a:lnTo>
                  <a:pt x="305" y="58"/>
                </a:lnTo>
                <a:lnTo>
                  <a:pt x="303" y="58"/>
                </a:lnTo>
                <a:lnTo>
                  <a:pt x="301" y="59"/>
                </a:lnTo>
                <a:lnTo>
                  <a:pt x="299" y="59"/>
                </a:lnTo>
                <a:lnTo>
                  <a:pt x="296" y="60"/>
                </a:lnTo>
                <a:lnTo>
                  <a:pt x="294" y="60"/>
                </a:lnTo>
                <a:lnTo>
                  <a:pt x="292" y="60"/>
                </a:lnTo>
                <a:lnTo>
                  <a:pt x="289" y="61"/>
                </a:lnTo>
                <a:lnTo>
                  <a:pt x="287" y="61"/>
                </a:lnTo>
                <a:lnTo>
                  <a:pt x="284" y="62"/>
                </a:lnTo>
                <a:lnTo>
                  <a:pt x="282" y="62"/>
                </a:lnTo>
                <a:lnTo>
                  <a:pt x="279" y="62"/>
                </a:lnTo>
                <a:lnTo>
                  <a:pt x="277" y="63"/>
                </a:lnTo>
                <a:lnTo>
                  <a:pt x="274" y="63"/>
                </a:lnTo>
                <a:lnTo>
                  <a:pt x="272" y="63"/>
                </a:lnTo>
                <a:lnTo>
                  <a:pt x="269" y="64"/>
                </a:lnTo>
                <a:lnTo>
                  <a:pt x="266" y="64"/>
                </a:lnTo>
                <a:lnTo>
                  <a:pt x="264" y="64"/>
                </a:lnTo>
                <a:lnTo>
                  <a:pt x="261" y="65"/>
                </a:lnTo>
                <a:lnTo>
                  <a:pt x="258" y="65"/>
                </a:lnTo>
                <a:lnTo>
                  <a:pt x="256" y="65"/>
                </a:lnTo>
                <a:lnTo>
                  <a:pt x="253" y="65"/>
                </a:lnTo>
                <a:lnTo>
                  <a:pt x="250" y="66"/>
                </a:lnTo>
                <a:lnTo>
                  <a:pt x="247" y="66"/>
                </a:lnTo>
                <a:lnTo>
                  <a:pt x="244" y="66"/>
                </a:lnTo>
                <a:lnTo>
                  <a:pt x="241" y="66"/>
                </a:lnTo>
                <a:lnTo>
                  <a:pt x="239" y="67"/>
                </a:lnTo>
                <a:lnTo>
                  <a:pt x="236" y="67"/>
                </a:lnTo>
                <a:lnTo>
                  <a:pt x="233" y="67"/>
                </a:lnTo>
                <a:lnTo>
                  <a:pt x="230" y="67"/>
                </a:lnTo>
                <a:lnTo>
                  <a:pt x="227" y="67"/>
                </a:lnTo>
                <a:lnTo>
                  <a:pt x="224" y="68"/>
                </a:lnTo>
                <a:lnTo>
                  <a:pt x="221" y="68"/>
                </a:lnTo>
                <a:lnTo>
                  <a:pt x="218" y="68"/>
                </a:lnTo>
                <a:lnTo>
                  <a:pt x="215" y="68"/>
                </a:lnTo>
                <a:lnTo>
                  <a:pt x="212" y="68"/>
                </a:lnTo>
                <a:lnTo>
                  <a:pt x="209" y="68"/>
                </a:lnTo>
                <a:lnTo>
                  <a:pt x="206" y="68"/>
                </a:lnTo>
                <a:lnTo>
                  <a:pt x="203" y="68"/>
                </a:lnTo>
                <a:lnTo>
                  <a:pt x="200" y="69"/>
                </a:lnTo>
                <a:lnTo>
                  <a:pt x="196" y="69"/>
                </a:lnTo>
                <a:lnTo>
                  <a:pt x="193" y="69"/>
                </a:lnTo>
                <a:lnTo>
                  <a:pt x="190" y="69"/>
                </a:lnTo>
                <a:lnTo>
                  <a:pt x="187" y="69"/>
                </a:lnTo>
                <a:lnTo>
                  <a:pt x="184" y="69"/>
                </a:lnTo>
                <a:lnTo>
                  <a:pt x="181" y="69"/>
                </a:lnTo>
                <a:lnTo>
                  <a:pt x="178" y="69"/>
                </a:lnTo>
                <a:lnTo>
                  <a:pt x="175" y="69"/>
                </a:lnTo>
                <a:lnTo>
                  <a:pt x="172" y="69"/>
                </a:lnTo>
                <a:lnTo>
                  <a:pt x="169" y="69"/>
                </a:lnTo>
                <a:lnTo>
                  <a:pt x="165" y="69"/>
                </a:lnTo>
                <a:lnTo>
                  <a:pt x="162" y="69"/>
                </a:lnTo>
                <a:lnTo>
                  <a:pt x="159" y="69"/>
                </a:lnTo>
                <a:lnTo>
                  <a:pt x="156" y="69"/>
                </a:lnTo>
                <a:lnTo>
                  <a:pt x="153" y="69"/>
                </a:lnTo>
                <a:lnTo>
                  <a:pt x="150" y="68"/>
                </a:lnTo>
                <a:lnTo>
                  <a:pt x="147" y="68"/>
                </a:lnTo>
                <a:lnTo>
                  <a:pt x="144" y="68"/>
                </a:lnTo>
                <a:lnTo>
                  <a:pt x="141" y="68"/>
                </a:lnTo>
                <a:lnTo>
                  <a:pt x="138" y="68"/>
                </a:lnTo>
                <a:lnTo>
                  <a:pt x="135" y="68"/>
                </a:lnTo>
                <a:lnTo>
                  <a:pt x="132" y="68"/>
                </a:lnTo>
                <a:lnTo>
                  <a:pt x="129" y="68"/>
                </a:lnTo>
                <a:lnTo>
                  <a:pt x="126" y="67"/>
                </a:lnTo>
                <a:lnTo>
                  <a:pt x="123" y="67"/>
                </a:lnTo>
                <a:lnTo>
                  <a:pt x="120" y="67"/>
                </a:lnTo>
                <a:lnTo>
                  <a:pt x="117" y="67"/>
                </a:lnTo>
                <a:lnTo>
                  <a:pt x="114" y="67"/>
                </a:lnTo>
                <a:lnTo>
                  <a:pt x="111" y="66"/>
                </a:lnTo>
                <a:lnTo>
                  <a:pt x="108" y="66"/>
                </a:lnTo>
                <a:lnTo>
                  <a:pt x="105" y="66"/>
                </a:lnTo>
                <a:lnTo>
                  <a:pt x="103" y="66"/>
                </a:lnTo>
                <a:lnTo>
                  <a:pt x="100" y="65"/>
                </a:lnTo>
                <a:lnTo>
                  <a:pt x="97" y="65"/>
                </a:lnTo>
                <a:lnTo>
                  <a:pt x="94" y="65"/>
                </a:lnTo>
                <a:lnTo>
                  <a:pt x="92" y="65"/>
                </a:lnTo>
                <a:lnTo>
                  <a:pt x="89" y="64"/>
                </a:lnTo>
                <a:lnTo>
                  <a:pt x="86" y="64"/>
                </a:lnTo>
                <a:lnTo>
                  <a:pt x="83" y="64"/>
                </a:lnTo>
                <a:lnTo>
                  <a:pt x="81" y="63"/>
                </a:lnTo>
                <a:lnTo>
                  <a:pt x="78" y="63"/>
                </a:lnTo>
                <a:lnTo>
                  <a:pt x="76" y="63"/>
                </a:lnTo>
                <a:lnTo>
                  <a:pt x="73" y="62"/>
                </a:lnTo>
                <a:lnTo>
                  <a:pt x="71" y="62"/>
                </a:lnTo>
                <a:lnTo>
                  <a:pt x="68" y="62"/>
                </a:lnTo>
                <a:lnTo>
                  <a:pt x="66" y="61"/>
                </a:lnTo>
                <a:lnTo>
                  <a:pt x="63" y="61"/>
                </a:lnTo>
                <a:lnTo>
                  <a:pt x="61" y="60"/>
                </a:lnTo>
                <a:lnTo>
                  <a:pt x="59" y="60"/>
                </a:lnTo>
                <a:lnTo>
                  <a:pt x="56" y="60"/>
                </a:lnTo>
                <a:lnTo>
                  <a:pt x="54" y="59"/>
                </a:lnTo>
                <a:lnTo>
                  <a:pt x="52" y="59"/>
                </a:lnTo>
                <a:lnTo>
                  <a:pt x="50" y="58"/>
                </a:lnTo>
                <a:lnTo>
                  <a:pt x="48" y="58"/>
                </a:lnTo>
                <a:lnTo>
                  <a:pt x="45" y="58"/>
                </a:lnTo>
                <a:lnTo>
                  <a:pt x="43" y="57"/>
                </a:lnTo>
                <a:lnTo>
                  <a:pt x="41" y="57"/>
                </a:lnTo>
                <a:lnTo>
                  <a:pt x="39" y="56"/>
                </a:lnTo>
                <a:lnTo>
                  <a:pt x="37" y="56"/>
                </a:lnTo>
                <a:lnTo>
                  <a:pt x="35" y="55"/>
                </a:lnTo>
                <a:lnTo>
                  <a:pt x="34" y="55"/>
                </a:lnTo>
                <a:lnTo>
                  <a:pt x="32" y="54"/>
                </a:lnTo>
                <a:lnTo>
                  <a:pt x="30" y="54"/>
                </a:lnTo>
                <a:lnTo>
                  <a:pt x="28" y="53"/>
                </a:lnTo>
                <a:lnTo>
                  <a:pt x="27" y="53"/>
                </a:lnTo>
                <a:lnTo>
                  <a:pt x="25" y="52"/>
                </a:lnTo>
                <a:lnTo>
                  <a:pt x="23" y="52"/>
                </a:lnTo>
                <a:lnTo>
                  <a:pt x="22" y="51"/>
                </a:lnTo>
                <a:lnTo>
                  <a:pt x="20" y="51"/>
                </a:lnTo>
                <a:lnTo>
                  <a:pt x="19" y="50"/>
                </a:lnTo>
                <a:lnTo>
                  <a:pt x="18" y="49"/>
                </a:lnTo>
                <a:lnTo>
                  <a:pt x="16" y="49"/>
                </a:lnTo>
                <a:lnTo>
                  <a:pt x="15" y="48"/>
                </a:lnTo>
                <a:lnTo>
                  <a:pt x="14" y="48"/>
                </a:lnTo>
                <a:lnTo>
                  <a:pt x="13" y="47"/>
                </a:lnTo>
                <a:lnTo>
                  <a:pt x="11" y="47"/>
                </a:lnTo>
                <a:lnTo>
                  <a:pt x="10" y="46"/>
                </a:lnTo>
                <a:lnTo>
                  <a:pt x="9" y="46"/>
                </a:lnTo>
                <a:lnTo>
                  <a:pt x="8" y="45"/>
                </a:lnTo>
                <a:lnTo>
                  <a:pt x="7" y="44"/>
                </a:lnTo>
                <a:lnTo>
                  <a:pt x="6" y="44"/>
                </a:lnTo>
                <a:lnTo>
                  <a:pt x="6" y="43"/>
                </a:lnTo>
                <a:lnTo>
                  <a:pt x="5" y="43"/>
                </a:lnTo>
                <a:lnTo>
                  <a:pt x="4" y="42"/>
                </a:lnTo>
                <a:lnTo>
                  <a:pt x="3" y="41"/>
                </a:lnTo>
                <a:lnTo>
                  <a:pt x="2" y="40"/>
                </a:lnTo>
                <a:lnTo>
                  <a:pt x="1" y="39"/>
                </a:lnTo>
                <a:lnTo>
                  <a:pt x="1" y="38"/>
                </a:lnTo>
                <a:lnTo>
                  <a:pt x="0" y="38"/>
                </a:lnTo>
                <a:lnTo>
                  <a:pt x="0" y="37"/>
                </a:lnTo>
                <a:lnTo>
                  <a:pt x="0" y="36"/>
                </a:lnTo>
                <a:lnTo>
                  <a:pt x="0" y="35"/>
                </a:lnTo>
                <a:lnTo>
                  <a:pt x="0" y="34"/>
                </a:lnTo>
                <a:moveTo>
                  <a:pt x="0" y="34"/>
                </a:moveTo>
                <a:lnTo>
                  <a:pt x="0" y="34"/>
                </a:lnTo>
                <a:lnTo>
                  <a:pt x="0" y="33"/>
                </a:lnTo>
                <a:lnTo>
                  <a:pt x="0" y="32"/>
                </a:lnTo>
                <a:lnTo>
                  <a:pt x="0" y="31"/>
                </a:lnTo>
                <a:lnTo>
                  <a:pt x="1" y="30"/>
                </a:lnTo>
                <a:lnTo>
                  <a:pt x="1" y="29"/>
                </a:lnTo>
                <a:lnTo>
                  <a:pt x="2" y="29"/>
                </a:lnTo>
                <a:lnTo>
                  <a:pt x="2" y="28"/>
                </a:lnTo>
                <a:lnTo>
                  <a:pt x="3" y="28"/>
                </a:lnTo>
                <a:lnTo>
                  <a:pt x="3" y="27"/>
                </a:lnTo>
                <a:lnTo>
                  <a:pt x="4" y="26"/>
                </a:lnTo>
                <a:lnTo>
                  <a:pt x="5" y="26"/>
                </a:lnTo>
                <a:lnTo>
                  <a:pt x="5" y="25"/>
                </a:lnTo>
                <a:lnTo>
                  <a:pt x="6" y="25"/>
                </a:lnTo>
                <a:lnTo>
                  <a:pt x="7" y="24"/>
                </a:lnTo>
                <a:lnTo>
                  <a:pt x="8" y="23"/>
                </a:lnTo>
                <a:lnTo>
                  <a:pt x="9" y="23"/>
                </a:lnTo>
                <a:lnTo>
                  <a:pt x="10" y="22"/>
                </a:lnTo>
                <a:lnTo>
                  <a:pt x="11" y="22"/>
                </a:lnTo>
                <a:lnTo>
                  <a:pt x="12" y="21"/>
                </a:lnTo>
                <a:lnTo>
                  <a:pt x="14" y="21"/>
                </a:lnTo>
                <a:lnTo>
                  <a:pt x="15" y="20"/>
                </a:lnTo>
                <a:lnTo>
                  <a:pt x="16" y="19"/>
                </a:lnTo>
                <a:lnTo>
                  <a:pt x="17" y="19"/>
                </a:lnTo>
                <a:lnTo>
                  <a:pt x="19" y="18"/>
                </a:lnTo>
                <a:lnTo>
                  <a:pt x="20" y="18"/>
                </a:lnTo>
                <a:lnTo>
                  <a:pt x="22" y="17"/>
                </a:lnTo>
                <a:lnTo>
                  <a:pt x="23" y="17"/>
                </a:lnTo>
                <a:lnTo>
                  <a:pt x="25" y="16"/>
                </a:lnTo>
                <a:lnTo>
                  <a:pt x="26" y="16"/>
                </a:lnTo>
                <a:lnTo>
                  <a:pt x="28" y="15"/>
                </a:lnTo>
                <a:lnTo>
                  <a:pt x="30" y="15"/>
                </a:lnTo>
                <a:lnTo>
                  <a:pt x="32" y="14"/>
                </a:lnTo>
                <a:lnTo>
                  <a:pt x="33" y="14"/>
                </a:lnTo>
                <a:lnTo>
                  <a:pt x="35" y="13"/>
                </a:lnTo>
                <a:lnTo>
                  <a:pt x="37" y="13"/>
                </a:lnTo>
                <a:lnTo>
                  <a:pt x="39" y="12"/>
                </a:lnTo>
                <a:lnTo>
                  <a:pt x="41" y="12"/>
                </a:lnTo>
                <a:lnTo>
                  <a:pt x="43" y="11"/>
                </a:lnTo>
                <a:lnTo>
                  <a:pt x="45" y="11"/>
                </a:lnTo>
                <a:lnTo>
                  <a:pt x="47" y="10"/>
                </a:lnTo>
                <a:lnTo>
                  <a:pt x="49" y="10"/>
                </a:lnTo>
                <a:lnTo>
                  <a:pt x="52" y="10"/>
                </a:lnTo>
                <a:lnTo>
                  <a:pt x="54" y="9"/>
                </a:lnTo>
                <a:lnTo>
                  <a:pt x="56" y="9"/>
                </a:lnTo>
                <a:lnTo>
                  <a:pt x="58" y="8"/>
                </a:lnTo>
                <a:lnTo>
                  <a:pt x="61" y="8"/>
                </a:lnTo>
                <a:lnTo>
                  <a:pt x="63" y="8"/>
                </a:lnTo>
                <a:lnTo>
                  <a:pt x="66" y="7"/>
                </a:lnTo>
                <a:lnTo>
                  <a:pt x="68" y="7"/>
                </a:lnTo>
                <a:lnTo>
                  <a:pt x="70" y="6"/>
                </a:lnTo>
                <a:lnTo>
                  <a:pt x="73" y="6"/>
                </a:lnTo>
                <a:lnTo>
                  <a:pt x="76" y="6"/>
                </a:lnTo>
                <a:lnTo>
                  <a:pt x="78" y="5"/>
                </a:lnTo>
                <a:lnTo>
                  <a:pt x="81" y="5"/>
                </a:lnTo>
                <a:lnTo>
                  <a:pt x="83" y="5"/>
                </a:lnTo>
                <a:lnTo>
                  <a:pt x="86" y="4"/>
                </a:lnTo>
                <a:lnTo>
                  <a:pt x="89" y="4"/>
                </a:lnTo>
                <a:lnTo>
                  <a:pt x="91" y="4"/>
                </a:lnTo>
                <a:lnTo>
                  <a:pt x="94" y="3"/>
                </a:lnTo>
                <a:lnTo>
                  <a:pt x="97" y="3"/>
                </a:lnTo>
                <a:lnTo>
                  <a:pt x="100" y="3"/>
                </a:lnTo>
                <a:lnTo>
                  <a:pt x="102" y="3"/>
                </a:lnTo>
                <a:lnTo>
                  <a:pt x="105" y="2"/>
                </a:lnTo>
                <a:lnTo>
                  <a:pt x="108" y="2"/>
                </a:lnTo>
                <a:lnTo>
                  <a:pt x="111" y="2"/>
                </a:lnTo>
                <a:lnTo>
                  <a:pt x="114" y="2"/>
                </a:lnTo>
                <a:lnTo>
                  <a:pt x="117" y="2"/>
                </a:lnTo>
                <a:lnTo>
                  <a:pt x="120" y="1"/>
                </a:lnTo>
                <a:lnTo>
                  <a:pt x="123" y="1"/>
                </a:lnTo>
                <a:lnTo>
                  <a:pt x="126" y="1"/>
                </a:lnTo>
                <a:lnTo>
                  <a:pt x="129" y="1"/>
                </a:lnTo>
                <a:lnTo>
                  <a:pt x="132" y="1"/>
                </a:lnTo>
                <a:lnTo>
                  <a:pt x="135" y="0"/>
                </a:lnTo>
                <a:lnTo>
                  <a:pt x="138" y="0"/>
                </a:lnTo>
                <a:lnTo>
                  <a:pt x="141" y="0"/>
                </a:lnTo>
                <a:lnTo>
                  <a:pt x="144" y="0"/>
                </a:lnTo>
                <a:lnTo>
                  <a:pt x="147" y="0"/>
                </a:lnTo>
                <a:lnTo>
                  <a:pt x="150" y="0"/>
                </a:lnTo>
                <a:lnTo>
                  <a:pt x="153" y="0"/>
                </a:lnTo>
                <a:lnTo>
                  <a:pt x="156" y="0"/>
                </a:lnTo>
                <a:lnTo>
                  <a:pt x="159" y="0"/>
                </a:lnTo>
                <a:lnTo>
                  <a:pt x="162" y="0"/>
                </a:lnTo>
                <a:lnTo>
                  <a:pt x="165" y="0"/>
                </a:lnTo>
                <a:lnTo>
                  <a:pt x="169" y="0"/>
                </a:lnTo>
                <a:lnTo>
                  <a:pt x="172" y="0"/>
                </a:lnTo>
                <a:lnTo>
                  <a:pt x="175" y="0"/>
                </a:lnTo>
                <a:lnTo>
                  <a:pt x="178" y="0"/>
                </a:lnTo>
                <a:lnTo>
                  <a:pt x="181" y="0"/>
                </a:lnTo>
                <a:lnTo>
                  <a:pt x="184" y="0"/>
                </a:lnTo>
                <a:lnTo>
                  <a:pt x="187" y="0"/>
                </a:lnTo>
                <a:lnTo>
                  <a:pt x="190" y="0"/>
                </a:lnTo>
                <a:lnTo>
                  <a:pt x="193" y="0"/>
                </a:lnTo>
                <a:lnTo>
                  <a:pt x="196" y="0"/>
                </a:lnTo>
                <a:lnTo>
                  <a:pt x="200" y="0"/>
                </a:lnTo>
                <a:lnTo>
                  <a:pt x="203" y="0"/>
                </a:lnTo>
                <a:lnTo>
                  <a:pt x="206" y="0"/>
                </a:lnTo>
                <a:lnTo>
                  <a:pt x="209" y="0"/>
                </a:lnTo>
                <a:lnTo>
                  <a:pt x="212" y="0"/>
                </a:lnTo>
                <a:lnTo>
                  <a:pt x="215" y="0"/>
                </a:lnTo>
                <a:lnTo>
                  <a:pt x="218" y="0"/>
                </a:lnTo>
                <a:lnTo>
                  <a:pt x="221" y="1"/>
                </a:lnTo>
                <a:lnTo>
                  <a:pt x="224" y="1"/>
                </a:lnTo>
                <a:lnTo>
                  <a:pt x="227" y="1"/>
                </a:lnTo>
                <a:lnTo>
                  <a:pt x="230" y="1"/>
                </a:lnTo>
                <a:lnTo>
                  <a:pt x="233" y="1"/>
                </a:lnTo>
                <a:lnTo>
                  <a:pt x="236" y="2"/>
                </a:lnTo>
                <a:lnTo>
                  <a:pt x="239" y="2"/>
                </a:lnTo>
                <a:lnTo>
                  <a:pt x="242" y="2"/>
                </a:lnTo>
                <a:lnTo>
                  <a:pt x="244" y="2"/>
                </a:lnTo>
                <a:lnTo>
                  <a:pt x="247" y="2"/>
                </a:lnTo>
                <a:lnTo>
                  <a:pt x="250" y="3"/>
                </a:lnTo>
                <a:lnTo>
                  <a:pt x="253" y="3"/>
                </a:lnTo>
                <a:lnTo>
                  <a:pt x="256" y="3"/>
                </a:lnTo>
                <a:lnTo>
                  <a:pt x="258" y="3"/>
                </a:lnTo>
                <a:lnTo>
                  <a:pt x="261" y="4"/>
                </a:lnTo>
                <a:lnTo>
                  <a:pt x="264" y="4"/>
                </a:lnTo>
                <a:lnTo>
                  <a:pt x="267" y="4"/>
                </a:lnTo>
                <a:lnTo>
                  <a:pt x="269" y="5"/>
                </a:lnTo>
                <a:lnTo>
                  <a:pt x="272" y="5"/>
                </a:lnTo>
                <a:lnTo>
                  <a:pt x="275" y="5"/>
                </a:lnTo>
                <a:lnTo>
                  <a:pt x="277" y="6"/>
                </a:lnTo>
                <a:lnTo>
                  <a:pt x="280" y="6"/>
                </a:lnTo>
                <a:lnTo>
                  <a:pt x="282" y="6"/>
                </a:lnTo>
                <a:lnTo>
                  <a:pt x="285" y="7"/>
                </a:lnTo>
                <a:lnTo>
                  <a:pt x="287" y="7"/>
                </a:lnTo>
                <a:lnTo>
                  <a:pt x="289" y="8"/>
                </a:lnTo>
                <a:lnTo>
                  <a:pt x="292" y="8"/>
                </a:lnTo>
                <a:lnTo>
                  <a:pt x="294" y="8"/>
                </a:lnTo>
                <a:lnTo>
                  <a:pt x="296" y="9"/>
                </a:lnTo>
                <a:lnTo>
                  <a:pt x="299" y="9"/>
                </a:lnTo>
                <a:lnTo>
                  <a:pt x="301" y="10"/>
                </a:lnTo>
                <a:lnTo>
                  <a:pt x="303" y="10"/>
                </a:lnTo>
                <a:lnTo>
                  <a:pt x="305" y="10"/>
                </a:lnTo>
                <a:lnTo>
                  <a:pt x="307" y="11"/>
                </a:lnTo>
                <a:lnTo>
                  <a:pt x="309" y="11"/>
                </a:lnTo>
                <a:lnTo>
                  <a:pt x="311" y="12"/>
                </a:lnTo>
                <a:lnTo>
                  <a:pt x="313" y="12"/>
                </a:lnTo>
                <a:lnTo>
                  <a:pt x="315" y="13"/>
                </a:lnTo>
                <a:lnTo>
                  <a:pt x="317" y="13"/>
                </a:lnTo>
                <a:lnTo>
                  <a:pt x="319" y="14"/>
                </a:lnTo>
                <a:lnTo>
                  <a:pt x="321" y="14"/>
                </a:lnTo>
                <a:lnTo>
                  <a:pt x="323" y="15"/>
                </a:lnTo>
                <a:lnTo>
                  <a:pt x="324" y="15"/>
                </a:lnTo>
                <a:lnTo>
                  <a:pt x="326" y="16"/>
                </a:lnTo>
                <a:lnTo>
                  <a:pt x="328" y="16"/>
                </a:lnTo>
                <a:lnTo>
                  <a:pt x="329" y="17"/>
                </a:lnTo>
                <a:lnTo>
                  <a:pt x="331" y="17"/>
                </a:lnTo>
                <a:lnTo>
                  <a:pt x="332" y="18"/>
                </a:lnTo>
                <a:lnTo>
                  <a:pt x="334" y="18"/>
                </a:lnTo>
                <a:lnTo>
                  <a:pt x="335" y="19"/>
                </a:lnTo>
                <a:lnTo>
                  <a:pt x="337" y="19"/>
                </a:lnTo>
                <a:lnTo>
                  <a:pt x="338" y="20"/>
                </a:lnTo>
                <a:lnTo>
                  <a:pt x="339" y="21"/>
                </a:lnTo>
                <a:lnTo>
                  <a:pt x="340" y="21"/>
                </a:lnTo>
                <a:lnTo>
                  <a:pt x="341" y="22"/>
                </a:lnTo>
                <a:lnTo>
                  <a:pt x="342" y="22"/>
                </a:lnTo>
                <a:lnTo>
                  <a:pt x="343" y="23"/>
                </a:lnTo>
                <a:lnTo>
                  <a:pt x="344" y="23"/>
                </a:lnTo>
                <a:lnTo>
                  <a:pt x="345" y="24"/>
                </a:lnTo>
                <a:lnTo>
                  <a:pt x="346" y="25"/>
                </a:lnTo>
                <a:lnTo>
                  <a:pt x="347" y="25"/>
                </a:lnTo>
                <a:lnTo>
                  <a:pt x="348" y="26"/>
                </a:lnTo>
                <a:lnTo>
                  <a:pt x="349" y="26"/>
                </a:lnTo>
                <a:lnTo>
                  <a:pt x="349" y="27"/>
                </a:lnTo>
                <a:lnTo>
                  <a:pt x="350" y="28"/>
                </a:lnTo>
                <a:lnTo>
                  <a:pt x="351" y="29"/>
                </a:lnTo>
                <a:lnTo>
                  <a:pt x="352" y="30"/>
                </a:lnTo>
                <a:lnTo>
                  <a:pt x="352" y="31"/>
                </a:lnTo>
                <a:lnTo>
                  <a:pt x="353" y="32"/>
                </a:lnTo>
                <a:lnTo>
                  <a:pt x="353" y="33"/>
                </a:lnTo>
                <a:lnTo>
                  <a:pt x="353" y="34"/>
                </a:lnTo>
                <a:lnTo>
                  <a:pt x="353" y="35"/>
                </a:lnTo>
                <a:lnTo>
                  <a:pt x="353" y="36"/>
                </a:lnTo>
                <a:lnTo>
                  <a:pt x="353" y="37"/>
                </a:lnTo>
                <a:lnTo>
                  <a:pt x="352" y="37"/>
                </a:lnTo>
                <a:lnTo>
                  <a:pt x="352" y="38"/>
                </a:lnTo>
                <a:lnTo>
                  <a:pt x="351" y="39"/>
                </a:lnTo>
                <a:lnTo>
                  <a:pt x="351" y="40"/>
                </a:lnTo>
                <a:lnTo>
                  <a:pt x="350" y="40"/>
                </a:lnTo>
                <a:lnTo>
                  <a:pt x="350" y="41"/>
                </a:lnTo>
                <a:lnTo>
                  <a:pt x="349" y="41"/>
                </a:lnTo>
                <a:lnTo>
                  <a:pt x="349" y="42"/>
                </a:lnTo>
                <a:lnTo>
                  <a:pt x="348" y="43"/>
                </a:lnTo>
                <a:lnTo>
                  <a:pt x="347" y="43"/>
                </a:lnTo>
                <a:lnTo>
                  <a:pt x="346" y="44"/>
                </a:lnTo>
                <a:lnTo>
                  <a:pt x="345" y="44"/>
                </a:lnTo>
                <a:lnTo>
                  <a:pt x="344" y="45"/>
                </a:lnTo>
                <a:lnTo>
                  <a:pt x="343" y="46"/>
                </a:lnTo>
                <a:lnTo>
                  <a:pt x="342" y="46"/>
                </a:lnTo>
                <a:lnTo>
                  <a:pt x="341" y="47"/>
                </a:lnTo>
                <a:lnTo>
                  <a:pt x="340" y="47"/>
                </a:lnTo>
                <a:lnTo>
                  <a:pt x="339" y="48"/>
                </a:lnTo>
                <a:lnTo>
                  <a:pt x="338" y="48"/>
                </a:lnTo>
                <a:lnTo>
                  <a:pt x="337" y="49"/>
                </a:lnTo>
                <a:lnTo>
                  <a:pt x="335" y="50"/>
                </a:lnTo>
                <a:lnTo>
                  <a:pt x="334" y="50"/>
                </a:lnTo>
                <a:lnTo>
                  <a:pt x="332" y="51"/>
                </a:lnTo>
                <a:lnTo>
                  <a:pt x="331" y="51"/>
                </a:lnTo>
                <a:lnTo>
                  <a:pt x="329" y="52"/>
                </a:lnTo>
                <a:lnTo>
                  <a:pt x="328" y="52"/>
                </a:lnTo>
                <a:lnTo>
                  <a:pt x="326" y="53"/>
                </a:lnTo>
                <a:lnTo>
                  <a:pt x="324" y="53"/>
                </a:lnTo>
                <a:lnTo>
                  <a:pt x="323" y="54"/>
                </a:lnTo>
                <a:lnTo>
                  <a:pt x="321" y="54"/>
                </a:lnTo>
                <a:lnTo>
                  <a:pt x="319" y="55"/>
                </a:lnTo>
                <a:lnTo>
                  <a:pt x="317" y="55"/>
                </a:lnTo>
                <a:lnTo>
                  <a:pt x="315" y="56"/>
                </a:lnTo>
                <a:lnTo>
                  <a:pt x="313" y="56"/>
                </a:lnTo>
                <a:lnTo>
                  <a:pt x="311" y="57"/>
                </a:lnTo>
                <a:lnTo>
                  <a:pt x="309" y="57"/>
                </a:lnTo>
                <a:lnTo>
                  <a:pt x="307" y="58"/>
                </a:lnTo>
                <a:lnTo>
                  <a:pt x="305" y="58"/>
                </a:lnTo>
                <a:lnTo>
                  <a:pt x="303" y="58"/>
                </a:lnTo>
                <a:lnTo>
                  <a:pt x="301" y="59"/>
                </a:lnTo>
                <a:lnTo>
                  <a:pt x="299" y="59"/>
                </a:lnTo>
                <a:lnTo>
                  <a:pt x="296" y="60"/>
                </a:lnTo>
                <a:lnTo>
                  <a:pt x="294" y="60"/>
                </a:lnTo>
                <a:lnTo>
                  <a:pt x="292" y="61"/>
                </a:lnTo>
                <a:lnTo>
                  <a:pt x="289" y="61"/>
                </a:lnTo>
                <a:lnTo>
                  <a:pt x="287" y="61"/>
                </a:lnTo>
                <a:lnTo>
                  <a:pt x="285" y="62"/>
                </a:lnTo>
                <a:lnTo>
                  <a:pt x="282" y="62"/>
                </a:lnTo>
                <a:lnTo>
                  <a:pt x="280" y="62"/>
                </a:lnTo>
                <a:lnTo>
                  <a:pt x="277" y="63"/>
                </a:lnTo>
                <a:lnTo>
                  <a:pt x="275" y="63"/>
                </a:lnTo>
                <a:lnTo>
                  <a:pt x="272" y="63"/>
                </a:lnTo>
                <a:lnTo>
                  <a:pt x="269" y="64"/>
                </a:lnTo>
                <a:lnTo>
                  <a:pt x="267" y="64"/>
                </a:lnTo>
                <a:lnTo>
                  <a:pt x="264" y="64"/>
                </a:lnTo>
                <a:lnTo>
                  <a:pt x="261" y="65"/>
                </a:lnTo>
                <a:lnTo>
                  <a:pt x="258" y="65"/>
                </a:lnTo>
                <a:lnTo>
                  <a:pt x="256" y="65"/>
                </a:lnTo>
                <a:lnTo>
                  <a:pt x="253" y="66"/>
                </a:lnTo>
                <a:lnTo>
                  <a:pt x="250" y="66"/>
                </a:lnTo>
                <a:lnTo>
                  <a:pt x="247" y="66"/>
                </a:lnTo>
                <a:lnTo>
                  <a:pt x="244" y="66"/>
                </a:lnTo>
                <a:lnTo>
                  <a:pt x="242" y="67"/>
                </a:lnTo>
                <a:lnTo>
                  <a:pt x="239" y="67"/>
                </a:lnTo>
                <a:lnTo>
                  <a:pt x="236" y="67"/>
                </a:lnTo>
                <a:lnTo>
                  <a:pt x="233" y="67"/>
                </a:lnTo>
                <a:lnTo>
                  <a:pt x="230" y="67"/>
                </a:lnTo>
                <a:lnTo>
                  <a:pt x="227" y="68"/>
                </a:lnTo>
                <a:lnTo>
                  <a:pt x="224" y="68"/>
                </a:lnTo>
                <a:lnTo>
                  <a:pt x="221" y="68"/>
                </a:lnTo>
                <a:lnTo>
                  <a:pt x="218" y="68"/>
                </a:lnTo>
                <a:lnTo>
                  <a:pt x="215" y="68"/>
                </a:lnTo>
                <a:lnTo>
                  <a:pt x="212" y="68"/>
                </a:lnTo>
                <a:lnTo>
                  <a:pt x="209" y="68"/>
                </a:lnTo>
                <a:lnTo>
                  <a:pt x="206" y="68"/>
                </a:lnTo>
                <a:lnTo>
                  <a:pt x="203" y="69"/>
                </a:lnTo>
                <a:lnTo>
                  <a:pt x="200" y="69"/>
                </a:lnTo>
                <a:lnTo>
                  <a:pt x="196" y="69"/>
                </a:lnTo>
                <a:lnTo>
                  <a:pt x="193" y="69"/>
                </a:lnTo>
                <a:lnTo>
                  <a:pt x="190" y="69"/>
                </a:lnTo>
                <a:lnTo>
                  <a:pt x="187" y="69"/>
                </a:lnTo>
                <a:lnTo>
                  <a:pt x="184" y="69"/>
                </a:lnTo>
                <a:lnTo>
                  <a:pt x="181" y="69"/>
                </a:lnTo>
                <a:lnTo>
                  <a:pt x="178" y="69"/>
                </a:lnTo>
                <a:lnTo>
                  <a:pt x="175" y="69"/>
                </a:lnTo>
                <a:lnTo>
                  <a:pt x="172" y="69"/>
                </a:lnTo>
                <a:lnTo>
                  <a:pt x="169" y="69"/>
                </a:lnTo>
                <a:lnTo>
                  <a:pt x="165" y="69"/>
                </a:lnTo>
                <a:lnTo>
                  <a:pt x="162" y="69"/>
                </a:lnTo>
                <a:lnTo>
                  <a:pt x="159" y="69"/>
                </a:lnTo>
                <a:lnTo>
                  <a:pt x="156" y="69"/>
                </a:lnTo>
                <a:lnTo>
                  <a:pt x="153" y="69"/>
                </a:lnTo>
                <a:lnTo>
                  <a:pt x="150" y="69"/>
                </a:lnTo>
                <a:lnTo>
                  <a:pt x="147" y="68"/>
                </a:lnTo>
                <a:lnTo>
                  <a:pt x="144" y="68"/>
                </a:lnTo>
                <a:lnTo>
                  <a:pt x="141" y="68"/>
                </a:lnTo>
                <a:lnTo>
                  <a:pt x="138" y="68"/>
                </a:lnTo>
                <a:lnTo>
                  <a:pt x="135" y="68"/>
                </a:lnTo>
                <a:lnTo>
                  <a:pt x="132" y="68"/>
                </a:lnTo>
                <a:lnTo>
                  <a:pt x="129" y="68"/>
                </a:lnTo>
                <a:lnTo>
                  <a:pt x="126" y="68"/>
                </a:lnTo>
                <a:lnTo>
                  <a:pt x="123" y="67"/>
                </a:lnTo>
                <a:lnTo>
                  <a:pt x="120" y="67"/>
                </a:lnTo>
                <a:lnTo>
                  <a:pt x="117" y="67"/>
                </a:lnTo>
                <a:lnTo>
                  <a:pt x="114" y="67"/>
                </a:lnTo>
                <a:lnTo>
                  <a:pt x="111" y="67"/>
                </a:lnTo>
                <a:lnTo>
                  <a:pt x="108" y="66"/>
                </a:lnTo>
                <a:lnTo>
                  <a:pt x="105" y="66"/>
                </a:lnTo>
                <a:lnTo>
                  <a:pt x="102" y="66"/>
                </a:lnTo>
                <a:lnTo>
                  <a:pt x="100" y="66"/>
                </a:lnTo>
                <a:lnTo>
                  <a:pt x="97" y="65"/>
                </a:lnTo>
                <a:lnTo>
                  <a:pt x="94" y="65"/>
                </a:lnTo>
                <a:lnTo>
                  <a:pt x="91" y="65"/>
                </a:lnTo>
                <a:lnTo>
                  <a:pt x="89" y="64"/>
                </a:lnTo>
                <a:lnTo>
                  <a:pt x="86" y="64"/>
                </a:lnTo>
                <a:lnTo>
                  <a:pt x="83" y="64"/>
                </a:lnTo>
                <a:lnTo>
                  <a:pt x="81" y="63"/>
                </a:lnTo>
                <a:lnTo>
                  <a:pt x="78" y="63"/>
                </a:lnTo>
                <a:lnTo>
                  <a:pt x="76" y="63"/>
                </a:lnTo>
                <a:lnTo>
                  <a:pt x="73" y="62"/>
                </a:lnTo>
                <a:lnTo>
                  <a:pt x="70" y="62"/>
                </a:lnTo>
                <a:lnTo>
                  <a:pt x="68" y="62"/>
                </a:lnTo>
                <a:lnTo>
                  <a:pt x="66" y="61"/>
                </a:lnTo>
                <a:lnTo>
                  <a:pt x="63" y="61"/>
                </a:lnTo>
                <a:lnTo>
                  <a:pt x="61" y="61"/>
                </a:lnTo>
                <a:lnTo>
                  <a:pt x="58" y="60"/>
                </a:lnTo>
                <a:lnTo>
                  <a:pt x="56" y="60"/>
                </a:lnTo>
                <a:lnTo>
                  <a:pt x="54" y="59"/>
                </a:lnTo>
                <a:lnTo>
                  <a:pt x="52" y="59"/>
                </a:lnTo>
                <a:lnTo>
                  <a:pt x="49" y="58"/>
                </a:lnTo>
                <a:lnTo>
                  <a:pt x="47" y="58"/>
                </a:lnTo>
                <a:lnTo>
                  <a:pt x="45" y="58"/>
                </a:lnTo>
                <a:lnTo>
                  <a:pt x="43" y="57"/>
                </a:lnTo>
                <a:lnTo>
                  <a:pt x="41" y="57"/>
                </a:lnTo>
                <a:lnTo>
                  <a:pt x="39" y="56"/>
                </a:lnTo>
                <a:lnTo>
                  <a:pt x="37" y="56"/>
                </a:lnTo>
                <a:lnTo>
                  <a:pt x="35" y="55"/>
                </a:lnTo>
                <a:lnTo>
                  <a:pt x="33" y="55"/>
                </a:lnTo>
                <a:lnTo>
                  <a:pt x="32" y="54"/>
                </a:lnTo>
                <a:lnTo>
                  <a:pt x="30" y="54"/>
                </a:lnTo>
                <a:lnTo>
                  <a:pt x="28" y="53"/>
                </a:lnTo>
                <a:lnTo>
                  <a:pt x="26" y="53"/>
                </a:lnTo>
                <a:lnTo>
                  <a:pt x="25" y="52"/>
                </a:lnTo>
                <a:lnTo>
                  <a:pt x="23" y="52"/>
                </a:lnTo>
                <a:lnTo>
                  <a:pt x="22" y="51"/>
                </a:lnTo>
                <a:lnTo>
                  <a:pt x="20" y="51"/>
                </a:lnTo>
                <a:lnTo>
                  <a:pt x="19" y="50"/>
                </a:lnTo>
                <a:lnTo>
                  <a:pt x="17" y="50"/>
                </a:lnTo>
                <a:lnTo>
                  <a:pt x="16" y="49"/>
                </a:lnTo>
                <a:lnTo>
                  <a:pt x="15" y="48"/>
                </a:lnTo>
                <a:lnTo>
                  <a:pt x="14" y="48"/>
                </a:lnTo>
                <a:lnTo>
                  <a:pt x="12" y="47"/>
                </a:lnTo>
                <a:lnTo>
                  <a:pt x="11" y="47"/>
                </a:lnTo>
                <a:lnTo>
                  <a:pt x="10" y="46"/>
                </a:lnTo>
                <a:lnTo>
                  <a:pt x="9" y="46"/>
                </a:lnTo>
                <a:lnTo>
                  <a:pt x="8" y="45"/>
                </a:lnTo>
                <a:lnTo>
                  <a:pt x="7" y="44"/>
                </a:lnTo>
                <a:lnTo>
                  <a:pt x="6" y="44"/>
                </a:lnTo>
                <a:lnTo>
                  <a:pt x="5" y="43"/>
                </a:lnTo>
                <a:lnTo>
                  <a:pt x="4" y="42"/>
                </a:lnTo>
                <a:lnTo>
                  <a:pt x="3" y="41"/>
                </a:lnTo>
                <a:lnTo>
                  <a:pt x="2" y="40"/>
                </a:lnTo>
                <a:lnTo>
                  <a:pt x="1" y="39"/>
                </a:lnTo>
                <a:lnTo>
                  <a:pt x="1" y="38"/>
                </a:lnTo>
                <a:lnTo>
                  <a:pt x="0" y="38"/>
                </a:lnTo>
                <a:lnTo>
                  <a:pt x="0" y="37"/>
                </a:lnTo>
                <a:lnTo>
                  <a:pt x="0" y="36"/>
                </a:lnTo>
                <a:lnTo>
                  <a:pt x="0" y="35"/>
                </a:lnTo>
                <a:lnTo>
                  <a:pt x="0" y="34"/>
                </a:lnTo>
              </a:path>
            </a:pathLst>
          </a:custGeom>
          <a:gradFill rotWithShape="0">
            <a:gsLst>
              <a:gs pos="0">
                <a:srgbClr val="B7B7B7"/>
              </a:gs>
              <a:gs pos="50000">
                <a:srgbClr val="FFFFFF"/>
              </a:gs>
              <a:gs pos="100000">
                <a:srgbClr val="B7B7B7"/>
              </a:gs>
            </a:gsLst>
            <a:lin ang="0" scaled="1"/>
          </a:gradFill>
          <a:ln w="7200">
            <a:solidFill>
              <a:srgbClr val="A6A6A6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33"/>
          <p:cNvSpPr txBox="1">
            <a:spLocks noChangeArrowheads="1"/>
          </p:cNvSpPr>
          <p:nvPr/>
        </p:nvSpPr>
        <p:spPr bwMode="auto">
          <a:xfrm>
            <a:off x="1608696" y="4499186"/>
            <a:ext cx="1664254" cy="55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5401" tIns="25399" rIns="25399" bIns="25399" anchor="ctr">
            <a:prstTxWarp prst="textNoShape">
              <a:avLst/>
            </a:prstTxWarp>
          </a:bodyPr>
          <a:lstStyle/>
          <a:p>
            <a:pPr algn="ctr" defTabSz="455613"/>
            <a:r>
              <a:rPr lang="en-GB" sz="1200" b="1" dirty="0" smtClean="0">
                <a:solidFill>
                  <a:srgbClr val="3F3F3F"/>
                </a:solidFill>
              </a:rPr>
              <a:t>MyISAM / InnoDB Storage</a:t>
            </a:r>
            <a:endParaRPr lang="en-GB" sz="1200" b="1" dirty="0">
              <a:solidFill>
                <a:srgbClr val="3F3F3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77358" y="3048607"/>
            <a:ext cx="133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MySQL</a:t>
            </a:r>
            <a:r>
              <a:rPr lang="en-US" sz="1200" dirty="0" smtClean="0"/>
              <a:t> Master</a:t>
            </a:r>
            <a:endParaRPr lang="en-US" sz="1200" dirty="0"/>
          </a:p>
        </p:txBody>
      </p:sp>
      <p:pic>
        <p:nvPicPr>
          <p:cNvPr id="17" name="Picture 16" descr="GreyPlu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956" y="3027361"/>
            <a:ext cx="593915" cy="561902"/>
          </a:xfrm>
          <a:prstGeom prst="rect">
            <a:avLst/>
          </a:prstGeom>
        </p:spPr>
      </p:pic>
      <p:sp>
        <p:nvSpPr>
          <p:cNvPr id="18" name="Left Bracket 17"/>
          <p:cNvSpPr/>
          <p:nvPr/>
        </p:nvSpPr>
        <p:spPr bwMode="auto">
          <a:xfrm>
            <a:off x="1390471" y="2957582"/>
            <a:ext cx="247954" cy="2402971"/>
          </a:xfrm>
          <a:prstGeom prst="leftBracket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19" name="Right Bracket 18"/>
          <p:cNvSpPr/>
          <p:nvPr/>
        </p:nvSpPr>
        <p:spPr bwMode="auto">
          <a:xfrm>
            <a:off x="3166010" y="2957582"/>
            <a:ext cx="286513" cy="2402971"/>
          </a:xfrm>
          <a:prstGeom prst="rightBracket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20" name="Round Single Corner Rectangle 19"/>
          <p:cNvSpPr/>
          <p:nvPr/>
        </p:nvSpPr>
        <p:spPr bwMode="auto">
          <a:xfrm rot="16200000">
            <a:off x="4466010" y="3523599"/>
            <a:ext cx="1613810" cy="404262"/>
          </a:xfrm>
          <a:prstGeom prst="round1Rect">
            <a:avLst/>
          </a:prstGeom>
          <a:gradFill flip="none" rotWithShape="1">
            <a:gsLst>
              <a:gs pos="38000">
                <a:srgbClr val="B7DB87"/>
              </a:gs>
              <a:gs pos="78000">
                <a:srgbClr val="86C10C"/>
              </a:gs>
              <a:gs pos="57000">
                <a:srgbClr val="B7DB87"/>
              </a:gs>
              <a:gs pos="13000">
                <a:srgbClr val="86C10C"/>
              </a:gs>
              <a:gs pos="93000">
                <a:srgbClr val="86C10C"/>
              </a:gs>
            </a:gsLst>
            <a:lin ang="0" scaled="1"/>
            <a:tileRect/>
          </a:gra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pitchFamily="28" charset="-128"/>
              </a:rPr>
              <a:t>MySQL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pitchFamily="28" charset="-128"/>
              </a:rPr>
              <a:t> adapter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3822700" y="3550506"/>
            <a:ext cx="914400" cy="403119"/>
          </a:xfrm>
          <a:prstGeom prst="rightArrow">
            <a:avLst/>
          </a:prstGeom>
          <a:gradFill rotWithShape="0">
            <a:gsLst>
              <a:gs pos="0">
                <a:srgbClr val="B7B7B7"/>
              </a:gs>
              <a:gs pos="50000">
                <a:srgbClr val="FFFFFF"/>
              </a:gs>
              <a:gs pos="100000">
                <a:srgbClr val="B7B7B7"/>
              </a:gs>
            </a:gsLst>
            <a:lin ang="0" scaled="1"/>
          </a:gradFill>
          <a:ln w="7200">
            <a:solidFill>
              <a:srgbClr val="A6A6A6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66823" y="3591007"/>
            <a:ext cx="133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Replication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Or alongside </a:t>
            </a:r>
            <a:r>
              <a:rPr lang="en-US" dirty="0" err="1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76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  <p:bldP spid="18" grpId="0" animBg="1"/>
      <p:bldP spid="19" grpId="0" animBg="1"/>
      <p:bldP spid="20" grpId="0" animBg="1"/>
      <p:bldP spid="21" grpId="0" animBg="1"/>
      <p:bldP spid="22" grpId="0"/>
      <p:bldP spid="22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Table grouping is a new physical data structure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 smtClean="0">
                <a:sym typeface="Wingdings"/>
              </a:rPr>
              <a:t> efficient object access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>
                <a:sym typeface="Wingdings"/>
              </a:rPr>
              <a:t> </a:t>
            </a:r>
            <a:r>
              <a:rPr lang="en-US" dirty="0" smtClean="0">
                <a:sym typeface="Wingdings"/>
              </a:rPr>
              <a:t>fast SQL query execution because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	       joins are free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			</a:t>
            </a:r>
            <a:r>
              <a:rPr lang="en-US" dirty="0" err="1" smtClean="0">
                <a:sym typeface="Wingdings"/>
              </a:rPr>
              <a:t>akiban.com</a:t>
            </a:r>
            <a:r>
              <a:rPr lang="en-US" dirty="0" smtClean="0">
                <a:sym typeface="Wingdings"/>
              </a:rPr>
              <a:t>/downloads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64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Four days in (my life)</a:t>
            </a:r>
          </a:p>
        </p:txBody>
      </p:sp>
    </p:spTree>
    <p:extLst>
      <p:ext uri="{BB962C8B-B14F-4D97-AF65-F5344CB8AC3E}">
        <p14:creationId xmlns:p14="http://schemas.microsoft.com/office/powerpoint/2010/main" val="1223600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28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err="1" smtClean="0">
                <a:solidFill>
                  <a:srgbClr val="008000"/>
                </a:solidFill>
              </a:rPr>
              <a:t>ori</a:t>
            </a:r>
            <a:r>
              <a:rPr lang="en-US" dirty="0" err="1" smtClean="0"/>
              <a:t>@akiban.com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/>
              <a:t>i</a:t>
            </a:r>
            <a:r>
              <a:rPr lang="en-US" dirty="0" err="1" smtClean="0"/>
              <a:t>rc.freenode.net</a:t>
            </a:r>
            <a:r>
              <a:rPr lang="en-US" dirty="0" smtClean="0"/>
              <a:t>, #</a:t>
            </a:r>
            <a:r>
              <a:rPr lang="en-US" dirty="0" err="1" smtClean="0"/>
              <a:t>akiban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8454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Wake up with brilliant idea.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I’m going to start my next business and it’s going to be big!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34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Idea still brilliant. Good sign!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Setup my app (Rails? SEQUEL?), model a few central application objects like a user with his list of orders, items and every login he ever made.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5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29613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Ok ,got my app… next to </a:t>
            </a:r>
            <a:r>
              <a:rPr lang="en-US" dirty="0" err="1" smtClean="0"/>
              <a:t>mysql</a:t>
            </a:r>
            <a:r>
              <a:rPr lang="en-US" dirty="0" smtClean="0"/>
              <a:t>... </a:t>
            </a:r>
            <a:r>
              <a:rPr lang="en-US" dirty="0"/>
              <a:t>u</a:t>
            </a:r>
            <a:r>
              <a:rPr lang="en-US" dirty="0" smtClean="0"/>
              <a:t>sing the ORM…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Crap, every object just exploded into 1000 little pieces; 1000 tables. What was that curse word? NORMALIZATION? Why oh </a:t>
            </a:r>
            <a:r>
              <a:rPr lang="en-US" dirty="0" err="1" smtClean="0"/>
              <a:t>Codd</a:t>
            </a:r>
            <a:r>
              <a:rPr lang="en-US" dirty="0" smtClean="0"/>
              <a:t>, Why???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83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 shot 2012-02-07 at 3.13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12" y="320025"/>
            <a:ext cx="6937562" cy="62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16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Hmm... Been there before. I know if I don</a:t>
            </a:r>
            <a:r>
              <a:rPr lang="fr-FR" dirty="0" smtClean="0"/>
              <a:t>’</a:t>
            </a:r>
            <a:r>
              <a:rPr lang="en-US" dirty="0" smtClean="0"/>
              <a:t>t handle this now I’ll live to regret this when traffic crashes my database.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Think, think, think,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31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5009</TotalTime>
  <Words>612</Words>
  <Application>Microsoft Macintosh PowerPoint</Application>
  <PresentationFormat>On-screen Show (4:3)</PresentationFormat>
  <Paragraphs>220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Black</vt:lpstr>
      <vt:lpstr>PowerPoint Presentation</vt:lpstr>
      <vt:lpstr>renormalize</vt:lpstr>
      <vt:lpstr>PowerPoint Presentation</vt:lpstr>
      <vt:lpstr>PowerPoint Presentation</vt:lpstr>
      <vt:lpstr>Day 1</vt:lpstr>
      <vt:lpstr>Day 2</vt:lpstr>
      <vt:lpstr>Day 3</vt:lpstr>
      <vt:lpstr>PowerPoint Presentation</vt:lpstr>
      <vt:lpstr>Day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Hold on! Rewind please.</vt:lpstr>
      <vt:lpstr>PowerPoint Presentation</vt:lpstr>
      <vt:lpstr>PowerPoint Presentation</vt:lpstr>
      <vt:lpstr>Something like: table-grouping</vt:lpstr>
      <vt:lpstr>Core concept: table-grouping</vt:lpstr>
      <vt:lpstr>As if shuffling rows…</vt:lpstr>
      <vt:lpstr>PowerPoint Presentation</vt:lpstr>
      <vt:lpstr>PowerPoint Presentation</vt:lpstr>
      <vt:lpstr>PowerPoint Presentation</vt:lpstr>
      <vt:lpstr>Because</vt:lpstr>
      <vt:lpstr>eCommerce</vt:lpstr>
      <vt:lpstr>PowerPoint Presentation</vt:lpstr>
      <vt:lpstr>Because</vt:lpstr>
      <vt:lpstr>Gaming</vt:lpstr>
      <vt:lpstr>Because</vt:lpstr>
      <vt:lpstr>PowerPoint Presentation</vt:lpstr>
      <vt:lpstr>Relational</vt:lpstr>
      <vt:lpstr>Akiban</vt:lpstr>
      <vt:lpstr>Finding the right match?</vt:lpstr>
      <vt:lpstr>One of the largest dating websites</vt:lpstr>
      <vt:lpstr>Because</vt:lpstr>
      <vt:lpstr>PowerPoint Presentation</vt:lpstr>
      <vt:lpstr>PowerPoint Presentation</vt:lpstr>
      <vt:lpstr>PowerPoint Presentation</vt:lpstr>
      <vt:lpstr>PowerPoint Presentation</vt:lpstr>
    </vt:vector>
  </TitlesOfParts>
  <Company>Akiban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renormalize</dc:title>
  <dc:creator>Ori Herrnstadt</dc:creator>
  <cp:lastModifiedBy>Ori Herrnstadt</cp:lastModifiedBy>
  <cp:revision>338</cp:revision>
  <dcterms:created xsi:type="dcterms:W3CDTF">2011-11-13T22:35:43Z</dcterms:created>
  <dcterms:modified xsi:type="dcterms:W3CDTF">2013-02-10T06:18:21Z</dcterms:modified>
</cp:coreProperties>
</file>