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sldIdLst>
    <p:sldId id="256" r:id="rId2"/>
    <p:sldId id="257" r:id="rId3"/>
    <p:sldId id="289" r:id="rId4"/>
    <p:sldId id="258" r:id="rId5"/>
    <p:sldId id="259" r:id="rId6"/>
    <p:sldId id="264" r:id="rId7"/>
    <p:sldId id="260" r:id="rId8"/>
    <p:sldId id="268" r:id="rId9"/>
    <p:sldId id="269" r:id="rId10"/>
    <p:sldId id="270" r:id="rId11"/>
    <p:sldId id="271" r:id="rId12"/>
    <p:sldId id="272" r:id="rId13"/>
    <p:sldId id="273" r:id="rId14"/>
    <p:sldId id="274" r:id="rId15"/>
    <p:sldId id="276" r:id="rId16"/>
    <p:sldId id="277" r:id="rId17"/>
    <p:sldId id="278" r:id="rId18"/>
    <p:sldId id="279" r:id="rId19"/>
    <p:sldId id="280" r:id="rId20"/>
    <p:sldId id="326" r:id="rId21"/>
    <p:sldId id="282" r:id="rId22"/>
    <p:sldId id="283" r:id="rId23"/>
    <p:sldId id="325" r:id="rId24"/>
    <p:sldId id="284" r:id="rId25"/>
    <p:sldId id="286" r:id="rId26"/>
    <p:sldId id="329" r:id="rId27"/>
    <p:sldId id="330" r:id="rId28"/>
    <p:sldId id="336" r:id="rId29"/>
    <p:sldId id="337" r:id="rId30"/>
    <p:sldId id="338" r:id="rId31"/>
    <p:sldId id="339" r:id="rId32"/>
    <p:sldId id="331" r:id="rId33"/>
    <p:sldId id="332" r:id="rId34"/>
    <p:sldId id="333" r:id="rId35"/>
    <p:sldId id="334" r:id="rId36"/>
    <p:sldId id="335" r:id="rId37"/>
    <p:sldId id="288" r:id="rId38"/>
    <p:sldId id="290" r:id="rId39"/>
    <p:sldId id="327" r:id="rId40"/>
    <p:sldId id="328" r:id="rId41"/>
    <p:sldId id="294" r:id="rId42"/>
    <p:sldId id="297" r:id="rId43"/>
    <p:sldId id="310" r:id="rId44"/>
    <p:sldId id="311" r:id="rId45"/>
    <p:sldId id="312" r:id="rId46"/>
    <p:sldId id="313" r:id="rId47"/>
    <p:sldId id="316" r:id="rId48"/>
    <p:sldId id="319" r:id="rId49"/>
    <p:sldId id="317" r:id="rId50"/>
    <p:sldId id="318" r:id="rId51"/>
    <p:sldId id="320" r:id="rId52"/>
    <p:sldId id="323" r:id="rId53"/>
    <p:sldId id="324"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0" d="100"/>
          <a:sy n="140" d="100"/>
        </p:scale>
        <p:origin x="-152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5EA399-0272-5244-A314-798B957B5FDB}" type="datetimeFigureOut">
              <a:rPr lang="en-US" smtClean="0"/>
              <a:t>9/23/12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ED0CD8-0730-934D-8A01-8ADC99471B58}" type="slidenum">
              <a:rPr lang="en-US" smtClean="0"/>
              <a:t>‹#›</a:t>
            </a:fld>
            <a:endParaRPr lang="en-US"/>
          </a:p>
        </p:txBody>
      </p:sp>
    </p:spTree>
    <p:extLst>
      <p:ext uri="{BB962C8B-B14F-4D97-AF65-F5344CB8AC3E}">
        <p14:creationId xmlns:p14="http://schemas.microsoft.com/office/powerpoint/2010/main" val="28386924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When you walk out of this room, your head should</a:t>
            </a:r>
            <a:r>
              <a:rPr lang="en-US" baseline="0" dirty="0" smtClean="0"/>
              <a:t> hurt.  But that’s a GOOD thing – the problem is not that these concepts are difficult to grasp, but that you have to understand the vocabulary to even sit in the room with someone discussing them.  I want to provide you with a reference point from which you can do your own investigation of what these concepts mean.</a:t>
            </a:r>
            <a:endParaRPr lang="en-US" dirty="0" smtClean="0"/>
          </a:p>
          <a:p>
            <a:endParaRPr lang="en-US" dirty="0"/>
          </a:p>
        </p:txBody>
      </p:sp>
      <p:sp>
        <p:nvSpPr>
          <p:cNvPr id="4" name="Slide Number Placeholder 3"/>
          <p:cNvSpPr>
            <a:spLocks noGrp="1"/>
          </p:cNvSpPr>
          <p:nvPr>
            <p:ph type="sldNum" sz="quarter" idx="10"/>
          </p:nvPr>
        </p:nvSpPr>
        <p:spPr/>
        <p:txBody>
          <a:bodyPr/>
          <a:lstStyle/>
          <a:p>
            <a:fld id="{6FB72C01-34E9-E14B-AAE2-412FD825F959}" type="slidenum">
              <a:rPr lang="en-US" smtClean="0"/>
              <a:t>3</a:t>
            </a:fld>
            <a:endParaRPr lang="en-US"/>
          </a:p>
        </p:txBody>
      </p:sp>
    </p:spTree>
    <p:extLst>
      <p:ext uri="{BB962C8B-B14F-4D97-AF65-F5344CB8AC3E}">
        <p14:creationId xmlns:p14="http://schemas.microsoft.com/office/powerpoint/2010/main" val="3201349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How many times have you been bitten by someone altering the contents of your collection?</a:t>
            </a:r>
          </a:p>
          <a:p>
            <a:r>
              <a:rPr lang="en-US" dirty="0" smtClean="0"/>
              <a:t>Can happen with closing over state very easily,</a:t>
            </a:r>
            <a:r>
              <a:rPr lang="en-US" baseline="0" dirty="0" smtClean="0"/>
              <a:t> or sending state to another method/function without considering whether or not it can be changed after it is sent.</a:t>
            </a:r>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16</a:t>
            </a:fld>
            <a:endParaRPr lang="en-US"/>
          </a:p>
        </p:txBody>
      </p:sp>
    </p:spTree>
    <p:extLst>
      <p:ext uri="{BB962C8B-B14F-4D97-AF65-F5344CB8AC3E}">
        <p14:creationId xmlns:p14="http://schemas.microsoft.com/office/powerpoint/2010/main" val="298040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17</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smtClean="0"/>
              <a:t>Map is key</a:t>
            </a:r>
            <a:r>
              <a:rPr lang="en-US" baseline="0" dirty="0" smtClean="0"/>
              <a:t> to value</a:t>
            </a:r>
          </a:p>
          <a:p>
            <a:pPr marL="0" indent="0">
              <a:buFont typeface="Arial"/>
              <a:buNone/>
            </a:pPr>
            <a:r>
              <a:rPr lang="en-US" baseline="0" dirty="0" smtClean="0"/>
              <a:t>Set does not allow dups and doesn’t care about order</a:t>
            </a:r>
          </a:p>
          <a:p>
            <a:pPr marL="0" indent="0">
              <a:buFont typeface="Arial"/>
              <a:buNone/>
            </a:pPr>
            <a:r>
              <a:rPr lang="en-US" baseline="0" dirty="0" smtClean="0"/>
              <a:t>Sequence allows dups and maintains order</a:t>
            </a:r>
          </a:p>
          <a:p>
            <a:pPr marL="0" indent="0">
              <a:buFont typeface="Arial"/>
              <a:buNone/>
            </a:pPr>
            <a:r>
              <a:rPr lang="en-US" baseline="0" dirty="0" smtClean="0"/>
              <a:t>List provides Lisp-like cons semantics, but is a linked list and can be slow, must prepend</a:t>
            </a:r>
            <a:endParaRPr lang="en-US" dirty="0" smtClean="0"/>
          </a:p>
          <a:p>
            <a:pPr marL="0" indent="0">
              <a:buFont typeface="Arial"/>
              <a:buNone/>
            </a:pPr>
            <a:r>
              <a:rPr lang="en-US" dirty="0" smtClean="0"/>
              <a:t>Vector is a bitmapped vector </a:t>
            </a:r>
            <a:r>
              <a:rPr lang="en-US" dirty="0" err="1" smtClean="0"/>
              <a:t>trie</a:t>
            </a:r>
            <a:r>
              <a:rPr lang="en-US" dirty="0" smtClean="0"/>
              <a:t>, organizing data into 32-element arrays.  Very </a:t>
            </a:r>
            <a:r>
              <a:rPr lang="en-US" dirty="0" err="1" smtClean="0"/>
              <a:t>performant</a:t>
            </a:r>
            <a:r>
              <a:rPr lang="en-US" dirty="0" smtClean="0"/>
              <a:t>,</a:t>
            </a:r>
            <a:r>
              <a:rPr lang="en-US" baseline="0" dirty="0" smtClean="0"/>
              <a:t> holds 2.15 billion elements only seven levels deep</a:t>
            </a: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18</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19</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20</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21</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r>
              <a:rPr lang="en-US" dirty="0" smtClean="0"/>
              <a:t>map, filter and </a:t>
            </a:r>
            <a:r>
              <a:rPr lang="en-US" dirty="0" err="1" smtClean="0"/>
              <a:t>flatMap</a:t>
            </a:r>
            <a:r>
              <a:rPr lang="en-US" dirty="0" smtClean="0"/>
              <a:t> in Scala</a:t>
            </a: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dirty="0" smtClean="0"/>
              <a:t>You have the choice as to how to organize your code</a:t>
            </a:r>
          </a:p>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22</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smtClean="0"/>
              <a:t>Map is key</a:t>
            </a:r>
            <a:r>
              <a:rPr lang="en-US" baseline="0" dirty="0" smtClean="0"/>
              <a:t> to value</a:t>
            </a:r>
          </a:p>
          <a:p>
            <a:pPr marL="0" indent="0">
              <a:buFont typeface="Arial"/>
              <a:buNone/>
            </a:pPr>
            <a:r>
              <a:rPr lang="en-US" baseline="0" dirty="0" smtClean="0"/>
              <a:t>Set does not allow dups and doesn’t care about order</a:t>
            </a:r>
          </a:p>
          <a:p>
            <a:pPr marL="0" indent="0">
              <a:buFont typeface="Arial"/>
              <a:buNone/>
            </a:pPr>
            <a:r>
              <a:rPr lang="en-US" baseline="0" dirty="0" smtClean="0"/>
              <a:t>Sequence allows dups and maintains order</a:t>
            </a:r>
          </a:p>
          <a:p>
            <a:pPr marL="0" indent="0">
              <a:buFont typeface="Arial"/>
              <a:buNone/>
            </a:pPr>
            <a:r>
              <a:rPr lang="en-US" baseline="0" dirty="0" smtClean="0"/>
              <a:t>List provides Lisp-like cons semantics, but is a linked list and can be slow, must prepend</a:t>
            </a:r>
            <a:endParaRPr lang="en-US" dirty="0" smtClean="0"/>
          </a:p>
          <a:p>
            <a:pPr marL="0" indent="0">
              <a:buFont typeface="Arial"/>
              <a:buNone/>
            </a:pPr>
            <a:r>
              <a:rPr lang="en-US" dirty="0" smtClean="0"/>
              <a:t>Vector is a bitmapped vector </a:t>
            </a:r>
            <a:r>
              <a:rPr lang="en-US" dirty="0" err="1" smtClean="0"/>
              <a:t>trie</a:t>
            </a:r>
            <a:r>
              <a:rPr lang="en-US" dirty="0" smtClean="0"/>
              <a:t>, organizing data into 32-element arrays.  Very </a:t>
            </a:r>
            <a:r>
              <a:rPr lang="en-US" dirty="0" err="1" smtClean="0"/>
              <a:t>performant</a:t>
            </a:r>
            <a:r>
              <a:rPr lang="en-US" dirty="0" smtClean="0"/>
              <a:t>,</a:t>
            </a:r>
            <a:r>
              <a:rPr lang="en-US" baseline="0" dirty="0" smtClean="0"/>
              <a:t> holds 2.15 billion elements only seven levels deep</a:t>
            </a: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23</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24</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smtClean="0"/>
              <a:t>Functions are automatically curry-able in ML and Haskell, but has</a:t>
            </a:r>
            <a:r>
              <a:rPr lang="en-US" baseline="0" dirty="0" smtClean="0"/>
              <a:t> to be explicitly defined with multiple parameter lists in Scala</a:t>
            </a: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25</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why</a:t>
            </a:r>
            <a:r>
              <a:rPr lang="en-US" baseline="0" dirty="0" smtClean="0"/>
              <a:t> we don’t need the “new” keyword with case classes</a:t>
            </a:r>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7</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26</a:t>
            </a:fld>
            <a:endParaRPr lang="en-US"/>
          </a:p>
        </p:txBody>
      </p:sp>
    </p:spTree>
    <p:extLst>
      <p:ext uri="{BB962C8B-B14F-4D97-AF65-F5344CB8AC3E}">
        <p14:creationId xmlns:p14="http://schemas.microsoft.com/office/powerpoint/2010/main" val="1409375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smtClean="0"/>
              <a:t>This is ALL you need to know.  There is a ton of goodness in </a:t>
            </a:r>
            <a:r>
              <a:rPr lang="en-US" dirty="0" err="1" smtClean="0"/>
              <a:t>Akka</a:t>
            </a:r>
            <a:r>
              <a:rPr lang="en-US" dirty="0" smtClean="0"/>
              <a:t> that make performing actor-based work much simpler and reasonable than</a:t>
            </a:r>
            <a:r>
              <a:rPr lang="en-US" baseline="0" dirty="0" smtClean="0"/>
              <a:t> it has been in the past, as well as a codifying of best practices.  Please check out the documentation if you are interested.</a:t>
            </a: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27</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28</a:t>
            </a:fld>
            <a:endParaRPr lang="en-US"/>
          </a:p>
        </p:txBody>
      </p:sp>
    </p:spTree>
    <p:extLst>
      <p:ext uri="{BB962C8B-B14F-4D97-AF65-F5344CB8AC3E}">
        <p14:creationId xmlns:p14="http://schemas.microsoft.com/office/powerpoint/2010/main" val="14093755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29</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30</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31</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32</a:t>
            </a:fld>
            <a:endParaRPr lang="en-US"/>
          </a:p>
        </p:txBody>
      </p:sp>
    </p:spTree>
    <p:extLst>
      <p:ext uri="{BB962C8B-B14F-4D97-AF65-F5344CB8AC3E}">
        <p14:creationId xmlns:p14="http://schemas.microsoft.com/office/powerpoint/2010/main" val="14093755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Don't use them until you understand them!  And limit their scope when</a:t>
            </a:r>
            <a:r>
              <a:rPr lang="en-US" baseline="0" dirty="0" smtClean="0"/>
              <a:t> you do so nobody shoots their foot off.</a:t>
            </a: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33</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Implicits</a:t>
            </a:r>
            <a:r>
              <a:rPr lang="en-US" dirty="0" smtClean="0"/>
              <a:t> will seem like voodoo at first.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Exist in other languages, like C type coercion</a:t>
            </a:r>
          </a:p>
          <a:p>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34</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35</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8</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36</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Very powerful programming paradigm</a:t>
            </a:r>
          </a:p>
          <a:p>
            <a:r>
              <a:rPr lang="en-US" dirty="0" smtClean="0"/>
              <a:t>Inverts imperative logic - apply your idempotent function to your data</a:t>
            </a:r>
          </a:p>
          <a:p>
            <a:r>
              <a:rPr lang="en-US" dirty="0" smtClean="0"/>
              <a:t>This is NOT monads, </a:t>
            </a:r>
            <a:r>
              <a:rPr lang="en-US" dirty="0" err="1" smtClean="0"/>
              <a:t>functors</a:t>
            </a:r>
            <a:r>
              <a:rPr lang="en-US" dirty="0" smtClean="0"/>
              <a:t> and the like,</a:t>
            </a:r>
            <a:r>
              <a:rPr lang="en-US" baseline="0" dirty="0" smtClean="0"/>
              <a:t> despite what you will hear in the community</a:t>
            </a:r>
          </a:p>
          <a:p>
            <a:r>
              <a:rPr lang="en-US" baseline="0" dirty="0" smtClean="0"/>
              <a:t>At it’s essence, functional programming is functions, referential transparency and immutability ONLY</a:t>
            </a:r>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37</a:t>
            </a:fld>
            <a:endParaRPr lang="en-US"/>
          </a:p>
        </p:txBody>
      </p:sp>
    </p:spTree>
    <p:extLst>
      <p:ext uri="{BB962C8B-B14F-4D97-AF65-F5344CB8AC3E}">
        <p14:creationId xmlns:p14="http://schemas.microsoft.com/office/powerpoint/2010/main" val="14093755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Global</a:t>
            </a:r>
            <a:r>
              <a:rPr lang="en-US" baseline="0" dirty="0" smtClean="0"/>
              <a:t> type </a:t>
            </a:r>
            <a:r>
              <a:rPr lang="en-US" baseline="0" dirty="0" err="1" smtClean="0"/>
              <a:t>inferencing</a:t>
            </a:r>
            <a:r>
              <a:rPr lang="en-US" baseline="0" dirty="0" smtClean="0"/>
              <a:t> is found in ML, for example</a:t>
            </a:r>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38</a:t>
            </a:fld>
            <a:endParaRPr lang="en-US"/>
          </a:p>
        </p:txBody>
      </p:sp>
    </p:spTree>
    <p:extLst>
      <p:ext uri="{BB962C8B-B14F-4D97-AF65-F5344CB8AC3E}">
        <p14:creationId xmlns:p14="http://schemas.microsoft.com/office/powerpoint/2010/main" val="2980407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Using Java's interfaces requires you to specify the inheritance</a:t>
            </a:r>
            <a:r>
              <a:rPr lang="en-US" baseline="0" dirty="0" smtClean="0"/>
              <a:t> structure in your code.  What if you can't because you're using a library?  What if you want to make the way your code handles situations orthogonal to it's inheritance structure</a:t>
            </a:r>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39</a:t>
            </a:fld>
            <a:endParaRPr lang="en-US"/>
          </a:p>
        </p:txBody>
      </p:sp>
    </p:spTree>
    <p:extLst>
      <p:ext uri="{BB962C8B-B14F-4D97-AF65-F5344CB8AC3E}">
        <p14:creationId xmlns:p14="http://schemas.microsoft.com/office/powerpoint/2010/main" val="2980407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Using Java's interfaces requires you to specify the inheritance</a:t>
            </a:r>
            <a:r>
              <a:rPr lang="en-US" baseline="0" dirty="0" smtClean="0"/>
              <a:t> structure in your code.  What if you can't because you're using a library?  What if you want to make the way your code handles situations orthogonal to it's inheritance structure</a:t>
            </a:r>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40</a:t>
            </a:fld>
            <a:endParaRPr lang="en-US"/>
          </a:p>
        </p:txBody>
      </p:sp>
    </p:spTree>
    <p:extLst>
      <p:ext uri="{BB962C8B-B14F-4D97-AF65-F5344CB8AC3E}">
        <p14:creationId xmlns:p14="http://schemas.microsoft.com/office/powerpoint/2010/main" val="2980407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41</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42</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43</a:t>
            </a:fld>
            <a:endParaRPr lang="en-US"/>
          </a:p>
        </p:txBody>
      </p:sp>
    </p:spTree>
    <p:extLst>
      <p:ext uri="{BB962C8B-B14F-4D97-AF65-F5344CB8AC3E}">
        <p14:creationId xmlns:p14="http://schemas.microsoft.com/office/powerpoint/2010/main" val="14093755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44</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45</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9</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46</a:t>
            </a:fld>
            <a:endParaRPr lang="en-US"/>
          </a:p>
        </p:txBody>
      </p:sp>
    </p:spTree>
    <p:extLst>
      <p:ext uri="{BB962C8B-B14F-4D97-AF65-F5344CB8AC3E}">
        <p14:creationId xmlns:p14="http://schemas.microsoft.com/office/powerpoint/2010/main" val="14093755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is the understandable reaction of most developers when they first engage the people who like CT.  Or when they read their first blog post about how monads are like burritos or some other metaphor.  I'm convinced what we need to do is understand that there is a whole vocabulary that must be learned in order for you to know what CT is.</a:t>
            </a: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47</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48</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err="1" smtClean="0"/>
              <a:t>Morphism</a:t>
            </a:r>
            <a:r>
              <a:rPr lang="en-US" dirty="0" smtClean="0"/>
              <a:t> is chewy brownie to a hard brownie</a:t>
            </a:r>
          </a:p>
        </p:txBody>
      </p:sp>
      <p:sp>
        <p:nvSpPr>
          <p:cNvPr id="4" name="Slide Number Placeholder 3"/>
          <p:cNvSpPr>
            <a:spLocks noGrp="1"/>
          </p:cNvSpPr>
          <p:nvPr>
            <p:ph type="sldNum" sz="quarter" idx="10"/>
          </p:nvPr>
        </p:nvSpPr>
        <p:spPr/>
        <p:txBody>
          <a:bodyPr/>
          <a:lstStyle/>
          <a:p>
            <a:fld id="{A1ED0CD8-0730-934D-8A01-8ADC99471B58}" type="slidenum">
              <a:rPr lang="en-US" smtClean="0"/>
              <a:t>49</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smtClean="0"/>
              <a:t>Would convert a brownie to a cookie, and a chewy brownie to a chewy cookie and hard brownie into hard cookie, but also chewy cookies into hard cookies just like the brownie because the </a:t>
            </a:r>
            <a:r>
              <a:rPr lang="en-US" dirty="0" err="1" smtClean="0"/>
              <a:t>morphism</a:t>
            </a:r>
            <a:r>
              <a:rPr lang="en-US" dirty="0" smtClean="0"/>
              <a:t> is preserved</a:t>
            </a:r>
          </a:p>
        </p:txBody>
      </p:sp>
      <p:sp>
        <p:nvSpPr>
          <p:cNvPr id="4" name="Slide Number Placeholder 3"/>
          <p:cNvSpPr>
            <a:spLocks noGrp="1"/>
          </p:cNvSpPr>
          <p:nvPr>
            <p:ph type="sldNum" sz="quarter" idx="10"/>
          </p:nvPr>
        </p:nvSpPr>
        <p:spPr/>
        <p:txBody>
          <a:bodyPr/>
          <a:lstStyle/>
          <a:p>
            <a:fld id="{A1ED0CD8-0730-934D-8A01-8ADC99471B58}" type="slidenum">
              <a:rPr lang="en-US" smtClean="0"/>
              <a:t>50</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smtClean="0"/>
              <a:t>They are not containers!  They are not collections.  Having</a:t>
            </a:r>
            <a:r>
              <a:rPr lang="en-US" baseline="0" dirty="0" smtClean="0"/>
              <a:t> a </a:t>
            </a:r>
            <a:r>
              <a:rPr lang="en-US" baseline="0" dirty="0" err="1" smtClean="0"/>
              <a:t>flatMap</a:t>
            </a:r>
            <a:r>
              <a:rPr lang="en-US" baseline="0" dirty="0" smtClean="0"/>
              <a:t> method does not mean that your type is monadic.</a:t>
            </a:r>
            <a:endParaRPr lang="en-US" dirty="0" smtClean="0"/>
          </a:p>
          <a:p>
            <a:pPr marL="0" indent="0">
              <a:buFont typeface="Arial"/>
              <a:buNone/>
            </a:pPr>
            <a:endParaRPr lang="en-US" dirty="0" smtClean="0"/>
          </a:p>
          <a:p>
            <a:pPr marL="0" indent="0">
              <a:buFont typeface="Arial"/>
              <a:buNone/>
            </a:pPr>
            <a:r>
              <a:rPr lang="en-US" dirty="0" smtClean="0"/>
              <a:t>Like a collection with </a:t>
            </a:r>
            <a:r>
              <a:rPr lang="en-US" dirty="0" err="1" smtClean="0"/>
              <a:t>flatMap</a:t>
            </a:r>
            <a:r>
              <a:rPr lang="en-US" dirty="0" smtClean="0"/>
              <a:t>. you won't know what they are by looking at code at first. Monads are ephemeral - they have to meet the laws of monads.  Left and right identity</a:t>
            </a:r>
            <a:r>
              <a:rPr lang="en-US" baseline="0" dirty="0" smtClean="0"/>
              <a:t> as well as binding.</a:t>
            </a:r>
            <a:endParaRPr lang="en-US" dirty="0" smtClean="0"/>
          </a:p>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51</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the language trying to support too many paradigms at the expense of usability?  Should a language be responsible for providing convention as well as capability?</a:t>
            </a:r>
            <a:r>
              <a:rPr lang="en-US" baseline="0" dirty="0" smtClean="0"/>
              <a:t> I think not.  You can start by using Scala as a DSL for Java and make your code more concise, more readable and more correct.  As your abilities with the language grows, try expanding what you're doing, but keep in mind your limitations.</a:t>
            </a: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52</a:t>
            </a:fld>
            <a:endParaRPr lang="en-US"/>
          </a:p>
        </p:txBody>
      </p:sp>
    </p:spTree>
    <p:extLst>
      <p:ext uri="{BB962C8B-B14F-4D97-AF65-F5344CB8AC3E}">
        <p14:creationId xmlns:p14="http://schemas.microsoft.com/office/powerpoint/2010/main" val="14093755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dirty="0" smtClean="0"/>
              <a:t>They are not containers!  They are not collections.  Having</a:t>
            </a:r>
            <a:r>
              <a:rPr lang="en-US" baseline="0" dirty="0" smtClean="0"/>
              <a:t> a </a:t>
            </a:r>
            <a:r>
              <a:rPr lang="en-US" baseline="0" dirty="0" err="1" smtClean="0"/>
              <a:t>flatMap</a:t>
            </a:r>
            <a:r>
              <a:rPr lang="en-US" baseline="0" dirty="0" smtClean="0"/>
              <a:t> method does not mean that your type is monadic.</a:t>
            </a:r>
            <a:endParaRPr lang="en-US" dirty="0" smtClean="0"/>
          </a:p>
          <a:p>
            <a:pPr marL="0" indent="0">
              <a:buFont typeface="Arial"/>
              <a:buNone/>
            </a:pPr>
            <a:endParaRPr lang="en-US" dirty="0" smtClean="0"/>
          </a:p>
          <a:p>
            <a:pPr marL="0" indent="0">
              <a:buFont typeface="Arial"/>
              <a:buNone/>
            </a:pPr>
            <a:r>
              <a:rPr lang="en-US" dirty="0" smtClean="0"/>
              <a:t>Like a collection with </a:t>
            </a:r>
            <a:r>
              <a:rPr lang="en-US" dirty="0" err="1" smtClean="0"/>
              <a:t>flatMap</a:t>
            </a:r>
            <a:r>
              <a:rPr lang="en-US" dirty="0" smtClean="0"/>
              <a:t>. you won't know what they are by looking at code at first. Monads are ephemeral - they have to meet the laws of monads.  Left and right identity</a:t>
            </a:r>
            <a:r>
              <a:rPr lang="en-US" baseline="0" dirty="0" smtClean="0"/>
              <a:t> as well as binding.</a:t>
            </a:r>
            <a:endParaRPr lang="en-US" dirty="0" smtClean="0"/>
          </a:p>
          <a:p>
            <a:pPr marL="0" indent="0">
              <a:buFont typeface="Arial"/>
              <a:buNone/>
            </a:pP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53</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10</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11</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Very fragile</a:t>
            </a:r>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12</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Constant,</a:t>
            </a:r>
            <a:r>
              <a:rPr lang="en-US" baseline="0" dirty="0" smtClean="0"/>
              <a:t> Constructor, Or, Sequence, Sequence with wildcard, tuple, typed with guard, bound variable wildcard, wildcard</a:t>
            </a:r>
          </a:p>
          <a:p>
            <a:pPr marL="171450" indent="-171450">
              <a:buFont typeface="Arial"/>
              <a:buChar char="•"/>
            </a:pPr>
            <a:r>
              <a:rPr lang="en-US" baseline="0" dirty="0" smtClean="0"/>
              <a:t>By definition, a lookup/table switch on the JVM can only be an </a:t>
            </a:r>
            <a:r>
              <a:rPr lang="en-US" baseline="0" dirty="0" err="1" smtClean="0"/>
              <a:t>int</a:t>
            </a:r>
            <a:r>
              <a:rPr lang="en-US" baseline="0" dirty="0" smtClean="0"/>
              <a:t> or enumerated type.  Tell the story about your implementation of a jump table using hashes of class definitions – 5000 of them, had to do some delegation due to max method size on the JVM, but was able to perform the deepest match in ~300ns</a:t>
            </a:r>
            <a:endParaRPr lang="en-US" dirty="0" smtClean="0"/>
          </a:p>
        </p:txBody>
      </p:sp>
      <p:sp>
        <p:nvSpPr>
          <p:cNvPr id="4" name="Slide Number Placeholder 3"/>
          <p:cNvSpPr>
            <a:spLocks noGrp="1"/>
          </p:cNvSpPr>
          <p:nvPr>
            <p:ph type="sldNum" sz="quarter" idx="10"/>
          </p:nvPr>
        </p:nvSpPr>
        <p:spPr/>
        <p:txBody>
          <a:bodyPr/>
          <a:lstStyle/>
          <a:p>
            <a:fld id="{A1ED0CD8-0730-934D-8A01-8ADC99471B58}" type="slidenum">
              <a:rPr lang="en-US" smtClean="0"/>
              <a:t>14</a:t>
            </a:fld>
            <a:endParaRPr lang="en-US"/>
          </a:p>
        </p:txBody>
      </p:sp>
    </p:spTree>
    <p:extLst>
      <p:ext uri="{BB962C8B-B14F-4D97-AF65-F5344CB8AC3E}">
        <p14:creationId xmlns:p14="http://schemas.microsoft.com/office/powerpoint/2010/main" val="720456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Very powerful programming paradigm</a:t>
            </a:r>
          </a:p>
          <a:p>
            <a:r>
              <a:rPr lang="en-US" dirty="0" smtClean="0"/>
              <a:t>Inverts imperative logic - apply your idempotent function to your data</a:t>
            </a:r>
          </a:p>
          <a:p>
            <a:r>
              <a:rPr lang="en-US" dirty="0" smtClean="0"/>
              <a:t>This is NOT monads, </a:t>
            </a:r>
            <a:r>
              <a:rPr lang="en-US" dirty="0" err="1" smtClean="0"/>
              <a:t>functors</a:t>
            </a:r>
            <a:r>
              <a:rPr lang="en-US" dirty="0" smtClean="0"/>
              <a:t> and the like,</a:t>
            </a:r>
            <a:r>
              <a:rPr lang="en-US" baseline="0" dirty="0" smtClean="0"/>
              <a:t> despite what you will hear in the community</a:t>
            </a:r>
          </a:p>
          <a:p>
            <a:r>
              <a:rPr lang="en-US" baseline="0" dirty="0" smtClean="0"/>
              <a:t>At it’s essence, functional programming is functions, referential transparency and immutability ONLY</a:t>
            </a:r>
            <a:endParaRPr lang="en-US" dirty="0"/>
          </a:p>
        </p:txBody>
      </p:sp>
      <p:sp>
        <p:nvSpPr>
          <p:cNvPr id="4" name="Slide Number Placeholder 3"/>
          <p:cNvSpPr>
            <a:spLocks noGrp="1"/>
          </p:cNvSpPr>
          <p:nvPr>
            <p:ph type="sldNum" sz="quarter" idx="10"/>
          </p:nvPr>
        </p:nvSpPr>
        <p:spPr/>
        <p:txBody>
          <a:bodyPr/>
          <a:lstStyle/>
          <a:p>
            <a:fld id="{A1ED0CD8-0730-934D-8A01-8ADC99471B58}" type="slidenum">
              <a:rPr lang="en-US" smtClean="0"/>
              <a:t>15</a:t>
            </a:fld>
            <a:endParaRPr lang="en-US"/>
          </a:p>
        </p:txBody>
      </p:sp>
    </p:spTree>
    <p:extLst>
      <p:ext uri="{BB962C8B-B14F-4D97-AF65-F5344CB8AC3E}">
        <p14:creationId xmlns:p14="http://schemas.microsoft.com/office/powerpoint/2010/main" val="1409375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FB5337-3422-104B-ACE5-51755450417F}" type="datetimeFigureOut">
              <a:rPr lang="en-US" smtClean="0"/>
              <a:t>9/23/12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A8DA73-4F53-C646-99BB-AB624A6194CE}" type="slidenum">
              <a:rPr lang="en-US" smtClean="0"/>
              <a:t>‹#›</a:t>
            </a:fld>
            <a:endParaRPr lang="en-US"/>
          </a:p>
        </p:txBody>
      </p:sp>
    </p:spTree>
    <p:extLst>
      <p:ext uri="{BB962C8B-B14F-4D97-AF65-F5344CB8AC3E}">
        <p14:creationId xmlns:p14="http://schemas.microsoft.com/office/powerpoint/2010/main" val="1241717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FB5337-3422-104B-ACE5-51755450417F}" type="datetimeFigureOut">
              <a:rPr lang="en-US" smtClean="0"/>
              <a:t>9/23/12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A8DA73-4F53-C646-99BB-AB624A6194CE}" type="slidenum">
              <a:rPr lang="en-US" smtClean="0"/>
              <a:t>‹#›</a:t>
            </a:fld>
            <a:endParaRPr lang="en-US"/>
          </a:p>
        </p:txBody>
      </p:sp>
    </p:spTree>
    <p:extLst>
      <p:ext uri="{BB962C8B-B14F-4D97-AF65-F5344CB8AC3E}">
        <p14:creationId xmlns:p14="http://schemas.microsoft.com/office/powerpoint/2010/main" val="1730892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FB5337-3422-104B-ACE5-51755450417F}" type="datetimeFigureOut">
              <a:rPr lang="en-US" smtClean="0"/>
              <a:t>9/23/12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A8DA73-4F53-C646-99BB-AB624A6194CE}" type="slidenum">
              <a:rPr lang="en-US" smtClean="0"/>
              <a:t>‹#›</a:t>
            </a:fld>
            <a:endParaRPr lang="en-US"/>
          </a:p>
        </p:txBody>
      </p:sp>
    </p:spTree>
    <p:extLst>
      <p:ext uri="{BB962C8B-B14F-4D97-AF65-F5344CB8AC3E}">
        <p14:creationId xmlns:p14="http://schemas.microsoft.com/office/powerpoint/2010/main" val="2342018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FB5337-3422-104B-ACE5-51755450417F}" type="datetimeFigureOut">
              <a:rPr lang="en-US" smtClean="0"/>
              <a:t>9/23/12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A8DA73-4F53-C646-99BB-AB624A6194CE}" type="slidenum">
              <a:rPr lang="en-US" smtClean="0"/>
              <a:t>‹#›</a:t>
            </a:fld>
            <a:endParaRPr lang="en-US"/>
          </a:p>
        </p:txBody>
      </p:sp>
    </p:spTree>
    <p:extLst>
      <p:ext uri="{BB962C8B-B14F-4D97-AF65-F5344CB8AC3E}">
        <p14:creationId xmlns:p14="http://schemas.microsoft.com/office/powerpoint/2010/main" val="2660324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FB5337-3422-104B-ACE5-51755450417F}" type="datetimeFigureOut">
              <a:rPr lang="en-US" smtClean="0"/>
              <a:t>9/23/12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A8DA73-4F53-C646-99BB-AB624A6194CE}" type="slidenum">
              <a:rPr lang="en-US" smtClean="0"/>
              <a:t>‹#›</a:t>
            </a:fld>
            <a:endParaRPr lang="en-US"/>
          </a:p>
        </p:txBody>
      </p:sp>
    </p:spTree>
    <p:extLst>
      <p:ext uri="{BB962C8B-B14F-4D97-AF65-F5344CB8AC3E}">
        <p14:creationId xmlns:p14="http://schemas.microsoft.com/office/powerpoint/2010/main" val="1335209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FB5337-3422-104B-ACE5-51755450417F}" type="datetimeFigureOut">
              <a:rPr lang="en-US" smtClean="0"/>
              <a:t>9/23/12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A8DA73-4F53-C646-99BB-AB624A6194CE}" type="slidenum">
              <a:rPr lang="en-US" smtClean="0"/>
              <a:t>‹#›</a:t>
            </a:fld>
            <a:endParaRPr lang="en-US"/>
          </a:p>
        </p:txBody>
      </p:sp>
    </p:spTree>
    <p:extLst>
      <p:ext uri="{BB962C8B-B14F-4D97-AF65-F5344CB8AC3E}">
        <p14:creationId xmlns:p14="http://schemas.microsoft.com/office/powerpoint/2010/main" val="683536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FB5337-3422-104B-ACE5-51755450417F}" type="datetimeFigureOut">
              <a:rPr lang="en-US" smtClean="0"/>
              <a:t>9/23/12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A8DA73-4F53-C646-99BB-AB624A6194CE}" type="slidenum">
              <a:rPr lang="en-US" smtClean="0"/>
              <a:t>‹#›</a:t>
            </a:fld>
            <a:endParaRPr lang="en-US"/>
          </a:p>
        </p:txBody>
      </p:sp>
    </p:spTree>
    <p:extLst>
      <p:ext uri="{BB962C8B-B14F-4D97-AF65-F5344CB8AC3E}">
        <p14:creationId xmlns:p14="http://schemas.microsoft.com/office/powerpoint/2010/main" val="1737831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FB5337-3422-104B-ACE5-51755450417F}" type="datetimeFigureOut">
              <a:rPr lang="en-US" smtClean="0"/>
              <a:t>9/23/12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A8DA73-4F53-C646-99BB-AB624A6194CE}" type="slidenum">
              <a:rPr lang="en-US" smtClean="0"/>
              <a:t>‹#›</a:t>
            </a:fld>
            <a:endParaRPr lang="en-US"/>
          </a:p>
        </p:txBody>
      </p:sp>
    </p:spTree>
    <p:extLst>
      <p:ext uri="{BB962C8B-B14F-4D97-AF65-F5344CB8AC3E}">
        <p14:creationId xmlns:p14="http://schemas.microsoft.com/office/powerpoint/2010/main" val="1744462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FB5337-3422-104B-ACE5-51755450417F}" type="datetimeFigureOut">
              <a:rPr lang="en-US" smtClean="0"/>
              <a:t>9/23/12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A8DA73-4F53-C646-99BB-AB624A6194CE}" type="slidenum">
              <a:rPr lang="en-US" smtClean="0"/>
              <a:t>‹#›</a:t>
            </a:fld>
            <a:endParaRPr lang="en-US"/>
          </a:p>
        </p:txBody>
      </p:sp>
    </p:spTree>
    <p:extLst>
      <p:ext uri="{BB962C8B-B14F-4D97-AF65-F5344CB8AC3E}">
        <p14:creationId xmlns:p14="http://schemas.microsoft.com/office/powerpoint/2010/main" val="3796664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FB5337-3422-104B-ACE5-51755450417F}" type="datetimeFigureOut">
              <a:rPr lang="en-US" smtClean="0"/>
              <a:t>9/23/12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A8DA73-4F53-C646-99BB-AB624A6194CE}" type="slidenum">
              <a:rPr lang="en-US" smtClean="0"/>
              <a:t>‹#›</a:t>
            </a:fld>
            <a:endParaRPr lang="en-US"/>
          </a:p>
        </p:txBody>
      </p:sp>
    </p:spTree>
    <p:extLst>
      <p:ext uri="{BB962C8B-B14F-4D97-AF65-F5344CB8AC3E}">
        <p14:creationId xmlns:p14="http://schemas.microsoft.com/office/powerpoint/2010/main" val="4127321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FB5337-3422-104B-ACE5-51755450417F}" type="datetimeFigureOut">
              <a:rPr lang="en-US" smtClean="0"/>
              <a:t>9/23/12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A8DA73-4F53-C646-99BB-AB624A6194CE}" type="slidenum">
              <a:rPr lang="en-US" smtClean="0"/>
              <a:t>‹#›</a:t>
            </a:fld>
            <a:endParaRPr lang="en-US"/>
          </a:p>
        </p:txBody>
      </p:sp>
    </p:spTree>
    <p:extLst>
      <p:ext uri="{BB962C8B-B14F-4D97-AF65-F5344CB8AC3E}">
        <p14:creationId xmlns:p14="http://schemas.microsoft.com/office/powerpoint/2010/main" val="32948197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FB5337-3422-104B-ACE5-51755450417F}" type="datetimeFigureOut">
              <a:rPr lang="en-US" smtClean="0"/>
              <a:t>9/23/12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A8DA73-4F53-C646-99BB-AB624A6194CE}" type="slidenum">
              <a:rPr lang="en-US" smtClean="0"/>
              <a:t>‹#›</a:t>
            </a:fld>
            <a:endParaRPr lang="en-US"/>
          </a:p>
        </p:txBody>
      </p:sp>
      <p:pic>
        <p:nvPicPr>
          <p:cNvPr id="7" name="Picture 6" descr="typesafe-logo-081111.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271308" y="6092807"/>
            <a:ext cx="2601384" cy="628668"/>
          </a:xfrm>
          <a:prstGeom prst="rect">
            <a:avLst/>
          </a:prstGeom>
        </p:spPr>
      </p:pic>
    </p:spTree>
    <p:extLst>
      <p:ext uri="{BB962C8B-B14F-4D97-AF65-F5344CB8AC3E}">
        <p14:creationId xmlns:p14="http://schemas.microsoft.com/office/powerpoint/2010/main" val="3161880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github.com/jamie-allen/taxonomy-of-scala"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vimeo.com/20308847"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creencasts.chariotsolutions.com/webpage/2011/10"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5.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3.xml.rels><?xml version="1.0" encoding="UTF-8" standalone="yes"?>
<Relationships xmlns="http://schemas.openxmlformats.org/package/2006/relationships"><Relationship Id="rId3" Type="http://schemas.openxmlformats.org/officeDocument/2006/relationships/hyperlink" Target="http://www.amazon.com/Scala-Depth-Joshua-Suereth-D/dp/1935182706" TargetMode="External"/><Relationship Id="rId4" Type="http://schemas.openxmlformats.org/officeDocument/2006/relationships/hyperlink" Target="http://www.amazon.com/DSLs-Action-Debasish-Ghosh/dp/1935182455" TargetMode="External"/><Relationship Id="rId5" Type="http://schemas.openxmlformats.org/officeDocument/2006/relationships/hyperlink" Target="https://vimeo.com/20293743" TargetMode="External"/><Relationship Id="rId6" Type="http://schemas.openxmlformats.org/officeDocument/2006/relationships/hyperlink" Target="http://dcsobral.blogspot.com/2010/06/implicit-tricks-type-class-pattern.html" TargetMode="External"/><Relationship Id="rId7" Type="http://schemas.openxmlformats.org/officeDocument/2006/relationships/hyperlink" Target="http://blog.evilmonkeylabs.com/2012/06/11/Understanding_Scala_Type_Classes/" TargetMode="External"/><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0571" y="1077096"/>
            <a:ext cx="8458161" cy="1470025"/>
          </a:xfrm>
        </p:spPr>
        <p:txBody>
          <a:bodyPr>
            <a:noAutofit/>
          </a:bodyPr>
          <a:lstStyle/>
          <a:p>
            <a:r>
              <a:rPr lang="en-US" sz="7200" dirty="0" smtClean="0"/>
              <a:t>A Taxonomy of Scala</a:t>
            </a:r>
            <a:br>
              <a:rPr lang="en-US" sz="7200" dirty="0" smtClean="0"/>
            </a:br>
            <a:r>
              <a:rPr lang="en-US" sz="4200" dirty="0" err="1"/>
              <a:t>StrangeLoop</a:t>
            </a:r>
            <a:r>
              <a:rPr lang="en-US" sz="4200" dirty="0"/>
              <a:t> 2012</a:t>
            </a:r>
            <a:br>
              <a:rPr lang="en-US" sz="4200" dirty="0"/>
            </a:br>
            <a:endParaRPr lang="en-US" sz="4200" dirty="0"/>
          </a:p>
        </p:txBody>
      </p:sp>
      <p:sp>
        <p:nvSpPr>
          <p:cNvPr id="3" name="Subtitle 2"/>
          <p:cNvSpPr>
            <a:spLocks noGrp="1"/>
          </p:cNvSpPr>
          <p:nvPr>
            <p:ph type="subTitle" idx="1"/>
          </p:nvPr>
        </p:nvSpPr>
        <p:spPr>
          <a:xfrm>
            <a:off x="320571" y="3009899"/>
            <a:ext cx="8458161" cy="2340881"/>
          </a:xfrm>
        </p:spPr>
        <p:txBody>
          <a:bodyPr>
            <a:normAutofit/>
          </a:bodyPr>
          <a:lstStyle/>
          <a:p>
            <a:r>
              <a:rPr lang="en-US" sz="3600" dirty="0" smtClean="0">
                <a:solidFill>
                  <a:schemeClr val="tx1"/>
                </a:solidFill>
              </a:rPr>
              <a:t>Jamie Allen</a:t>
            </a:r>
          </a:p>
          <a:p>
            <a:r>
              <a:rPr lang="en-US" sz="3600" dirty="0" smtClean="0">
                <a:solidFill>
                  <a:schemeClr val="tx1"/>
                </a:solidFill>
              </a:rPr>
              <a:t>@</a:t>
            </a:r>
            <a:r>
              <a:rPr lang="en-US" sz="3600" dirty="0" err="1" smtClean="0">
                <a:solidFill>
                  <a:schemeClr val="tx1"/>
                </a:solidFill>
              </a:rPr>
              <a:t>jamie_allen</a:t>
            </a:r>
            <a:endParaRPr lang="en-US" sz="3600" dirty="0" smtClean="0">
              <a:solidFill>
                <a:schemeClr val="tx1"/>
              </a:solidFill>
            </a:endParaRPr>
          </a:p>
          <a:p>
            <a:r>
              <a:rPr lang="en-US" dirty="0" smtClean="0">
                <a:hlinkClick r:id="rId2"/>
              </a:rPr>
              <a:t>http://github.com/jamie-allen/taxonomy-of-scala</a:t>
            </a:r>
            <a:endParaRPr lang="en-US" dirty="0" smtClean="0"/>
          </a:p>
          <a:p>
            <a:endParaRPr lang="en-US" dirty="0"/>
          </a:p>
        </p:txBody>
      </p:sp>
    </p:spTree>
    <p:extLst>
      <p:ext uri="{BB962C8B-B14F-4D97-AF65-F5344CB8AC3E}">
        <p14:creationId xmlns:p14="http://schemas.microsoft.com/office/powerpoint/2010/main" val="145997037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Objects</a:t>
            </a:r>
            <a:endParaRPr lang="en-US" dirty="0"/>
          </a:p>
        </p:txBody>
      </p:sp>
      <p:sp>
        <p:nvSpPr>
          <p:cNvPr id="4" name="TextBox 3"/>
          <p:cNvSpPr txBox="1"/>
          <p:nvPr/>
        </p:nvSpPr>
        <p:spPr>
          <a:xfrm>
            <a:off x="317500" y="1643722"/>
            <a:ext cx="8509000" cy="2585323"/>
          </a:xfrm>
          <a:prstGeom prst="rect">
            <a:avLst/>
          </a:prstGeom>
          <a:noFill/>
        </p:spPr>
        <p:txBody>
          <a:bodyPr wrap="square" rtlCol="0">
            <a:spAutoFit/>
          </a:bodyPr>
          <a:lstStyle/>
          <a:p>
            <a:r>
              <a:rPr lang="en-US" b="1" dirty="0" smtClean="0">
                <a:solidFill>
                  <a:srgbClr val="000090"/>
                </a:solidFill>
                <a:latin typeface="Courier New"/>
                <a:cs typeface="Courier New"/>
              </a:rPr>
              <a:t>object</a:t>
            </a:r>
            <a:r>
              <a:rPr lang="en-US" dirty="0" smtClean="0">
                <a:solidFill>
                  <a:srgbClr val="000090"/>
                </a:solidFill>
                <a:latin typeface="Courier New"/>
                <a:cs typeface="Courier New"/>
              </a:rPr>
              <a:t> </a:t>
            </a:r>
            <a:r>
              <a:rPr lang="en-US" dirty="0" err="1" smtClean="0">
                <a:solidFill>
                  <a:srgbClr val="000090"/>
                </a:solidFill>
                <a:latin typeface="Courier New"/>
                <a:cs typeface="Courier New"/>
              </a:rPr>
              <a:t>Bootstrapper</a:t>
            </a:r>
            <a:r>
              <a:rPr lang="en-US" dirty="0" smtClean="0">
                <a:solidFill>
                  <a:srgbClr val="000090"/>
                </a:solidFill>
                <a:latin typeface="Courier New"/>
                <a:cs typeface="Courier New"/>
              </a:rPr>
              <a:t> </a:t>
            </a:r>
            <a:r>
              <a:rPr lang="en-US" b="1" dirty="0" smtClean="0">
                <a:solidFill>
                  <a:srgbClr val="000090"/>
                </a:solidFill>
                <a:latin typeface="Courier New"/>
                <a:cs typeface="Courier New"/>
              </a:rPr>
              <a:t>extends</a:t>
            </a:r>
            <a:r>
              <a:rPr lang="en-US" dirty="0" smtClean="0">
                <a:solidFill>
                  <a:srgbClr val="000090"/>
                </a:solidFill>
                <a:latin typeface="Courier New"/>
                <a:cs typeface="Courier New"/>
              </a:rPr>
              <a:t> App { </a:t>
            </a:r>
            <a:r>
              <a:rPr lang="en-US" dirty="0" err="1" smtClean="0">
                <a:solidFill>
                  <a:srgbClr val="000090"/>
                </a:solidFill>
                <a:latin typeface="Courier New"/>
                <a:cs typeface="Courier New"/>
              </a:rPr>
              <a:t>Person.createJamieAllen</a:t>
            </a:r>
            <a:r>
              <a:rPr lang="en-US" dirty="0" smtClean="0">
                <a:solidFill>
                  <a:srgbClr val="000090"/>
                </a:solidFill>
                <a:latin typeface="Courier New"/>
                <a:cs typeface="Courier New"/>
              </a:rPr>
              <a:t> }</a:t>
            </a:r>
          </a:p>
          <a:p>
            <a:endParaRPr lang="en-US" dirty="0">
              <a:solidFill>
                <a:srgbClr val="000090"/>
              </a:solidFill>
              <a:latin typeface="Courier New"/>
              <a:cs typeface="Courier New"/>
            </a:endParaRPr>
          </a:p>
          <a:p>
            <a:r>
              <a:rPr lang="en-US" b="1" dirty="0" smtClean="0">
                <a:solidFill>
                  <a:srgbClr val="000090"/>
                </a:solidFill>
                <a:latin typeface="Courier New"/>
                <a:cs typeface="Courier New"/>
              </a:rPr>
              <a:t>object</a:t>
            </a:r>
            <a:r>
              <a:rPr lang="en-US" dirty="0" smtClean="0">
                <a:solidFill>
                  <a:srgbClr val="000090"/>
                </a:solidFill>
                <a:latin typeface="Courier New"/>
                <a:cs typeface="Courier New"/>
              </a:rPr>
              <a:t> Person {</a:t>
            </a:r>
          </a:p>
          <a:p>
            <a:r>
              <a:rPr lang="en-US" dirty="0">
                <a:solidFill>
                  <a:srgbClr val="000090"/>
                </a:solidFill>
                <a:latin typeface="Courier New"/>
                <a:cs typeface="Courier New"/>
              </a:rPr>
              <a:t> </a:t>
            </a:r>
            <a:r>
              <a:rPr lang="en-US" dirty="0" smtClean="0">
                <a:solidFill>
                  <a:srgbClr val="000090"/>
                </a:solidFill>
                <a:latin typeface="Courier New"/>
                <a:cs typeface="Courier New"/>
              </a:rPr>
              <a:t> </a:t>
            </a:r>
            <a:r>
              <a:rPr lang="en-US" b="1" dirty="0" err="1" smtClean="0">
                <a:solidFill>
                  <a:srgbClr val="000090"/>
                </a:solidFill>
                <a:latin typeface="Courier New"/>
                <a:cs typeface="Courier New"/>
              </a:rPr>
              <a:t>def</a:t>
            </a:r>
            <a:r>
              <a:rPr lang="en-US" dirty="0" smtClean="0">
                <a:solidFill>
                  <a:srgbClr val="000090"/>
                </a:solidFill>
                <a:latin typeface="Courier New"/>
                <a:cs typeface="Courier New"/>
              </a:rPr>
              <a:t> </a:t>
            </a:r>
            <a:r>
              <a:rPr lang="en-US" dirty="0" err="1" smtClean="0">
                <a:solidFill>
                  <a:srgbClr val="000090"/>
                </a:solidFill>
                <a:latin typeface="Courier New"/>
                <a:cs typeface="Courier New"/>
              </a:rPr>
              <a:t>createJamieAllen</a:t>
            </a:r>
            <a:r>
              <a:rPr lang="en-US" dirty="0" smtClean="0">
                <a:solidFill>
                  <a:srgbClr val="000090"/>
                </a:solidFill>
                <a:latin typeface="Courier New"/>
                <a:cs typeface="Courier New"/>
              </a:rPr>
              <a:t> = </a:t>
            </a:r>
            <a:r>
              <a:rPr lang="en-US" b="1" dirty="0" smtClean="0">
                <a:solidFill>
                  <a:srgbClr val="000090"/>
                </a:solidFill>
                <a:latin typeface="Courier New"/>
                <a:cs typeface="Courier New"/>
              </a:rPr>
              <a:t>new</a:t>
            </a:r>
            <a:r>
              <a:rPr lang="en-US" dirty="0" smtClean="0">
                <a:solidFill>
                  <a:srgbClr val="000090"/>
                </a:solidFill>
                <a:latin typeface="Courier New"/>
                <a:cs typeface="Courier New"/>
              </a:rPr>
              <a:t> Person("Jamie", "Allen")</a:t>
            </a:r>
          </a:p>
          <a:p>
            <a:r>
              <a:rPr lang="en-US" dirty="0">
                <a:solidFill>
                  <a:srgbClr val="000090"/>
                </a:solidFill>
                <a:latin typeface="Courier New"/>
                <a:cs typeface="Courier New"/>
              </a:rPr>
              <a:t> </a:t>
            </a:r>
            <a:r>
              <a:rPr lang="en-US" dirty="0" smtClean="0">
                <a:solidFill>
                  <a:srgbClr val="000090"/>
                </a:solidFill>
                <a:latin typeface="Courier New"/>
                <a:cs typeface="Courier New"/>
              </a:rPr>
              <a:t> </a:t>
            </a:r>
            <a:r>
              <a:rPr lang="en-US" b="1" dirty="0" err="1" smtClean="0">
                <a:solidFill>
                  <a:srgbClr val="000090"/>
                </a:solidFill>
                <a:latin typeface="Courier New"/>
                <a:cs typeface="Courier New"/>
              </a:rPr>
              <a:t>def</a:t>
            </a:r>
            <a:r>
              <a:rPr lang="en-US" dirty="0" smtClean="0">
                <a:solidFill>
                  <a:srgbClr val="000090"/>
                </a:solidFill>
                <a:latin typeface="Courier New"/>
                <a:cs typeface="Courier New"/>
              </a:rPr>
              <a:t> </a:t>
            </a:r>
            <a:r>
              <a:rPr lang="en-US" dirty="0" err="1" smtClean="0">
                <a:solidFill>
                  <a:srgbClr val="000090"/>
                </a:solidFill>
                <a:latin typeface="Courier New"/>
                <a:cs typeface="Courier New"/>
              </a:rPr>
              <a:t>createJamieDoe</a:t>
            </a:r>
            <a:r>
              <a:rPr lang="en-US" dirty="0" smtClean="0">
                <a:solidFill>
                  <a:srgbClr val="000090"/>
                </a:solidFill>
                <a:latin typeface="Courier New"/>
                <a:cs typeface="Courier New"/>
              </a:rPr>
              <a:t> = </a:t>
            </a:r>
            <a:r>
              <a:rPr lang="en-US" b="1" dirty="0" smtClean="0">
                <a:solidFill>
                  <a:srgbClr val="000090"/>
                </a:solidFill>
                <a:latin typeface="Courier New"/>
                <a:cs typeface="Courier New"/>
              </a:rPr>
              <a:t>new</a:t>
            </a:r>
            <a:r>
              <a:rPr lang="en-US" dirty="0" smtClean="0">
                <a:solidFill>
                  <a:srgbClr val="000090"/>
                </a:solidFill>
                <a:latin typeface="Courier New"/>
                <a:cs typeface="Courier New"/>
              </a:rPr>
              <a:t> Person("Jamie", "Doe")</a:t>
            </a:r>
          </a:p>
          <a:p>
            <a:r>
              <a:rPr lang="en-US" dirty="0">
                <a:solidFill>
                  <a:srgbClr val="000090"/>
                </a:solidFill>
                <a:latin typeface="Courier New"/>
                <a:cs typeface="Courier New"/>
              </a:rPr>
              <a:t> </a:t>
            </a:r>
            <a:r>
              <a:rPr lang="en-US" dirty="0" smtClean="0">
                <a:solidFill>
                  <a:srgbClr val="000090"/>
                </a:solidFill>
                <a:latin typeface="Courier New"/>
                <a:cs typeface="Courier New"/>
              </a:rPr>
              <a:t> </a:t>
            </a:r>
            <a:r>
              <a:rPr lang="en-US" b="1" dirty="0" err="1" smtClean="0">
                <a:solidFill>
                  <a:srgbClr val="000090"/>
                </a:solidFill>
                <a:latin typeface="Courier New"/>
                <a:cs typeface="Courier New"/>
              </a:rPr>
              <a:t>val</a:t>
            </a:r>
            <a:r>
              <a:rPr lang="en-US" dirty="0" smtClean="0">
                <a:solidFill>
                  <a:srgbClr val="000090"/>
                </a:solidFill>
                <a:latin typeface="Courier New"/>
                <a:cs typeface="Courier New"/>
              </a:rPr>
              <a:t> </a:t>
            </a:r>
            <a:r>
              <a:rPr lang="en-US" dirty="0" err="1" smtClean="0">
                <a:solidFill>
                  <a:srgbClr val="000090"/>
                </a:solidFill>
                <a:latin typeface="Courier New"/>
                <a:cs typeface="Courier New"/>
              </a:rPr>
              <a:t>aConstantValue</a:t>
            </a:r>
            <a:r>
              <a:rPr lang="en-US" dirty="0" smtClean="0">
                <a:solidFill>
                  <a:srgbClr val="000090"/>
                </a:solidFill>
                <a:latin typeface="Courier New"/>
                <a:cs typeface="Courier New"/>
              </a:rPr>
              <a:t> = "A constant value”</a:t>
            </a:r>
          </a:p>
          <a:p>
            <a:r>
              <a:rPr lang="en-US" dirty="0" smtClean="0">
                <a:solidFill>
                  <a:srgbClr val="000090"/>
                </a:solidFill>
                <a:latin typeface="Courier New"/>
                <a:cs typeface="Courier New"/>
              </a:rPr>
              <a:t>}</a:t>
            </a:r>
          </a:p>
          <a:p>
            <a:endParaRPr lang="en-US" dirty="0" smtClean="0">
              <a:solidFill>
                <a:srgbClr val="000090"/>
              </a:solidFill>
              <a:latin typeface="Courier New"/>
              <a:cs typeface="Courier New"/>
            </a:endParaRPr>
          </a:p>
          <a:p>
            <a:r>
              <a:rPr lang="en-US" b="1" dirty="0" smtClean="0">
                <a:solidFill>
                  <a:srgbClr val="000090"/>
                </a:solidFill>
                <a:latin typeface="Courier New"/>
                <a:cs typeface="Courier New"/>
              </a:rPr>
              <a:t>class</a:t>
            </a:r>
            <a:r>
              <a:rPr lang="en-US" dirty="0" smtClean="0">
                <a:solidFill>
                  <a:srgbClr val="000090"/>
                </a:solidFill>
                <a:latin typeface="Courier New"/>
                <a:cs typeface="Courier New"/>
              </a:rPr>
              <a:t> Person(</a:t>
            </a:r>
            <a:r>
              <a:rPr lang="en-US" b="1" dirty="0" err="1" smtClean="0">
                <a:solidFill>
                  <a:srgbClr val="000090"/>
                </a:solidFill>
                <a:latin typeface="Courier New"/>
                <a:cs typeface="Courier New"/>
              </a:rPr>
              <a:t>val</a:t>
            </a:r>
            <a:r>
              <a:rPr lang="en-US" dirty="0" smtClean="0">
                <a:solidFill>
                  <a:srgbClr val="000090"/>
                </a:solidFill>
                <a:latin typeface="Courier New"/>
                <a:cs typeface="Courier New"/>
              </a:rPr>
              <a:t> </a:t>
            </a:r>
            <a:r>
              <a:rPr lang="en-US" dirty="0" err="1" smtClean="0">
                <a:solidFill>
                  <a:srgbClr val="000090"/>
                </a:solidFill>
                <a:latin typeface="Courier New"/>
                <a:cs typeface="Courier New"/>
              </a:rPr>
              <a:t>firstName</a:t>
            </a:r>
            <a:r>
              <a:rPr lang="en-US" dirty="0" smtClean="0">
                <a:solidFill>
                  <a:srgbClr val="000090"/>
                </a:solidFill>
                <a:latin typeface="Courier New"/>
                <a:cs typeface="Courier New"/>
              </a:rPr>
              <a:t>: String, </a:t>
            </a:r>
            <a:r>
              <a:rPr lang="en-US" b="1" dirty="0" err="1" smtClean="0">
                <a:solidFill>
                  <a:srgbClr val="000090"/>
                </a:solidFill>
                <a:latin typeface="Courier New"/>
                <a:cs typeface="Courier New"/>
              </a:rPr>
              <a:t>val</a:t>
            </a:r>
            <a:r>
              <a:rPr lang="en-US" dirty="0" smtClean="0">
                <a:solidFill>
                  <a:srgbClr val="000090"/>
                </a:solidFill>
                <a:latin typeface="Courier New"/>
                <a:cs typeface="Courier New"/>
              </a:rPr>
              <a:t> </a:t>
            </a:r>
            <a:r>
              <a:rPr lang="en-US" dirty="0" err="1" smtClean="0">
                <a:solidFill>
                  <a:srgbClr val="000090"/>
                </a:solidFill>
                <a:latin typeface="Courier New"/>
                <a:cs typeface="Courier New"/>
              </a:rPr>
              <a:t>lastName</a:t>
            </a:r>
            <a:r>
              <a:rPr lang="en-US" dirty="0" smtClean="0">
                <a:solidFill>
                  <a:srgbClr val="000090"/>
                </a:solidFill>
                <a:latin typeface="Courier New"/>
                <a:cs typeface="Courier New"/>
              </a:rPr>
              <a:t>: String)</a:t>
            </a:r>
          </a:p>
        </p:txBody>
      </p:sp>
      <p:sp>
        <p:nvSpPr>
          <p:cNvPr id="5" name="Content Placeholder 2"/>
          <p:cNvSpPr>
            <a:spLocks noGrp="1"/>
          </p:cNvSpPr>
          <p:nvPr>
            <p:ph idx="1"/>
          </p:nvPr>
        </p:nvSpPr>
        <p:spPr>
          <a:xfrm>
            <a:off x="457200" y="4229046"/>
            <a:ext cx="8229600" cy="1663754"/>
          </a:xfrm>
        </p:spPr>
        <p:txBody>
          <a:bodyPr>
            <a:normAutofit fontScale="85000" lnSpcReduction="10000"/>
          </a:bodyPr>
          <a:lstStyle/>
          <a:p>
            <a:r>
              <a:rPr lang="en-US" dirty="0" smtClean="0"/>
              <a:t>Singletons within a JVM process</a:t>
            </a:r>
          </a:p>
          <a:p>
            <a:r>
              <a:rPr lang="en-US" dirty="0"/>
              <a:t>N</a:t>
            </a:r>
            <a:r>
              <a:rPr lang="en-US" dirty="0" smtClean="0"/>
              <a:t>o private constructor histrionics</a:t>
            </a:r>
          </a:p>
          <a:p>
            <a:r>
              <a:rPr lang="en-US" dirty="0" smtClean="0"/>
              <a:t>Companion Objects, used for factories and constants</a:t>
            </a:r>
            <a:endParaRPr lang="en-US" dirty="0"/>
          </a:p>
        </p:txBody>
      </p:sp>
    </p:spTree>
    <p:extLst>
      <p:ext uri="{BB962C8B-B14F-4D97-AF65-F5344CB8AC3E}">
        <p14:creationId xmlns:p14="http://schemas.microsoft.com/office/powerpoint/2010/main" val="365498642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b="1" dirty="0" smtClean="0">
                <a:latin typeface="Courier New"/>
                <a:cs typeface="Courier New"/>
              </a:rPr>
              <a:t>apply()</a:t>
            </a:r>
            <a:r>
              <a:rPr lang="en-US" dirty="0" smtClean="0"/>
              <a:t> method</a:t>
            </a:r>
            <a:endParaRPr lang="en-US" dirty="0"/>
          </a:p>
        </p:txBody>
      </p:sp>
      <p:sp>
        <p:nvSpPr>
          <p:cNvPr id="4" name="TextBox 3"/>
          <p:cNvSpPr txBox="1"/>
          <p:nvPr/>
        </p:nvSpPr>
        <p:spPr>
          <a:xfrm>
            <a:off x="317500" y="1643722"/>
            <a:ext cx="8509000" cy="1477328"/>
          </a:xfrm>
          <a:prstGeom prst="rect">
            <a:avLst/>
          </a:prstGeom>
          <a:noFill/>
        </p:spPr>
        <p:txBody>
          <a:bodyPr wrap="square" rtlCol="0">
            <a:spAutoFit/>
          </a:bodyPr>
          <a:lstStyle/>
          <a:p>
            <a:r>
              <a:rPr lang="en-US" dirty="0" smtClean="0">
                <a:solidFill>
                  <a:srgbClr val="000090"/>
                </a:solidFill>
                <a:latin typeface="Courier New"/>
                <a:cs typeface="Courier New"/>
              </a:rPr>
              <a:t>Array(1, 2, 3)</a:t>
            </a:r>
          </a:p>
          <a:p>
            <a:r>
              <a:rPr lang="tr-TR" dirty="0">
                <a:solidFill>
                  <a:srgbClr val="000090"/>
                </a:solidFill>
                <a:latin typeface="Courier New"/>
                <a:cs typeface="Courier New"/>
              </a:rPr>
              <a:t>res0: </a:t>
            </a:r>
            <a:r>
              <a:rPr lang="tr-TR" dirty="0" err="1">
                <a:solidFill>
                  <a:srgbClr val="000090"/>
                </a:solidFill>
                <a:latin typeface="Courier New"/>
                <a:cs typeface="Courier New"/>
              </a:rPr>
              <a:t>Array</a:t>
            </a:r>
            <a:r>
              <a:rPr lang="tr-TR" dirty="0">
                <a:solidFill>
                  <a:srgbClr val="000090"/>
                </a:solidFill>
                <a:latin typeface="Courier New"/>
                <a:cs typeface="Courier New"/>
              </a:rPr>
              <a:t>[</a:t>
            </a:r>
            <a:r>
              <a:rPr lang="tr-TR" dirty="0" err="1">
                <a:solidFill>
                  <a:srgbClr val="000090"/>
                </a:solidFill>
                <a:latin typeface="Courier New"/>
                <a:cs typeface="Courier New"/>
              </a:rPr>
              <a:t>Int</a:t>
            </a:r>
            <a:r>
              <a:rPr lang="tr-TR" dirty="0">
                <a:solidFill>
                  <a:srgbClr val="000090"/>
                </a:solidFill>
                <a:latin typeface="Courier New"/>
                <a:cs typeface="Courier New"/>
              </a:rPr>
              <a:t>] = </a:t>
            </a:r>
            <a:r>
              <a:rPr lang="tr-TR" dirty="0" err="1">
                <a:solidFill>
                  <a:srgbClr val="000090"/>
                </a:solidFill>
                <a:latin typeface="Courier New"/>
                <a:cs typeface="Courier New"/>
              </a:rPr>
              <a:t>Array</a:t>
            </a:r>
            <a:r>
              <a:rPr lang="tr-TR" dirty="0">
                <a:solidFill>
                  <a:srgbClr val="000090"/>
                </a:solidFill>
                <a:latin typeface="Courier New"/>
                <a:cs typeface="Courier New"/>
              </a:rPr>
              <a:t>(1, 2, 3</a:t>
            </a:r>
            <a:r>
              <a:rPr lang="tr-TR" dirty="0" smtClean="0">
                <a:solidFill>
                  <a:srgbClr val="000090"/>
                </a:solidFill>
                <a:latin typeface="Courier New"/>
                <a:cs typeface="Courier New"/>
              </a:rPr>
              <a:t>)</a:t>
            </a:r>
          </a:p>
          <a:p>
            <a:endParaRPr lang="tr-TR" dirty="0">
              <a:solidFill>
                <a:srgbClr val="000090"/>
              </a:solidFill>
              <a:latin typeface="Courier New"/>
              <a:cs typeface="Courier New"/>
            </a:endParaRPr>
          </a:p>
          <a:p>
            <a:r>
              <a:rPr lang="tr-TR" dirty="0" smtClean="0">
                <a:solidFill>
                  <a:srgbClr val="000090"/>
                </a:solidFill>
                <a:latin typeface="Courier New"/>
                <a:cs typeface="Courier New"/>
              </a:rPr>
              <a:t>res0(1)</a:t>
            </a:r>
          </a:p>
          <a:p>
            <a:r>
              <a:rPr lang="cs-CZ" dirty="0">
                <a:solidFill>
                  <a:srgbClr val="000090"/>
                </a:solidFill>
                <a:latin typeface="Courier New"/>
                <a:cs typeface="Courier New"/>
              </a:rPr>
              <a:t>res1: </a:t>
            </a:r>
            <a:r>
              <a:rPr lang="cs-CZ" dirty="0" err="1">
                <a:solidFill>
                  <a:srgbClr val="000090"/>
                </a:solidFill>
                <a:latin typeface="Courier New"/>
                <a:cs typeface="Courier New"/>
              </a:rPr>
              <a:t>Int</a:t>
            </a:r>
            <a:r>
              <a:rPr lang="cs-CZ" dirty="0">
                <a:solidFill>
                  <a:srgbClr val="000090"/>
                </a:solidFill>
                <a:latin typeface="Courier New"/>
                <a:cs typeface="Courier New"/>
              </a:rPr>
              <a:t> = 2</a:t>
            </a:r>
            <a:endParaRPr lang="en-US" dirty="0" smtClean="0">
              <a:solidFill>
                <a:srgbClr val="000090"/>
              </a:solidFill>
              <a:latin typeface="Courier New"/>
              <a:cs typeface="Courier New"/>
            </a:endParaRPr>
          </a:p>
        </p:txBody>
      </p:sp>
      <p:sp>
        <p:nvSpPr>
          <p:cNvPr id="5" name="Content Placeholder 2"/>
          <p:cNvSpPr>
            <a:spLocks noGrp="1"/>
          </p:cNvSpPr>
          <p:nvPr>
            <p:ph idx="1"/>
          </p:nvPr>
        </p:nvSpPr>
        <p:spPr>
          <a:xfrm>
            <a:off x="457200" y="3675048"/>
            <a:ext cx="8229600" cy="2217752"/>
          </a:xfrm>
        </p:spPr>
        <p:txBody>
          <a:bodyPr>
            <a:normAutofit/>
          </a:bodyPr>
          <a:lstStyle/>
          <a:p>
            <a:r>
              <a:rPr lang="en-US" dirty="0" smtClean="0"/>
              <a:t>In companion objects, it defines </a:t>
            </a:r>
            <a:r>
              <a:rPr lang="en-US" dirty="0" smtClean="0"/>
              <a:t>default behavior if no method is called on it</a:t>
            </a:r>
            <a:endParaRPr lang="en-US" dirty="0" smtClean="0"/>
          </a:p>
          <a:p>
            <a:r>
              <a:rPr lang="en-US" dirty="0" smtClean="0"/>
              <a:t>In a class, it defines the same thing </a:t>
            </a:r>
            <a:r>
              <a:rPr lang="en-US" dirty="0" smtClean="0"/>
              <a:t>on an instance of the class</a:t>
            </a:r>
            <a:endParaRPr lang="en-US" dirty="0"/>
          </a:p>
        </p:txBody>
      </p:sp>
    </p:spTree>
    <p:extLst>
      <p:ext uri="{BB962C8B-B14F-4D97-AF65-F5344CB8AC3E}">
        <p14:creationId xmlns:p14="http://schemas.microsoft.com/office/powerpoint/2010/main" val="237575794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Tuples</a:t>
            </a:r>
            <a:endParaRPr lang="en-US" dirty="0"/>
          </a:p>
        </p:txBody>
      </p:sp>
      <p:sp>
        <p:nvSpPr>
          <p:cNvPr id="4" name="TextBox 3"/>
          <p:cNvSpPr txBox="1"/>
          <p:nvPr/>
        </p:nvSpPr>
        <p:spPr>
          <a:xfrm>
            <a:off x="317500" y="1643722"/>
            <a:ext cx="8509000" cy="646331"/>
          </a:xfrm>
          <a:prstGeom prst="rect">
            <a:avLst/>
          </a:prstGeom>
          <a:noFill/>
        </p:spPr>
        <p:txBody>
          <a:bodyPr wrap="square" rtlCol="0">
            <a:spAutoFit/>
          </a:bodyPr>
          <a:lstStyle/>
          <a:p>
            <a:r>
              <a:rPr lang="en-US" b="1" dirty="0" err="1" smtClean="0">
                <a:solidFill>
                  <a:srgbClr val="000090"/>
                </a:solidFill>
                <a:latin typeface="Courier New"/>
                <a:cs typeface="Courier New"/>
              </a:rPr>
              <a:t>def</a:t>
            </a:r>
            <a:r>
              <a:rPr lang="en-US" b="1" dirty="0" smtClean="0">
                <a:solidFill>
                  <a:srgbClr val="000090"/>
                </a:solidFill>
                <a:latin typeface="Courier New"/>
                <a:cs typeface="Courier New"/>
              </a:rPr>
              <a:t> </a:t>
            </a:r>
            <a:r>
              <a:rPr lang="en-US" dirty="0" err="1" smtClean="0">
                <a:solidFill>
                  <a:srgbClr val="000090"/>
                </a:solidFill>
                <a:latin typeface="Courier New"/>
                <a:cs typeface="Courier New"/>
              </a:rPr>
              <a:t>firstPerson</a:t>
            </a:r>
            <a:r>
              <a:rPr lang="en-US" dirty="0" smtClean="0">
                <a:solidFill>
                  <a:srgbClr val="000090"/>
                </a:solidFill>
                <a:latin typeface="Courier New"/>
                <a:cs typeface="Courier New"/>
              </a:rPr>
              <a:t> = (1, Person(</a:t>
            </a:r>
            <a:r>
              <a:rPr lang="en-US" dirty="0" err="1" smtClean="0">
                <a:solidFill>
                  <a:srgbClr val="000090"/>
                </a:solidFill>
                <a:latin typeface="Courier New"/>
                <a:cs typeface="Courier New"/>
              </a:rPr>
              <a:t>firstName</a:t>
            </a:r>
            <a:r>
              <a:rPr lang="en-US" dirty="0" smtClean="0">
                <a:solidFill>
                  <a:srgbClr val="000090"/>
                </a:solidFill>
                <a:latin typeface="Courier New"/>
                <a:cs typeface="Courier New"/>
              </a:rPr>
              <a:t> = “Barbara”))</a:t>
            </a:r>
          </a:p>
          <a:p>
            <a:r>
              <a:rPr lang="en-US" b="1" dirty="0" err="1" smtClean="0">
                <a:solidFill>
                  <a:srgbClr val="000090"/>
                </a:solidFill>
                <a:latin typeface="Courier New"/>
                <a:cs typeface="Courier New"/>
              </a:rPr>
              <a:t>val</a:t>
            </a:r>
            <a:r>
              <a:rPr lang="en-US" dirty="0" smtClean="0">
                <a:solidFill>
                  <a:srgbClr val="000090"/>
                </a:solidFill>
                <a:latin typeface="Courier New"/>
                <a:cs typeface="Courier New"/>
              </a:rPr>
              <a:t> (</a:t>
            </a:r>
            <a:r>
              <a:rPr lang="en-US" dirty="0" err="1" smtClean="0">
                <a:solidFill>
                  <a:srgbClr val="000090"/>
                </a:solidFill>
                <a:latin typeface="Courier New"/>
                <a:cs typeface="Courier New"/>
              </a:rPr>
              <a:t>num</a:t>
            </a:r>
            <a:r>
              <a:rPr lang="en-US" dirty="0" smtClean="0">
                <a:solidFill>
                  <a:srgbClr val="000090"/>
                </a:solidFill>
                <a:latin typeface="Courier New"/>
                <a:cs typeface="Courier New"/>
              </a:rPr>
              <a:t>: </a:t>
            </a:r>
            <a:r>
              <a:rPr lang="en-US" dirty="0" err="1" smtClean="0">
                <a:solidFill>
                  <a:srgbClr val="000090"/>
                </a:solidFill>
                <a:latin typeface="Courier New"/>
                <a:cs typeface="Courier New"/>
              </a:rPr>
              <a:t>Int</a:t>
            </a:r>
            <a:r>
              <a:rPr lang="en-US" dirty="0" smtClean="0">
                <a:solidFill>
                  <a:srgbClr val="000090"/>
                </a:solidFill>
                <a:latin typeface="Courier New"/>
                <a:cs typeface="Courier New"/>
              </a:rPr>
              <a:t>, person: Person) = </a:t>
            </a:r>
            <a:r>
              <a:rPr lang="en-US" dirty="0" err="1" smtClean="0">
                <a:solidFill>
                  <a:srgbClr val="000090"/>
                </a:solidFill>
                <a:latin typeface="Courier New"/>
                <a:cs typeface="Courier New"/>
              </a:rPr>
              <a:t>firstPerson</a:t>
            </a:r>
            <a:endParaRPr lang="en-US" dirty="0" smtClean="0">
              <a:solidFill>
                <a:srgbClr val="000090"/>
              </a:solidFill>
              <a:latin typeface="Courier New"/>
              <a:cs typeface="Courier New"/>
            </a:endParaRPr>
          </a:p>
        </p:txBody>
      </p:sp>
      <p:sp>
        <p:nvSpPr>
          <p:cNvPr id="5" name="Content Placeholder 2"/>
          <p:cNvSpPr>
            <a:spLocks noGrp="1"/>
          </p:cNvSpPr>
          <p:nvPr>
            <p:ph idx="1"/>
          </p:nvPr>
        </p:nvSpPr>
        <p:spPr>
          <a:xfrm>
            <a:off x="457200" y="2463800"/>
            <a:ext cx="8229600" cy="3429000"/>
          </a:xfrm>
        </p:spPr>
        <p:txBody>
          <a:bodyPr>
            <a:normAutofit/>
          </a:bodyPr>
          <a:lstStyle/>
          <a:p>
            <a:r>
              <a:rPr lang="en-US" dirty="0" smtClean="0"/>
              <a:t>Binds you to an implementation</a:t>
            </a:r>
          </a:p>
          <a:p>
            <a:r>
              <a:rPr lang="en-US" dirty="0" smtClean="0"/>
              <a:t>Great way to group values without a DTO</a:t>
            </a:r>
          </a:p>
          <a:p>
            <a:r>
              <a:rPr lang="en-US" dirty="0" smtClean="0"/>
              <a:t>How to return multiple values, but wrapped in a single instance that you can bind to specific values</a:t>
            </a:r>
          </a:p>
        </p:txBody>
      </p:sp>
    </p:spTree>
    <p:extLst>
      <p:ext uri="{BB962C8B-B14F-4D97-AF65-F5344CB8AC3E}">
        <p14:creationId xmlns:p14="http://schemas.microsoft.com/office/powerpoint/2010/main" val="373237798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smtClean="0"/>
              <a:t>Pattern Matching</a:t>
            </a:r>
            <a:endParaRPr lang="en-US" sz="6400" b="1" dirty="0"/>
          </a:p>
        </p:txBody>
      </p:sp>
    </p:spTree>
    <p:extLst>
      <p:ext uri="{BB962C8B-B14F-4D97-AF65-F5344CB8AC3E}">
        <p14:creationId xmlns:p14="http://schemas.microsoft.com/office/powerpoint/2010/main" val="339370548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Pattern Matching Examples</a:t>
            </a:r>
            <a:endParaRPr lang="en-US" dirty="0"/>
          </a:p>
        </p:txBody>
      </p:sp>
      <p:sp>
        <p:nvSpPr>
          <p:cNvPr id="4" name="TextBox 3"/>
          <p:cNvSpPr txBox="1"/>
          <p:nvPr/>
        </p:nvSpPr>
        <p:spPr>
          <a:xfrm>
            <a:off x="317500" y="1288122"/>
            <a:ext cx="8509000" cy="2800766"/>
          </a:xfrm>
          <a:prstGeom prst="rect">
            <a:avLst/>
          </a:prstGeom>
          <a:noFill/>
        </p:spPr>
        <p:txBody>
          <a:bodyPr wrap="square" rtlCol="0">
            <a:spAutoFit/>
          </a:bodyPr>
          <a:lstStyle/>
          <a:p>
            <a:r>
              <a:rPr lang="en-US" sz="1600" b="1" dirty="0" smtClean="0">
                <a:solidFill>
                  <a:srgbClr val="000090"/>
                </a:solidFill>
                <a:latin typeface="Courier New"/>
                <a:cs typeface="Courier New"/>
              </a:rPr>
              <a:t>name</a:t>
            </a:r>
            <a:r>
              <a:rPr lang="en-US" sz="1600" dirty="0" smtClean="0">
                <a:solidFill>
                  <a:srgbClr val="000090"/>
                </a:solidFill>
                <a:latin typeface="Courier New"/>
                <a:cs typeface="Courier New"/>
              </a:rPr>
              <a:t> match {</a:t>
            </a:r>
          </a:p>
          <a:p>
            <a:r>
              <a:rPr lang="en-US" sz="1600" b="1" dirty="0">
                <a:solidFill>
                  <a:srgbClr val="000090"/>
                </a:solidFill>
                <a:latin typeface="Courier New"/>
                <a:cs typeface="Courier New"/>
              </a:rPr>
              <a:t> </a:t>
            </a:r>
            <a:r>
              <a:rPr lang="en-US" sz="1600" b="1" dirty="0" smtClean="0">
                <a:solidFill>
                  <a:srgbClr val="000090"/>
                </a:solidFill>
                <a:latin typeface="Courier New"/>
                <a:cs typeface="Courier New"/>
              </a:rPr>
              <a:t> case </a:t>
            </a:r>
            <a:r>
              <a:rPr lang="en-US" sz="1600" dirty="0" smtClean="0">
                <a:solidFill>
                  <a:srgbClr val="000090"/>
                </a:solidFill>
                <a:latin typeface="Courier New"/>
                <a:cs typeface="Courier New"/>
              </a:rPr>
              <a:t>"Lisa" =&gt; </a:t>
            </a:r>
            <a:r>
              <a:rPr lang="en-US" sz="1600" dirty="0" err="1" smtClean="0">
                <a:solidFill>
                  <a:srgbClr val="000090"/>
                </a:solidFill>
                <a:latin typeface="Courier New"/>
                <a:cs typeface="Courier New"/>
              </a:rPr>
              <a:t>println</a:t>
            </a:r>
            <a:r>
              <a:rPr lang="en-US" sz="1600" dirty="0" smtClean="0">
                <a:solidFill>
                  <a:srgbClr val="000090"/>
                </a:solidFill>
                <a:latin typeface="Courier New"/>
                <a:cs typeface="Courier New"/>
              </a:rPr>
              <a:t>("Found Lisa”)</a:t>
            </a:r>
          </a:p>
          <a:p>
            <a:r>
              <a:rPr lang="en-US" sz="1600" b="1" dirty="0">
                <a:solidFill>
                  <a:srgbClr val="000090"/>
                </a:solidFill>
                <a:latin typeface="Courier New"/>
                <a:cs typeface="Courier New"/>
              </a:rPr>
              <a:t> </a:t>
            </a:r>
            <a:r>
              <a:rPr lang="en-US" sz="1600" b="1" dirty="0" smtClean="0">
                <a:solidFill>
                  <a:srgbClr val="000090"/>
                </a:solidFill>
                <a:latin typeface="Courier New"/>
                <a:cs typeface="Courier New"/>
              </a:rPr>
              <a:t> case </a:t>
            </a:r>
            <a:r>
              <a:rPr lang="en-US" sz="1600" dirty="0" smtClean="0">
                <a:solidFill>
                  <a:srgbClr val="000090"/>
                </a:solidFill>
                <a:latin typeface="Courier New"/>
                <a:cs typeface="Courier New"/>
              </a:rPr>
              <a:t>Person("Bob") =&gt; </a:t>
            </a:r>
            <a:r>
              <a:rPr lang="en-US" sz="1600" dirty="0" err="1" smtClean="0">
                <a:solidFill>
                  <a:srgbClr val="000090"/>
                </a:solidFill>
                <a:latin typeface="Courier New"/>
                <a:cs typeface="Courier New"/>
              </a:rPr>
              <a:t>println</a:t>
            </a:r>
            <a:r>
              <a:rPr lang="en-US" sz="1600" dirty="0" smtClean="0">
                <a:solidFill>
                  <a:srgbClr val="000090"/>
                </a:solidFill>
                <a:latin typeface="Courier New"/>
                <a:cs typeface="Courier New"/>
              </a:rPr>
              <a:t>("Found Bob”)</a:t>
            </a:r>
          </a:p>
          <a:p>
            <a:r>
              <a:rPr lang="en-US" sz="1600" b="1" dirty="0">
                <a:solidFill>
                  <a:srgbClr val="000090"/>
                </a:solidFill>
                <a:latin typeface="Courier New"/>
                <a:cs typeface="Courier New"/>
              </a:rPr>
              <a:t> </a:t>
            </a:r>
            <a:r>
              <a:rPr lang="en-US" sz="1600" b="1" dirty="0" smtClean="0">
                <a:solidFill>
                  <a:srgbClr val="000090"/>
                </a:solidFill>
                <a:latin typeface="Courier New"/>
                <a:cs typeface="Courier New"/>
              </a:rPr>
              <a:t> case </a:t>
            </a:r>
            <a:r>
              <a:rPr lang="en-US" sz="1600" dirty="0" smtClean="0">
                <a:solidFill>
                  <a:srgbClr val="000090"/>
                </a:solidFill>
                <a:latin typeface="Courier New"/>
                <a:cs typeface="Courier New"/>
              </a:rPr>
              <a:t>"Karen" | "Michelle" =&gt; </a:t>
            </a:r>
            <a:r>
              <a:rPr lang="en-US" sz="1600" dirty="0" err="1" smtClean="0">
                <a:solidFill>
                  <a:srgbClr val="000090"/>
                </a:solidFill>
                <a:latin typeface="Courier New"/>
                <a:cs typeface="Courier New"/>
              </a:rPr>
              <a:t>println</a:t>
            </a:r>
            <a:r>
              <a:rPr lang="en-US" sz="1600" dirty="0" smtClean="0">
                <a:solidFill>
                  <a:srgbClr val="000090"/>
                </a:solidFill>
                <a:latin typeface="Courier New"/>
                <a:cs typeface="Courier New"/>
              </a:rPr>
              <a:t>("Found Karen or Michelle”)</a:t>
            </a:r>
          </a:p>
          <a:p>
            <a:r>
              <a:rPr lang="en-US" sz="1600" b="1" dirty="0">
                <a:solidFill>
                  <a:srgbClr val="000090"/>
                </a:solidFill>
                <a:latin typeface="Courier New"/>
                <a:cs typeface="Courier New"/>
              </a:rPr>
              <a:t> </a:t>
            </a:r>
            <a:r>
              <a:rPr lang="en-US" sz="1600" b="1" dirty="0" smtClean="0">
                <a:solidFill>
                  <a:srgbClr val="000090"/>
                </a:solidFill>
                <a:latin typeface="Courier New"/>
                <a:cs typeface="Courier New"/>
              </a:rPr>
              <a:t> case </a:t>
            </a:r>
            <a:r>
              <a:rPr lang="en-US" sz="1600" dirty="0" err="1" smtClean="0">
                <a:solidFill>
                  <a:srgbClr val="000090"/>
                </a:solidFill>
                <a:latin typeface="Courier New"/>
                <a:cs typeface="Courier New"/>
              </a:rPr>
              <a:t>Seq</a:t>
            </a:r>
            <a:r>
              <a:rPr lang="en-US" sz="1600" dirty="0" smtClean="0">
                <a:solidFill>
                  <a:srgbClr val="000090"/>
                </a:solidFill>
                <a:latin typeface="Courier New"/>
                <a:cs typeface="Courier New"/>
              </a:rPr>
              <a:t>("Dave", "John") =&gt; </a:t>
            </a:r>
            <a:r>
              <a:rPr lang="en-US" sz="1600" dirty="0" err="1" smtClean="0">
                <a:solidFill>
                  <a:srgbClr val="000090"/>
                </a:solidFill>
                <a:latin typeface="Courier New"/>
                <a:cs typeface="Courier New"/>
              </a:rPr>
              <a:t>println</a:t>
            </a:r>
            <a:r>
              <a:rPr lang="en-US" sz="1600" dirty="0" smtClean="0">
                <a:solidFill>
                  <a:srgbClr val="000090"/>
                </a:solidFill>
                <a:latin typeface="Courier New"/>
                <a:cs typeface="Courier New"/>
              </a:rPr>
              <a:t>("Got Dave before John”)</a:t>
            </a:r>
          </a:p>
          <a:p>
            <a:r>
              <a:rPr lang="en-US" sz="1600" b="1" dirty="0">
                <a:solidFill>
                  <a:srgbClr val="000090"/>
                </a:solidFill>
                <a:latin typeface="Courier New"/>
                <a:cs typeface="Courier New"/>
              </a:rPr>
              <a:t> </a:t>
            </a:r>
            <a:r>
              <a:rPr lang="en-US" sz="1600" b="1" dirty="0" smtClean="0">
                <a:solidFill>
                  <a:srgbClr val="000090"/>
                </a:solidFill>
                <a:latin typeface="Courier New"/>
                <a:cs typeface="Courier New"/>
              </a:rPr>
              <a:t> case </a:t>
            </a:r>
            <a:r>
              <a:rPr lang="en-US" sz="1600" dirty="0" err="1" smtClean="0">
                <a:solidFill>
                  <a:srgbClr val="000090"/>
                </a:solidFill>
                <a:latin typeface="Courier New"/>
                <a:cs typeface="Courier New"/>
              </a:rPr>
              <a:t>Seq</a:t>
            </a:r>
            <a:r>
              <a:rPr lang="en-US" sz="1600" dirty="0" smtClean="0">
                <a:solidFill>
                  <a:srgbClr val="000090"/>
                </a:solidFill>
                <a:latin typeface="Courier New"/>
                <a:cs typeface="Courier New"/>
              </a:rPr>
              <a:t>("Dave", "John", _*) =&gt; </a:t>
            </a:r>
            <a:r>
              <a:rPr lang="en-US" sz="1600" dirty="0" err="1" smtClean="0">
                <a:solidFill>
                  <a:srgbClr val="000090"/>
                </a:solidFill>
                <a:latin typeface="Courier New"/>
                <a:cs typeface="Courier New"/>
              </a:rPr>
              <a:t>println</a:t>
            </a:r>
            <a:r>
              <a:rPr lang="en-US" sz="1600" dirty="0" smtClean="0">
                <a:solidFill>
                  <a:srgbClr val="000090"/>
                </a:solidFill>
                <a:latin typeface="Courier New"/>
                <a:cs typeface="Courier New"/>
              </a:rPr>
              <a:t>("Got Dave before John”)</a:t>
            </a:r>
          </a:p>
          <a:p>
            <a:r>
              <a:rPr lang="en-US" sz="1600" b="1" dirty="0" smtClean="0">
                <a:solidFill>
                  <a:srgbClr val="000090"/>
                </a:solidFill>
                <a:latin typeface="Courier New"/>
                <a:cs typeface="Courier New"/>
              </a:rPr>
              <a:t>  case </a:t>
            </a:r>
            <a:r>
              <a:rPr lang="en-US" sz="1600" dirty="0" smtClean="0">
                <a:solidFill>
                  <a:srgbClr val="000090"/>
                </a:solidFill>
                <a:latin typeface="Courier New"/>
                <a:cs typeface="Courier New"/>
              </a:rPr>
              <a:t>("Susan", "Steve") =&gt; </a:t>
            </a:r>
            <a:r>
              <a:rPr lang="en-US" sz="1600" dirty="0" err="1" smtClean="0">
                <a:solidFill>
                  <a:srgbClr val="000090"/>
                </a:solidFill>
                <a:latin typeface="Courier New"/>
                <a:cs typeface="Courier New"/>
              </a:rPr>
              <a:t>println</a:t>
            </a:r>
            <a:r>
              <a:rPr lang="en-US" sz="1600" dirty="0" smtClean="0">
                <a:solidFill>
                  <a:srgbClr val="000090"/>
                </a:solidFill>
                <a:latin typeface="Courier New"/>
                <a:cs typeface="Courier New"/>
              </a:rPr>
              <a:t>("Got Susan and Steve”)</a:t>
            </a:r>
          </a:p>
          <a:p>
            <a:r>
              <a:rPr lang="en-US" sz="1600" b="1" dirty="0" smtClean="0">
                <a:solidFill>
                  <a:srgbClr val="000090"/>
                </a:solidFill>
                <a:latin typeface="Courier New"/>
                <a:cs typeface="Courier New"/>
              </a:rPr>
              <a:t>  case </a:t>
            </a:r>
            <a:r>
              <a:rPr lang="en-US" sz="1600" dirty="0" smtClean="0">
                <a:solidFill>
                  <a:srgbClr val="000090"/>
                </a:solidFill>
                <a:latin typeface="Courier New"/>
                <a:cs typeface="Courier New"/>
              </a:rPr>
              <a:t>x: </a:t>
            </a:r>
            <a:r>
              <a:rPr lang="en-US" sz="1600" dirty="0" err="1" smtClean="0">
                <a:solidFill>
                  <a:srgbClr val="000090"/>
                </a:solidFill>
                <a:latin typeface="Courier New"/>
                <a:cs typeface="Courier New"/>
              </a:rPr>
              <a:t>Int</a:t>
            </a:r>
            <a:r>
              <a:rPr lang="en-US" sz="1600" b="1" dirty="0" smtClean="0">
                <a:solidFill>
                  <a:srgbClr val="000090"/>
                </a:solidFill>
                <a:latin typeface="Courier New"/>
                <a:cs typeface="Courier New"/>
              </a:rPr>
              <a:t> if</a:t>
            </a:r>
            <a:r>
              <a:rPr lang="en-US" sz="1600" dirty="0" smtClean="0">
                <a:solidFill>
                  <a:srgbClr val="000090"/>
                </a:solidFill>
                <a:latin typeface="Courier New"/>
                <a:cs typeface="Courier New"/>
              </a:rPr>
              <a:t> x &gt; 5 =&gt; </a:t>
            </a:r>
            <a:r>
              <a:rPr lang="en-US" sz="1600" dirty="0" err="1" smtClean="0">
                <a:solidFill>
                  <a:srgbClr val="000090"/>
                </a:solidFill>
                <a:latin typeface="Courier New"/>
                <a:cs typeface="Courier New"/>
              </a:rPr>
              <a:t>println</a:t>
            </a:r>
            <a:r>
              <a:rPr lang="en-US" sz="1600" dirty="0" smtClean="0">
                <a:solidFill>
                  <a:srgbClr val="000090"/>
                </a:solidFill>
                <a:latin typeface="Courier New"/>
                <a:cs typeface="Courier New"/>
              </a:rPr>
              <a:t>("got value greater than 5: " + x)</a:t>
            </a:r>
          </a:p>
          <a:p>
            <a:r>
              <a:rPr lang="en-US" sz="1600" b="1" dirty="0" smtClean="0">
                <a:solidFill>
                  <a:srgbClr val="000090"/>
                </a:solidFill>
                <a:latin typeface="Courier New"/>
                <a:cs typeface="Courier New"/>
              </a:rPr>
              <a:t>  case </a:t>
            </a:r>
            <a:r>
              <a:rPr lang="en-US" sz="1600" dirty="0" smtClean="0">
                <a:solidFill>
                  <a:srgbClr val="000090"/>
                </a:solidFill>
                <a:latin typeface="Courier New"/>
                <a:cs typeface="Courier New"/>
              </a:rPr>
              <a:t>x =&gt; </a:t>
            </a:r>
            <a:r>
              <a:rPr lang="en-US" sz="1600" dirty="0" err="1" smtClean="0">
                <a:solidFill>
                  <a:srgbClr val="000090"/>
                </a:solidFill>
                <a:latin typeface="Courier New"/>
                <a:cs typeface="Courier New"/>
              </a:rPr>
              <a:t>println</a:t>
            </a:r>
            <a:r>
              <a:rPr lang="en-US" sz="1600" dirty="0" smtClean="0">
                <a:solidFill>
                  <a:srgbClr val="000090"/>
                </a:solidFill>
                <a:latin typeface="Courier New"/>
                <a:cs typeface="Courier New"/>
              </a:rPr>
              <a:t>("Got something that wasn't an </a:t>
            </a:r>
            <a:r>
              <a:rPr lang="en-US" sz="1600" dirty="0" err="1" smtClean="0">
                <a:solidFill>
                  <a:srgbClr val="000090"/>
                </a:solidFill>
                <a:latin typeface="Courier New"/>
                <a:cs typeface="Courier New"/>
              </a:rPr>
              <a:t>Int</a:t>
            </a:r>
            <a:r>
              <a:rPr lang="en-US" sz="1600" dirty="0" smtClean="0">
                <a:solidFill>
                  <a:srgbClr val="000090"/>
                </a:solidFill>
                <a:latin typeface="Courier New"/>
                <a:cs typeface="Courier New"/>
              </a:rPr>
              <a:t>: " + x)</a:t>
            </a:r>
          </a:p>
          <a:p>
            <a:r>
              <a:rPr lang="en-US" sz="1600" b="1" dirty="0" smtClean="0">
                <a:solidFill>
                  <a:srgbClr val="000090"/>
                </a:solidFill>
                <a:latin typeface="Courier New"/>
                <a:cs typeface="Courier New"/>
              </a:rPr>
              <a:t>  case </a:t>
            </a:r>
            <a:r>
              <a:rPr lang="en-US" sz="1600" dirty="0" smtClean="0">
                <a:solidFill>
                  <a:srgbClr val="000090"/>
                </a:solidFill>
                <a:latin typeface="Courier New"/>
                <a:cs typeface="Courier New"/>
              </a:rPr>
              <a:t>_ =&gt; </a:t>
            </a:r>
            <a:r>
              <a:rPr lang="en-US" sz="1600" dirty="0" err="1" smtClean="0">
                <a:solidFill>
                  <a:srgbClr val="000090"/>
                </a:solidFill>
                <a:latin typeface="Courier New"/>
                <a:cs typeface="Courier New"/>
              </a:rPr>
              <a:t>println</a:t>
            </a:r>
            <a:r>
              <a:rPr lang="en-US" sz="1600" dirty="0" smtClean="0">
                <a:solidFill>
                  <a:srgbClr val="000090"/>
                </a:solidFill>
                <a:latin typeface="Courier New"/>
                <a:cs typeface="Courier New"/>
              </a:rPr>
              <a:t>("Not found”)</a:t>
            </a:r>
          </a:p>
          <a:p>
            <a:r>
              <a:rPr lang="en-US" sz="1600" b="1" dirty="0" smtClean="0">
                <a:solidFill>
                  <a:srgbClr val="000090"/>
                </a:solidFill>
                <a:latin typeface="Courier New"/>
                <a:cs typeface="Courier New"/>
              </a:rPr>
              <a:t>}</a:t>
            </a:r>
            <a:endParaRPr lang="en-US" sz="1600" dirty="0" smtClean="0">
              <a:solidFill>
                <a:srgbClr val="000090"/>
              </a:solidFill>
              <a:latin typeface="Courier New"/>
              <a:cs typeface="Courier New"/>
            </a:endParaRPr>
          </a:p>
        </p:txBody>
      </p:sp>
      <p:sp>
        <p:nvSpPr>
          <p:cNvPr id="6" name="Content Placeholder 2"/>
          <p:cNvSpPr>
            <a:spLocks noGrp="1"/>
          </p:cNvSpPr>
          <p:nvPr>
            <p:ph idx="1"/>
          </p:nvPr>
        </p:nvSpPr>
        <p:spPr>
          <a:xfrm>
            <a:off x="457200" y="4088888"/>
            <a:ext cx="8229600" cy="1803912"/>
          </a:xfrm>
        </p:spPr>
        <p:txBody>
          <a:bodyPr>
            <a:normAutofit fontScale="92500" lnSpcReduction="20000"/>
          </a:bodyPr>
          <a:lstStyle/>
          <a:p>
            <a:r>
              <a:rPr lang="en-US" dirty="0" smtClean="0"/>
              <a:t>A gateway drug for Scala</a:t>
            </a:r>
          </a:p>
          <a:p>
            <a:r>
              <a:rPr lang="en-US" dirty="0" smtClean="0"/>
              <a:t>Extremely powerful and readable</a:t>
            </a:r>
          </a:p>
          <a:p>
            <a:r>
              <a:rPr lang="en-US" dirty="0" smtClean="0"/>
              <a:t>Not compiled down to lookup/table switch unless you use the </a:t>
            </a:r>
            <a:r>
              <a:rPr lang="en-US" b="1" dirty="0" smtClean="0">
                <a:latin typeface="Courier New"/>
                <a:cs typeface="Courier New"/>
              </a:rPr>
              <a:t>@switch</a:t>
            </a:r>
            <a:r>
              <a:rPr lang="en-US" dirty="0" smtClean="0"/>
              <a:t> </a:t>
            </a:r>
            <a:r>
              <a:rPr lang="en-US" dirty="0" smtClean="0"/>
              <a:t>annotation, </a:t>
            </a:r>
            <a:endParaRPr lang="en-US" dirty="0" smtClean="0"/>
          </a:p>
        </p:txBody>
      </p:sp>
    </p:spTree>
    <p:extLst>
      <p:ext uri="{BB962C8B-B14F-4D97-AF65-F5344CB8AC3E}">
        <p14:creationId xmlns:p14="http://schemas.microsoft.com/office/powerpoint/2010/main" val="319914486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smtClean="0"/>
              <a:t>Functional Programming</a:t>
            </a:r>
            <a:endParaRPr lang="en-US" sz="6400" b="1" dirty="0"/>
          </a:p>
        </p:txBody>
      </p:sp>
    </p:spTree>
    <p:extLst>
      <p:ext uri="{BB962C8B-B14F-4D97-AF65-F5344CB8AC3E}">
        <p14:creationId xmlns:p14="http://schemas.microsoft.com/office/powerpoint/2010/main" val="217952163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Immutability</a:t>
            </a:r>
            <a:endParaRPr lang="en-US" dirty="0"/>
          </a:p>
        </p:txBody>
      </p:sp>
      <p:sp>
        <p:nvSpPr>
          <p:cNvPr id="3" name="Content Placeholder 2"/>
          <p:cNvSpPr>
            <a:spLocks noGrp="1"/>
          </p:cNvSpPr>
          <p:nvPr>
            <p:ph idx="1"/>
          </p:nvPr>
        </p:nvSpPr>
        <p:spPr/>
        <p:txBody>
          <a:bodyPr/>
          <a:lstStyle/>
          <a:p>
            <a:r>
              <a:rPr lang="en-US" dirty="0" smtClean="0"/>
              <a:t>Extends beyond marking instances final</a:t>
            </a:r>
          </a:p>
          <a:p>
            <a:r>
              <a:rPr lang="en-US" dirty="0"/>
              <a:t>Y</a:t>
            </a:r>
            <a:r>
              <a:rPr lang="en-US" dirty="0" smtClean="0"/>
              <a:t>ou must not leak mutability</a:t>
            </a:r>
            <a:endParaRPr lang="en-US" dirty="0"/>
          </a:p>
        </p:txBody>
      </p:sp>
      <p:pic>
        <p:nvPicPr>
          <p:cNvPr id="4" name="Picture 3" descr="wtf_husk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3950" y="2717800"/>
            <a:ext cx="4356100" cy="3253462"/>
          </a:xfrm>
          <a:prstGeom prst="rect">
            <a:avLst/>
          </a:prstGeom>
        </p:spPr>
      </p:pic>
    </p:spTree>
    <p:extLst>
      <p:ext uri="{BB962C8B-B14F-4D97-AF65-F5344CB8AC3E}">
        <p14:creationId xmlns:p14="http://schemas.microsoft.com/office/powerpoint/2010/main" val="327074279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Referential Transparency</a:t>
            </a:r>
            <a:endParaRPr lang="en-US" dirty="0"/>
          </a:p>
        </p:txBody>
      </p:sp>
      <p:sp>
        <p:nvSpPr>
          <p:cNvPr id="4" name="TextBox 3"/>
          <p:cNvSpPr txBox="1"/>
          <p:nvPr/>
        </p:nvSpPr>
        <p:spPr>
          <a:xfrm>
            <a:off x="317500" y="1288122"/>
            <a:ext cx="8509000" cy="2308324"/>
          </a:xfrm>
          <a:prstGeom prst="rect">
            <a:avLst/>
          </a:prstGeom>
          <a:noFill/>
        </p:spPr>
        <p:txBody>
          <a:bodyPr wrap="square" rtlCol="0">
            <a:spAutoFit/>
          </a:bodyPr>
          <a:lstStyle/>
          <a:p>
            <a:r>
              <a:rPr lang="ro-RO" sz="1600" dirty="0" smtClean="0">
                <a:solidFill>
                  <a:srgbClr val="000090"/>
                </a:solidFill>
                <a:latin typeface="Courier New"/>
                <a:cs typeface="Courier New"/>
              </a:rPr>
              <a:t>// Transparent</a:t>
            </a: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example1 = "jamie".reverse</a:t>
            </a: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example2 = example1.reverse</a:t>
            </a:r>
          </a:p>
          <a:p>
            <a:r>
              <a:rPr lang="ro-RO" sz="1600" dirty="0" smtClean="0">
                <a:solidFill>
                  <a:srgbClr val="000090"/>
                </a:solidFill>
                <a:latin typeface="Courier New"/>
                <a:cs typeface="Courier New"/>
              </a:rPr>
              <a:t>println(example1 + example2) // eimajjamie</a:t>
            </a:r>
          </a:p>
          <a:p>
            <a:endParaRPr lang="ro-RO" sz="1600" dirty="0" smtClean="0">
              <a:solidFill>
                <a:srgbClr val="000090"/>
              </a:solidFill>
              <a:latin typeface="Courier New"/>
              <a:cs typeface="Courier New"/>
            </a:endParaRPr>
          </a:p>
          <a:p>
            <a:r>
              <a:rPr lang="ro-RO" sz="1600" dirty="0" smtClean="0">
                <a:solidFill>
                  <a:srgbClr val="000090"/>
                </a:solidFill>
                <a:latin typeface="Courier New"/>
                <a:cs typeface="Courier New"/>
              </a:rPr>
              <a:t>// Opaque</a:t>
            </a: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example1 = new StringBuffer("Jamie").reverse</a:t>
            </a: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example2 = example1.reverse</a:t>
            </a:r>
          </a:p>
          <a:p>
            <a:r>
              <a:rPr lang="ro-RO" sz="1600" dirty="0" smtClean="0">
                <a:solidFill>
                  <a:srgbClr val="000090"/>
                </a:solidFill>
                <a:latin typeface="Courier New"/>
                <a:cs typeface="Courier New"/>
              </a:rPr>
              <a:t>println(example1 append example2) // jamiejamie</a:t>
            </a:r>
          </a:p>
        </p:txBody>
      </p:sp>
      <p:sp>
        <p:nvSpPr>
          <p:cNvPr id="6" name="Content Placeholder 2"/>
          <p:cNvSpPr>
            <a:spLocks noGrp="1"/>
          </p:cNvSpPr>
          <p:nvPr>
            <p:ph idx="1"/>
          </p:nvPr>
        </p:nvSpPr>
        <p:spPr>
          <a:xfrm>
            <a:off x="457200" y="3733288"/>
            <a:ext cx="8229600" cy="1803912"/>
          </a:xfrm>
        </p:spPr>
        <p:txBody>
          <a:bodyPr>
            <a:normAutofit fontScale="85000" lnSpcReduction="10000"/>
          </a:bodyPr>
          <a:lstStyle/>
          <a:p>
            <a:r>
              <a:rPr lang="en-US" dirty="0" smtClean="0"/>
              <a:t>An expression is transparent if it can be replaced by its VALUE without changing the behavior of the program</a:t>
            </a:r>
          </a:p>
          <a:p>
            <a:r>
              <a:rPr lang="en-US" dirty="0" smtClean="0"/>
              <a:t>In math, all functions are referentially transparent</a:t>
            </a:r>
          </a:p>
        </p:txBody>
      </p:sp>
    </p:spTree>
    <p:extLst>
      <p:ext uri="{BB962C8B-B14F-4D97-AF65-F5344CB8AC3E}">
        <p14:creationId xmlns:p14="http://schemas.microsoft.com/office/powerpoint/2010/main" val="43354002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Scala Collections</a:t>
            </a:r>
            <a:endParaRPr lang="en-US" dirty="0"/>
          </a:p>
        </p:txBody>
      </p:sp>
      <p:sp>
        <p:nvSpPr>
          <p:cNvPr id="4" name="TextBox 3"/>
          <p:cNvSpPr txBox="1"/>
          <p:nvPr/>
        </p:nvSpPr>
        <p:spPr>
          <a:xfrm>
            <a:off x="317500" y="1288122"/>
            <a:ext cx="8509000" cy="1077218"/>
          </a:xfrm>
          <a:prstGeom prst="rect">
            <a:avLst/>
          </a:prstGeom>
          <a:noFill/>
        </p:spPr>
        <p:txBody>
          <a:bodyPr wrap="square" rtlCol="0">
            <a:spAutoFit/>
          </a:bodyPr>
          <a:lstStyle/>
          <a:p>
            <a:r>
              <a:rPr lang="ro-RO" sz="1600" b="1" dirty="0" smtClean="0">
                <a:solidFill>
                  <a:srgbClr val="000090"/>
                </a:solidFill>
                <a:latin typeface="Courier New"/>
                <a:cs typeface="Courier New"/>
              </a:rPr>
              <a:t>val</a:t>
            </a:r>
            <a:r>
              <a:rPr lang="ro-RO" sz="1600" dirty="0" smtClean="0">
                <a:solidFill>
                  <a:srgbClr val="000090"/>
                </a:solidFill>
                <a:latin typeface="Courier New"/>
                <a:cs typeface="Courier New"/>
              </a:rPr>
              <a:t> myMap = Map(1 -&gt; </a:t>
            </a:r>
            <a:r>
              <a:rPr lang="ro-RO" sz="1600" dirty="0" smtClean="0">
                <a:solidFill>
                  <a:srgbClr val="000090"/>
                </a:solidFill>
                <a:latin typeface="Courier New"/>
                <a:cs typeface="Courier New"/>
              </a:rPr>
              <a:t>"one</a:t>
            </a:r>
            <a:r>
              <a:rPr lang="ro-RO" sz="1600" dirty="0">
                <a:solidFill>
                  <a:srgbClr val="000090"/>
                </a:solidFill>
                <a:latin typeface="Courier New"/>
                <a:cs typeface="Courier New"/>
              </a:rPr>
              <a:t>"</a:t>
            </a:r>
            <a:r>
              <a:rPr lang="ro-RO" sz="1600" dirty="0" smtClean="0">
                <a:solidFill>
                  <a:srgbClr val="000090"/>
                </a:solidFill>
                <a:latin typeface="Courier New"/>
                <a:cs typeface="Courier New"/>
              </a:rPr>
              <a:t>, </a:t>
            </a:r>
            <a:r>
              <a:rPr lang="ro-RO" sz="1600" dirty="0" smtClean="0">
                <a:solidFill>
                  <a:srgbClr val="000090"/>
                </a:solidFill>
                <a:latin typeface="Courier New"/>
                <a:cs typeface="Courier New"/>
              </a:rPr>
              <a:t>2 -&gt; </a:t>
            </a:r>
            <a:r>
              <a:rPr lang="ro-RO" sz="1600" dirty="0" smtClean="0">
                <a:solidFill>
                  <a:srgbClr val="000090"/>
                </a:solidFill>
                <a:latin typeface="Courier New"/>
                <a:cs typeface="Courier New"/>
              </a:rPr>
              <a:t>"two", </a:t>
            </a:r>
            <a:r>
              <a:rPr lang="ro-RO" sz="1600" dirty="0" smtClean="0">
                <a:solidFill>
                  <a:srgbClr val="000090"/>
                </a:solidFill>
                <a:latin typeface="Courier New"/>
                <a:cs typeface="Courier New"/>
              </a:rPr>
              <a:t>3 -&gt; </a:t>
            </a:r>
            <a:r>
              <a:rPr lang="ro-RO" sz="1600" dirty="0" smtClean="0">
                <a:solidFill>
                  <a:srgbClr val="000090"/>
                </a:solidFill>
                <a:latin typeface="Courier New"/>
                <a:cs typeface="Courier New"/>
              </a:rPr>
              <a:t>"three")</a:t>
            </a:r>
            <a:endParaRPr lang="ro-RO" sz="1600" dirty="0" smtClean="0">
              <a:solidFill>
                <a:srgbClr val="000090"/>
              </a:solidFill>
              <a:latin typeface="Courier New"/>
              <a:cs typeface="Courier New"/>
            </a:endParaRPr>
          </a:p>
          <a:p>
            <a:r>
              <a:rPr lang="ro-RO" sz="1600" b="1" dirty="0" smtClean="0">
                <a:solidFill>
                  <a:srgbClr val="000090"/>
                </a:solidFill>
                <a:latin typeface="Courier New"/>
                <a:cs typeface="Courier New"/>
              </a:rPr>
              <a:t>val</a:t>
            </a:r>
            <a:r>
              <a:rPr lang="ro-RO" sz="1600" dirty="0" smtClean="0">
                <a:solidFill>
                  <a:srgbClr val="000090"/>
                </a:solidFill>
                <a:latin typeface="Courier New"/>
                <a:cs typeface="Courier New"/>
              </a:rPr>
              <a:t> mySet = Set(1, 4, 2, 8)</a:t>
            </a:r>
          </a:p>
          <a:p>
            <a:r>
              <a:rPr lang="ro-RO" sz="1600" b="1" dirty="0" smtClean="0">
                <a:solidFill>
                  <a:srgbClr val="000090"/>
                </a:solidFill>
                <a:latin typeface="Courier New"/>
                <a:cs typeface="Courier New"/>
              </a:rPr>
              <a:t>val</a:t>
            </a:r>
            <a:r>
              <a:rPr lang="ro-RO" sz="1600" dirty="0" smtClean="0">
                <a:solidFill>
                  <a:srgbClr val="000090"/>
                </a:solidFill>
                <a:latin typeface="Courier New"/>
                <a:cs typeface="Courier New"/>
              </a:rPr>
              <a:t> </a:t>
            </a:r>
            <a:r>
              <a:rPr lang="ro-RO" sz="1600" dirty="0" smtClean="0">
                <a:solidFill>
                  <a:srgbClr val="000090"/>
                </a:solidFill>
                <a:latin typeface="Courier New"/>
                <a:cs typeface="Courier New"/>
              </a:rPr>
              <a:t>myList = List(1, 2, 8, 3, 3, 4)</a:t>
            </a:r>
          </a:p>
          <a:p>
            <a:r>
              <a:rPr lang="ro-RO" sz="1600" b="1" dirty="0" smtClean="0">
                <a:solidFill>
                  <a:srgbClr val="000090"/>
                </a:solidFill>
                <a:latin typeface="Courier New"/>
                <a:cs typeface="Courier New"/>
              </a:rPr>
              <a:t>val</a:t>
            </a:r>
            <a:r>
              <a:rPr lang="ro-RO" sz="1600" dirty="0" smtClean="0">
                <a:solidFill>
                  <a:srgbClr val="000090"/>
                </a:solidFill>
                <a:latin typeface="Courier New"/>
                <a:cs typeface="Courier New"/>
              </a:rPr>
              <a:t> myVector = Vector(1, 2, 3...)</a:t>
            </a:r>
          </a:p>
        </p:txBody>
      </p:sp>
      <p:sp>
        <p:nvSpPr>
          <p:cNvPr id="6" name="Content Placeholder 2"/>
          <p:cNvSpPr>
            <a:spLocks noGrp="1"/>
          </p:cNvSpPr>
          <p:nvPr>
            <p:ph idx="1"/>
          </p:nvPr>
        </p:nvSpPr>
        <p:spPr>
          <a:xfrm>
            <a:off x="457200" y="2743200"/>
            <a:ext cx="8229600" cy="2794000"/>
          </a:xfrm>
        </p:spPr>
        <p:txBody>
          <a:bodyPr>
            <a:normAutofit/>
          </a:bodyPr>
          <a:lstStyle/>
          <a:p>
            <a:r>
              <a:rPr lang="en-US" dirty="0" smtClean="0"/>
              <a:t>You have the choice of mutable or immutable collection instances, immutable by default</a:t>
            </a:r>
          </a:p>
          <a:p>
            <a:r>
              <a:rPr lang="en-US" dirty="0" smtClean="0"/>
              <a:t>Rich implementations, extremely flexible</a:t>
            </a:r>
          </a:p>
          <a:p>
            <a:pPr marL="0" indent="0">
              <a:buNone/>
            </a:pPr>
            <a:endParaRPr lang="en-US" dirty="0" smtClean="0"/>
          </a:p>
        </p:txBody>
      </p:sp>
    </p:spTree>
    <p:extLst>
      <p:ext uri="{BB962C8B-B14F-4D97-AF65-F5344CB8AC3E}">
        <p14:creationId xmlns:p14="http://schemas.microsoft.com/office/powerpoint/2010/main" val="17431466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Rich Collection Functionality</a:t>
            </a:r>
            <a:endParaRPr lang="en-US" dirty="0"/>
          </a:p>
        </p:txBody>
      </p:sp>
      <p:sp>
        <p:nvSpPr>
          <p:cNvPr id="4" name="TextBox 3"/>
          <p:cNvSpPr txBox="1"/>
          <p:nvPr/>
        </p:nvSpPr>
        <p:spPr>
          <a:xfrm>
            <a:off x="317500" y="1288122"/>
            <a:ext cx="8509000" cy="1569660"/>
          </a:xfrm>
          <a:prstGeom prst="rect">
            <a:avLst/>
          </a:prstGeom>
          <a:noFill/>
        </p:spPr>
        <p:txBody>
          <a:bodyPr wrap="square" rtlCol="0">
            <a:spAutoFit/>
          </a:bodyPr>
          <a:lstStyle/>
          <a:p>
            <a:r>
              <a:rPr lang="en-US" sz="1600" b="1" dirty="0" err="1" smtClean="0">
                <a:solidFill>
                  <a:srgbClr val="000090"/>
                </a:solidFill>
                <a:latin typeface="Courier New"/>
                <a:cs typeface="Courier New"/>
              </a:rPr>
              <a:t>val</a:t>
            </a:r>
            <a:r>
              <a:rPr lang="en-US" sz="1600" b="1" dirty="0" smtClean="0">
                <a:solidFill>
                  <a:srgbClr val="000090"/>
                </a:solidFill>
                <a:latin typeface="Courier New"/>
                <a:cs typeface="Courier New"/>
              </a:rPr>
              <a:t> </a:t>
            </a:r>
            <a:r>
              <a:rPr lang="en-US" sz="1600" dirty="0" smtClean="0">
                <a:solidFill>
                  <a:srgbClr val="000090"/>
                </a:solidFill>
                <a:latin typeface="Courier New"/>
                <a:cs typeface="Courier New"/>
              </a:rPr>
              <a:t>numbers = 1 to 20 // Range(1, 2, 3, ... 20)</a:t>
            </a:r>
          </a:p>
          <a:p>
            <a:endParaRPr lang="en-US" sz="1600" dirty="0" smtClean="0">
              <a:solidFill>
                <a:srgbClr val="000090"/>
              </a:solidFill>
              <a:latin typeface="Courier New"/>
              <a:cs typeface="Courier New"/>
            </a:endParaRPr>
          </a:p>
          <a:p>
            <a:r>
              <a:rPr lang="en-US" sz="1600" dirty="0" err="1" smtClean="0">
                <a:solidFill>
                  <a:srgbClr val="000090"/>
                </a:solidFill>
                <a:latin typeface="Courier New"/>
                <a:cs typeface="Courier New"/>
              </a:rPr>
              <a:t>numbers.head</a:t>
            </a:r>
            <a:r>
              <a:rPr lang="en-US" sz="1600" dirty="0" smtClean="0">
                <a:solidFill>
                  <a:srgbClr val="000090"/>
                </a:solidFill>
                <a:latin typeface="Courier New"/>
                <a:cs typeface="Courier New"/>
              </a:rPr>
              <a:t> // </a:t>
            </a:r>
            <a:r>
              <a:rPr lang="en-US" sz="1600" dirty="0" err="1" smtClean="0">
                <a:solidFill>
                  <a:srgbClr val="000090"/>
                </a:solidFill>
                <a:latin typeface="Courier New"/>
                <a:cs typeface="Courier New"/>
              </a:rPr>
              <a:t>Int</a:t>
            </a:r>
            <a:r>
              <a:rPr lang="en-US" sz="1600" dirty="0" smtClean="0">
                <a:solidFill>
                  <a:srgbClr val="000090"/>
                </a:solidFill>
                <a:latin typeface="Courier New"/>
                <a:cs typeface="Courier New"/>
              </a:rPr>
              <a:t> = 1</a:t>
            </a:r>
          </a:p>
          <a:p>
            <a:r>
              <a:rPr lang="en-US" sz="1600" dirty="0" err="1" smtClean="0">
                <a:solidFill>
                  <a:srgbClr val="000090"/>
                </a:solidFill>
                <a:latin typeface="Courier New"/>
                <a:cs typeface="Courier New"/>
              </a:rPr>
              <a:t>numbers.tail</a:t>
            </a:r>
            <a:r>
              <a:rPr lang="en-US" sz="1600" dirty="0" smtClean="0">
                <a:solidFill>
                  <a:srgbClr val="000090"/>
                </a:solidFill>
                <a:latin typeface="Courier New"/>
                <a:cs typeface="Courier New"/>
              </a:rPr>
              <a:t> // Range(2, 3, 4, ... 20)</a:t>
            </a:r>
          </a:p>
          <a:p>
            <a:r>
              <a:rPr lang="en-US" sz="1600" dirty="0" err="1" smtClean="0">
                <a:solidFill>
                  <a:srgbClr val="000090"/>
                </a:solidFill>
                <a:latin typeface="Courier New"/>
                <a:cs typeface="Courier New"/>
              </a:rPr>
              <a:t>numbers.take</a:t>
            </a:r>
            <a:r>
              <a:rPr lang="en-US" sz="1600" dirty="0" smtClean="0">
                <a:solidFill>
                  <a:srgbClr val="000090"/>
                </a:solidFill>
                <a:latin typeface="Courier New"/>
                <a:cs typeface="Courier New"/>
              </a:rPr>
              <a:t>(5) // Range(1, 2, 3, 4, 5)</a:t>
            </a:r>
          </a:p>
          <a:p>
            <a:r>
              <a:rPr lang="en-US" sz="1600" dirty="0" err="1" smtClean="0">
                <a:solidFill>
                  <a:srgbClr val="000090"/>
                </a:solidFill>
                <a:latin typeface="Courier New"/>
                <a:cs typeface="Courier New"/>
              </a:rPr>
              <a:t>numbers.drop</a:t>
            </a:r>
            <a:r>
              <a:rPr lang="en-US" sz="1600" dirty="0" smtClean="0">
                <a:solidFill>
                  <a:srgbClr val="000090"/>
                </a:solidFill>
                <a:latin typeface="Courier New"/>
                <a:cs typeface="Courier New"/>
              </a:rPr>
              <a:t>(5) // Range(6, 7, 8, ... 20)</a:t>
            </a:r>
          </a:p>
        </p:txBody>
      </p:sp>
      <p:sp>
        <p:nvSpPr>
          <p:cNvPr id="6" name="Content Placeholder 2"/>
          <p:cNvSpPr>
            <a:spLocks noGrp="1"/>
          </p:cNvSpPr>
          <p:nvPr>
            <p:ph idx="1"/>
          </p:nvPr>
        </p:nvSpPr>
        <p:spPr>
          <a:xfrm>
            <a:off x="457200" y="3350224"/>
            <a:ext cx="8229600" cy="2186975"/>
          </a:xfrm>
        </p:spPr>
        <p:txBody>
          <a:bodyPr>
            <a:normAutofit/>
          </a:bodyPr>
          <a:lstStyle/>
          <a:p>
            <a:r>
              <a:rPr lang="en-US" dirty="0" smtClean="0"/>
              <a:t>There are many methods available to you in the Scala collections library</a:t>
            </a:r>
          </a:p>
          <a:p>
            <a:r>
              <a:rPr lang="en-US" dirty="0" smtClean="0"/>
              <a:t>Spend 5 minutes every day going over the </a:t>
            </a:r>
            <a:r>
              <a:rPr lang="en-US" dirty="0" err="1" smtClean="0"/>
              <a:t>ScalaDoc</a:t>
            </a:r>
            <a:r>
              <a:rPr lang="en-US" dirty="0" smtClean="0"/>
              <a:t> for one collection class</a:t>
            </a:r>
          </a:p>
        </p:txBody>
      </p:sp>
    </p:spTree>
    <p:extLst>
      <p:ext uri="{BB962C8B-B14F-4D97-AF65-F5344CB8AC3E}">
        <p14:creationId xmlns:p14="http://schemas.microsoft.com/office/powerpoint/2010/main" val="373559406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Agenda</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Goal</a:t>
            </a:r>
          </a:p>
          <a:p>
            <a:r>
              <a:rPr lang="en-US" dirty="0" smtClean="0"/>
              <a:t>Object-Oriented Features</a:t>
            </a:r>
          </a:p>
          <a:p>
            <a:r>
              <a:rPr lang="en-US" dirty="0" smtClean="0"/>
              <a:t>Pattern Matching</a:t>
            </a:r>
          </a:p>
          <a:p>
            <a:r>
              <a:rPr lang="en-US" dirty="0" smtClean="0"/>
              <a:t>Functional Programming</a:t>
            </a:r>
          </a:p>
          <a:p>
            <a:r>
              <a:rPr lang="en-US" dirty="0" smtClean="0"/>
              <a:t>Actors</a:t>
            </a:r>
          </a:p>
          <a:p>
            <a:r>
              <a:rPr lang="en-US" dirty="0"/>
              <a:t>Futures</a:t>
            </a:r>
            <a:endParaRPr lang="en-US" dirty="0" smtClean="0"/>
          </a:p>
          <a:p>
            <a:r>
              <a:rPr lang="en-US" dirty="0" err="1"/>
              <a:t>Implicits</a:t>
            </a:r>
            <a:endParaRPr lang="en-US" dirty="0"/>
          </a:p>
          <a:p>
            <a:r>
              <a:rPr lang="en-US" dirty="0" smtClean="0"/>
              <a:t>Type </a:t>
            </a:r>
            <a:r>
              <a:rPr lang="en-US" dirty="0" smtClean="0"/>
              <a:t>Theory</a:t>
            </a:r>
            <a:endParaRPr lang="en-US" dirty="0" smtClean="0"/>
          </a:p>
          <a:p>
            <a:r>
              <a:rPr lang="en-US" dirty="0" smtClean="0"/>
              <a:t>Macros</a:t>
            </a:r>
            <a:endParaRPr lang="en-US" dirty="0" smtClean="0"/>
          </a:p>
          <a:p>
            <a:r>
              <a:rPr lang="en-US" dirty="0" smtClean="0"/>
              <a:t>Category Theory</a:t>
            </a:r>
          </a:p>
        </p:txBody>
      </p:sp>
    </p:spTree>
    <p:extLst>
      <p:ext uri="{BB962C8B-B14F-4D97-AF65-F5344CB8AC3E}">
        <p14:creationId xmlns:p14="http://schemas.microsoft.com/office/powerpoint/2010/main" val="305668495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Higher Order Functions</a:t>
            </a:r>
            <a:endParaRPr lang="en-US" dirty="0"/>
          </a:p>
        </p:txBody>
      </p:sp>
      <p:sp>
        <p:nvSpPr>
          <p:cNvPr id="4" name="TextBox 3"/>
          <p:cNvSpPr txBox="1"/>
          <p:nvPr/>
        </p:nvSpPr>
        <p:spPr>
          <a:xfrm>
            <a:off x="317500" y="1288122"/>
            <a:ext cx="8509000" cy="1077218"/>
          </a:xfrm>
          <a:prstGeom prst="rect">
            <a:avLst/>
          </a:prstGeom>
          <a:noFill/>
        </p:spPr>
        <p:txBody>
          <a:bodyPr wrap="square" rtlCol="0">
            <a:spAutoFit/>
          </a:bodyPr>
          <a:lstStyle/>
          <a:p>
            <a:r>
              <a:rPr lang="en-US" sz="1600" b="1" dirty="0" err="1">
                <a:solidFill>
                  <a:srgbClr val="000090"/>
                </a:solidFill>
                <a:latin typeface="Courier New"/>
                <a:cs typeface="Courier New"/>
              </a:rPr>
              <a:t>val</a:t>
            </a:r>
            <a:r>
              <a:rPr lang="en-US" sz="1600" b="1" dirty="0">
                <a:solidFill>
                  <a:srgbClr val="000090"/>
                </a:solidFill>
                <a:latin typeface="Courier New"/>
                <a:cs typeface="Courier New"/>
              </a:rPr>
              <a:t> </a:t>
            </a:r>
            <a:r>
              <a:rPr lang="en-US" sz="1600" dirty="0">
                <a:solidFill>
                  <a:srgbClr val="000090"/>
                </a:solidFill>
                <a:latin typeface="Courier New"/>
                <a:cs typeface="Courier New"/>
              </a:rPr>
              <a:t>names = List("Barb", "May", "Jon")</a:t>
            </a:r>
          </a:p>
          <a:p>
            <a:endParaRPr lang="en-US" sz="1600" b="1" dirty="0">
              <a:solidFill>
                <a:srgbClr val="000090"/>
              </a:solidFill>
              <a:latin typeface="Courier New"/>
              <a:cs typeface="Courier New"/>
            </a:endParaRPr>
          </a:p>
          <a:p>
            <a:r>
              <a:rPr lang="en-US" sz="1600" dirty="0">
                <a:solidFill>
                  <a:srgbClr val="000090"/>
                </a:solidFill>
                <a:latin typeface="Courier New"/>
                <a:cs typeface="Courier New"/>
              </a:rPr>
              <a:t>names map(_.</a:t>
            </a:r>
            <a:r>
              <a:rPr lang="en-US" sz="1600" dirty="0" err="1">
                <a:solidFill>
                  <a:srgbClr val="000090"/>
                </a:solidFill>
                <a:latin typeface="Courier New"/>
                <a:cs typeface="Courier New"/>
              </a:rPr>
              <a:t>toUpperCase</a:t>
            </a:r>
            <a:r>
              <a:rPr lang="en-US" sz="1600" dirty="0">
                <a:solidFill>
                  <a:srgbClr val="000090"/>
                </a:solidFill>
                <a:latin typeface="Courier New"/>
                <a:cs typeface="Courier New"/>
              </a:rPr>
              <a:t>)</a:t>
            </a:r>
          </a:p>
          <a:p>
            <a:r>
              <a:rPr lang="en-US" sz="1600" dirty="0">
                <a:solidFill>
                  <a:srgbClr val="000090"/>
                </a:solidFill>
                <a:latin typeface="Courier New"/>
                <a:cs typeface="Courier New"/>
              </a:rPr>
              <a:t>res0: List[</a:t>
            </a:r>
            <a:r>
              <a:rPr lang="en-US" sz="1600" dirty="0" err="1">
                <a:solidFill>
                  <a:srgbClr val="000090"/>
                </a:solidFill>
                <a:latin typeface="Courier New"/>
                <a:cs typeface="Courier New"/>
              </a:rPr>
              <a:t>java.lang.String</a:t>
            </a:r>
            <a:r>
              <a:rPr lang="en-US" sz="1600" dirty="0">
                <a:solidFill>
                  <a:srgbClr val="000090"/>
                </a:solidFill>
                <a:latin typeface="Courier New"/>
                <a:cs typeface="Courier New"/>
              </a:rPr>
              <a:t>] = List(BARB, MAY, JON</a:t>
            </a:r>
            <a:r>
              <a:rPr lang="en-US" sz="1600" dirty="0" smtClean="0">
                <a:solidFill>
                  <a:srgbClr val="000090"/>
                </a:solidFill>
                <a:latin typeface="Courier New"/>
                <a:cs typeface="Courier New"/>
              </a:rPr>
              <a:t>)</a:t>
            </a:r>
            <a:endParaRPr lang="en-US" sz="1600" dirty="0">
              <a:solidFill>
                <a:srgbClr val="000090"/>
              </a:solidFill>
              <a:latin typeface="Courier New"/>
              <a:cs typeface="Courier New"/>
            </a:endParaRPr>
          </a:p>
        </p:txBody>
      </p:sp>
      <p:sp>
        <p:nvSpPr>
          <p:cNvPr id="6" name="Content Placeholder 2"/>
          <p:cNvSpPr>
            <a:spLocks noGrp="1"/>
          </p:cNvSpPr>
          <p:nvPr>
            <p:ph idx="1"/>
          </p:nvPr>
        </p:nvSpPr>
        <p:spPr>
          <a:xfrm>
            <a:off x="457200" y="2852612"/>
            <a:ext cx="8229600" cy="3083730"/>
          </a:xfrm>
        </p:spPr>
        <p:txBody>
          <a:bodyPr>
            <a:normAutofit/>
          </a:bodyPr>
          <a:lstStyle/>
          <a:p>
            <a:r>
              <a:rPr lang="en-US" dirty="0" smtClean="0"/>
              <a:t>Really methods in Scala</a:t>
            </a:r>
          </a:p>
          <a:p>
            <a:r>
              <a:rPr lang="en-US" dirty="0" smtClean="0"/>
              <a:t>Applying closures to </a:t>
            </a:r>
            <a:r>
              <a:rPr lang="en-US" dirty="0" smtClean="0"/>
              <a:t>collections</a:t>
            </a:r>
            <a:endParaRPr lang="en-US" dirty="0" smtClean="0"/>
          </a:p>
        </p:txBody>
      </p:sp>
    </p:spTree>
    <p:extLst>
      <p:ext uri="{BB962C8B-B14F-4D97-AF65-F5344CB8AC3E}">
        <p14:creationId xmlns:p14="http://schemas.microsoft.com/office/powerpoint/2010/main" val="168724669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Higher Order Functions</a:t>
            </a:r>
            <a:endParaRPr lang="en-US" dirty="0"/>
          </a:p>
        </p:txBody>
      </p:sp>
      <p:sp>
        <p:nvSpPr>
          <p:cNvPr id="4" name="TextBox 3"/>
          <p:cNvSpPr txBox="1"/>
          <p:nvPr/>
        </p:nvSpPr>
        <p:spPr>
          <a:xfrm>
            <a:off x="317500" y="1288122"/>
            <a:ext cx="8509000" cy="4278094"/>
          </a:xfrm>
          <a:prstGeom prst="rect">
            <a:avLst/>
          </a:prstGeom>
          <a:noFill/>
        </p:spPr>
        <p:txBody>
          <a:bodyPr wrap="square" rtlCol="0">
            <a:spAutoFit/>
          </a:bodyPr>
          <a:lstStyle/>
          <a:p>
            <a:r>
              <a:rPr lang="en-US" sz="1600" b="1" dirty="0" err="1" smtClean="0">
                <a:solidFill>
                  <a:srgbClr val="000090"/>
                </a:solidFill>
                <a:latin typeface="Courier New"/>
                <a:cs typeface="Courier New"/>
              </a:rPr>
              <a:t>val</a:t>
            </a:r>
            <a:r>
              <a:rPr lang="en-US" sz="1600" b="1" dirty="0" smtClean="0">
                <a:solidFill>
                  <a:srgbClr val="000090"/>
                </a:solidFill>
                <a:latin typeface="Courier New"/>
                <a:cs typeface="Courier New"/>
              </a:rPr>
              <a:t> </a:t>
            </a:r>
            <a:r>
              <a:rPr lang="en-US" sz="1600" dirty="0" smtClean="0">
                <a:solidFill>
                  <a:srgbClr val="000090"/>
                </a:solidFill>
                <a:latin typeface="Courier New"/>
                <a:cs typeface="Courier New"/>
              </a:rPr>
              <a:t>names = List("Barb", "May", "Jon")</a:t>
            </a:r>
          </a:p>
          <a:p>
            <a:endParaRPr lang="en-US" sz="1600" b="1" dirty="0" smtClean="0">
              <a:solidFill>
                <a:srgbClr val="000090"/>
              </a:solidFill>
              <a:latin typeface="Courier New"/>
              <a:cs typeface="Courier New"/>
            </a:endParaRPr>
          </a:p>
          <a:p>
            <a:r>
              <a:rPr lang="en-US" sz="1600" dirty="0" smtClean="0">
                <a:solidFill>
                  <a:srgbClr val="000090"/>
                </a:solidFill>
                <a:latin typeface="Courier New"/>
                <a:cs typeface="Courier New"/>
              </a:rPr>
              <a:t>names map(_.</a:t>
            </a:r>
            <a:r>
              <a:rPr lang="en-US" sz="1600" dirty="0" err="1" smtClean="0">
                <a:solidFill>
                  <a:srgbClr val="000090"/>
                </a:solidFill>
                <a:latin typeface="Courier New"/>
                <a:cs typeface="Courier New"/>
              </a:rPr>
              <a:t>toUpperCase</a:t>
            </a:r>
            <a:r>
              <a:rPr lang="en-US" sz="1600" dirty="0" smtClean="0">
                <a:solidFill>
                  <a:srgbClr val="000090"/>
                </a:solidFill>
                <a:latin typeface="Courier New"/>
                <a:cs typeface="Courier New"/>
              </a:rPr>
              <a:t>)</a:t>
            </a:r>
          </a:p>
          <a:p>
            <a:r>
              <a:rPr lang="en-US" sz="1600" dirty="0" smtClean="0">
                <a:solidFill>
                  <a:srgbClr val="000090"/>
                </a:solidFill>
                <a:latin typeface="Courier New"/>
                <a:cs typeface="Courier New"/>
              </a:rPr>
              <a:t>res0: List[</a:t>
            </a:r>
            <a:r>
              <a:rPr lang="en-US" sz="1600" dirty="0" err="1" smtClean="0">
                <a:solidFill>
                  <a:srgbClr val="000090"/>
                </a:solidFill>
                <a:latin typeface="Courier New"/>
                <a:cs typeface="Courier New"/>
              </a:rPr>
              <a:t>java.lang.String</a:t>
            </a:r>
            <a:r>
              <a:rPr lang="en-US" sz="1600" dirty="0" smtClean="0">
                <a:solidFill>
                  <a:srgbClr val="000090"/>
                </a:solidFill>
                <a:latin typeface="Courier New"/>
                <a:cs typeface="Courier New"/>
              </a:rPr>
              <a:t>] = List(BARB, MAY, JON)</a:t>
            </a:r>
          </a:p>
          <a:p>
            <a:endParaRPr lang="en-US" sz="1600" b="1" dirty="0" smtClean="0">
              <a:solidFill>
                <a:srgbClr val="000090"/>
              </a:solidFill>
              <a:latin typeface="Courier New"/>
              <a:cs typeface="Courier New"/>
            </a:endParaRPr>
          </a:p>
          <a:p>
            <a:r>
              <a:rPr lang="en-US" sz="1600" dirty="0" smtClean="0">
                <a:solidFill>
                  <a:srgbClr val="000090"/>
                </a:solidFill>
                <a:latin typeface="Courier New"/>
                <a:cs typeface="Courier New"/>
              </a:rPr>
              <a:t>names </a:t>
            </a:r>
            <a:r>
              <a:rPr lang="en-US" sz="1600" dirty="0" err="1" smtClean="0">
                <a:solidFill>
                  <a:srgbClr val="000090"/>
                </a:solidFill>
                <a:latin typeface="Courier New"/>
                <a:cs typeface="Courier New"/>
              </a:rPr>
              <a:t>flatMap</a:t>
            </a:r>
            <a:r>
              <a:rPr lang="en-US" sz="1600" dirty="0">
                <a:solidFill>
                  <a:srgbClr val="000090"/>
                </a:solidFill>
                <a:latin typeface="Courier New"/>
                <a:cs typeface="Courier New"/>
              </a:rPr>
              <a:t>(</a:t>
            </a:r>
            <a:r>
              <a:rPr lang="en-US" sz="1600" dirty="0" smtClean="0">
                <a:solidFill>
                  <a:srgbClr val="000090"/>
                </a:solidFill>
                <a:latin typeface="Courier New"/>
                <a:cs typeface="Courier New"/>
              </a:rPr>
              <a:t>_.</a:t>
            </a:r>
            <a:r>
              <a:rPr lang="en-US" sz="1600" dirty="0" err="1" smtClean="0">
                <a:solidFill>
                  <a:srgbClr val="000090"/>
                </a:solidFill>
                <a:latin typeface="Courier New"/>
                <a:cs typeface="Courier New"/>
              </a:rPr>
              <a:t>toUpperCase</a:t>
            </a:r>
            <a:r>
              <a:rPr lang="en-US" sz="1600" dirty="0" smtClean="0">
                <a:solidFill>
                  <a:srgbClr val="000090"/>
                </a:solidFill>
                <a:latin typeface="Courier New"/>
                <a:cs typeface="Courier New"/>
              </a:rPr>
              <a:t>)</a:t>
            </a:r>
          </a:p>
          <a:p>
            <a:r>
              <a:rPr lang="en-US" sz="1600" dirty="0" smtClean="0">
                <a:solidFill>
                  <a:srgbClr val="000090"/>
                </a:solidFill>
                <a:latin typeface="Courier New"/>
                <a:cs typeface="Courier New"/>
              </a:rPr>
              <a:t>res1: List[Char] = List(B, A, R, B, M, A, Y, J, O, N)</a:t>
            </a:r>
          </a:p>
          <a:p>
            <a:endParaRPr lang="en-US" sz="1600" dirty="0">
              <a:solidFill>
                <a:srgbClr val="000090"/>
              </a:solidFill>
              <a:latin typeface="Courier New"/>
              <a:cs typeface="Courier New"/>
            </a:endParaRPr>
          </a:p>
          <a:p>
            <a:r>
              <a:rPr lang="en-US" sz="1600" dirty="0" smtClean="0">
                <a:solidFill>
                  <a:srgbClr val="000090"/>
                </a:solidFill>
                <a:latin typeface="Courier New"/>
                <a:cs typeface="Courier New"/>
              </a:rPr>
              <a:t>names filter (_.contains("a"))</a:t>
            </a:r>
          </a:p>
          <a:p>
            <a:r>
              <a:rPr lang="en-US" sz="1600" dirty="0" smtClean="0">
                <a:solidFill>
                  <a:srgbClr val="000090"/>
                </a:solidFill>
                <a:latin typeface="Courier New"/>
                <a:cs typeface="Courier New"/>
              </a:rPr>
              <a:t>res2: List[</a:t>
            </a:r>
            <a:r>
              <a:rPr lang="en-US" sz="1600" dirty="0" err="1" smtClean="0">
                <a:solidFill>
                  <a:srgbClr val="000090"/>
                </a:solidFill>
                <a:latin typeface="Courier New"/>
                <a:cs typeface="Courier New"/>
              </a:rPr>
              <a:t>java.lang.String</a:t>
            </a:r>
            <a:r>
              <a:rPr lang="en-US" sz="1600" dirty="0" smtClean="0">
                <a:solidFill>
                  <a:srgbClr val="000090"/>
                </a:solidFill>
                <a:latin typeface="Courier New"/>
                <a:cs typeface="Courier New"/>
              </a:rPr>
              <a:t>] = List(Barb, May)</a:t>
            </a:r>
          </a:p>
          <a:p>
            <a:endParaRPr lang="en-US" sz="1600" dirty="0">
              <a:solidFill>
                <a:srgbClr val="000090"/>
              </a:solidFill>
              <a:latin typeface="Courier New"/>
              <a:cs typeface="Courier New"/>
            </a:endParaRPr>
          </a:p>
          <a:p>
            <a:r>
              <a:rPr lang="en-US" sz="1600" b="1" dirty="0" err="1" smtClean="0">
                <a:solidFill>
                  <a:srgbClr val="000090"/>
                </a:solidFill>
                <a:latin typeface="Courier New"/>
                <a:cs typeface="Courier New"/>
              </a:rPr>
              <a:t>val</a:t>
            </a:r>
            <a:r>
              <a:rPr lang="en-US" sz="1600" b="1" dirty="0" smtClean="0">
                <a:solidFill>
                  <a:srgbClr val="000090"/>
                </a:solidFill>
                <a:latin typeface="Courier New"/>
                <a:cs typeface="Courier New"/>
              </a:rPr>
              <a:t> </a:t>
            </a:r>
            <a:r>
              <a:rPr lang="en-US" sz="1600" dirty="0" smtClean="0">
                <a:solidFill>
                  <a:srgbClr val="000090"/>
                </a:solidFill>
                <a:latin typeface="Courier New"/>
                <a:cs typeface="Courier New"/>
              </a:rPr>
              <a:t>numbers = 1 to 20 // Range(1, 2, 3, ... 20)</a:t>
            </a:r>
          </a:p>
          <a:p>
            <a:endParaRPr lang="en-US" sz="1600" dirty="0" smtClean="0">
              <a:solidFill>
                <a:srgbClr val="000090"/>
              </a:solidFill>
              <a:latin typeface="Courier New"/>
              <a:cs typeface="Courier New"/>
            </a:endParaRPr>
          </a:p>
          <a:p>
            <a:r>
              <a:rPr lang="en-US" sz="1600" dirty="0" err="1" smtClean="0">
                <a:solidFill>
                  <a:srgbClr val="000090"/>
                </a:solidFill>
                <a:latin typeface="Courier New"/>
                <a:cs typeface="Courier New"/>
              </a:rPr>
              <a:t>numbers.groupBy</a:t>
            </a:r>
            <a:r>
              <a:rPr lang="en-US" sz="1600" dirty="0" smtClean="0">
                <a:solidFill>
                  <a:srgbClr val="000090"/>
                </a:solidFill>
                <a:latin typeface="Courier New"/>
                <a:cs typeface="Courier New"/>
              </a:rPr>
              <a:t>(_ % 3)</a:t>
            </a:r>
          </a:p>
          <a:p>
            <a:r>
              <a:rPr lang="fr-FR" sz="1600" dirty="0" smtClean="0">
                <a:solidFill>
                  <a:srgbClr val="000090"/>
                </a:solidFill>
                <a:latin typeface="Courier New"/>
                <a:cs typeface="Courier New"/>
              </a:rPr>
              <a:t>res3: </a:t>
            </a:r>
            <a:r>
              <a:rPr lang="fr-FR" sz="1600" dirty="0" err="1" smtClean="0">
                <a:solidFill>
                  <a:srgbClr val="000090"/>
                </a:solidFill>
                <a:latin typeface="Courier New"/>
                <a:cs typeface="Courier New"/>
              </a:rPr>
              <a:t>Map</a:t>
            </a:r>
            <a:r>
              <a:rPr lang="fr-FR" sz="1600" dirty="0" smtClean="0">
                <a:solidFill>
                  <a:srgbClr val="000090"/>
                </a:solidFill>
                <a:latin typeface="Courier New"/>
                <a:cs typeface="Courier New"/>
              </a:rPr>
              <a:t>[Int, </a:t>
            </a:r>
            <a:r>
              <a:rPr lang="fr-FR" sz="1600" dirty="0" err="1" smtClean="0">
                <a:solidFill>
                  <a:srgbClr val="000090"/>
                </a:solidFill>
                <a:latin typeface="Courier New"/>
                <a:cs typeface="Courier New"/>
              </a:rPr>
              <a:t>IndexedSeq</a:t>
            </a:r>
            <a:r>
              <a:rPr lang="fr-FR" sz="1600" dirty="0" smtClean="0">
                <a:solidFill>
                  <a:srgbClr val="000090"/>
                </a:solidFill>
                <a:latin typeface="Courier New"/>
                <a:cs typeface="Courier New"/>
              </a:rPr>
              <a:t>[Int]] = </a:t>
            </a:r>
            <a:r>
              <a:rPr lang="fr-FR" sz="1600" dirty="0" err="1" smtClean="0">
                <a:solidFill>
                  <a:srgbClr val="000090"/>
                </a:solidFill>
                <a:latin typeface="Courier New"/>
                <a:cs typeface="Courier New"/>
              </a:rPr>
              <a:t>Map</a:t>
            </a:r>
            <a:r>
              <a:rPr lang="fr-FR" sz="1600" dirty="0" smtClean="0">
                <a:solidFill>
                  <a:srgbClr val="000090"/>
                </a:solidFill>
                <a:latin typeface="Courier New"/>
                <a:cs typeface="Courier New"/>
              </a:rPr>
              <a:t>(1 -&gt; </a:t>
            </a:r>
            <a:r>
              <a:rPr lang="fr-FR" sz="1600" dirty="0" err="1" smtClean="0">
                <a:solidFill>
                  <a:srgbClr val="000090"/>
                </a:solidFill>
                <a:latin typeface="Courier New"/>
                <a:cs typeface="Courier New"/>
              </a:rPr>
              <a:t>Vector</a:t>
            </a:r>
            <a:r>
              <a:rPr lang="fr-FR" sz="1600" dirty="0" smtClean="0">
                <a:solidFill>
                  <a:srgbClr val="000090"/>
                </a:solidFill>
                <a:latin typeface="Courier New"/>
                <a:cs typeface="Courier New"/>
              </a:rPr>
              <a:t>(1, 4, 7, 10, 13, 16, 19), 2 -&gt; </a:t>
            </a:r>
            <a:r>
              <a:rPr lang="fr-FR" sz="1600" dirty="0" err="1" smtClean="0">
                <a:solidFill>
                  <a:srgbClr val="000090"/>
                </a:solidFill>
                <a:latin typeface="Courier New"/>
                <a:cs typeface="Courier New"/>
              </a:rPr>
              <a:t>Vector</a:t>
            </a:r>
            <a:r>
              <a:rPr lang="fr-FR" sz="1600" dirty="0" smtClean="0">
                <a:solidFill>
                  <a:srgbClr val="000090"/>
                </a:solidFill>
                <a:latin typeface="Courier New"/>
                <a:cs typeface="Courier New"/>
              </a:rPr>
              <a:t>(2, 5, 8, 11, 14, 17, 20), 0 -&gt; </a:t>
            </a:r>
            <a:r>
              <a:rPr lang="fr-FR" sz="1600" dirty="0" err="1" smtClean="0">
                <a:solidFill>
                  <a:srgbClr val="000090"/>
                </a:solidFill>
                <a:latin typeface="Courier New"/>
                <a:cs typeface="Courier New"/>
              </a:rPr>
              <a:t>Vector</a:t>
            </a:r>
            <a:r>
              <a:rPr lang="fr-FR" sz="1600" dirty="0" smtClean="0">
                <a:solidFill>
                  <a:srgbClr val="000090"/>
                </a:solidFill>
                <a:latin typeface="Courier New"/>
                <a:cs typeface="Courier New"/>
              </a:rPr>
              <a:t>(3, 6, 9, 12, 15, 18))</a:t>
            </a:r>
            <a:endParaRPr lang="en-US" sz="1600" dirty="0" smtClean="0">
              <a:solidFill>
                <a:srgbClr val="000090"/>
              </a:solidFill>
              <a:latin typeface="Courier New"/>
              <a:cs typeface="Courier New"/>
            </a:endParaRPr>
          </a:p>
        </p:txBody>
      </p:sp>
    </p:spTree>
    <p:extLst>
      <p:ext uri="{BB962C8B-B14F-4D97-AF65-F5344CB8AC3E}">
        <p14:creationId xmlns:p14="http://schemas.microsoft.com/office/powerpoint/2010/main" val="364375882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For Comprehensions</a:t>
            </a:r>
            <a:endParaRPr lang="en-US" dirty="0"/>
          </a:p>
        </p:txBody>
      </p:sp>
      <p:sp>
        <p:nvSpPr>
          <p:cNvPr id="5" name="Content Placeholder 2"/>
          <p:cNvSpPr>
            <a:spLocks noGrp="1"/>
          </p:cNvSpPr>
          <p:nvPr>
            <p:ph idx="1"/>
          </p:nvPr>
        </p:nvSpPr>
        <p:spPr>
          <a:xfrm>
            <a:off x="457200" y="3842667"/>
            <a:ext cx="8229600" cy="1694532"/>
          </a:xfrm>
        </p:spPr>
        <p:txBody>
          <a:bodyPr>
            <a:normAutofit/>
          </a:bodyPr>
          <a:lstStyle/>
          <a:p>
            <a:r>
              <a:rPr lang="en-US" dirty="0" smtClean="0"/>
              <a:t>Used for composing higher-order functions</a:t>
            </a:r>
          </a:p>
          <a:p>
            <a:r>
              <a:rPr lang="en-US" dirty="0" smtClean="0"/>
              <a:t>As you chain higher-order functions, you may find it easier to reason about them this way</a:t>
            </a:r>
          </a:p>
        </p:txBody>
      </p:sp>
      <p:sp>
        <p:nvSpPr>
          <p:cNvPr id="7" name="TextBox 6"/>
          <p:cNvSpPr txBox="1"/>
          <p:nvPr/>
        </p:nvSpPr>
        <p:spPr>
          <a:xfrm>
            <a:off x="317500" y="1288122"/>
            <a:ext cx="8509000" cy="2554545"/>
          </a:xfrm>
          <a:prstGeom prst="rect">
            <a:avLst/>
          </a:prstGeom>
          <a:noFill/>
        </p:spPr>
        <p:txBody>
          <a:bodyPr wrap="square" rtlCol="0">
            <a:spAutoFit/>
          </a:bodyPr>
          <a:lstStyle/>
          <a:p>
            <a:r>
              <a:rPr lang="en-US" sz="1600" b="1" dirty="0" err="1" smtClean="0">
                <a:solidFill>
                  <a:srgbClr val="000090"/>
                </a:solidFill>
                <a:latin typeface="Courier New"/>
                <a:cs typeface="Courier New"/>
              </a:rPr>
              <a:t>val</a:t>
            </a:r>
            <a:r>
              <a:rPr lang="en-US" sz="1600" b="1" dirty="0" smtClean="0">
                <a:solidFill>
                  <a:srgbClr val="000090"/>
                </a:solidFill>
                <a:latin typeface="Courier New"/>
                <a:cs typeface="Courier New"/>
              </a:rPr>
              <a:t> </a:t>
            </a:r>
            <a:r>
              <a:rPr lang="en-US" sz="1600" dirty="0" err="1" smtClean="0">
                <a:solidFill>
                  <a:srgbClr val="000090"/>
                </a:solidFill>
                <a:latin typeface="Courier New"/>
                <a:cs typeface="Courier New"/>
              </a:rPr>
              <a:t>myNums</a:t>
            </a:r>
            <a:r>
              <a:rPr lang="en-US" sz="1600" dirty="0" smtClean="0">
                <a:solidFill>
                  <a:srgbClr val="000090"/>
                </a:solidFill>
                <a:latin typeface="Courier New"/>
                <a:cs typeface="Courier New"/>
              </a:rPr>
              <a:t> = 1 to 20</a:t>
            </a:r>
            <a:endParaRPr lang="en-US" sz="1600" b="1" dirty="0" smtClean="0">
              <a:solidFill>
                <a:srgbClr val="000090"/>
              </a:solidFill>
              <a:latin typeface="Courier New"/>
              <a:cs typeface="Courier New"/>
            </a:endParaRPr>
          </a:p>
          <a:p>
            <a:endParaRPr lang="en-US" sz="1600" b="1" dirty="0" smtClean="0">
              <a:solidFill>
                <a:srgbClr val="000090"/>
              </a:solidFill>
              <a:latin typeface="Courier New"/>
              <a:cs typeface="Courier New"/>
            </a:endParaRPr>
          </a:p>
          <a:p>
            <a:r>
              <a:rPr lang="en-US" sz="1600" b="1" dirty="0" smtClean="0">
                <a:solidFill>
                  <a:srgbClr val="000090"/>
                </a:solidFill>
                <a:latin typeface="Courier New"/>
                <a:cs typeface="Courier New"/>
              </a:rPr>
              <a:t>for </a:t>
            </a:r>
            <a:r>
              <a:rPr lang="en-US" sz="1600" dirty="0" smtClean="0">
                <a:solidFill>
                  <a:srgbClr val="000090"/>
                </a:solidFill>
                <a:latin typeface="Courier New"/>
                <a:cs typeface="Courier New"/>
              </a:rPr>
              <a:t>(</a:t>
            </a:r>
            <a:r>
              <a:rPr lang="en-US" sz="1600" dirty="0" err="1" smtClean="0">
                <a:solidFill>
                  <a:srgbClr val="000090"/>
                </a:solidFill>
                <a:latin typeface="Courier New"/>
                <a:cs typeface="Courier New"/>
              </a:rPr>
              <a:t>i</a:t>
            </a:r>
            <a:r>
              <a:rPr lang="en-US" sz="1600" dirty="0" smtClean="0">
                <a:solidFill>
                  <a:srgbClr val="000090"/>
                </a:solidFill>
                <a:latin typeface="Courier New"/>
                <a:cs typeface="Courier New"/>
              </a:rPr>
              <a:t> &lt;- </a:t>
            </a:r>
            <a:r>
              <a:rPr lang="en-US" sz="1600" dirty="0" err="1" smtClean="0">
                <a:solidFill>
                  <a:srgbClr val="000090"/>
                </a:solidFill>
                <a:latin typeface="Courier New"/>
                <a:cs typeface="Courier New"/>
              </a:rPr>
              <a:t>myNums</a:t>
            </a:r>
            <a:r>
              <a:rPr lang="en-US" sz="1600" dirty="0" smtClean="0">
                <a:solidFill>
                  <a:srgbClr val="000090"/>
                </a:solidFill>
                <a:latin typeface="Courier New"/>
                <a:cs typeface="Courier New"/>
              </a:rPr>
              <a:t>) </a:t>
            </a:r>
            <a:r>
              <a:rPr lang="en-US" sz="1600" b="1" dirty="0" smtClean="0">
                <a:solidFill>
                  <a:srgbClr val="000090"/>
                </a:solidFill>
                <a:latin typeface="Courier New"/>
                <a:cs typeface="Courier New"/>
              </a:rPr>
              <a:t>yield</a:t>
            </a:r>
            <a:r>
              <a:rPr lang="en-US" sz="1600" dirty="0" smtClean="0">
                <a:solidFill>
                  <a:srgbClr val="000090"/>
                </a:solidFill>
                <a:latin typeface="Courier New"/>
                <a:cs typeface="Courier New"/>
              </a:rPr>
              <a:t> </a:t>
            </a:r>
            <a:r>
              <a:rPr lang="en-US" sz="1600" dirty="0" err="1" smtClean="0">
                <a:solidFill>
                  <a:srgbClr val="000090"/>
                </a:solidFill>
                <a:latin typeface="Courier New"/>
                <a:cs typeface="Courier New"/>
              </a:rPr>
              <a:t>i</a:t>
            </a:r>
            <a:r>
              <a:rPr lang="en-US" sz="1600" dirty="0" smtClean="0">
                <a:solidFill>
                  <a:srgbClr val="000090"/>
                </a:solidFill>
                <a:latin typeface="Courier New"/>
                <a:cs typeface="Courier New"/>
              </a:rPr>
              <a:t> + 1</a:t>
            </a:r>
            <a:endParaRPr lang="en-US" sz="1600" b="1" dirty="0" smtClean="0">
              <a:solidFill>
                <a:srgbClr val="000090"/>
              </a:solidFill>
              <a:latin typeface="Courier New"/>
              <a:cs typeface="Courier New"/>
            </a:endParaRPr>
          </a:p>
          <a:p>
            <a:r>
              <a:rPr lang="en-US" sz="1600" dirty="0" err="1" smtClean="0">
                <a:solidFill>
                  <a:srgbClr val="000090"/>
                </a:solidFill>
                <a:latin typeface="Courier New"/>
                <a:cs typeface="Courier New"/>
              </a:rPr>
              <a:t>myNums</a:t>
            </a:r>
            <a:r>
              <a:rPr lang="en-US" sz="1600" dirty="0" smtClean="0">
                <a:solidFill>
                  <a:srgbClr val="000090"/>
                </a:solidFill>
                <a:latin typeface="Courier New"/>
                <a:cs typeface="Courier New"/>
              </a:rPr>
              <a:t> map(_ + 1)</a:t>
            </a:r>
          </a:p>
          <a:p>
            <a:endParaRPr lang="en-US" sz="1600" b="1" dirty="0" smtClean="0">
              <a:solidFill>
                <a:srgbClr val="000090"/>
              </a:solidFill>
              <a:latin typeface="Courier New"/>
              <a:cs typeface="Courier New"/>
            </a:endParaRPr>
          </a:p>
          <a:p>
            <a:r>
              <a:rPr lang="en-US" sz="1600" b="1" dirty="0" smtClean="0">
                <a:solidFill>
                  <a:srgbClr val="000090"/>
                </a:solidFill>
                <a:latin typeface="Courier New"/>
                <a:cs typeface="Courier New"/>
              </a:rPr>
              <a:t>for</a:t>
            </a:r>
            <a:r>
              <a:rPr lang="en-US" sz="1600" dirty="0" smtClean="0">
                <a:solidFill>
                  <a:srgbClr val="000090"/>
                </a:solidFill>
                <a:latin typeface="Courier New"/>
                <a:cs typeface="Courier New"/>
              </a:rPr>
              <a:t> (</a:t>
            </a:r>
          </a:p>
          <a:p>
            <a:r>
              <a:rPr lang="en-US" sz="1600" b="1" dirty="0">
                <a:solidFill>
                  <a:srgbClr val="000090"/>
                </a:solidFill>
                <a:latin typeface="Courier New"/>
                <a:cs typeface="Courier New"/>
              </a:rPr>
              <a:t>  </a:t>
            </a:r>
            <a:r>
              <a:rPr lang="en-US" sz="1600" dirty="0" err="1" smtClean="0">
                <a:solidFill>
                  <a:srgbClr val="000090"/>
                </a:solidFill>
                <a:latin typeface="Courier New"/>
                <a:cs typeface="Courier New"/>
              </a:rPr>
              <a:t>i</a:t>
            </a:r>
            <a:r>
              <a:rPr lang="en-US" sz="1600" dirty="0" smtClean="0">
                <a:solidFill>
                  <a:srgbClr val="000090"/>
                </a:solidFill>
                <a:latin typeface="Courier New"/>
                <a:cs typeface="Courier New"/>
              </a:rPr>
              <a:t> &lt;- </a:t>
            </a:r>
            <a:r>
              <a:rPr lang="en-US" sz="1600" dirty="0" err="1" smtClean="0">
                <a:solidFill>
                  <a:srgbClr val="000090"/>
                </a:solidFill>
                <a:latin typeface="Courier New"/>
                <a:cs typeface="Courier New"/>
              </a:rPr>
              <a:t>myNums</a:t>
            </a:r>
            <a:endParaRPr lang="en-US" sz="1600" dirty="0" smtClean="0">
              <a:solidFill>
                <a:srgbClr val="000090"/>
              </a:solidFill>
              <a:latin typeface="Courier New"/>
              <a:cs typeface="Courier New"/>
            </a:endParaRPr>
          </a:p>
          <a:p>
            <a:r>
              <a:rPr lang="en-US" sz="1600" dirty="0">
                <a:solidFill>
                  <a:srgbClr val="000090"/>
                </a:solidFill>
                <a:latin typeface="Courier New"/>
                <a:cs typeface="Courier New"/>
              </a:rPr>
              <a:t> </a:t>
            </a:r>
            <a:r>
              <a:rPr lang="en-US" sz="1600" dirty="0" smtClean="0">
                <a:solidFill>
                  <a:srgbClr val="000090"/>
                </a:solidFill>
                <a:latin typeface="Courier New"/>
                <a:cs typeface="Courier New"/>
              </a:rPr>
              <a:t> j &lt;- 1 to </a:t>
            </a:r>
            <a:r>
              <a:rPr lang="en-US" sz="1600" dirty="0" err="1" smtClean="0">
                <a:solidFill>
                  <a:srgbClr val="000090"/>
                </a:solidFill>
                <a:latin typeface="Courier New"/>
                <a:cs typeface="Courier New"/>
              </a:rPr>
              <a:t>i</a:t>
            </a:r>
            <a:endParaRPr lang="en-US" sz="1600" dirty="0" smtClean="0">
              <a:solidFill>
                <a:srgbClr val="000090"/>
              </a:solidFill>
              <a:latin typeface="Courier New"/>
              <a:cs typeface="Courier New"/>
            </a:endParaRPr>
          </a:p>
          <a:p>
            <a:r>
              <a:rPr lang="en-US" sz="1600" dirty="0" smtClean="0">
                <a:solidFill>
                  <a:srgbClr val="000090"/>
                </a:solidFill>
                <a:latin typeface="Courier New"/>
                <a:cs typeface="Courier New"/>
              </a:rPr>
              <a:t>} </a:t>
            </a:r>
            <a:r>
              <a:rPr lang="en-US" sz="1600" b="1" dirty="0" smtClean="0">
                <a:solidFill>
                  <a:srgbClr val="000090"/>
                </a:solidFill>
                <a:latin typeface="Courier New"/>
                <a:cs typeface="Courier New"/>
              </a:rPr>
              <a:t>yield</a:t>
            </a:r>
            <a:r>
              <a:rPr lang="en-US" sz="1600" dirty="0" smtClean="0">
                <a:solidFill>
                  <a:srgbClr val="000090"/>
                </a:solidFill>
                <a:latin typeface="Courier New"/>
                <a:cs typeface="Courier New"/>
              </a:rPr>
              <a:t> </a:t>
            </a:r>
            <a:r>
              <a:rPr lang="en-US" sz="1600" dirty="0" err="1" smtClean="0">
                <a:solidFill>
                  <a:srgbClr val="000090"/>
                </a:solidFill>
                <a:latin typeface="Courier New"/>
                <a:cs typeface="Courier New"/>
              </a:rPr>
              <a:t>i</a:t>
            </a:r>
            <a:r>
              <a:rPr lang="en-US" sz="1600" dirty="0" smtClean="0">
                <a:solidFill>
                  <a:srgbClr val="000090"/>
                </a:solidFill>
                <a:latin typeface="Courier New"/>
                <a:cs typeface="Courier New"/>
              </a:rPr>
              <a:t> * j</a:t>
            </a:r>
          </a:p>
          <a:p>
            <a:r>
              <a:rPr lang="en-US" sz="1600" dirty="0" err="1" smtClean="0">
                <a:solidFill>
                  <a:srgbClr val="000090"/>
                </a:solidFill>
                <a:latin typeface="Courier New"/>
                <a:cs typeface="Courier New"/>
              </a:rPr>
              <a:t>myNums</a:t>
            </a:r>
            <a:r>
              <a:rPr lang="en-US" sz="1600" dirty="0" smtClean="0">
                <a:solidFill>
                  <a:srgbClr val="000090"/>
                </a:solidFill>
                <a:latin typeface="Courier New"/>
                <a:cs typeface="Courier New"/>
              </a:rPr>
              <a:t> </a:t>
            </a:r>
            <a:r>
              <a:rPr lang="en-US" sz="1600" dirty="0" err="1" smtClean="0">
                <a:solidFill>
                  <a:srgbClr val="000090"/>
                </a:solidFill>
                <a:latin typeface="Courier New"/>
                <a:cs typeface="Courier New"/>
              </a:rPr>
              <a:t>flatMap</a:t>
            </a:r>
            <a:r>
              <a:rPr lang="en-US" sz="1600" dirty="0" smtClean="0">
                <a:solidFill>
                  <a:srgbClr val="000090"/>
                </a:solidFill>
                <a:latin typeface="Courier New"/>
                <a:cs typeface="Courier New"/>
              </a:rPr>
              <a:t>(</a:t>
            </a:r>
            <a:r>
              <a:rPr lang="en-US" sz="1600" dirty="0" err="1" smtClean="0">
                <a:solidFill>
                  <a:srgbClr val="000090"/>
                </a:solidFill>
                <a:latin typeface="Courier New"/>
                <a:cs typeface="Courier New"/>
              </a:rPr>
              <a:t>i</a:t>
            </a:r>
            <a:r>
              <a:rPr lang="en-US" sz="1600" dirty="0" smtClean="0">
                <a:solidFill>
                  <a:srgbClr val="000090"/>
                </a:solidFill>
                <a:latin typeface="Courier New"/>
                <a:cs typeface="Courier New"/>
              </a:rPr>
              <a:t> =&gt; 1 to </a:t>
            </a:r>
            <a:r>
              <a:rPr lang="en-US" sz="1600" dirty="0" err="1" smtClean="0">
                <a:solidFill>
                  <a:srgbClr val="000090"/>
                </a:solidFill>
                <a:latin typeface="Courier New"/>
                <a:cs typeface="Courier New"/>
              </a:rPr>
              <a:t>i</a:t>
            </a:r>
            <a:r>
              <a:rPr lang="en-US" sz="1600" dirty="0" smtClean="0">
                <a:solidFill>
                  <a:srgbClr val="000090"/>
                </a:solidFill>
                <a:latin typeface="Courier New"/>
                <a:cs typeface="Courier New"/>
              </a:rPr>
              <a:t> map (j =&gt; I * j))</a:t>
            </a:r>
          </a:p>
        </p:txBody>
      </p:sp>
    </p:spTree>
    <p:extLst>
      <p:ext uri="{BB962C8B-B14F-4D97-AF65-F5344CB8AC3E}">
        <p14:creationId xmlns:p14="http://schemas.microsoft.com/office/powerpoint/2010/main" val="220408564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 Collections</a:t>
            </a:r>
            <a:endParaRPr lang="en-US" dirty="0"/>
          </a:p>
        </p:txBody>
      </p:sp>
      <p:sp>
        <p:nvSpPr>
          <p:cNvPr id="4" name="TextBox 3"/>
          <p:cNvSpPr txBox="1"/>
          <p:nvPr/>
        </p:nvSpPr>
        <p:spPr>
          <a:xfrm>
            <a:off x="317500" y="1288122"/>
            <a:ext cx="8509000" cy="2800766"/>
          </a:xfrm>
          <a:prstGeom prst="rect">
            <a:avLst/>
          </a:prstGeom>
          <a:noFill/>
        </p:spPr>
        <p:txBody>
          <a:bodyPr wrap="square" rtlCol="0">
            <a:spAutoFit/>
          </a:bodyPr>
          <a:lstStyle/>
          <a:p>
            <a:r>
              <a:rPr lang="en-US" sz="1600" dirty="0" err="1">
                <a:solidFill>
                  <a:srgbClr val="000090"/>
                </a:solidFill>
                <a:latin typeface="Courier New"/>
                <a:cs typeface="Courier New"/>
              </a:rPr>
              <a:t>scala</a:t>
            </a:r>
            <a:r>
              <a:rPr lang="en-US" sz="1600" dirty="0">
                <a:solidFill>
                  <a:srgbClr val="000090"/>
                </a:solidFill>
                <a:latin typeface="Courier New"/>
                <a:cs typeface="Courier New"/>
              </a:rPr>
              <a:t>&gt; 1 to 1000000</a:t>
            </a:r>
          </a:p>
          <a:p>
            <a:r>
              <a:rPr lang="en-US" sz="1600" dirty="0" smtClean="0">
                <a:solidFill>
                  <a:srgbClr val="000090"/>
                </a:solidFill>
                <a:latin typeface="Courier New"/>
                <a:cs typeface="Courier New"/>
              </a:rPr>
              <a:t>res0: </a:t>
            </a:r>
            <a:r>
              <a:rPr lang="en-US" sz="1600" dirty="0" err="1">
                <a:solidFill>
                  <a:srgbClr val="000090"/>
                </a:solidFill>
                <a:latin typeface="Courier New"/>
                <a:cs typeface="Courier New"/>
              </a:rPr>
              <a:t>scala.collection.immutable.Range.Inclusive</a:t>
            </a:r>
            <a:r>
              <a:rPr lang="en-US" sz="1600" dirty="0">
                <a:solidFill>
                  <a:srgbClr val="000090"/>
                </a:solidFill>
                <a:latin typeface="Courier New"/>
                <a:cs typeface="Courier New"/>
              </a:rPr>
              <a:t> = Range(1, 2</a:t>
            </a:r>
            <a:r>
              <a:rPr lang="en-US" sz="1600" dirty="0" smtClean="0">
                <a:solidFill>
                  <a:srgbClr val="000090"/>
                </a:solidFill>
                <a:latin typeface="Courier New"/>
                <a:cs typeface="Courier New"/>
              </a:rPr>
              <a:t>, 3,.</a:t>
            </a:r>
            <a:r>
              <a:rPr lang="en-US" sz="1600" dirty="0">
                <a:solidFill>
                  <a:srgbClr val="000090"/>
                </a:solidFill>
                <a:latin typeface="Courier New"/>
                <a:cs typeface="Courier New"/>
              </a:rPr>
              <a:t>..</a:t>
            </a:r>
          </a:p>
          <a:p>
            <a:endParaRPr lang="en-US" sz="1600" dirty="0" smtClean="0">
              <a:solidFill>
                <a:srgbClr val="000090"/>
              </a:solidFill>
              <a:latin typeface="Courier New"/>
              <a:cs typeface="Courier New"/>
            </a:endParaRPr>
          </a:p>
          <a:p>
            <a:r>
              <a:rPr lang="en-US" sz="1600" dirty="0" err="1" smtClean="0">
                <a:solidFill>
                  <a:srgbClr val="000090"/>
                </a:solidFill>
                <a:latin typeface="Courier New"/>
                <a:cs typeface="Courier New"/>
              </a:rPr>
              <a:t>scala</a:t>
            </a:r>
            <a:r>
              <a:rPr lang="en-US" sz="1600" dirty="0">
                <a:solidFill>
                  <a:srgbClr val="000090"/>
                </a:solidFill>
                <a:latin typeface="Courier New"/>
                <a:cs typeface="Courier New"/>
              </a:rPr>
              <a:t>&gt; </a:t>
            </a:r>
            <a:r>
              <a:rPr lang="en-US" sz="1600" dirty="0" smtClean="0">
                <a:solidFill>
                  <a:srgbClr val="000090"/>
                </a:solidFill>
                <a:latin typeface="Courier New"/>
                <a:cs typeface="Courier New"/>
              </a:rPr>
              <a:t>res0.par</a:t>
            </a:r>
            <a:endParaRPr lang="en-US" sz="1600" dirty="0">
              <a:solidFill>
                <a:srgbClr val="000090"/>
              </a:solidFill>
              <a:latin typeface="Courier New"/>
              <a:cs typeface="Courier New"/>
            </a:endParaRPr>
          </a:p>
          <a:p>
            <a:r>
              <a:rPr lang="en-US" sz="1600" dirty="0" smtClean="0">
                <a:solidFill>
                  <a:srgbClr val="000090"/>
                </a:solidFill>
                <a:latin typeface="Courier New"/>
                <a:cs typeface="Courier New"/>
              </a:rPr>
              <a:t>res1: </a:t>
            </a:r>
            <a:r>
              <a:rPr lang="en-US" sz="1600" dirty="0" err="1" smtClean="0">
                <a:solidFill>
                  <a:srgbClr val="000090"/>
                </a:solidFill>
                <a:latin typeface="Courier New"/>
                <a:cs typeface="Courier New"/>
              </a:rPr>
              <a:t>s.c.parallel.immutable.ParRange</a:t>
            </a:r>
            <a:r>
              <a:rPr lang="en-US" sz="1600" dirty="0" smtClean="0">
                <a:solidFill>
                  <a:srgbClr val="000090"/>
                </a:solidFill>
                <a:latin typeface="Courier New"/>
                <a:cs typeface="Courier New"/>
              </a:rPr>
              <a:t> </a:t>
            </a:r>
            <a:r>
              <a:rPr lang="en-US" sz="1600" dirty="0">
                <a:solidFill>
                  <a:srgbClr val="000090"/>
                </a:solidFill>
                <a:latin typeface="Courier New"/>
                <a:cs typeface="Courier New"/>
              </a:rPr>
              <a:t>= </a:t>
            </a:r>
            <a:r>
              <a:rPr lang="en-US" sz="1600" dirty="0" err="1">
                <a:solidFill>
                  <a:srgbClr val="000090"/>
                </a:solidFill>
                <a:latin typeface="Courier New"/>
                <a:cs typeface="Courier New"/>
              </a:rPr>
              <a:t>ParRange</a:t>
            </a:r>
            <a:r>
              <a:rPr lang="en-US" sz="1600" dirty="0">
                <a:solidFill>
                  <a:srgbClr val="000090"/>
                </a:solidFill>
                <a:latin typeface="Courier New"/>
                <a:cs typeface="Courier New"/>
              </a:rPr>
              <a:t>(1</a:t>
            </a:r>
            <a:r>
              <a:rPr lang="en-US" sz="1600" dirty="0" smtClean="0">
                <a:solidFill>
                  <a:srgbClr val="000090"/>
                </a:solidFill>
                <a:latin typeface="Courier New"/>
                <a:cs typeface="Courier New"/>
              </a:rPr>
              <a:t>, 2, 3,.</a:t>
            </a:r>
            <a:r>
              <a:rPr lang="en-US" sz="1600" dirty="0">
                <a:solidFill>
                  <a:srgbClr val="000090"/>
                </a:solidFill>
                <a:latin typeface="Courier New"/>
                <a:cs typeface="Courier New"/>
              </a:rPr>
              <a:t>.</a:t>
            </a:r>
            <a:r>
              <a:rPr lang="en-US" sz="1600" dirty="0" smtClean="0">
                <a:solidFill>
                  <a:srgbClr val="000090"/>
                </a:solidFill>
                <a:latin typeface="Courier New"/>
                <a:cs typeface="Courier New"/>
              </a:rPr>
              <a:t>.</a:t>
            </a:r>
          </a:p>
          <a:p>
            <a:endParaRPr lang="en-US" sz="1600" dirty="0">
              <a:solidFill>
                <a:srgbClr val="000090"/>
              </a:solidFill>
              <a:latin typeface="Courier New"/>
              <a:cs typeface="Courier New"/>
            </a:endParaRPr>
          </a:p>
          <a:p>
            <a:r>
              <a:rPr lang="en-US" sz="1600" dirty="0" err="1">
                <a:solidFill>
                  <a:srgbClr val="000090"/>
                </a:solidFill>
                <a:latin typeface="Courier New"/>
                <a:cs typeface="Courier New"/>
              </a:rPr>
              <a:t>scala</a:t>
            </a:r>
            <a:r>
              <a:rPr lang="en-US" sz="1600" dirty="0">
                <a:solidFill>
                  <a:srgbClr val="000090"/>
                </a:solidFill>
                <a:latin typeface="Courier New"/>
                <a:cs typeface="Courier New"/>
              </a:rPr>
              <a:t>&gt; </a:t>
            </a:r>
            <a:r>
              <a:rPr lang="en-US" sz="1600" dirty="0" smtClean="0">
                <a:solidFill>
                  <a:srgbClr val="000090"/>
                </a:solidFill>
                <a:latin typeface="Courier New"/>
                <a:cs typeface="Courier New"/>
              </a:rPr>
              <a:t>res1 </a:t>
            </a:r>
            <a:r>
              <a:rPr lang="en-US" sz="1600" dirty="0">
                <a:solidFill>
                  <a:srgbClr val="000090"/>
                </a:solidFill>
                <a:latin typeface="Courier New"/>
                <a:cs typeface="Courier New"/>
              </a:rPr>
              <a:t>map(_ + 1)</a:t>
            </a:r>
          </a:p>
          <a:p>
            <a:r>
              <a:rPr lang="en-US" sz="1600" dirty="0" smtClean="0">
                <a:solidFill>
                  <a:srgbClr val="000090"/>
                </a:solidFill>
                <a:latin typeface="Courier New"/>
                <a:cs typeface="Courier New"/>
              </a:rPr>
              <a:t>res2: </a:t>
            </a:r>
            <a:r>
              <a:rPr lang="en-US" sz="1600" dirty="0" err="1" smtClean="0">
                <a:solidFill>
                  <a:srgbClr val="000090"/>
                </a:solidFill>
                <a:latin typeface="Courier New"/>
                <a:cs typeface="Courier New"/>
              </a:rPr>
              <a:t>s.c.parallel.immutable.ParSeq</a:t>
            </a:r>
            <a:r>
              <a:rPr lang="en-US" sz="1600" dirty="0">
                <a:solidFill>
                  <a:srgbClr val="000090"/>
                </a:solidFill>
                <a:latin typeface="Courier New"/>
                <a:cs typeface="Courier New"/>
              </a:rPr>
              <a:t>[</a:t>
            </a:r>
            <a:r>
              <a:rPr lang="en-US" sz="1600" dirty="0" err="1">
                <a:solidFill>
                  <a:srgbClr val="000090"/>
                </a:solidFill>
                <a:latin typeface="Courier New"/>
                <a:cs typeface="Courier New"/>
              </a:rPr>
              <a:t>Int</a:t>
            </a:r>
            <a:r>
              <a:rPr lang="en-US" sz="1600" dirty="0">
                <a:solidFill>
                  <a:srgbClr val="000090"/>
                </a:solidFill>
                <a:latin typeface="Courier New"/>
                <a:cs typeface="Courier New"/>
              </a:rPr>
              <a:t>] = </a:t>
            </a:r>
            <a:r>
              <a:rPr lang="en-US" sz="1600" dirty="0" err="1">
                <a:solidFill>
                  <a:srgbClr val="000090"/>
                </a:solidFill>
                <a:latin typeface="Courier New"/>
                <a:cs typeface="Courier New"/>
              </a:rPr>
              <a:t>ParVector</a:t>
            </a:r>
            <a:r>
              <a:rPr lang="en-US" sz="1600" dirty="0">
                <a:solidFill>
                  <a:srgbClr val="000090"/>
                </a:solidFill>
                <a:latin typeface="Courier New"/>
                <a:cs typeface="Courier New"/>
              </a:rPr>
              <a:t>(2, 3, 4</a:t>
            </a:r>
            <a:r>
              <a:rPr lang="en-US" sz="1600" dirty="0" smtClean="0">
                <a:solidFill>
                  <a:srgbClr val="000090"/>
                </a:solidFill>
                <a:latin typeface="Courier New"/>
                <a:cs typeface="Courier New"/>
              </a:rPr>
              <a:t>,.</a:t>
            </a:r>
            <a:r>
              <a:rPr lang="en-US" sz="1600" dirty="0">
                <a:solidFill>
                  <a:srgbClr val="000090"/>
                </a:solidFill>
                <a:latin typeface="Courier New"/>
                <a:cs typeface="Courier New"/>
              </a:rPr>
              <a:t>.</a:t>
            </a:r>
            <a:r>
              <a:rPr lang="en-US" sz="1600" dirty="0" smtClean="0">
                <a:solidFill>
                  <a:srgbClr val="000090"/>
                </a:solidFill>
                <a:latin typeface="Courier New"/>
                <a:cs typeface="Courier New"/>
              </a:rPr>
              <a:t>.</a:t>
            </a:r>
          </a:p>
          <a:p>
            <a:endParaRPr lang="en-US" sz="1600" dirty="0" smtClean="0">
              <a:solidFill>
                <a:srgbClr val="000090"/>
              </a:solidFill>
              <a:latin typeface="Courier New"/>
              <a:cs typeface="Courier New"/>
            </a:endParaRPr>
          </a:p>
          <a:p>
            <a:r>
              <a:rPr lang="en-US" sz="1600" dirty="0" err="1">
                <a:solidFill>
                  <a:srgbClr val="000090"/>
                </a:solidFill>
                <a:latin typeface="Courier New"/>
                <a:cs typeface="Courier New"/>
              </a:rPr>
              <a:t>scala</a:t>
            </a:r>
            <a:r>
              <a:rPr lang="en-US" sz="1600" dirty="0">
                <a:solidFill>
                  <a:srgbClr val="000090"/>
                </a:solidFill>
                <a:latin typeface="Courier New"/>
                <a:cs typeface="Courier New"/>
              </a:rPr>
              <a:t>&gt; </a:t>
            </a:r>
            <a:r>
              <a:rPr lang="en-US" sz="1600" dirty="0" smtClean="0">
                <a:solidFill>
                  <a:srgbClr val="000090"/>
                </a:solidFill>
                <a:latin typeface="Courier New"/>
                <a:cs typeface="Courier New"/>
              </a:rPr>
              <a:t>res2.seq</a:t>
            </a:r>
            <a:endParaRPr lang="en-US" sz="1600" dirty="0">
              <a:solidFill>
                <a:srgbClr val="000090"/>
              </a:solidFill>
              <a:latin typeface="Courier New"/>
              <a:cs typeface="Courier New"/>
            </a:endParaRPr>
          </a:p>
          <a:p>
            <a:r>
              <a:rPr lang="en-US" sz="1600" dirty="0" smtClean="0">
                <a:solidFill>
                  <a:srgbClr val="000090"/>
                </a:solidFill>
                <a:latin typeface="Courier New"/>
                <a:cs typeface="Courier New"/>
              </a:rPr>
              <a:t>res3: </a:t>
            </a:r>
            <a:r>
              <a:rPr lang="en-US" sz="1600" dirty="0" err="1" smtClean="0">
                <a:solidFill>
                  <a:srgbClr val="000090"/>
                </a:solidFill>
                <a:latin typeface="Courier New"/>
                <a:cs typeface="Courier New"/>
              </a:rPr>
              <a:t>s.c.immutable.Range</a:t>
            </a:r>
            <a:r>
              <a:rPr lang="en-US" sz="1600" dirty="0" smtClean="0">
                <a:solidFill>
                  <a:srgbClr val="000090"/>
                </a:solidFill>
                <a:latin typeface="Courier New"/>
                <a:cs typeface="Courier New"/>
              </a:rPr>
              <a:t> </a:t>
            </a:r>
            <a:r>
              <a:rPr lang="en-US" sz="1600" dirty="0">
                <a:solidFill>
                  <a:srgbClr val="000090"/>
                </a:solidFill>
                <a:latin typeface="Courier New"/>
                <a:cs typeface="Courier New"/>
              </a:rPr>
              <a:t>= Range</a:t>
            </a:r>
            <a:r>
              <a:rPr lang="en-US" sz="1600" dirty="0" smtClean="0">
                <a:solidFill>
                  <a:srgbClr val="000090"/>
                </a:solidFill>
                <a:latin typeface="Courier New"/>
                <a:cs typeface="Courier New"/>
              </a:rPr>
              <a:t>(2, </a:t>
            </a:r>
            <a:r>
              <a:rPr lang="en-US" sz="1600" dirty="0">
                <a:solidFill>
                  <a:srgbClr val="000090"/>
                </a:solidFill>
                <a:latin typeface="Courier New"/>
                <a:cs typeface="Courier New"/>
              </a:rPr>
              <a:t>3</a:t>
            </a:r>
            <a:r>
              <a:rPr lang="en-US" sz="1600" dirty="0" smtClean="0">
                <a:solidFill>
                  <a:srgbClr val="000090"/>
                </a:solidFill>
                <a:latin typeface="Courier New"/>
                <a:cs typeface="Courier New"/>
              </a:rPr>
              <a:t>, </a:t>
            </a:r>
            <a:r>
              <a:rPr lang="en-US" sz="1600" dirty="0">
                <a:solidFill>
                  <a:srgbClr val="000090"/>
                </a:solidFill>
                <a:latin typeface="Courier New"/>
                <a:cs typeface="Courier New"/>
              </a:rPr>
              <a:t>4</a:t>
            </a:r>
            <a:r>
              <a:rPr lang="en-US" sz="1600" dirty="0" smtClean="0">
                <a:solidFill>
                  <a:srgbClr val="000090"/>
                </a:solidFill>
                <a:latin typeface="Courier New"/>
                <a:cs typeface="Courier New"/>
              </a:rPr>
              <a:t>,</a:t>
            </a:r>
            <a:r>
              <a:rPr lang="ro-RO" sz="1600" dirty="0" smtClean="0">
                <a:solidFill>
                  <a:srgbClr val="000090"/>
                </a:solidFill>
                <a:latin typeface="Courier New"/>
                <a:cs typeface="Courier New"/>
              </a:rPr>
              <a:t>...</a:t>
            </a:r>
            <a:endParaRPr lang="en-US" sz="1600" dirty="0">
              <a:solidFill>
                <a:srgbClr val="000090"/>
              </a:solidFill>
              <a:latin typeface="Courier New"/>
              <a:cs typeface="Courier New"/>
            </a:endParaRPr>
          </a:p>
        </p:txBody>
      </p:sp>
      <p:sp>
        <p:nvSpPr>
          <p:cNvPr id="6" name="Content Placeholder 2"/>
          <p:cNvSpPr>
            <a:spLocks noGrp="1"/>
          </p:cNvSpPr>
          <p:nvPr>
            <p:ph idx="1"/>
          </p:nvPr>
        </p:nvSpPr>
        <p:spPr>
          <a:xfrm>
            <a:off x="457200" y="4335110"/>
            <a:ext cx="8229600" cy="1570476"/>
          </a:xfrm>
        </p:spPr>
        <p:txBody>
          <a:bodyPr>
            <a:normAutofit fontScale="70000" lnSpcReduction="20000"/>
          </a:bodyPr>
          <a:lstStyle/>
          <a:p>
            <a:r>
              <a:rPr lang="en-US" dirty="0" smtClean="0"/>
              <a:t>You can easily parallelize the application of a function literal to your collection by calling the </a:t>
            </a:r>
            <a:r>
              <a:rPr lang="en-US" b="1" dirty="0" smtClean="0">
                <a:latin typeface="Courier New"/>
                <a:cs typeface="Courier New"/>
              </a:rPr>
              <a:t>par()</a:t>
            </a:r>
            <a:r>
              <a:rPr lang="en-US" dirty="0" smtClean="0"/>
              <a:t> method on a collection instance</a:t>
            </a:r>
          </a:p>
          <a:p>
            <a:r>
              <a:rPr lang="en-US" dirty="0" smtClean="0"/>
              <a:t>Uses JSR166 under the covers to fork/join for you</a:t>
            </a:r>
          </a:p>
          <a:p>
            <a:r>
              <a:rPr lang="en-US" dirty="0" smtClean="0"/>
              <a:t>Use the </a:t>
            </a:r>
            <a:r>
              <a:rPr lang="en-US" b="1" dirty="0" err="1" smtClean="0">
                <a:latin typeface="Courier New"/>
                <a:cs typeface="Courier New"/>
              </a:rPr>
              <a:t>seq</a:t>
            </a:r>
            <a:r>
              <a:rPr lang="en-US" b="1" dirty="0" smtClean="0">
                <a:latin typeface="Courier New"/>
                <a:cs typeface="Courier New"/>
              </a:rPr>
              <a:t>()</a:t>
            </a:r>
            <a:r>
              <a:rPr lang="en-US" dirty="0" smtClean="0"/>
              <a:t> method on the parallel collection to return to a non-parallel instance</a:t>
            </a:r>
          </a:p>
          <a:p>
            <a:pPr marL="0" indent="0">
              <a:buNone/>
            </a:pPr>
            <a:endParaRPr lang="en-US" dirty="0" smtClean="0"/>
          </a:p>
        </p:txBody>
      </p:sp>
    </p:spTree>
    <p:extLst>
      <p:ext uri="{BB962C8B-B14F-4D97-AF65-F5344CB8AC3E}">
        <p14:creationId xmlns:p14="http://schemas.microsoft.com/office/powerpoint/2010/main" val="247504747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Partial Functions</a:t>
            </a:r>
            <a:endParaRPr lang="en-US" dirty="0"/>
          </a:p>
        </p:txBody>
      </p:sp>
      <p:sp>
        <p:nvSpPr>
          <p:cNvPr id="6" name="Content Placeholder 2"/>
          <p:cNvSpPr>
            <a:spLocks noGrp="1"/>
          </p:cNvSpPr>
          <p:nvPr>
            <p:ph idx="1"/>
          </p:nvPr>
        </p:nvSpPr>
        <p:spPr>
          <a:xfrm>
            <a:off x="457200" y="3350224"/>
            <a:ext cx="8229600" cy="2186975"/>
          </a:xfrm>
        </p:spPr>
        <p:txBody>
          <a:bodyPr>
            <a:normAutofit fontScale="92500" lnSpcReduction="20000"/>
          </a:bodyPr>
          <a:lstStyle/>
          <a:p>
            <a:r>
              <a:rPr lang="en-US" dirty="0" smtClean="0"/>
              <a:t>A simple match without the </a:t>
            </a:r>
            <a:r>
              <a:rPr lang="en-US" b="1" dirty="0" smtClean="0">
                <a:latin typeface="Courier New"/>
                <a:cs typeface="Courier New"/>
              </a:rPr>
              <a:t>match</a:t>
            </a:r>
            <a:r>
              <a:rPr lang="en-US" dirty="0" smtClean="0"/>
              <a:t> keyword</a:t>
            </a:r>
          </a:p>
          <a:p>
            <a:r>
              <a:rPr lang="en-US" dirty="0" smtClean="0"/>
              <a:t>The receive block in </a:t>
            </a:r>
            <a:r>
              <a:rPr lang="en-US" dirty="0" err="1" smtClean="0"/>
              <a:t>Akka</a:t>
            </a:r>
            <a:r>
              <a:rPr lang="en-US" dirty="0" smtClean="0"/>
              <a:t> actors is an excellent example</a:t>
            </a:r>
          </a:p>
          <a:p>
            <a:r>
              <a:rPr lang="en-US" dirty="0" smtClean="0"/>
              <a:t>Is characterized by what "</a:t>
            </a:r>
            <a:r>
              <a:rPr lang="en-US" b="1" dirty="0" err="1" smtClean="0">
                <a:latin typeface="Courier New"/>
                <a:cs typeface="Courier New"/>
              </a:rPr>
              <a:t>isDefinedAt</a:t>
            </a:r>
            <a:r>
              <a:rPr lang="en-US" dirty="0" smtClean="0"/>
              <a:t>" in the case statements</a:t>
            </a:r>
          </a:p>
        </p:txBody>
      </p:sp>
      <p:sp>
        <p:nvSpPr>
          <p:cNvPr id="4" name="TextBox 3"/>
          <p:cNvSpPr txBox="1"/>
          <p:nvPr/>
        </p:nvSpPr>
        <p:spPr>
          <a:xfrm>
            <a:off x="317500" y="1288122"/>
            <a:ext cx="8509000" cy="1815882"/>
          </a:xfrm>
          <a:prstGeom prst="rect">
            <a:avLst/>
          </a:prstGeom>
          <a:noFill/>
        </p:spPr>
        <p:txBody>
          <a:bodyPr wrap="square" rtlCol="0">
            <a:spAutoFit/>
          </a:bodyPr>
          <a:lstStyle/>
          <a:p>
            <a:r>
              <a:rPr lang="en-US" sz="1600" b="1" dirty="0" smtClean="0">
                <a:solidFill>
                  <a:srgbClr val="000090"/>
                </a:solidFill>
                <a:latin typeface="Courier New"/>
                <a:cs typeface="Courier New"/>
              </a:rPr>
              <a:t>class</a:t>
            </a:r>
            <a:r>
              <a:rPr lang="en-US" sz="1600" dirty="0" smtClean="0">
                <a:solidFill>
                  <a:srgbClr val="000090"/>
                </a:solidFill>
                <a:latin typeface="Courier New"/>
                <a:cs typeface="Courier New"/>
              </a:rPr>
              <a:t> </a:t>
            </a:r>
            <a:r>
              <a:rPr lang="en-US" sz="1600" dirty="0" err="1" smtClean="0">
                <a:solidFill>
                  <a:srgbClr val="000090"/>
                </a:solidFill>
                <a:latin typeface="Courier New"/>
                <a:cs typeface="Courier New"/>
              </a:rPr>
              <a:t>MyActor</a:t>
            </a:r>
            <a:r>
              <a:rPr lang="en-US" sz="1600" dirty="0" smtClean="0">
                <a:solidFill>
                  <a:srgbClr val="000090"/>
                </a:solidFill>
                <a:latin typeface="Courier New"/>
                <a:cs typeface="Courier New"/>
              </a:rPr>
              <a:t> </a:t>
            </a:r>
            <a:r>
              <a:rPr lang="en-US" sz="1600" b="1" dirty="0" smtClean="0">
                <a:solidFill>
                  <a:srgbClr val="000090"/>
                </a:solidFill>
                <a:latin typeface="Courier New"/>
                <a:cs typeface="Courier New"/>
              </a:rPr>
              <a:t>extends</a:t>
            </a:r>
            <a:r>
              <a:rPr lang="en-US" sz="1600" dirty="0" smtClean="0">
                <a:solidFill>
                  <a:srgbClr val="000090"/>
                </a:solidFill>
                <a:latin typeface="Courier New"/>
                <a:cs typeface="Courier New"/>
              </a:rPr>
              <a:t> Actor {</a:t>
            </a:r>
          </a:p>
          <a:p>
            <a:r>
              <a:rPr lang="en-US" sz="1600" dirty="0">
                <a:solidFill>
                  <a:srgbClr val="000090"/>
                </a:solidFill>
                <a:latin typeface="Courier New"/>
                <a:cs typeface="Courier New"/>
              </a:rPr>
              <a:t> </a:t>
            </a:r>
            <a:r>
              <a:rPr lang="en-US" sz="1600" dirty="0" smtClean="0">
                <a:solidFill>
                  <a:srgbClr val="000090"/>
                </a:solidFill>
                <a:latin typeface="Courier New"/>
                <a:cs typeface="Courier New"/>
              </a:rPr>
              <a:t> </a:t>
            </a:r>
            <a:r>
              <a:rPr lang="en-US" sz="1600" b="1" dirty="0" err="1" smtClean="0">
                <a:solidFill>
                  <a:srgbClr val="000090"/>
                </a:solidFill>
                <a:latin typeface="Courier New"/>
                <a:cs typeface="Courier New"/>
              </a:rPr>
              <a:t>def</a:t>
            </a:r>
            <a:r>
              <a:rPr lang="en-US" sz="1600" dirty="0" smtClean="0">
                <a:solidFill>
                  <a:srgbClr val="000090"/>
                </a:solidFill>
                <a:latin typeface="Courier New"/>
                <a:cs typeface="Courier New"/>
              </a:rPr>
              <a:t> receive = {</a:t>
            </a:r>
          </a:p>
          <a:p>
            <a:r>
              <a:rPr lang="en-US" sz="1600" dirty="0">
                <a:solidFill>
                  <a:srgbClr val="000090"/>
                </a:solidFill>
                <a:latin typeface="Courier New"/>
                <a:cs typeface="Courier New"/>
              </a:rPr>
              <a:t> </a:t>
            </a:r>
            <a:r>
              <a:rPr lang="en-US" sz="1600" dirty="0" smtClean="0">
                <a:solidFill>
                  <a:srgbClr val="000090"/>
                </a:solidFill>
                <a:latin typeface="Courier New"/>
                <a:cs typeface="Courier New"/>
              </a:rPr>
              <a:t>   </a:t>
            </a:r>
            <a:r>
              <a:rPr lang="en-US" sz="1600" b="1" dirty="0" smtClean="0">
                <a:solidFill>
                  <a:srgbClr val="000090"/>
                </a:solidFill>
                <a:latin typeface="Courier New"/>
                <a:cs typeface="Courier New"/>
              </a:rPr>
              <a:t>case</a:t>
            </a:r>
            <a:r>
              <a:rPr lang="en-US" sz="1600" dirty="0" smtClean="0">
                <a:solidFill>
                  <a:srgbClr val="000090"/>
                </a:solidFill>
                <a:latin typeface="Courier New"/>
                <a:cs typeface="Courier New"/>
              </a:rPr>
              <a:t> s: String =&gt; </a:t>
            </a:r>
            <a:r>
              <a:rPr lang="en-US" sz="1600" dirty="0" err="1" smtClean="0">
                <a:solidFill>
                  <a:srgbClr val="000090"/>
                </a:solidFill>
                <a:latin typeface="Courier New"/>
                <a:cs typeface="Courier New"/>
              </a:rPr>
              <a:t>println</a:t>
            </a:r>
            <a:r>
              <a:rPr lang="en-US" sz="1600" dirty="0" smtClean="0">
                <a:solidFill>
                  <a:srgbClr val="000090"/>
                </a:solidFill>
                <a:latin typeface="Courier New"/>
                <a:cs typeface="Courier New"/>
              </a:rPr>
              <a:t>("Got a String: " + s)</a:t>
            </a:r>
          </a:p>
          <a:p>
            <a:r>
              <a:rPr lang="en-US" sz="1600" dirty="0" smtClean="0">
                <a:solidFill>
                  <a:srgbClr val="000090"/>
                </a:solidFill>
                <a:latin typeface="Courier New"/>
                <a:cs typeface="Courier New"/>
              </a:rPr>
              <a:t>    </a:t>
            </a:r>
            <a:r>
              <a:rPr lang="en-US" sz="1600" b="1" dirty="0" smtClean="0">
                <a:solidFill>
                  <a:srgbClr val="000090"/>
                </a:solidFill>
                <a:latin typeface="Courier New"/>
                <a:cs typeface="Courier New"/>
              </a:rPr>
              <a:t>case</a:t>
            </a:r>
            <a:r>
              <a:rPr lang="en-US" sz="1600" dirty="0" smtClean="0">
                <a:solidFill>
                  <a:srgbClr val="000090"/>
                </a:solidFill>
                <a:latin typeface="Courier New"/>
                <a:cs typeface="Courier New"/>
              </a:rPr>
              <a:t> </a:t>
            </a:r>
            <a:r>
              <a:rPr lang="en-US" sz="1600" dirty="0" err="1" smtClean="0">
                <a:solidFill>
                  <a:srgbClr val="000090"/>
                </a:solidFill>
                <a:latin typeface="Courier New"/>
                <a:cs typeface="Courier New"/>
              </a:rPr>
              <a:t>i</a:t>
            </a:r>
            <a:r>
              <a:rPr lang="en-US" sz="1600" dirty="0" smtClean="0">
                <a:solidFill>
                  <a:srgbClr val="000090"/>
                </a:solidFill>
                <a:latin typeface="Courier New"/>
                <a:cs typeface="Courier New"/>
              </a:rPr>
              <a:t>: </a:t>
            </a:r>
            <a:r>
              <a:rPr lang="en-US" sz="1600" dirty="0" err="1" smtClean="0">
                <a:solidFill>
                  <a:srgbClr val="000090"/>
                </a:solidFill>
                <a:latin typeface="Courier New"/>
                <a:cs typeface="Courier New"/>
              </a:rPr>
              <a:t>Int</a:t>
            </a:r>
            <a:r>
              <a:rPr lang="en-US" sz="1600" dirty="0" smtClean="0">
                <a:solidFill>
                  <a:srgbClr val="000090"/>
                </a:solidFill>
                <a:latin typeface="Courier New"/>
                <a:cs typeface="Courier New"/>
              </a:rPr>
              <a:t> =&gt; </a:t>
            </a:r>
            <a:r>
              <a:rPr lang="en-US" sz="1600" dirty="0" err="1" smtClean="0">
                <a:solidFill>
                  <a:srgbClr val="000090"/>
                </a:solidFill>
                <a:latin typeface="Courier New"/>
                <a:cs typeface="Courier New"/>
              </a:rPr>
              <a:t>println</a:t>
            </a:r>
            <a:r>
              <a:rPr lang="en-US" sz="1600" dirty="0" smtClean="0">
                <a:solidFill>
                  <a:srgbClr val="000090"/>
                </a:solidFill>
                <a:latin typeface="Courier New"/>
                <a:cs typeface="Courier New"/>
              </a:rPr>
              <a:t>("Got an </a:t>
            </a:r>
            <a:r>
              <a:rPr lang="en-US" sz="1600" dirty="0" err="1" smtClean="0">
                <a:solidFill>
                  <a:srgbClr val="000090"/>
                </a:solidFill>
                <a:latin typeface="Courier New"/>
                <a:cs typeface="Courier New"/>
              </a:rPr>
              <a:t>Int</a:t>
            </a:r>
            <a:r>
              <a:rPr lang="en-US" sz="1600" dirty="0" smtClean="0">
                <a:solidFill>
                  <a:srgbClr val="000090"/>
                </a:solidFill>
                <a:latin typeface="Courier New"/>
                <a:cs typeface="Courier New"/>
              </a:rPr>
              <a:t>: " + </a:t>
            </a:r>
            <a:r>
              <a:rPr lang="en-US" sz="1600" dirty="0" err="1" smtClean="0">
                <a:solidFill>
                  <a:srgbClr val="000090"/>
                </a:solidFill>
                <a:latin typeface="Courier New"/>
                <a:cs typeface="Courier New"/>
              </a:rPr>
              <a:t>i</a:t>
            </a:r>
            <a:r>
              <a:rPr lang="en-US" sz="1600" dirty="0" smtClean="0">
                <a:solidFill>
                  <a:srgbClr val="000090"/>
                </a:solidFill>
                <a:latin typeface="Courier New"/>
                <a:cs typeface="Courier New"/>
              </a:rPr>
              <a:t>)</a:t>
            </a:r>
          </a:p>
          <a:p>
            <a:r>
              <a:rPr lang="en-US" sz="1600" dirty="0">
                <a:solidFill>
                  <a:srgbClr val="000090"/>
                </a:solidFill>
                <a:latin typeface="Courier New"/>
                <a:cs typeface="Courier New"/>
              </a:rPr>
              <a:t> </a:t>
            </a:r>
            <a:r>
              <a:rPr lang="en-US" sz="1600" dirty="0" smtClean="0">
                <a:solidFill>
                  <a:srgbClr val="000090"/>
                </a:solidFill>
                <a:latin typeface="Courier New"/>
                <a:cs typeface="Courier New"/>
              </a:rPr>
              <a:t>   </a:t>
            </a:r>
            <a:r>
              <a:rPr lang="en-US" sz="1600" b="1" dirty="0" smtClean="0">
                <a:solidFill>
                  <a:srgbClr val="000090"/>
                </a:solidFill>
                <a:latin typeface="Courier New"/>
                <a:cs typeface="Courier New"/>
              </a:rPr>
              <a:t>case</a:t>
            </a:r>
            <a:r>
              <a:rPr lang="en-US" sz="1600" dirty="0" smtClean="0">
                <a:solidFill>
                  <a:srgbClr val="000090"/>
                </a:solidFill>
                <a:latin typeface="Courier New"/>
                <a:cs typeface="Courier New"/>
              </a:rPr>
              <a:t> x =&gt; </a:t>
            </a:r>
            <a:r>
              <a:rPr lang="en-US" sz="1600" dirty="0" err="1" smtClean="0">
                <a:solidFill>
                  <a:srgbClr val="000090"/>
                </a:solidFill>
                <a:latin typeface="Courier New"/>
                <a:cs typeface="Courier New"/>
              </a:rPr>
              <a:t>println</a:t>
            </a:r>
            <a:r>
              <a:rPr lang="en-US" sz="1600" dirty="0" smtClean="0">
                <a:solidFill>
                  <a:srgbClr val="000090"/>
                </a:solidFill>
                <a:latin typeface="Courier New"/>
                <a:cs typeface="Courier New"/>
              </a:rPr>
              <a:t>("Got something else: " + x)</a:t>
            </a:r>
          </a:p>
          <a:p>
            <a:r>
              <a:rPr lang="en-US" sz="1600" dirty="0">
                <a:solidFill>
                  <a:srgbClr val="000090"/>
                </a:solidFill>
                <a:latin typeface="Courier New"/>
                <a:cs typeface="Courier New"/>
              </a:rPr>
              <a:t> </a:t>
            </a:r>
            <a:r>
              <a:rPr lang="en-US" sz="1600" dirty="0" smtClean="0">
                <a:solidFill>
                  <a:srgbClr val="000090"/>
                </a:solidFill>
                <a:latin typeface="Courier New"/>
                <a:cs typeface="Courier New"/>
              </a:rPr>
              <a:t> }</a:t>
            </a:r>
          </a:p>
          <a:p>
            <a:r>
              <a:rPr lang="en-US" sz="1600" dirty="0" smtClean="0">
                <a:solidFill>
                  <a:srgbClr val="000090"/>
                </a:solidFill>
                <a:latin typeface="Courier New"/>
                <a:cs typeface="Courier New"/>
              </a:rPr>
              <a:t>}</a:t>
            </a:r>
            <a:endParaRPr lang="en-US" sz="1600" dirty="0">
              <a:solidFill>
                <a:srgbClr val="000090"/>
              </a:solidFill>
              <a:latin typeface="Courier New"/>
              <a:cs typeface="Courier New"/>
            </a:endParaRPr>
          </a:p>
        </p:txBody>
      </p:sp>
    </p:spTree>
    <p:extLst>
      <p:ext uri="{BB962C8B-B14F-4D97-AF65-F5344CB8AC3E}">
        <p14:creationId xmlns:p14="http://schemas.microsoft.com/office/powerpoint/2010/main" val="203333868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Currying</a:t>
            </a:r>
            <a:endParaRPr lang="en-US" dirty="0"/>
          </a:p>
        </p:txBody>
      </p:sp>
      <p:sp>
        <p:nvSpPr>
          <p:cNvPr id="4" name="TextBox 3"/>
          <p:cNvSpPr txBox="1"/>
          <p:nvPr/>
        </p:nvSpPr>
        <p:spPr>
          <a:xfrm>
            <a:off x="317500" y="1288122"/>
            <a:ext cx="8509000" cy="2062103"/>
          </a:xfrm>
          <a:prstGeom prst="rect">
            <a:avLst/>
          </a:prstGeom>
          <a:noFill/>
        </p:spPr>
        <p:txBody>
          <a:bodyPr wrap="square" rtlCol="0">
            <a:spAutoFit/>
          </a:bodyPr>
          <a:lstStyle/>
          <a:p>
            <a:r>
              <a:rPr lang="ro-RO" sz="1600" b="1" dirty="0" smtClean="0">
                <a:solidFill>
                  <a:srgbClr val="000090"/>
                </a:solidFill>
                <a:latin typeface="Courier New"/>
                <a:cs typeface="Courier New"/>
              </a:rPr>
              <a:t>def </a:t>
            </a:r>
            <a:r>
              <a:rPr lang="ro-RO" sz="1600" dirty="0" smtClean="0">
                <a:solidFill>
                  <a:srgbClr val="000090"/>
                </a:solidFill>
                <a:latin typeface="Courier New"/>
                <a:cs typeface="Courier New"/>
              </a:rPr>
              <a:t>product(i: Int)(j: Int) = i * j </a:t>
            </a:r>
          </a:p>
          <a:p>
            <a:r>
              <a:rPr lang="ro-RO" sz="1600" b="1" dirty="0" smtClean="0">
                <a:solidFill>
                  <a:srgbClr val="000090"/>
                </a:solidFill>
                <a:latin typeface="Courier New"/>
                <a:cs typeface="Courier New"/>
              </a:rPr>
              <a:t>val</a:t>
            </a:r>
            <a:r>
              <a:rPr lang="ro-RO" sz="1600" dirty="0" smtClean="0">
                <a:solidFill>
                  <a:srgbClr val="000090"/>
                </a:solidFill>
                <a:latin typeface="Courier New"/>
                <a:cs typeface="Courier New"/>
              </a:rPr>
              <a:t> doubler = product(2)_</a:t>
            </a:r>
          </a:p>
          <a:p>
            <a:r>
              <a:rPr lang="ro-RO" sz="1600" dirty="0" smtClean="0">
                <a:solidFill>
                  <a:srgbClr val="000090"/>
                </a:solidFill>
                <a:latin typeface="Courier New"/>
                <a:cs typeface="Courier New"/>
              </a:rPr>
              <a:t>doubler(3) // Int = 6</a:t>
            </a:r>
          </a:p>
          <a:p>
            <a:r>
              <a:rPr lang="ro-RO" sz="1600" dirty="0" smtClean="0">
                <a:solidFill>
                  <a:srgbClr val="000090"/>
                </a:solidFill>
                <a:latin typeface="Courier New"/>
                <a:cs typeface="Courier New"/>
              </a:rPr>
              <a:t>doubler(4) // Int = 8</a:t>
            </a:r>
          </a:p>
          <a:p>
            <a:endParaRPr lang="ro-RO" sz="1600" dirty="0" smtClean="0">
              <a:solidFill>
                <a:srgbClr val="000090"/>
              </a:solidFill>
              <a:latin typeface="Courier New"/>
              <a:cs typeface="Courier New"/>
            </a:endParaRP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tripler = product(3)_</a:t>
            </a:r>
          </a:p>
          <a:p>
            <a:r>
              <a:rPr lang="ro-RO" sz="1600" dirty="0" smtClean="0">
                <a:solidFill>
                  <a:srgbClr val="000090"/>
                </a:solidFill>
                <a:latin typeface="Courier New"/>
                <a:cs typeface="Courier New"/>
              </a:rPr>
              <a:t>tripler(4) // Int = 12</a:t>
            </a:r>
          </a:p>
          <a:p>
            <a:r>
              <a:rPr lang="ro-RO" sz="1600" dirty="0" smtClean="0">
                <a:solidFill>
                  <a:srgbClr val="000090"/>
                </a:solidFill>
                <a:latin typeface="Courier New"/>
                <a:cs typeface="Courier New"/>
              </a:rPr>
              <a:t>tripler(5) // Int = 15</a:t>
            </a:r>
          </a:p>
        </p:txBody>
      </p:sp>
      <p:sp>
        <p:nvSpPr>
          <p:cNvPr id="6" name="Content Placeholder 2"/>
          <p:cNvSpPr>
            <a:spLocks noGrp="1"/>
          </p:cNvSpPr>
          <p:nvPr>
            <p:ph idx="1"/>
          </p:nvPr>
        </p:nvSpPr>
        <p:spPr>
          <a:xfrm>
            <a:off x="457200" y="3489104"/>
            <a:ext cx="8229600" cy="2517996"/>
          </a:xfrm>
        </p:spPr>
        <p:txBody>
          <a:bodyPr>
            <a:normAutofit fontScale="70000" lnSpcReduction="20000"/>
          </a:bodyPr>
          <a:lstStyle/>
          <a:p>
            <a:r>
              <a:rPr lang="en-US" dirty="0" smtClean="0"/>
              <a:t>Take a function that takes n parameters as separate argument lists</a:t>
            </a:r>
          </a:p>
          <a:p>
            <a:r>
              <a:rPr lang="en-US" dirty="0" smtClean="0"/>
              <a:t>“Curry” it to create a new function that only takes one parameter</a:t>
            </a:r>
          </a:p>
          <a:p>
            <a:r>
              <a:rPr lang="en-US" dirty="0" smtClean="0"/>
              <a:t>Fix on a value and use it to apply a specific implementation of a product with semantic value</a:t>
            </a:r>
          </a:p>
          <a:p>
            <a:r>
              <a:rPr lang="en-US" dirty="0" smtClean="0"/>
              <a:t>Have to be defined explicitly as such in Scala</a:t>
            </a:r>
          </a:p>
          <a:p>
            <a:r>
              <a:rPr lang="en-US" dirty="0" smtClean="0"/>
              <a:t>The _ is what explicitly marks this as curried</a:t>
            </a:r>
          </a:p>
        </p:txBody>
      </p:sp>
    </p:spTree>
    <p:extLst>
      <p:ext uri="{BB962C8B-B14F-4D97-AF65-F5344CB8AC3E}">
        <p14:creationId xmlns:p14="http://schemas.microsoft.com/office/powerpoint/2010/main" val="417772699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smtClean="0"/>
              <a:t>Actors</a:t>
            </a:r>
            <a:endParaRPr lang="en-US" sz="6400" b="1" dirty="0"/>
          </a:p>
        </p:txBody>
      </p:sp>
    </p:spTree>
    <p:extLst>
      <p:ext uri="{BB962C8B-B14F-4D97-AF65-F5344CB8AC3E}">
        <p14:creationId xmlns:p14="http://schemas.microsoft.com/office/powerpoint/2010/main" val="281033493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Actors</a:t>
            </a:r>
            <a:endParaRPr lang="en-US" dirty="0"/>
          </a:p>
        </p:txBody>
      </p:sp>
      <p:sp>
        <p:nvSpPr>
          <p:cNvPr id="4" name="TextBox 3"/>
          <p:cNvSpPr txBox="1"/>
          <p:nvPr/>
        </p:nvSpPr>
        <p:spPr>
          <a:xfrm>
            <a:off x="317500" y="1288122"/>
            <a:ext cx="8509000" cy="1815882"/>
          </a:xfrm>
          <a:prstGeom prst="rect">
            <a:avLst/>
          </a:prstGeom>
          <a:noFill/>
        </p:spPr>
        <p:txBody>
          <a:bodyPr wrap="square" rtlCol="0">
            <a:spAutoFit/>
          </a:bodyPr>
          <a:lstStyle/>
          <a:p>
            <a:r>
              <a:rPr lang="ro-RO" sz="1600" b="1" dirty="0" smtClean="0">
                <a:solidFill>
                  <a:srgbClr val="000090"/>
                </a:solidFill>
                <a:latin typeface="Courier New"/>
                <a:cs typeface="Courier New"/>
              </a:rPr>
              <a:t>import</a:t>
            </a:r>
            <a:r>
              <a:rPr lang="ro-RO" sz="1600" dirty="0" smtClean="0">
                <a:solidFill>
                  <a:srgbClr val="000090"/>
                </a:solidFill>
                <a:latin typeface="Courier New"/>
                <a:cs typeface="Courier New"/>
              </a:rPr>
              <a:t> akka.actor._</a:t>
            </a:r>
          </a:p>
          <a:p>
            <a:endParaRPr lang="ro-RO" sz="1600" dirty="0">
              <a:solidFill>
                <a:srgbClr val="000090"/>
              </a:solidFill>
              <a:latin typeface="Courier New"/>
              <a:cs typeface="Courier New"/>
            </a:endParaRPr>
          </a:p>
          <a:p>
            <a:r>
              <a:rPr lang="ro-RO" sz="1600" b="1" dirty="0" smtClean="0">
                <a:solidFill>
                  <a:srgbClr val="000090"/>
                </a:solidFill>
                <a:latin typeface="Courier New"/>
                <a:cs typeface="Courier New"/>
              </a:rPr>
              <a:t>class</a:t>
            </a:r>
            <a:r>
              <a:rPr lang="ro-RO" sz="1600" dirty="0" smtClean="0">
                <a:solidFill>
                  <a:srgbClr val="000090"/>
                </a:solidFill>
                <a:latin typeface="Courier New"/>
                <a:cs typeface="Courier New"/>
              </a:rPr>
              <a:t> MyActor </a:t>
            </a:r>
            <a:r>
              <a:rPr lang="ro-RO" sz="1600" b="1" dirty="0" smtClean="0">
                <a:solidFill>
                  <a:srgbClr val="000090"/>
                </a:solidFill>
                <a:latin typeface="Courier New"/>
                <a:cs typeface="Courier New"/>
              </a:rPr>
              <a:t>extends</a:t>
            </a:r>
            <a:r>
              <a:rPr lang="ro-RO" sz="1600" dirty="0" smtClean="0">
                <a:solidFill>
                  <a:srgbClr val="000090"/>
                </a:solidFill>
                <a:latin typeface="Courier New"/>
                <a:cs typeface="Courier New"/>
              </a:rPr>
              <a:t> Actor {</a:t>
            </a:r>
          </a:p>
          <a:p>
            <a:r>
              <a:rPr lang="ro-RO" sz="1600" dirty="0">
                <a:solidFill>
                  <a:srgbClr val="000090"/>
                </a:solidFill>
                <a:latin typeface="Courier New"/>
                <a:cs typeface="Courier New"/>
              </a:rPr>
              <a:t> </a:t>
            </a:r>
            <a:r>
              <a:rPr lang="ro-RO" sz="1600" dirty="0" smtClean="0">
                <a:solidFill>
                  <a:srgbClr val="000090"/>
                </a:solidFill>
                <a:latin typeface="Courier New"/>
                <a:cs typeface="Courier New"/>
              </a:rPr>
              <a:t> </a:t>
            </a:r>
            <a:r>
              <a:rPr lang="ro-RO" sz="1600" b="1" dirty="0" smtClean="0">
                <a:solidFill>
                  <a:srgbClr val="000090"/>
                </a:solidFill>
                <a:latin typeface="Courier New"/>
                <a:cs typeface="Courier New"/>
              </a:rPr>
              <a:t>def</a:t>
            </a:r>
            <a:r>
              <a:rPr lang="ro-RO" sz="1600" dirty="0" smtClean="0">
                <a:solidFill>
                  <a:srgbClr val="000090"/>
                </a:solidFill>
                <a:latin typeface="Courier New"/>
                <a:cs typeface="Courier New"/>
              </a:rPr>
              <a:t> receive = {</a:t>
            </a:r>
          </a:p>
          <a:p>
            <a:r>
              <a:rPr lang="ro-RO" sz="1600" dirty="0">
                <a:solidFill>
                  <a:srgbClr val="000090"/>
                </a:solidFill>
                <a:latin typeface="Courier New"/>
                <a:cs typeface="Courier New"/>
              </a:rPr>
              <a:t> </a:t>
            </a:r>
            <a:r>
              <a:rPr lang="ro-RO" sz="1600" dirty="0" smtClean="0">
                <a:solidFill>
                  <a:srgbClr val="000090"/>
                </a:solidFill>
                <a:latin typeface="Courier New"/>
                <a:cs typeface="Courier New"/>
              </a:rPr>
              <a:t>    </a:t>
            </a:r>
            <a:r>
              <a:rPr lang="ro-RO" sz="1600" b="1" dirty="0" smtClean="0">
                <a:solidFill>
                  <a:srgbClr val="000090"/>
                </a:solidFill>
                <a:latin typeface="Courier New"/>
                <a:cs typeface="Courier New"/>
              </a:rPr>
              <a:t>case</a:t>
            </a:r>
            <a:r>
              <a:rPr lang="ro-RO" sz="1600" dirty="0" smtClean="0">
                <a:solidFill>
                  <a:srgbClr val="000090"/>
                </a:solidFill>
                <a:latin typeface="Courier New"/>
                <a:cs typeface="Courier New"/>
              </a:rPr>
              <a:t> x =&gt; println(“Got value: “ + x)</a:t>
            </a:r>
          </a:p>
          <a:p>
            <a:r>
              <a:rPr lang="ro-RO" sz="1600" dirty="0">
                <a:solidFill>
                  <a:srgbClr val="000090"/>
                </a:solidFill>
                <a:latin typeface="Courier New"/>
                <a:cs typeface="Courier New"/>
              </a:rPr>
              <a:t> </a:t>
            </a:r>
            <a:r>
              <a:rPr lang="ro-RO" sz="1600" dirty="0" smtClean="0">
                <a:solidFill>
                  <a:srgbClr val="000090"/>
                </a:solidFill>
                <a:latin typeface="Courier New"/>
                <a:cs typeface="Courier New"/>
              </a:rPr>
              <a:t> }</a:t>
            </a:r>
          </a:p>
          <a:p>
            <a:r>
              <a:rPr lang="ro-RO" sz="1600" dirty="0">
                <a:solidFill>
                  <a:srgbClr val="000090"/>
                </a:solidFill>
                <a:latin typeface="Courier New"/>
                <a:cs typeface="Courier New"/>
              </a:rPr>
              <a:t>}</a:t>
            </a:r>
            <a:endParaRPr lang="ro-RO" sz="1600" dirty="0" smtClean="0">
              <a:solidFill>
                <a:srgbClr val="000090"/>
              </a:solidFill>
              <a:latin typeface="Courier New"/>
              <a:cs typeface="Courier New"/>
            </a:endParaRPr>
          </a:p>
        </p:txBody>
      </p:sp>
      <p:sp>
        <p:nvSpPr>
          <p:cNvPr id="6" name="Content Placeholder 2"/>
          <p:cNvSpPr>
            <a:spLocks noGrp="1"/>
          </p:cNvSpPr>
          <p:nvPr>
            <p:ph idx="1"/>
          </p:nvPr>
        </p:nvSpPr>
        <p:spPr>
          <a:xfrm>
            <a:off x="457200" y="3104004"/>
            <a:ext cx="8229600" cy="2903096"/>
          </a:xfrm>
        </p:spPr>
        <p:txBody>
          <a:bodyPr>
            <a:normAutofit/>
          </a:bodyPr>
          <a:lstStyle/>
          <a:p>
            <a:r>
              <a:rPr lang="en-US" dirty="0" smtClean="0"/>
              <a:t>Based on concepts from </a:t>
            </a:r>
            <a:r>
              <a:rPr lang="en-US" dirty="0" err="1" smtClean="0"/>
              <a:t>Erlang</a:t>
            </a:r>
            <a:r>
              <a:rPr lang="en-US" dirty="0" smtClean="0"/>
              <a:t>/OTP</a:t>
            </a:r>
          </a:p>
          <a:p>
            <a:r>
              <a:rPr lang="en-US" dirty="0" err="1" smtClean="0"/>
              <a:t>Akka</a:t>
            </a:r>
            <a:r>
              <a:rPr lang="en-US" dirty="0" smtClean="0"/>
              <a:t> is replacing the core language actors</a:t>
            </a:r>
          </a:p>
          <a:p>
            <a:r>
              <a:rPr lang="en-US" dirty="0" smtClean="0"/>
              <a:t>Concurrency paradigm using networks of independent objects that </a:t>
            </a:r>
            <a:r>
              <a:rPr lang="en-US" dirty="0" smtClean="0"/>
              <a:t>only </a:t>
            </a:r>
            <a:r>
              <a:rPr lang="en-US" dirty="0" smtClean="0"/>
              <a:t>communicate via messaging and mailboxes</a:t>
            </a:r>
          </a:p>
        </p:txBody>
      </p:sp>
    </p:spTree>
    <p:extLst>
      <p:ext uri="{BB962C8B-B14F-4D97-AF65-F5344CB8AC3E}">
        <p14:creationId xmlns:p14="http://schemas.microsoft.com/office/powerpoint/2010/main" val="258909135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smtClean="0"/>
              <a:t>Futures</a:t>
            </a:r>
            <a:endParaRPr lang="en-US" sz="6400" b="1" dirty="0"/>
          </a:p>
        </p:txBody>
      </p:sp>
    </p:spTree>
    <p:extLst>
      <p:ext uri="{BB962C8B-B14F-4D97-AF65-F5344CB8AC3E}">
        <p14:creationId xmlns:p14="http://schemas.microsoft.com/office/powerpoint/2010/main" val="9717647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Futures</a:t>
            </a:r>
            <a:endParaRPr lang="en-US" dirty="0"/>
          </a:p>
        </p:txBody>
      </p:sp>
      <p:sp>
        <p:nvSpPr>
          <p:cNvPr id="4" name="TextBox 3"/>
          <p:cNvSpPr txBox="1"/>
          <p:nvPr/>
        </p:nvSpPr>
        <p:spPr>
          <a:xfrm>
            <a:off x="317500" y="1288122"/>
            <a:ext cx="8509000" cy="1815882"/>
          </a:xfrm>
          <a:prstGeom prst="rect">
            <a:avLst/>
          </a:prstGeom>
          <a:noFill/>
        </p:spPr>
        <p:txBody>
          <a:bodyPr wrap="square" rtlCol="0">
            <a:spAutoFit/>
          </a:bodyPr>
          <a:lstStyle/>
          <a:p>
            <a:r>
              <a:rPr lang="ro-RO" sz="1600" b="1" dirty="0" smtClean="0">
                <a:solidFill>
                  <a:srgbClr val="000090"/>
                </a:solidFill>
                <a:latin typeface="Courier New"/>
                <a:cs typeface="Courier New"/>
              </a:rPr>
              <a:t>import</a:t>
            </a:r>
            <a:r>
              <a:rPr lang="ro-RO" sz="1600" dirty="0" smtClean="0">
                <a:solidFill>
                  <a:srgbClr val="000090"/>
                </a:solidFill>
                <a:latin typeface="Courier New"/>
                <a:cs typeface="Courier New"/>
              </a:rPr>
              <a:t> scala.concurrent._</a:t>
            </a:r>
          </a:p>
          <a:p>
            <a:endParaRPr lang="ro-RO" sz="1600" dirty="0" smtClean="0">
              <a:solidFill>
                <a:srgbClr val="000090"/>
              </a:solidFill>
              <a:latin typeface="Courier New"/>
              <a:cs typeface="Courier New"/>
            </a:endParaRPr>
          </a:p>
          <a:p>
            <a:r>
              <a:rPr lang="ro-RO" sz="1600" dirty="0" smtClean="0">
                <a:solidFill>
                  <a:srgbClr val="000090"/>
                </a:solidFill>
                <a:latin typeface="Courier New"/>
                <a:cs typeface="Courier New"/>
              </a:rPr>
              <a:t>val costInDollars = Future {</a:t>
            </a:r>
          </a:p>
          <a:p>
            <a:r>
              <a:rPr lang="ro-RO" sz="1600" dirty="0" smtClean="0">
                <a:solidFill>
                  <a:srgbClr val="000090"/>
                </a:solidFill>
                <a:latin typeface="Courier New"/>
                <a:cs typeface="Courier New"/>
              </a:rPr>
              <a:t>  webServiceProxy.getCostInDollars.mapTo[Int]</a:t>
            </a:r>
          </a:p>
          <a:p>
            <a:r>
              <a:rPr lang="ro-RO" sz="1600" dirty="0" smtClean="0">
                <a:solidFill>
                  <a:srgbClr val="000090"/>
                </a:solidFill>
                <a:latin typeface="Courier New"/>
                <a:cs typeface="Courier New"/>
              </a:rPr>
              <a:t>}</a:t>
            </a:r>
          </a:p>
          <a:p>
            <a:endParaRPr lang="ro-RO" sz="1600" dirty="0">
              <a:solidFill>
                <a:srgbClr val="000090"/>
              </a:solidFill>
              <a:latin typeface="Courier New"/>
              <a:cs typeface="Courier New"/>
            </a:endParaRPr>
          </a:p>
          <a:p>
            <a:r>
              <a:rPr lang="ro-RO" sz="1600" dirty="0" smtClean="0">
                <a:solidFill>
                  <a:srgbClr val="000090"/>
                </a:solidFill>
                <a:latin typeface="Courier New"/>
                <a:cs typeface="Courier New"/>
              </a:rPr>
              <a:t>costInDollars map (myPurchase.setCostInDollars(_))</a:t>
            </a:r>
            <a:endParaRPr lang="ro-RO" sz="1600" dirty="0">
              <a:solidFill>
                <a:srgbClr val="000090"/>
              </a:solidFill>
              <a:latin typeface="Courier New"/>
              <a:cs typeface="Courier New"/>
            </a:endParaRPr>
          </a:p>
        </p:txBody>
      </p:sp>
      <p:sp>
        <p:nvSpPr>
          <p:cNvPr id="6" name="Content Placeholder 2"/>
          <p:cNvSpPr>
            <a:spLocks noGrp="1"/>
          </p:cNvSpPr>
          <p:nvPr>
            <p:ph idx="1"/>
          </p:nvPr>
        </p:nvSpPr>
        <p:spPr>
          <a:xfrm>
            <a:off x="457200" y="3501570"/>
            <a:ext cx="8229600" cy="2505529"/>
          </a:xfrm>
        </p:spPr>
        <p:txBody>
          <a:bodyPr>
            <a:normAutofit/>
          </a:bodyPr>
          <a:lstStyle/>
          <a:p>
            <a:r>
              <a:rPr lang="en-US" dirty="0" smtClean="0"/>
              <a:t>Allows </a:t>
            </a:r>
            <a:r>
              <a:rPr lang="en-US" dirty="0" smtClean="0"/>
              <a:t>you to write asynchronous code, which </a:t>
            </a:r>
            <a:r>
              <a:rPr lang="en-US" dirty="0" smtClean="0"/>
              <a:t>can be more </a:t>
            </a:r>
            <a:r>
              <a:rPr lang="en-US" dirty="0" err="1" smtClean="0"/>
              <a:t>performant</a:t>
            </a:r>
            <a:r>
              <a:rPr lang="en-US" dirty="0" smtClean="0"/>
              <a:t> than blocking</a:t>
            </a:r>
          </a:p>
          <a:p>
            <a:r>
              <a:rPr lang="en-US" dirty="0" smtClean="0"/>
              <a:t>Are not typed, hence the </a:t>
            </a:r>
            <a:r>
              <a:rPr lang="en-US" b="1" dirty="0" err="1" smtClean="0">
                <a:latin typeface="Courier New"/>
                <a:cs typeface="Courier New"/>
              </a:rPr>
              <a:t>mapTo</a:t>
            </a:r>
            <a:r>
              <a:rPr lang="en-US" dirty="0" smtClean="0"/>
              <a:t> call above</a:t>
            </a:r>
          </a:p>
          <a:p>
            <a:endParaRPr lang="en-US" dirty="0" smtClean="0"/>
          </a:p>
        </p:txBody>
      </p:sp>
    </p:spTree>
    <p:extLst>
      <p:ext uri="{BB962C8B-B14F-4D97-AF65-F5344CB8AC3E}">
        <p14:creationId xmlns:p14="http://schemas.microsoft.com/office/powerpoint/2010/main" val="1699252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Goal</a:t>
            </a:r>
            <a:endParaRPr lang="en-US" b="1" dirty="0"/>
          </a:p>
        </p:txBody>
      </p:sp>
      <p:sp>
        <p:nvSpPr>
          <p:cNvPr id="3" name="Content Placeholder 2"/>
          <p:cNvSpPr>
            <a:spLocks noGrp="1"/>
          </p:cNvSpPr>
          <p:nvPr>
            <p:ph idx="1"/>
          </p:nvPr>
        </p:nvSpPr>
        <p:spPr>
          <a:xfrm>
            <a:off x="457200" y="2875464"/>
            <a:ext cx="8229600" cy="1670075"/>
          </a:xfrm>
        </p:spPr>
        <p:txBody>
          <a:bodyPr/>
          <a:lstStyle/>
          <a:p>
            <a:pPr marL="0" indent="0" algn="ctr">
              <a:buNone/>
            </a:pPr>
            <a:r>
              <a:rPr lang="en-US" dirty="0" smtClean="0"/>
              <a:t>Provide you with a reference point for many of the terms you hear in the Scala community</a:t>
            </a:r>
            <a:endParaRPr lang="en-US" dirty="0"/>
          </a:p>
        </p:txBody>
      </p:sp>
    </p:spTree>
    <p:extLst>
      <p:ext uri="{BB962C8B-B14F-4D97-AF65-F5344CB8AC3E}">
        <p14:creationId xmlns:p14="http://schemas.microsoft.com/office/powerpoint/2010/main" val="371428627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Futures in Sequence</a:t>
            </a:r>
            <a:endParaRPr lang="en-US" dirty="0"/>
          </a:p>
        </p:txBody>
      </p:sp>
      <p:sp>
        <p:nvSpPr>
          <p:cNvPr id="4" name="TextBox 3"/>
          <p:cNvSpPr txBox="1"/>
          <p:nvPr/>
        </p:nvSpPr>
        <p:spPr>
          <a:xfrm>
            <a:off x="317500" y="1288122"/>
            <a:ext cx="8509000" cy="1077218"/>
          </a:xfrm>
          <a:prstGeom prst="rect">
            <a:avLst/>
          </a:prstGeom>
          <a:noFill/>
        </p:spPr>
        <p:txBody>
          <a:bodyPr wrap="square" rtlCol="0">
            <a:spAutoFit/>
          </a:bodyPr>
          <a:lstStyle/>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customerPurchases = </a:t>
            </a:r>
            <a:r>
              <a:rPr lang="ro-RO" sz="1600" b="1" dirty="0" smtClean="0">
                <a:solidFill>
                  <a:srgbClr val="000090"/>
                </a:solidFill>
                <a:latin typeface="Courier New"/>
                <a:cs typeface="Courier New"/>
              </a:rPr>
              <a:t>for</a:t>
            </a:r>
            <a:r>
              <a:rPr lang="ro-RO" sz="1600" dirty="0" smtClean="0">
                <a:solidFill>
                  <a:srgbClr val="000090"/>
                </a:solidFill>
                <a:latin typeface="Courier New"/>
                <a:cs typeface="Courier New"/>
              </a:rPr>
              <a:t> (</a:t>
            </a:r>
          </a:p>
          <a:p>
            <a:r>
              <a:rPr lang="ro-RO" sz="1600" dirty="0">
                <a:solidFill>
                  <a:srgbClr val="000090"/>
                </a:solidFill>
                <a:latin typeface="Courier New"/>
                <a:cs typeface="Courier New"/>
              </a:rPr>
              <a:t> </a:t>
            </a:r>
            <a:r>
              <a:rPr lang="ro-RO" sz="1600" dirty="0" smtClean="0">
                <a:solidFill>
                  <a:srgbClr val="000090"/>
                </a:solidFill>
                <a:latin typeface="Courier New"/>
                <a:cs typeface="Courier New"/>
              </a:rPr>
              <a:t> costUSD &lt;- Future</a:t>
            </a:r>
            <a:r>
              <a:rPr lang="ro-RO" sz="1600" dirty="0" smtClean="0">
                <a:solidFill>
                  <a:srgbClr val="000090"/>
                </a:solidFill>
                <a:latin typeface="Courier New"/>
                <a:cs typeface="Courier New"/>
              </a:rPr>
              <a:t>{ proxy.getCostInDollars.mapTo</a:t>
            </a:r>
            <a:r>
              <a:rPr lang="ro-RO" sz="1600" dirty="0" smtClean="0">
                <a:solidFill>
                  <a:srgbClr val="000090"/>
                </a:solidFill>
                <a:latin typeface="Courier New"/>
                <a:cs typeface="Courier New"/>
              </a:rPr>
              <a:t>[Int]}</a:t>
            </a:r>
          </a:p>
          <a:p>
            <a:r>
              <a:rPr lang="ro-RO" sz="1600" dirty="0">
                <a:solidFill>
                  <a:srgbClr val="000090"/>
                </a:solidFill>
                <a:latin typeface="Courier New"/>
                <a:cs typeface="Courier New"/>
              </a:rPr>
              <a:t> </a:t>
            </a:r>
            <a:r>
              <a:rPr lang="ro-RO" sz="1600" dirty="0" smtClean="0">
                <a:solidFill>
                  <a:srgbClr val="000090"/>
                </a:solidFill>
                <a:latin typeface="Courier New"/>
                <a:cs typeface="Courier New"/>
              </a:rPr>
              <a:t> totalPurchase &lt;- Future</a:t>
            </a:r>
            <a:r>
              <a:rPr lang="ro-RO" sz="1600" dirty="0" smtClean="0">
                <a:solidFill>
                  <a:srgbClr val="000090"/>
                </a:solidFill>
                <a:latin typeface="Courier New"/>
                <a:cs typeface="Courier New"/>
              </a:rPr>
              <a:t>{ proxy.addToTotal</a:t>
            </a:r>
            <a:r>
              <a:rPr lang="ro-RO" sz="1600" dirty="0" smtClean="0">
                <a:solidFill>
                  <a:srgbClr val="000090"/>
                </a:solidFill>
                <a:latin typeface="Courier New"/>
                <a:cs typeface="Courier New"/>
              </a:rPr>
              <a:t>(costUSD).mapTo[Int]}</a:t>
            </a:r>
          </a:p>
          <a:p>
            <a:r>
              <a:rPr lang="ro-RO" sz="1600" dirty="0" smtClean="0">
                <a:solidFill>
                  <a:srgbClr val="000090"/>
                </a:solidFill>
                <a:latin typeface="Courier New"/>
                <a:cs typeface="Courier New"/>
              </a:rPr>
              <a:t>} </a:t>
            </a:r>
            <a:r>
              <a:rPr lang="ro-RO" sz="1600" b="1" dirty="0" smtClean="0">
                <a:solidFill>
                  <a:srgbClr val="000090"/>
                </a:solidFill>
                <a:latin typeface="Courier New"/>
                <a:cs typeface="Courier New"/>
              </a:rPr>
              <a:t>yield</a:t>
            </a:r>
            <a:r>
              <a:rPr lang="ro-RO" sz="1600" dirty="0" smtClean="0">
                <a:solidFill>
                  <a:srgbClr val="000090"/>
                </a:solidFill>
                <a:latin typeface="Courier New"/>
                <a:cs typeface="Courier New"/>
              </a:rPr>
              <a:t> ((customerId -&gt; totalPurchase))</a:t>
            </a:r>
          </a:p>
        </p:txBody>
      </p:sp>
      <p:sp>
        <p:nvSpPr>
          <p:cNvPr id="6" name="Content Placeholder 2"/>
          <p:cNvSpPr>
            <a:spLocks noGrp="1"/>
          </p:cNvSpPr>
          <p:nvPr>
            <p:ph idx="1"/>
          </p:nvPr>
        </p:nvSpPr>
        <p:spPr>
          <a:xfrm>
            <a:off x="457200" y="2365340"/>
            <a:ext cx="8229600" cy="3641760"/>
          </a:xfrm>
        </p:spPr>
        <p:txBody>
          <a:bodyPr>
            <a:normAutofit/>
          </a:bodyPr>
          <a:lstStyle/>
          <a:p>
            <a:r>
              <a:rPr lang="en-US" dirty="0" err="1" smtClean="0"/>
              <a:t>Scala’s</a:t>
            </a:r>
            <a:r>
              <a:rPr lang="en-US" dirty="0" smtClean="0"/>
              <a:t> for </a:t>
            </a:r>
            <a:r>
              <a:rPr lang="en-US" dirty="0"/>
              <a:t>c</a:t>
            </a:r>
            <a:r>
              <a:rPr lang="en-US" dirty="0" smtClean="0"/>
              <a:t>omprehensions allow you to compose higher-order functions, including Futures</a:t>
            </a:r>
          </a:p>
          <a:p>
            <a:r>
              <a:rPr lang="en-US" dirty="0" smtClean="0"/>
              <a:t>By sequencing </a:t>
            </a:r>
            <a:r>
              <a:rPr lang="en-US" dirty="0" smtClean="0"/>
              <a:t>the expressions on multiple lines, </a:t>
            </a:r>
            <a:r>
              <a:rPr lang="en-US" dirty="0" smtClean="0"/>
              <a:t>you can order dependencies</a:t>
            </a:r>
          </a:p>
        </p:txBody>
      </p:sp>
    </p:spTree>
    <p:extLst>
      <p:ext uri="{BB962C8B-B14F-4D97-AF65-F5344CB8AC3E}">
        <p14:creationId xmlns:p14="http://schemas.microsoft.com/office/powerpoint/2010/main" val="278220549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Futures in Parallel</a:t>
            </a:r>
            <a:endParaRPr lang="en-US" dirty="0"/>
          </a:p>
        </p:txBody>
      </p:sp>
      <p:sp>
        <p:nvSpPr>
          <p:cNvPr id="4" name="TextBox 3"/>
          <p:cNvSpPr txBox="1"/>
          <p:nvPr/>
        </p:nvSpPr>
        <p:spPr>
          <a:xfrm>
            <a:off x="317500" y="1288122"/>
            <a:ext cx="8509000" cy="3046988"/>
          </a:xfrm>
          <a:prstGeom prst="rect">
            <a:avLst/>
          </a:prstGeom>
          <a:noFill/>
        </p:spPr>
        <p:txBody>
          <a:bodyPr wrap="square" rtlCol="0">
            <a:spAutoFit/>
          </a:bodyPr>
          <a:lstStyle/>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costUSD = Future{proxy.getCostInUSD(cost).mapTo[Int]}</a:t>
            </a: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costCAD = Future{proxy.getCostInCAD(cost).mapTo[Int]}</a:t>
            </a: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combinedCosts = </a:t>
            </a:r>
            <a:r>
              <a:rPr lang="ro-RO" sz="1600" b="1" dirty="0" smtClean="0">
                <a:solidFill>
                  <a:srgbClr val="000090"/>
                </a:solidFill>
                <a:latin typeface="Courier New"/>
                <a:cs typeface="Courier New"/>
              </a:rPr>
              <a:t>for</a:t>
            </a:r>
            <a:r>
              <a:rPr lang="ro-RO" sz="1600" dirty="0" smtClean="0">
                <a:solidFill>
                  <a:srgbClr val="000090"/>
                </a:solidFill>
                <a:latin typeface="Courier New"/>
                <a:cs typeface="Courier New"/>
              </a:rPr>
              <a:t> {</a:t>
            </a:r>
          </a:p>
          <a:p>
            <a:r>
              <a:rPr lang="ro-RO" sz="1600" b="1" dirty="0">
                <a:solidFill>
                  <a:srgbClr val="000090"/>
                </a:solidFill>
                <a:latin typeface="Courier New"/>
                <a:cs typeface="Courier New"/>
              </a:rPr>
              <a:t> </a:t>
            </a:r>
            <a:r>
              <a:rPr lang="ro-RO" sz="1600" b="1" dirty="0" smtClean="0">
                <a:solidFill>
                  <a:srgbClr val="000090"/>
                </a:solidFill>
                <a:latin typeface="Courier New"/>
                <a:cs typeface="Courier New"/>
              </a:rPr>
              <a:t> </a:t>
            </a:r>
            <a:r>
              <a:rPr lang="ro-RO" sz="1600" dirty="0" smtClean="0">
                <a:solidFill>
                  <a:srgbClr val="000090"/>
                </a:solidFill>
                <a:latin typeface="Courier New"/>
                <a:cs typeface="Courier New"/>
              </a:rPr>
              <a:t>cUSD &lt;- costUSD</a:t>
            </a:r>
          </a:p>
          <a:p>
            <a:r>
              <a:rPr lang="ro-RO" sz="1600" b="1" dirty="0">
                <a:solidFill>
                  <a:srgbClr val="000090"/>
                </a:solidFill>
                <a:latin typeface="Courier New"/>
                <a:cs typeface="Courier New"/>
              </a:rPr>
              <a:t> </a:t>
            </a:r>
            <a:r>
              <a:rPr lang="ro-RO" sz="1600" b="1" dirty="0" smtClean="0">
                <a:solidFill>
                  <a:srgbClr val="000090"/>
                </a:solidFill>
                <a:latin typeface="Courier New"/>
                <a:cs typeface="Courier New"/>
              </a:rPr>
              <a:t> </a:t>
            </a:r>
            <a:r>
              <a:rPr lang="ro-RO" sz="1600" dirty="0" smtClean="0">
                <a:solidFill>
                  <a:srgbClr val="000090"/>
                </a:solidFill>
                <a:latin typeface="Courier New"/>
                <a:cs typeface="Courier New"/>
              </a:rPr>
              <a:t>cCAD &lt;- costCAD</a:t>
            </a:r>
          </a:p>
          <a:p>
            <a:r>
              <a:rPr lang="ro-RO" sz="1600" dirty="0" smtClean="0">
                <a:solidFill>
                  <a:srgbClr val="000090"/>
                </a:solidFill>
                <a:latin typeface="Courier New"/>
                <a:cs typeface="Courier New"/>
              </a:rPr>
              <a:t>} yield (cUSD, cCAD)</a:t>
            </a:r>
            <a:endParaRPr lang="ro-RO" sz="1600" dirty="0">
              <a:solidFill>
                <a:srgbClr val="000090"/>
              </a:solidFill>
              <a:latin typeface="Courier New"/>
              <a:cs typeface="Courier New"/>
            </a:endParaRPr>
          </a:p>
          <a:p>
            <a:endParaRPr lang="ro-RO" sz="1600" b="1" dirty="0" smtClean="0">
              <a:solidFill>
                <a:srgbClr val="000090"/>
              </a:solidFill>
              <a:latin typeface="Courier New"/>
              <a:cs typeface="Courier New"/>
            </a:endParaRP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costs = </a:t>
            </a:r>
            <a:r>
              <a:rPr lang="ro-RO" sz="1600" b="1" dirty="0" smtClean="0">
                <a:solidFill>
                  <a:srgbClr val="000090"/>
                </a:solidFill>
                <a:latin typeface="Courier New"/>
                <a:cs typeface="Courier New"/>
              </a:rPr>
              <a:t>for</a:t>
            </a:r>
            <a:r>
              <a:rPr lang="ro-RO" sz="1600" dirty="0" smtClean="0">
                <a:solidFill>
                  <a:srgbClr val="000090"/>
                </a:solidFill>
                <a:latin typeface="Courier New"/>
                <a:cs typeface="Courier New"/>
              </a:rPr>
              <a:t> (</a:t>
            </a:r>
          </a:p>
          <a:p>
            <a:r>
              <a:rPr lang="ro-RO" sz="1600" dirty="0">
                <a:solidFill>
                  <a:srgbClr val="000090"/>
                </a:solidFill>
                <a:latin typeface="Courier New"/>
                <a:cs typeface="Courier New"/>
              </a:rPr>
              <a:t> </a:t>
            </a:r>
            <a:r>
              <a:rPr lang="ro-RO" sz="1600" dirty="0" smtClean="0">
                <a:solidFill>
                  <a:srgbClr val="000090"/>
                </a:solidFill>
                <a:latin typeface="Courier New"/>
                <a:cs typeface="Courier New"/>
              </a:rPr>
              <a:t> (costUSD, costCAD) &lt;- </a:t>
            </a:r>
          </a:p>
          <a:p>
            <a:r>
              <a:rPr lang="ro-RO" sz="1600" dirty="0" smtClean="0">
                <a:solidFill>
                  <a:srgbClr val="000090"/>
                </a:solidFill>
                <a:latin typeface="Courier New"/>
                <a:cs typeface="Courier New"/>
              </a:rPr>
              <a:t>    Future{proxy.getCostInUSD(cost).mapTo[Int]} zip</a:t>
            </a:r>
          </a:p>
          <a:p>
            <a:r>
              <a:rPr lang="ro-RO" sz="1600" dirty="0" smtClean="0">
                <a:solidFill>
                  <a:srgbClr val="000090"/>
                </a:solidFill>
                <a:latin typeface="Courier New"/>
                <a:cs typeface="Courier New"/>
              </a:rPr>
              <a:t>    Future{proxy.getCostInCAD(cost).mapTo[Int]}</a:t>
            </a:r>
          </a:p>
          <a:p>
            <a:r>
              <a:rPr lang="ro-RO" sz="1600" dirty="0" smtClean="0">
                <a:solidFill>
                  <a:srgbClr val="000090"/>
                </a:solidFill>
                <a:latin typeface="Courier New"/>
                <a:cs typeface="Courier New"/>
              </a:rPr>
              <a:t>} </a:t>
            </a:r>
            <a:r>
              <a:rPr lang="ro-RO" sz="1600" b="1" dirty="0" smtClean="0">
                <a:solidFill>
                  <a:srgbClr val="000090"/>
                </a:solidFill>
                <a:latin typeface="Courier New"/>
                <a:cs typeface="Courier New"/>
              </a:rPr>
              <a:t>yield</a:t>
            </a:r>
            <a:r>
              <a:rPr lang="ro-RO" sz="1600" dirty="0" smtClean="0">
                <a:solidFill>
                  <a:srgbClr val="000090"/>
                </a:solidFill>
                <a:latin typeface="Courier New"/>
                <a:cs typeface="Courier New"/>
              </a:rPr>
              <a:t> (costUSD, costCAD)</a:t>
            </a:r>
          </a:p>
        </p:txBody>
      </p:sp>
      <p:sp>
        <p:nvSpPr>
          <p:cNvPr id="6" name="Content Placeholder 2"/>
          <p:cNvSpPr>
            <a:spLocks noGrp="1"/>
          </p:cNvSpPr>
          <p:nvPr>
            <p:ph idx="1"/>
          </p:nvPr>
        </p:nvSpPr>
        <p:spPr>
          <a:xfrm>
            <a:off x="457200" y="4335110"/>
            <a:ext cx="8229600" cy="1671989"/>
          </a:xfrm>
        </p:spPr>
        <p:txBody>
          <a:bodyPr>
            <a:normAutofit fontScale="92500" lnSpcReduction="20000"/>
          </a:bodyPr>
          <a:lstStyle/>
          <a:p>
            <a:r>
              <a:rPr lang="en-US" dirty="0" smtClean="0"/>
              <a:t>Define the futures separately and then compose</a:t>
            </a:r>
          </a:p>
          <a:p>
            <a:r>
              <a:rPr lang="en-US" dirty="0" smtClean="0"/>
              <a:t>Alternatively, the zip method allows you to parallelize futures execution within a for comprehension</a:t>
            </a:r>
          </a:p>
        </p:txBody>
      </p:sp>
    </p:spTree>
    <p:extLst>
      <p:ext uri="{BB962C8B-B14F-4D97-AF65-F5344CB8AC3E}">
        <p14:creationId xmlns:p14="http://schemas.microsoft.com/office/powerpoint/2010/main" val="217986773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err="1" smtClean="0"/>
              <a:t>Implicits</a:t>
            </a:r>
            <a:endParaRPr lang="en-US" sz="6400" b="1" dirty="0"/>
          </a:p>
        </p:txBody>
      </p:sp>
    </p:spTree>
    <p:extLst>
      <p:ext uri="{BB962C8B-B14F-4D97-AF65-F5344CB8AC3E}">
        <p14:creationId xmlns:p14="http://schemas.microsoft.com/office/powerpoint/2010/main" val="180334848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Implicit Conversions</a:t>
            </a:r>
            <a:endParaRPr lang="en-US" dirty="0"/>
          </a:p>
        </p:txBody>
      </p:sp>
      <p:pic>
        <p:nvPicPr>
          <p:cNvPr id="3" name="Picture 2" descr="double_facepalm.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5300" y="1417638"/>
            <a:ext cx="5613400" cy="4490720"/>
          </a:xfrm>
          <a:prstGeom prst="rect">
            <a:avLst/>
          </a:prstGeom>
        </p:spPr>
      </p:pic>
    </p:spTree>
    <p:extLst>
      <p:ext uri="{BB962C8B-B14F-4D97-AF65-F5344CB8AC3E}">
        <p14:creationId xmlns:p14="http://schemas.microsoft.com/office/powerpoint/2010/main" val="89236111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Implicit Conversions</a:t>
            </a:r>
            <a:endParaRPr lang="en-US" dirty="0"/>
          </a:p>
        </p:txBody>
      </p:sp>
      <p:sp>
        <p:nvSpPr>
          <p:cNvPr id="4" name="TextBox 3"/>
          <p:cNvSpPr txBox="1"/>
          <p:nvPr/>
        </p:nvSpPr>
        <p:spPr>
          <a:xfrm>
            <a:off x="317500" y="1288122"/>
            <a:ext cx="8509000" cy="1815882"/>
          </a:xfrm>
          <a:prstGeom prst="rect">
            <a:avLst/>
          </a:prstGeom>
          <a:noFill/>
        </p:spPr>
        <p:txBody>
          <a:bodyPr wrap="square" rtlCol="0">
            <a:spAutoFit/>
          </a:bodyPr>
          <a:lstStyle/>
          <a:p>
            <a:r>
              <a:rPr lang="ro-RO" sz="1600" b="1" dirty="0" smtClean="0">
                <a:solidFill>
                  <a:srgbClr val="000090"/>
                </a:solidFill>
                <a:latin typeface="Courier New"/>
                <a:cs typeface="Courier New"/>
              </a:rPr>
              <a:t>case class </a:t>
            </a:r>
            <a:r>
              <a:rPr lang="ro-RO" sz="1600" dirty="0" smtClean="0">
                <a:solidFill>
                  <a:srgbClr val="000090"/>
                </a:solidFill>
                <a:latin typeface="Courier New"/>
                <a:cs typeface="Courier New"/>
              </a:rPr>
              <a:t>Person(firstName: String, lastName: String)</a:t>
            </a:r>
          </a:p>
          <a:p>
            <a:r>
              <a:rPr lang="ro-RO" sz="1600" b="1" dirty="0" smtClean="0">
                <a:solidFill>
                  <a:srgbClr val="000090"/>
                </a:solidFill>
                <a:latin typeface="Courier New"/>
                <a:cs typeface="Courier New"/>
              </a:rPr>
              <a:t>implicit def </a:t>
            </a:r>
            <a:r>
              <a:rPr lang="ro-RO" sz="1600" dirty="0" smtClean="0">
                <a:solidFill>
                  <a:srgbClr val="000090"/>
                </a:solidFill>
                <a:latin typeface="Courier New"/>
                <a:cs typeface="Courier New"/>
              </a:rPr>
              <a:t>PersonToInt(p: Person) = p.toString.head.toInt</a:t>
            </a:r>
            <a:endParaRPr lang="ro-RO" sz="1600" dirty="0">
              <a:solidFill>
                <a:srgbClr val="000090"/>
              </a:solidFill>
              <a:latin typeface="Courier New"/>
              <a:cs typeface="Courier New"/>
            </a:endParaRPr>
          </a:p>
          <a:p>
            <a:endParaRPr lang="ro-RO" sz="1600" dirty="0" smtClean="0">
              <a:solidFill>
                <a:srgbClr val="000090"/>
              </a:solidFill>
              <a:latin typeface="Courier New"/>
              <a:cs typeface="Courier New"/>
            </a:endParaRP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me = Person("Jamie", "Allen")</a:t>
            </a:r>
          </a:p>
          <a:p>
            <a:endParaRPr lang="ro-RO" sz="1600" dirty="0" smtClean="0">
              <a:solidFill>
                <a:srgbClr val="000090"/>
              </a:solidFill>
              <a:latin typeface="Courier New"/>
              <a:cs typeface="Courier New"/>
            </a:endParaRP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weird = 1 + me </a:t>
            </a:r>
          </a:p>
          <a:p>
            <a:r>
              <a:rPr lang="cs-CZ" sz="1600" dirty="0" smtClean="0">
                <a:solidFill>
                  <a:srgbClr val="000090"/>
                </a:solidFill>
                <a:latin typeface="Courier New"/>
                <a:cs typeface="Courier New"/>
              </a:rPr>
              <a:t>res0: </a:t>
            </a:r>
            <a:r>
              <a:rPr lang="cs-CZ" sz="1600" dirty="0" err="1" smtClean="0">
                <a:solidFill>
                  <a:srgbClr val="000090"/>
                </a:solidFill>
                <a:latin typeface="Courier New"/>
                <a:cs typeface="Courier New"/>
              </a:rPr>
              <a:t>Int</a:t>
            </a:r>
            <a:r>
              <a:rPr lang="cs-CZ" sz="1600" dirty="0" smtClean="0">
                <a:solidFill>
                  <a:srgbClr val="000090"/>
                </a:solidFill>
                <a:latin typeface="Courier New"/>
                <a:cs typeface="Courier New"/>
              </a:rPr>
              <a:t> = 81</a:t>
            </a:r>
            <a:r>
              <a:rPr lang="ro-RO" sz="1600" dirty="0" smtClean="0">
                <a:solidFill>
                  <a:srgbClr val="000090"/>
                </a:solidFill>
                <a:latin typeface="Courier New"/>
                <a:cs typeface="Courier New"/>
              </a:rPr>
              <a:t> </a:t>
            </a:r>
          </a:p>
        </p:txBody>
      </p:sp>
      <p:sp>
        <p:nvSpPr>
          <p:cNvPr id="6" name="Content Placeholder 2"/>
          <p:cNvSpPr>
            <a:spLocks noGrp="1"/>
          </p:cNvSpPr>
          <p:nvPr>
            <p:ph idx="1"/>
          </p:nvPr>
        </p:nvSpPr>
        <p:spPr>
          <a:xfrm>
            <a:off x="457200" y="3251200"/>
            <a:ext cx="8229600" cy="2755899"/>
          </a:xfrm>
        </p:spPr>
        <p:txBody>
          <a:bodyPr>
            <a:normAutofit fontScale="92500" lnSpcReduction="10000"/>
          </a:bodyPr>
          <a:lstStyle/>
          <a:p>
            <a:r>
              <a:rPr lang="en-US" dirty="0" smtClean="0"/>
              <a:t>Looks for definitions at compile time that will satisfy type incompatibilities</a:t>
            </a:r>
          </a:p>
          <a:p>
            <a:r>
              <a:rPr lang="en-US" dirty="0" smtClean="0"/>
              <a:t>Modern IDEs will warn you with an underline when they are in use</a:t>
            </a:r>
          </a:p>
          <a:p>
            <a:r>
              <a:rPr lang="en-US" dirty="0" smtClean="0"/>
              <a:t>Limit scope as much as possible (see </a:t>
            </a:r>
            <a:r>
              <a:rPr lang="en-US" dirty="0" smtClean="0">
                <a:hlinkClick r:id="rId3"/>
              </a:rPr>
              <a:t>Josh Suereth's NE Scala 2011</a:t>
            </a:r>
            <a:r>
              <a:rPr lang="en-US" dirty="0" smtClean="0"/>
              <a:t>)</a:t>
            </a:r>
          </a:p>
          <a:p>
            <a:endParaRPr lang="en-US" dirty="0" smtClean="0"/>
          </a:p>
          <a:p>
            <a:endParaRPr lang="en-US" dirty="0" smtClean="0"/>
          </a:p>
        </p:txBody>
      </p:sp>
    </p:spTree>
    <p:extLst>
      <p:ext uri="{BB962C8B-B14F-4D97-AF65-F5344CB8AC3E}">
        <p14:creationId xmlns:p14="http://schemas.microsoft.com/office/powerpoint/2010/main" val="289964274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Implicit Parameters</a:t>
            </a:r>
            <a:endParaRPr lang="en-US" dirty="0"/>
          </a:p>
        </p:txBody>
      </p:sp>
      <p:sp>
        <p:nvSpPr>
          <p:cNvPr id="4" name="TextBox 3"/>
          <p:cNvSpPr txBox="1"/>
          <p:nvPr/>
        </p:nvSpPr>
        <p:spPr>
          <a:xfrm>
            <a:off x="317500" y="1288122"/>
            <a:ext cx="8509000" cy="1077218"/>
          </a:xfrm>
          <a:prstGeom prst="rect">
            <a:avLst/>
          </a:prstGeom>
          <a:noFill/>
        </p:spPr>
        <p:txBody>
          <a:bodyPr wrap="square" rtlCol="0">
            <a:spAutoFit/>
          </a:bodyPr>
          <a:lstStyle/>
          <a:p>
            <a:r>
              <a:rPr lang="ro-RO" sz="1600" b="1" dirty="0" smtClean="0">
                <a:solidFill>
                  <a:srgbClr val="000090"/>
                </a:solidFill>
                <a:latin typeface="Courier New"/>
                <a:cs typeface="Courier New"/>
              </a:rPr>
              <a:t>def</a:t>
            </a:r>
            <a:r>
              <a:rPr lang="ro-RO" sz="1600" dirty="0" smtClean="0">
                <a:solidFill>
                  <a:srgbClr val="000090"/>
                </a:solidFill>
                <a:latin typeface="Courier New"/>
                <a:cs typeface="Courier New"/>
              </a:rPr>
              <a:t> executeFutureWithTimeout(f: Future)(implicit t: Timeout)</a:t>
            </a:r>
          </a:p>
          <a:p>
            <a:endParaRPr lang="ro-RO" sz="1600" dirty="0">
              <a:solidFill>
                <a:srgbClr val="000090"/>
              </a:solidFill>
              <a:latin typeface="Courier New"/>
              <a:cs typeface="Courier New"/>
            </a:endParaRPr>
          </a:p>
          <a:p>
            <a:r>
              <a:rPr lang="ro-RO" sz="1600" dirty="0" smtClean="0">
                <a:solidFill>
                  <a:srgbClr val="000090"/>
                </a:solidFill>
                <a:latin typeface="Courier New"/>
                <a:cs typeface="Courier New"/>
              </a:rPr>
              <a:t>implicit val t: Timeout = Timeout(20, TimeUnit.MILLISECONDS)</a:t>
            </a:r>
          </a:p>
          <a:p>
            <a:r>
              <a:rPr lang="ro-RO" sz="1600" dirty="0" smtClean="0">
                <a:solidFill>
                  <a:srgbClr val="000090"/>
                </a:solidFill>
                <a:latin typeface="Courier New"/>
                <a:cs typeface="Courier New"/>
              </a:rPr>
              <a:t>executeFutureWithTimeout(Future {proxy.getCustomer(id)})</a:t>
            </a:r>
          </a:p>
        </p:txBody>
      </p:sp>
      <p:sp>
        <p:nvSpPr>
          <p:cNvPr id="6" name="Content Placeholder 2"/>
          <p:cNvSpPr>
            <a:spLocks noGrp="1"/>
          </p:cNvSpPr>
          <p:nvPr>
            <p:ph idx="1"/>
          </p:nvPr>
        </p:nvSpPr>
        <p:spPr>
          <a:xfrm>
            <a:off x="457200" y="2476500"/>
            <a:ext cx="8229600" cy="3530599"/>
          </a:xfrm>
        </p:spPr>
        <p:txBody>
          <a:bodyPr>
            <a:normAutofit/>
          </a:bodyPr>
          <a:lstStyle/>
          <a:p>
            <a:r>
              <a:rPr lang="en-US" dirty="0" smtClean="0"/>
              <a:t>Allow you to define default parameter values that are only overridden if you do so explicitly</a:t>
            </a:r>
          </a:p>
          <a:p>
            <a:r>
              <a:rPr lang="en-US" dirty="0" smtClean="0"/>
              <a:t>Handy to avoid code duplication</a:t>
            </a:r>
          </a:p>
        </p:txBody>
      </p:sp>
    </p:spTree>
    <p:extLst>
      <p:ext uri="{BB962C8B-B14F-4D97-AF65-F5344CB8AC3E}">
        <p14:creationId xmlns:p14="http://schemas.microsoft.com/office/powerpoint/2010/main" val="197693180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Implicit Classes</a:t>
            </a:r>
            <a:endParaRPr lang="en-US" dirty="0"/>
          </a:p>
        </p:txBody>
      </p:sp>
      <p:sp>
        <p:nvSpPr>
          <p:cNvPr id="4" name="TextBox 3"/>
          <p:cNvSpPr txBox="1"/>
          <p:nvPr/>
        </p:nvSpPr>
        <p:spPr>
          <a:xfrm>
            <a:off x="317500" y="1288122"/>
            <a:ext cx="8509000" cy="1077218"/>
          </a:xfrm>
          <a:prstGeom prst="rect">
            <a:avLst/>
          </a:prstGeom>
          <a:noFill/>
        </p:spPr>
        <p:txBody>
          <a:bodyPr wrap="square" rtlCol="0">
            <a:spAutoFit/>
          </a:bodyPr>
          <a:lstStyle/>
          <a:p>
            <a:r>
              <a:rPr lang="ro-RO" sz="1600" b="1" dirty="0" smtClean="0">
                <a:solidFill>
                  <a:srgbClr val="000090"/>
                </a:solidFill>
                <a:latin typeface="Courier New"/>
                <a:cs typeface="Courier New"/>
              </a:rPr>
              <a:t>implicit class </a:t>
            </a:r>
            <a:r>
              <a:rPr lang="ro-RO" sz="1600" dirty="0" smtClean="0">
                <a:solidFill>
                  <a:srgbClr val="000090"/>
                </a:solidFill>
                <a:latin typeface="Courier New"/>
                <a:cs typeface="Courier New"/>
              </a:rPr>
              <a:t>Person(name: String)</a:t>
            </a:r>
          </a:p>
          <a:p>
            <a:endParaRPr lang="ro-RO" sz="1600" dirty="0">
              <a:solidFill>
                <a:srgbClr val="000090"/>
              </a:solidFill>
              <a:latin typeface="Courier New"/>
              <a:cs typeface="Courier New"/>
            </a:endParaRPr>
          </a:p>
          <a:p>
            <a:r>
              <a:rPr lang="ro-RO" sz="1600" b="1" dirty="0" smtClean="0">
                <a:solidFill>
                  <a:srgbClr val="000090"/>
                </a:solidFill>
                <a:latin typeface="Courier New"/>
                <a:cs typeface="Courier New"/>
              </a:rPr>
              <a:t>class</a:t>
            </a:r>
            <a:r>
              <a:rPr lang="ro-RO" sz="1600" dirty="0" smtClean="0">
                <a:solidFill>
                  <a:srgbClr val="000090"/>
                </a:solidFill>
                <a:latin typeface="Courier New"/>
                <a:cs typeface="Courier New"/>
              </a:rPr>
              <a:t> Person(name: String)</a:t>
            </a:r>
          </a:p>
          <a:p>
            <a:r>
              <a:rPr lang="ro-RO" sz="1600" b="1" dirty="0" smtClean="0">
                <a:solidFill>
                  <a:srgbClr val="000090"/>
                </a:solidFill>
                <a:latin typeface="Courier New"/>
                <a:cs typeface="Courier New"/>
              </a:rPr>
              <a:t>implicit final def</a:t>
            </a:r>
            <a:r>
              <a:rPr lang="ro-RO" sz="1600" dirty="0" smtClean="0">
                <a:solidFill>
                  <a:srgbClr val="000090"/>
                </a:solidFill>
                <a:latin typeface="Courier New"/>
                <a:cs typeface="Courier New"/>
              </a:rPr>
              <a:t> Person(name: String): Person = </a:t>
            </a:r>
            <a:r>
              <a:rPr lang="ro-RO" sz="1600" b="1" dirty="0" smtClean="0">
                <a:solidFill>
                  <a:srgbClr val="000090"/>
                </a:solidFill>
                <a:latin typeface="Courier New"/>
                <a:cs typeface="Courier New"/>
              </a:rPr>
              <a:t>new</a:t>
            </a:r>
            <a:r>
              <a:rPr lang="ro-RO" sz="1600" dirty="0" smtClean="0">
                <a:solidFill>
                  <a:srgbClr val="000090"/>
                </a:solidFill>
                <a:latin typeface="Courier New"/>
                <a:cs typeface="Courier New"/>
              </a:rPr>
              <a:t> Person(name)</a:t>
            </a:r>
          </a:p>
        </p:txBody>
      </p:sp>
      <p:sp>
        <p:nvSpPr>
          <p:cNvPr id="6" name="Content Placeholder 2"/>
          <p:cNvSpPr>
            <a:spLocks noGrp="1"/>
          </p:cNvSpPr>
          <p:nvPr>
            <p:ph idx="1"/>
          </p:nvPr>
        </p:nvSpPr>
        <p:spPr>
          <a:xfrm>
            <a:off x="457200" y="3251200"/>
            <a:ext cx="8229600" cy="2755899"/>
          </a:xfrm>
        </p:spPr>
        <p:txBody>
          <a:bodyPr>
            <a:normAutofit/>
          </a:bodyPr>
          <a:lstStyle/>
          <a:p>
            <a:r>
              <a:rPr lang="en-US" dirty="0" smtClean="0"/>
              <a:t>New to Scala 2.10</a:t>
            </a:r>
          </a:p>
          <a:p>
            <a:r>
              <a:rPr lang="en-US" dirty="0" smtClean="0"/>
              <a:t>Create extension methods to existing types</a:t>
            </a:r>
          </a:p>
          <a:p>
            <a:r>
              <a:rPr lang="en-US" dirty="0" err="1" smtClean="0"/>
              <a:t>Desugars</a:t>
            </a:r>
            <a:r>
              <a:rPr lang="en-US" dirty="0" smtClean="0"/>
              <a:t> at compile time into a class definition with an implicit conversion</a:t>
            </a:r>
          </a:p>
        </p:txBody>
      </p:sp>
    </p:spTree>
    <p:extLst>
      <p:ext uri="{BB962C8B-B14F-4D97-AF65-F5344CB8AC3E}">
        <p14:creationId xmlns:p14="http://schemas.microsoft.com/office/powerpoint/2010/main" val="355505043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smtClean="0"/>
              <a:t>Type Theory</a:t>
            </a:r>
            <a:endParaRPr lang="en-US" sz="6400" b="1" dirty="0"/>
          </a:p>
        </p:txBody>
      </p:sp>
    </p:spTree>
    <p:extLst>
      <p:ext uri="{BB962C8B-B14F-4D97-AF65-F5344CB8AC3E}">
        <p14:creationId xmlns:p14="http://schemas.microsoft.com/office/powerpoint/2010/main" val="42003353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Inference</a:t>
            </a:r>
            <a:endParaRPr lang="en-US" dirty="0"/>
          </a:p>
        </p:txBody>
      </p:sp>
      <p:sp>
        <p:nvSpPr>
          <p:cNvPr id="3" name="Content Placeholder 2"/>
          <p:cNvSpPr>
            <a:spLocks noGrp="1"/>
          </p:cNvSpPr>
          <p:nvPr>
            <p:ph idx="1"/>
          </p:nvPr>
        </p:nvSpPr>
        <p:spPr/>
        <p:txBody>
          <a:bodyPr>
            <a:normAutofit/>
          </a:bodyPr>
          <a:lstStyle/>
          <a:p>
            <a:r>
              <a:rPr lang="en-US" dirty="0" smtClean="0"/>
              <a:t>Declaring a variable/value</a:t>
            </a:r>
          </a:p>
          <a:p>
            <a:r>
              <a:rPr lang="en-US" dirty="0" smtClean="0"/>
              <a:t>Return types of methods/functions</a:t>
            </a:r>
          </a:p>
          <a:p>
            <a:r>
              <a:rPr lang="en-US" dirty="0" smtClean="0"/>
              <a:t>See </a:t>
            </a:r>
            <a:r>
              <a:rPr lang="en-US" dirty="0" smtClean="0">
                <a:hlinkClick r:id="rId3"/>
              </a:rPr>
              <a:t>Daniel Spiewak's Philly ETE 2011 </a:t>
            </a:r>
            <a:r>
              <a:rPr lang="en-US" dirty="0" smtClean="0">
                <a:hlinkClick r:id="rId3"/>
              </a:rPr>
              <a:t>talk</a:t>
            </a:r>
            <a:endParaRPr lang="en-US" dirty="0" smtClean="0"/>
          </a:p>
          <a:p>
            <a:r>
              <a:rPr lang="en-US" dirty="0" smtClean="0"/>
              <a:t>Good idea to show types on public interfaces</a:t>
            </a:r>
          </a:p>
          <a:p>
            <a:r>
              <a:rPr lang="en-US" dirty="0" smtClean="0"/>
              <a:t>Specify types when you want to type certainty</a:t>
            </a:r>
          </a:p>
        </p:txBody>
      </p:sp>
    </p:spTree>
    <p:extLst>
      <p:ext uri="{BB962C8B-B14F-4D97-AF65-F5344CB8AC3E}">
        <p14:creationId xmlns:p14="http://schemas.microsoft.com/office/powerpoint/2010/main" val="37518897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Classes I</a:t>
            </a:r>
            <a:endParaRPr lang="en-US" dirty="0"/>
          </a:p>
        </p:txBody>
      </p:sp>
      <p:sp>
        <p:nvSpPr>
          <p:cNvPr id="3" name="Content Placeholder 2"/>
          <p:cNvSpPr>
            <a:spLocks noGrp="1"/>
          </p:cNvSpPr>
          <p:nvPr>
            <p:ph idx="1"/>
          </p:nvPr>
        </p:nvSpPr>
        <p:spPr>
          <a:xfrm>
            <a:off x="457200" y="4335110"/>
            <a:ext cx="8229600" cy="1791053"/>
          </a:xfrm>
        </p:spPr>
        <p:txBody>
          <a:bodyPr>
            <a:normAutofit/>
          </a:bodyPr>
          <a:lstStyle/>
          <a:p>
            <a:r>
              <a:rPr lang="en-US" dirty="0" smtClean="0"/>
              <a:t>Allow you to layer in varying implementations of behavior without changing an existing inheritance structure</a:t>
            </a:r>
          </a:p>
        </p:txBody>
      </p:sp>
      <p:sp>
        <p:nvSpPr>
          <p:cNvPr id="4" name="TextBox 3"/>
          <p:cNvSpPr txBox="1"/>
          <p:nvPr/>
        </p:nvSpPr>
        <p:spPr>
          <a:xfrm>
            <a:off x="317500" y="1288122"/>
            <a:ext cx="8509000" cy="3046988"/>
          </a:xfrm>
          <a:prstGeom prst="rect">
            <a:avLst/>
          </a:prstGeom>
          <a:noFill/>
        </p:spPr>
        <p:txBody>
          <a:bodyPr wrap="square" rtlCol="0">
            <a:spAutoFit/>
          </a:bodyPr>
          <a:lstStyle/>
          <a:p>
            <a:r>
              <a:rPr lang="ro-RO" sz="1600" b="1" dirty="0" smtClean="0">
                <a:solidFill>
                  <a:srgbClr val="000090"/>
                </a:solidFill>
                <a:latin typeface="Courier New"/>
                <a:cs typeface="Courier New"/>
              </a:rPr>
              <a:t>case class</a:t>
            </a:r>
            <a:r>
              <a:rPr lang="ro-RO" sz="1600" dirty="0" smtClean="0">
                <a:solidFill>
                  <a:srgbClr val="000090"/>
                </a:solidFill>
                <a:latin typeface="Courier New"/>
                <a:cs typeface="Courier New"/>
              </a:rPr>
              <a:t> Customer(id: Long, firstName: String, lastName: String)</a:t>
            </a:r>
          </a:p>
          <a:p>
            <a:endParaRPr lang="ro-RO" sz="1600" dirty="0" smtClean="0">
              <a:solidFill>
                <a:srgbClr val="000090"/>
              </a:solidFill>
              <a:latin typeface="Courier New"/>
              <a:cs typeface="Courier New"/>
            </a:endParaRPr>
          </a:p>
          <a:p>
            <a:r>
              <a:rPr lang="ro-RO" sz="1600" b="1" dirty="0" smtClean="0">
                <a:solidFill>
                  <a:srgbClr val="000090"/>
                </a:solidFill>
                <a:latin typeface="Courier New"/>
                <a:cs typeface="Courier New"/>
              </a:rPr>
              <a:t>trait </a:t>
            </a:r>
            <a:r>
              <a:rPr lang="ro-RO" sz="1600" dirty="0" smtClean="0">
                <a:solidFill>
                  <a:srgbClr val="000090"/>
                </a:solidFill>
                <a:latin typeface="Courier New"/>
                <a:cs typeface="Courier New"/>
              </a:rPr>
              <a:t>CustomerOrderById </a:t>
            </a:r>
            <a:r>
              <a:rPr lang="ro-RO" sz="1600" b="1" dirty="0" smtClean="0">
                <a:solidFill>
                  <a:srgbClr val="000090"/>
                </a:solidFill>
                <a:latin typeface="Courier New"/>
                <a:cs typeface="Courier New"/>
              </a:rPr>
              <a:t>extends </a:t>
            </a:r>
            <a:r>
              <a:rPr lang="ro-RO" sz="1600" dirty="0" smtClean="0">
                <a:solidFill>
                  <a:srgbClr val="000090"/>
                </a:solidFill>
                <a:latin typeface="Courier New"/>
                <a:cs typeface="Courier New"/>
              </a:rPr>
              <a:t>Ordering[Customer] {</a:t>
            </a:r>
          </a:p>
          <a:p>
            <a:r>
              <a:rPr lang="ro-RO" sz="1600" dirty="0">
                <a:solidFill>
                  <a:srgbClr val="000090"/>
                </a:solidFill>
                <a:latin typeface="Courier New"/>
                <a:cs typeface="Courier New"/>
              </a:rPr>
              <a:t> </a:t>
            </a:r>
            <a:r>
              <a:rPr lang="ro-RO" sz="1600" dirty="0" smtClean="0">
                <a:solidFill>
                  <a:srgbClr val="000090"/>
                </a:solidFill>
                <a:latin typeface="Courier New"/>
                <a:cs typeface="Courier New"/>
              </a:rPr>
              <a:t> </a:t>
            </a:r>
            <a:r>
              <a:rPr lang="ro-RO" sz="1600" b="1" dirty="0" smtClean="0">
                <a:solidFill>
                  <a:srgbClr val="000090"/>
                </a:solidFill>
                <a:latin typeface="Courier New"/>
                <a:cs typeface="Courier New"/>
              </a:rPr>
              <a:t>def </a:t>
            </a:r>
            <a:r>
              <a:rPr lang="ro-RO" sz="1600" dirty="0" smtClean="0">
                <a:solidFill>
                  <a:srgbClr val="000090"/>
                </a:solidFill>
                <a:latin typeface="Courier New"/>
                <a:cs typeface="Courier New"/>
              </a:rPr>
              <a:t>compare(x: Customer, y: Customer): Int = { ... }</a:t>
            </a:r>
          </a:p>
          <a:p>
            <a:r>
              <a:rPr lang="ro-RO" sz="1600" dirty="0" smtClean="0">
                <a:solidFill>
                  <a:srgbClr val="000090"/>
                </a:solidFill>
                <a:latin typeface="Courier New"/>
                <a:cs typeface="Courier New"/>
              </a:rPr>
              <a:t>}</a:t>
            </a:r>
          </a:p>
          <a:p>
            <a:r>
              <a:rPr lang="ro-RO" sz="1600" b="1" dirty="0" smtClean="0">
                <a:solidFill>
                  <a:srgbClr val="000090"/>
                </a:solidFill>
                <a:latin typeface="Courier New"/>
                <a:cs typeface="Courier New"/>
              </a:rPr>
              <a:t>implicit object </a:t>
            </a:r>
            <a:r>
              <a:rPr lang="ro-RO" sz="1600" dirty="0" smtClean="0">
                <a:solidFill>
                  <a:srgbClr val="000090"/>
                </a:solidFill>
                <a:latin typeface="Courier New"/>
                <a:cs typeface="Courier New"/>
              </a:rPr>
              <a:t>CustomerIdSort </a:t>
            </a:r>
            <a:r>
              <a:rPr lang="ro-RO" sz="1600" b="1" dirty="0" smtClean="0">
                <a:solidFill>
                  <a:srgbClr val="000090"/>
                </a:solidFill>
                <a:latin typeface="Courier New"/>
                <a:cs typeface="Courier New"/>
              </a:rPr>
              <a:t>extends</a:t>
            </a:r>
            <a:r>
              <a:rPr lang="ro-RO" sz="1600" dirty="0" smtClean="0">
                <a:solidFill>
                  <a:srgbClr val="000090"/>
                </a:solidFill>
                <a:latin typeface="Courier New"/>
                <a:cs typeface="Courier New"/>
              </a:rPr>
              <a:t> CustomerOrderById</a:t>
            </a:r>
          </a:p>
          <a:p>
            <a:endParaRPr lang="ro-RO" sz="1600" dirty="0">
              <a:solidFill>
                <a:srgbClr val="000090"/>
              </a:solidFill>
              <a:latin typeface="Courier New"/>
              <a:cs typeface="Courier New"/>
            </a:endParaRP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customers = List</a:t>
            </a:r>
            <a:r>
              <a:rPr lang="ro-RO" sz="1600" dirty="0">
                <a:solidFill>
                  <a:srgbClr val="000090"/>
                </a:solidFill>
                <a:latin typeface="Courier New"/>
                <a:cs typeface="Courier New"/>
              </a:rPr>
              <a:t>(Customer(1, "Jamie", "Allen"), Customer(5, "John", "Doe"), Customer(2, "Jane", "Smith")</a:t>
            </a:r>
            <a:r>
              <a:rPr lang="ro-RO" sz="1600" dirty="0" smtClean="0">
                <a:solidFill>
                  <a:srgbClr val="000090"/>
                </a:solidFill>
                <a:latin typeface="Courier New"/>
                <a:cs typeface="Courier New"/>
              </a:rPr>
              <a:t>)</a:t>
            </a: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sortedCustomers = customers.sorted(CustomerIdSort)</a:t>
            </a:r>
          </a:p>
          <a:p>
            <a:r>
              <a:rPr lang="ro-RO" sz="1600" dirty="0" smtClean="0">
                <a:solidFill>
                  <a:srgbClr val="000090"/>
                </a:solidFill>
                <a:latin typeface="Courier New"/>
                <a:cs typeface="Courier New"/>
              </a:rPr>
              <a:t>sortedCustomers: </a:t>
            </a:r>
            <a:r>
              <a:rPr lang="ro-RO" sz="1600" dirty="0">
                <a:solidFill>
                  <a:srgbClr val="000090"/>
                </a:solidFill>
                <a:latin typeface="Courier New"/>
                <a:cs typeface="Courier New"/>
              </a:rPr>
              <a:t>List[Customer] = List(Customer(1,Jamie,Allen), Customer(2,Jane,Smith), Customer(5,John,Doe))</a:t>
            </a:r>
          </a:p>
        </p:txBody>
      </p:sp>
    </p:spTree>
    <p:extLst>
      <p:ext uri="{BB962C8B-B14F-4D97-AF65-F5344CB8AC3E}">
        <p14:creationId xmlns:p14="http://schemas.microsoft.com/office/powerpoint/2010/main" val="239939032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How Programming in Scala Makes Me Feel</a:t>
            </a:r>
            <a:endParaRPr lang="en-US" sz="3600" dirty="0"/>
          </a:p>
        </p:txBody>
      </p:sp>
      <p:pic>
        <p:nvPicPr>
          <p:cNvPr id="4" name="Picture 3" descr="snuffli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9183" y="1205073"/>
            <a:ext cx="6425634" cy="4799145"/>
          </a:xfrm>
          <a:prstGeom prst="rect">
            <a:avLst/>
          </a:prstGeom>
        </p:spPr>
      </p:pic>
    </p:spTree>
    <p:extLst>
      <p:ext uri="{BB962C8B-B14F-4D97-AF65-F5344CB8AC3E}">
        <p14:creationId xmlns:p14="http://schemas.microsoft.com/office/powerpoint/2010/main" val="234980966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Classes II</a:t>
            </a:r>
            <a:endParaRPr lang="en-US" dirty="0"/>
          </a:p>
        </p:txBody>
      </p:sp>
      <p:sp>
        <p:nvSpPr>
          <p:cNvPr id="3" name="Content Placeholder 2"/>
          <p:cNvSpPr>
            <a:spLocks noGrp="1"/>
          </p:cNvSpPr>
          <p:nvPr>
            <p:ph idx="1"/>
          </p:nvPr>
        </p:nvSpPr>
        <p:spPr>
          <a:xfrm>
            <a:off x="457200" y="4335110"/>
            <a:ext cx="8229600" cy="1791053"/>
          </a:xfrm>
        </p:spPr>
        <p:txBody>
          <a:bodyPr>
            <a:normAutofit/>
          </a:bodyPr>
          <a:lstStyle/>
          <a:p>
            <a:r>
              <a:rPr lang="en-US" dirty="0" smtClean="0"/>
              <a:t>Allows you to generalize types that are acceptable parameters for methods</a:t>
            </a:r>
          </a:p>
        </p:txBody>
      </p:sp>
      <p:sp>
        <p:nvSpPr>
          <p:cNvPr id="6" name="TextBox 5"/>
          <p:cNvSpPr txBox="1"/>
          <p:nvPr/>
        </p:nvSpPr>
        <p:spPr>
          <a:xfrm>
            <a:off x="317500" y="1288122"/>
            <a:ext cx="8509000" cy="3046988"/>
          </a:xfrm>
          <a:prstGeom prst="rect">
            <a:avLst/>
          </a:prstGeom>
          <a:noFill/>
        </p:spPr>
        <p:txBody>
          <a:bodyPr wrap="square" rtlCol="0">
            <a:spAutoFit/>
          </a:bodyPr>
          <a:lstStyle/>
          <a:p>
            <a:r>
              <a:rPr lang="ro-RO" sz="1600" b="1" dirty="0" smtClean="0">
                <a:solidFill>
                  <a:srgbClr val="000090"/>
                </a:solidFill>
                <a:latin typeface="Courier New"/>
                <a:cs typeface="Courier New"/>
              </a:rPr>
              <a:t>case class </a:t>
            </a:r>
            <a:r>
              <a:rPr lang="ro-RO" sz="1600" dirty="0" smtClean="0">
                <a:solidFill>
                  <a:srgbClr val="000090"/>
                </a:solidFill>
                <a:latin typeface="Courier New"/>
                <a:cs typeface="Courier New"/>
              </a:rPr>
              <a:t>Dog(name: String)</a:t>
            </a:r>
          </a:p>
          <a:p>
            <a:r>
              <a:rPr lang="ro-RO" sz="1600" b="1" dirty="0" smtClean="0">
                <a:solidFill>
                  <a:srgbClr val="000090"/>
                </a:solidFill>
                <a:latin typeface="Courier New"/>
                <a:cs typeface="Courier New"/>
              </a:rPr>
              <a:t>case class </a:t>
            </a:r>
            <a:r>
              <a:rPr lang="ro-RO" sz="1600" dirty="0" smtClean="0">
                <a:solidFill>
                  <a:srgbClr val="000090"/>
                </a:solidFill>
                <a:latin typeface="Courier New"/>
                <a:cs typeface="Courier New"/>
              </a:rPr>
              <a:t>Ferret(name: String)</a:t>
            </a:r>
          </a:p>
          <a:p>
            <a:r>
              <a:rPr lang="ro-RO" sz="1600" b="1" dirty="0" smtClean="0">
                <a:solidFill>
                  <a:srgbClr val="000090"/>
                </a:solidFill>
                <a:latin typeface="Courier New"/>
                <a:cs typeface="Courier New"/>
              </a:rPr>
              <a:t>case class </a:t>
            </a:r>
            <a:r>
              <a:rPr lang="ro-RO" sz="1600" dirty="0" smtClean="0">
                <a:solidFill>
                  <a:srgbClr val="000090"/>
                </a:solidFill>
                <a:latin typeface="Courier New"/>
                <a:cs typeface="Courier New"/>
              </a:rPr>
              <a:t>Cat(name: String)</a:t>
            </a:r>
          </a:p>
          <a:p>
            <a:r>
              <a:rPr lang="ro-RO" sz="1600" b="1" dirty="0" smtClean="0">
                <a:solidFill>
                  <a:srgbClr val="000090"/>
                </a:solidFill>
                <a:latin typeface="Courier New"/>
                <a:cs typeface="Courier New"/>
              </a:rPr>
              <a:t>abstract class </a:t>
            </a:r>
            <a:r>
              <a:rPr lang="ro-RO" sz="1600" dirty="0" smtClean="0">
                <a:solidFill>
                  <a:srgbClr val="000090"/>
                </a:solidFill>
                <a:latin typeface="Courier New"/>
                <a:cs typeface="Courier New"/>
              </a:rPr>
              <a:t>OkayPets[T]</a:t>
            </a:r>
            <a:br>
              <a:rPr lang="ro-RO" sz="1600" dirty="0" smtClean="0">
                <a:solidFill>
                  <a:srgbClr val="000090"/>
                </a:solidFill>
                <a:latin typeface="Courier New"/>
                <a:cs typeface="Courier New"/>
              </a:rPr>
            </a:br>
            <a:r>
              <a:rPr lang="ro-RO" sz="1600" b="1" dirty="0">
                <a:solidFill>
                  <a:srgbClr val="000090"/>
                </a:solidFill>
                <a:latin typeface="Courier New"/>
                <a:cs typeface="Courier New"/>
              </a:rPr>
              <a:t>object </a:t>
            </a:r>
            <a:r>
              <a:rPr lang="ro-RO" sz="1600" dirty="0" smtClean="0">
                <a:solidFill>
                  <a:srgbClr val="000090"/>
                </a:solidFill>
                <a:latin typeface="Courier New"/>
                <a:cs typeface="Courier New"/>
              </a:rPr>
              <a:t>OkayPets </a:t>
            </a:r>
            <a:r>
              <a:rPr lang="ro-RO" sz="1600" dirty="0">
                <a:solidFill>
                  <a:srgbClr val="000090"/>
                </a:solidFill>
                <a:latin typeface="Courier New"/>
                <a:cs typeface="Courier New"/>
              </a:rPr>
              <a:t>{</a:t>
            </a:r>
            <a:endParaRPr lang="ro-RO" sz="1600" dirty="0" smtClean="0">
              <a:solidFill>
                <a:srgbClr val="000090"/>
              </a:solidFill>
              <a:latin typeface="Courier New"/>
              <a:cs typeface="Courier New"/>
            </a:endParaRPr>
          </a:p>
          <a:p>
            <a:r>
              <a:rPr lang="ro-RO" sz="1600" dirty="0">
                <a:solidFill>
                  <a:srgbClr val="000090"/>
                </a:solidFill>
                <a:latin typeface="Courier New"/>
                <a:cs typeface="Courier New"/>
              </a:rPr>
              <a:t> </a:t>
            </a:r>
            <a:r>
              <a:rPr lang="ro-RO" sz="1600" dirty="0" smtClean="0">
                <a:solidFill>
                  <a:srgbClr val="000090"/>
                </a:solidFill>
                <a:latin typeface="Courier New"/>
                <a:cs typeface="Courier New"/>
              </a:rPr>
              <a:t> </a:t>
            </a:r>
            <a:r>
              <a:rPr lang="ro-RO" sz="1600" b="1" dirty="0" smtClean="0">
                <a:solidFill>
                  <a:srgbClr val="000090"/>
                </a:solidFill>
                <a:latin typeface="Courier New"/>
                <a:cs typeface="Courier New"/>
              </a:rPr>
              <a:t>implicit object </a:t>
            </a:r>
            <a:r>
              <a:rPr lang="ro-RO" sz="1600" dirty="0" smtClean="0">
                <a:solidFill>
                  <a:srgbClr val="000090"/>
                </a:solidFill>
                <a:latin typeface="Courier New"/>
                <a:cs typeface="Courier New"/>
              </a:rPr>
              <a:t>OkayDog </a:t>
            </a:r>
            <a:r>
              <a:rPr lang="ro-RO" sz="1600" b="1" dirty="0" smtClean="0">
                <a:solidFill>
                  <a:srgbClr val="000090"/>
                </a:solidFill>
                <a:latin typeface="Courier New"/>
                <a:cs typeface="Courier New"/>
              </a:rPr>
              <a:t>extends </a:t>
            </a:r>
            <a:r>
              <a:rPr lang="ro-RO" sz="1600" dirty="0" smtClean="0">
                <a:solidFill>
                  <a:srgbClr val="000090"/>
                </a:solidFill>
                <a:latin typeface="Courier New"/>
                <a:cs typeface="Courier New"/>
              </a:rPr>
              <a:t>OkayPets[Dog]</a:t>
            </a:r>
          </a:p>
          <a:p>
            <a:r>
              <a:rPr lang="ro-RO" sz="1600" dirty="0">
                <a:solidFill>
                  <a:srgbClr val="000090"/>
                </a:solidFill>
                <a:latin typeface="Courier New"/>
                <a:cs typeface="Courier New"/>
              </a:rPr>
              <a:t> </a:t>
            </a:r>
            <a:r>
              <a:rPr lang="ro-RO" sz="1600" dirty="0" smtClean="0">
                <a:solidFill>
                  <a:srgbClr val="000090"/>
                </a:solidFill>
                <a:latin typeface="Courier New"/>
                <a:cs typeface="Courier New"/>
              </a:rPr>
              <a:t> </a:t>
            </a:r>
            <a:r>
              <a:rPr lang="ro-RO" sz="1600" b="1" dirty="0" smtClean="0">
                <a:solidFill>
                  <a:srgbClr val="000090"/>
                </a:solidFill>
                <a:latin typeface="Courier New"/>
                <a:cs typeface="Courier New"/>
              </a:rPr>
              <a:t>implicit object </a:t>
            </a:r>
            <a:r>
              <a:rPr lang="ro-RO" sz="1600" dirty="0" smtClean="0">
                <a:solidFill>
                  <a:srgbClr val="000090"/>
                </a:solidFill>
                <a:latin typeface="Courier New"/>
                <a:cs typeface="Courier New"/>
              </a:rPr>
              <a:t>OkayFerret </a:t>
            </a:r>
            <a:r>
              <a:rPr lang="ro-RO" sz="1600" b="1" dirty="0">
                <a:solidFill>
                  <a:srgbClr val="000090"/>
                </a:solidFill>
                <a:latin typeface="Courier New"/>
                <a:cs typeface="Courier New"/>
              </a:rPr>
              <a:t>extends </a:t>
            </a:r>
            <a:r>
              <a:rPr lang="ro-RO" sz="1600" dirty="0" smtClean="0">
                <a:solidFill>
                  <a:srgbClr val="000090"/>
                </a:solidFill>
                <a:latin typeface="Courier New"/>
                <a:cs typeface="Courier New"/>
              </a:rPr>
              <a:t>OkayPets[Ferret]</a:t>
            </a:r>
          </a:p>
          <a:p>
            <a:r>
              <a:rPr lang="ro-RO" sz="1600" dirty="0" smtClean="0">
                <a:solidFill>
                  <a:srgbClr val="000090"/>
                </a:solidFill>
                <a:latin typeface="Courier New"/>
                <a:cs typeface="Courier New"/>
              </a:rPr>
              <a:t>}</a:t>
            </a:r>
          </a:p>
          <a:p>
            <a:r>
              <a:rPr lang="ro-RO" sz="1600" b="1" dirty="0" smtClean="0">
                <a:solidFill>
                  <a:srgbClr val="000090"/>
                </a:solidFill>
                <a:latin typeface="Courier New"/>
                <a:cs typeface="Courier New"/>
              </a:rPr>
              <a:t>def </a:t>
            </a:r>
            <a:r>
              <a:rPr lang="ro-RO" sz="1600" dirty="0" smtClean="0">
                <a:solidFill>
                  <a:srgbClr val="000090"/>
                </a:solidFill>
                <a:latin typeface="Courier New"/>
                <a:cs typeface="Courier New"/>
              </a:rPr>
              <a:t>getPet[T](t: T)(</a:t>
            </a:r>
            <a:r>
              <a:rPr lang="ro-RO" sz="1600" b="1" dirty="0" smtClean="0">
                <a:solidFill>
                  <a:srgbClr val="000090"/>
                </a:solidFill>
                <a:latin typeface="Courier New"/>
                <a:cs typeface="Courier New"/>
              </a:rPr>
              <a:t>implicit </a:t>
            </a:r>
            <a:r>
              <a:rPr lang="ro-RO" sz="1600" dirty="0" smtClean="0">
                <a:solidFill>
                  <a:srgbClr val="000090"/>
                </a:solidFill>
                <a:latin typeface="Courier New"/>
                <a:cs typeface="Courier New"/>
              </a:rPr>
              <a:t>p: OkayPets[T]) = t</a:t>
            </a:r>
          </a:p>
          <a:p>
            <a:endParaRPr lang="ro-RO" sz="1600" dirty="0">
              <a:solidFill>
                <a:srgbClr val="000090"/>
              </a:solidFill>
              <a:latin typeface="Courier New"/>
              <a:cs typeface="Courier New"/>
            </a:endParaRP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myDog = </a:t>
            </a:r>
            <a:r>
              <a:rPr lang="ro-RO" sz="1600" dirty="0">
                <a:solidFill>
                  <a:srgbClr val="000090"/>
                </a:solidFill>
                <a:latin typeface="Courier New"/>
                <a:cs typeface="Courier New"/>
              </a:rPr>
              <a:t>getPet(Dog("Sparky")</a:t>
            </a:r>
            <a:r>
              <a:rPr lang="ro-RO" sz="1600" dirty="0" smtClean="0">
                <a:solidFill>
                  <a:srgbClr val="000090"/>
                </a:solidFill>
                <a:latin typeface="Courier New"/>
                <a:cs typeface="Courier New"/>
              </a:rPr>
              <a:t>) // Works</a:t>
            </a: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myCat = getPet(Cat("Sneezy")) // Fails at compile time</a:t>
            </a:r>
            <a:endParaRPr lang="ro-RO" sz="1600" dirty="0">
              <a:solidFill>
                <a:srgbClr val="000090"/>
              </a:solidFill>
              <a:latin typeface="Courier New"/>
              <a:cs typeface="Courier New"/>
            </a:endParaRPr>
          </a:p>
        </p:txBody>
      </p:sp>
    </p:spTree>
    <p:extLst>
      <p:ext uri="{BB962C8B-B14F-4D97-AF65-F5344CB8AC3E}">
        <p14:creationId xmlns:p14="http://schemas.microsoft.com/office/powerpoint/2010/main" val="342513506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Higher </a:t>
            </a:r>
            <a:r>
              <a:rPr lang="en-US" dirty="0" err="1" smtClean="0"/>
              <a:t>Kinded</a:t>
            </a:r>
            <a:r>
              <a:rPr lang="en-US" dirty="0" smtClean="0"/>
              <a:t> Types</a:t>
            </a:r>
            <a:endParaRPr lang="en-US" dirty="0"/>
          </a:p>
        </p:txBody>
      </p:sp>
      <p:sp>
        <p:nvSpPr>
          <p:cNvPr id="4" name="TextBox 3"/>
          <p:cNvSpPr txBox="1"/>
          <p:nvPr/>
        </p:nvSpPr>
        <p:spPr>
          <a:xfrm>
            <a:off x="317500" y="1288122"/>
            <a:ext cx="8509000" cy="830997"/>
          </a:xfrm>
          <a:prstGeom prst="rect">
            <a:avLst/>
          </a:prstGeom>
          <a:noFill/>
        </p:spPr>
        <p:txBody>
          <a:bodyPr wrap="square" rtlCol="0">
            <a:spAutoFit/>
          </a:bodyPr>
          <a:lstStyle/>
          <a:p>
            <a:r>
              <a:rPr lang="ro-RO" sz="1600" dirty="0" smtClean="0">
                <a:solidFill>
                  <a:srgbClr val="000090"/>
                </a:solidFill>
                <a:latin typeface="Courier New"/>
                <a:cs typeface="Courier New"/>
              </a:rPr>
              <a:t>Map[A, B] // Type constructor, not a type!</a:t>
            </a:r>
          </a:p>
          <a:p>
            <a:endParaRPr lang="ro-RO" sz="1600" dirty="0" smtClean="0">
              <a:solidFill>
                <a:srgbClr val="000090"/>
              </a:solidFill>
              <a:latin typeface="Courier New"/>
              <a:cs typeface="Courier New"/>
            </a:endParaRPr>
          </a:p>
          <a:p>
            <a:r>
              <a:rPr lang="ro-RO" sz="1600" b="1" dirty="0" smtClean="0">
                <a:solidFill>
                  <a:srgbClr val="000090"/>
                </a:solidFill>
                <a:latin typeface="Courier New"/>
                <a:cs typeface="Courier New"/>
              </a:rPr>
              <a:t>val</a:t>
            </a:r>
            <a:r>
              <a:rPr lang="ro-RO" sz="1600" dirty="0" smtClean="0">
                <a:solidFill>
                  <a:srgbClr val="000090"/>
                </a:solidFill>
                <a:latin typeface="Courier New"/>
                <a:cs typeface="Courier New"/>
              </a:rPr>
              <a:t> myMap = Map[Int, String]() // Now it’s a type!</a:t>
            </a:r>
          </a:p>
        </p:txBody>
      </p:sp>
      <p:sp>
        <p:nvSpPr>
          <p:cNvPr id="6" name="Content Placeholder 2"/>
          <p:cNvSpPr>
            <a:spLocks noGrp="1"/>
          </p:cNvSpPr>
          <p:nvPr>
            <p:ph idx="1"/>
          </p:nvPr>
        </p:nvSpPr>
        <p:spPr>
          <a:xfrm>
            <a:off x="457200" y="3038928"/>
            <a:ext cx="8229600" cy="2968171"/>
          </a:xfrm>
        </p:spPr>
        <p:txBody>
          <a:bodyPr>
            <a:normAutofit/>
          </a:bodyPr>
          <a:lstStyle/>
          <a:p>
            <a:r>
              <a:rPr lang="en-US" dirty="0" smtClean="0"/>
              <a:t>Use </a:t>
            </a:r>
            <a:r>
              <a:rPr lang="en-US" dirty="0" smtClean="0"/>
              <a:t>other types to construct a new type</a:t>
            </a:r>
          </a:p>
          <a:p>
            <a:r>
              <a:rPr lang="en-US" dirty="0" smtClean="0"/>
              <a:t>Also called type constructors </a:t>
            </a:r>
          </a:p>
        </p:txBody>
      </p:sp>
    </p:spTree>
    <p:extLst>
      <p:ext uri="{BB962C8B-B14F-4D97-AF65-F5344CB8AC3E}">
        <p14:creationId xmlns:p14="http://schemas.microsoft.com/office/powerpoint/2010/main" val="190772929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Algebraic Data Types</a:t>
            </a:r>
            <a:endParaRPr lang="en-US" dirty="0"/>
          </a:p>
        </p:txBody>
      </p:sp>
      <p:sp>
        <p:nvSpPr>
          <p:cNvPr id="4" name="TextBox 3"/>
          <p:cNvSpPr txBox="1"/>
          <p:nvPr/>
        </p:nvSpPr>
        <p:spPr>
          <a:xfrm>
            <a:off x="317500" y="1288122"/>
            <a:ext cx="8509000" cy="3293209"/>
          </a:xfrm>
          <a:prstGeom prst="rect">
            <a:avLst/>
          </a:prstGeom>
          <a:noFill/>
        </p:spPr>
        <p:txBody>
          <a:bodyPr wrap="square" rtlCol="0">
            <a:spAutoFit/>
          </a:bodyPr>
          <a:lstStyle/>
          <a:p>
            <a:r>
              <a:rPr lang="ro-RO" sz="1600" b="1" dirty="0" smtClean="0">
                <a:solidFill>
                  <a:srgbClr val="000090"/>
                </a:solidFill>
                <a:latin typeface="Courier New"/>
                <a:cs typeface="Courier New"/>
              </a:rPr>
              <a:t>sealed abstract class </a:t>
            </a:r>
            <a:r>
              <a:rPr lang="ro-RO" sz="1600" dirty="0" smtClean="0">
                <a:solidFill>
                  <a:srgbClr val="000090"/>
                </a:solidFill>
                <a:latin typeface="Courier New"/>
                <a:cs typeface="Courier New"/>
              </a:rPr>
              <a:t>DayOfTheWeek</a:t>
            </a:r>
          </a:p>
          <a:p>
            <a:r>
              <a:rPr lang="ro-RO" sz="1600" b="1" dirty="0" smtClean="0">
                <a:solidFill>
                  <a:srgbClr val="000090"/>
                </a:solidFill>
                <a:latin typeface="Courier New"/>
                <a:cs typeface="Courier New"/>
              </a:rPr>
              <a:t>case object </a:t>
            </a:r>
            <a:r>
              <a:rPr lang="ro-RO" sz="1600" dirty="0" smtClean="0">
                <a:solidFill>
                  <a:srgbClr val="000090"/>
                </a:solidFill>
                <a:latin typeface="Courier New"/>
                <a:cs typeface="Courier New"/>
              </a:rPr>
              <a:t>Sunday </a:t>
            </a:r>
            <a:r>
              <a:rPr lang="ro-RO" sz="1600" b="1" dirty="0" smtClean="0">
                <a:solidFill>
                  <a:srgbClr val="000090"/>
                </a:solidFill>
                <a:latin typeface="Courier New"/>
                <a:cs typeface="Courier New"/>
              </a:rPr>
              <a:t>extends </a:t>
            </a:r>
            <a:r>
              <a:rPr lang="ro-RO" sz="1600" dirty="0" smtClean="0">
                <a:solidFill>
                  <a:srgbClr val="000090"/>
                </a:solidFill>
                <a:latin typeface="Courier New"/>
                <a:cs typeface="Courier New"/>
              </a:rPr>
              <a:t>DayOfTheWeek</a:t>
            </a:r>
          </a:p>
          <a:p>
            <a:r>
              <a:rPr lang="ro-RO" sz="1600" b="1" dirty="0" smtClean="0">
                <a:solidFill>
                  <a:srgbClr val="000090"/>
                </a:solidFill>
                <a:latin typeface="Courier New"/>
                <a:cs typeface="Courier New"/>
              </a:rPr>
              <a:t>case object </a:t>
            </a:r>
            <a:r>
              <a:rPr lang="ro-RO" sz="1600" dirty="0" smtClean="0">
                <a:solidFill>
                  <a:srgbClr val="000090"/>
                </a:solidFill>
                <a:latin typeface="Courier New"/>
                <a:cs typeface="Courier New"/>
              </a:rPr>
              <a:t>Monday </a:t>
            </a:r>
            <a:r>
              <a:rPr lang="ro-RO" sz="1600" b="1" dirty="0" smtClean="0">
                <a:solidFill>
                  <a:srgbClr val="000090"/>
                </a:solidFill>
                <a:latin typeface="Courier New"/>
                <a:cs typeface="Courier New"/>
              </a:rPr>
              <a:t>extends </a:t>
            </a:r>
            <a:r>
              <a:rPr lang="ro-RO" sz="1600" dirty="0" smtClean="0">
                <a:solidFill>
                  <a:srgbClr val="000090"/>
                </a:solidFill>
                <a:latin typeface="Courier New"/>
                <a:cs typeface="Courier New"/>
              </a:rPr>
              <a:t>DayOfTheWeek</a:t>
            </a:r>
          </a:p>
          <a:p>
            <a:r>
              <a:rPr lang="ro-RO" sz="1600" dirty="0" smtClean="0">
                <a:solidFill>
                  <a:srgbClr val="000090"/>
                </a:solidFill>
                <a:latin typeface="Courier New"/>
                <a:cs typeface="Courier New"/>
              </a:rPr>
              <a:t>  ...</a:t>
            </a:r>
          </a:p>
          <a:p>
            <a:r>
              <a:rPr lang="ro-RO" sz="1600" b="1" dirty="0" smtClean="0">
                <a:solidFill>
                  <a:srgbClr val="000090"/>
                </a:solidFill>
                <a:latin typeface="Courier New"/>
                <a:cs typeface="Courier New"/>
              </a:rPr>
              <a:t>case object </a:t>
            </a:r>
            <a:r>
              <a:rPr lang="ro-RO" sz="1600" dirty="0" smtClean="0">
                <a:solidFill>
                  <a:srgbClr val="000090"/>
                </a:solidFill>
                <a:latin typeface="Courier New"/>
                <a:cs typeface="Courier New"/>
              </a:rPr>
              <a:t>Saturday </a:t>
            </a:r>
            <a:r>
              <a:rPr lang="ro-RO" sz="1600" b="1" dirty="0" smtClean="0">
                <a:solidFill>
                  <a:srgbClr val="000090"/>
                </a:solidFill>
                <a:latin typeface="Courier New"/>
                <a:cs typeface="Courier New"/>
              </a:rPr>
              <a:t>extends </a:t>
            </a:r>
            <a:r>
              <a:rPr lang="ro-RO" sz="1600" dirty="0" smtClean="0">
                <a:solidFill>
                  <a:srgbClr val="000090"/>
                </a:solidFill>
                <a:latin typeface="Courier New"/>
                <a:cs typeface="Courier New"/>
              </a:rPr>
              <a:t>DayOfTheWeek</a:t>
            </a:r>
          </a:p>
          <a:p>
            <a:endParaRPr lang="ro-RO" sz="1600" dirty="0" smtClean="0">
              <a:solidFill>
                <a:srgbClr val="000090"/>
              </a:solidFill>
              <a:latin typeface="Courier New"/>
              <a:cs typeface="Courier New"/>
            </a:endParaRPr>
          </a:p>
          <a:p>
            <a:r>
              <a:rPr lang="ro-RO" sz="1600" b="1" dirty="0" smtClean="0">
                <a:solidFill>
                  <a:srgbClr val="000090"/>
                </a:solidFill>
                <a:latin typeface="Courier New"/>
                <a:cs typeface="Courier New"/>
              </a:rPr>
              <a:t>val</a:t>
            </a:r>
            <a:r>
              <a:rPr lang="ro-RO" sz="1600" dirty="0" smtClean="0">
                <a:solidFill>
                  <a:srgbClr val="000090"/>
                </a:solidFill>
                <a:latin typeface="Courier New"/>
                <a:cs typeface="Courier New"/>
              </a:rPr>
              <a:t> nextDay(d</a:t>
            </a:r>
            <a:r>
              <a:rPr lang="ro-RO" sz="1600" dirty="0">
                <a:solidFill>
                  <a:srgbClr val="000090"/>
                </a:solidFill>
                <a:latin typeface="Courier New"/>
                <a:cs typeface="Courier New"/>
              </a:rPr>
              <a:t>: </a:t>
            </a:r>
            <a:r>
              <a:rPr lang="ro-RO" sz="1600" dirty="0" smtClean="0">
                <a:solidFill>
                  <a:srgbClr val="000090"/>
                </a:solidFill>
                <a:latin typeface="Courier New"/>
                <a:cs typeface="Courier New"/>
              </a:rPr>
              <a:t>DayOfTheWeek): DayOfTheWeek = d </a:t>
            </a:r>
            <a:r>
              <a:rPr lang="ro-RO" sz="1600" b="1" dirty="0" smtClean="0">
                <a:solidFill>
                  <a:srgbClr val="000090"/>
                </a:solidFill>
                <a:latin typeface="Courier New"/>
                <a:cs typeface="Courier New"/>
              </a:rPr>
              <a:t>match</a:t>
            </a:r>
            <a:r>
              <a:rPr lang="ro-RO" sz="1600" dirty="0" smtClean="0">
                <a:solidFill>
                  <a:srgbClr val="000090"/>
                </a:solidFill>
                <a:latin typeface="Courier New"/>
                <a:cs typeface="Courier New"/>
              </a:rPr>
              <a:t> {</a:t>
            </a:r>
          </a:p>
          <a:p>
            <a:r>
              <a:rPr lang="ro-RO" sz="1600" dirty="0" smtClean="0">
                <a:solidFill>
                  <a:srgbClr val="000090"/>
                </a:solidFill>
                <a:latin typeface="Courier New"/>
                <a:cs typeface="Courier New"/>
              </a:rPr>
              <a:t>    </a:t>
            </a:r>
            <a:r>
              <a:rPr lang="ro-RO" sz="1600" b="1" dirty="0" smtClean="0">
                <a:solidFill>
                  <a:srgbClr val="000090"/>
                </a:solidFill>
                <a:latin typeface="Courier New"/>
                <a:cs typeface="Courier New"/>
              </a:rPr>
              <a:t>case</a:t>
            </a:r>
            <a:r>
              <a:rPr lang="ro-RO" sz="1600" dirty="0" smtClean="0">
                <a:solidFill>
                  <a:srgbClr val="000090"/>
                </a:solidFill>
                <a:latin typeface="Courier New"/>
                <a:cs typeface="Courier New"/>
              </a:rPr>
              <a:t> Sunday =&gt; Monday</a:t>
            </a:r>
          </a:p>
          <a:p>
            <a:r>
              <a:rPr lang="ro-RO" sz="1600" dirty="0" smtClean="0">
                <a:solidFill>
                  <a:srgbClr val="000090"/>
                </a:solidFill>
                <a:latin typeface="Courier New"/>
                <a:cs typeface="Courier New"/>
              </a:rPr>
              <a:t>    </a:t>
            </a:r>
            <a:r>
              <a:rPr lang="ro-RO" sz="1600" b="1" dirty="0" smtClean="0">
                <a:solidFill>
                  <a:srgbClr val="000090"/>
                </a:solidFill>
                <a:latin typeface="Courier New"/>
                <a:cs typeface="Courier New"/>
              </a:rPr>
              <a:t>case</a:t>
            </a:r>
            <a:r>
              <a:rPr lang="ro-RO" sz="1600" dirty="0" smtClean="0">
                <a:solidFill>
                  <a:srgbClr val="000090"/>
                </a:solidFill>
                <a:latin typeface="Courier New"/>
                <a:cs typeface="Courier New"/>
              </a:rPr>
              <a:t> Monday =&gt; Tuesday</a:t>
            </a:r>
          </a:p>
          <a:p>
            <a:r>
              <a:rPr lang="ro-RO" sz="1600" dirty="0" smtClean="0">
                <a:solidFill>
                  <a:srgbClr val="000090"/>
                </a:solidFill>
                <a:latin typeface="Courier New"/>
                <a:cs typeface="Courier New"/>
              </a:rPr>
              <a:t>    ...</a:t>
            </a:r>
          </a:p>
          <a:p>
            <a:r>
              <a:rPr lang="ro-RO" sz="1600" dirty="0" smtClean="0">
                <a:solidFill>
                  <a:srgbClr val="000090"/>
                </a:solidFill>
                <a:latin typeface="Courier New"/>
                <a:cs typeface="Courier New"/>
              </a:rPr>
              <a:t>    </a:t>
            </a:r>
            <a:r>
              <a:rPr lang="ro-RO" sz="1600" b="1" dirty="0" smtClean="0">
                <a:solidFill>
                  <a:srgbClr val="000090"/>
                </a:solidFill>
                <a:latin typeface="Courier New"/>
                <a:cs typeface="Courier New"/>
              </a:rPr>
              <a:t>case</a:t>
            </a:r>
            <a:r>
              <a:rPr lang="ro-RO" sz="1600" dirty="0" smtClean="0">
                <a:solidFill>
                  <a:srgbClr val="000090"/>
                </a:solidFill>
                <a:latin typeface="Courier New"/>
                <a:cs typeface="Courier New"/>
              </a:rPr>
              <a:t> Saturday =&gt; Sunday</a:t>
            </a:r>
          </a:p>
          <a:p>
            <a:r>
              <a:rPr lang="ro-RO" sz="1600" dirty="0" smtClean="0">
                <a:solidFill>
                  <a:srgbClr val="000090"/>
                </a:solidFill>
                <a:latin typeface="Courier New"/>
                <a:cs typeface="Courier New"/>
              </a:rPr>
              <a:t>  }</a:t>
            </a:r>
          </a:p>
          <a:p>
            <a:r>
              <a:rPr lang="ro-RO" sz="1600" dirty="0" smtClean="0">
                <a:solidFill>
                  <a:srgbClr val="000090"/>
                </a:solidFill>
                <a:latin typeface="Courier New"/>
                <a:cs typeface="Courier New"/>
              </a:rPr>
              <a:t>}</a:t>
            </a:r>
          </a:p>
        </p:txBody>
      </p:sp>
      <p:sp>
        <p:nvSpPr>
          <p:cNvPr id="6" name="Content Placeholder 2"/>
          <p:cNvSpPr>
            <a:spLocks noGrp="1"/>
          </p:cNvSpPr>
          <p:nvPr>
            <p:ph idx="1"/>
          </p:nvPr>
        </p:nvSpPr>
        <p:spPr>
          <a:xfrm>
            <a:off x="457200" y="4581331"/>
            <a:ext cx="8229600" cy="1425768"/>
          </a:xfrm>
        </p:spPr>
        <p:txBody>
          <a:bodyPr>
            <a:normAutofit fontScale="62500" lnSpcReduction="20000"/>
          </a:bodyPr>
          <a:lstStyle/>
          <a:p>
            <a:r>
              <a:rPr lang="en-US" dirty="0" smtClean="0"/>
              <a:t>Allow you to model the world in finite terms, such as enumerations, but also define behavior around them, with all of the power of case classes</a:t>
            </a:r>
          </a:p>
          <a:p>
            <a:r>
              <a:rPr lang="en-US" dirty="0" smtClean="0"/>
              <a:t>A finite number of possible subtypes, enforced by the "sealed" keyword (must be defined in the same source file)</a:t>
            </a:r>
          </a:p>
        </p:txBody>
      </p:sp>
    </p:spTree>
    <p:extLst>
      <p:ext uri="{BB962C8B-B14F-4D97-AF65-F5344CB8AC3E}">
        <p14:creationId xmlns:p14="http://schemas.microsoft.com/office/powerpoint/2010/main" val="390612183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smtClean="0"/>
              <a:t>Macros</a:t>
            </a:r>
            <a:endParaRPr lang="en-US" sz="6400" b="1" dirty="0"/>
          </a:p>
        </p:txBody>
      </p:sp>
    </p:spTree>
    <p:extLst>
      <p:ext uri="{BB962C8B-B14F-4D97-AF65-F5344CB8AC3E}">
        <p14:creationId xmlns:p14="http://schemas.microsoft.com/office/powerpoint/2010/main" val="186437166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Macros</a:t>
            </a:r>
            <a:endParaRPr lang="en-US" dirty="0"/>
          </a:p>
        </p:txBody>
      </p:sp>
      <p:sp>
        <p:nvSpPr>
          <p:cNvPr id="6" name="Content Placeholder 2"/>
          <p:cNvSpPr>
            <a:spLocks noGrp="1"/>
          </p:cNvSpPr>
          <p:nvPr>
            <p:ph idx="1"/>
          </p:nvPr>
        </p:nvSpPr>
        <p:spPr>
          <a:xfrm>
            <a:off x="457200" y="1279072"/>
            <a:ext cx="8229600" cy="4728028"/>
          </a:xfrm>
        </p:spPr>
        <p:txBody>
          <a:bodyPr>
            <a:normAutofit/>
          </a:bodyPr>
          <a:lstStyle/>
          <a:p>
            <a:r>
              <a:rPr lang="en-US" dirty="0" smtClean="0"/>
              <a:t>New to Scala 2.10</a:t>
            </a:r>
          </a:p>
          <a:p>
            <a:r>
              <a:rPr lang="en-US" dirty="0" smtClean="0"/>
              <a:t>Macros are used for generating code at compile time, similar to LISP macros</a:t>
            </a:r>
          </a:p>
          <a:p>
            <a:r>
              <a:rPr lang="en-US" dirty="0" smtClean="0"/>
              <a:t>Does not have compiler pragmas such as </a:t>
            </a:r>
            <a:r>
              <a:rPr lang="en-US" b="1" dirty="0" smtClean="0">
                <a:latin typeface="Courier New"/>
                <a:cs typeface="Courier New"/>
              </a:rPr>
              <a:t>#</a:t>
            </a:r>
            <a:r>
              <a:rPr lang="en-US" b="1" dirty="0" err="1" smtClean="0">
                <a:latin typeface="Courier New"/>
                <a:cs typeface="Courier New"/>
              </a:rPr>
              <a:t>ifdef</a:t>
            </a:r>
            <a:endParaRPr lang="en-US" b="1" dirty="0" smtClean="0">
              <a:latin typeface="Courier New"/>
              <a:cs typeface="Courier New"/>
            </a:endParaRPr>
          </a:p>
          <a:p>
            <a:r>
              <a:rPr lang="en-US" dirty="0" smtClean="0"/>
              <a:t>Are implemented as "</a:t>
            </a:r>
            <a:r>
              <a:rPr lang="en-US" dirty="0" err="1" smtClean="0"/>
              <a:t>hygenic</a:t>
            </a:r>
            <a:r>
              <a:rPr lang="en-US" dirty="0" smtClean="0"/>
              <a:t>" macros – identifiers cannot be closed over in a macro definition</a:t>
            </a:r>
          </a:p>
        </p:txBody>
      </p:sp>
    </p:spTree>
    <p:extLst>
      <p:ext uri="{BB962C8B-B14F-4D97-AF65-F5344CB8AC3E}">
        <p14:creationId xmlns:p14="http://schemas.microsoft.com/office/powerpoint/2010/main" val="369189109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ScalaLogging</a:t>
            </a:r>
            <a:r>
              <a:rPr lang="en-US" dirty="0" smtClean="0"/>
              <a:t> Macro</a:t>
            </a:r>
            <a:endParaRPr lang="en-US" dirty="0"/>
          </a:p>
        </p:txBody>
      </p:sp>
      <p:sp>
        <p:nvSpPr>
          <p:cNvPr id="4" name="TextBox 3"/>
          <p:cNvSpPr txBox="1"/>
          <p:nvPr/>
        </p:nvSpPr>
        <p:spPr>
          <a:xfrm>
            <a:off x="317500" y="1288122"/>
            <a:ext cx="8509000" cy="2677656"/>
          </a:xfrm>
          <a:prstGeom prst="rect">
            <a:avLst/>
          </a:prstGeom>
          <a:noFill/>
        </p:spPr>
        <p:txBody>
          <a:bodyPr wrap="square" rtlCol="0">
            <a:spAutoFit/>
          </a:bodyPr>
          <a:lstStyle/>
          <a:p>
            <a:r>
              <a:rPr lang="ro-RO" sz="1400" b="1" dirty="0" smtClean="0">
                <a:solidFill>
                  <a:srgbClr val="000090"/>
                </a:solidFill>
                <a:latin typeface="Courier New"/>
                <a:cs typeface="Courier New"/>
              </a:rPr>
              <a:t>def </a:t>
            </a:r>
            <a:r>
              <a:rPr lang="ro-RO" sz="1400" dirty="0" smtClean="0">
                <a:solidFill>
                  <a:srgbClr val="000090"/>
                </a:solidFill>
                <a:latin typeface="Courier New"/>
                <a:cs typeface="Courier New"/>
              </a:rPr>
              <a:t>debug(message: String): Unit = macro LoggerMacros.debug</a:t>
            </a:r>
            <a:endParaRPr lang="ro-RO" sz="1600" b="1" dirty="0" smtClean="0">
              <a:solidFill>
                <a:srgbClr val="000090"/>
              </a:solidFill>
              <a:latin typeface="Courier New"/>
              <a:cs typeface="Courier New"/>
            </a:endParaRPr>
          </a:p>
          <a:p>
            <a:r>
              <a:rPr lang="ro-RO" sz="1400" b="1" dirty="0" smtClean="0">
                <a:solidFill>
                  <a:srgbClr val="000090"/>
                </a:solidFill>
                <a:latin typeface="Courier New"/>
                <a:cs typeface="Courier New"/>
              </a:rPr>
              <a:t>private object </a:t>
            </a:r>
            <a:r>
              <a:rPr lang="ro-RO" sz="1400" dirty="0" smtClean="0">
                <a:solidFill>
                  <a:srgbClr val="000090"/>
                </a:solidFill>
                <a:latin typeface="Courier New"/>
                <a:cs typeface="Courier New"/>
              </a:rPr>
              <a:t>LoggerMacros {</a:t>
            </a:r>
            <a:endParaRPr lang="ro-RO" sz="1400" dirty="0">
              <a:solidFill>
                <a:srgbClr val="000090"/>
              </a:solidFill>
              <a:latin typeface="Courier New"/>
              <a:cs typeface="Courier New"/>
            </a:endParaRPr>
          </a:p>
          <a:p>
            <a:r>
              <a:rPr lang="ro-RO" sz="1400" dirty="0">
                <a:solidFill>
                  <a:srgbClr val="000090"/>
                </a:solidFill>
                <a:latin typeface="Courier New"/>
                <a:cs typeface="Courier New"/>
              </a:rPr>
              <a:t> </a:t>
            </a:r>
            <a:r>
              <a:rPr lang="ro-RO" sz="1400" b="1" dirty="0">
                <a:solidFill>
                  <a:srgbClr val="000090"/>
                </a:solidFill>
                <a:latin typeface="Courier New"/>
                <a:cs typeface="Courier New"/>
              </a:rPr>
              <a:t>def</a:t>
            </a:r>
            <a:r>
              <a:rPr lang="ro-RO" sz="1400" dirty="0">
                <a:solidFill>
                  <a:srgbClr val="000090"/>
                </a:solidFill>
                <a:latin typeface="Courier New"/>
                <a:cs typeface="Courier New"/>
              </a:rPr>
              <a:t> debug(c: LoggerContext)(message: c.Expr[String]) = c.universe.reify(</a:t>
            </a:r>
          </a:p>
          <a:p>
            <a:r>
              <a:rPr lang="ro-RO" sz="1400" dirty="0">
                <a:solidFill>
                  <a:srgbClr val="000090"/>
                </a:solidFill>
                <a:latin typeface="Courier New"/>
                <a:cs typeface="Courier New"/>
              </a:rPr>
              <a:t> </a:t>
            </a:r>
            <a:r>
              <a:rPr lang="ro-RO" sz="1400" dirty="0" smtClean="0">
                <a:solidFill>
                  <a:srgbClr val="000090"/>
                </a:solidFill>
                <a:latin typeface="Courier New"/>
                <a:cs typeface="Courier New"/>
              </a:rPr>
              <a:t>  </a:t>
            </a:r>
            <a:r>
              <a:rPr lang="ro-RO" sz="1400" b="1" dirty="0" smtClean="0">
                <a:solidFill>
                  <a:srgbClr val="000090"/>
                </a:solidFill>
                <a:latin typeface="Courier New"/>
                <a:cs typeface="Courier New"/>
              </a:rPr>
              <a:t>if</a:t>
            </a:r>
            <a:r>
              <a:rPr lang="ro-RO" sz="1400" dirty="0" smtClean="0">
                <a:solidFill>
                  <a:srgbClr val="000090"/>
                </a:solidFill>
                <a:latin typeface="Courier New"/>
                <a:cs typeface="Courier New"/>
              </a:rPr>
              <a:t> </a:t>
            </a:r>
            <a:r>
              <a:rPr lang="ro-RO" sz="1400" dirty="0">
                <a:solidFill>
                  <a:srgbClr val="000090"/>
                </a:solidFill>
                <a:latin typeface="Courier New"/>
                <a:cs typeface="Courier New"/>
              </a:rPr>
              <a:t>(c.prefix.splice.underlying.isDebugEnabled) </a:t>
            </a:r>
            <a:endParaRPr lang="ro-RO" sz="1400" dirty="0" smtClean="0">
              <a:solidFill>
                <a:srgbClr val="000090"/>
              </a:solidFill>
              <a:latin typeface="Courier New"/>
              <a:cs typeface="Courier New"/>
            </a:endParaRPr>
          </a:p>
          <a:p>
            <a:r>
              <a:rPr lang="ro-RO" sz="1400" dirty="0">
                <a:solidFill>
                  <a:srgbClr val="000090"/>
                </a:solidFill>
                <a:latin typeface="Courier New"/>
                <a:cs typeface="Courier New"/>
              </a:rPr>
              <a:t> </a:t>
            </a:r>
            <a:r>
              <a:rPr lang="ro-RO" sz="1400" dirty="0" smtClean="0">
                <a:solidFill>
                  <a:srgbClr val="000090"/>
                </a:solidFill>
                <a:latin typeface="Courier New"/>
                <a:cs typeface="Courier New"/>
              </a:rPr>
              <a:t>    c.prefix.splice.underlying.debug</a:t>
            </a:r>
            <a:r>
              <a:rPr lang="ro-RO" sz="1400" dirty="0">
                <a:solidFill>
                  <a:srgbClr val="000090"/>
                </a:solidFill>
                <a:latin typeface="Courier New"/>
                <a:cs typeface="Courier New"/>
              </a:rPr>
              <a:t>(message.splice)</a:t>
            </a:r>
          </a:p>
          <a:p>
            <a:r>
              <a:rPr lang="ro-RO" sz="1400" dirty="0">
                <a:solidFill>
                  <a:srgbClr val="000090"/>
                </a:solidFill>
                <a:latin typeface="Courier New"/>
                <a:cs typeface="Courier New"/>
              </a:rPr>
              <a:t>  )</a:t>
            </a:r>
            <a:endParaRPr lang="ro-RO" sz="1400" dirty="0" smtClean="0">
              <a:solidFill>
                <a:srgbClr val="000090"/>
              </a:solidFill>
              <a:latin typeface="Courier New"/>
              <a:cs typeface="Courier New"/>
            </a:endParaRPr>
          </a:p>
          <a:p>
            <a:r>
              <a:rPr lang="ro-RO" sz="1400" dirty="0" smtClean="0">
                <a:solidFill>
                  <a:srgbClr val="000090"/>
                </a:solidFill>
                <a:latin typeface="Courier New"/>
                <a:cs typeface="Courier New"/>
              </a:rPr>
              <a:t>}</a:t>
            </a:r>
          </a:p>
          <a:p>
            <a:endParaRPr lang="ro-RO" sz="1400" dirty="0">
              <a:solidFill>
                <a:srgbClr val="000090"/>
              </a:solidFill>
              <a:latin typeface="Courier New"/>
              <a:cs typeface="Courier New"/>
            </a:endParaRPr>
          </a:p>
          <a:p>
            <a:r>
              <a:rPr lang="ro-RO" sz="1400" b="1" dirty="0" smtClean="0">
                <a:solidFill>
                  <a:srgbClr val="000090"/>
                </a:solidFill>
                <a:latin typeface="Courier New"/>
                <a:cs typeface="Courier New"/>
              </a:rPr>
              <a:t>import </a:t>
            </a:r>
            <a:r>
              <a:rPr lang="ro-RO" sz="1400" dirty="0" smtClean="0">
                <a:solidFill>
                  <a:srgbClr val="000090"/>
                </a:solidFill>
                <a:latin typeface="Courier New"/>
                <a:cs typeface="Courier New"/>
              </a:rPr>
              <a:t>com.typesafe.scalalogging.Logging</a:t>
            </a:r>
          </a:p>
          <a:p>
            <a:r>
              <a:rPr lang="ro-RO" sz="1400" b="1" dirty="0" smtClean="0">
                <a:solidFill>
                  <a:srgbClr val="000090"/>
                </a:solidFill>
                <a:latin typeface="Courier New"/>
                <a:cs typeface="Courier New"/>
              </a:rPr>
              <a:t>class </a:t>
            </a:r>
            <a:r>
              <a:rPr lang="ro-RO" sz="1400" dirty="0">
                <a:solidFill>
                  <a:srgbClr val="000090"/>
                </a:solidFill>
                <a:latin typeface="Courier New"/>
                <a:cs typeface="Courier New"/>
              </a:rPr>
              <a:t>MyClass </a:t>
            </a:r>
            <a:r>
              <a:rPr lang="ro-RO" sz="1400" b="1" dirty="0">
                <a:solidFill>
                  <a:srgbClr val="000090"/>
                </a:solidFill>
                <a:latin typeface="Courier New"/>
                <a:cs typeface="Courier New"/>
              </a:rPr>
              <a:t>extends </a:t>
            </a:r>
            <a:r>
              <a:rPr lang="ro-RO" sz="1400" dirty="0">
                <a:solidFill>
                  <a:srgbClr val="000090"/>
                </a:solidFill>
                <a:latin typeface="Courier New"/>
                <a:cs typeface="Courier New"/>
              </a:rPr>
              <a:t>Logging {</a:t>
            </a:r>
          </a:p>
          <a:p>
            <a:r>
              <a:rPr lang="ro-RO" sz="1400" dirty="0">
                <a:solidFill>
                  <a:srgbClr val="000090"/>
                </a:solidFill>
                <a:latin typeface="Courier New"/>
                <a:cs typeface="Courier New"/>
              </a:rPr>
              <a:t>  logger.debug(</a:t>
            </a:r>
            <a:r>
              <a:rPr lang="ro-RO" sz="1400" dirty="0" smtClean="0">
                <a:solidFill>
                  <a:srgbClr val="000090"/>
                </a:solidFill>
                <a:latin typeface="Courier New"/>
                <a:cs typeface="Courier New"/>
              </a:rPr>
              <a:t>"This won't occur if debug is not defined"</a:t>
            </a:r>
            <a:r>
              <a:rPr lang="ro-RO" sz="1400" dirty="0">
                <a:solidFill>
                  <a:srgbClr val="000090"/>
                </a:solidFill>
                <a:latin typeface="Courier New"/>
                <a:cs typeface="Courier New"/>
              </a:rPr>
              <a:t>)</a:t>
            </a:r>
          </a:p>
          <a:p>
            <a:r>
              <a:rPr lang="ro-RO" sz="1400" dirty="0">
                <a:solidFill>
                  <a:srgbClr val="000090"/>
                </a:solidFill>
                <a:latin typeface="Courier New"/>
                <a:cs typeface="Courier New"/>
              </a:rPr>
              <a:t>}</a:t>
            </a:r>
            <a:endParaRPr lang="ro-RO" sz="1400" dirty="0" smtClean="0">
              <a:solidFill>
                <a:srgbClr val="000090"/>
              </a:solidFill>
              <a:latin typeface="Courier New"/>
              <a:cs typeface="Courier New"/>
            </a:endParaRPr>
          </a:p>
        </p:txBody>
      </p:sp>
      <p:sp>
        <p:nvSpPr>
          <p:cNvPr id="6" name="Content Placeholder 2"/>
          <p:cNvSpPr>
            <a:spLocks noGrp="1"/>
          </p:cNvSpPr>
          <p:nvPr>
            <p:ph idx="1"/>
          </p:nvPr>
        </p:nvSpPr>
        <p:spPr>
          <a:xfrm>
            <a:off x="457200" y="4550553"/>
            <a:ext cx="8229600" cy="1456546"/>
          </a:xfrm>
        </p:spPr>
        <p:txBody>
          <a:bodyPr>
            <a:normAutofit fontScale="62500" lnSpcReduction="20000"/>
          </a:bodyPr>
          <a:lstStyle/>
          <a:p>
            <a:r>
              <a:rPr lang="en-US" dirty="0" smtClean="0"/>
              <a:t>Existing log libraries allow us to define logging statements and then determine whether they result in output at runtime</a:t>
            </a:r>
          </a:p>
          <a:p>
            <a:r>
              <a:rPr lang="en-US" dirty="0" err="1" smtClean="0"/>
              <a:t>ScalaLogging</a:t>
            </a:r>
            <a:r>
              <a:rPr lang="en-US" dirty="0" smtClean="0"/>
              <a:t> allows a user to use a logging facility but decide at compile time whether or not to include the logging statement based on log level.</a:t>
            </a:r>
          </a:p>
        </p:txBody>
      </p:sp>
    </p:spTree>
    <p:extLst>
      <p:ext uri="{BB962C8B-B14F-4D97-AF65-F5344CB8AC3E}">
        <p14:creationId xmlns:p14="http://schemas.microsoft.com/office/powerpoint/2010/main" val="222248478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smtClean="0"/>
              <a:t>Category Theory</a:t>
            </a:r>
            <a:endParaRPr lang="en-US" sz="6400" b="1" dirty="0"/>
          </a:p>
        </p:txBody>
      </p:sp>
    </p:spTree>
    <p:extLst>
      <p:ext uri="{BB962C8B-B14F-4D97-AF65-F5344CB8AC3E}">
        <p14:creationId xmlns:p14="http://schemas.microsoft.com/office/powerpoint/2010/main" val="2509375811"/>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Category Theory</a:t>
            </a:r>
            <a:endParaRPr lang="en-US" dirty="0"/>
          </a:p>
        </p:txBody>
      </p:sp>
      <p:pic>
        <p:nvPicPr>
          <p:cNvPr id="4" name="Picture 3" descr="triple_facepalm.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6550" y="1231900"/>
            <a:ext cx="5930900" cy="4744720"/>
          </a:xfrm>
          <a:prstGeom prst="rect">
            <a:avLst/>
          </a:prstGeom>
        </p:spPr>
      </p:pic>
    </p:spTree>
    <p:extLst>
      <p:ext uri="{BB962C8B-B14F-4D97-AF65-F5344CB8AC3E}">
        <p14:creationId xmlns:p14="http://schemas.microsoft.com/office/powerpoint/2010/main" val="1139601399"/>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Concepts and Arrows</a:t>
            </a:r>
            <a:endParaRPr lang="en-US" dirty="0"/>
          </a:p>
        </p:txBody>
      </p:sp>
      <p:sp>
        <p:nvSpPr>
          <p:cNvPr id="4" name="TextBox 3"/>
          <p:cNvSpPr txBox="1"/>
          <p:nvPr/>
        </p:nvSpPr>
        <p:spPr>
          <a:xfrm>
            <a:off x="317500" y="1288122"/>
            <a:ext cx="8509000" cy="1077218"/>
          </a:xfrm>
          <a:prstGeom prst="rect">
            <a:avLst/>
          </a:prstGeom>
          <a:noFill/>
        </p:spPr>
        <p:txBody>
          <a:bodyPr wrap="square" rtlCol="0">
            <a:spAutoFit/>
          </a:bodyPr>
          <a:lstStyle/>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myIntToStringArrow: Int =&gt; String = _.toString</a:t>
            </a:r>
          </a:p>
          <a:p>
            <a:endParaRPr lang="ro-RO" sz="1600" dirty="0" smtClean="0">
              <a:solidFill>
                <a:srgbClr val="000090"/>
              </a:solidFill>
              <a:latin typeface="Courier New"/>
              <a:cs typeface="Courier New"/>
            </a:endParaRPr>
          </a:p>
          <a:p>
            <a:r>
              <a:rPr lang="ro-RO" sz="1600" dirty="0" smtClean="0">
                <a:solidFill>
                  <a:srgbClr val="000090"/>
                </a:solidFill>
                <a:latin typeface="Courier New"/>
                <a:cs typeface="Courier New"/>
              </a:rPr>
              <a:t>myIntToStringArrow(1100)</a:t>
            </a:r>
          </a:p>
          <a:p>
            <a:r>
              <a:rPr lang="ro-RO" sz="1600" dirty="0" smtClean="0">
                <a:solidFill>
                  <a:srgbClr val="000090"/>
                </a:solidFill>
                <a:latin typeface="Courier New"/>
                <a:cs typeface="Courier New"/>
              </a:rPr>
              <a:t>res0: String = 1100</a:t>
            </a:r>
          </a:p>
        </p:txBody>
      </p:sp>
      <p:sp>
        <p:nvSpPr>
          <p:cNvPr id="6" name="Content Placeholder 2"/>
          <p:cNvSpPr>
            <a:spLocks noGrp="1"/>
          </p:cNvSpPr>
          <p:nvPr>
            <p:ph idx="1"/>
          </p:nvPr>
        </p:nvSpPr>
        <p:spPr>
          <a:xfrm>
            <a:off x="457200" y="2476500"/>
            <a:ext cx="8229600" cy="3530599"/>
          </a:xfrm>
        </p:spPr>
        <p:txBody>
          <a:bodyPr>
            <a:normAutofit/>
          </a:bodyPr>
          <a:lstStyle/>
          <a:p>
            <a:r>
              <a:rPr lang="en-US" dirty="0" smtClean="0"/>
              <a:t>Concepts are types</a:t>
            </a:r>
          </a:p>
          <a:p>
            <a:r>
              <a:rPr lang="en-US" dirty="0" smtClean="0"/>
              <a:t>Arrows are functions that convert one concept to another</a:t>
            </a:r>
          </a:p>
        </p:txBody>
      </p:sp>
    </p:spTree>
    <p:extLst>
      <p:ext uri="{BB962C8B-B14F-4D97-AF65-F5344CB8AC3E}">
        <p14:creationId xmlns:p14="http://schemas.microsoft.com/office/powerpoint/2010/main" val="1224060381"/>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Morphism</a:t>
            </a:r>
            <a:endParaRPr lang="en-US" dirty="0"/>
          </a:p>
        </p:txBody>
      </p:sp>
      <p:sp>
        <p:nvSpPr>
          <p:cNvPr id="4" name="TextBox 3"/>
          <p:cNvSpPr txBox="1"/>
          <p:nvPr/>
        </p:nvSpPr>
        <p:spPr>
          <a:xfrm>
            <a:off x="317500" y="1288122"/>
            <a:ext cx="8509000" cy="584776"/>
          </a:xfrm>
          <a:prstGeom prst="rect">
            <a:avLst/>
          </a:prstGeom>
          <a:noFill/>
        </p:spPr>
        <p:txBody>
          <a:bodyPr wrap="square" rtlCol="0">
            <a:spAutoFit/>
          </a:bodyPr>
          <a:lstStyle/>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number = 1000</a:t>
            </a:r>
          </a:p>
          <a:p>
            <a:r>
              <a:rPr lang="ro-RO" sz="1600" b="1" dirty="0" smtClean="0">
                <a:solidFill>
                  <a:srgbClr val="000090"/>
                </a:solidFill>
                <a:latin typeface="Courier New"/>
                <a:cs typeface="Courier New"/>
              </a:rPr>
              <a:t>val </a:t>
            </a:r>
            <a:r>
              <a:rPr lang="ro-RO" sz="1600" dirty="0" smtClean="0">
                <a:solidFill>
                  <a:srgbClr val="000090"/>
                </a:solidFill>
                <a:latin typeface="Courier New"/>
                <a:cs typeface="Courier New"/>
              </a:rPr>
              <a:t>numericString = number.toString</a:t>
            </a:r>
          </a:p>
        </p:txBody>
      </p:sp>
      <p:sp>
        <p:nvSpPr>
          <p:cNvPr id="6" name="Content Placeholder 2"/>
          <p:cNvSpPr>
            <a:spLocks noGrp="1"/>
          </p:cNvSpPr>
          <p:nvPr>
            <p:ph idx="1"/>
          </p:nvPr>
        </p:nvSpPr>
        <p:spPr>
          <a:xfrm>
            <a:off x="457200" y="2322286"/>
            <a:ext cx="8229600" cy="3684813"/>
          </a:xfrm>
        </p:spPr>
        <p:txBody>
          <a:bodyPr>
            <a:normAutofit/>
          </a:bodyPr>
          <a:lstStyle/>
          <a:p>
            <a:r>
              <a:rPr lang="en-US" dirty="0" err="1" smtClean="0"/>
              <a:t>Morphisms</a:t>
            </a:r>
            <a:r>
              <a:rPr lang="en-US" dirty="0" smtClean="0"/>
              <a:t> </a:t>
            </a:r>
            <a:r>
              <a:rPr lang="en-US" dirty="0" smtClean="0"/>
              <a:t>change one value in a category to another in the same category, from one type to another where types are the category</a:t>
            </a:r>
          </a:p>
          <a:p>
            <a:r>
              <a:rPr lang="en-US" dirty="0" smtClean="0"/>
              <a:t>Simplified, it converts a type with one property to a type with another </a:t>
            </a:r>
            <a:r>
              <a:rPr lang="en-US" dirty="0" smtClean="0"/>
              <a:t>property</a:t>
            </a:r>
          </a:p>
          <a:p>
            <a:r>
              <a:rPr lang="en-US" dirty="0" smtClean="0"/>
              <a:t>Must be pure, not side-effecting</a:t>
            </a:r>
            <a:endParaRPr lang="en-US" dirty="0" smtClean="0"/>
          </a:p>
          <a:p>
            <a:endParaRPr lang="en-US" dirty="0" smtClean="0"/>
          </a:p>
        </p:txBody>
      </p:sp>
    </p:spTree>
    <p:extLst>
      <p:ext uri="{BB962C8B-B14F-4D97-AF65-F5344CB8AC3E}">
        <p14:creationId xmlns:p14="http://schemas.microsoft.com/office/powerpoint/2010/main" val="395536015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 Write Programs</a:t>
            </a:r>
            <a:endParaRPr lang="en-US" dirty="0"/>
          </a:p>
        </p:txBody>
      </p:sp>
      <p:sp>
        <p:nvSpPr>
          <p:cNvPr id="3" name="Content Placeholder 2"/>
          <p:cNvSpPr>
            <a:spLocks noGrp="1"/>
          </p:cNvSpPr>
          <p:nvPr>
            <p:ph idx="1"/>
          </p:nvPr>
        </p:nvSpPr>
        <p:spPr/>
        <p:txBody>
          <a:bodyPr/>
          <a:lstStyle/>
          <a:p>
            <a:r>
              <a:rPr lang="en-US" dirty="0" smtClean="0"/>
              <a:t>Pre-Scala:</a:t>
            </a:r>
          </a:p>
          <a:p>
            <a:pPr lvl="1"/>
            <a:r>
              <a:rPr lang="en-US" dirty="0" smtClean="0"/>
              <a:t>Make it work</a:t>
            </a:r>
          </a:p>
          <a:p>
            <a:pPr lvl="1"/>
            <a:r>
              <a:rPr lang="en-US" dirty="0" smtClean="0"/>
              <a:t>Make it work well</a:t>
            </a:r>
          </a:p>
          <a:p>
            <a:pPr lvl="1"/>
            <a:r>
              <a:rPr lang="en-US" dirty="0" smtClean="0"/>
              <a:t>Make it work fast</a:t>
            </a:r>
          </a:p>
          <a:p>
            <a:r>
              <a:rPr lang="en-US" dirty="0" smtClean="0"/>
              <a:t>With Scala:</a:t>
            </a:r>
          </a:p>
          <a:p>
            <a:pPr lvl="1"/>
            <a:r>
              <a:rPr lang="en-US" dirty="0" smtClean="0"/>
              <a:t>Make it work and work well</a:t>
            </a:r>
          </a:p>
          <a:p>
            <a:pPr lvl="1"/>
            <a:r>
              <a:rPr lang="en-US" dirty="0" smtClean="0"/>
              <a:t>Make it work fast</a:t>
            </a:r>
            <a:endParaRPr lang="en-US" dirty="0"/>
          </a:p>
        </p:txBody>
      </p:sp>
    </p:spTree>
    <p:extLst>
      <p:ext uri="{BB962C8B-B14F-4D97-AF65-F5344CB8AC3E}">
        <p14:creationId xmlns:p14="http://schemas.microsoft.com/office/powerpoint/2010/main" val="4220349078"/>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Functor</a:t>
            </a:r>
            <a:endParaRPr lang="en-US" dirty="0"/>
          </a:p>
        </p:txBody>
      </p:sp>
      <p:sp>
        <p:nvSpPr>
          <p:cNvPr id="4" name="TextBox 3"/>
          <p:cNvSpPr txBox="1"/>
          <p:nvPr/>
        </p:nvSpPr>
        <p:spPr>
          <a:xfrm>
            <a:off x="317500" y="1288122"/>
            <a:ext cx="8509000" cy="584776"/>
          </a:xfrm>
          <a:prstGeom prst="rect">
            <a:avLst/>
          </a:prstGeom>
          <a:noFill/>
        </p:spPr>
        <p:txBody>
          <a:bodyPr wrap="square" rtlCol="0">
            <a:spAutoFit/>
          </a:bodyPr>
          <a:lstStyle/>
          <a:p>
            <a:r>
              <a:rPr lang="ro-RO" sz="1600" b="1" dirty="0">
                <a:solidFill>
                  <a:srgbClr val="000090"/>
                </a:solidFill>
                <a:latin typeface="Courier New"/>
                <a:cs typeface="Courier New"/>
              </a:rPr>
              <a:t>val </a:t>
            </a:r>
            <a:r>
              <a:rPr lang="ro-RO" sz="1600" dirty="0">
                <a:solidFill>
                  <a:srgbClr val="000090"/>
                </a:solidFill>
                <a:latin typeface="Courier New"/>
                <a:cs typeface="Courier New"/>
              </a:rPr>
              <a:t>numbers = List(1, 2, 3, 4)</a:t>
            </a:r>
          </a:p>
          <a:p>
            <a:r>
              <a:rPr lang="ro-RO" sz="1600" b="1" dirty="0">
                <a:solidFill>
                  <a:srgbClr val="000090"/>
                </a:solidFill>
                <a:latin typeface="Courier New"/>
                <a:cs typeface="Courier New"/>
              </a:rPr>
              <a:t>val </a:t>
            </a:r>
            <a:r>
              <a:rPr lang="ro-RO" sz="1600" dirty="0">
                <a:solidFill>
                  <a:srgbClr val="000090"/>
                </a:solidFill>
                <a:latin typeface="Courier New"/>
                <a:cs typeface="Courier New"/>
              </a:rPr>
              <a:t>numericStrings = numbers.map(_.toString</a:t>
            </a:r>
            <a:r>
              <a:rPr lang="ro-RO" sz="1600" dirty="0" smtClean="0">
                <a:solidFill>
                  <a:srgbClr val="000090"/>
                </a:solidFill>
                <a:latin typeface="Courier New"/>
                <a:cs typeface="Courier New"/>
              </a:rPr>
              <a:t>)</a:t>
            </a:r>
            <a:endParaRPr lang="ro-RO" sz="1600" dirty="0">
              <a:solidFill>
                <a:srgbClr val="000090"/>
              </a:solidFill>
              <a:latin typeface="Courier New"/>
              <a:cs typeface="Courier New"/>
            </a:endParaRPr>
          </a:p>
        </p:txBody>
      </p:sp>
      <p:sp>
        <p:nvSpPr>
          <p:cNvPr id="6" name="Content Placeholder 2"/>
          <p:cNvSpPr>
            <a:spLocks noGrp="1"/>
          </p:cNvSpPr>
          <p:nvPr>
            <p:ph idx="1"/>
          </p:nvPr>
        </p:nvSpPr>
        <p:spPr>
          <a:xfrm>
            <a:off x="457200" y="2376714"/>
            <a:ext cx="8229600" cy="3630385"/>
          </a:xfrm>
        </p:spPr>
        <p:txBody>
          <a:bodyPr>
            <a:normAutofit/>
          </a:bodyPr>
          <a:lstStyle/>
          <a:p>
            <a:r>
              <a:rPr lang="en-US" dirty="0" err="1" smtClean="0"/>
              <a:t>Functors</a:t>
            </a:r>
            <a:r>
              <a:rPr lang="en-US" dirty="0" smtClean="0"/>
              <a:t> are transformations from one category to another that </a:t>
            </a:r>
            <a:r>
              <a:rPr lang="en-US" dirty="0" smtClean="0"/>
              <a:t>preserve </a:t>
            </a:r>
            <a:r>
              <a:rPr lang="en-US" dirty="0" err="1" smtClean="0"/>
              <a:t>morphisms</a:t>
            </a:r>
            <a:endParaRPr lang="en-US" dirty="0" smtClean="0"/>
          </a:p>
          <a:p>
            <a:r>
              <a:rPr lang="en-US" dirty="0" smtClean="0"/>
              <a:t>Simplified, converts a type from one to another while maintaining the </a:t>
            </a:r>
            <a:r>
              <a:rPr lang="en-US" dirty="0" smtClean="0"/>
              <a:t>conversion of a type with one property to a type with another property</a:t>
            </a:r>
            <a:endParaRPr lang="en-US" dirty="0" smtClean="0"/>
          </a:p>
          <a:p>
            <a:pPr marL="0" indent="0">
              <a:buNone/>
            </a:pPr>
            <a:endParaRPr lang="en-US" dirty="0" smtClean="0"/>
          </a:p>
        </p:txBody>
      </p:sp>
    </p:spTree>
    <p:extLst>
      <p:ext uri="{BB962C8B-B14F-4D97-AF65-F5344CB8AC3E}">
        <p14:creationId xmlns:p14="http://schemas.microsoft.com/office/powerpoint/2010/main" val="3721965652"/>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Monad</a:t>
            </a:r>
            <a:endParaRPr lang="en-US" dirty="0"/>
          </a:p>
        </p:txBody>
      </p:sp>
      <p:sp>
        <p:nvSpPr>
          <p:cNvPr id="4" name="TextBox 3"/>
          <p:cNvSpPr txBox="1"/>
          <p:nvPr/>
        </p:nvSpPr>
        <p:spPr>
          <a:xfrm>
            <a:off x="317500" y="1288122"/>
            <a:ext cx="8509000" cy="1077218"/>
          </a:xfrm>
          <a:prstGeom prst="rect">
            <a:avLst/>
          </a:prstGeom>
          <a:noFill/>
        </p:spPr>
        <p:txBody>
          <a:bodyPr wrap="square" rtlCol="0">
            <a:spAutoFit/>
          </a:bodyPr>
          <a:lstStyle/>
          <a:p>
            <a:r>
              <a:rPr lang="ro-RO" sz="1600" b="1" dirty="0">
                <a:solidFill>
                  <a:srgbClr val="000090"/>
                </a:solidFill>
                <a:latin typeface="Courier New"/>
                <a:cs typeface="Courier New"/>
              </a:rPr>
              <a:t>val </a:t>
            </a:r>
            <a:r>
              <a:rPr lang="ro-RO" sz="1600" dirty="0">
                <a:solidFill>
                  <a:srgbClr val="000090"/>
                </a:solidFill>
                <a:latin typeface="Courier New"/>
                <a:cs typeface="Courier New"/>
              </a:rPr>
              <a:t>customerPurchases = </a:t>
            </a:r>
            <a:r>
              <a:rPr lang="ro-RO" sz="1600" b="1" dirty="0">
                <a:solidFill>
                  <a:srgbClr val="000090"/>
                </a:solidFill>
                <a:latin typeface="Courier New"/>
                <a:cs typeface="Courier New"/>
              </a:rPr>
              <a:t>for</a:t>
            </a:r>
            <a:r>
              <a:rPr lang="ro-RO" sz="1600" dirty="0">
                <a:solidFill>
                  <a:srgbClr val="000090"/>
                </a:solidFill>
                <a:latin typeface="Courier New"/>
                <a:cs typeface="Courier New"/>
              </a:rPr>
              <a:t> (</a:t>
            </a:r>
          </a:p>
          <a:p>
            <a:r>
              <a:rPr lang="ro-RO" sz="1600" dirty="0">
                <a:solidFill>
                  <a:srgbClr val="000090"/>
                </a:solidFill>
                <a:latin typeface="Courier New"/>
                <a:cs typeface="Courier New"/>
              </a:rPr>
              <a:t>  costUSD &lt;- </a:t>
            </a:r>
            <a:r>
              <a:rPr lang="ro-RO" sz="1600" dirty="0" smtClean="0">
                <a:solidFill>
                  <a:srgbClr val="000090"/>
                </a:solidFill>
                <a:latin typeface="Courier New"/>
                <a:cs typeface="Courier New"/>
              </a:rPr>
              <a:t>proxy.getCostInDollars</a:t>
            </a:r>
            <a:endParaRPr lang="ro-RO" sz="1600" dirty="0">
              <a:solidFill>
                <a:srgbClr val="000090"/>
              </a:solidFill>
              <a:latin typeface="Courier New"/>
              <a:cs typeface="Courier New"/>
            </a:endParaRPr>
          </a:p>
          <a:p>
            <a:r>
              <a:rPr lang="ro-RO" sz="1600" dirty="0">
                <a:solidFill>
                  <a:srgbClr val="000090"/>
                </a:solidFill>
                <a:latin typeface="Courier New"/>
                <a:cs typeface="Courier New"/>
              </a:rPr>
              <a:t>  totalPurchase &lt;- </a:t>
            </a:r>
            <a:r>
              <a:rPr lang="ro-RO" sz="1600" dirty="0" smtClean="0">
                <a:solidFill>
                  <a:srgbClr val="000090"/>
                </a:solidFill>
                <a:latin typeface="Courier New"/>
                <a:cs typeface="Courier New"/>
              </a:rPr>
              <a:t>proxy.addToTotal</a:t>
            </a:r>
            <a:r>
              <a:rPr lang="ro-RO" sz="1600" dirty="0">
                <a:solidFill>
                  <a:srgbClr val="000090"/>
                </a:solidFill>
                <a:latin typeface="Courier New"/>
                <a:cs typeface="Courier New"/>
              </a:rPr>
              <a:t>(costUSD</a:t>
            </a:r>
            <a:r>
              <a:rPr lang="ro-RO" sz="1600" dirty="0" smtClean="0">
                <a:solidFill>
                  <a:srgbClr val="000090"/>
                </a:solidFill>
                <a:latin typeface="Courier New"/>
                <a:cs typeface="Courier New"/>
              </a:rPr>
              <a:t>)</a:t>
            </a:r>
            <a:endParaRPr lang="ro-RO" sz="1600" dirty="0">
              <a:solidFill>
                <a:srgbClr val="000090"/>
              </a:solidFill>
              <a:latin typeface="Courier New"/>
              <a:cs typeface="Courier New"/>
            </a:endParaRPr>
          </a:p>
          <a:p>
            <a:r>
              <a:rPr lang="ro-RO" sz="1600" dirty="0">
                <a:solidFill>
                  <a:srgbClr val="000090"/>
                </a:solidFill>
                <a:latin typeface="Courier New"/>
                <a:cs typeface="Courier New"/>
              </a:rPr>
              <a:t>} </a:t>
            </a:r>
            <a:r>
              <a:rPr lang="ro-RO" sz="1600" b="1" dirty="0">
                <a:solidFill>
                  <a:srgbClr val="000090"/>
                </a:solidFill>
                <a:latin typeface="Courier New"/>
                <a:cs typeface="Courier New"/>
              </a:rPr>
              <a:t>yield</a:t>
            </a:r>
            <a:r>
              <a:rPr lang="ro-RO" sz="1600" dirty="0">
                <a:solidFill>
                  <a:srgbClr val="000090"/>
                </a:solidFill>
                <a:latin typeface="Courier New"/>
                <a:cs typeface="Courier New"/>
              </a:rPr>
              <a:t> ((customerId -&gt; totalPurchase))</a:t>
            </a:r>
          </a:p>
        </p:txBody>
      </p:sp>
      <p:sp>
        <p:nvSpPr>
          <p:cNvPr id="6" name="Content Placeholder 2"/>
          <p:cNvSpPr>
            <a:spLocks noGrp="1"/>
          </p:cNvSpPr>
          <p:nvPr>
            <p:ph idx="1"/>
          </p:nvPr>
        </p:nvSpPr>
        <p:spPr>
          <a:xfrm>
            <a:off x="457200" y="3251200"/>
            <a:ext cx="8229600" cy="2755899"/>
          </a:xfrm>
        </p:spPr>
        <p:txBody>
          <a:bodyPr>
            <a:normAutofit fontScale="85000" lnSpcReduction="20000"/>
          </a:bodyPr>
          <a:lstStyle/>
          <a:p>
            <a:r>
              <a:rPr lang="en-US" dirty="0" smtClean="0"/>
              <a:t>Very ephemeral concept</a:t>
            </a:r>
          </a:p>
          <a:p>
            <a:r>
              <a:rPr lang="en-US" dirty="0" smtClean="0"/>
              <a:t>Must meet the laws of a monad to be one</a:t>
            </a:r>
          </a:p>
          <a:p>
            <a:r>
              <a:rPr lang="en-US" dirty="0" smtClean="0"/>
              <a:t>Combine </a:t>
            </a:r>
            <a:r>
              <a:rPr lang="en-US" dirty="0" err="1" smtClean="0"/>
              <a:t>functor</a:t>
            </a:r>
            <a:r>
              <a:rPr lang="en-US" dirty="0" smtClean="0"/>
              <a:t> applications because they can be bound together, sequencing operations on the underlying types</a:t>
            </a:r>
          </a:p>
          <a:p>
            <a:r>
              <a:rPr lang="en-US" b="1" dirty="0" err="1" smtClean="0">
                <a:latin typeface="Courier New"/>
                <a:cs typeface="Courier New"/>
              </a:rPr>
              <a:t>flatMap</a:t>
            </a:r>
            <a:r>
              <a:rPr lang="en-US" b="1" dirty="0" smtClean="0">
                <a:latin typeface="Courier New"/>
                <a:cs typeface="Courier New"/>
              </a:rPr>
              <a:t>()</a:t>
            </a:r>
            <a:r>
              <a:rPr lang="en-US" dirty="0" smtClean="0"/>
              <a:t> is the method the Scala compiler uses to bind monads</a:t>
            </a:r>
          </a:p>
          <a:p>
            <a:endParaRPr lang="en-US" dirty="0" smtClean="0"/>
          </a:p>
          <a:p>
            <a:pPr marL="0" indent="0">
              <a:buNone/>
            </a:pPr>
            <a:endParaRPr lang="en-US" dirty="0" smtClean="0"/>
          </a:p>
        </p:txBody>
      </p:sp>
    </p:spTree>
    <p:extLst>
      <p:ext uri="{BB962C8B-B14F-4D97-AF65-F5344CB8AC3E}">
        <p14:creationId xmlns:p14="http://schemas.microsoft.com/office/powerpoint/2010/main" val="2686750131"/>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smtClean="0"/>
              <a:t>Thank You!</a:t>
            </a:r>
            <a:endParaRPr lang="en-US" sz="6400" b="1" dirty="0"/>
          </a:p>
        </p:txBody>
      </p:sp>
    </p:spTree>
    <p:extLst>
      <p:ext uri="{BB962C8B-B14F-4D97-AF65-F5344CB8AC3E}">
        <p14:creationId xmlns:p14="http://schemas.microsoft.com/office/powerpoint/2010/main" val="3020142740"/>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Credits</a:t>
            </a:r>
            <a:endParaRPr lang="en-US" dirty="0"/>
          </a:p>
        </p:txBody>
      </p:sp>
      <p:sp>
        <p:nvSpPr>
          <p:cNvPr id="6" name="Content Placeholder 2"/>
          <p:cNvSpPr>
            <a:spLocks noGrp="1"/>
          </p:cNvSpPr>
          <p:nvPr>
            <p:ph idx="1"/>
          </p:nvPr>
        </p:nvSpPr>
        <p:spPr>
          <a:xfrm>
            <a:off x="457200" y="1193800"/>
            <a:ext cx="8229600" cy="4813299"/>
          </a:xfrm>
        </p:spPr>
        <p:txBody>
          <a:bodyPr>
            <a:normAutofit fontScale="85000" lnSpcReduction="20000"/>
          </a:bodyPr>
          <a:lstStyle/>
          <a:p>
            <a:r>
              <a:rPr lang="en-US" dirty="0" smtClean="0"/>
              <a:t>Sources</a:t>
            </a:r>
          </a:p>
          <a:p>
            <a:pPr lvl="1"/>
            <a:r>
              <a:rPr lang="en-US" dirty="0" smtClean="0"/>
              <a:t>Fast Track to Scala courseware by Typesafe</a:t>
            </a:r>
          </a:p>
          <a:p>
            <a:pPr lvl="1"/>
            <a:r>
              <a:rPr lang="en-US" dirty="0" smtClean="0">
                <a:hlinkClick r:id="rId3"/>
              </a:rPr>
              <a:t>Scala in Depth, by Josh </a:t>
            </a:r>
            <a:r>
              <a:rPr lang="en-US" dirty="0" err="1" smtClean="0">
                <a:hlinkClick r:id="rId3"/>
              </a:rPr>
              <a:t>Suereth</a:t>
            </a:r>
            <a:endParaRPr lang="en-US" dirty="0" smtClean="0"/>
          </a:p>
          <a:p>
            <a:pPr lvl="1"/>
            <a:r>
              <a:rPr lang="en-US" dirty="0" smtClean="0">
                <a:hlinkClick r:id="rId4"/>
              </a:rPr>
              <a:t>DSLs in Action, </a:t>
            </a:r>
            <a:r>
              <a:rPr lang="en-US" dirty="0" err="1" smtClean="0">
                <a:hlinkClick r:id="rId4"/>
              </a:rPr>
              <a:t>Debasish</a:t>
            </a:r>
            <a:r>
              <a:rPr lang="en-US" dirty="0" smtClean="0">
                <a:hlinkClick r:id="rId4"/>
              </a:rPr>
              <a:t> </a:t>
            </a:r>
            <a:r>
              <a:rPr lang="en-US" dirty="0" err="1" smtClean="0">
                <a:hlinkClick r:id="rId4"/>
              </a:rPr>
              <a:t>Ghosh</a:t>
            </a:r>
            <a:endParaRPr lang="en-US" dirty="0" smtClean="0"/>
          </a:p>
          <a:p>
            <a:pPr lvl="1"/>
            <a:r>
              <a:rPr lang="en-US" dirty="0" smtClean="0"/>
              <a:t>Wikipedia</a:t>
            </a:r>
          </a:p>
          <a:p>
            <a:pPr lvl="1"/>
            <a:r>
              <a:rPr lang="en-US" dirty="0" smtClean="0">
                <a:hlinkClick r:id="rId5"/>
              </a:rPr>
              <a:t>Runar Bjarnason's NE Scala 2011 talk</a:t>
            </a:r>
            <a:endParaRPr lang="en-US" dirty="0" smtClean="0"/>
          </a:p>
          <a:p>
            <a:pPr lvl="1"/>
            <a:r>
              <a:rPr lang="en-US" dirty="0" smtClean="0">
                <a:hlinkClick r:id="rId6"/>
              </a:rPr>
              <a:t>Daniel Sobral's blog</a:t>
            </a:r>
            <a:endParaRPr lang="en-US" dirty="0" smtClean="0"/>
          </a:p>
          <a:p>
            <a:pPr lvl="1"/>
            <a:r>
              <a:rPr lang="en-US" dirty="0" smtClean="0">
                <a:hlinkClick r:id="rId7"/>
              </a:rPr>
              <a:t>Brendan McAdams' blog</a:t>
            </a:r>
            <a:endParaRPr lang="en-US" dirty="0" smtClean="0"/>
          </a:p>
          <a:p>
            <a:pPr marL="0" indent="0">
              <a:buNone/>
            </a:pPr>
            <a:endParaRPr lang="en-US" dirty="0" smtClean="0"/>
          </a:p>
          <a:p>
            <a:r>
              <a:rPr lang="en-US" dirty="0" smtClean="0"/>
              <a:t>Contributors</a:t>
            </a:r>
          </a:p>
          <a:p>
            <a:pPr lvl="1"/>
            <a:r>
              <a:rPr lang="en-US" dirty="0" smtClean="0"/>
              <a:t>Dave </a:t>
            </a:r>
            <a:r>
              <a:rPr lang="en-US" dirty="0" err="1" smtClean="0"/>
              <a:t>Esterkin</a:t>
            </a:r>
            <a:r>
              <a:rPr lang="en-US" dirty="0" smtClean="0"/>
              <a:t>, Chariot Solutions</a:t>
            </a:r>
          </a:p>
          <a:p>
            <a:pPr lvl="1"/>
            <a:r>
              <a:rPr lang="en-US" dirty="0" smtClean="0"/>
              <a:t>Josh </a:t>
            </a:r>
            <a:r>
              <a:rPr lang="en-US" dirty="0" err="1" smtClean="0"/>
              <a:t>Suereth</a:t>
            </a:r>
            <a:r>
              <a:rPr lang="en-US" dirty="0" smtClean="0"/>
              <a:t>, Typesafe</a:t>
            </a:r>
          </a:p>
          <a:p>
            <a:endParaRPr lang="en-US" dirty="0" smtClean="0"/>
          </a:p>
          <a:p>
            <a:pPr marL="0" indent="0">
              <a:buNone/>
            </a:pPr>
            <a:endParaRPr lang="en-US" dirty="0" smtClean="0"/>
          </a:p>
        </p:txBody>
      </p:sp>
    </p:spTree>
    <p:extLst>
      <p:ext uri="{BB962C8B-B14F-4D97-AF65-F5344CB8AC3E}">
        <p14:creationId xmlns:p14="http://schemas.microsoft.com/office/powerpoint/2010/main" val="293137774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1149163"/>
          </a:xfrm>
        </p:spPr>
        <p:txBody>
          <a:bodyPr>
            <a:noAutofit/>
          </a:bodyPr>
          <a:lstStyle/>
          <a:p>
            <a:pPr marL="0" indent="0" algn="ctr">
              <a:buNone/>
            </a:pPr>
            <a:r>
              <a:rPr lang="en-US" sz="6400" b="1" dirty="0" smtClean="0"/>
              <a:t>Object-Oriented Features</a:t>
            </a:r>
            <a:endParaRPr lang="en-US" sz="6400" b="1" dirty="0"/>
          </a:p>
        </p:txBody>
      </p:sp>
    </p:spTree>
    <p:extLst>
      <p:ext uri="{BB962C8B-B14F-4D97-AF65-F5344CB8AC3E}">
        <p14:creationId xmlns:p14="http://schemas.microsoft.com/office/powerpoint/2010/main" val="180512162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Classes</a:t>
            </a:r>
            <a:endParaRPr lang="en-US" dirty="0"/>
          </a:p>
        </p:txBody>
      </p:sp>
      <p:sp>
        <p:nvSpPr>
          <p:cNvPr id="4" name="TextBox 3"/>
          <p:cNvSpPr txBox="1"/>
          <p:nvPr/>
        </p:nvSpPr>
        <p:spPr>
          <a:xfrm>
            <a:off x="317500" y="1643722"/>
            <a:ext cx="8509000" cy="1631216"/>
          </a:xfrm>
          <a:prstGeom prst="rect">
            <a:avLst/>
          </a:prstGeom>
          <a:noFill/>
        </p:spPr>
        <p:txBody>
          <a:bodyPr wrap="square" rtlCol="0">
            <a:spAutoFit/>
          </a:bodyPr>
          <a:lstStyle/>
          <a:p>
            <a:r>
              <a:rPr lang="en-US" sz="2000" b="1" dirty="0">
                <a:solidFill>
                  <a:srgbClr val="000090"/>
                </a:solidFill>
                <a:latin typeface="Courier New"/>
                <a:cs typeface="Courier New"/>
              </a:rPr>
              <a:t>case class </a:t>
            </a:r>
            <a:r>
              <a:rPr lang="en-US" sz="2000" dirty="0">
                <a:solidFill>
                  <a:srgbClr val="000090"/>
                </a:solidFill>
                <a:latin typeface="Courier New"/>
                <a:cs typeface="Courier New"/>
              </a:rPr>
              <a:t>Person(</a:t>
            </a:r>
            <a:r>
              <a:rPr lang="en-US" sz="2000" dirty="0" err="1">
                <a:solidFill>
                  <a:srgbClr val="000090"/>
                </a:solidFill>
                <a:latin typeface="Courier New"/>
                <a:cs typeface="Courier New"/>
              </a:rPr>
              <a:t>firstName</a:t>
            </a:r>
            <a:r>
              <a:rPr lang="en-US" sz="2000" dirty="0">
                <a:solidFill>
                  <a:srgbClr val="000090"/>
                </a:solidFill>
                <a:latin typeface="Courier New"/>
                <a:cs typeface="Courier New"/>
              </a:rPr>
              <a:t>:</a:t>
            </a:r>
            <a:r>
              <a:rPr lang="en-US" sz="2000" b="1" dirty="0">
                <a:solidFill>
                  <a:srgbClr val="000090"/>
                </a:solidFill>
                <a:latin typeface="Courier New"/>
                <a:cs typeface="Courier New"/>
              </a:rPr>
              <a:t> </a:t>
            </a:r>
            <a:r>
              <a:rPr lang="en-US" sz="2000" dirty="0">
                <a:solidFill>
                  <a:srgbClr val="000090"/>
                </a:solidFill>
                <a:latin typeface="Courier New"/>
                <a:cs typeface="Courier New"/>
              </a:rPr>
              <a:t>String</a:t>
            </a:r>
            <a:r>
              <a:rPr lang="en-US" sz="2000" b="1" dirty="0">
                <a:solidFill>
                  <a:srgbClr val="000090"/>
                </a:solidFill>
                <a:latin typeface="Courier New"/>
                <a:cs typeface="Courier New"/>
              </a:rPr>
              <a:t> </a:t>
            </a:r>
            <a:r>
              <a:rPr lang="en-US" sz="2000" dirty="0">
                <a:solidFill>
                  <a:srgbClr val="000090"/>
                </a:solidFill>
                <a:latin typeface="Courier New"/>
                <a:cs typeface="Courier New"/>
              </a:rPr>
              <a:t>= "Jamie", </a:t>
            </a:r>
          </a:p>
          <a:p>
            <a:r>
              <a:rPr lang="en-US" sz="2000" b="1" dirty="0">
                <a:solidFill>
                  <a:srgbClr val="000090"/>
                </a:solidFill>
                <a:latin typeface="Courier New"/>
                <a:cs typeface="Courier New"/>
              </a:rPr>
              <a:t>	</a:t>
            </a:r>
            <a:r>
              <a:rPr lang="en-US" sz="2000" dirty="0" err="1">
                <a:solidFill>
                  <a:srgbClr val="000090"/>
                </a:solidFill>
                <a:latin typeface="Courier New"/>
                <a:cs typeface="Courier New"/>
              </a:rPr>
              <a:t>lastName</a:t>
            </a:r>
            <a:r>
              <a:rPr lang="en-US" sz="2000" dirty="0">
                <a:solidFill>
                  <a:srgbClr val="000090"/>
                </a:solidFill>
                <a:latin typeface="Courier New"/>
                <a:cs typeface="Courier New"/>
              </a:rPr>
              <a:t>: String = "Allen")</a:t>
            </a:r>
          </a:p>
          <a:p>
            <a:endParaRPr lang="en-US" sz="2000" b="1" dirty="0">
              <a:solidFill>
                <a:srgbClr val="000090"/>
              </a:solidFill>
              <a:latin typeface="Courier New"/>
              <a:cs typeface="Courier New"/>
            </a:endParaRPr>
          </a:p>
          <a:p>
            <a:r>
              <a:rPr lang="en-US" sz="2000" b="1" dirty="0" err="1">
                <a:solidFill>
                  <a:srgbClr val="000090"/>
                </a:solidFill>
                <a:latin typeface="Courier New"/>
                <a:cs typeface="Courier New"/>
              </a:rPr>
              <a:t>val</a:t>
            </a:r>
            <a:r>
              <a:rPr lang="en-US" sz="2000" b="1" dirty="0">
                <a:solidFill>
                  <a:srgbClr val="000090"/>
                </a:solidFill>
                <a:latin typeface="Courier New"/>
                <a:cs typeface="Courier New"/>
              </a:rPr>
              <a:t> </a:t>
            </a:r>
            <a:r>
              <a:rPr lang="en-US" sz="2000" dirty="0" err="1">
                <a:solidFill>
                  <a:srgbClr val="000090"/>
                </a:solidFill>
                <a:latin typeface="Courier New"/>
                <a:cs typeface="Courier New"/>
              </a:rPr>
              <a:t>jamieDoe</a:t>
            </a:r>
            <a:r>
              <a:rPr lang="en-US" sz="2000" dirty="0">
                <a:solidFill>
                  <a:srgbClr val="000090"/>
                </a:solidFill>
                <a:latin typeface="Courier New"/>
                <a:cs typeface="Courier New"/>
              </a:rPr>
              <a:t> = Person(</a:t>
            </a:r>
            <a:r>
              <a:rPr lang="en-US" sz="2000" dirty="0" err="1">
                <a:solidFill>
                  <a:srgbClr val="000090"/>
                </a:solidFill>
                <a:latin typeface="Courier New"/>
                <a:cs typeface="Courier New"/>
              </a:rPr>
              <a:t>lastName</a:t>
            </a:r>
            <a:r>
              <a:rPr lang="en-US" sz="2000" dirty="0">
                <a:solidFill>
                  <a:srgbClr val="000090"/>
                </a:solidFill>
                <a:latin typeface="Courier New"/>
                <a:cs typeface="Courier New"/>
              </a:rPr>
              <a:t> = "Doe") </a:t>
            </a:r>
          </a:p>
          <a:p>
            <a:r>
              <a:rPr lang="en-US" sz="2000" dirty="0">
                <a:solidFill>
                  <a:srgbClr val="000090"/>
                </a:solidFill>
                <a:latin typeface="Courier New"/>
                <a:cs typeface="Courier New"/>
              </a:rPr>
              <a:t>res0: Person = Person(</a:t>
            </a:r>
            <a:r>
              <a:rPr lang="en-US" sz="2000" dirty="0" err="1">
                <a:solidFill>
                  <a:srgbClr val="000090"/>
                </a:solidFill>
                <a:latin typeface="Courier New"/>
                <a:cs typeface="Courier New"/>
              </a:rPr>
              <a:t>Jamie,Doe</a:t>
            </a:r>
            <a:r>
              <a:rPr lang="en-US" sz="2000" dirty="0">
                <a:solidFill>
                  <a:srgbClr val="000090"/>
                </a:solidFill>
                <a:latin typeface="Courier New"/>
                <a:cs typeface="Courier New"/>
              </a:rPr>
              <a:t>)</a:t>
            </a:r>
            <a:endParaRPr lang="en-US" sz="2000" dirty="0">
              <a:solidFill>
                <a:srgbClr val="000090"/>
              </a:solidFill>
              <a:latin typeface="Courier New"/>
              <a:cs typeface="Courier New"/>
            </a:endParaRPr>
          </a:p>
        </p:txBody>
      </p:sp>
      <p:sp>
        <p:nvSpPr>
          <p:cNvPr id="5" name="Content Placeholder 2"/>
          <p:cNvSpPr>
            <a:spLocks noGrp="1"/>
          </p:cNvSpPr>
          <p:nvPr>
            <p:ph idx="1"/>
          </p:nvPr>
        </p:nvSpPr>
        <p:spPr>
          <a:xfrm>
            <a:off x="457200" y="3274937"/>
            <a:ext cx="8229600" cy="2617863"/>
          </a:xfrm>
        </p:spPr>
        <p:txBody>
          <a:bodyPr>
            <a:normAutofit fontScale="70000" lnSpcReduction="20000"/>
          </a:bodyPr>
          <a:lstStyle/>
          <a:p>
            <a:r>
              <a:rPr lang="en-US" dirty="0" smtClean="0"/>
              <a:t>Data Transfer Objects (DTOs) done right</a:t>
            </a:r>
          </a:p>
          <a:p>
            <a:r>
              <a:rPr lang="en-US" dirty="0" smtClean="0"/>
              <a:t>By default, class arguments are immutable &amp; public</a:t>
            </a:r>
          </a:p>
          <a:p>
            <a:r>
              <a:rPr lang="en-US" dirty="0" smtClean="0"/>
              <a:t>Should never be extended</a:t>
            </a:r>
          </a:p>
          <a:p>
            <a:r>
              <a:rPr lang="en-US" dirty="0" smtClean="0"/>
              <a:t>Provide </a:t>
            </a:r>
            <a:r>
              <a:rPr lang="en-US" b="1" dirty="0">
                <a:latin typeface="Courier New"/>
                <a:cs typeface="Courier New"/>
              </a:rPr>
              <a:t>equals()</a:t>
            </a:r>
            <a:r>
              <a:rPr lang="en-US" dirty="0" smtClean="0"/>
              <a:t>, </a:t>
            </a:r>
            <a:r>
              <a:rPr lang="en-US" b="1" dirty="0">
                <a:latin typeface="Courier New"/>
                <a:cs typeface="Courier New"/>
              </a:rPr>
              <a:t>copy()</a:t>
            </a:r>
            <a:r>
              <a:rPr lang="en-US" dirty="0" smtClean="0"/>
              <a:t>, </a:t>
            </a:r>
            <a:r>
              <a:rPr lang="en-US" b="1" dirty="0" err="1">
                <a:latin typeface="Courier New"/>
                <a:cs typeface="Courier New"/>
              </a:rPr>
              <a:t>hashCode</a:t>
            </a:r>
            <a:r>
              <a:rPr lang="en-US" b="1" dirty="0">
                <a:latin typeface="Courier New"/>
                <a:cs typeface="Courier New"/>
              </a:rPr>
              <a:t>()</a:t>
            </a:r>
            <a:r>
              <a:rPr lang="en-US" dirty="0" smtClean="0"/>
              <a:t> and </a:t>
            </a:r>
            <a:r>
              <a:rPr lang="en-US" b="1" dirty="0" err="1" smtClean="0">
                <a:latin typeface="Courier New"/>
                <a:cs typeface="Courier New"/>
              </a:rPr>
              <a:t>toString</a:t>
            </a:r>
            <a:r>
              <a:rPr lang="en-US" b="1" dirty="0" smtClean="0">
                <a:latin typeface="Courier New"/>
                <a:cs typeface="Courier New"/>
              </a:rPr>
              <a:t>()</a:t>
            </a:r>
            <a:r>
              <a:rPr lang="en-US" dirty="0" smtClean="0"/>
              <a:t> implementations</a:t>
            </a:r>
          </a:p>
          <a:p>
            <a:r>
              <a:rPr lang="en-US" dirty="0" smtClean="0"/>
              <a:t>Don’t have to use </a:t>
            </a:r>
            <a:r>
              <a:rPr lang="en-US" b="1" dirty="0" smtClean="0">
                <a:latin typeface="Courier New"/>
                <a:cs typeface="Courier New"/>
              </a:rPr>
              <a:t>new</a:t>
            </a:r>
            <a:r>
              <a:rPr lang="en-US" dirty="0" smtClean="0"/>
              <a:t> keyword to create </a:t>
            </a:r>
            <a:r>
              <a:rPr lang="en-US" dirty="0" smtClean="0"/>
              <a:t>instances</a:t>
            </a:r>
          </a:p>
          <a:p>
            <a:r>
              <a:rPr lang="en-US" dirty="0" smtClean="0"/>
              <a:t>Named Parameters and Default arguments give us Builder pattern semantics</a:t>
            </a:r>
            <a:endParaRPr lang="en-US" dirty="0"/>
          </a:p>
        </p:txBody>
      </p:sp>
    </p:spTree>
    <p:extLst>
      <p:ext uri="{BB962C8B-B14F-4D97-AF65-F5344CB8AC3E}">
        <p14:creationId xmlns:p14="http://schemas.microsoft.com/office/powerpoint/2010/main" val="73487213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Lazy Definitions</a:t>
            </a:r>
            <a:endParaRPr lang="en-US" dirty="0"/>
          </a:p>
        </p:txBody>
      </p:sp>
      <p:sp>
        <p:nvSpPr>
          <p:cNvPr id="4" name="TextBox 3"/>
          <p:cNvSpPr txBox="1"/>
          <p:nvPr/>
        </p:nvSpPr>
        <p:spPr>
          <a:xfrm>
            <a:off x="317500" y="1643722"/>
            <a:ext cx="8509000" cy="369332"/>
          </a:xfrm>
          <a:prstGeom prst="rect">
            <a:avLst/>
          </a:prstGeom>
          <a:noFill/>
        </p:spPr>
        <p:txBody>
          <a:bodyPr wrap="square" rtlCol="0">
            <a:spAutoFit/>
          </a:bodyPr>
          <a:lstStyle/>
          <a:p>
            <a:r>
              <a:rPr lang="en-US" b="1" dirty="0" smtClean="0">
                <a:solidFill>
                  <a:srgbClr val="000090"/>
                </a:solidFill>
                <a:latin typeface="Courier New"/>
                <a:cs typeface="Courier New"/>
              </a:rPr>
              <a:t>lazy </a:t>
            </a:r>
            <a:r>
              <a:rPr lang="en-US" b="1" dirty="0" err="1" smtClean="0">
                <a:solidFill>
                  <a:srgbClr val="000090"/>
                </a:solidFill>
                <a:latin typeface="Courier New"/>
                <a:cs typeface="Courier New"/>
              </a:rPr>
              <a:t>val</a:t>
            </a:r>
            <a:r>
              <a:rPr lang="en-US" b="1" dirty="0" smtClean="0">
                <a:solidFill>
                  <a:srgbClr val="000090"/>
                </a:solidFill>
                <a:latin typeface="Courier New"/>
                <a:cs typeface="Courier New"/>
              </a:rPr>
              <a:t> </a:t>
            </a:r>
            <a:r>
              <a:rPr lang="en-US" dirty="0" err="1" smtClean="0">
                <a:solidFill>
                  <a:srgbClr val="000090"/>
                </a:solidFill>
                <a:latin typeface="Courier New"/>
                <a:cs typeface="Courier New"/>
              </a:rPr>
              <a:t>calculatedValue</a:t>
            </a:r>
            <a:r>
              <a:rPr lang="en-US" dirty="0" smtClean="0">
                <a:solidFill>
                  <a:srgbClr val="000090"/>
                </a:solidFill>
                <a:latin typeface="Courier New"/>
                <a:cs typeface="Courier New"/>
              </a:rPr>
              <a:t> = </a:t>
            </a:r>
            <a:r>
              <a:rPr lang="en-US" dirty="0" err="1" smtClean="0">
                <a:solidFill>
                  <a:srgbClr val="000090"/>
                </a:solidFill>
                <a:latin typeface="Courier New"/>
                <a:cs typeface="Courier New"/>
              </a:rPr>
              <a:t>piToOneMillionDecimalPoints</a:t>
            </a:r>
            <a:r>
              <a:rPr lang="en-US" dirty="0" smtClean="0">
                <a:solidFill>
                  <a:srgbClr val="000090"/>
                </a:solidFill>
                <a:latin typeface="Courier New"/>
                <a:cs typeface="Courier New"/>
              </a:rPr>
              <a:t>()</a:t>
            </a:r>
          </a:p>
        </p:txBody>
      </p:sp>
      <p:sp>
        <p:nvSpPr>
          <p:cNvPr id="5" name="Content Placeholder 2"/>
          <p:cNvSpPr>
            <a:spLocks noGrp="1"/>
          </p:cNvSpPr>
          <p:nvPr>
            <p:ph idx="1"/>
          </p:nvPr>
        </p:nvSpPr>
        <p:spPr>
          <a:xfrm>
            <a:off x="457200" y="2260600"/>
            <a:ext cx="8229600" cy="3632200"/>
          </a:xfrm>
        </p:spPr>
        <p:txBody>
          <a:bodyPr>
            <a:normAutofit lnSpcReduction="10000"/>
          </a:bodyPr>
          <a:lstStyle/>
          <a:p>
            <a:r>
              <a:rPr lang="en-US" dirty="0" smtClean="0"/>
              <a:t>Excellent for deferring expensive operations until they are needed</a:t>
            </a:r>
          </a:p>
          <a:p>
            <a:r>
              <a:rPr lang="en-US" dirty="0" smtClean="0"/>
              <a:t>Reducing initial footprint</a:t>
            </a:r>
          </a:p>
          <a:p>
            <a:r>
              <a:rPr lang="en-US" dirty="0" smtClean="0"/>
              <a:t>Resolving ordering issues</a:t>
            </a:r>
          </a:p>
          <a:p>
            <a:r>
              <a:rPr lang="en-US" dirty="0" smtClean="0"/>
              <a:t>Implemented with a guard field and synchronization, ensuring it is created when necessary</a:t>
            </a:r>
            <a:endParaRPr lang="en-US" dirty="0"/>
          </a:p>
        </p:txBody>
      </p:sp>
    </p:spTree>
    <p:extLst>
      <p:ext uri="{BB962C8B-B14F-4D97-AF65-F5344CB8AC3E}">
        <p14:creationId xmlns:p14="http://schemas.microsoft.com/office/powerpoint/2010/main" val="214892204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Imports</a:t>
            </a:r>
            <a:endParaRPr lang="en-US" dirty="0"/>
          </a:p>
        </p:txBody>
      </p:sp>
      <p:sp>
        <p:nvSpPr>
          <p:cNvPr id="4" name="TextBox 3"/>
          <p:cNvSpPr txBox="1"/>
          <p:nvPr/>
        </p:nvSpPr>
        <p:spPr>
          <a:xfrm>
            <a:off x="317500" y="1643722"/>
            <a:ext cx="8509000" cy="2031325"/>
          </a:xfrm>
          <a:prstGeom prst="rect">
            <a:avLst/>
          </a:prstGeom>
          <a:noFill/>
        </p:spPr>
        <p:txBody>
          <a:bodyPr wrap="square" rtlCol="0">
            <a:spAutoFit/>
          </a:bodyPr>
          <a:lstStyle/>
          <a:p>
            <a:r>
              <a:rPr lang="en-US" b="1" dirty="0" smtClean="0">
                <a:solidFill>
                  <a:srgbClr val="000090"/>
                </a:solidFill>
                <a:latin typeface="Courier New"/>
                <a:cs typeface="Courier New"/>
              </a:rPr>
              <a:t>import </a:t>
            </a:r>
            <a:r>
              <a:rPr lang="en-US" dirty="0" err="1" smtClean="0">
                <a:solidFill>
                  <a:srgbClr val="000090"/>
                </a:solidFill>
                <a:latin typeface="Courier New"/>
                <a:cs typeface="Courier New"/>
              </a:rPr>
              <a:t>scala.collection.immutable.Map</a:t>
            </a:r>
            <a:endParaRPr lang="en-US" dirty="0" smtClean="0">
              <a:solidFill>
                <a:srgbClr val="000090"/>
              </a:solidFill>
              <a:latin typeface="Courier New"/>
              <a:cs typeface="Courier New"/>
            </a:endParaRPr>
          </a:p>
          <a:p>
            <a:endParaRPr lang="en-US" b="1" dirty="0" smtClean="0">
              <a:solidFill>
                <a:srgbClr val="000090"/>
              </a:solidFill>
              <a:latin typeface="Courier New"/>
              <a:cs typeface="Courier New"/>
            </a:endParaRPr>
          </a:p>
          <a:p>
            <a:r>
              <a:rPr lang="en-US" b="1" dirty="0" smtClean="0">
                <a:solidFill>
                  <a:srgbClr val="000090"/>
                </a:solidFill>
                <a:latin typeface="Courier New"/>
                <a:cs typeface="Courier New"/>
              </a:rPr>
              <a:t>class </a:t>
            </a:r>
            <a:r>
              <a:rPr lang="en-US" dirty="0" smtClean="0">
                <a:solidFill>
                  <a:srgbClr val="000090"/>
                </a:solidFill>
                <a:latin typeface="Courier New"/>
                <a:cs typeface="Courier New"/>
              </a:rPr>
              <a:t>Person(</a:t>
            </a:r>
            <a:r>
              <a:rPr lang="en-US" b="1" dirty="0" err="1" smtClean="0">
                <a:solidFill>
                  <a:srgbClr val="000090"/>
                </a:solidFill>
                <a:latin typeface="Courier New"/>
                <a:cs typeface="Courier New"/>
              </a:rPr>
              <a:t>val</a:t>
            </a:r>
            <a:r>
              <a:rPr lang="en-US" b="1" dirty="0" smtClean="0">
                <a:solidFill>
                  <a:srgbClr val="000090"/>
                </a:solidFill>
                <a:latin typeface="Courier New"/>
                <a:cs typeface="Courier New"/>
              </a:rPr>
              <a:t> </a:t>
            </a:r>
            <a:r>
              <a:rPr lang="en-US" dirty="0" err="1" smtClean="0">
                <a:solidFill>
                  <a:srgbClr val="000090"/>
                </a:solidFill>
                <a:latin typeface="Courier New"/>
                <a:cs typeface="Courier New"/>
              </a:rPr>
              <a:t>fName</a:t>
            </a:r>
            <a:r>
              <a:rPr lang="en-US" dirty="0" smtClean="0">
                <a:solidFill>
                  <a:srgbClr val="000090"/>
                </a:solidFill>
                <a:latin typeface="Courier New"/>
                <a:cs typeface="Courier New"/>
              </a:rPr>
              <a:t>: String, </a:t>
            </a:r>
            <a:r>
              <a:rPr lang="en-US" b="1" dirty="0" err="1" smtClean="0">
                <a:solidFill>
                  <a:srgbClr val="000090"/>
                </a:solidFill>
                <a:latin typeface="Courier New"/>
                <a:cs typeface="Courier New"/>
              </a:rPr>
              <a:t>val</a:t>
            </a:r>
            <a:r>
              <a:rPr lang="en-US" b="1" dirty="0" smtClean="0">
                <a:solidFill>
                  <a:srgbClr val="000090"/>
                </a:solidFill>
                <a:latin typeface="Courier New"/>
                <a:cs typeface="Courier New"/>
              </a:rPr>
              <a:t> </a:t>
            </a:r>
            <a:r>
              <a:rPr lang="en-US" dirty="0" err="1" smtClean="0">
                <a:solidFill>
                  <a:srgbClr val="000090"/>
                </a:solidFill>
                <a:latin typeface="Courier New"/>
                <a:cs typeface="Courier New"/>
              </a:rPr>
              <a:t>lName</a:t>
            </a:r>
            <a:r>
              <a:rPr lang="en-US" dirty="0" smtClean="0">
                <a:solidFill>
                  <a:srgbClr val="000090"/>
                </a:solidFill>
                <a:latin typeface="Courier New"/>
                <a:cs typeface="Courier New"/>
              </a:rPr>
              <a:t>: String) {</a:t>
            </a:r>
          </a:p>
          <a:p>
            <a:r>
              <a:rPr lang="en-US" b="1" dirty="0" smtClean="0">
                <a:solidFill>
                  <a:srgbClr val="000090"/>
                </a:solidFill>
                <a:latin typeface="Courier New"/>
                <a:cs typeface="Courier New"/>
              </a:rPr>
              <a:t>	import </a:t>
            </a:r>
            <a:r>
              <a:rPr lang="en-US" dirty="0" err="1" smtClean="0">
                <a:solidFill>
                  <a:srgbClr val="000090"/>
                </a:solidFill>
                <a:latin typeface="Courier New"/>
                <a:cs typeface="Courier New"/>
              </a:rPr>
              <a:t>scala.collection.mutable</a:t>
            </a:r>
            <a:r>
              <a:rPr lang="en-US" dirty="0" smtClean="0">
                <a:solidFill>
                  <a:srgbClr val="000090"/>
                </a:solidFill>
                <a:latin typeface="Courier New"/>
                <a:cs typeface="Courier New"/>
              </a:rPr>
              <a:t>.{Map =&gt; </a:t>
            </a:r>
            <a:r>
              <a:rPr lang="en-US" dirty="0" err="1" smtClean="0">
                <a:solidFill>
                  <a:srgbClr val="000090"/>
                </a:solidFill>
                <a:latin typeface="Courier New"/>
                <a:cs typeface="Courier New"/>
              </a:rPr>
              <a:t>MMap</a:t>
            </a:r>
            <a:r>
              <a:rPr lang="en-US" dirty="0" smtClean="0">
                <a:solidFill>
                  <a:srgbClr val="000090"/>
                </a:solidFill>
                <a:latin typeface="Courier New"/>
                <a:cs typeface="Courier New"/>
              </a:rPr>
              <a:t>}</a:t>
            </a:r>
          </a:p>
          <a:p>
            <a:r>
              <a:rPr lang="en-US" b="1" dirty="0" smtClean="0">
                <a:solidFill>
                  <a:srgbClr val="000090"/>
                </a:solidFill>
                <a:latin typeface="Courier New"/>
                <a:cs typeface="Courier New"/>
              </a:rPr>
              <a:t>	</a:t>
            </a:r>
            <a:r>
              <a:rPr lang="en-US" b="1" dirty="0" err="1" smtClean="0">
                <a:solidFill>
                  <a:srgbClr val="000090"/>
                </a:solidFill>
                <a:latin typeface="Courier New"/>
                <a:cs typeface="Courier New"/>
              </a:rPr>
              <a:t>val</a:t>
            </a:r>
            <a:r>
              <a:rPr lang="en-US" b="1" dirty="0" smtClean="0">
                <a:solidFill>
                  <a:srgbClr val="000090"/>
                </a:solidFill>
                <a:latin typeface="Courier New"/>
                <a:cs typeface="Courier New"/>
              </a:rPr>
              <a:t> </a:t>
            </a:r>
            <a:r>
              <a:rPr lang="en-US" dirty="0" smtClean="0">
                <a:solidFill>
                  <a:srgbClr val="000090"/>
                </a:solidFill>
                <a:latin typeface="Courier New"/>
                <a:cs typeface="Courier New"/>
              </a:rPr>
              <a:t>cars: </a:t>
            </a:r>
            <a:r>
              <a:rPr lang="en-US" dirty="0" err="1" smtClean="0">
                <a:solidFill>
                  <a:srgbClr val="000090"/>
                </a:solidFill>
                <a:latin typeface="Courier New"/>
                <a:cs typeface="Courier New"/>
              </a:rPr>
              <a:t>MMap</a:t>
            </a:r>
            <a:r>
              <a:rPr lang="en-US" dirty="0" smtClean="0">
                <a:solidFill>
                  <a:srgbClr val="000090"/>
                </a:solidFill>
                <a:latin typeface="Courier New"/>
                <a:cs typeface="Courier New"/>
              </a:rPr>
              <a:t>[String</a:t>
            </a:r>
            <a:r>
              <a:rPr lang="en-US" b="1" dirty="0" smtClean="0">
                <a:solidFill>
                  <a:srgbClr val="000090"/>
                </a:solidFill>
                <a:latin typeface="Courier New"/>
                <a:cs typeface="Courier New"/>
              </a:rPr>
              <a:t>, </a:t>
            </a:r>
            <a:r>
              <a:rPr lang="en-US" dirty="0" smtClean="0">
                <a:solidFill>
                  <a:srgbClr val="000090"/>
                </a:solidFill>
                <a:latin typeface="Courier New"/>
                <a:cs typeface="Courier New"/>
              </a:rPr>
              <a:t>String] = </a:t>
            </a:r>
            <a:r>
              <a:rPr lang="en-US" dirty="0" err="1" smtClean="0">
                <a:solidFill>
                  <a:srgbClr val="000090"/>
                </a:solidFill>
                <a:latin typeface="Courier New"/>
                <a:cs typeface="Courier New"/>
              </a:rPr>
              <a:t>MMap</a:t>
            </a:r>
            <a:r>
              <a:rPr lang="en-US" dirty="0" smtClean="0">
                <a:solidFill>
                  <a:srgbClr val="000090"/>
                </a:solidFill>
                <a:latin typeface="Courier New"/>
                <a:cs typeface="Courier New"/>
              </a:rPr>
              <a:t>()</a:t>
            </a:r>
          </a:p>
          <a:p>
            <a:r>
              <a:rPr lang="en-US" dirty="0" smtClean="0">
                <a:solidFill>
                  <a:srgbClr val="000090"/>
                </a:solidFill>
                <a:latin typeface="Courier New"/>
                <a:cs typeface="Courier New"/>
              </a:rPr>
              <a:t>	...</a:t>
            </a:r>
          </a:p>
          <a:p>
            <a:r>
              <a:rPr lang="en-US" dirty="0" smtClean="0">
                <a:solidFill>
                  <a:srgbClr val="000090"/>
                </a:solidFill>
                <a:latin typeface="Courier New"/>
                <a:cs typeface="Courier New"/>
              </a:rPr>
              <a:t>}</a:t>
            </a:r>
          </a:p>
        </p:txBody>
      </p:sp>
      <p:sp>
        <p:nvSpPr>
          <p:cNvPr id="5" name="Content Placeholder 2"/>
          <p:cNvSpPr>
            <a:spLocks noGrp="1"/>
          </p:cNvSpPr>
          <p:nvPr>
            <p:ph idx="1"/>
          </p:nvPr>
        </p:nvSpPr>
        <p:spPr>
          <a:xfrm>
            <a:off x="457200" y="3810000"/>
            <a:ext cx="8229600" cy="2082799"/>
          </a:xfrm>
        </p:spPr>
        <p:txBody>
          <a:bodyPr>
            <a:normAutofit fontScale="85000" lnSpcReduction="20000"/>
          </a:bodyPr>
          <a:lstStyle/>
          <a:p>
            <a:r>
              <a:rPr lang="en-US" dirty="0" smtClean="0"/>
              <a:t>Can be anywhere in a class</a:t>
            </a:r>
          </a:p>
          <a:p>
            <a:r>
              <a:rPr lang="en-US" dirty="0" smtClean="0"/>
              <a:t>Allow for selecting multiple classes from a package or using wildcards</a:t>
            </a:r>
          </a:p>
          <a:p>
            <a:r>
              <a:rPr lang="en-US" dirty="0" smtClean="0"/>
              <a:t>Aliasing</a:t>
            </a:r>
          </a:p>
          <a:p>
            <a:r>
              <a:rPr lang="en-US" dirty="0" smtClean="0"/>
              <a:t>Order matters!</a:t>
            </a:r>
            <a:endParaRPr lang="en-US" dirty="0"/>
          </a:p>
        </p:txBody>
      </p:sp>
    </p:spTree>
    <p:extLst>
      <p:ext uri="{BB962C8B-B14F-4D97-AF65-F5344CB8AC3E}">
        <p14:creationId xmlns:p14="http://schemas.microsoft.com/office/powerpoint/2010/main" val="198501899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3587</TotalTime>
  <Words>4064</Words>
  <Application>Microsoft Macintosh PowerPoint</Application>
  <PresentationFormat>On-screen Show (4:3)</PresentationFormat>
  <Paragraphs>491</Paragraphs>
  <Slides>53</Slides>
  <Notes>47</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A Taxonomy of Scala StrangeLoop 2012 </vt:lpstr>
      <vt:lpstr>Agenda</vt:lpstr>
      <vt:lpstr>Goal</vt:lpstr>
      <vt:lpstr>How Programming in Scala Makes Me Feel</vt:lpstr>
      <vt:lpstr>How I Write Programs</vt:lpstr>
      <vt:lpstr>PowerPoint Presentation</vt:lpstr>
      <vt:lpstr>Case Classes</vt:lpstr>
      <vt:lpstr>Lazy Definitions</vt:lpstr>
      <vt:lpstr>Imports</vt:lpstr>
      <vt:lpstr>Objects</vt:lpstr>
      <vt:lpstr>The apply() method</vt:lpstr>
      <vt:lpstr>Tuples</vt:lpstr>
      <vt:lpstr>PowerPoint Presentation</vt:lpstr>
      <vt:lpstr>Pattern Matching Examples</vt:lpstr>
      <vt:lpstr>PowerPoint Presentation</vt:lpstr>
      <vt:lpstr>Immutability</vt:lpstr>
      <vt:lpstr>Referential Transparency</vt:lpstr>
      <vt:lpstr>Scala Collections</vt:lpstr>
      <vt:lpstr>Rich Collection Functionality</vt:lpstr>
      <vt:lpstr>Higher Order Functions</vt:lpstr>
      <vt:lpstr>Higher Order Functions</vt:lpstr>
      <vt:lpstr>For Comprehensions</vt:lpstr>
      <vt:lpstr>Parallel Collections</vt:lpstr>
      <vt:lpstr>Partial Functions</vt:lpstr>
      <vt:lpstr>Currying</vt:lpstr>
      <vt:lpstr>PowerPoint Presentation</vt:lpstr>
      <vt:lpstr>Actors</vt:lpstr>
      <vt:lpstr>PowerPoint Presentation</vt:lpstr>
      <vt:lpstr>Futures</vt:lpstr>
      <vt:lpstr>Futures in Sequence</vt:lpstr>
      <vt:lpstr>Futures in Parallel</vt:lpstr>
      <vt:lpstr>PowerPoint Presentation</vt:lpstr>
      <vt:lpstr>Implicit Conversions</vt:lpstr>
      <vt:lpstr>Implicit Conversions</vt:lpstr>
      <vt:lpstr>Implicit Parameters</vt:lpstr>
      <vt:lpstr>Implicit Classes</vt:lpstr>
      <vt:lpstr>PowerPoint Presentation</vt:lpstr>
      <vt:lpstr>Type Inference</vt:lpstr>
      <vt:lpstr>Type Classes I</vt:lpstr>
      <vt:lpstr>Type Classes II</vt:lpstr>
      <vt:lpstr>Higher Kinded Types</vt:lpstr>
      <vt:lpstr>Algebraic Data Types</vt:lpstr>
      <vt:lpstr>PowerPoint Presentation</vt:lpstr>
      <vt:lpstr>Macros</vt:lpstr>
      <vt:lpstr>ScalaLogging Macro</vt:lpstr>
      <vt:lpstr>PowerPoint Presentation</vt:lpstr>
      <vt:lpstr>Category Theory</vt:lpstr>
      <vt:lpstr>Concepts and Arrows</vt:lpstr>
      <vt:lpstr>Morphism</vt:lpstr>
      <vt:lpstr>Functor</vt:lpstr>
      <vt:lpstr>Monad</vt:lpstr>
      <vt:lpstr>PowerPoint Presentation</vt:lpstr>
      <vt:lpstr>Credits</vt:lpstr>
    </vt:vector>
  </TitlesOfParts>
  <Company>Typesafe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Taxonomy of Scala</dc:title>
  <dc:creator>James Allen</dc:creator>
  <cp:lastModifiedBy>James Allen</cp:lastModifiedBy>
  <cp:revision>259</cp:revision>
  <dcterms:created xsi:type="dcterms:W3CDTF">2012-09-17T11:44:10Z</dcterms:created>
  <dcterms:modified xsi:type="dcterms:W3CDTF">2012-09-24T18:10:50Z</dcterms:modified>
</cp:coreProperties>
</file>