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BCE1BE-3CF8-451B-8F38-FF62A3D6287E}">
  <a:tblStyle styleName="Table_0" styleId="{32BCE1BE-3CF8-451B-8F38-FF62A3D6287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39DB96AE-D1D6-4588-9952-BCC4E364264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3C8CECB1-F919-4061-B068-83A5A011985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F6A6FC27-0BFD-49E6-9046-9A06ADA56FE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sz="1400" lang="en-GB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 Patrol (Using Multiple IDSs)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26675" x="0"/>
            <a:ext cy="857400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-GB">
                <a:latin typeface="Comic Sans MS"/>
                <a:ea typeface="Comic Sans MS"/>
                <a:cs typeface="Comic Sans MS"/>
                <a:sym typeface="Comic Sans MS"/>
              </a:rPr>
              <a:t>Sample strategies….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2009146" x="3735159"/>
            <a:ext cy="2959500" cx="512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6175" x="3673150"/>
            <a:ext cy="3997324" cx="54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y="1146175" x="0"/>
            <a:ext cy="4049099" cx="386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Let say the attacker chooses path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25-&gt;</a:t>
            </a:r>
            <a:r>
              <a:rPr sz="1500" lang="en-GB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19-&gt;12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The payoff , the attacker receives for a successful attack  =  payoff(12) + W</a:t>
            </a:r>
            <a:r>
              <a:rPr sz="900" lang="en-GB">
                <a:latin typeface="Comic Sans MS"/>
                <a:ea typeface="Comic Sans MS"/>
                <a:cs typeface="Comic Sans MS"/>
                <a:sym typeface="Comic Sans MS"/>
              </a:rPr>
              <a:t>25-19   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+ W</a:t>
            </a:r>
            <a:r>
              <a:rPr sz="900" lang="en-GB">
                <a:latin typeface="Comic Sans MS"/>
                <a:ea typeface="Comic Sans MS"/>
                <a:cs typeface="Comic Sans MS"/>
                <a:sym typeface="Comic Sans MS"/>
              </a:rPr>
              <a:t>19-12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The payoff , the attacker receives for  an unsuccessful attack =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Whatever payoff the attacker gets the defender gets -ve of it ( as its a </a:t>
            </a:r>
          </a:p>
          <a:p>
            <a:pPr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zero-sum game)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82178" x="28225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sz="3600" lang="en-GB">
                <a:latin typeface="Comic Sans MS"/>
                <a:ea typeface="Comic Sans MS"/>
                <a:cs typeface="Comic Sans MS"/>
                <a:sym typeface="Comic Sans MS"/>
              </a:rPr>
              <a:t>Sample strategies….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0"/>
            <a:ext cy="3725699" cx="391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Similarly if the attacker chooses the path 30-&gt;16-&gt;6-&gt;1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For a successful attack the attacker gets a payoff  =   payoff(1) + W</a:t>
            </a:r>
            <a:r>
              <a:rPr sz="900" lang="en-GB">
                <a:latin typeface="Comic Sans MS"/>
                <a:ea typeface="Comic Sans MS"/>
                <a:cs typeface="Comic Sans MS"/>
                <a:sym typeface="Comic Sans MS"/>
              </a:rPr>
              <a:t>30-16   </a:t>
            </a:r>
            <a:r>
              <a:rPr sz="1400" lang="en-GB">
                <a:latin typeface="Comic Sans MS"/>
                <a:ea typeface="Comic Sans MS"/>
                <a:cs typeface="Comic Sans MS"/>
                <a:sym typeface="Comic Sans MS"/>
              </a:rPr>
              <a:t>+ W</a:t>
            </a:r>
            <a:r>
              <a:rPr sz="900" lang="en-GB">
                <a:latin typeface="Comic Sans MS"/>
                <a:ea typeface="Comic Sans MS"/>
                <a:cs typeface="Comic Sans MS"/>
                <a:sym typeface="Comic Sans MS"/>
              </a:rPr>
              <a:t>16-6 </a:t>
            </a: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 +</a:t>
            </a:r>
            <a:r>
              <a:rPr sz="900" lang="en-GB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sz="1400" lang="en-GB"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sz="900" lang="en-GB">
                <a:latin typeface="Comic Sans MS"/>
                <a:ea typeface="Comic Sans MS"/>
                <a:cs typeface="Comic Sans MS"/>
                <a:sym typeface="Comic Sans MS"/>
              </a:rPr>
              <a:t>6-1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and 0 , if the he gets caught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3912000"/>
            <a:ext cy="3943350" cx="52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Trivial Solution(5</a:t>
            </a:r>
            <a:r>
              <a:rPr sz="3600" lang="en-GB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3  combi for 3IDS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61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0"/>
            <a:ext cy="4080124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y="1874600" x="4876075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y="3098300" x="3388050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y="1660700" x="6836300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Trivial Solution...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y="1790500" x="4808475"/>
            <a:ext cy="315299" cx="31499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0"/>
            <a:ext cy="4080124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y="3059475" x="3399950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y="1681375" x="6842425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y="1415725" x="7216975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Trivial Solution ...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0"/>
            <a:ext cy="3943349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0"/>
            <a:ext cy="4080124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y="1869050" x="4856275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y="1453050" x="7191525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y="4812625" x="6275950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sz="3600" lang="en-GB">
                <a:latin typeface="Comic Sans MS"/>
                <a:ea typeface="Comic Sans MS"/>
                <a:cs typeface="Comic Sans MS"/>
                <a:sym typeface="Comic Sans MS"/>
              </a:rPr>
              <a:t>Non-Trivial Solution(30C</a:t>
            </a: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3 comb for 3 IDS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0"/>
            <a:ext cy="3943349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0"/>
            <a:ext cy="4080124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y="1716650" x="2798875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y="3510450" x="7801125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y="4431625" x="3761350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lvl="0">
              <a:spcBef>
                <a:spcPts val="0"/>
              </a:spcBef>
              <a:buNone/>
            </a:pPr>
            <a:r>
              <a:rPr sz="3600" lang="en-GB">
                <a:latin typeface="Comic Sans MS"/>
                <a:ea typeface="Comic Sans MS"/>
                <a:cs typeface="Comic Sans MS"/>
                <a:sym typeface="Comic Sans MS"/>
              </a:rPr>
              <a:t>Non-Trivial Solution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0"/>
            <a:ext cy="3943349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0"/>
            <a:ext cy="4080124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y="1107050" x="2646475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y="2977050" x="7191525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y="4431625" x="3761350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lvl="0">
              <a:spcBef>
                <a:spcPts val="0"/>
              </a:spcBef>
              <a:buNone/>
            </a:pPr>
            <a:r>
              <a:rPr sz="3600" lang="en-GB">
                <a:latin typeface="Comic Sans MS"/>
                <a:ea typeface="Comic Sans MS"/>
                <a:cs typeface="Comic Sans MS"/>
                <a:sym typeface="Comic Sans MS"/>
              </a:rPr>
              <a:t>Non-Trivial Solution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0"/>
            <a:ext cy="3943349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0"/>
            <a:ext cy="4080124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y="2720500" x="1205100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y="3168925" x="5172450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y="4431625" x="3761350"/>
            <a:ext cy="213899" cx="28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74" name="Shape 174"/>
          <p:cNvGraphicFramePr/>
          <p:nvPr/>
        </p:nvGraphicFramePr>
        <p:xfrm>
          <a:off y="124215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{32BCE1BE-3CF8-451B-8F38-FF62A3D6287E}</a:tableStyleId>
              </a:tblPr>
              <a:tblGrid>
                <a:gridCol w="2413000"/>
                <a:gridCol w="2413000"/>
                <a:gridCol w="2413000"/>
              </a:tblGrid>
              <a:tr h="374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Number of  IDS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Value of the game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Probability distribution</a:t>
                      </a:r>
                    </a:p>
                  </a:txBody>
                  <a:tcPr marR="91425" marB="91425" marT="91425" marL="91425"/>
                </a:tc>
              </a:tr>
              <a:tr h="13746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24.151747088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0.2452  ←   [1]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    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[5]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0.2991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[7]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0.1823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[9]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0.2732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[12]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R="91425" marB="91425" marT="91425" marL="91425"/>
                </a:tc>
              </a:tr>
              <a:tr h="19626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17.2453919008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0.1421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[1, 5]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0.3189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7]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    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[5, 12],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[7, 9]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       ←  [1, 9]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    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[5, 7],[1, 12]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0.0578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[7, 9]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0.1227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[7, 12]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0.3582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[9, 12]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175" name="Shape 175"/>
          <p:cNvSpPr txBox="1"/>
          <p:nvPr>
            <p:ph type="title"/>
          </p:nvPr>
        </p:nvSpPr>
        <p:spPr>
          <a:xfrm>
            <a:off y="320025" x="457200"/>
            <a:ext cy="717899" cx="82296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Trivial Solution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Trivial Solution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y="117780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{39DB96AE-D1D6-4588-9952-BCC4E364264A}</a:tableStyleId>
              </a:tblPr>
              <a:tblGrid>
                <a:gridCol w="2446750"/>
                <a:gridCol w="2446750"/>
                <a:gridCol w="2446750"/>
              </a:tblGrid>
              <a:tr h="342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Number of IDS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Value of the Game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Probability Distribution</a:t>
                      </a:r>
                    </a:p>
                  </a:txBody>
                  <a:tcPr marR="91425" marB="91425" marT="91425" marL="91425"/>
                </a:tc>
              </a:tr>
              <a:tr h="21734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11.496927936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0.3459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5,7]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     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5, 9]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0.0432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5, 12]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     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7, 9]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     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7, 12]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0.2515 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9, 12]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     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[5, 7, 9]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      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[5, 7, 12]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0.0388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[5, 9, 12]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0.3204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[7, 9, 12]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R="91425" marB="91425" marT="91425" marL="91425"/>
                </a:tc>
              </a:tr>
              <a:tr h="11322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5.748463968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0.1729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5, 7, 9]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0.1946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5, 7, 12]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0.1668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[1, 5, 9, 12]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0.2859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[1, 7, 9, 12]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0.1796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[5, 7, 9, 12]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Scenario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Red colored nodes are super peer 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which needs to be protected</a:t>
            </a:r>
            <a:r>
              <a:rPr sz="1400" lang="en-GB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Blue ones are the peers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Weights are assigned to the target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nodes based on the uptime , amount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traffic flowing through them , etc.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Weights to the edges are also 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given based on the amount of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traffic flow.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3239275"/>
            <a:ext cy="3881250" cx="590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Non-Trivial Solution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y="119790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{3C8CECB1-F919-4061-B068-83A5A011985F}</a:tableStyleId>
              </a:tblPr>
              <a:tblGrid>
                <a:gridCol w="2413000"/>
                <a:gridCol w="2413000"/>
                <a:gridCol w="2413000"/>
              </a:tblGrid>
              <a:tr h="436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Number of IDS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Value of the game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probability distribution</a:t>
                      </a:r>
                    </a:p>
                  </a:txBody>
                  <a:tcPr marR="91425" marB="91425" marT="91425" marL="91425"/>
                </a:tc>
              </a:tr>
              <a:tr h="436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25.5533980604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0.5214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[3]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0.4258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  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[4]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0.0304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[21]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0.0221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[25]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R="91425" marB="91425" marT="91425" marL="91425"/>
                </a:tc>
              </a:tr>
              <a:tr h="4198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17.6287540688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0.0904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3]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0.0844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[3, 21]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0.2693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[6, 19]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0.0074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[8, 19]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0.0454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[6, 21]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0.0071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[6, 32]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0.0064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[8, 21]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0.2334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[10, 32]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0.0531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[15, 32]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0.2025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[21, 32]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Non-Trivial Solution</a:t>
            </a:r>
          </a:p>
        </p:txBody>
      </p:sp>
      <p:graphicFrame>
        <p:nvGraphicFramePr>
          <p:cNvPr id="193" name="Shape 193"/>
          <p:cNvGraphicFramePr/>
          <p:nvPr/>
        </p:nvGraphicFramePr>
        <p:xfrm>
          <a:off y="115345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{F6A6FC27-0BFD-49E6-9046-9A06ADA56FE5}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Number of IDS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Value of the game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Probability distribution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14.444206962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0.0417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[0, 2, 27]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0.0098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8, 25]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0.0606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10, 25]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0.0855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21, 27]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0.1778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 [0, 2, 32]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0.1781 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[8, 10, 25]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0.1778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3, 32]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0.0907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10, 32]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0.1775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[2, 26, 27]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13.2551757339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0.0038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8, 26, 27]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0.3096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3, 26, 27]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0.0420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2, 21, 32]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0.2968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8, 10, 21]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0.0241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2, 8, 21]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0.0908 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 [0, 2, 3, 21]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0.2325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←  </a:t>
                      </a:r>
                      <a:r>
                        <a:rPr lang="en-GB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[31, 32, 33, 34]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Objectives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Super peers need to be protected from possible attacks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Each (super) peer has an IDS equipped but we want to avoid running IDSs on all peers all the time (conserve resources)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The task is to generate a monitoring schedule among peers that ensures minimum success of attacks.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Proposed Solutions: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Trivial solution : 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 Run IDS on the </a:t>
            </a:r>
            <a:r>
              <a:rPr b="1" sz="2000" lang="en-GB" i="1">
                <a:latin typeface="Comic Sans MS"/>
                <a:ea typeface="Comic Sans MS"/>
                <a:cs typeface="Comic Sans MS"/>
                <a:sym typeface="Comic Sans MS"/>
              </a:rPr>
              <a:t>target nodes</a:t>
            </a: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 with some probability                                                           distribution which would ensure minimal successful attacks.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Non-trivial solution :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The trivial solution would always ensure minimum attacks but running IDS on target nodes would decline its performance , so apart from running IDS on the target nodes , IDS should be run on the leaf nodes (peers) with some probability distribution.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-GB">
                <a:latin typeface="Comic Sans MS"/>
                <a:ea typeface="Comic Sans MS"/>
                <a:cs typeface="Comic Sans MS"/>
                <a:sym typeface="Comic Sans MS"/>
              </a:rPr>
              <a:t>Calculating probability distributions 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Attacker strategies includes all the paths which lead to target nodes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Defender strategies includes the combination of peers/super-peers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20000"/>
              <a:buFont typeface="Arial"/>
              <a:buChar char="●"/>
            </a:pP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Let say the attacker successfully attacks the target nodes he gets a payoff </a:t>
            </a:r>
            <a:r>
              <a:rPr b="1" sz="2000" lang="en-GB" i="1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 , then the defender get the payoff of </a:t>
            </a:r>
            <a:r>
              <a:rPr b="1" sz="2000" lang="en-GB" i="1">
                <a:latin typeface="Comic Sans MS"/>
                <a:ea typeface="Comic Sans MS"/>
                <a:cs typeface="Comic Sans MS"/>
                <a:sym typeface="Comic Sans MS"/>
              </a:rPr>
              <a:t>-p .</a:t>
            </a:r>
            <a:r>
              <a:rPr b="1" sz="2400" lang="en-GB" i="1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</a:p>
          <a:p>
            <a:pPr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-GB">
                <a:latin typeface="Comic Sans MS"/>
                <a:ea typeface="Comic Sans MS"/>
                <a:cs typeface="Comic Sans MS"/>
                <a:sym typeface="Comic Sans MS"/>
              </a:rPr>
              <a:t>We then calculate Nash Equilibrium for given set of strategies and then we get a probability distribution of strategies the defender should follow to keep the attacker indifferent.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>
                <a:latin typeface="Comic Sans MS"/>
                <a:ea typeface="Comic Sans MS"/>
                <a:cs typeface="Comic Sans MS"/>
                <a:sym typeface="Comic Sans MS"/>
              </a:rPr>
              <a:t>Attacker’s Best Response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Attacker chooses the best path (the path which gives maximum payoff ) .</a:t>
            </a:r>
          </a:p>
          <a:p>
            <a:pPr rtl="0">
              <a:spcBef>
                <a:spcPts val="0"/>
              </a:spcBef>
              <a:buNone/>
            </a:pP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If the chosen path increases the value of the game the path is added to final attacker’s set of strategies,</a:t>
            </a:r>
          </a:p>
          <a:p>
            <a:pPr>
              <a:spcBef>
                <a:spcPts val="0"/>
              </a:spcBef>
              <a:buNone/>
            </a:pP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else its discarded.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-GB">
                <a:latin typeface="Comic Sans MS"/>
                <a:ea typeface="Comic Sans MS"/>
                <a:cs typeface="Comic Sans MS"/>
                <a:sym typeface="Comic Sans MS"/>
              </a:rPr>
              <a:t>Defender’s Best Response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Defender chooses such a combination of nodes which the attacker visited more number of times in the previous attacks 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-GB">
                <a:latin typeface="Comic Sans MS"/>
                <a:ea typeface="Comic Sans MS"/>
                <a:cs typeface="Comic Sans MS"/>
                <a:sym typeface="Comic Sans MS"/>
              </a:rPr>
              <a:t>Algorithm used 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sz="3000"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sz="2400"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while all attacker or defender strategies are finished :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	if cur_value &gt;= prev_value :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		defender adds strategy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	else: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		attacker adds strategy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	build the payoff matrix and calculate the nash-equilibrium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	calculate the value of the game using the above probability dist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	update cur_value and prev_value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return probability dist of defender’s strategies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Sample Demo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158750" x="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The graph contains 35</a:t>
            </a:r>
          </a:p>
          <a:p>
            <a:pPr rtl="0" lv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 nodes and 50 edges 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The attacker can enter 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only from the following 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nodes 0,6,8,10,21,26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payoff(1) = 24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payoff(9) = 18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payoff(5) = 17</a:t>
            </a:r>
          </a:p>
          <a:p>
            <a:pPr rt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payoff(12)=32</a:t>
            </a:r>
          </a:p>
          <a:p>
            <a:pPr lvl="0">
              <a:spcBef>
                <a:spcPts val="0"/>
              </a:spcBef>
              <a:buNone/>
            </a:pPr>
            <a:r>
              <a:rPr sz="1500" lang="en-GB">
                <a:latin typeface="Comic Sans MS"/>
                <a:ea typeface="Comic Sans MS"/>
                <a:cs typeface="Comic Sans MS"/>
                <a:sym typeface="Comic Sans MS"/>
              </a:rPr>
              <a:t>payoff(7) =34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58750" x="2194000"/>
            <a:ext cy="3984749" cx="69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