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7"/>
  </p:notesMasterIdLst>
  <p:sldIdLst>
    <p:sldId id="257" r:id="rId2"/>
    <p:sldId id="459" r:id="rId3"/>
    <p:sldId id="299" r:id="rId4"/>
    <p:sldId id="300" r:id="rId5"/>
    <p:sldId id="301" r:id="rId6"/>
    <p:sldId id="302" r:id="rId7"/>
    <p:sldId id="304" r:id="rId8"/>
    <p:sldId id="305" r:id="rId9"/>
    <p:sldId id="306" r:id="rId10"/>
    <p:sldId id="307" r:id="rId11"/>
    <p:sldId id="308" r:id="rId12"/>
    <p:sldId id="309" r:id="rId13"/>
    <p:sldId id="310" r:id="rId14"/>
    <p:sldId id="311" r:id="rId15"/>
    <p:sldId id="312" r:id="rId16"/>
    <p:sldId id="460" r:id="rId17"/>
    <p:sldId id="314" r:id="rId18"/>
    <p:sldId id="315" r:id="rId19"/>
    <p:sldId id="316" r:id="rId20"/>
    <p:sldId id="318" r:id="rId21"/>
    <p:sldId id="319" r:id="rId22"/>
    <p:sldId id="320" r:id="rId23"/>
    <p:sldId id="321" r:id="rId24"/>
    <p:sldId id="322" r:id="rId25"/>
    <p:sldId id="323" r:id="rId26"/>
    <p:sldId id="324" r:id="rId27"/>
    <p:sldId id="326" r:id="rId28"/>
    <p:sldId id="327" r:id="rId29"/>
    <p:sldId id="328" r:id="rId30"/>
    <p:sldId id="461" r:id="rId31"/>
    <p:sldId id="330" r:id="rId32"/>
    <p:sldId id="331" r:id="rId33"/>
    <p:sldId id="332" r:id="rId34"/>
    <p:sldId id="333" r:id="rId35"/>
    <p:sldId id="334" r:id="rId36"/>
    <p:sldId id="335" r:id="rId37"/>
    <p:sldId id="336" r:id="rId38"/>
    <p:sldId id="337"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391" r:id="rId60"/>
    <p:sldId id="392" r:id="rId61"/>
    <p:sldId id="393" r:id="rId62"/>
    <p:sldId id="394" r:id="rId63"/>
    <p:sldId id="395" r:id="rId64"/>
    <p:sldId id="396" r:id="rId65"/>
    <p:sldId id="397" r:id="rId66"/>
    <p:sldId id="398" r:id="rId67"/>
    <p:sldId id="399" r:id="rId68"/>
    <p:sldId id="400" r:id="rId69"/>
    <p:sldId id="401" r:id="rId70"/>
    <p:sldId id="402" r:id="rId71"/>
    <p:sldId id="403" r:id="rId72"/>
    <p:sldId id="404" r:id="rId73"/>
    <p:sldId id="405" r:id="rId74"/>
    <p:sldId id="406" r:id="rId75"/>
    <p:sldId id="407" r:id="rId76"/>
    <p:sldId id="408" r:id="rId77"/>
    <p:sldId id="409" r:id="rId78"/>
    <p:sldId id="410" r:id="rId79"/>
    <p:sldId id="411" r:id="rId80"/>
    <p:sldId id="412" r:id="rId81"/>
    <p:sldId id="413" r:id="rId82"/>
    <p:sldId id="414" r:id="rId83"/>
    <p:sldId id="415" r:id="rId84"/>
    <p:sldId id="416"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8" r:id="rId104"/>
    <p:sldId id="359" r:id="rId105"/>
    <p:sldId id="360" r:id="rId106"/>
    <p:sldId id="449" r:id="rId107"/>
    <p:sldId id="362" r:id="rId108"/>
    <p:sldId id="363" r:id="rId109"/>
    <p:sldId id="364" r:id="rId110"/>
    <p:sldId id="365" r:id="rId111"/>
    <p:sldId id="366" r:id="rId112"/>
    <p:sldId id="367" r:id="rId113"/>
    <p:sldId id="368" r:id="rId114"/>
    <p:sldId id="369" r:id="rId115"/>
    <p:sldId id="370" r:id="rId116"/>
  </p:sldIdLst>
  <p:sldSz cx="12192000" cy="6858000"/>
  <p:notesSz cx="6858000" cy="9144000"/>
  <p:custDataLst>
    <p:tags r:id="rId1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68" d="100"/>
          <a:sy n="68" d="100"/>
        </p:scale>
        <p:origin x="642" y="66"/>
      </p:cViewPr>
      <p:guideLst>
        <p:guide orient="horz" pos="2160"/>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gs" Target="tags/tag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commentAuthors" Target="commentAuthor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1">
  <dgm:title val=""/>
  <dgm:desc val=""/>
  <dgm:catLst>
    <dgm:cat type="mainScheme" pri="10100"/>
  </dgm:catLst>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EACCD92-B1BC-0A42-953B-F3E640C7BD29}" type="doc">
      <dgm:prSet loTypeId="urn:microsoft.com/office/officeart/2005/8/layout/arrow2#1" loCatId="process" qsTypeId="urn:microsoft.com/office/officeart/2005/8/quickstyle/simple4#1" qsCatId="simple" csTypeId="urn:microsoft.com/office/officeart/2005/8/colors/accent1_2#1" csCatId="accent1" phldr="1"/>
      <dgm:spPr/>
    </dgm:pt>
    <dgm:pt modelId="{38FC8F8D-C424-8146-9E56-AD1DDF760111}">
      <dgm:prSet phldrT="[Text]" custT="1"/>
      <dgm:spPr/>
      <dgm:t>
        <a:bodyPr/>
        <a:lstStyle/>
        <a:p>
          <a:pPr algn="ctr"/>
          <a:r>
            <a:rPr lang="zh-CN" altLang="en-US" sz="3200" dirty="0"/>
            <a:t>串行</a:t>
          </a:r>
          <a:endParaRPr lang="en-US" altLang="zh-CN" sz="3200" dirty="0"/>
        </a:p>
        <a:p>
          <a:pPr algn="ctr"/>
          <a:r>
            <a:rPr lang="zh-CN" altLang="en-US" sz="3200" dirty="0"/>
            <a:t>处理</a:t>
          </a:r>
          <a:endParaRPr lang="en-NZ" sz="3200" dirty="0"/>
        </a:p>
      </dgm:t>
    </dgm:pt>
    <dgm:pt modelId="{D0A62D74-7E0B-B242-8B35-D7A6B1083D31}" type="parTrans" cxnId="{7D3C728B-F740-AC43-9F3A-C47B814E5089}">
      <dgm:prSet/>
      <dgm:spPr/>
      <dgm:t>
        <a:bodyPr/>
        <a:lstStyle/>
        <a:p>
          <a:endParaRPr lang="en-US"/>
        </a:p>
      </dgm:t>
    </dgm:pt>
    <dgm:pt modelId="{4BF9B6E4-5CE0-7C40-ACE9-2C6A5EA145F7}" type="sibTrans" cxnId="{7D3C728B-F740-AC43-9F3A-C47B814E5089}">
      <dgm:prSet/>
      <dgm:spPr/>
      <dgm:t>
        <a:bodyPr/>
        <a:lstStyle/>
        <a:p>
          <a:endParaRPr lang="en-US"/>
        </a:p>
      </dgm:t>
    </dgm:pt>
    <dgm:pt modelId="{D9810BAD-2715-BF45-BF3B-6AB8E45EE25A}">
      <dgm:prSet custT="1"/>
      <dgm:spPr/>
      <dgm:t>
        <a:bodyPr/>
        <a:lstStyle/>
        <a:p>
          <a:pPr algn="ctr"/>
          <a:r>
            <a:rPr lang="zh-CN" altLang="en-US" sz="3200" dirty="0"/>
            <a:t>简单</a:t>
          </a:r>
          <a:endParaRPr lang="en-US" altLang="zh-CN" sz="3200" dirty="0"/>
        </a:p>
        <a:p>
          <a:pPr algn="ctr"/>
          <a:r>
            <a:rPr lang="zh-CN" altLang="en-US" sz="3200" dirty="0"/>
            <a:t>批处理</a:t>
          </a:r>
          <a:endParaRPr lang="en-US" altLang="zh-CN" sz="3200" dirty="0"/>
        </a:p>
        <a:p>
          <a:pPr algn="ctr"/>
          <a:r>
            <a:rPr lang="zh-CN" altLang="en-US" sz="3200" dirty="0"/>
            <a:t>系统</a:t>
          </a:r>
          <a:endParaRPr lang="en-NZ" sz="3200" dirty="0"/>
        </a:p>
      </dgm:t>
    </dgm:pt>
    <dgm:pt modelId="{A7494285-C8ED-F248-AEC8-913A1E2E837E}" type="parTrans" cxnId="{1DE82A49-0AB5-0347-85E5-B4E74FB74FCA}">
      <dgm:prSet/>
      <dgm:spPr/>
      <dgm:t>
        <a:bodyPr/>
        <a:lstStyle/>
        <a:p>
          <a:endParaRPr lang="en-US"/>
        </a:p>
      </dgm:t>
    </dgm:pt>
    <dgm:pt modelId="{3253F9A0-6251-A642-AE74-6B9C371975BC}" type="sibTrans" cxnId="{1DE82A49-0AB5-0347-85E5-B4E74FB74FCA}">
      <dgm:prSet/>
      <dgm:spPr/>
      <dgm:t>
        <a:bodyPr/>
        <a:lstStyle/>
        <a:p>
          <a:endParaRPr lang="en-US"/>
        </a:p>
      </dgm:t>
    </dgm:pt>
    <dgm:pt modelId="{A66F7EE8-B277-D248-99D3-4CD126540C8A}">
      <dgm:prSet custT="1"/>
      <dgm:spPr/>
      <dgm:t>
        <a:bodyPr/>
        <a:lstStyle/>
        <a:p>
          <a:pPr algn="ctr"/>
          <a:r>
            <a:rPr lang="zh-CN" altLang="en-US" sz="3200" dirty="0"/>
            <a:t>多道</a:t>
          </a:r>
          <a:endParaRPr lang="en-US" altLang="zh-CN" sz="3200" dirty="0"/>
        </a:p>
        <a:p>
          <a:pPr algn="ctr"/>
          <a:r>
            <a:rPr lang="zh-CN" altLang="en-US" sz="3200" dirty="0"/>
            <a:t>批处理</a:t>
          </a:r>
          <a:endParaRPr lang="en-US" altLang="zh-CN" sz="3200" dirty="0"/>
        </a:p>
        <a:p>
          <a:pPr algn="ctr"/>
          <a:r>
            <a:rPr lang="zh-CN" altLang="en-US" sz="3200" dirty="0"/>
            <a:t>系统</a:t>
          </a:r>
          <a:endParaRPr lang="en-NZ" sz="3200" dirty="0"/>
        </a:p>
      </dgm:t>
    </dgm:pt>
    <dgm:pt modelId="{38AC00E7-9EEB-AA46-92D7-B69F40E88CB4}" type="parTrans" cxnId="{451DF095-1C94-234D-A748-F8277292FC1F}">
      <dgm:prSet/>
      <dgm:spPr/>
      <dgm:t>
        <a:bodyPr/>
        <a:lstStyle/>
        <a:p>
          <a:endParaRPr lang="en-US"/>
        </a:p>
      </dgm:t>
    </dgm:pt>
    <dgm:pt modelId="{F51F151C-E8E6-534A-A204-713718F1E875}" type="sibTrans" cxnId="{451DF095-1C94-234D-A748-F8277292FC1F}">
      <dgm:prSet/>
      <dgm:spPr/>
      <dgm:t>
        <a:bodyPr/>
        <a:lstStyle/>
        <a:p>
          <a:endParaRPr lang="en-US"/>
        </a:p>
      </dgm:t>
    </dgm:pt>
    <dgm:pt modelId="{9386885E-542C-A045-80DD-541DAB382580}">
      <dgm:prSet custT="1"/>
      <dgm:spPr/>
      <dgm:t>
        <a:bodyPr/>
        <a:lstStyle/>
        <a:p>
          <a:r>
            <a:rPr lang="zh-CN" altLang="en-US" sz="3200" dirty="0"/>
            <a:t>分时</a:t>
          </a:r>
          <a:endParaRPr lang="en-US" altLang="zh-CN" sz="3200" dirty="0"/>
        </a:p>
        <a:p>
          <a:r>
            <a:rPr lang="zh-CN" altLang="en-US" sz="3200" dirty="0"/>
            <a:t>系统</a:t>
          </a:r>
          <a:endParaRPr lang="en-NZ" sz="3200" dirty="0"/>
        </a:p>
      </dgm:t>
    </dgm:pt>
    <dgm:pt modelId="{568757CA-AC16-7F43-B8F6-583978CFEC40}" type="parTrans" cxnId="{049F5EB9-BDD5-B249-B755-3016A45FC8DA}">
      <dgm:prSet/>
      <dgm:spPr/>
      <dgm:t>
        <a:bodyPr/>
        <a:lstStyle/>
        <a:p>
          <a:endParaRPr lang="en-US"/>
        </a:p>
      </dgm:t>
    </dgm:pt>
    <dgm:pt modelId="{B3B68821-6B75-224A-99DE-9B3A4C5EF08C}" type="sibTrans" cxnId="{049F5EB9-BDD5-B249-B755-3016A45FC8DA}">
      <dgm:prSet/>
      <dgm:spPr/>
      <dgm:t>
        <a:bodyPr/>
        <a:lstStyle/>
        <a:p>
          <a:endParaRPr lang="en-US"/>
        </a:p>
      </dgm:t>
    </dgm:pt>
    <dgm:pt modelId="{094A77E0-A09E-2B4F-9792-0313B70CB70F}" type="pres">
      <dgm:prSet presAssocID="{6EACCD92-B1BC-0A42-953B-F3E640C7BD29}" presName="arrowDiagram" presStyleCnt="0">
        <dgm:presLayoutVars>
          <dgm:chMax val="5"/>
          <dgm:dir/>
          <dgm:resizeHandles val="exact"/>
        </dgm:presLayoutVars>
      </dgm:prSet>
      <dgm:spPr/>
    </dgm:pt>
    <dgm:pt modelId="{7274B0A6-A780-AC4D-A192-A17A96D7D56B}" type="pres">
      <dgm:prSet presAssocID="{6EACCD92-B1BC-0A42-953B-F3E640C7BD29}" presName="arrow" presStyleLbl="bgShp" presStyleIdx="0" presStyleCnt="1" custScaleX="134342"/>
      <dgm:spPr/>
    </dgm:pt>
    <dgm:pt modelId="{AC30B1C0-E642-C343-9491-3D29EF5B9ACA}" type="pres">
      <dgm:prSet presAssocID="{6EACCD92-B1BC-0A42-953B-F3E640C7BD29}" presName="arrowDiagram4" presStyleCnt="0"/>
      <dgm:spPr/>
    </dgm:pt>
    <dgm:pt modelId="{14244A61-2F42-FE4C-B4AE-14F538A72BD4}" type="pres">
      <dgm:prSet presAssocID="{38FC8F8D-C424-8146-9E56-AD1DDF760111}" presName="bullet4a" presStyleLbl="node1" presStyleIdx="0" presStyleCnt="4" custLinFactX="-300000" custLinFactNeighborX="-335669" custLinFactNeighborY="92004"/>
      <dgm:spPr/>
    </dgm:pt>
    <dgm:pt modelId="{68990ADE-EECC-A843-9CB8-385F4DCE6884}" type="pres">
      <dgm:prSet presAssocID="{38FC8F8D-C424-8146-9E56-AD1DDF760111}" presName="textBox4a" presStyleLbl="revTx" presStyleIdx="0" presStyleCnt="4" custScaleX="93856" custScaleY="137086" custLinFactX="-18531" custLinFactY="-34967" custLinFactNeighborX="-100000" custLinFactNeighborY="-100000">
        <dgm:presLayoutVars>
          <dgm:bulletEnabled val="1"/>
        </dgm:presLayoutVars>
      </dgm:prSet>
      <dgm:spPr/>
    </dgm:pt>
    <dgm:pt modelId="{9AA8AB03-D64A-C342-B37C-4CCC9DA9EB94}" type="pres">
      <dgm:prSet presAssocID="{D9810BAD-2715-BF45-BF3B-6AB8E45EE25A}" presName="bullet4b" presStyleLbl="node1" presStyleIdx="1" presStyleCnt="4" custLinFactX="-10614" custLinFactNeighborX="-100000" custLinFactNeighborY="9619"/>
      <dgm:spPr/>
    </dgm:pt>
    <dgm:pt modelId="{CD842123-1D21-A749-9096-4D7D760BAAD9}" type="pres">
      <dgm:prSet presAssocID="{D9810BAD-2715-BF45-BF3B-6AB8E45EE25A}" presName="textBox4b" presStyleLbl="revTx" presStyleIdx="1" presStyleCnt="4" custScaleX="106419" custScaleY="60834" custLinFactNeighborX="-72514" custLinFactNeighborY="223">
        <dgm:presLayoutVars>
          <dgm:bulletEnabled val="1"/>
        </dgm:presLayoutVars>
      </dgm:prSet>
      <dgm:spPr/>
    </dgm:pt>
    <dgm:pt modelId="{36778976-587A-8042-87A9-FC1C9FD954F8}" type="pres">
      <dgm:prSet presAssocID="{A66F7EE8-B277-D248-99D3-4CD126540C8A}" presName="bullet4c" presStyleLbl="node1" presStyleIdx="2" presStyleCnt="4" custLinFactX="85114" custLinFactNeighborX="100000" custLinFactNeighborY="-5237"/>
      <dgm:spPr/>
    </dgm:pt>
    <dgm:pt modelId="{D9519E44-3DC2-2543-B587-8A3BE587954F}" type="pres">
      <dgm:prSet presAssocID="{A66F7EE8-B277-D248-99D3-4CD126540C8A}" presName="textBox4c" presStyleLbl="revTx" presStyleIdx="2" presStyleCnt="4" custScaleX="128824" custScaleY="66681" custLinFactNeighborX="-8821" custLinFactNeighborY="3926">
        <dgm:presLayoutVars>
          <dgm:bulletEnabled val="1"/>
        </dgm:presLayoutVars>
      </dgm:prSet>
      <dgm:spPr/>
    </dgm:pt>
    <dgm:pt modelId="{6C5317EB-E0BB-C646-8AC7-1B8FB3CE6475}" type="pres">
      <dgm:prSet presAssocID="{9386885E-542C-A045-80DD-541DAB382580}" presName="bullet4d" presStyleLbl="node1" presStyleIdx="3" presStyleCnt="4" custLinFactX="144105" custLinFactNeighborX="200000" custLinFactNeighborY="-18966"/>
      <dgm:spPr/>
    </dgm:pt>
    <dgm:pt modelId="{9DBEC3F6-5D1C-984A-A8A3-A5F0342491D8}" type="pres">
      <dgm:prSet presAssocID="{9386885E-542C-A045-80DD-541DAB382580}" presName="textBox4d" presStyleLbl="revTx" presStyleIdx="3" presStyleCnt="4" custScaleX="76182" custScaleY="45169" custLinFactNeighborX="58578" custLinFactNeighborY="1739">
        <dgm:presLayoutVars>
          <dgm:bulletEnabled val="1"/>
        </dgm:presLayoutVars>
      </dgm:prSet>
      <dgm:spPr/>
    </dgm:pt>
  </dgm:ptLst>
  <dgm:cxnLst>
    <dgm:cxn modelId="{15AE7A0A-5A8A-441A-8D71-CDBAA9557349}" type="presOf" srcId="{A66F7EE8-B277-D248-99D3-4CD126540C8A}" destId="{D9519E44-3DC2-2543-B587-8A3BE587954F}" srcOrd="0" destOrd="0" presId="urn:microsoft.com/office/officeart/2005/8/layout/arrow2#1"/>
    <dgm:cxn modelId="{73619E1E-A070-45F4-95FD-DD390BEE6B40}" type="presOf" srcId="{D9810BAD-2715-BF45-BF3B-6AB8E45EE25A}" destId="{CD842123-1D21-A749-9096-4D7D760BAAD9}" srcOrd="0" destOrd="0" presId="urn:microsoft.com/office/officeart/2005/8/layout/arrow2#1"/>
    <dgm:cxn modelId="{E3DB792E-414B-49B5-9139-EE3EAAFD1084}" type="presOf" srcId="{38FC8F8D-C424-8146-9E56-AD1DDF760111}" destId="{68990ADE-EECC-A843-9CB8-385F4DCE6884}" srcOrd="0" destOrd="0" presId="urn:microsoft.com/office/officeart/2005/8/layout/arrow2#1"/>
    <dgm:cxn modelId="{1DE82A49-0AB5-0347-85E5-B4E74FB74FCA}" srcId="{6EACCD92-B1BC-0A42-953B-F3E640C7BD29}" destId="{D9810BAD-2715-BF45-BF3B-6AB8E45EE25A}" srcOrd="1" destOrd="0" parTransId="{A7494285-C8ED-F248-AEC8-913A1E2E837E}" sibTransId="{3253F9A0-6251-A642-AE74-6B9C371975BC}"/>
    <dgm:cxn modelId="{6BBEFB6A-E744-4835-9415-A118A77786D3}" type="presOf" srcId="{9386885E-542C-A045-80DD-541DAB382580}" destId="{9DBEC3F6-5D1C-984A-A8A3-A5F0342491D8}" srcOrd="0" destOrd="0" presId="urn:microsoft.com/office/officeart/2005/8/layout/arrow2#1"/>
    <dgm:cxn modelId="{7D3C728B-F740-AC43-9F3A-C47B814E5089}" srcId="{6EACCD92-B1BC-0A42-953B-F3E640C7BD29}" destId="{38FC8F8D-C424-8146-9E56-AD1DDF760111}" srcOrd="0" destOrd="0" parTransId="{D0A62D74-7E0B-B242-8B35-D7A6B1083D31}" sibTransId="{4BF9B6E4-5CE0-7C40-ACE9-2C6A5EA145F7}"/>
    <dgm:cxn modelId="{451DF095-1C94-234D-A748-F8277292FC1F}" srcId="{6EACCD92-B1BC-0A42-953B-F3E640C7BD29}" destId="{A66F7EE8-B277-D248-99D3-4CD126540C8A}" srcOrd="2" destOrd="0" parTransId="{38AC00E7-9EEB-AA46-92D7-B69F40E88CB4}" sibTransId="{F51F151C-E8E6-534A-A204-713718F1E875}"/>
    <dgm:cxn modelId="{049F5EB9-BDD5-B249-B755-3016A45FC8DA}" srcId="{6EACCD92-B1BC-0A42-953B-F3E640C7BD29}" destId="{9386885E-542C-A045-80DD-541DAB382580}" srcOrd="3" destOrd="0" parTransId="{568757CA-AC16-7F43-B8F6-583978CFEC40}" sibTransId="{B3B68821-6B75-224A-99DE-9B3A4C5EF08C}"/>
    <dgm:cxn modelId="{16C6FBD4-2140-4939-9C20-E20020655D37}" type="presOf" srcId="{6EACCD92-B1BC-0A42-953B-F3E640C7BD29}" destId="{094A77E0-A09E-2B4F-9792-0313B70CB70F}" srcOrd="0" destOrd="0" presId="urn:microsoft.com/office/officeart/2005/8/layout/arrow2#1"/>
    <dgm:cxn modelId="{A95A5A28-0818-4366-B5D1-81D70DE4916A}" type="presParOf" srcId="{094A77E0-A09E-2B4F-9792-0313B70CB70F}" destId="{7274B0A6-A780-AC4D-A192-A17A96D7D56B}" srcOrd="0" destOrd="0" presId="urn:microsoft.com/office/officeart/2005/8/layout/arrow2#1"/>
    <dgm:cxn modelId="{9A6FC258-8F54-43F7-8602-85D6610A1CC1}" type="presParOf" srcId="{094A77E0-A09E-2B4F-9792-0313B70CB70F}" destId="{AC30B1C0-E642-C343-9491-3D29EF5B9ACA}" srcOrd="1" destOrd="0" presId="urn:microsoft.com/office/officeart/2005/8/layout/arrow2#1"/>
    <dgm:cxn modelId="{A6DFC6E9-E8D6-41DB-B81E-703313FDEA6B}" type="presParOf" srcId="{AC30B1C0-E642-C343-9491-3D29EF5B9ACA}" destId="{14244A61-2F42-FE4C-B4AE-14F538A72BD4}" srcOrd="0" destOrd="0" presId="urn:microsoft.com/office/officeart/2005/8/layout/arrow2#1"/>
    <dgm:cxn modelId="{B270E384-058C-4900-8F03-F7F5918EDF1D}" type="presParOf" srcId="{AC30B1C0-E642-C343-9491-3D29EF5B9ACA}" destId="{68990ADE-EECC-A843-9CB8-385F4DCE6884}" srcOrd="1" destOrd="0" presId="urn:microsoft.com/office/officeart/2005/8/layout/arrow2#1"/>
    <dgm:cxn modelId="{AF3CF2CF-F875-48B9-87BA-A95F02CCBC62}" type="presParOf" srcId="{AC30B1C0-E642-C343-9491-3D29EF5B9ACA}" destId="{9AA8AB03-D64A-C342-B37C-4CCC9DA9EB94}" srcOrd="2" destOrd="0" presId="urn:microsoft.com/office/officeart/2005/8/layout/arrow2#1"/>
    <dgm:cxn modelId="{2E9FED52-857C-4F7D-A5B2-B5375F9B3C1D}" type="presParOf" srcId="{AC30B1C0-E642-C343-9491-3D29EF5B9ACA}" destId="{CD842123-1D21-A749-9096-4D7D760BAAD9}" srcOrd="3" destOrd="0" presId="urn:microsoft.com/office/officeart/2005/8/layout/arrow2#1"/>
    <dgm:cxn modelId="{57B380C0-432D-493B-B0D1-95A4489B7E22}" type="presParOf" srcId="{AC30B1C0-E642-C343-9491-3D29EF5B9ACA}" destId="{36778976-587A-8042-87A9-FC1C9FD954F8}" srcOrd="4" destOrd="0" presId="urn:microsoft.com/office/officeart/2005/8/layout/arrow2#1"/>
    <dgm:cxn modelId="{FA74CC43-1830-4F71-88C1-A26CB7AAB76E}" type="presParOf" srcId="{AC30B1C0-E642-C343-9491-3D29EF5B9ACA}" destId="{D9519E44-3DC2-2543-B587-8A3BE587954F}" srcOrd="5" destOrd="0" presId="urn:microsoft.com/office/officeart/2005/8/layout/arrow2#1"/>
    <dgm:cxn modelId="{D4F7C2F8-D2CB-474E-B48D-9A53422C7E40}" type="presParOf" srcId="{AC30B1C0-E642-C343-9491-3D29EF5B9ACA}" destId="{6C5317EB-E0BB-C646-8AC7-1B8FB3CE6475}" srcOrd="6" destOrd="0" presId="urn:microsoft.com/office/officeart/2005/8/layout/arrow2#1"/>
    <dgm:cxn modelId="{3F8AB740-6ED6-40C2-B14C-C3819E47EE38}" type="presParOf" srcId="{AC30B1C0-E642-C343-9491-3D29EF5B9ACA}" destId="{9DBEC3F6-5D1C-984A-A8A3-A5F0342491D8}" srcOrd="7" destOrd="0" presId="urn:microsoft.com/office/officeart/2005/8/layout/arrow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C95E59B-26C4-426C-AA41-752AA06DB9C6}" type="doc">
      <dgm:prSet loTypeId="urn:microsoft.com/office/officeart/2005/8/layout/orgChart1#1" loCatId="hierarchy" qsTypeId="urn:microsoft.com/office/officeart/2005/8/quickstyle/simple1#2" qsCatId="simple" csTypeId="urn:microsoft.com/office/officeart/2005/8/colors/accent0_1#1" csCatId="mainScheme" phldr="1"/>
      <dgm:spPr/>
      <dgm:t>
        <a:bodyPr/>
        <a:lstStyle/>
        <a:p>
          <a:endParaRPr lang="zh-CN" altLang="en-US"/>
        </a:p>
      </dgm:t>
    </dgm:pt>
    <dgm:pt modelId="{429B8AA5-BAAB-47AB-9384-6614CB32DAF9}">
      <dgm:prSet phldrT="[文本]"/>
      <dgm:spPr/>
      <dgm:t>
        <a:bodyPr/>
        <a:lstStyle/>
        <a:p>
          <a:r>
            <a:rPr lang="zh-CN" altLang="en-US" dirty="0">
              <a:highlight>
                <a:srgbClr val="FFFF00"/>
              </a:highlight>
            </a:rPr>
            <a:t>技术</a:t>
          </a:r>
        </a:p>
      </dgm:t>
    </dgm:pt>
    <dgm:pt modelId="{DAA35CDE-48FF-429F-8645-ACF089BB2938}" type="parTrans" cxnId="{126C1DC5-5FB9-410E-B978-D3E08D5DA199}">
      <dgm:prSet/>
      <dgm:spPr/>
      <dgm:t>
        <a:bodyPr/>
        <a:lstStyle/>
        <a:p>
          <a:endParaRPr lang="zh-CN" altLang="en-US"/>
        </a:p>
      </dgm:t>
    </dgm:pt>
    <dgm:pt modelId="{83C7034A-722A-4000-A432-F4CA422744E4}" type="sibTrans" cxnId="{126C1DC5-5FB9-410E-B978-D3E08D5DA199}">
      <dgm:prSet/>
      <dgm:spPr/>
      <dgm:t>
        <a:bodyPr/>
        <a:lstStyle/>
        <a:p>
          <a:endParaRPr lang="zh-CN" altLang="en-US"/>
        </a:p>
      </dgm:t>
    </dgm:pt>
    <dgm:pt modelId="{6AD559F3-74B2-42A4-92B6-20991446111A}">
      <dgm:prSet phldrT="[文本]"/>
      <dgm:spPr/>
      <dgm:t>
        <a:bodyPr/>
        <a:lstStyle/>
        <a:p>
          <a:r>
            <a:rPr lang="zh-CN" altLang="en-US" dirty="0"/>
            <a:t>位表</a:t>
          </a:r>
        </a:p>
      </dgm:t>
    </dgm:pt>
    <dgm:pt modelId="{0CB6C993-EE7B-4FC9-AAB7-409AF27FC6F3}" type="parTrans" cxnId="{E93BB6DF-B73B-4975-83E0-ADC6B92860F8}">
      <dgm:prSet/>
      <dgm:spPr/>
      <dgm:t>
        <a:bodyPr/>
        <a:lstStyle/>
        <a:p>
          <a:endParaRPr lang="zh-CN" altLang="en-US"/>
        </a:p>
      </dgm:t>
    </dgm:pt>
    <dgm:pt modelId="{7551F14C-19BE-40EC-B425-E13FF9449E5E}" type="sibTrans" cxnId="{E93BB6DF-B73B-4975-83E0-ADC6B92860F8}">
      <dgm:prSet/>
      <dgm:spPr/>
      <dgm:t>
        <a:bodyPr/>
        <a:lstStyle/>
        <a:p>
          <a:endParaRPr lang="zh-CN" altLang="en-US"/>
        </a:p>
      </dgm:t>
    </dgm:pt>
    <dgm:pt modelId="{9451E53B-F09E-460C-95AB-90087E7B9327}">
      <dgm:prSet phldrT="[文本]"/>
      <dgm:spPr/>
      <dgm:t>
        <a:bodyPr/>
        <a:lstStyle/>
        <a:p>
          <a:r>
            <a:rPr lang="zh-CN" altLang="en-US" dirty="0"/>
            <a:t>链接空闲区</a:t>
          </a:r>
        </a:p>
      </dgm:t>
    </dgm:pt>
    <dgm:pt modelId="{F5CB2BA1-33BA-4FD8-87DA-4EDD54266E60}" type="parTrans" cxnId="{4268A5E2-4AA5-4EB9-91FB-3FC10763D9B6}">
      <dgm:prSet/>
      <dgm:spPr/>
      <dgm:t>
        <a:bodyPr/>
        <a:lstStyle/>
        <a:p>
          <a:endParaRPr lang="zh-CN" altLang="en-US"/>
        </a:p>
      </dgm:t>
    </dgm:pt>
    <dgm:pt modelId="{CA6C1D34-7B6B-44BF-94FC-3BB0D264492A}" type="sibTrans" cxnId="{4268A5E2-4AA5-4EB9-91FB-3FC10763D9B6}">
      <dgm:prSet/>
      <dgm:spPr/>
      <dgm:t>
        <a:bodyPr/>
        <a:lstStyle/>
        <a:p>
          <a:endParaRPr lang="zh-CN" altLang="en-US"/>
        </a:p>
      </dgm:t>
    </dgm:pt>
    <dgm:pt modelId="{05E65D17-C8E1-4856-A403-0A28859CA9D1}">
      <dgm:prSet phldrT="[文本]"/>
      <dgm:spPr/>
      <dgm:t>
        <a:bodyPr/>
        <a:lstStyle/>
        <a:p>
          <a:r>
            <a:rPr lang="zh-CN" altLang="en-US" dirty="0"/>
            <a:t>索引</a:t>
          </a:r>
        </a:p>
      </dgm:t>
    </dgm:pt>
    <dgm:pt modelId="{22C4BCFC-80D5-4B87-B6E1-9DD7A6BFD494}" type="parTrans" cxnId="{26F104F7-4841-48EC-B282-61A225FC4CBD}">
      <dgm:prSet/>
      <dgm:spPr/>
      <dgm:t>
        <a:bodyPr/>
        <a:lstStyle/>
        <a:p>
          <a:endParaRPr lang="zh-CN" altLang="en-US"/>
        </a:p>
      </dgm:t>
    </dgm:pt>
    <dgm:pt modelId="{86286483-6685-4644-8CCF-ED23E4DB6B5A}" type="sibTrans" cxnId="{26F104F7-4841-48EC-B282-61A225FC4CBD}">
      <dgm:prSet/>
      <dgm:spPr/>
      <dgm:t>
        <a:bodyPr/>
        <a:lstStyle/>
        <a:p>
          <a:endParaRPr lang="zh-CN" altLang="en-US"/>
        </a:p>
      </dgm:t>
    </dgm:pt>
    <dgm:pt modelId="{4FB1D750-1814-4DF7-A89B-6A6707860392}">
      <dgm:prSet phldrT="[文本]"/>
      <dgm:spPr/>
      <dgm:t>
        <a:bodyPr/>
        <a:lstStyle/>
        <a:p>
          <a:r>
            <a:rPr lang="zh-CN" altLang="en-US" dirty="0"/>
            <a:t>空闲块列表</a:t>
          </a:r>
        </a:p>
      </dgm:t>
    </dgm:pt>
    <dgm:pt modelId="{3F71E5AD-ADFC-4CFF-B260-9A58BD55B06C}" type="parTrans" cxnId="{DE7203C4-4738-4D84-B80C-4103C07D9A64}">
      <dgm:prSet/>
      <dgm:spPr/>
      <dgm:t>
        <a:bodyPr/>
        <a:lstStyle/>
        <a:p>
          <a:endParaRPr lang="zh-CN" altLang="en-US"/>
        </a:p>
      </dgm:t>
    </dgm:pt>
    <dgm:pt modelId="{B2803585-EFC0-4460-9B40-EE30FEC72DCF}" type="sibTrans" cxnId="{DE7203C4-4738-4D84-B80C-4103C07D9A64}">
      <dgm:prSet/>
      <dgm:spPr/>
      <dgm:t>
        <a:bodyPr/>
        <a:lstStyle/>
        <a:p>
          <a:endParaRPr lang="zh-CN" altLang="en-US"/>
        </a:p>
      </dgm:t>
    </dgm:pt>
    <dgm:pt modelId="{53433A7F-687F-45EF-8373-236711B442FA}" type="pres">
      <dgm:prSet presAssocID="{7C95E59B-26C4-426C-AA41-752AA06DB9C6}" presName="hierChild1" presStyleCnt="0">
        <dgm:presLayoutVars>
          <dgm:orgChart val="1"/>
          <dgm:chPref val="1"/>
          <dgm:dir/>
          <dgm:animOne val="branch"/>
          <dgm:animLvl val="lvl"/>
          <dgm:resizeHandles/>
        </dgm:presLayoutVars>
      </dgm:prSet>
      <dgm:spPr/>
    </dgm:pt>
    <dgm:pt modelId="{AE0E21A0-DC04-41DB-96AA-4C81CA769434}" type="pres">
      <dgm:prSet presAssocID="{429B8AA5-BAAB-47AB-9384-6614CB32DAF9}" presName="hierRoot1" presStyleCnt="0">
        <dgm:presLayoutVars>
          <dgm:hierBranch val="init"/>
        </dgm:presLayoutVars>
      </dgm:prSet>
      <dgm:spPr/>
    </dgm:pt>
    <dgm:pt modelId="{377F2F54-0BA0-451B-8BE5-3F12BB8EB056}" type="pres">
      <dgm:prSet presAssocID="{429B8AA5-BAAB-47AB-9384-6614CB32DAF9}" presName="rootComposite1" presStyleCnt="0"/>
      <dgm:spPr/>
    </dgm:pt>
    <dgm:pt modelId="{23262037-FA85-421C-AF3B-3BC224ADFF6A}" type="pres">
      <dgm:prSet presAssocID="{429B8AA5-BAAB-47AB-9384-6614CB32DAF9}" presName="rootText1" presStyleLbl="node0" presStyleIdx="0" presStyleCnt="1">
        <dgm:presLayoutVars>
          <dgm:chPref val="3"/>
        </dgm:presLayoutVars>
      </dgm:prSet>
      <dgm:spPr/>
    </dgm:pt>
    <dgm:pt modelId="{F5207352-EC72-4CDF-ADF2-210DC9DBDD20}" type="pres">
      <dgm:prSet presAssocID="{429B8AA5-BAAB-47AB-9384-6614CB32DAF9}" presName="rootConnector1" presStyleLbl="node1" presStyleIdx="0" presStyleCnt="0"/>
      <dgm:spPr/>
    </dgm:pt>
    <dgm:pt modelId="{750B32EE-FABB-4E3B-B078-A59B5EAF3733}" type="pres">
      <dgm:prSet presAssocID="{429B8AA5-BAAB-47AB-9384-6614CB32DAF9}" presName="hierChild2" presStyleCnt="0"/>
      <dgm:spPr/>
    </dgm:pt>
    <dgm:pt modelId="{9DA2F2EB-C0A6-47A1-8608-636B313573A6}" type="pres">
      <dgm:prSet presAssocID="{0CB6C993-EE7B-4FC9-AAB7-409AF27FC6F3}" presName="Name37" presStyleLbl="parChTrans1D2" presStyleIdx="0" presStyleCnt="4"/>
      <dgm:spPr/>
    </dgm:pt>
    <dgm:pt modelId="{9EBD5B56-43B5-4A2C-B1C8-AAAB17C202F4}" type="pres">
      <dgm:prSet presAssocID="{6AD559F3-74B2-42A4-92B6-20991446111A}" presName="hierRoot2" presStyleCnt="0">
        <dgm:presLayoutVars>
          <dgm:hierBranch val="init"/>
        </dgm:presLayoutVars>
      </dgm:prSet>
      <dgm:spPr/>
    </dgm:pt>
    <dgm:pt modelId="{A5E59FC0-0C0B-4054-B354-24E15CF8E046}" type="pres">
      <dgm:prSet presAssocID="{6AD559F3-74B2-42A4-92B6-20991446111A}" presName="rootComposite" presStyleCnt="0"/>
      <dgm:spPr/>
    </dgm:pt>
    <dgm:pt modelId="{5EC0DC80-6F0B-489B-80B0-8DB81E9F34FF}" type="pres">
      <dgm:prSet presAssocID="{6AD559F3-74B2-42A4-92B6-20991446111A}" presName="rootText" presStyleLbl="node2" presStyleIdx="0" presStyleCnt="4">
        <dgm:presLayoutVars>
          <dgm:chPref val="3"/>
        </dgm:presLayoutVars>
      </dgm:prSet>
      <dgm:spPr/>
    </dgm:pt>
    <dgm:pt modelId="{CB17B9D5-BB17-4FE8-866A-C0C8E5ABD994}" type="pres">
      <dgm:prSet presAssocID="{6AD559F3-74B2-42A4-92B6-20991446111A}" presName="rootConnector" presStyleLbl="node2" presStyleIdx="0" presStyleCnt="4"/>
      <dgm:spPr/>
    </dgm:pt>
    <dgm:pt modelId="{703666E5-3E26-48E6-9044-8742F450BB8D}" type="pres">
      <dgm:prSet presAssocID="{6AD559F3-74B2-42A4-92B6-20991446111A}" presName="hierChild4" presStyleCnt="0"/>
      <dgm:spPr/>
    </dgm:pt>
    <dgm:pt modelId="{BB92E60C-142B-4612-B2A3-6CA22C46EB9A}" type="pres">
      <dgm:prSet presAssocID="{6AD559F3-74B2-42A4-92B6-20991446111A}" presName="hierChild5" presStyleCnt="0"/>
      <dgm:spPr/>
    </dgm:pt>
    <dgm:pt modelId="{6815FF7F-2BA3-4261-90E8-0802D0AAB3B3}" type="pres">
      <dgm:prSet presAssocID="{F5CB2BA1-33BA-4FD8-87DA-4EDD54266E60}" presName="Name37" presStyleLbl="parChTrans1D2" presStyleIdx="1" presStyleCnt="4"/>
      <dgm:spPr/>
    </dgm:pt>
    <dgm:pt modelId="{16BC9C72-1127-46A1-ADC2-552A160008AC}" type="pres">
      <dgm:prSet presAssocID="{9451E53B-F09E-460C-95AB-90087E7B9327}" presName="hierRoot2" presStyleCnt="0">
        <dgm:presLayoutVars>
          <dgm:hierBranch val="init"/>
        </dgm:presLayoutVars>
      </dgm:prSet>
      <dgm:spPr/>
    </dgm:pt>
    <dgm:pt modelId="{05B6DB7D-1204-4BDD-908F-78264B188986}" type="pres">
      <dgm:prSet presAssocID="{9451E53B-F09E-460C-95AB-90087E7B9327}" presName="rootComposite" presStyleCnt="0"/>
      <dgm:spPr/>
    </dgm:pt>
    <dgm:pt modelId="{42147919-CB81-4E9D-9751-236DB7328497}" type="pres">
      <dgm:prSet presAssocID="{9451E53B-F09E-460C-95AB-90087E7B9327}" presName="rootText" presStyleLbl="node2" presStyleIdx="1" presStyleCnt="4" custScaleX="115083">
        <dgm:presLayoutVars>
          <dgm:chPref val="3"/>
        </dgm:presLayoutVars>
      </dgm:prSet>
      <dgm:spPr/>
    </dgm:pt>
    <dgm:pt modelId="{2E2996EB-B749-4B44-B413-3221EEF84CAF}" type="pres">
      <dgm:prSet presAssocID="{9451E53B-F09E-460C-95AB-90087E7B9327}" presName="rootConnector" presStyleLbl="node2" presStyleIdx="1" presStyleCnt="4"/>
      <dgm:spPr/>
    </dgm:pt>
    <dgm:pt modelId="{ED567119-9A1D-4C08-B013-A93DAF852A9D}" type="pres">
      <dgm:prSet presAssocID="{9451E53B-F09E-460C-95AB-90087E7B9327}" presName="hierChild4" presStyleCnt="0"/>
      <dgm:spPr/>
    </dgm:pt>
    <dgm:pt modelId="{73EFCA46-5334-4DFD-9F20-26B4BF4D97C1}" type="pres">
      <dgm:prSet presAssocID="{9451E53B-F09E-460C-95AB-90087E7B9327}" presName="hierChild5" presStyleCnt="0"/>
      <dgm:spPr/>
    </dgm:pt>
    <dgm:pt modelId="{73308216-A245-48D3-90F9-FB90EE8BBEF3}" type="pres">
      <dgm:prSet presAssocID="{22C4BCFC-80D5-4B87-B6E1-9DD7A6BFD494}" presName="Name37" presStyleLbl="parChTrans1D2" presStyleIdx="2" presStyleCnt="4"/>
      <dgm:spPr/>
    </dgm:pt>
    <dgm:pt modelId="{B287A431-4CED-4DB1-B3FE-403DF70439F4}" type="pres">
      <dgm:prSet presAssocID="{05E65D17-C8E1-4856-A403-0A28859CA9D1}" presName="hierRoot2" presStyleCnt="0">
        <dgm:presLayoutVars>
          <dgm:hierBranch val="init"/>
        </dgm:presLayoutVars>
      </dgm:prSet>
      <dgm:spPr/>
    </dgm:pt>
    <dgm:pt modelId="{D40E8BF4-C603-4C0E-A351-B1673D4E382C}" type="pres">
      <dgm:prSet presAssocID="{05E65D17-C8E1-4856-A403-0A28859CA9D1}" presName="rootComposite" presStyleCnt="0"/>
      <dgm:spPr/>
    </dgm:pt>
    <dgm:pt modelId="{88D1264D-A7C1-447C-9946-B58B4EEDDF1E}" type="pres">
      <dgm:prSet presAssocID="{05E65D17-C8E1-4856-A403-0A28859CA9D1}" presName="rootText" presStyleLbl="node2" presStyleIdx="2" presStyleCnt="4">
        <dgm:presLayoutVars>
          <dgm:chPref val="3"/>
        </dgm:presLayoutVars>
      </dgm:prSet>
      <dgm:spPr/>
    </dgm:pt>
    <dgm:pt modelId="{E8F3C6C1-EC0E-4EF0-B064-86E0F1EF8EB0}" type="pres">
      <dgm:prSet presAssocID="{05E65D17-C8E1-4856-A403-0A28859CA9D1}" presName="rootConnector" presStyleLbl="node2" presStyleIdx="2" presStyleCnt="4"/>
      <dgm:spPr/>
    </dgm:pt>
    <dgm:pt modelId="{63BE6D48-21BB-4AD0-B611-003CBD9061B1}" type="pres">
      <dgm:prSet presAssocID="{05E65D17-C8E1-4856-A403-0A28859CA9D1}" presName="hierChild4" presStyleCnt="0"/>
      <dgm:spPr/>
    </dgm:pt>
    <dgm:pt modelId="{E2375DF8-C8BA-4D8D-9853-FD24F101BD14}" type="pres">
      <dgm:prSet presAssocID="{05E65D17-C8E1-4856-A403-0A28859CA9D1}" presName="hierChild5" presStyleCnt="0"/>
      <dgm:spPr/>
    </dgm:pt>
    <dgm:pt modelId="{151E112E-CA57-4B7E-A940-7AB3C703EFD1}" type="pres">
      <dgm:prSet presAssocID="{3F71E5AD-ADFC-4CFF-B260-9A58BD55B06C}" presName="Name37" presStyleLbl="parChTrans1D2" presStyleIdx="3" presStyleCnt="4"/>
      <dgm:spPr/>
    </dgm:pt>
    <dgm:pt modelId="{E3359C90-CCC5-4CAC-A11A-817EEDAF26E9}" type="pres">
      <dgm:prSet presAssocID="{4FB1D750-1814-4DF7-A89B-6A6707860392}" presName="hierRoot2" presStyleCnt="0">
        <dgm:presLayoutVars>
          <dgm:hierBranch val="init"/>
        </dgm:presLayoutVars>
      </dgm:prSet>
      <dgm:spPr/>
    </dgm:pt>
    <dgm:pt modelId="{7910399F-DFAE-4F8C-9479-2EB580604303}" type="pres">
      <dgm:prSet presAssocID="{4FB1D750-1814-4DF7-A89B-6A6707860392}" presName="rootComposite" presStyleCnt="0"/>
      <dgm:spPr/>
    </dgm:pt>
    <dgm:pt modelId="{EC8FC519-AAEE-43B6-B2E2-9B70C5D978FF}" type="pres">
      <dgm:prSet presAssocID="{4FB1D750-1814-4DF7-A89B-6A6707860392}" presName="rootText" presStyleLbl="node2" presStyleIdx="3" presStyleCnt="4" custScaleX="129329">
        <dgm:presLayoutVars>
          <dgm:chPref val="3"/>
        </dgm:presLayoutVars>
      </dgm:prSet>
      <dgm:spPr/>
    </dgm:pt>
    <dgm:pt modelId="{3A697995-08B3-47B7-A54D-80D6491A2E73}" type="pres">
      <dgm:prSet presAssocID="{4FB1D750-1814-4DF7-A89B-6A6707860392}" presName="rootConnector" presStyleLbl="node2" presStyleIdx="3" presStyleCnt="4"/>
      <dgm:spPr/>
    </dgm:pt>
    <dgm:pt modelId="{37170189-377E-4290-B4C6-FC20AA05E80B}" type="pres">
      <dgm:prSet presAssocID="{4FB1D750-1814-4DF7-A89B-6A6707860392}" presName="hierChild4" presStyleCnt="0"/>
      <dgm:spPr/>
    </dgm:pt>
    <dgm:pt modelId="{4BD352E6-3717-423F-90EA-166130C9777C}" type="pres">
      <dgm:prSet presAssocID="{4FB1D750-1814-4DF7-A89B-6A6707860392}" presName="hierChild5" presStyleCnt="0"/>
      <dgm:spPr/>
    </dgm:pt>
    <dgm:pt modelId="{1F5BF0BB-0821-4133-B4AB-1665D127428C}" type="pres">
      <dgm:prSet presAssocID="{429B8AA5-BAAB-47AB-9384-6614CB32DAF9}" presName="hierChild3" presStyleCnt="0"/>
      <dgm:spPr/>
    </dgm:pt>
  </dgm:ptLst>
  <dgm:cxnLst>
    <dgm:cxn modelId="{216C4118-E3D8-49A6-9219-9D06CEA0D192}" type="presOf" srcId="{05E65D17-C8E1-4856-A403-0A28859CA9D1}" destId="{88D1264D-A7C1-447C-9946-B58B4EEDDF1E}" srcOrd="0" destOrd="0" presId="urn:microsoft.com/office/officeart/2005/8/layout/orgChart1#1"/>
    <dgm:cxn modelId="{19EE241A-138E-41BD-88F5-08C299109252}" type="presOf" srcId="{9451E53B-F09E-460C-95AB-90087E7B9327}" destId="{2E2996EB-B749-4B44-B413-3221EEF84CAF}" srcOrd="1" destOrd="0" presId="urn:microsoft.com/office/officeart/2005/8/layout/orgChart1#1"/>
    <dgm:cxn modelId="{7447963D-3777-4DD4-B81C-C4D4DB027A36}" type="presOf" srcId="{429B8AA5-BAAB-47AB-9384-6614CB32DAF9}" destId="{F5207352-EC72-4CDF-ADF2-210DC9DBDD20}" srcOrd="1" destOrd="0" presId="urn:microsoft.com/office/officeart/2005/8/layout/orgChart1#1"/>
    <dgm:cxn modelId="{EF380A63-562D-4B74-8477-735C6B348324}" type="presOf" srcId="{9451E53B-F09E-460C-95AB-90087E7B9327}" destId="{42147919-CB81-4E9D-9751-236DB7328497}" srcOrd="0" destOrd="0" presId="urn:microsoft.com/office/officeart/2005/8/layout/orgChart1#1"/>
    <dgm:cxn modelId="{B46F5347-E9D4-4BE6-AE45-92305AC32561}" type="presOf" srcId="{05E65D17-C8E1-4856-A403-0A28859CA9D1}" destId="{E8F3C6C1-EC0E-4EF0-B064-86E0F1EF8EB0}" srcOrd="1" destOrd="0" presId="urn:microsoft.com/office/officeart/2005/8/layout/orgChart1#1"/>
    <dgm:cxn modelId="{B248AF48-3258-410C-8281-5FF2DA3CFEBD}" type="presOf" srcId="{4FB1D750-1814-4DF7-A89B-6A6707860392}" destId="{3A697995-08B3-47B7-A54D-80D6491A2E73}" srcOrd="1" destOrd="0" presId="urn:microsoft.com/office/officeart/2005/8/layout/orgChart1#1"/>
    <dgm:cxn modelId="{84665C49-1C14-46E6-8016-8276B5088801}" type="presOf" srcId="{0CB6C993-EE7B-4FC9-AAB7-409AF27FC6F3}" destId="{9DA2F2EB-C0A6-47A1-8608-636B313573A6}" srcOrd="0" destOrd="0" presId="urn:microsoft.com/office/officeart/2005/8/layout/orgChart1#1"/>
    <dgm:cxn modelId="{5377DF4A-D794-41B4-81EF-3E379015037B}" type="presOf" srcId="{429B8AA5-BAAB-47AB-9384-6614CB32DAF9}" destId="{23262037-FA85-421C-AF3B-3BC224ADFF6A}" srcOrd="0" destOrd="0" presId="urn:microsoft.com/office/officeart/2005/8/layout/orgChart1#1"/>
    <dgm:cxn modelId="{C4B4EE6D-9415-428F-BA47-23FA6509CF73}" type="presOf" srcId="{6AD559F3-74B2-42A4-92B6-20991446111A}" destId="{5EC0DC80-6F0B-489B-80B0-8DB81E9F34FF}" srcOrd="0" destOrd="0" presId="urn:microsoft.com/office/officeart/2005/8/layout/orgChart1#1"/>
    <dgm:cxn modelId="{36918970-5C65-408A-BA81-07C84CFEC976}" type="presOf" srcId="{22C4BCFC-80D5-4B87-B6E1-9DD7A6BFD494}" destId="{73308216-A245-48D3-90F9-FB90EE8BBEF3}" srcOrd="0" destOrd="0" presId="urn:microsoft.com/office/officeart/2005/8/layout/orgChart1#1"/>
    <dgm:cxn modelId="{F5E41976-8053-4332-8CBF-B8D79726291B}" type="presOf" srcId="{4FB1D750-1814-4DF7-A89B-6A6707860392}" destId="{EC8FC519-AAEE-43B6-B2E2-9B70C5D978FF}" srcOrd="0" destOrd="0" presId="urn:microsoft.com/office/officeart/2005/8/layout/orgChart1#1"/>
    <dgm:cxn modelId="{A3092276-7005-4F3B-BD79-CF5E3CD627BF}" type="presOf" srcId="{F5CB2BA1-33BA-4FD8-87DA-4EDD54266E60}" destId="{6815FF7F-2BA3-4261-90E8-0802D0AAB3B3}" srcOrd="0" destOrd="0" presId="urn:microsoft.com/office/officeart/2005/8/layout/orgChart1#1"/>
    <dgm:cxn modelId="{D084D48D-4EED-496A-B04B-F05CA73CC7C5}" type="presOf" srcId="{3F71E5AD-ADFC-4CFF-B260-9A58BD55B06C}" destId="{151E112E-CA57-4B7E-A940-7AB3C703EFD1}" srcOrd="0" destOrd="0" presId="urn:microsoft.com/office/officeart/2005/8/layout/orgChart1#1"/>
    <dgm:cxn modelId="{63ED39B9-0184-4D9D-AA6F-54909E3099AA}" type="presOf" srcId="{7C95E59B-26C4-426C-AA41-752AA06DB9C6}" destId="{53433A7F-687F-45EF-8373-236711B442FA}" srcOrd="0" destOrd="0" presId="urn:microsoft.com/office/officeart/2005/8/layout/orgChart1#1"/>
    <dgm:cxn modelId="{DE7203C4-4738-4D84-B80C-4103C07D9A64}" srcId="{429B8AA5-BAAB-47AB-9384-6614CB32DAF9}" destId="{4FB1D750-1814-4DF7-A89B-6A6707860392}" srcOrd="3" destOrd="0" parTransId="{3F71E5AD-ADFC-4CFF-B260-9A58BD55B06C}" sibTransId="{B2803585-EFC0-4460-9B40-EE30FEC72DCF}"/>
    <dgm:cxn modelId="{126C1DC5-5FB9-410E-B978-D3E08D5DA199}" srcId="{7C95E59B-26C4-426C-AA41-752AA06DB9C6}" destId="{429B8AA5-BAAB-47AB-9384-6614CB32DAF9}" srcOrd="0" destOrd="0" parTransId="{DAA35CDE-48FF-429F-8645-ACF089BB2938}" sibTransId="{83C7034A-722A-4000-A432-F4CA422744E4}"/>
    <dgm:cxn modelId="{6D66F1CF-06C3-4C27-BA89-4086774F94CC}" type="presOf" srcId="{6AD559F3-74B2-42A4-92B6-20991446111A}" destId="{CB17B9D5-BB17-4FE8-866A-C0C8E5ABD994}" srcOrd="1" destOrd="0" presId="urn:microsoft.com/office/officeart/2005/8/layout/orgChart1#1"/>
    <dgm:cxn modelId="{E93BB6DF-B73B-4975-83E0-ADC6B92860F8}" srcId="{429B8AA5-BAAB-47AB-9384-6614CB32DAF9}" destId="{6AD559F3-74B2-42A4-92B6-20991446111A}" srcOrd="0" destOrd="0" parTransId="{0CB6C993-EE7B-4FC9-AAB7-409AF27FC6F3}" sibTransId="{7551F14C-19BE-40EC-B425-E13FF9449E5E}"/>
    <dgm:cxn modelId="{4268A5E2-4AA5-4EB9-91FB-3FC10763D9B6}" srcId="{429B8AA5-BAAB-47AB-9384-6614CB32DAF9}" destId="{9451E53B-F09E-460C-95AB-90087E7B9327}" srcOrd="1" destOrd="0" parTransId="{F5CB2BA1-33BA-4FD8-87DA-4EDD54266E60}" sibTransId="{CA6C1D34-7B6B-44BF-94FC-3BB0D264492A}"/>
    <dgm:cxn modelId="{26F104F7-4841-48EC-B282-61A225FC4CBD}" srcId="{429B8AA5-BAAB-47AB-9384-6614CB32DAF9}" destId="{05E65D17-C8E1-4856-A403-0A28859CA9D1}" srcOrd="2" destOrd="0" parTransId="{22C4BCFC-80D5-4B87-B6E1-9DD7A6BFD494}" sibTransId="{86286483-6685-4644-8CCF-ED23E4DB6B5A}"/>
    <dgm:cxn modelId="{90C27550-B76D-4A35-8DD0-0A3927191CED}" type="presParOf" srcId="{53433A7F-687F-45EF-8373-236711B442FA}" destId="{AE0E21A0-DC04-41DB-96AA-4C81CA769434}" srcOrd="0" destOrd="0" presId="urn:microsoft.com/office/officeart/2005/8/layout/orgChart1#1"/>
    <dgm:cxn modelId="{4D6FEC9D-35B6-49FA-8093-B336FE2E59B7}" type="presParOf" srcId="{AE0E21A0-DC04-41DB-96AA-4C81CA769434}" destId="{377F2F54-0BA0-451B-8BE5-3F12BB8EB056}" srcOrd="0" destOrd="0" presId="urn:microsoft.com/office/officeart/2005/8/layout/orgChart1#1"/>
    <dgm:cxn modelId="{40475E84-3EA2-4A3F-8D0D-FA84F1493EC4}" type="presParOf" srcId="{377F2F54-0BA0-451B-8BE5-3F12BB8EB056}" destId="{23262037-FA85-421C-AF3B-3BC224ADFF6A}" srcOrd="0" destOrd="0" presId="urn:microsoft.com/office/officeart/2005/8/layout/orgChart1#1"/>
    <dgm:cxn modelId="{6092D81A-251C-47D0-B0E1-CA10A18D1737}" type="presParOf" srcId="{377F2F54-0BA0-451B-8BE5-3F12BB8EB056}" destId="{F5207352-EC72-4CDF-ADF2-210DC9DBDD20}" srcOrd="1" destOrd="0" presId="urn:microsoft.com/office/officeart/2005/8/layout/orgChart1#1"/>
    <dgm:cxn modelId="{01113C7F-69C3-4ACB-AAAD-A8880FD0B137}" type="presParOf" srcId="{AE0E21A0-DC04-41DB-96AA-4C81CA769434}" destId="{750B32EE-FABB-4E3B-B078-A59B5EAF3733}" srcOrd="1" destOrd="0" presId="urn:microsoft.com/office/officeart/2005/8/layout/orgChart1#1"/>
    <dgm:cxn modelId="{4AD06856-8CCF-462C-BCEE-2B70C603E162}" type="presParOf" srcId="{750B32EE-FABB-4E3B-B078-A59B5EAF3733}" destId="{9DA2F2EB-C0A6-47A1-8608-636B313573A6}" srcOrd="0" destOrd="0" presId="urn:microsoft.com/office/officeart/2005/8/layout/orgChart1#1"/>
    <dgm:cxn modelId="{9A84DC0F-1BA4-4E89-8AEB-B26E0F54AFE1}" type="presParOf" srcId="{750B32EE-FABB-4E3B-B078-A59B5EAF3733}" destId="{9EBD5B56-43B5-4A2C-B1C8-AAAB17C202F4}" srcOrd="1" destOrd="0" presId="urn:microsoft.com/office/officeart/2005/8/layout/orgChart1#1"/>
    <dgm:cxn modelId="{621D1962-1322-439D-907C-251F3B0F56D7}" type="presParOf" srcId="{9EBD5B56-43B5-4A2C-B1C8-AAAB17C202F4}" destId="{A5E59FC0-0C0B-4054-B354-24E15CF8E046}" srcOrd="0" destOrd="0" presId="urn:microsoft.com/office/officeart/2005/8/layout/orgChart1#1"/>
    <dgm:cxn modelId="{FC747602-F3B3-41F4-BE85-B063F736F816}" type="presParOf" srcId="{A5E59FC0-0C0B-4054-B354-24E15CF8E046}" destId="{5EC0DC80-6F0B-489B-80B0-8DB81E9F34FF}" srcOrd="0" destOrd="0" presId="urn:microsoft.com/office/officeart/2005/8/layout/orgChart1#1"/>
    <dgm:cxn modelId="{F9424EAC-795C-4FA1-832A-85F1CD9C7C12}" type="presParOf" srcId="{A5E59FC0-0C0B-4054-B354-24E15CF8E046}" destId="{CB17B9D5-BB17-4FE8-866A-C0C8E5ABD994}" srcOrd="1" destOrd="0" presId="urn:microsoft.com/office/officeart/2005/8/layout/orgChart1#1"/>
    <dgm:cxn modelId="{35415CF5-3C06-4379-AC81-10D18042E529}" type="presParOf" srcId="{9EBD5B56-43B5-4A2C-B1C8-AAAB17C202F4}" destId="{703666E5-3E26-48E6-9044-8742F450BB8D}" srcOrd="1" destOrd="0" presId="urn:microsoft.com/office/officeart/2005/8/layout/orgChart1#1"/>
    <dgm:cxn modelId="{087D4FDB-2BD7-4AD2-BCE7-C652540AA376}" type="presParOf" srcId="{9EBD5B56-43B5-4A2C-B1C8-AAAB17C202F4}" destId="{BB92E60C-142B-4612-B2A3-6CA22C46EB9A}" srcOrd="2" destOrd="0" presId="urn:microsoft.com/office/officeart/2005/8/layout/orgChart1#1"/>
    <dgm:cxn modelId="{3341796E-03F4-4F73-9783-D5A25FDA29A0}" type="presParOf" srcId="{750B32EE-FABB-4E3B-B078-A59B5EAF3733}" destId="{6815FF7F-2BA3-4261-90E8-0802D0AAB3B3}" srcOrd="2" destOrd="0" presId="urn:microsoft.com/office/officeart/2005/8/layout/orgChart1#1"/>
    <dgm:cxn modelId="{5561B0E9-0924-4D92-8AC0-5FC9C1624D6F}" type="presParOf" srcId="{750B32EE-FABB-4E3B-B078-A59B5EAF3733}" destId="{16BC9C72-1127-46A1-ADC2-552A160008AC}" srcOrd="3" destOrd="0" presId="urn:microsoft.com/office/officeart/2005/8/layout/orgChart1#1"/>
    <dgm:cxn modelId="{5650565B-4378-4B38-A2ED-B7EF22C22C37}" type="presParOf" srcId="{16BC9C72-1127-46A1-ADC2-552A160008AC}" destId="{05B6DB7D-1204-4BDD-908F-78264B188986}" srcOrd="0" destOrd="0" presId="urn:microsoft.com/office/officeart/2005/8/layout/orgChart1#1"/>
    <dgm:cxn modelId="{6B50A1D6-4FF7-4E87-B675-A692372C0625}" type="presParOf" srcId="{05B6DB7D-1204-4BDD-908F-78264B188986}" destId="{42147919-CB81-4E9D-9751-236DB7328497}" srcOrd="0" destOrd="0" presId="urn:microsoft.com/office/officeart/2005/8/layout/orgChart1#1"/>
    <dgm:cxn modelId="{9E36C3EF-E1EE-4B65-B2BF-858DE91532A0}" type="presParOf" srcId="{05B6DB7D-1204-4BDD-908F-78264B188986}" destId="{2E2996EB-B749-4B44-B413-3221EEF84CAF}" srcOrd="1" destOrd="0" presId="urn:microsoft.com/office/officeart/2005/8/layout/orgChart1#1"/>
    <dgm:cxn modelId="{F4225939-DD9C-493C-875C-55ED3BC5D030}" type="presParOf" srcId="{16BC9C72-1127-46A1-ADC2-552A160008AC}" destId="{ED567119-9A1D-4C08-B013-A93DAF852A9D}" srcOrd="1" destOrd="0" presId="urn:microsoft.com/office/officeart/2005/8/layout/orgChart1#1"/>
    <dgm:cxn modelId="{2DBECD51-AF4B-45F4-9C10-2CDB1B831C4C}" type="presParOf" srcId="{16BC9C72-1127-46A1-ADC2-552A160008AC}" destId="{73EFCA46-5334-4DFD-9F20-26B4BF4D97C1}" srcOrd="2" destOrd="0" presId="urn:microsoft.com/office/officeart/2005/8/layout/orgChart1#1"/>
    <dgm:cxn modelId="{C67EF868-55D5-4D8F-8A87-D3693A6249E1}" type="presParOf" srcId="{750B32EE-FABB-4E3B-B078-A59B5EAF3733}" destId="{73308216-A245-48D3-90F9-FB90EE8BBEF3}" srcOrd="4" destOrd="0" presId="urn:microsoft.com/office/officeart/2005/8/layout/orgChart1#1"/>
    <dgm:cxn modelId="{47CFA681-F26B-4C3A-8C94-BD11A8721127}" type="presParOf" srcId="{750B32EE-FABB-4E3B-B078-A59B5EAF3733}" destId="{B287A431-4CED-4DB1-B3FE-403DF70439F4}" srcOrd="5" destOrd="0" presId="urn:microsoft.com/office/officeart/2005/8/layout/orgChart1#1"/>
    <dgm:cxn modelId="{BBB0FD14-CB61-4A8B-B37B-72D2CC59351A}" type="presParOf" srcId="{B287A431-4CED-4DB1-B3FE-403DF70439F4}" destId="{D40E8BF4-C603-4C0E-A351-B1673D4E382C}" srcOrd="0" destOrd="0" presId="urn:microsoft.com/office/officeart/2005/8/layout/orgChart1#1"/>
    <dgm:cxn modelId="{952394C6-252C-4F3A-9B41-A15CE55818CF}" type="presParOf" srcId="{D40E8BF4-C603-4C0E-A351-B1673D4E382C}" destId="{88D1264D-A7C1-447C-9946-B58B4EEDDF1E}" srcOrd="0" destOrd="0" presId="urn:microsoft.com/office/officeart/2005/8/layout/orgChart1#1"/>
    <dgm:cxn modelId="{8064B4F9-6756-471F-B088-578AE78B64FA}" type="presParOf" srcId="{D40E8BF4-C603-4C0E-A351-B1673D4E382C}" destId="{E8F3C6C1-EC0E-4EF0-B064-86E0F1EF8EB0}" srcOrd="1" destOrd="0" presId="urn:microsoft.com/office/officeart/2005/8/layout/orgChart1#1"/>
    <dgm:cxn modelId="{9096A52A-1C0E-4393-AE24-041FACFAE3B7}" type="presParOf" srcId="{B287A431-4CED-4DB1-B3FE-403DF70439F4}" destId="{63BE6D48-21BB-4AD0-B611-003CBD9061B1}" srcOrd="1" destOrd="0" presId="urn:microsoft.com/office/officeart/2005/8/layout/orgChart1#1"/>
    <dgm:cxn modelId="{E12E77EF-5612-4123-9877-0CFCCD21F6F6}" type="presParOf" srcId="{B287A431-4CED-4DB1-B3FE-403DF70439F4}" destId="{E2375DF8-C8BA-4D8D-9853-FD24F101BD14}" srcOrd="2" destOrd="0" presId="urn:microsoft.com/office/officeart/2005/8/layout/orgChart1#1"/>
    <dgm:cxn modelId="{AA9733A2-1832-4F78-83DC-E4179894463F}" type="presParOf" srcId="{750B32EE-FABB-4E3B-B078-A59B5EAF3733}" destId="{151E112E-CA57-4B7E-A940-7AB3C703EFD1}" srcOrd="6" destOrd="0" presId="urn:microsoft.com/office/officeart/2005/8/layout/orgChart1#1"/>
    <dgm:cxn modelId="{11D8EA58-6F88-4029-90FB-6A8CB3343296}" type="presParOf" srcId="{750B32EE-FABB-4E3B-B078-A59B5EAF3733}" destId="{E3359C90-CCC5-4CAC-A11A-817EEDAF26E9}" srcOrd="7" destOrd="0" presId="urn:microsoft.com/office/officeart/2005/8/layout/orgChart1#1"/>
    <dgm:cxn modelId="{758F6979-5FE9-4903-8680-3219D7E0EC63}" type="presParOf" srcId="{E3359C90-CCC5-4CAC-A11A-817EEDAF26E9}" destId="{7910399F-DFAE-4F8C-9479-2EB580604303}" srcOrd="0" destOrd="0" presId="urn:microsoft.com/office/officeart/2005/8/layout/orgChart1#1"/>
    <dgm:cxn modelId="{F24815C8-AC16-4389-ADB4-151D4E04512A}" type="presParOf" srcId="{7910399F-DFAE-4F8C-9479-2EB580604303}" destId="{EC8FC519-AAEE-43B6-B2E2-9B70C5D978FF}" srcOrd="0" destOrd="0" presId="urn:microsoft.com/office/officeart/2005/8/layout/orgChart1#1"/>
    <dgm:cxn modelId="{2ED932A7-C4D8-479F-8A73-7099198D3C94}" type="presParOf" srcId="{7910399F-DFAE-4F8C-9479-2EB580604303}" destId="{3A697995-08B3-47B7-A54D-80D6491A2E73}" srcOrd="1" destOrd="0" presId="urn:microsoft.com/office/officeart/2005/8/layout/orgChart1#1"/>
    <dgm:cxn modelId="{2EF80832-885F-4C90-B44B-08ED55065725}" type="presParOf" srcId="{E3359C90-CCC5-4CAC-A11A-817EEDAF26E9}" destId="{37170189-377E-4290-B4C6-FC20AA05E80B}" srcOrd="1" destOrd="0" presId="urn:microsoft.com/office/officeart/2005/8/layout/orgChart1#1"/>
    <dgm:cxn modelId="{F743CEC6-B047-4937-BC05-C7E98865D1A7}" type="presParOf" srcId="{E3359C90-CCC5-4CAC-A11A-817EEDAF26E9}" destId="{4BD352E6-3717-423F-90EA-166130C9777C}" srcOrd="2" destOrd="0" presId="urn:microsoft.com/office/officeart/2005/8/layout/orgChart1#1"/>
    <dgm:cxn modelId="{161DFC64-EE75-4150-A7EA-668B8389F4FA}" type="presParOf" srcId="{AE0E21A0-DC04-41DB-96AA-4C81CA769434}" destId="{1F5BF0BB-0821-4133-B4AB-1665D127428C}" srcOrd="2" destOrd="0" presId="urn:microsoft.com/office/officeart/2005/8/layout/orgChar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B223CA-0A99-4BED-9C48-CCC1C8C60ECA}" type="doc">
      <dgm:prSet loTypeId="urn:microsoft.com/office/officeart/2005/8/layout/chevron1" loCatId="process" qsTypeId="urn:microsoft.com/office/officeart/2005/8/quickstyle/simple4#4" qsCatId="simple" csTypeId="urn:microsoft.com/office/officeart/2005/8/colors/accent1_2#5" csCatId="accent1" phldr="1"/>
      <dgm:spPr/>
    </dgm:pt>
    <dgm:pt modelId="{292F6614-CA8B-4ADA-82A8-7B7BD21D5DFD}">
      <dgm:prSet phldrT="[文本]" custT="1"/>
      <dgm:spPr/>
      <dgm:t>
        <a:bodyPr/>
        <a:lstStyle/>
        <a:p>
          <a:r>
            <a:rPr lang="zh-CN" altLang="en-US" sz="2000" dirty="0"/>
            <a:t>运行</a:t>
          </a:r>
        </a:p>
      </dgm:t>
    </dgm:pt>
    <dgm:pt modelId="{D496BCB6-38E0-49B3-A366-F5425567675F}" type="parTrans" cxnId="{5CAFD6FC-B4D6-4FFF-8B17-56124E820410}">
      <dgm:prSet/>
      <dgm:spPr/>
      <dgm:t>
        <a:bodyPr/>
        <a:lstStyle/>
        <a:p>
          <a:endParaRPr lang="zh-CN" altLang="en-US" sz="1800"/>
        </a:p>
      </dgm:t>
    </dgm:pt>
    <dgm:pt modelId="{2AD337D2-DF0B-42C7-9CBB-50C76D385A2F}" type="sibTrans" cxnId="{5CAFD6FC-B4D6-4FFF-8B17-56124E820410}">
      <dgm:prSet/>
      <dgm:spPr/>
      <dgm:t>
        <a:bodyPr/>
        <a:lstStyle/>
        <a:p>
          <a:endParaRPr lang="zh-CN" altLang="en-US" sz="1800"/>
        </a:p>
      </dgm:t>
    </dgm:pt>
    <dgm:pt modelId="{07C909D4-E62E-44B4-8777-E17F9E93EA40}">
      <dgm:prSet phldrT="[文本]" custT="1"/>
      <dgm:spPr>
        <a:noFill/>
        <a:ln>
          <a:solidFill>
            <a:schemeClr val="accent1"/>
          </a:solidFill>
        </a:ln>
      </dgm:spPr>
      <dgm:t>
        <a:bodyPr/>
        <a:lstStyle/>
        <a:p>
          <a:r>
            <a:rPr lang="zh-CN" altLang="en-US" sz="2000" dirty="0">
              <a:solidFill>
                <a:schemeClr val="tx1"/>
              </a:solidFill>
            </a:rPr>
            <a:t>等待</a:t>
          </a:r>
        </a:p>
      </dgm:t>
    </dgm:pt>
    <dgm:pt modelId="{15355443-7CE9-4479-9A74-94C48F9D71DC}" type="parTrans" cxnId="{5E7AC573-1F9E-4F76-BD28-E24D8F3FFE3C}">
      <dgm:prSet/>
      <dgm:spPr/>
      <dgm:t>
        <a:bodyPr/>
        <a:lstStyle/>
        <a:p>
          <a:endParaRPr lang="zh-CN" altLang="en-US" sz="1800"/>
        </a:p>
      </dgm:t>
    </dgm:pt>
    <dgm:pt modelId="{44E824DD-FF0A-46AA-B3D3-FF8E7A723077}" type="sibTrans" cxnId="{5E7AC573-1F9E-4F76-BD28-E24D8F3FFE3C}">
      <dgm:prSet/>
      <dgm:spPr/>
      <dgm:t>
        <a:bodyPr/>
        <a:lstStyle/>
        <a:p>
          <a:endParaRPr lang="zh-CN" altLang="en-US" sz="1800"/>
        </a:p>
      </dgm:t>
    </dgm:pt>
    <dgm:pt modelId="{B0C9BD37-8D3A-4491-A5D6-51EDA166C731}">
      <dgm:prSet phldrT="[文本]" custT="1"/>
      <dgm:spPr/>
      <dgm:t>
        <a:bodyPr/>
        <a:lstStyle/>
        <a:p>
          <a:r>
            <a:rPr lang="zh-CN" altLang="en-US" sz="2000" dirty="0"/>
            <a:t>运行</a:t>
          </a:r>
        </a:p>
      </dgm:t>
    </dgm:pt>
    <dgm:pt modelId="{91122CA0-EB9A-4356-B4AF-CB9B7EE76DA2}" type="parTrans" cxnId="{5DF8E4C7-4CA3-4860-B3D6-95AAD59E15C8}">
      <dgm:prSet/>
      <dgm:spPr/>
      <dgm:t>
        <a:bodyPr/>
        <a:lstStyle/>
        <a:p>
          <a:endParaRPr lang="zh-CN" altLang="en-US" sz="1800"/>
        </a:p>
      </dgm:t>
    </dgm:pt>
    <dgm:pt modelId="{6C2383FB-6699-4622-A415-21445E42212A}" type="sibTrans" cxnId="{5DF8E4C7-4CA3-4860-B3D6-95AAD59E15C8}">
      <dgm:prSet/>
      <dgm:spPr/>
      <dgm:t>
        <a:bodyPr/>
        <a:lstStyle/>
        <a:p>
          <a:endParaRPr lang="zh-CN" altLang="en-US" sz="1800"/>
        </a:p>
      </dgm:t>
    </dgm:pt>
    <dgm:pt modelId="{D460DF3F-B15F-4C97-9FAB-2217B1D99E5B}">
      <dgm:prSet phldrT="[文本]" custT="1"/>
      <dgm:spPr>
        <a:noFill/>
        <a:ln>
          <a:noFill/>
        </a:ln>
      </dgm:spPr>
      <dgm:t>
        <a:bodyPr/>
        <a:lstStyle/>
        <a:p>
          <a:r>
            <a:rPr lang="zh-CN" altLang="en-US" sz="2000" dirty="0">
              <a:solidFill>
                <a:schemeClr val="tx1"/>
              </a:solidFill>
            </a:rPr>
            <a:t>等待</a:t>
          </a:r>
        </a:p>
      </dgm:t>
    </dgm:pt>
    <dgm:pt modelId="{9B712C70-F61B-4FB3-8177-B39C064D49AA}" type="parTrans" cxnId="{5A8882E3-0D2E-4852-AA5A-51EECF0B5DB5}">
      <dgm:prSet/>
      <dgm:spPr/>
      <dgm:t>
        <a:bodyPr/>
        <a:lstStyle/>
        <a:p>
          <a:endParaRPr lang="zh-CN" altLang="en-US" sz="1800"/>
        </a:p>
      </dgm:t>
    </dgm:pt>
    <dgm:pt modelId="{26ABE526-1776-4BCB-9A35-F80E77DD138F}" type="sibTrans" cxnId="{5A8882E3-0D2E-4852-AA5A-51EECF0B5DB5}">
      <dgm:prSet/>
      <dgm:spPr/>
      <dgm:t>
        <a:bodyPr/>
        <a:lstStyle/>
        <a:p>
          <a:endParaRPr lang="zh-CN" altLang="en-US" sz="1800"/>
        </a:p>
      </dgm:t>
    </dgm:pt>
    <dgm:pt modelId="{FFC56AEB-AB54-4A09-84A8-F8614467FBDD}" type="pres">
      <dgm:prSet presAssocID="{03B223CA-0A99-4BED-9C48-CCC1C8C60ECA}" presName="Name0" presStyleCnt="0">
        <dgm:presLayoutVars>
          <dgm:dir/>
          <dgm:animLvl val="lvl"/>
          <dgm:resizeHandles val="exact"/>
        </dgm:presLayoutVars>
      </dgm:prSet>
      <dgm:spPr/>
    </dgm:pt>
    <dgm:pt modelId="{2B2EF71C-1853-4003-AA7A-93504188BE41}" type="pres">
      <dgm:prSet presAssocID="{292F6614-CA8B-4ADA-82A8-7B7BD21D5DFD}" presName="parTxOnly" presStyleLbl="node1" presStyleIdx="0" presStyleCnt="4" custScaleX="119548">
        <dgm:presLayoutVars>
          <dgm:chMax val="0"/>
          <dgm:chPref val="0"/>
          <dgm:bulletEnabled val="1"/>
        </dgm:presLayoutVars>
      </dgm:prSet>
      <dgm:spPr/>
    </dgm:pt>
    <dgm:pt modelId="{E7A7A1FE-D78D-41C2-99CC-EC59B1A70AFB}" type="pres">
      <dgm:prSet presAssocID="{2AD337D2-DF0B-42C7-9CBB-50C76D385A2F}" presName="parTxOnlySpace" presStyleCnt="0"/>
      <dgm:spPr/>
    </dgm:pt>
    <dgm:pt modelId="{D412ED9C-98DE-4203-B9F5-8C7B70CA2259}" type="pres">
      <dgm:prSet presAssocID="{07C909D4-E62E-44B4-8777-E17F9E93EA40}" presName="parTxOnly" presStyleLbl="node1" presStyleIdx="1" presStyleCnt="4" custScaleX="303488">
        <dgm:presLayoutVars>
          <dgm:chMax val="0"/>
          <dgm:chPref val="0"/>
          <dgm:bulletEnabled val="1"/>
        </dgm:presLayoutVars>
      </dgm:prSet>
      <dgm:spPr/>
    </dgm:pt>
    <dgm:pt modelId="{9E442EE0-DD1F-4DD9-B5C2-A07B982663BA}" type="pres">
      <dgm:prSet presAssocID="{44E824DD-FF0A-46AA-B3D3-FF8E7A723077}" presName="parTxOnlySpace" presStyleCnt="0"/>
      <dgm:spPr/>
    </dgm:pt>
    <dgm:pt modelId="{CFC77D28-D7A8-4AE3-9440-F7AD1BCD89C3}" type="pres">
      <dgm:prSet presAssocID="{B0C9BD37-8D3A-4491-A5D6-51EDA166C731}" presName="parTxOnly" presStyleLbl="node1" presStyleIdx="2" presStyleCnt="4" custScaleX="127924">
        <dgm:presLayoutVars>
          <dgm:chMax val="0"/>
          <dgm:chPref val="0"/>
          <dgm:bulletEnabled val="1"/>
        </dgm:presLayoutVars>
      </dgm:prSet>
      <dgm:spPr/>
    </dgm:pt>
    <dgm:pt modelId="{E2D67506-79C9-4CE7-B661-4A3253F5F2AA}" type="pres">
      <dgm:prSet presAssocID="{6C2383FB-6699-4622-A415-21445E42212A}" presName="parTxOnlySpace" presStyleCnt="0"/>
      <dgm:spPr/>
    </dgm:pt>
    <dgm:pt modelId="{F97EAC2B-7BEC-4279-A577-26E38B538F89}" type="pres">
      <dgm:prSet presAssocID="{D460DF3F-B15F-4C97-9FAB-2217B1D99E5B}" presName="parTxOnly" presStyleLbl="node1" presStyleIdx="3" presStyleCnt="4" custScaleX="364549">
        <dgm:presLayoutVars>
          <dgm:chMax val="0"/>
          <dgm:chPref val="0"/>
          <dgm:bulletEnabled val="1"/>
        </dgm:presLayoutVars>
      </dgm:prSet>
      <dgm:spPr/>
    </dgm:pt>
  </dgm:ptLst>
  <dgm:cxnLst>
    <dgm:cxn modelId="{BA7EFD03-7042-4E61-8AAB-0425EAB3C2F2}" type="presOf" srcId="{03B223CA-0A99-4BED-9C48-CCC1C8C60ECA}" destId="{FFC56AEB-AB54-4A09-84A8-F8614467FBDD}" srcOrd="0" destOrd="0" presId="urn:microsoft.com/office/officeart/2005/8/layout/chevron1"/>
    <dgm:cxn modelId="{2B77E224-A262-442C-8D75-DC62FB178AF4}" type="presOf" srcId="{D460DF3F-B15F-4C97-9FAB-2217B1D99E5B}" destId="{F97EAC2B-7BEC-4279-A577-26E38B538F89}" srcOrd="0" destOrd="0" presId="urn:microsoft.com/office/officeart/2005/8/layout/chevron1"/>
    <dgm:cxn modelId="{23B0D72E-7A7A-4C7D-B8E7-CD6D49F4E1BE}" type="presOf" srcId="{292F6614-CA8B-4ADA-82A8-7B7BD21D5DFD}" destId="{2B2EF71C-1853-4003-AA7A-93504188BE41}" srcOrd="0" destOrd="0" presId="urn:microsoft.com/office/officeart/2005/8/layout/chevron1"/>
    <dgm:cxn modelId="{5E7AC573-1F9E-4F76-BD28-E24D8F3FFE3C}" srcId="{03B223CA-0A99-4BED-9C48-CCC1C8C60ECA}" destId="{07C909D4-E62E-44B4-8777-E17F9E93EA40}" srcOrd="1" destOrd="0" parTransId="{15355443-7CE9-4479-9A74-94C48F9D71DC}" sibTransId="{44E824DD-FF0A-46AA-B3D3-FF8E7A723077}"/>
    <dgm:cxn modelId="{157AF3BA-5224-4699-BF0E-023F7B0CEE92}" type="presOf" srcId="{07C909D4-E62E-44B4-8777-E17F9E93EA40}" destId="{D412ED9C-98DE-4203-B9F5-8C7B70CA2259}" srcOrd="0" destOrd="0" presId="urn:microsoft.com/office/officeart/2005/8/layout/chevron1"/>
    <dgm:cxn modelId="{46C858C4-C1B9-4717-8E48-3BF15279F757}" type="presOf" srcId="{B0C9BD37-8D3A-4491-A5D6-51EDA166C731}" destId="{CFC77D28-D7A8-4AE3-9440-F7AD1BCD89C3}" srcOrd="0" destOrd="0" presId="urn:microsoft.com/office/officeart/2005/8/layout/chevron1"/>
    <dgm:cxn modelId="{5DF8E4C7-4CA3-4860-B3D6-95AAD59E15C8}" srcId="{03B223CA-0A99-4BED-9C48-CCC1C8C60ECA}" destId="{B0C9BD37-8D3A-4491-A5D6-51EDA166C731}" srcOrd="2" destOrd="0" parTransId="{91122CA0-EB9A-4356-B4AF-CB9B7EE76DA2}" sibTransId="{6C2383FB-6699-4622-A415-21445E42212A}"/>
    <dgm:cxn modelId="{5A8882E3-0D2E-4852-AA5A-51EECF0B5DB5}" srcId="{03B223CA-0A99-4BED-9C48-CCC1C8C60ECA}" destId="{D460DF3F-B15F-4C97-9FAB-2217B1D99E5B}" srcOrd="3" destOrd="0" parTransId="{9B712C70-F61B-4FB3-8177-B39C064D49AA}" sibTransId="{26ABE526-1776-4BCB-9A35-F80E77DD138F}"/>
    <dgm:cxn modelId="{5CAFD6FC-B4D6-4FFF-8B17-56124E820410}" srcId="{03B223CA-0A99-4BED-9C48-CCC1C8C60ECA}" destId="{292F6614-CA8B-4ADA-82A8-7B7BD21D5DFD}" srcOrd="0" destOrd="0" parTransId="{D496BCB6-38E0-49B3-A366-F5425567675F}" sibTransId="{2AD337D2-DF0B-42C7-9CBB-50C76D385A2F}"/>
    <dgm:cxn modelId="{61B66A07-6429-47C2-8ED9-3D8E7A84D6E3}" type="presParOf" srcId="{FFC56AEB-AB54-4A09-84A8-F8614467FBDD}" destId="{2B2EF71C-1853-4003-AA7A-93504188BE41}" srcOrd="0" destOrd="0" presId="urn:microsoft.com/office/officeart/2005/8/layout/chevron1"/>
    <dgm:cxn modelId="{61678222-B9CE-4720-A0B2-9989FB4965BF}" type="presParOf" srcId="{FFC56AEB-AB54-4A09-84A8-F8614467FBDD}" destId="{E7A7A1FE-D78D-41C2-99CC-EC59B1A70AFB}" srcOrd="1" destOrd="0" presId="urn:microsoft.com/office/officeart/2005/8/layout/chevron1"/>
    <dgm:cxn modelId="{9789DDE3-5521-48C2-8A75-3EDB028D89F9}" type="presParOf" srcId="{FFC56AEB-AB54-4A09-84A8-F8614467FBDD}" destId="{D412ED9C-98DE-4203-B9F5-8C7B70CA2259}" srcOrd="2" destOrd="0" presId="urn:microsoft.com/office/officeart/2005/8/layout/chevron1"/>
    <dgm:cxn modelId="{78831B4C-D2FF-4769-B231-65A2E42F0AA0}" type="presParOf" srcId="{FFC56AEB-AB54-4A09-84A8-F8614467FBDD}" destId="{9E442EE0-DD1F-4DD9-B5C2-A07B982663BA}" srcOrd="3" destOrd="0" presId="urn:microsoft.com/office/officeart/2005/8/layout/chevron1"/>
    <dgm:cxn modelId="{0213C754-E54C-498C-BA4D-A0DFE5EE1D56}" type="presParOf" srcId="{FFC56AEB-AB54-4A09-84A8-F8614467FBDD}" destId="{CFC77D28-D7A8-4AE3-9440-F7AD1BCD89C3}" srcOrd="4" destOrd="0" presId="urn:microsoft.com/office/officeart/2005/8/layout/chevron1"/>
    <dgm:cxn modelId="{40780F5A-6B0F-4B62-8E91-BDB44AD807D0}" type="presParOf" srcId="{FFC56AEB-AB54-4A09-84A8-F8614467FBDD}" destId="{E2D67506-79C9-4CE7-B661-4A3253F5F2AA}" srcOrd="5" destOrd="0" presId="urn:microsoft.com/office/officeart/2005/8/layout/chevron1"/>
    <dgm:cxn modelId="{2E57EAA0-AFC8-4F72-9E9C-F4D9948C1F2E}" type="presParOf" srcId="{FFC56AEB-AB54-4A09-84A8-F8614467FBDD}" destId="{F97EAC2B-7BEC-4279-A577-26E38B538F89}"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B223CA-0A99-4BED-9C48-CCC1C8C60ECA}" type="doc">
      <dgm:prSet loTypeId="urn:microsoft.com/office/officeart/2005/8/layout/chevron1" loCatId="process" qsTypeId="urn:microsoft.com/office/officeart/2005/8/quickstyle/simple4#5" qsCatId="simple" csTypeId="urn:microsoft.com/office/officeart/2005/8/colors/accent1_2#6" csCatId="accent1" phldr="1"/>
      <dgm:spPr/>
    </dgm:pt>
    <dgm:pt modelId="{292F6614-CA8B-4ADA-82A8-7B7BD21D5DFD}">
      <dgm:prSet phldrT="[文本]" custT="1"/>
      <dgm:spPr/>
      <dgm:t>
        <a:bodyPr/>
        <a:lstStyle/>
        <a:p>
          <a:r>
            <a:rPr lang="zh-CN" altLang="en-US" sz="2000" dirty="0"/>
            <a:t>运行</a:t>
          </a:r>
        </a:p>
      </dgm:t>
    </dgm:pt>
    <dgm:pt modelId="{D496BCB6-38E0-49B3-A366-F5425567675F}" type="parTrans" cxnId="{5CAFD6FC-B4D6-4FFF-8B17-56124E820410}">
      <dgm:prSet/>
      <dgm:spPr/>
      <dgm:t>
        <a:bodyPr/>
        <a:lstStyle/>
        <a:p>
          <a:endParaRPr lang="zh-CN" altLang="en-US" sz="1800"/>
        </a:p>
      </dgm:t>
    </dgm:pt>
    <dgm:pt modelId="{2AD337D2-DF0B-42C7-9CBB-50C76D385A2F}" type="sibTrans" cxnId="{5CAFD6FC-B4D6-4FFF-8B17-56124E820410}">
      <dgm:prSet/>
      <dgm:spPr/>
      <dgm:t>
        <a:bodyPr/>
        <a:lstStyle/>
        <a:p>
          <a:endParaRPr lang="zh-CN" altLang="en-US" sz="1800"/>
        </a:p>
      </dgm:t>
    </dgm:pt>
    <dgm:pt modelId="{07C909D4-E62E-44B4-8777-E17F9E93EA40}">
      <dgm:prSet phldrT="[文本]" custT="1"/>
      <dgm:spPr>
        <a:noFill/>
        <a:ln>
          <a:solidFill>
            <a:schemeClr val="accent1"/>
          </a:solidFill>
        </a:ln>
      </dgm:spPr>
      <dgm:t>
        <a:bodyPr/>
        <a:lstStyle/>
        <a:p>
          <a:r>
            <a:rPr lang="zh-CN" altLang="en-US" sz="2000" dirty="0">
              <a:solidFill>
                <a:schemeClr val="tx1"/>
              </a:solidFill>
            </a:rPr>
            <a:t>等待</a:t>
          </a:r>
        </a:p>
      </dgm:t>
    </dgm:pt>
    <dgm:pt modelId="{15355443-7CE9-4479-9A74-94C48F9D71DC}" type="parTrans" cxnId="{5E7AC573-1F9E-4F76-BD28-E24D8F3FFE3C}">
      <dgm:prSet/>
      <dgm:spPr/>
      <dgm:t>
        <a:bodyPr/>
        <a:lstStyle/>
        <a:p>
          <a:endParaRPr lang="zh-CN" altLang="en-US" sz="1800"/>
        </a:p>
      </dgm:t>
    </dgm:pt>
    <dgm:pt modelId="{44E824DD-FF0A-46AA-B3D3-FF8E7A723077}" type="sibTrans" cxnId="{5E7AC573-1F9E-4F76-BD28-E24D8F3FFE3C}">
      <dgm:prSet/>
      <dgm:spPr/>
      <dgm:t>
        <a:bodyPr/>
        <a:lstStyle/>
        <a:p>
          <a:endParaRPr lang="zh-CN" altLang="en-US" sz="1800"/>
        </a:p>
      </dgm:t>
    </dgm:pt>
    <dgm:pt modelId="{B0C9BD37-8D3A-4491-A5D6-51EDA166C731}">
      <dgm:prSet phldrT="[文本]" custT="1"/>
      <dgm:spPr/>
      <dgm:t>
        <a:bodyPr/>
        <a:lstStyle/>
        <a:p>
          <a:r>
            <a:rPr lang="zh-CN" altLang="en-US" sz="2000" dirty="0"/>
            <a:t>运行</a:t>
          </a:r>
        </a:p>
      </dgm:t>
    </dgm:pt>
    <dgm:pt modelId="{91122CA0-EB9A-4356-B4AF-CB9B7EE76DA2}" type="parTrans" cxnId="{5DF8E4C7-4CA3-4860-B3D6-95AAD59E15C8}">
      <dgm:prSet/>
      <dgm:spPr/>
      <dgm:t>
        <a:bodyPr/>
        <a:lstStyle/>
        <a:p>
          <a:endParaRPr lang="zh-CN" altLang="en-US" sz="1800"/>
        </a:p>
      </dgm:t>
    </dgm:pt>
    <dgm:pt modelId="{6C2383FB-6699-4622-A415-21445E42212A}" type="sibTrans" cxnId="{5DF8E4C7-4CA3-4860-B3D6-95AAD59E15C8}">
      <dgm:prSet/>
      <dgm:spPr/>
      <dgm:t>
        <a:bodyPr/>
        <a:lstStyle/>
        <a:p>
          <a:endParaRPr lang="zh-CN" altLang="en-US" sz="1800"/>
        </a:p>
      </dgm:t>
    </dgm:pt>
    <dgm:pt modelId="{D460DF3F-B15F-4C97-9FAB-2217B1D99E5B}">
      <dgm:prSet phldrT="[文本]" custT="1"/>
      <dgm:spPr>
        <a:noFill/>
        <a:ln>
          <a:noFill/>
        </a:ln>
      </dgm:spPr>
      <dgm:t>
        <a:bodyPr/>
        <a:lstStyle/>
        <a:p>
          <a:pPr algn="l"/>
          <a:r>
            <a:rPr lang="zh-CN" altLang="en-US" sz="2000" dirty="0">
              <a:solidFill>
                <a:schemeClr val="tx1"/>
              </a:solidFill>
            </a:rPr>
            <a:t>     等待</a:t>
          </a:r>
        </a:p>
      </dgm:t>
    </dgm:pt>
    <dgm:pt modelId="{9B712C70-F61B-4FB3-8177-B39C064D49AA}" type="parTrans" cxnId="{5A8882E3-0D2E-4852-AA5A-51EECF0B5DB5}">
      <dgm:prSet/>
      <dgm:spPr/>
      <dgm:t>
        <a:bodyPr/>
        <a:lstStyle/>
        <a:p>
          <a:endParaRPr lang="zh-CN" altLang="en-US" sz="1800"/>
        </a:p>
      </dgm:t>
    </dgm:pt>
    <dgm:pt modelId="{26ABE526-1776-4BCB-9A35-F80E77DD138F}" type="sibTrans" cxnId="{5A8882E3-0D2E-4852-AA5A-51EECF0B5DB5}">
      <dgm:prSet/>
      <dgm:spPr/>
      <dgm:t>
        <a:bodyPr/>
        <a:lstStyle/>
        <a:p>
          <a:endParaRPr lang="zh-CN" altLang="en-US" sz="1800"/>
        </a:p>
      </dgm:t>
    </dgm:pt>
    <dgm:pt modelId="{FFC56AEB-AB54-4A09-84A8-F8614467FBDD}" type="pres">
      <dgm:prSet presAssocID="{03B223CA-0A99-4BED-9C48-CCC1C8C60ECA}" presName="Name0" presStyleCnt="0">
        <dgm:presLayoutVars>
          <dgm:dir/>
          <dgm:animLvl val="lvl"/>
          <dgm:resizeHandles val="exact"/>
        </dgm:presLayoutVars>
      </dgm:prSet>
      <dgm:spPr/>
    </dgm:pt>
    <dgm:pt modelId="{2B2EF71C-1853-4003-AA7A-93504188BE41}" type="pres">
      <dgm:prSet presAssocID="{292F6614-CA8B-4ADA-82A8-7B7BD21D5DFD}" presName="parTxOnly" presStyleLbl="node1" presStyleIdx="0" presStyleCnt="4" custScaleX="119548">
        <dgm:presLayoutVars>
          <dgm:chMax val="0"/>
          <dgm:chPref val="0"/>
          <dgm:bulletEnabled val="1"/>
        </dgm:presLayoutVars>
      </dgm:prSet>
      <dgm:spPr/>
    </dgm:pt>
    <dgm:pt modelId="{E7A7A1FE-D78D-41C2-99CC-EC59B1A70AFB}" type="pres">
      <dgm:prSet presAssocID="{2AD337D2-DF0B-42C7-9CBB-50C76D385A2F}" presName="parTxOnlySpace" presStyleCnt="0"/>
      <dgm:spPr/>
    </dgm:pt>
    <dgm:pt modelId="{D412ED9C-98DE-4203-B9F5-8C7B70CA2259}" type="pres">
      <dgm:prSet presAssocID="{07C909D4-E62E-44B4-8777-E17F9E93EA40}" presName="parTxOnly" presStyleLbl="node1" presStyleIdx="1" presStyleCnt="4" custScaleX="303488">
        <dgm:presLayoutVars>
          <dgm:chMax val="0"/>
          <dgm:chPref val="0"/>
          <dgm:bulletEnabled val="1"/>
        </dgm:presLayoutVars>
      </dgm:prSet>
      <dgm:spPr/>
    </dgm:pt>
    <dgm:pt modelId="{9E442EE0-DD1F-4DD9-B5C2-A07B982663BA}" type="pres">
      <dgm:prSet presAssocID="{44E824DD-FF0A-46AA-B3D3-FF8E7A723077}" presName="parTxOnlySpace" presStyleCnt="0"/>
      <dgm:spPr/>
    </dgm:pt>
    <dgm:pt modelId="{CFC77D28-D7A8-4AE3-9440-F7AD1BCD89C3}" type="pres">
      <dgm:prSet presAssocID="{B0C9BD37-8D3A-4491-A5D6-51EDA166C731}" presName="parTxOnly" presStyleLbl="node1" presStyleIdx="2" presStyleCnt="4" custScaleX="127924">
        <dgm:presLayoutVars>
          <dgm:chMax val="0"/>
          <dgm:chPref val="0"/>
          <dgm:bulletEnabled val="1"/>
        </dgm:presLayoutVars>
      </dgm:prSet>
      <dgm:spPr/>
    </dgm:pt>
    <dgm:pt modelId="{E2D67506-79C9-4CE7-B661-4A3253F5F2AA}" type="pres">
      <dgm:prSet presAssocID="{6C2383FB-6699-4622-A415-21445E42212A}" presName="parTxOnlySpace" presStyleCnt="0"/>
      <dgm:spPr/>
    </dgm:pt>
    <dgm:pt modelId="{F97EAC2B-7BEC-4279-A577-26E38B538F89}" type="pres">
      <dgm:prSet presAssocID="{D460DF3F-B15F-4C97-9FAB-2217B1D99E5B}" presName="parTxOnly" presStyleLbl="node1" presStyleIdx="3" presStyleCnt="4" custScaleX="364549">
        <dgm:presLayoutVars>
          <dgm:chMax val="0"/>
          <dgm:chPref val="0"/>
          <dgm:bulletEnabled val="1"/>
        </dgm:presLayoutVars>
      </dgm:prSet>
      <dgm:spPr/>
    </dgm:pt>
  </dgm:ptLst>
  <dgm:cxnLst>
    <dgm:cxn modelId="{BA7EFD03-7042-4E61-8AAB-0425EAB3C2F2}" type="presOf" srcId="{03B223CA-0A99-4BED-9C48-CCC1C8C60ECA}" destId="{FFC56AEB-AB54-4A09-84A8-F8614467FBDD}" srcOrd="0" destOrd="0" presId="urn:microsoft.com/office/officeart/2005/8/layout/chevron1"/>
    <dgm:cxn modelId="{2B77E224-A262-442C-8D75-DC62FB178AF4}" type="presOf" srcId="{D460DF3F-B15F-4C97-9FAB-2217B1D99E5B}" destId="{F97EAC2B-7BEC-4279-A577-26E38B538F89}" srcOrd="0" destOrd="0" presId="urn:microsoft.com/office/officeart/2005/8/layout/chevron1"/>
    <dgm:cxn modelId="{23B0D72E-7A7A-4C7D-B8E7-CD6D49F4E1BE}" type="presOf" srcId="{292F6614-CA8B-4ADA-82A8-7B7BD21D5DFD}" destId="{2B2EF71C-1853-4003-AA7A-93504188BE41}" srcOrd="0" destOrd="0" presId="urn:microsoft.com/office/officeart/2005/8/layout/chevron1"/>
    <dgm:cxn modelId="{5E7AC573-1F9E-4F76-BD28-E24D8F3FFE3C}" srcId="{03B223CA-0A99-4BED-9C48-CCC1C8C60ECA}" destId="{07C909D4-E62E-44B4-8777-E17F9E93EA40}" srcOrd="1" destOrd="0" parTransId="{15355443-7CE9-4479-9A74-94C48F9D71DC}" sibTransId="{44E824DD-FF0A-46AA-B3D3-FF8E7A723077}"/>
    <dgm:cxn modelId="{157AF3BA-5224-4699-BF0E-023F7B0CEE92}" type="presOf" srcId="{07C909D4-E62E-44B4-8777-E17F9E93EA40}" destId="{D412ED9C-98DE-4203-B9F5-8C7B70CA2259}" srcOrd="0" destOrd="0" presId="urn:microsoft.com/office/officeart/2005/8/layout/chevron1"/>
    <dgm:cxn modelId="{46C858C4-C1B9-4717-8E48-3BF15279F757}" type="presOf" srcId="{B0C9BD37-8D3A-4491-A5D6-51EDA166C731}" destId="{CFC77D28-D7A8-4AE3-9440-F7AD1BCD89C3}" srcOrd="0" destOrd="0" presId="urn:microsoft.com/office/officeart/2005/8/layout/chevron1"/>
    <dgm:cxn modelId="{5DF8E4C7-4CA3-4860-B3D6-95AAD59E15C8}" srcId="{03B223CA-0A99-4BED-9C48-CCC1C8C60ECA}" destId="{B0C9BD37-8D3A-4491-A5D6-51EDA166C731}" srcOrd="2" destOrd="0" parTransId="{91122CA0-EB9A-4356-B4AF-CB9B7EE76DA2}" sibTransId="{6C2383FB-6699-4622-A415-21445E42212A}"/>
    <dgm:cxn modelId="{5A8882E3-0D2E-4852-AA5A-51EECF0B5DB5}" srcId="{03B223CA-0A99-4BED-9C48-CCC1C8C60ECA}" destId="{D460DF3F-B15F-4C97-9FAB-2217B1D99E5B}" srcOrd="3" destOrd="0" parTransId="{9B712C70-F61B-4FB3-8177-B39C064D49AA}" sibTransId="{26ABE526-1776-4BCB-9A35-F80E77DD138F}"/>
    <dgm:cxn modelId="{5CAFD6FC-B4D6-4FFF-8B17-56124E820410}" srcId="{03B223CA-0A99-4BED-9C48-CCC1C8C60ECA}" destId="{292F6614-CA8B-4ADA-82A8-7B7BD21D5DFD}" srcOrd="0" destOrd="0" parTransId="{D496BCB6-38E0-49B3-A366-F5425567675F}" sibTransId="{2AD337D2-DF0B-42C7-9CBB-50C76D385A2F}"/>
    <dgm:cxn modelId="{61B66A07-6429-47C2-8ED9-3D8E7A84D6E3}" type="presParOf" srcId="{FFC56AEB-AB54-4A09-84A8-F8614467FBDD}" destId="{2B2EF71C-1853-4003-AA7A-93504188BE41}" srcOrd="0" destOrd="0" presId="urn:microsoft.com/office/officeart/2005/8/layout/chevron1"/>
    <dgm:cxn modelId="{61678222-B9CE-4720-A0B2-9989FB4965BF}" type="presParOf" srcId="{FFC56AEB-AB54-4A09-84A8-F8614467FBDD}" destId="{E7A7A1FE-D78D-41C2-99CC-EC59B1A70AFB}" srcOrd="1" destOrd="0" presId="urn:microsoft.com/office/officeart/2005/8/layout/chevron1"/>
    <dgm:cxn modelId="{9789DDE3-5521-48C2-8A75-3EDB028D89F9}" type="presParOf" srcId="{FFC56AEB-AB54-4A09-84A8-F8614467FBDD}" destId="{D412ED9C-98DE-4203-B9F5-8C7B70CA2259}" srcOrd="2" destOrd="0" presId="urn:microsoft.com/office/officeart/2005/8/layout/chevron1"/>
    <dgm:cxn modelId="{78831B4C-D2FF-4769-B231-65A2E42F0AA0}" type="presParOf" srcId="{FFC56AEB-AB54-4A09-84A8-F8614467FBDD}" destId="{9E442EE0-DD1F-4DD9-B5C2-A07B982663BA}" srcOrd="3" destOrd="0" presId="urn:microsoft.com/office/officeart/2005/8/layout/chevron1"/>
    <dgm:cxn modelId="{0213C754-E54C-498C-BA4D-A0DFE5EE1D56}" type="presParOf" srcId="{FFC56AEB-AB54-4A09-84A8-F8614467FBDD}" destId="{CFC77D28-D7A8-4AE3-9440-F7AD1BCD89C3}" srcOrd="4" destOrd="0" presId="urn:microsoft.com/office/officeart/2005/8/layout/chevron1"/>
    <dgm:cxn modelId="{40780F5A-6B0F-4B62-8E91-BDB44AD807D0}" type="presParOf" srcId="{FFC56AEB-AB54-4A09-84A8-F8614467FBDD}" destId="{E2D67506-79C9-4CE7-B661-4A3253F5F2AA}" srcOrd="5" destOrd="0" presId="urn:microsoft.com/office/officeart/2005/8/layout/chevron1"/>
    <dgm:cxn modelId="{2E57EAA0-AFC8-4F72-9E9C-F4D9948C1F2E}" type="presParOf" srcId="{FFC56AEB-AB54-4A09-84A8-F8614467FBDD}" destId="{F97EAC2B-7BEC-4279-A577-26E38B538F89}" srcOrd="6"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0032DF-E0A8-4BCE-AEA9-6A35C36C3365}" type="doc">
      <dgm:prSet loTypeId="urn:microsoft.com/office/officeart/2005/8/layout/chevron1" loCatId="process" qsTypeId="urn:microsoft.com/office/officeart/2005/8/quickstyle/simple1#2" qsCatId="simple" csTypeId="urn:microsoft.com/office/officeart/2005/8/colors/accent1_2#7" csCatId="accent1" phldr="1"/>
      <dgm:spPr/>
    </dgm:pt>
    <dgm:pt modelId="{B579F8B1-DFB6-405E-9115-B87EEA2C3489}">
      <dgm:prSet phldrT="[文本]"/>
      <dgm:spPr/>
      <dgm:t>
        <a:bodyPr/>
        <a:lstStyle/>
        <a:p>
          <a:r>
            <a:rPr lang="zh-CN" altLang="en-US" dirty="0"/>
            <a:t>运行</a:t>
          </a:r>
          <a:r>
            <a:rPr lang="en-US" altLang="zh-CN" dirty="0"/>
            <a:t>A</a:t>
          </a:r>
          <a:endParaRPr lang="zh-CN" altLang="en-US" dirty="0"/>
        </a:p>
      </dgm:t>
    </dgm:pt>
    <dgm:pt modelId="{58CB8F2A-2720-4073-9399-9E0EF19AC6CA}" type="parTrans" cxnId="{C0FCAA54-3377-4D6F-B87E-DF8C9F3BC903}">
      <dgm:prSet/>
      <dgm:spPr/>
      <dgm:t>
        <a:bodyPr/>
        <a:lstStyle/>
        <a:p>
          <a:endParaRPr lang="zh-CN" altLang="en-US"/>
        </a:p>
      </dgm:t>
    </dgm:pt>
    <dgm:pt modelId="{B77531F8-1FCA-4928-8DB9-A98D5B2A3A96}" type="sibTrans" cxnId="{C0FCAA54-3377-4D6F-B87E-DF8C9F3BC903}">
      <dgm:prSet/>
      <dgm:spPr/>
      <dgm:t>
        <a:bodyPr/>
        <a:lstStyle/>
        <a:p>
          <a:endParaRPr lang="zh-CN" altLang="en-US"/>
        </a:p>
      </dgm:t>
    </dgm:pt>
    <dgm:pt modelId="{2C67DDA3-3EFB-4765-894D-5CA99C189352}">
      <dgm:prSet phldrT="[文本]"/>
      <dgm:spPr>
        <a:noFill/>
        <a:ln>
          <a:solidFill>
            <a:schemeClr val="accent1"/>
          </a:solidFill>
        </a:ln>
      </dgm:spPr>
      <dgm:t>
        <a:bodyPr/>
        <a:lstStyle/>
        <a:p>
          <a:r>
            <a:rPr lang="zh-CN" altLang="en-US" dirty="0">
              <a:ln>
                <a:noFill/>
              </a:ln>
              <a:solidFill>
                <a:schemeClr val="tx1"/>
              </a:solidFill>
            </a:rPr>
            <a:t>等待</a:t>
          </a:r>
        </a:p>
      </dgm:t>
    </dgm:pt>
    <dgm:pt modelId="{EADD465A-1B0E-4F60-A340-9F7AD1F8A229}" type="parTrans" cxnId="{152A1204-04B0-4603-B963-EEC1BBA5F7BD}">
      <dgm:prSet/>
      <dgm:spPr/>
      <dgm:t>
        <a:bodyPr/>
        <a:lstStyle/>
        <a:p>
          <a:endParaRPr lang="zh-CN" altLang="en-US"/>
        </a:p>
      </dgm:t>
    </dgm:pt>
    <dgm:pt modelId="{14FF87C9-B732-4F4B-981E-A10083684BA1}" type="sibTrans" cxnId="{152A1204-04B0-4603-B963-EEC1BBA5F7BD}">
      <dgm:prSet/>
      <dgm:spPr/>
      <dgm:t>
        <a:bodyPr/>
        <a:lstStyle/>
        <a:p>
          <a:endParaRPr lang="zh-CN" altLang="en-US"/>
        </a:p>
      </dgm:t>
    </dgm:pt>
    <dgm:pt modelId="{B8B34AA2-44AC-46D6-883D-F45B93F19280}">
      <dgm:prSet phldrT="[文本]"/>
      <dgm:spPr/>
      <dgm:t>
        <a:bodyPr/>
        <a:lstStyle/>
        <a:p>
          <a:r>
            <a:rPr lang="zh-CN" altLang="en-US" dirty="0"/>
            <a:t>运行</a:t>
          </a:r>
          <a:r>
            <a:rPr lang="en-US" altLang="zh-CN" dirty="0"/>
            <a:t>B</a:t>
          </a:r>
          <a:endParaRPr lang="zh-CN" altLang="en-US" dirty="0"/>
        </a:p>
      </dgm:t>
    </dgm:pt>
    <dgm:pt modelId="{C4B4903D-1746-473A-8939-7E646AD032E7}" type="parTrans" cxnId="{6855FFD9-107D-4513-86F6-88E54C714944}">
      <dgm:prSet/>
      <dgm:spPr/>
      <dgm:t>
        <a:bodyPr/>
        <a:lstStyle/>
        <a:p>
          <a:endParaRPr lang="zh-CN" altLang="en-US"/>
        </a:p>
      </dgm:t>
    </dgm:pt>
    <dgm:pt modelId="{57381CFC-5D52-4AE9-87E8-42BBECCD9AFE}" type="sibTrans" cxnId="{6855FFD9-107D-4513-86F6-88E54C714944}">
      <dgm:prSet/>
      <dgm:spPr/>
      <dgm:t>
        <a:bodyPr/>
        <a:lstStyle/>
        <a:p>
          <a:endParaRPr lang="zh-CN" altLang="en-US"/>
        </a:p>
      </dgm:t>
    </dgm:pt>
    <dgm:pt modelId="{61B0F300-D39D-47D6-8455-EE262630E32D}" type="pres">
      <dgm:prSet presAssocID="{FA0032DF-E0A8-4BCE-AEA9-6A35C36C3365}" presName="Name0" presStyleCnt="0">
        <dgm:presLayoutVars>
          <dgm:dir/>
          <dgm:animLvl val="lvl"/>
          <dgm:resizeHandles val="exact"/>
        </dgm:presLayoutVars>
      </dgm:prSet>
      <dgm:spPr/>
    </dgm:pt>
    <dgm:pt modelId="{EBF7A967-ECFB-43F1-A794-0A1CC068B6F0}" type="pres">
      <dgm:prSet presAssocID="{B579F8B1-DFB6-405E-9115-B87EEA2C3489}" presName="parTxOnly" presStyleLbl="node1" presStyleIdx="0" presStyleCnt="3">
        <dgm:presLayoutVars>
          <dgm:chMax val="0"/>
          <dgm:chPref val="0"/>
          <dgm:bulletEnabled val="1"/>
        </dgm:presLayoutVars>
      </dgm:prSet>
      <dgm:spPr/>
    </dgm:pt>
    <dgm:pt modelId="{8E0C65E9-D0FE-4E4D-AE33-82A53976A424}" type="pres">
      <dgm:prSet presAssocID="{B77531F8-1FCA-4928-8DB9-A98D5B2A3A96}" presName="parTxOnlySpace" presStyleCnt="0"/>
      <dgm:spPr/>
    </dgm:pt>
    <dgm:pt modelId="{CD2D53AE-0446-4090-8C60-E353D52DA8EF}" type="pres">
      <dgm:prSet presAssocID="{B8B34AA2-44AC-46D6-883D-F45B93F19280}" presName="parTxOnly" presStyleLbl="node1" presStyleIdx="1" presStyleCnt="3">
        <dgm:presLayoutVars>
          <dgm:chMax val="0"/>
          <dgm:chPref val="0"/>
          <dgm:bulletEnabled val="1"/>
        </dgm:presLayoutVars>
      </dgm:prSet>
      <dgm:spPr/>
    </dgm:pt>
    <dgm:pt modelId="{F2493AAD-84C7-4A39-83C0-043F150D06E7}" type="pres">
      <dgm:prSet presAssocID="{57381CFC-5D52-4AE9-87E8-42BBECCD9AFE}" presName="parTxOnlySpace" presStyleCnt="0"/>
      <dgm:spPr/>
    </dgm:pt>
    <dgm:pt modelId="{65612BE0-ED7F-48EF-A519-2A8BB52212C9}" type="pres">
      <dgm:prSet presAssocID="{2C67DDA3-3EFB-4765-894D-5CA99C189352}" presName="parTxOnly" presStyleLbl="node1" presStyleIdx="2" presStyleCnt="3" custScaleX="173804">
        <dgm:presLayoutVars>
          <dgm:chMax val="0"/>
          <dgm:chPref val="0"/>
          <dgm:bulletEnabled val="1"/>
        </dgm:presLayoutVars>
      </dgm:prSet>
      <dgm:spPr/>
    </dgm:pt>
  </dgm:ptLst>
  <dgm:cxnLst>
    <dgm:cxn modelId="{152A1204-04B0-4603-B963-EEC1BBA5F7BD}" srcId="{FA0032DF-E0A8-4BCE-AEA9-6A35C36C3365}" destId="{2C67DDA3-3EFB-4765-894D-5CA99C189352}" srcOrd="2" destOrd="0" parTransId="{EADD465A-1B0E-4F60-A340-9F7AD1F8A229}" sibTransId="{14FF87C9-B732-4F4B-981E-A10083684BA1}"/>
    <dgm:cxn modelId="{0403A36A-A386-4265-B0E5-69105E09CC61}" type="presOf" srcId="{B579F8B1-DFB6-405E-9115-B87EEA2C3489}" destId="{EBF7A967-ECFB-43F1-A794-0A1CC068B6F0}" srcOrd="0" destOrd="0" presId="urn:microsoft.com/office/officeart/2005/8/layout/chevron1"/>
    <dgm:cxn modelId="{C0FCAA54-3377-4D6F-B87E-DF8C9F3BC903}" srcId="{FA0032DF-E0A8-4BCE-AEA9-6A35C36C3365}" destId="{B579F8B1-DFB6-405E-9115-B87EEA2C3489}" srcOrd="0" destOrd="0" parTransId="{58CB8F2A-2720-4073-9399-9E0EF19AC6CA}" sibTransId="{B77531F8-1FCA-4928-8DB9-A98D5B2A3A96}"/>
    <dgm:cxn modelId="{5BF380C3-BB31-4733-83EC-2DF7DB3167B4}" type="presOf" srcId="{2C67DDA3-3EFB-4765-894D-5CA99C189352}" destId="{65612BE0-ED7F-48EF-A519-2A8BB52212C9}" srcOrd="0" destOrd="0" presId="urn:microsoft.com/office/officeart/2005/8/layout/chevron1"/>
    <dgm:cxn modelId="{6855FFD9-107D-4513-86F6-88E54C714944}" srcId="{FA0032DF-E0A8-4BCE-AEA9-6A35C36C3365}" destId="{B8B34AA2-44AC-46D6-883D-F45B93F19280}" srcOrd="1" destOrd="0" parTransId="{C4B4903D-1746-473A-8939-7E646AD032E7}" sibTransId="{57381CFC-5D52-4AE9-87E8-42BBECCD9AFE}"/>
    <dgm:cxn modelId="{4FED33FD-B1BD-4FB8-96F4-84896A177CC5}" type="presOf" srcId="{B8B34AA2-44AC-46D6-883D-F45B93F19280}" destId="{CD2D53AE-0446-4090-8C60-E353D52DA8EF}" srcOrd="0" destOrd="0" presId="urn:microsoft.com/office/officeart/2005/8/layout/chevron1"/>
    <dgm:cxn modelId="{DFA04AFD-9C03-44A3-BA66-B38C1E887952}" type="presOf" srcId="{FA0032DF-E0A8-4BCE-AEA9-6A35C36C3365}" destId="{61B0F300-D39D-47D6-8455-EE262630E32D}" srcOrd="0" destOrd="0" presId="urn:microsoft.com/office/officeart/2005/8/layout/chevron1"/>
    <dgm:cxn modelId="{9387227F-A79A-4D81-8098-A2FE972052B0}" type="presParOf" srcId="{61B0F300-D39D-47D6-8455-EE262630E32D}" destId="{EBF7A967-ECFB-43F1-A794-0A1CC068B6F0}" srcOrd="0" destOrd="0" presId="urn:microsoft.com/office/officeart/2005/8/layout/chevron1"/>
    <dgm:cxn modelId="{7E071118-8788-4148-B7A2-F7340A76D4FD}" type="presParOf" srcId="{61B0F300-D39D-47D6-8455-EE262630E32D}" destId="{8E0C65E9-D0FE-4E4D-AE33-82A53976A424}" srcOrd="1" destOrd="0" presId="urn:microsoft.com/office/officeart/2005/8/layout/chevron1"/>
    <dgm:cxn modelId="{6DBA5F16-4818-4F99-B4BD-25D2AC9C5272}" type="presParOf" srcId="{61B0F300-D39D-47D6-8455-EE262630E32D}" destId="{CD2D53AE-0446-4090-8C60-E353D52DA8EF}" srcOrd="2" destOrd="0" presId="urn:microsoft.com/office/officeart/2005/8/layout/chevron1"/>
    <dgm:cxn modelId="{1BA565F1-2555-44E1-A84F-408058372D27}" type="presParOf" srcId="{61B0F300-D39D-47D6-8455-EE262630E32D}" destId="{F2493AAD-84C7-4A39-83C0-043F150D06E7}" srcOrd="3" destOrd="0" presId="urn:microsoft.com/office/officeart/2005/8/layout/chevron1"/>
    <dgm:cxn modelId="{2A133F60-C15F-454C-9678-F72EF3812E5B}" type="presParOf" srcId="{61B0F300-D39D-47D6-8455-EE262630E32D}" destId="{65612BE0-ED7F-48EF-A519-2A8BB52212C9}" srcOrd="4" destOrd="0" presId="urn:microsoft.com/office/officeart/2005/8/layout/chevro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A0032DF-E0A8-4BCE-AEA9-6A35C36C3365}" type="doc">
      <dgm:prSet loTypeId="urn:microsoft.com/office/officeart/2005/8/layout/chevron1" loCatId="process" qsTypeId="urn:microsoft.com/office/officeart/2005/8/quickstyle/simple1#3" qsCatId="simple" csTypeId="urn:microsoft.com/office/officeart/2005/8/colors/accent1_2#8" csCatId="accent1" phldr="1"/>
      <dgm:spPr/>
    </dgm:pt>
    <dgm:pt modelId="{B579F8B1-DFB6-405E-9115-B87EEA2C3489}">
      <dgm:prSet phldrT="[文本]"/>
      <dgm:spPr/>
      <dgm:t>
        <a:bodyPr/>
        <a:lstStyle/>
        <a:p>
          <a:r>
            <a:rPr lang="zh-CN" altLang="en-US" dirty="0"/>
            <a:t>运行</a:t>
          </a:r>
          <a:r>
            <a:rPr lang="en-US" altLang="zh-CN" dirty="0"/>
            <a:t>A</a:t>
          </a:r>
          <a:endParaRPr lang="zh-CN" altLang="en-US" dirty="0"/>
        </a:p>
      </dgm:t>
    </dgm:pt>
    <dgm:pt modelId="{58CB8F2A-2720-4073-9399-9E0EF19AC6CA}" type="parTrans" cxnId="{C0FCAA54-3377-4D6F-B87E-DF8C9F3BC903}">
      <dgm:prSet/>
      <dgm:spPr/>
      <dgm:t>
        <a:bodyPr/>
        <a:lstStyle/>
        <a:p>
          <a:endParaRPr lang="zh-CN" altLang="en-US"/>
        </a:p>
      </dgm:t>
    </dgm:pt>
    <dgm:pt modelId="{B77531F8-1FCA-4928-8DB9-A98D5B2A3A96}" type="sibTrans" cxnId="{C0FCAA54-3377-4D6F-B87E-DF8C9F3BC903}">
      <dgm:prSet/>
      <dgm:spPr/>
      <dgm:t>
        <a:bodyPr/>
        <a:lstStyle/>
        <a:p>
          <a:endParaRPr lang="zh-CN" altLang="en-US"/>
        </a:p>
      </dgm:t>
    </dgm:pt>
    <dgm:pt modelId="{2C67DDA3-3EFB-4765-894D-5CA99C189352}">
      <dgm:prSet phldrT="[文本]"/>
      <dgm:spPr>
        <a:noFill/>
        <a:ln>
          <a:noFill/>
        </a:ln>
      </dgm:spPr>
      <dgm:t>
        <a:bodyPr/>
        <a:lstStyle/>
        <a:p>
          <a:pPr algn="l"/>
          <a:r>
            <a:rPr lang="zh-CN" altLang="en-US" dirty="0">
              <a:ln>
                <a:noFill/>
              </a:ln>
              <a:solidFill>
                <a:schemeClr val="tx1"/>
              </a:solidFill>
            </a:rPr>
            <a:t>    等待</a:t>
          </a:r>
        </a:p>
      </dgm:t>
    </dgm:pt>
    <dgm:pt modelId="{EADD465A-1B0E-4F60-A340-9F7AD1F8A229}" type="parTrans" cxnId="{152A1204-04B0-4603-B963-EEC1BBA5F7BD}">
      <dgm:prSet/>
      <dgm:spPr/>
      <dgm:t>
        <a:bodyPr/>
        <a:lstStyle/>
        <a:p>
          <a:endParaRPr lang="zh-CN" altLang="en-US"/>
        </a:p>
      </dgm:t>
    </dgm:pt>
    <dgm:pt modelId="{14FF87C9-B732-4F4B-981E-A10083684BA1}" type="sibTrans" cxnId="{152A1204-04B0-4603-B963-EEC1BBA5F7BD}">
      <dgm:prSet/>
      <dgm:spPr/>
      <dgm:t>
        <a:bodyPr/>
        <a:lstStyle/>
        <a:p>
          <a:endParaRPr lang="zh-CN" altLang="en-US"/>
        </a:p>
      </dgm:t>
    </dgm:pt>
    <dgm:pt modelId="{B8B34AA2-44AC-46D6-883D-F45B93F19280}">
      <dgm:prSet phldrT="[文本]"/>
      <dgm:spPr/>
      <dgm:t>
        <a:bodyPr/>
        <a:lstStyle/>
        <a:p>
          <a:r>
            <a:rPr lang="zh-CN" altLang="en-US" dirty="0"/>
            <a:t>运行</a:t>
          </a:r>
          <a:r>
            <a:rPr lang="en-US" altLang="zh-CN" dirty="0"/>
            <a:t>B</a:t>
          </a:r>
          <a:endParaRPr lang="zh-CN" altLang="en-US" dirty="0"/>
        </a:p>
      </dgm:t>
    </dgm:pt>
    <dgm:pt modelId="{C4B4903D-1746-473A-8939-7E646AD032E7}" type="parTrans" cxnId="{6855FFD9-107D-4513-86F6-88E54C714944}">
      <dgm:prSet/>
      <dgm:spPr/>
      <dgm:t>
        <a:bodyPr/>
        <a:lstStyle/>
        <a:p>
          <a:endParaRPr lang="zh-CN" altLang="en-US"/>
        </a:p>
      </dgm:t>
    </dgm:pt>
    <dgm:pt modelId="{57381CFC-5D52-4AE9-87E8-42BBECCD9AFE}" type="sibTrans" cxnId="{6855FFD9-107D-4513-86F6-88E54C714944}">
      <dgm:prSet/>
      <dgm:spPr/>
      <dgm:t>
        <a:bodyPr/>
        <a:lstStyle/>
        <a:p>
          <a:endParaRPr lang="zh-CN" altLang="en-US"/>
        </a:p>
      </dgm:t>
    </dgm:pt>
    <dgm:pt modelId="{61B0F300-D39D-47D6-8455-EE262630E32D}" type="pres">
      <dgm:prSet presAssocID="{FA0032DF-E0A8-4BCE-AEA9-6A35C36C3365}" presName="Name0" presStyleCnt="0">
        <dgm:presLayoutVars>
          <dgm:dir/>
          <dgm:animLvl val="lvl"/>
          <dgm:resizeHandles val="exact"/>
        </dgm:presLayoutVars>
      </dgm:prSet>
      <dgm:spPr/>
    </dgm:pt>
    <dgm:pt modelId="{EBF7A967-ECFB-43F1-A794-0A1CC068B6F0}" type="pres">
      <dgm:prSet presAssocID="{B579F8B1-DFB6-405E-9115-B87EEA2C3489}" presName="parTxOnly" presStyleLbl="node1" presStyleIdx="0" presStyleCnt="3">
        <dgm:presLayoutVars>
          <dgm:chMax val="0"/>
          <dgm:chPref val="0"/>
          <dgm:bulletEnabled val="1"/>
        </dgm:presLayoutVars>
      </dgm:prSet>
      <dgm:spPr/>
    </dgm:pt>
    <dgm:pt modelId="{8E0C65E9-D0FE-4E4D-AE33-82A53976A424}" type="pres">
      <dgm:prSet presAssocID="{B77531F8-1FCA-4928-8DB9-A98D5B2A3A96}" presName="parTxOnlySpace" presStyleCnt="0"/>
      <dgm:spPr/>
    </dgm:pt>
    <dgm:pt modelId="{CD2D53AE-0446-4090-8C60-E353D52DA8EF}" type="pres">
      <dgm:prSet presAssocID="{B8B34AA2-44AC-46D6-883D-F45B93F19280}" presName="parTxOnly" presStyleLbl="node1" presStyleIdx="1" presStyleCnt="3">
        <dgm:presLayoutVars>
          <dgm:chMax val="0"/>
          <dgm:chPref val="0"/>
          <dgm:bulletEnabled val="1"/>
        </dgm:presLayoutVars>
      </dgm:prSet>
      <dgm:spPr/>
    </dgm:pt>
    <dgm:pt modelId="{F2493AAD-84C7-4A39-83C0-043F150D06E7}" type="pres">
      <dgm:prSet presAssocID="{57381CFC-5D52-4AE9-87E8-42BBECCD9AFE}" presName="parTxOnlySpace" presStyleCnt="0"/>
      <dgm:spPr/>
    </dgm:pt>
    <dgm:pt modelId="{65612BE0-ED7F-48EF-A519-2A8BB52212C9}" type="pres">
      <dgm:prSet presAssocID="{2C67DDA3-3EFB-4765-894D-5CA99C189352}" presName="parTxOnly" presStyleLbl="node1" presStyleIdx="2" presStyleCnt="3" custScaleX="173804">
        <dgm:presLayoutVars>
          <dgm:chMax val="0"/>
          <dgm:chPref val="0"/>
          <dgm:bulletEnabled val="1"/>
        </dgm:presLayoutVars>
      </dgm:prSet>
      <dgm:spPr/>
    </dgm:pt>
  </dgm:ptLst>
  <dgm:cxnLst>
    <dgm:cxn modelId="{152A1204-04B0-4603-B963-EEC1BBA5F7BD}" srcId="{FA0032DF-E0A8-4BCE-AEA9-6A35C36C3365}" destId="{2C67DDA3-3EFB-4765-894D-5CA99C189352}" srcOrd="2" destOrd="0" parTransId="{EADD465A-1B0E-4F60-A340-9F7AD1F8A229}" sibTransId="{14FF87C9-B732-4F4B-981E-A10083684BA1}"/>
    <dgm:cxn modelId="{0403A36A-A386-4265-B0E5-69105E09CC61}" type="presOf" srcId="{B579F8B1-DFB6-405E-9115-B87EEA2C3489}" destId="{EBF7A967-ECFB-43F1-A794-0A1CC068B6F0}" srcOrd="0" destOrd="0" presId="urn:microsoft.com/office/officeart/2005/8/layout/chevron1"/>
    <dgm:cxn modelId="{C0FCAA54-3377-4D6F-B87E-DF8C9F3BC903}" srcId="{FA0032DF-E0A8-4BCE-AEA9-6A35C36C3365}" destId="{B579F8B1-DFB6-405E-9115-B87EEA2C3489}" srcOrd="0" destOrd="0" parTransId="{58CB8F2A-2720-4073-9399-9E0EF19AC6CA}" sibTransId="{B77531F8-1FCA-4928-8DB9-A98D5B2A3A96}"/>
    <dgm:cxn modelId="{5BF380C3-BB31-4733-83EC-2DF7DB3167B4}" type="presOf" srcId="{2C67DDA3-3EFB-4765-894D-5CA99C189352}" destId="{65612BE0-ED7F-48EF-A519-2A8BB52212C9}" srcOrd="0" destOrd="0" presId="urn:microsoft.com/office/officeart/2005/8/layout/chevron1"/>
    <dgm:cxn modelId="{6855FFD9-107D-4513-86F6-88E54C714944}" srcId="{FA0032DF-E0A8-4BCE-AEA9-6A35C36C3365}" destId="{B8B34AA2-44AC-46D6-883D-F45B93F19280}" srcOrd="1" destOrd="0" parTransId="{C4B4903D-1746-473A-8939-7E646AD032E7}" sibTransId="{57381CFC-5D52-4AE9-87E8-42BBECCD9AFE}"/>
    <dgm:cxn modelId="{4FED33FD-B1BD-4FB8-96F4-84896A177CC5}" type="presOf" srcId="{B8B34AA2-44AC-46D6-883D-F45B93F19280}" destId="{CD2D53AE-0446-4090-8C60-E353D52DA8EF}" srcOrd="0" destOrd="0" presId="urn:microsoft.com/office/officeart/2005/8/layout/chevron1"/>
    <dgm:cxn modelId="{DFA04AFD-9C03-44A3-BA66-B38C1E887952}" type="presOf" srcId="{FA0032DF-E0A8-4BCE-AEA9-6A35C36C3365}" destId="{61B0F300-D39D-47D6-8455-EE262630E32D}" srcOrd="0" destOrd="0" presId="urn:microsoft.com/office/officeart/2005/8/layout/chevron1"/>
    <dgm:cxn modelId="{9387227F-A79A-4D81-8098-A2FE972052B0}" type="presParOf" srcId="{61B0F300-D39D-47D6-8455-EE262630E32D}" destId="{EBF7A967-ECFB-43F1-A794-0A1CC068B6F0}" srcOrd="0" destOrd="0" presId="urn:microsoft.com/office/officeart/2005/8/layout/chevron1"/>
    <dgm:cxn modelId="{7E071118-8788-4148-B7A2-F7340A76D4FD}" type="presParOf" srcId="{61B0F300-D39D-47D6-8455-EE262630E32D}" destId="{8E0C65E9-D0FE-4E4D-AE33-82A53976A424}" srcOrd="1" destOrd="0" presId="urn:microsoft.com/office/officeart/2005/8/layout/chevron1"/>
    <dgm:cxn modelId="{6DBA5F16-4818-4F99-B4BD-25D2AC9C5272}" type="presParOf" srcId="{61B0F300-D39D-47D6-8455-EE262630E32D}" destId="{CD2D53AE-0446-4090-8C60-E353D52DA8EF}" srcOrd="2" destOrd="0" presId="urn:microsoft.com/office/officeart/2005/8/layout/chevron1"/>
    <dgm:cxn modelId="{1BA565F1-2555-44E1-A84F-408058372D27}" type="presParOf" srcId="{61B0F300-D39D-47D6-8455-EE262630E32D}" destId="{F2493AAD-84C7-4A39-83C0-043F150D06E7}" srcOrd="3" destOrd="0" presId="urn:microsoft.com/office/officeart/2005/8/layout/chevron1"/>
    <dgm:cxn modelId="{2A133F60-C15F-454C-9678-F72EF3812E5B}" type="presParOf" srcId="{61B0F300-D39D-47D6-8455-EE262630E32D}" destId="{65612BE0-ED7F-48EF-A519-2A8BB52212C9}" srcOrd="4" destOrd="0" presId="urn:microsoft.com/office/officeart/2005/8/layout/chevro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240D3A-E176-44FB-903D-444F0B6634DE}" type="doc">
      <dgm:prSet loTypeId="urn:microsoft.com/office/officeart/2005/8/layout/lProcess2#1" loCatId="list" qsTypeId="urn:microsoft.com/office/officeart/2005/8/quickstyle/simple1#4" qsCatId="simple" csTypeId="urn:microsoft.com/office/officeart/2005/8/colors/accent1_2#3" csCatId="accent1" phldr="1"/>
      <dgm:spPr/>
      <dgm:t>
        <a:bodyPr/>
        <a:lstStyle/>
        <a:p>
          <a:endParaRPr lang="zh-CN" altLang="en-US"/>
        </a:p>
      </dgm:t>
    </dgm:pt>
    <dgm:pt modelId="{518E3330-DA09-4993-8013-2C1C2DE25DFF}">
      <dgm:prSet phldrT="[文本]" phldr="0" custT="1">
        <dgm:style>
          <a:lnRef idx="2">
            <a:schemeClr val="accent1"/>
          </a:lnRef>
          <a:fillRef idx="1">
            <a:schemeClr val="lt1"/>
          </a:fillRef>
          <a:effectRef idx="0">
            <a:schemeClr val="accent1"/>
          </a:effectRef>
          <a:fontRef idx="minor">
            <a:schemeClr val="dk1"/>
          </a:fontRef>
        </dgm:style>
      </dgm:prSet>
      <dgm:spPr>
        <a:solidFill>
          <a:schemeClr val="bg2"/>
        </a:solidFill>
      </dgm:spPr>
      <dgm:t>
        <a:bodyPr vert="horz" wrap="square"/>
        <a:lstStyle/>
        <a:p>
          <a:pPr>
            <a:lnSpc>
              <a:spcPct val="100000"/>
            </a:lnSpc>
            <a:spcBef>
              <a:spcPct val="0"/>
            </a:spcBef>
            <a:spcAft>
              <a:spcPct val="35000"/>
            </a:spcAft>
          </a:pPr>
          <a:r>
            <a:rPr lang="zh-CN" altLang="en-US" sz="3600" dirty="0"/>
            <a:t>进程</a:t>
          </a:r>
        </a:p>
        <a:p>
          <a:pPr>
            <a:lnSpc>
              <a:spcPct val="100000"/>
            </a:lnSpc>
            <a:spcBef>
              <a:spcPct val="0"/>
            </a:spcBef>
            <a:spcAft>
              <a:spcPct val="35000"/>
            </a:spcAft>
          </a:pPr>
          <a:r>
            <a:rPr lang="zh-CN" altLang="en-US" sz="3600" dirty="0">
              <a:highlight>
                <a:srgbClr val="FFFF00"/>
              </a:highlight>
            </a:rPr>
            <a:t>两基本元素</a:t>
          </a:r>
        </a:p>
      </dgm:t>
    </dgm:pt>
    <dgm:pt modelId="{BCF7647E-C25A-47E5-96BA-16F4AF3BEAF9}" type="parTrans" cxnId="{FF380FB2-C024-4CD9-BA76-09E133327F8C}">
      <dgm:prSet/>
      <dgm:spPr/>
      <dgm:t>
        <a:bodyPr/>
        <a:lstStyle/>
        <a:p>
          <a:endParaRPr lang="zh-CN" altLang="en-US"/>
        </a:p>
      </dgm:t>
    </dgm:pt>
    <dgm:pt modelId="{1BAB5817-5BD0-4F9C-B9AF-74F3FC471FA0}" type="sibTrans" cxnId="{FF380FB2-C024-4CD9-BA76-09E133327F8C}">
      <dgm:prSet/>
      <dgm:spPr/>
      <dgm:t>
        <a:bodyPr/>
        <a:lstStyle/>
        <a:p>
          <a:endParaRPr lang="zh-CN" altLang="en-US"/>
        </a:p>
      </dgm:t>
    </dgm:pt>
    <dgm:pt modelId="{D4A71B33-AD01-4E46-8E15-A191E87A4ED7}">
      <dgm:prSet phldrT="[文本]" phldr="0" custT="1">
        <dgm:style>
          <a:lnRef idx="2">
            <a:schemeClr val="accent1"/>
          </a:lnRef>
          <a:fillRef idx="1">
            <a:schemeClr val="lt1"/>
          </a:fillRef>
          <a:effectRef idx="0">
            <a:schemeClr val="accent1"/>
          </a:effectRef>
          <a:fontRef idx="minor">
            <a:schemeClr val="dk1"/>
          </a:fontRef>
        </dgm:style>
      </dgm:prSet>
      <dgm:spPr/>
      <dgm:t>
        <a:bodyPr vert="horz" wrap="square"/>
        <a:lstStyle/>
        <a:p>
          <a:pPr>
            <a:lnSpc>
              <a:spcPct val="100000"/>
            </a:lnSpc>
            <a:spcBef>
              <a:spcPct val="0"/>
            </a:spcBef>
            <a:spcAft>
              <a:spcPct val="35000"/>
            </a:spcAft>
          </a:pPr>
          <a:r>
            <a:rPr lang="zh-CN" altLang="en-US" sz="2400" dirty="0"/>
            <a:t>程序代码</a:t>
          </a:r>
        </a:p>
        <a:p>
          <a:pPr>
            <a:lnSpc>
              <a:spcPct val="100000"/>
            </a:lnSpc>
            <a:spcBef>
              <a:spcPct val="0"/>
            </a:spcBef>
            <a:spcAft>
              <a:spcPct val="35000"/>
            </a:spcAft>
          </a:pPr>
          <a:r>
            <a:rPr lang="zh-CN" altLang="en-US" sz="2400" dirty="0"/>
            <a:t>（</a:t>
          </a:r>
          <a:r>
            <a:rPr lang="en-US" altLang="zh-CN" sz="2400" dirty="0"/>
            <a:t>program code</a:t>
          </a:r>
          <a:r>
            <a:rPr lang="zh-CN" altLang="en-US" sz="2400" dirty="0"/>
            <a:t>）</a:t>
          </a:r>
        </a:p>
      </dgm:t>
    </dgm:pt>
    <dgm:pt modelId="{FF968F4A-B3BC-465F-86B9-E495F93D5287}" type="parTrans" cxnId="{678458A0-CA94-4F72-A3E1-6678C48FC911}">
      <dgm:prSet/>
      <dgm:spPr/>
      <dgm:t>
        <a:bodyPr/>
        <a:lstStyle/>
        <a:p>
          <a:endParaRPr lang="zh-CN" altLang="en-US"/>
        </a:p>
      </dgm:t>
    </dgm:pt>
    <dgm:pt modelId="{18627D88-1214-4C23-A25F-BD84B6504487}" type="sibTrans" cxnId="{678458A0-CA94-4F72-A3E1-6678C48FC911}">
      <dgm:prSet/>
      <dgm:spPr/>
      <dgm:t>
        <a:bodyPr/>
        <a:lstStyle/>
        <a:p>
          <a:endParaRPr lang="zh-CN" altLang="en-US"/>
        </a:p>
      </dgm:t>
    </dgm:pt>
    <dgm:pt modelId="{66CB703A-6AB9-4EF7-86A7-93A1A9269630}">
      <dgm:prSet phldrT="[文本]" phldr="0" custT="1">
        <dgm:style>
          <a:lnRef idx="2">
            <a:schemeClr val="accent1"/>
          </a:lnRef>
          <a:fillRef idx="1">
            <a:schemeClr val="lt1"/>
          </a:fillRef>
          <a:effectRef idx="0">
            <a:schemeClr val="accent1"/>
          </a:effectRef>
          <a:fontRef idx="minor">
            <a:schemeClr val="dk1"/>
          </a:fontRef>
        </dgm:style>
      </dgm:prSet>
      <dgm:spPr/>
      <dgm:t>
        <a:bodyPr vert="horz" wrap="square"/>
        <a:lstStyle/>
        <a:p>
          <a:pPr>
            <a:lnSpc>
              <a:spcPct val="100000"/>
            </a:lnSpc>
            <a:spcBef>
              <a:spcPct val="0"/>
            </a:spcBef>
            <a:spcAft>
              <a:spcPct val="35000"/>
            </a:spcAft>
          </a:pPr>
          <a:r>
            <a:rPr lang="zh-CN" altLang="en-US" sz="2400" dirty="0"/>
            <a:t>与代码相关联的数据集</a:t>
          </a:r>
          <a:endParaRPr lang="en-US" altLang="zh-CN" sz="2400" dirty="0"/>
        </a:p>
        <a:p>
          <a:pPr>
            <a:lnSpc>
              <a:spcPct val="100000"/>
            </a:lnSpc>
            <a:spcBef>
              <a:spcPct val="0"/>
            </a:spcBef>
            <a:spcAft>
              <a:spcPct val="35000"/>
            </a:spcAft>
          </a:pPr>
          <a:r>
            <a:rPr lang="zh-CN" altLang="en-US" sz="2400" dirty="0"/>
            <a:t>（</a:t>
          </a:r>
          <a:r>
            <a:rPr lang="en-US" altLang="zh-CN" sz="2400" dirty="0"/>
            <a:t>set of data</a:t>
          </a:r>
          <a:r>
            <a:rPr lang="zh-CN" altLang="en-US" sz="2400" dirty="0"/>
            <a:t>）</a:t>
          </a:r>
          <a:endParaRPr sz="6500"/>
        </a:p>
      </dgm:t>
    </dgm:pt>
    <dgm:pt modelId="{C585A03E-DF1F-4B7F-8931-CD15DBBE38EC}" type="parTrans" cxnId="{FD075BC1-DA32-4314-8874-A485DEBF51E6}">
      <dgm:prSet/>
      <dgm:spPr/>
      <dgm:t>
        <a:bodyPr/>
        <a:lstStyle/>
        <a:p>
          <a:endParaRPr lang="zh-CN" altLang="en-US"/>
        </a:p>
      </dgm:t>
    </dgm:pt>
    <dgm:pt modelId="{BB712284-0AE5-4D17-B16B-569B9C6CD308}" type="sibTrans" cxnId="{FD075BC1-DA32-4314-8874-A485DEBF51E6}">
      <dgm:prSet/>
      <dgm:spPr/>
      <dgm:t>
        <a:bodyPr/>
        <a:lstStyle/>
        <a:p>
          <a:endParaRPr lang="zh-CN" altLang="en-US"/>
        </a:p>
      </dgm:t>
    </dgm:pt>
    <dgm:pt modelId="{2147104F-5643-437C-A030-7E28D72F0B99}" type="pres">
      <dgm:prSet presAssocID="{1D240D3A-E176-44FB-903D-444F0B6634DE}" presName="theList" presStyleCnt="0">
        <dgm:presLayoutVars>
          <dgm:dir/>
          <dgm:animLvl val="lvl"/>
          <dgm:resizeHandles val="exact"/>
        </dgm:presLayoutVars>
      </dgm:prSet>
      <dgm:spPr/>
    </dgm:pt>
    <dgm:pt modelId="{203DF711-131C-4617-8D5E-B2AC54AC2C46}" type="pres">
      <dgm:prSet presAssocID="{518E3330-DA09-4993-8013-2C1C2DE25DFF}" presName="compNode" presStyleCnt="0"/>
      <dgm:spPr/>
    </dgm:pt>
    <dgm:pt modelId="{7335A15F-698C-46FB-8B8C-D36538AD1C7C}" type="pres">
      <dgm:prSet presAssocID="{518E3330-DA09-4993-8013-2C1C2DE25DFF}" presName="aNode" presStyleLbl="bgShp" presStyleIdx="0" presStyleCnt="1" custLinFactNeighborX="-11940"/>
      <dgm:spPr/>
    </dgm:pt>
    <dgm:pt modelId="{8218EAC6-7FDE-4192-B729-B584003DD153}" type="pres">
      <dgm:prSet presAssocID="{518E3330-DA09-4993-8013-2C1C2DE25DFF}" presName="textNode" presStyleLbl="bgShp" presStyleIdx="0" presStyleCnt="1"/>
      <dgm:spPr/>
    </dgm:pt>
    <dgm:pt modelId="{29E62504-8C41-46E7-BA43-A432E3E02DB7}" type="pres">
      <dgm:prSet presAssocID="{518E3330-DA09-4993-8013-2C1C2DE25DFF}" presName="compChildNode" presStyleCnt="0"/>
      <dgm:spPr/>
    </dgm:pt>
    <dgm:pt modelId="{E45C1D78-4D11-4A8F-8FCE-EE7D64A05755}" type="pres">
      <dgm:prSet presAssocID="{518E3330-DA09-4993-8013-2C1C2DE25DFF}" presName="theInnerList" presStyleCnt="0"/>
      <dgm:spPr/>
    </dgm:pt>
    <dgm:pt modelId="{362FA036-41A5-43EB-9330-AF112291677F}" type="pres">
      <dgm:prSet presAssocID="{D4A71B33-AD01-4E46-8E15-A191E87A4ED7}" presName="childNode" presStyleLbl="node1" presStyleIdx="0" presStyleCnt="2" custScaleY="37500">
        <dgm:presLayoutVars>
          <dgm:bulletEnabled val="1"/>
        </dgm:presLayoutVars>
      </dgm:prSet>
      <dgm:spPr/>
    </dgm:pt>
    <dgm:pt modelId="{399430DE-D48B-41AA-AE19-E6500F5F46C5}" type="pres">
      <dgm:prSet presAssocID="{D4A71B33-AD01-4E46-8E15-A191E87A4ED7}" presName="aSpace2" presStyleCnt="0"/>
      <dgm:spPr/>
    </dgm:pt>
    <dgm:pt modelId="{581B60A1-8A26-4AAD-971F-A6F01606FC00}" type="pres">
      <dgm:prSet presAssocID="{66CB703A-6AB9-4EF7-86A7-93A1A9269630}" presName="childNode" presStyleLbl="node1" presStyleIdx="1" presStyleCnt="2" custScaleY="75790">
        <dgm:presLayoutVars>
          <dgm:bulletEnabled val="1"/>
        </dgm:presLayoutVars>
      </dgm:prSet>
      <dgm:spPr/>
    </dgm:pt>
  </dgm:ptLst>
  <dgm:cxnLst>
    <dgm:cxn modelId="{C6DAF78A-D4F0-4199-B8A6-0DA6074F0916}" type="presOf" srcId="{D4A71B33-AD01-4E46-8E15-A191E87A4ED7}" destId="{362FA036-41A5-43EB-9330-AF112291677F}" srcOrd="0" destOrd="0" presId="urn:microsoft.com/office/officeart/2005/8/layout/lProcess2#1"/>
    <dgm:cxn modelId="{678458A0-CA94-4F72-A3E1-6678C48FC911}" srcId="{518E3330-DA09-4993-8013-2C1C2DE25DFF}" destId="{D4A71B33-AD01-4E46-8E15-A191E87A4ED7}" srcOrd="0" destOrd="0" parTransId="{FF968F4A-B3BC-465F-86B9-E495F93D5287}" sibTransId="{18627D88-1214-4C23-A25F-BD84B6504487}"/>
    <dgm:cxn modelId="{BBDC60A1-38E7-4DA4-BEC0-F1AD98B1B92B}" type="presOf" srcId="{1D240D3A-E176-44FB-903D-444F0B6634DE}" destId="{2147104F-5643-437C-A030-7E28D72F0B99}" srcOrd="0" destOrd="0" presId="urn:microsoft.com/office/officeart/2005/8/layout/lProcess2#1"/>
    <dgm:cxn modelId="{FF380FB2-C024-4CD9-BA76-09E133327F8C}" srcId="{1D240D3A-E176-44FB-903D-444F0B6634DE}" destId="{518E3330-DA09-4993-8013-2C1C2DE25DFF}" srcOrd="0" destOrd="0" parTransId="{BCF7647E-C25A-47E5-96BA-16F4AF3BEAF9}" sibTransId="{1BAB5817-5BD0-4F9C-B9AF-74F3FC471FA0}"/>
    <dgm:cxn modelId="{FD075BC1-DA32-4314-8874-A485DEBF51E6}" srcId="{518E3330-DA09-4993-8013-2C1C2DE25DFF}" destId="{66CB703A-6AB9-4EF7-86A7-93A1A9269630}" srcOrd="1" destOrd="0" parTransId="{C585A03E-DF1F-4B7F-8931-CD15DBBE38EC}" sibTransId="{BB712284-0AE5-4D17-B16B-569B9C6CD308}"/>
    <dgm:cxn modelId="{8594D3D4-6760-4ED4-9C61-6D0D3C7E6BEC}" type="presOf" srcId="{518E3330-DA09-4993-8013-2C1C2DE25DFF}" destId="{7335A15F-698C-46FB-8B8C-D36538AD1C7C}" srcOrd="0" destOrd="0" presId="urn:microsoft.com/office/officeart/2005/8/layout/lProcess2#1"/>
    <dgm:cxn modelId="{482783D7-EA12-4A57-AC19-D5B9E6D053E7}" type="presOf" srcId="{66CB703A-6AB9-4EF7-86A7-93A1A9269630}" destId="{581B60A1-8A26-4AAD-971F-A6F01606FC00}" srcOrd="0" destOrd="0" presId="urn:microsoft.com/office/officeart/2005/8/layout/lProcess2#1"/>
    <dgm:cxn modelId="{7AF9F2F8-28B4-41AF-A873-85E8635DA67F}" type="presOf" srcId="{518E3330-DA09-4993-8013-2C1C2DE25DFF}" destId="{8218EAC6-7FDE-4192-B729-B584003DD153}" srcOrd="1" destOrd="0" presId="urn:microsoft.com/office/officeart/2005/8/layout/lProcess2#1"/>
    <dgm:cxn modelId="{76546416-F81A-4FA3-B15C-0ED340EBA1EB}" type="presParOf" srcId="{2147104F-5643-437C-A030-7E28D72F0B99}" destId="{203DF711-131C-4617-8D5E-B2AC54AC2C46}" srcOrd="0" destOrd="0" presId="urn:microsoft.com/office/officeart/2005/8/layout/lProcess2#1"/>
    <dgm:cxn modelId="{273D2D90-7A6F-4BDA-841C-E925E2A03737}" type="presParOf" srcId="{203DF711-131C-4617-8D5E-B2AC54AC2C46}" destId="{7335A15F-698C-46FB-8B8C-D36538AD1C7C}" srcOrd="0" destOrd="0" presId="urn:microsoft.com/office/officeart/2005/8/layout/lProcess2#1"/>
    <dgm:cxn modelId="{557F40A8-EE28-457B-A047-D498AF048688}" type="presParOf" srcId="{203DF711-131C-4617-8D5E-B2AC54AC2C46}" destId="{8218EAC6-7FDE-4192-B729-B584003DD153}" srcOrd="1" destOrd="0" presId="urn:microsoft.com/office/officeart/2005/8/layout/lProcess2#1"/>
    <dgm:cxn modelId="{5D6C3617-77D0-4D03-8AED-864D605B505F}" type="presParOf" srcId="{203DF711-131C-4617-8D5E-B2AC54AC2C46}" destId="{29E62504-8C41-46E7-BA43-A432E3E02DB7}" srcOrd="2" destOrd="0" presId="urn:microsoft.com/office/officeart/2005/8/layout/lProcess2#1"/>
    <dgm:cxn modelId="{BFB50B2D-B00E-479F-9454-1A10D5B54BBF}" type="presParOf" srcId="{29E62504-8C41-46E7-BA43-A432E3E02DB7}" destId="{E45C1D78-4D11-4A8F-8FCE-EE7D64A05755}" srcOrd="0" destOrd="0" presId="urn:microsoft.com/office/officeart/2005/8/layout/lProcess2#1"/>
    <dgm:cxn modelId="{A2325E96-1710-4C27-AFBA-DFFE601DFE2D}" type="presParOf" srcId="{E45C1D78-4D11-4A8F-8FCE-EE7D64A05755}" destId="{362FA036-41A5-43EB-9330-AF112291677F}" srcOrd="0" destOrd="0" presId="urn:microsoft.com/office/officeart/2005/8/layout/lProcess2#1"/>
    <dgm:cxn modelId="{D9773D0C-42AC-4FC8-BF3A-6D6894E6C30C}" type="presParOf" srcId="{E45C1D78-4D11-4A8F-8FCE-EE7D64A05755}" destId="{399430DE-D48B-41AA-AE19-E6500F5F46C5}" srcOrd="1" destOrd="0" presId="urn:microsoft.com/office/officeart/2005/8/layout/lProcess2#1"/>
    <dgm:cxn modelId="{17CE8759-6B76-4790-B84F-9CC06C192EEA}" type="presParOf" srcId="{E45C1D78-4D11-4A8F-8FCE-EE7D64A05755}" destId="{581B60A1-8A26-4AAD-971F-A6F01606FC00}" srcOrd="2" destOrd="0" presId="urn:microsoft.com/office/officeart/2005/8/layout/lProcess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50FB6D-94EF-4C6E-B2A6-EBCDAF564CAD}" type="doc">
      <dgm:prSet loTypeId="urn:microsoft.com/office/officeart/2005/8/layout/StepDownProcess#1" loCatId="process" qsTypeId="urn:microsoft.com/office/officeart/2005/8/quickstyle/simple1#1" qsCatId="simple" csTypeId="urn:microsoft.com/office/officeart/2005/8/colors/colorful4#1" csCatId="colorful" phldr="1"/>
      <dgm:spPr/>
      <dgm:t>
        <a:bodyPr/>
        <a:lstStyle/>
        <a:p>
          <a:endParaRPr lang="zh-CN" altLang="en-US"/>
        </a:p>
      </dgm:t>
    </dgm:pt>
    <dgm:pt modelId="{80B31775-0211-4E97-B627-7FA8F9D44A19}">
      <dgm:prSet phldrT="[文本]" custT="1"/>
      <dgm:spPr/>
      <dgm:t>
        <a:bodyPr/>
        <a:lstStyle/>
        <a:p>
          <a:r>
            <a:rPr lang="zh-CN" altLang="en-US" sz="2800" dirty="0"/>
            <a:t>发起读块需求</a:t>
          </a:r>
        </a:p>
      </dgm:t>
    </dgm:pt>
    <dgm:pt modelId="{4702AA7D-1831-4660-B925-2B4EC7676D7B}" type="parTrans" cxnId="{5981BB99-41B6-4032-BCD8-49EBD259E85C}">
      <dgm:prSet/>
      <dgm:spPr/>
      <dgm:t>
        <a:bodyPr/>
        <a:lstStyle/>
        <a:p>
          <a:endParaRPr lang="zh-CN" altLang="en-US"/>
        </a:p>
      </dgm:t>
    </dgm:pt>
    <dgm:pt modelId="{BB70921C-0FC0-410F-A13E-4B76B0CAB87F}" type="sibTrans" cxnId="{5981BB99-41B6-4032-BCD8-49EBD259E85C}">
      <dgm:prSet/>
      <dgm:spPr/>
      <dgm:t>
        <a:bodyPr/>
        <a:lstStyle/>
        <a:p>
          <a:endParaRPr lang="zh-CN" altLang="en-US"/>
        </a:p>
      </dgm:t>
    </dgm:pt>
    <dgm:pt modelId="{06CCA0A6-A97B-47FE-A0AA-490208586B4D}">
      <dgm:prSet phldrT="[文本]" phldr="0" custT="1"/>
      <dgm:spPr/>
      <dgm:t>
        <a:bodyPr vert="horz" wrap="square"/>
        <a:lstStyle/>
        <a:p>
          <a:pPr>
            <a:lnSpc>
              <a:spcPct val="100000"/>
            </a:lnSpc>
            <a:spcBef>
              <a:spcPct val="0"/>
            </a:spcBef>
            <a:spcAft>
              <a:spcPct val="35000"/>
            </a:spcAft>
          </a:pPr>
          <a:r>
            <a:rPr lang="zh-CN" altLang="en-US" sz="2400" dirty="0"/>
            <a:t>欲读到用户地址空间</a:t>
          </a:r>
        </a:p>
      </dgm:t>
    </dgm:pt>
    <dgm:pt modelId="{2DE50224-2E22-48F2-972E-058D305A7553}" type="parTrans" cxnId="{80039EC8-1659-4400-BF07-E21DB514EB06}">
      <dgm:prSet/>
      <dgm:spPr/>
      <dgm:t>
        <a:bodyPr/>
        <a:lstStyle/>
        <a:p>
          <a:endParaRPr lang="zh-CN" altLang="en-US"/>
        </a:p>
      </dgm:t>
    </dgm:pt>
    <dgm:pt modelId="{9957BE90-EB9B-43AA-AAFE-87E6919FA058}" type="sibTrans" cxnId="{80039EC8-1659-4400-BF07-E21DB514EB06}">
      <dgm:prSet/>
      <dgm:spPr/>
      <dgm:t>
        <a:bodyPr/>
        <a:lstStyle/>
        <a:p>
          <a:endParaRPr lang="zh-CN" altLang="en-US"/>
        </a:p>
      </dgm:t>
    </dgm:pt>
    <dgm:pt modelId="{FA709BEA-2F75-4FEF-AF88-7665E76740ED}">
      <dgm:prSet phldrT="[文本]" phldr="0" custT="1"/>
      <dgm:spPr/>
      <dgm:t>
        <a:bodyPr vert="horz" wrap="square"/>
        <a:lstStyle/>
        <a:p>
          <a:pPr>
            <a:lnSpc>
              <a:spcPct val="100000"/>
            </a:lnSpc>
            <a:spcBef>
              <a:spcPct val="0"/>
            </a:spcBef>
            <a:spcAft>
              <a:spcPct val="35000"/>
            </a:spcAft>
          </a:pPr>
          <a:r>
            <a:rPr lang="zh-CN" altLang="en-US" sz="2000" dirty="0"/>
            <a:t>对磁盘单元执行一个</a:t>
          </a:r>
          <a:r>
            <a:rPr lang="en-US" altLang="zh-CN" sz="2000" dirty="0"/>
            <a:t>I/O</a:t>
          </a:r>
          <a:r>
            <a:rPr lang="zh-CN" altLang="en-US" sz="2000" dirty="0"/>
            <a:t>命令</a:t>
          </a:r>
        </a:p>
      </dgm:t>
    </dgm:pt>
    <dgm:pt modelId="{4DEA576C-F2D5-4079-8642-B2FCB8A8FAEF}" type="parTrans" cxnId="{7438E4FF-453B-43F9-AD6F-AC97E7838AAD}">
      <dgm:prSet/>
      <dgm:spPr/>
      <dgm:t>
        <a:bodyPr/>
        <a:lstStyle/>
        <a:p>
          <a:endParaRPr lang="zh-CN" altLang="en-US"/>
        </a:p>
      </dgm:t>
    </dgm:pt>
    <dgm:pt modelId="{3A3E7F1D-F9E7-45F7-99F9-E72D1237547A}" type="sibTrans" cxnId="{7438E4FF-453B-43F9-AD6F-AC97E7838AAD}">
      <dgm:prSet/>
      <dgm:spPr/>
      <dgm:t>
        <a:bodyPr/>
        <a:lstStyle/>
        <a:p>
          <a:endParaRPr lang="zh-CN" altLang="en-US"/>
        </a:p>
      </dgm:t>
    </dgm:pt>
    <dgm:pt modelId="{0923DE05-FA06-4C5B-A9D4-B0ED457C5F17}">
      <dgm:prSet phldrT="[文本]" custT="1"/>
      <dgm:spPr/>
      <dgm:t>
        <a:bodyPr/>
        <a:lstStyle/>
        <a:p>
          <a:r>
            <a:rPr lang="zh-CN" altLang="en-US" sz="2800" dirty="0"/>
            <a:t>开始等待</a:t>
          </a:r>
        </a:p>
      </dgm:t>
    </dgm:pt>
    <dgm:pt modelId="{3B0BF544-2F32-4B7A-BB46-88CDE6DF5707}" type="parTrans" cxnId="{FE70DD75-9D62-40C9-B484-4C85F108898B}">
      <dgm:prSet/>
      <dgm:spPr/>
      <dgm:t>
        <a:bodyPr/>
        <a:lstStyle/>
        <a:p>
          <a:endParaRPr lang="zh-CN" altLang="en-US"/>
        </a:p>
      </dgm:t>
    </dgm:pt>
    <dgm:pt modelId="{230322BC-D9BE-44DD-BC80-3125734AB89A}" type="sibTrans" cxnId="{FE70DD75-9D62-40C9-B484-4C85F108898B}">
      <dgm:prSet/>
      <dgm:spPr/>
      <dgm:t>
        <a:bodyPr/>
        <a:lstStyle/>
        <a:p>
          <a:endParaRPr lang="zh-CN" altLang="en-US"/>
        </a:p>
      </dgm:t>
    </dgm:pt>
    <dgm:pt modelId="{DF8DE338-1763-4B36-9C99-1D9F5ABA18EA}" type="pres">
      <dgm:prSet presAssocID="{9E50FB6D-94EF-4C6E-B2A6-EBCDAF564CAD}" presName="rootnode" presStyleCnt="0">
        <dgm:presLayoutVars>
          <dgm:chMax/>
          <dgm:chPref/>
          <dgm:dir/>
          <dgm:animLvl val="lvl"/>
        </dgm:presLayoutVars>
      </dgm:prSet>
      <dgm:spPr/>
    </dgm:pt>
    <dgm:pt modelId="{028C295F-4D0C-4030-AA1C-1970E9FCF0D1}" type="pres">
      <dgm:prSet presAssocID="{80B31775-0211-4E97-B627-7FA8F9D44A19}" presName="composite" presStyleCnt="0"/>
      <dgm:spPr/>
    </dgm:pt>
    <dgm:pt modelId="{FFF53B6F-DB54-46A7-BAC5-B5ABFFC411A1}" type="pres">
      <dgm:prSet presAssocID="{80B31775-0211-4E97-B627-7FA8F9D44A19}" presName="bentUpArrow1" presStyleLbl="alignImgPlace1" presStyleIdx="0" presStyleCnt="3"/>
      <dgm:spPr/>
    </dgm:pt>
    <dgm:pt modelId="{E553A4DF-B2DE-4ABF-8CEB-763A153FD7EE}" type="pres">
      <dgm:prSet presAssocID="{80B31775-0211-4E97-B627-7FA8F9D44A19}" presName="ParentText" presStyleLbl="node1" presStyleIdx="0" presStyleCnt="4">
        <dgm:presLayoutVars>
          <dgm:chMax val="1"/>
          <dgm:chPref val="1"/>
          <dgm:bulletEnabled val="1"/>
        </dgm:presLayoutVars>
      </dgm:prSet>
      <dgm:spPr/>
    </dgm:pt>
    <dgm:pt modelId="{8712A386-5A7A-4B89-B47A-5C5B0AECD814}" type="pres">
      <dgm:prSet presAssocID="{80B31775-0211-4E97-B627-7FA8F9D44A19}" presName="ChildText" presStyleLbl="revTx" presStyleIdx="0" presStyleCnt="3">
        <dgm:presLayoutVars>
          <dgm:chMax val="0"/>
          <dgm:chPref val="0"/>
          <dgm:bulletEnabled val="1"/>
        </dgm:presLayoutVars>
      </dgm:prSet>
      <dgm:spPr/>
    </dgm:pt>
    <dgm:pt modelId="{DF83ABF5-3183-45AE-B1BD-27107FD90819}" type="pres">
      <dgm:prSet presAssocID="{BB70921C-0FC0-410F-A13E-4B76B0CAB87F}" presName="sibTrans" presStyleCnt="0"/>
      <dgm:spPr/>
    </dgm:pt>
    <dgm:pt modelId="{3811B3DC-DE2B-40E6-95C5-4F6D2A4D387F}" type="pres">
      <dgm:prSet presAssocID="{06CCA0A6-A97B-47FE-A0AA-490208586B4D}" presName="composite" presStyleCnt="0"/>
      <dgm:spPr/>
    </dgm:pt>
    <dgm:pt modelId="{619DB6CF-AFC7-4A49-9A0E-E1E13D373140}" type="pres">
      <dgm:prSet presAssocID="{06CCA0A6-A97B-47FE-A0AA-490208586B4D}" presName="bentUpArrow1" presStyleLbl="alignImgPlace1" presStyleIdx="1" presStyleCnt="3"/>
      <dgm:spPr/>
    </dgm:pt>
    <dgm:pt modelId="{F9C3DC9E-B75A-4227-988F-E7990D3041BE}" type="pres">
      <dgm:prSet presAssocID="{06CCA0A6-A97B-47FE-A0AA-490208586B4D}" presName="ParentText" presStyleLbl="node1" presStyleIdx="1" presStyleCnt="4" custScaleX="135938" custLinFactNeighborX="-7299" custLinFactNeighborY="-1603">
        <dgm:presLayoutVars>
          <dgm:chMax val="1"/>
          <dgm:chPref val="1"/>
          <dgm:bulletEnabled val="1"/>
        </dgm:presLayoutVars>
      </dgm:prSet>
      <dgm:spPr/>
    </dgm:pt>
    <dgm:pt modelId="{5A42804F-A37F-40FF-8F45-772C8F0F4EB4}" type="pres">
      <dgm:prSet presAssocID="{06CCA0A6-A97B-47FE-A0AA-490208586B4D}" presName="ChildText" presStyleLbl="revTx" presStyleIdx="1" presStyleCnt="3">
        <dgm:presLayoutVars>
          <dgm:chMax val="0"/>
          <dgm:chPref val="0"/>
          <dgm:bulletEnabled val="1"/>
        </dgm:presLayoutVars>
      </dgm:prSet>
      <dgm:spPr/>
    </dgm:pt>
    <dgm:pt modelId="{7E38ED84-47DD-4A02-AF13-1F7C946F8E13}" type="pres">
      <dgm:prSet presAssocID="{9957BE90-EB9B-43AA-AAFE-87E6919FA058}" presName="sibTrans" presStyleCnt="0"/>
      <dgm:spPr/>
    </dgm:pt>
    <dgm:pt modelId="{FC7769E6-9BD5-48E3-804F-EC504C511931}" type="pres">
      <dgm:prSet presAssocID="{FA709BEA-2F75-4FEF-AF88-7665E76740ED}" presName="composite" presStyleCnt="0"/>
      <dgm:spPr/>
    </dgm:pt>
    <dgm:pt modelId="{6603E5E7-BC34-414D-811E-FBAB72295F98}" type="pres">
      <dgm:prSet presAssocID="{FA709BEA-2F75-4FEF-AF88-7665E76740ED}" presName="bentUpArrow1" presStyleLbl="alignImgPlace1" presStyleIdx="2" presStyleCnt="3"/>
      <dgm:spPr/>
    </dgm:pt>
    <dgm:pt modelId="{7E6D201F-B445-4B8A-B95A-4135125089AD}" type="pres">
      <dgm:prSet presAssocID="{FA709BEA-2F75-4FEF-AF88-7665E76740ED}" presName="ParentText" presStyleLbl="node1" presStyleIdx="2" presStyleCnt="4" custScaleX="154892" custLinFactNeighborX="14241" custLinFactNeighborY="-3209">
        <dgm:presLayoutVars>
          <dgm:chMax val="1"/>
          <dgm:chPref val="1"/>
          <dgm:bulletEnabled val="1"/>
        </dgm:presLayoutVars>
      </dgm:prSet>
      <dgm:spPr/>
    </dgm:pt>
    <dgm:pt modelId="{AD487643-5CF3-405F-9765-5EBB35D242D3}" type="pres">
      <dgm:prSet presAssocID="{FA709BEA-2F75-4FEF-AF88-7665E76740ED}" presName="ChildText" presStyleLbl="revTx" presStyleIdx="2" presStyleCnt="3">
        <dgm:presLayoutVars>
          <dgm:chMax val="0"/>
          <dgm:chPref val="0"/>
          <dgm:bulletEnabled val="1"/>
        </dgm:presLayoutVars>
      </dgm:prSet>
      <dgm:spPr/>
    </dgm:pt>
    <dgm:pt modelId="{4FDF8D41-D093-45E5-84D3-D73C46E6F5C4}" type="pres">
      <dgm:prSet presAssocID="{3A3E7F1D-F9E7-45F7-99F9-E72D1237547A}" presName="sibTrans" presStyleCnt="0"/>
      <dgm:spPr/>
    </dgm:pt>
    <dgm:pt modelId="{5E83DE7D-6501-4085-9369-E014FAAA3733}" type="pres">
      <dgm:prSet presAssocID="{0923DE05-FA06-4C5B-A9D4-B0ED457C5F17}" presName="composite" presStyleCnt="0"/>
      <dgm:spPr/>
    </dgm:pt>
    <dgm:pt modelId="{0FF12060-4B93-4836-8011-6628E09104FE}" type="pres">
      <dgm:prSet presAssocID="{0923DE05-FA06-4C5B-A9D4-B0ED457C5F17}" presName="ParentText" presStyleLbl="node1" presStyleIdx="3" presStyleCnt="4" custScaleX="133953" custLinFactNeighborX="19246" custLinFactNeighborY="-3057">
        <dgm:presLayoutVars>
          <dgm:chMax val="1"/>
          <dgm:chPref val="1"/>
          <dgm:bulletEnabled val="1"/>
        </dgm:presLayoutVars>
      </dgm:prSet>
      <dgm:spPr/>
    </dgm:pt>
  </dgm:ptLst>
  <dgm:cxnLst>
    <dgm:cxn modelId="{E788CE0A-C908-4176-95CE-523385E4F990}" type="presOf" srcId="{80B31775-0211-4E97-B627-7FA8F9D44A19}" destId="{E553A4DF-B2DE-4ABF-8CEB-763A153FD7EE}" srcOrd="0" destOrd="0" presId="urn:microsoft.com/office/officeart/2005/8/layout/StepDownProcess#1"/>
    <dgm:cxn modelId="{31184A15-3B0D-42B0-9D5C-D93DF62FB43A}" type="presOf" srcId="{06CCA0A6-A97B-47FE-A0AA-490208586B4D}" destId="{F9C3DC9E-B75A-4227-988F-E7990D3041BE}" srcOrd="0" destOrd="0" presId="urn:microsoft.com/office/officeart/2005/8/layout/StepDownProcess#1"/>
    <dgm:cxn modelId="{FE70DD75-9D62-40C9-B484-4C85F108898B}" srcId="{9E50FB6D-94EF-4C6E-B2A6-EBCDAF564CAD}" destId="{0923DE05-FA06-4C5B-A9D4-B0ED457C5F17}" srcOrd="3" destOrd="0" parTransId="{3B0BF544-2F32-4B7A-BB46-88CDE6DF5707}" sibTransId="{230322BC-D9BE-44DD-BC80-3125734AB89A}"/>
    <dgm:cxn modelId="{61F2CE82-BCF9-41E0-B237-59A8348B84CA}" type="presOf" srcId="{0923DE05-FA06-4C5B-A9D4-B0ED457C5F17}" destId="{0FF12060-4B93-4836-8011-6628E09104FE}" srcOrd="0" destOrd="0" presId="urn:microsoft.com/office/officeart/2005/8/layout/StepDownProcess#1"/>
    <dgm:cxn modelId="{BC88508D-0313-47B5-A01D-C7B1E2C2AB67}" type="presOf" srcId="{FA709BEA-2F75-4FEF-AF88-7665E76740ED}" destId="{7E6D201F-B445-4B8A-B95A-4135125089AD}" srcOrd="0" destOrd="0" presId="urn:microsoft.com/office/officeart/2005/8/layout/StepDownProcess#1"/>
    <dgm:cxn modelId="{5981BB99-41B6-4032-BCD8-49EBD259E85C}" srcId="{9E50FB6D-94EF-4C6E-B2A6-EBCDAF564CAD}" destId="{80B31775-0211-4E97-B627-7FA8F9D44A19}" srcOrd="0" destOrd="0" parTransId="{4702AA7D-1831-4660-B925-2B4EC7676D7B}" sibTransId="{BB70921C-0FC0-410F-A13E-4B76B0CAB87F}"/>
    <dgm:cxn modelId="{FB0C78AA-C8C3-48E4-A18F-9E5AE78C2D49}" type="presOf" srcId="{9E50FB6D-94EF-4C6E-B2A6-EBCDAF564CAD}" destId="{DF8DE338-1763-4B36-9C99-1D9F5ABA18EA}" srcOrd="0" destOrd="0" presId="urn:microsoft.com/office/officeart/2005/8/layout/StepDownProcess#1"/>
    <dgm:cxn modelId="{80039EC8-1659-4400-BF07-E21DB514EB06}" srcId="{9E50FB6D-94EF-4C6E-B2A6-EBCDAF564CAD}" destId="{06CCA0A6-A97B-47FE-A0AA-490208586B4D}" srcOrd="1" destOrd="0" parTransId="{2DE50224-2E22-48F2-972E-058D305A7553}" sibTransId="{9957BE90-EB9B-43AA-AAFE-87E6919FA058}"/>
    <dgm:cxn modelId="{7438E4FF-453B-43F9-AD6F-AC97E7838AAD}" srcId="{9E50FB6D-94EF-4C6E-B2A6-EBCDAF564CAD}" destId="{FA709BEA-2F75-4FEF-AF88-7665E76740ED}" srcOrd="2" destOrd="0" parTransId="{4DEA576C-F2D5-4079-8642-B2FCB8A8FAEF}" sibTransId="{3A3E7F1D-F9E7-45F7-99F9-E72D1237547A}"/>
    <dgm:cxn modelId="{1BCB0891-543D-4E27-A76B-75C2D468D32F}" type="presParOf" srcId="{DF8DE338-1763-4B36-9C99-1D9F5ABA18EA}" destId="{028C295F-4D0C-4030-AA1C-1970E9FCF0D1}" srcOrd="0" destOrd="0" presId="urn:microsoft.com/office/officeart/2005/8/layout/StepDownProcess#1"/>
    <dgm:cxn modelId="{1EC672F7-C8E3-4FB0-B798-1790DCA457C7}" type="presParOf" srcId="{028C295F-4D0C-4030-AA1C-1970E9FCF0D1}" destId="{FFF53B6F-DB54-46A7-BAC5-B5ABFFC411A1}" srcOrd="0" destOrd="0" presId="urn:microsoft.com/office/officeart/2005/8/layout/StepDownProcess#1"/>
    <dgm:cxn modelId="{4C6359E1-77F6-4C14-9E4E-B6B229A62F9A}" type="presParOf" srcId="{028C295F-4D0C-4030-AA1C-1970E9FCF0D1}" destId="{E553A4DF-B2DE-4ABF-8CEB-763A153FD7EE}" srcOrd="1" destOrd="0" presId="urn:microsoft.com/office/officeart/2005/8/layout/StepDownProcess#1"/>
    <dgm:cxn modelId="{1892E0BA-1B5E-4DBF-BF6D-DAA82CE7737D}" type="presParOf" srcId="{028C295F-4D0C-4030-AA1C-1970E9FCF0D1}" destId="{8712A386-5A7A-4B89-B47A-5C5B0AECD814}" srcOrd="2" destOrd="0" presId="urn:microsoft.com/office/officeart/2005/8/layout/StepDownProcess#1"/>
    <dgm:cxn modelId="{B03BAFFB-42E1-4C4A-8296-2325AB4F0BF1}" type="presParOf" srcId="{DF8DE338-1763-4B36-9C99-1D9F5ABA18EA}" destId="{DF83ABF5-3183-45AE-B1BD-27107FD90819}" srcOrd="1" destOrd="0" presId="urn:microsoft.com/office/officeart/2005/8/layout/StepDownProcess#1"/>
    <dgm:cxn modelId="{0B213C6A-4CD3-43E1-9B5B-F465CAD14B24}" type="presParOf" srcId="{DF8DE338-1763-4B36-9C99-1D9F5ABA18EA}" destId="{3811B3DC-DE2B-40E6-95C5-4F6D2A4D387F}" srcOrd="2" destOrd="0" presId="urn:microsoft.com/office/officeart/2005/8/layout/StepDownProcess#1"/>
    <dgm:cxn modelId="{69E4D50F-6A16-4219-B496-957A6B734055}" type="presParOf" srcId="{3811B3DC-DE2B-40E6-95C5-4F6D2A4D387F}" destId="{619DB6CF-AFC7-4A49-9A0E-E1E13D373140}" srcOrd="0" destOrd="0" presId="urn:microsoft.com/office/officeart/2005/8/layout/StepDownProcess#1"/>
    <dgm:cxn modelId="{55184E7C-1C91-42D5-ACA0-E8A79792937D}" type="presParOf" srcId="{3811B3DC-DE2B-40E6-95C5-4F6D2A4D387F}" destId="{F9C3DC9E-B75A-4227-988F-E7990D3041BE}" srcOrd="1" destOrd="0" presId="urn:microsoft.com/office/officeart/2005/8/layout/StepDownProcess#1"/>
    <dgm:cxn modelId="{B007FD54-7169-425E-AE8C-93100F978DFE}" type="presParOf" srcId="{3811B3DC-DE2B-40E6-95C5-4F6D2A4D387F}" destId="{5A42804F-A37F-40FF-8F45-772C8F0F4EB4}" srcOrd="2" destOrd="0" presId="urn:microsoft.com/office/officeart/2005/8/layout/StepDownProcess#1"/>
    <dgm:cxn modelId="{A31DB7D7-C013-4DA6-9446-3EB4F75813D1}" type="presParOf" srcId="{DF8DE338-1763-4B36-9C99-1D9F5ABA18EA}" destId="{7E38ED84-47DD-4A02-AF13-1F7C946F8E13}" srcOrd="3" destOrd="0" presId="urn:microsoft.com/office/officeart/2005/8/layout/StepDownProcess#1"/>
    <dgm:cxn modelId="{C8DB1C6A-D088-4CDE-9706-1C72FABB024D}" type="presParOf" srcId="{DF8DE338-1763-4B36-9C99-1D9F5ABA18EA}" destId="{FC7769E6-9BD5-48E3-804F-EC504C511931}" srcOrd="4" destOrd="0" presId="urn:microsoft.com/office/officeart/2005/8/layout/StepDownProcess#1"/>
    <dgm:cxn modelId="{B7687B6C-27EC-431D-A971-BA2705EAAA56}" type="presParOf" srcId="{FC7769E6-9BD5-48E3-804F-EC504C511931}" destId="{6603E5E7-BC34-414D-811E-FBAB72295F98}" srcOrd="0" destOrd="0" presId="urn:microsoft.com/office/officeart/2005/8/layout/StepDownProcess#1"/>
    <dgm:cxn modelId="{DC4CE8E6-4CEF-4426-99F4-87496D5381A6}" type="presParOf" srcId="{FC7769E6-9BD5-48E3-804F-EC504C511931}" destId="{7E6D201F-B445-4B8A-B95A-4135125089AD}" srcOrd="1" destOrd="0" presId="urn:microsoft.com/office/officeart/2005/8/layout/StepDownProcess#1"/>
    <dgm:cxn modelId="{B7D13B58-4E48-4DF4-A241-F7C41037D82D}" type="presParOf" srcId="{FC7769E6-9BD5-48E3-804F-EC504C511931}" destId="{AD487643-5CF3-405F-9765-5EBB35D242D3}" srcOrd="2" destOrd="0" presId="urn:microsoft.com/office/officeart/2005/8/layout/StepDownProcess#1"/>
    <dgm:cxn modelId="{5ADFD613-54F2-417C-B878-5B0C444E1111}" type="presParOf" srcId="{DF8DE338-1763-4B36-9C99-1D9F5ABA18EA}" destId="{4FDF8D41-D093-45E5-84D3-D73C46E6F5C4}" srcOrd="5" destOrd="0" presId="urn:microsoft.com/office/officeart/2005/8/layout/StepDownProcess#1"/>
    <dgm:cxn modelId="{CB062013-D6D3-4363-9010-030628A2C7DF}" type="presParOf" srcId="{DF8DE338-1763-4B36-9C99-1D9F5ABA18EA}" destId="{5E83DE7D-6501-4085-9369-E014FAAA3733}" srcOrd="6" destOrd="0" presId="urn:microsoft.com/office/officeart/2005/8/layout/StepDownProcess#1"/>
    <dgm:cxn modelId="{E5BEED28-77F6-4FC3-8A88-164BA96F2CC1}" type="presParOf" srcId="{5E83DE7D-6501-4085-9369-E014FAAA3733}" destId="{0FF12060-4B93-4836-8011-6628E09104FE}" srcOrd="0" destOrd="0" presId="urn:microsoft.com/office/officeart/2005/8/layout/StepDown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D2C63A4-9D5D-47CE-8D74-13AD5720E5D9}" type="doc">
      <dgm:prSet loTypeId="urn:microsoft.com/office/officeart/2005/8/layout/hierarchy1#1" loCatId="hierarchy" qsTypeId="urn:microsoft.com/office/officeart/2005/8/quickstyle/simple1#1" qsCatId="simple" csTypeId="urn:microsoft.com/office/officeart/2005/8/colors/accent1_2#1" csCatId="accent1" phldr="0"/>
      <dgm:spPr/>
      <dgm:t>
        <a:bodyPr/>
        <a:lstStyle/>
        <a:p>
          <a:endParaRPr lang="en-US"/>
        </a:p>
      </dgm:t>
    </dgm:pt>
    <dgm:pt modelId="{42D42628-864C-41D6-833F-2DBB342F4DB0}">
      <dgm:prSet phldrT="[Text]" phldr="0" custT="1"/>
      <dgm:spPr/>
      <dgm:t>
        <a:bodyPr vert="horz" wrap="square"/>
        <a:lstStyle/>
        <a:p>
          <a:pPr>
            <a:lnSpc>
              <a:spcPct val="100000"/>
            </a:lnSpc>
            <a:spcBef>
              <a:spcPct val="0"/>
            </a:spcBef>
            <a:spcAft>
              <a:spcPct val="35000"/>
            </a:spcAft>
          </a:pPr>
          <a:r>
            <a:rPr lang="zh-CN" altLang="en-US" sz="2000"/>
            <a:t>文件目录</a:t>
          </a:r>
        </a:p>
        <a:p>
          <a:pPr>
            <a:lnSpc>
              <a:spcPct val="100000"/>
            </a:lnSpc>
            <a:spcBef>
              <a:spcPct val="0"/>
            </a:spcBef>
            <a:spcAft>
              <a:spcPct val="35000"/>
            </a:spcAft>
          </a:pPr>
          <a:r>
            <a:rPr lang="zh-CN" altLang="en-US" sz="2000"/>
            <a:t>信息单元</a:t>
          </a:r>
        </a:p>
      </dgm:t>
    </dgm:pt>
    <dgm:pt modelId="{C7195306-E1B1-4ECE-8382-424ACA226556}" type="parTrans" cxnId="{30707E3C-590B-47E5-B702-B423FB8293A8}">
      <dgm:prSet/>
      <dgm:spPr/>
      <dgm:t>
        <a:bodyPr/>
        <a:lstStyle/>
        <a:p>
          <a:endParaRPr lang="en-US"/>
        </a:p>
      </dgm:t>
    </dgm:pt>
    <dgm:pt modelId="{33D8AA3E-DAD3-412E-80E1-09AFD3B5EAF9}" type="sibTrans" cxnId="{30707E3C-590B-47E5-B702-B423FB8293A8}">
      <dgm:prSet/>
      <dgm:spPr/>
      <dgm:t>
        <a:bodyPr/>
        <a:lstStyle/>
        <a:p>
          <a:endParaRPr lang="en-US"/>
        </a:p>
      </dgm:t>
    </dgm:pt>
    <dgm:pt modelId="{1FC1C8C3-63CB-4E55-BD49-AA552B8440D8}">
      <dgm:prSet phldrT="[Text]" phldr="0" custT="1"/>
      <dgm:spPr/>
      <dgm:t>
        <a:bodyPr vert="horz" wrap="square"/>
        <a:lstStyle/>
        <a:p>
          <a:pPr>
            <a:lnSpc>
              <a:spcPct val="100000"/>
            </a:lnSpc>
            <a:spcBef>
              <a:spcPct val="0"/>
            </a:spcBef>
            <a:spcAft>
              <a:spcPct val="35000"/>
            </a:spcAft>
          </a:pPr>
          <a:r>
            <a:rPr lang="zh-CN" altLang="en-US" sz="2000" dirty="0"/>
            <a:t>基本信息</a:t>
          </a:r>
        </a:p>
      </dgm:t>
    </dgm:pt>
    <dgm:pt modelId="{B025E324-1C01-4543-8D06-F931E0E78FF4}" type="parTrans" cxnId="{53B3950D-83CB-414A-A2FE-E7F34498788C}">
      <dgm:prSet/>
      <dgm:spPr/>
      <dgm:t>
        <a:bodyPr/>
        <a:lstStyle/>
        <a:p>
          <a:endParaRPr lang="en-US"/>
        </a:p>
      </dgm:t>
    </dgm:pt>
    <dgm:pt modelId="{588AC07E-4185-4602-8798-37B6E219CC88}" type="sibTrans" cxnId="{53B3950D-83CB-414A-A2FE-E7F34498788C}">
      <dgm:prSet/>
      <dgm:spPr/>
      <dgm:t>
        <a:bodyPr/>
        <a:lstStyle/>
        <a:p>
          <a:endParaRPr lang="en-US"/>
        </a:p>
      </dgm:t>
    </dgm:pt>
    <dgm:pt modelId="{413DC10E-9606-4031-9D12-417781688977}">
      <dgm:prSet phldrT="[Text]" phldr="0" custT="1"/>
      <dgm:spPr/>
      <dgm:t>
        <a:bodyPr vert="horz" wrap="square"/>
        <a:lstStyle/>
        <a:p>
          <a:pPr algn="l">
            <a:lnSpc>
              <a:spcPct val="100000"/>
            </a:lnSpc>
            <a:spcBef>
              <a:spcPct val="0"/>
            </a:spcBef>
            <a:spcAft>
              <a:spcPct val="35000"/>
            </a:spcAft>
          </a:pPr>
          <a:r>
            <a:rPr lang="zh-CN" altLang="en-US" sz="2000"/>
            <a:t>文件名</a:t>
          </a:r>
        </a:p>
        <a:p>
          <a:pPr algn="l">
            <a:lnSpc>
              <a:spcPct val="100000"/>
            </a:lnSpc>
            <a:spcBef>
              <a:spcPct val="0"/>
            </a:spcBef>
            <a:spcAft>
              <a:spcPct val="35000"/>
            </a:spcAft>
          </a:pPr>
          <a:r>
            <a:rPr lang="zh-CN" altLang="en-US" sz="2000"/>
            <a:t>文件类型</a:t>
          </a:r>
        </a:p>
        <a:p>
          <a:pPr algn="l">
            <a:lnSpc>
              <a:spcPct val="100000"/>
            </a:lnSpc>
            <a:spcBef>
              <a:spcPct val="0"/>
            </a:spcBef>
            <a:spcAft>
              <a:spcPct val="35000"/>
            </a:spcAft>
          </a:pPr>
          <a:r>
            <a:rPr lang="zh-CN" altLang="en-US" sz="2000"/>
            <a:t>文件组织</a:t>
          </a:r>
        </a:p>
      </dgm:t>
    </dgm:pt>
    <dgm:pt modelId="{B91B61BD-7D07-442C-992B-5B3D56015222}" type="parTrans" cxnId="{5BAA2F6C-FF52-4BBD-A044-1D2A38BF63AA}">
      <dgm:prSet/>
      <dgm:spPr/>
      <dgm:t>
        <a:bodyPr/>
        <a:lstStyle/>
        <a:p>
          <a:endParaRPr lang="en-US"/>
        </a:p>
      </dgm:t>
    </dgm:pt>
    <dgm:pt modelId="{35976CC6-4E05-49D8-B5E8-F8093ECA95B4}" type="sibTrans" cxnId="{5BAA2F6C-FF52-4BBD-A044-1D2A38BF63AA}">
      <dgm:prSet/>
      <dgm:spPr/>
      <dgm:t>
        <a:bodyPr/>
        <a:lstStyle/>
        <a:p>
          <a:endParaRPr lang="en-US"/>
        </a:p>
      </dgm:t>
    </dgm:pt>
    <dgm:pt modelId="{A05D3806-5723-4FF6-989A-CFBBE505DD4B}">
      <dgm:prSet phldrT="[Text]" phldr="0" custT="1"/>
      <dgm:spPr/>
      <dgm:t>
        <a:bodyPr vert="horz" wrap="square"/>
        <a:lstStyle/>
        <a:p>
          <a:pPr>
            <a:lnSpc>
              <a:spcPct val="100000"/>
            </a:lnSpc>
            <a:spcBef>
              <a:spcPct val="0"/>
            </a:spcBef>
            <a:spcAft>
              <a:spcPct val="35000"/>
            </a:spcAft>
          </a:pPr>
          <a:r>
            <a:rPr lang="zh-CN" altLang="en-US" sz="2000" dirty="0"/>
            <a:t>地址信息</a:t>
          </a:r>
        </a:p>
      </dgm:t>
    </dgm:pt>
    <dgm:pt modelId="{3B533E93-AA45-4AC9-9CB7-4EF287AB96B6}" type="parTrans" cxnId="{F06FF9B5-66BA-4EE6-BB3F-98419A69B8A5}">
      <dgm:prSet/>
      <dgm:spPr/>
      <dgm:t>
        <a:bodyPr/>
        <a:lstStyle/>
        <a:p>
          <a:endParaRPr lang="en-US"/>
        </a:p>
      </dgm:t>
    </dgm:pt>
    <dgm:pt modelId="{C1E7C596-43DD-4C48-95F5-50523BA11C29}" type="sibTrans" cxnId="{F06FF9B5-66BA-4EE6-BB3F-98419A69B8A5}">
      <dgm:prSet/>
      <dgm:spPr/>
      <dgm:t>
        <a:bodyPr/>
        <a:lstStyle/>
        <a:p>
          <a:endParaRPr lang="en-US"/>
        </a:p>
      </dgm:t>
    </dgm:pt>
    <dgm:pt modelId="{3686A200-E478-4562-8B19-FD2DBBD557B6}">
      <dgm:prSet phldrT="[Text]" phldr="0" custT="1"/>
      <dgm:spPr/>
      <dgm:t>
        <a:bodyPr vert="horz" wrap="square"/>
        <a:lstStyle/>
        <a:p>
          <a:pPr algn="l">
            <a:lnSpc>
              <a:spcPct val="100000"/>
            </a:lnSpc>
            <a:spcBef>
              <a:spcPct val="0"/>
            </a:spcBef>
            <a:spcAft>
              <a:spcPct val="35000"/>
            </a:spcAft>
          </a:pPr>
          <a:r>
            <a:rPr lang="zh-CN" altLang="en-US" sz="2000" dirty="0"/>
            <a:t>卷（存储设备）</a:t>
          </a:r>
        </a:p>
        <a:p>
          <a:pPr algn="l">
            <a:lnSpc>
              <a:spcPct val="100000"/>
            </a:lnSpc>
            <a:spcBef>
              <a:spcPct val="0"/>
            </a:spcBef>
            <a:spcAft>
              <a:spcPct val="35000"/>
            </a:spcAft>
          </a:pPr>
          <a:r>
            <a:rPr lang="zh-CN" altLang="en-US" sz="2000" dirty="0"/>
            <a:t>起始地址</a:t>
          </a:r>
        </a:p>
        <a:p>
          <a:pPr algn="l">
            <a:lnSpc>
              <a:spcPct val="100000"/>
            </a:lnSpc>
            <a:spcBef>
              <a:spcPct val="0"/>
            </a:spcBef>
            <a:spcAft>
              <a:spcPct val="35000"/>
            </a:spcAft>
          </a:pPr>
          <a:r>
            <a:rPr lang="zh-CN" altLang="en-US" sz="2000" dirty="0"/>
            <a:t>使用大小</a:t>
          </a:r>
        </a:p>
        <a:p>
          <a:pPr algn="l">
            <a:lnSpc>
              <a:spcPct val="100000"/>
            </a:lnSpc>
            <a:spcBef>
              <a:spcPct val="0"/>
            </a:spcBef>
            <a:spcAft>
              <a:spcPct val="35000"/>
            </a:spcAft>
          </a:pPr>
          <a:r>
            <a:rPr lang="zh-CN" altLang="en-US" sz="2000" dirty="0"/>
            <a:t>分配大小</a:t>
          </a:r>
        </a:p>
      </dgm:t>
    </dgm:pt>
    <dgm:pt modelId="{A2B0C03D-874D-48F0-8AEB-6735F9546654}" type="parTrans" cxnId="{2F363CE0-608C-448E-8C09-68EEC93812EB}">
      <dgm:prSet/>
      <dgm:spPr/>
      <dgm:t>
        <a:bodyPr/>
        <a:lstStyle/>
        <a:p>
          <a:endParaRPr lang="en-US"/>
        </a:p>
      </dgm:t>
    </dgm:pt>
    <dgm:pt modelId="{AFE54AA4-E896-4D7C-A98A-AA7AA56E9B8C}" type="sibTrans" cxnId="{2F363CE0-608C-448E-8C09-68EEC93812EB}">
      <dgm:prSet/>
      <dgm:spPr/>
      <dgm:t>
        <a:bodyPr/>
        <a:lstStyle/>
        <a:p>
          <a:endParaRPr lang="en-US"/>
        </a:p>
      </dgm:t>
    </dgm:pt>
    <dgm:pt modelId="{C409360E-5C3F-46A8-A210-E7E1D2ECF59F}">
      <dgm:prSet phldr="0" custT="1"/>
      <dgm:spPr/>
      <dgm:t>
        <a:bodyPr vert="horz" wrap="square"/>
        <a:lstStyle/>
        <a:p>
          <a:pPr>
            <a:lnSpc>
              <a:spcPct val="100000"/>
            </a:lnSpc>
            <a:spcBef>
              <a:spcPct val="0"/>
            </a:spcBef>
            <a:spcAft>
              <a:spcPct val="35000"/>
            </a:spcAft>
          </a:pPr>
          <a:r>
            <a:rPr lang="zh-CN" sz="2000"/>
            <a:t>访问控制信息</a:t>
          </a:r>
          <a:endParaRPr lang="en-US" altLang="zh-CN" sz="2000"/>
        </a:p>
      </dgm:t>
    </dgm:pt>
    <dgm:pt modelId="{F12AAFC1-11E9-4F7D-A3FB-B2BDAEB94819}" type="parTrans" cxnId="{DB71E862-99C2-45A0-B435-A62C5F5FCC2F}">
      <dgm:prSet/>
      <dgm:spPr/>
      <dgm:t>
        <a:bodyPr/>
        <a:lstStyle/>
        <a:p>
          <a:endParaRPr lang="zh-CN" altLang="en-US"/>
        </a:p>
      </dgm:t>
    </dgm:pt>
    <dgm:pt modelId="{ECC4C09F-A33C-41FE-AC2A-8FF2EAF2FC2A}" type="sibTrans" cxnId="{DB71E862-99C2-45A0-B435-A62C5F5FCC2F}">
      <dgm:prSet/>
      <dgm:spPr/>
      <dgm:t>
        <a:bodyPr/>
        <a:lstStyle/>
        <a:p>
          <a:endParaRPr lang="zh-CN" altLang="en-US"/>
        </a:p>
      </dgm:t>
    </dgm:pt>
    <dgm:pt modelId="{4A2C61B3-5556-4CFF-81F4-B08CD45171DD}">
      <dgm:prSet phldr="0" custT="1"/>
      <dgm:spPr/>
      <dgm:t>
        <a:bodyPr vert="horz" wrap="square"/>
        <a:lstStyle/>
        <a:p>
          <a:pPr algn="l">
            <a:lnSpc>
              <a:spcPct val="100000"/>
            </a:lnSpc>
            <a:spcBef>
              <a:spcPct val="0"/>
            </a:spcBef>
            <a:spcAft>
              <a:spcPct val="35000"/>
            </a:spcAft>
          </a:pPr>
          <a:r>
            <a:rPr lang="zh-CN" sz="2000"/>
            <a:t>所有者</a:t>
          </a:r>
        </a:p>
        <a:p>
          <a:pPr algn="l">
            <a:lnSpc>
              <a:spcPct val="100000"/>
            </a:lnSpc>
            <a:spcBef>
              <a:spcPct val="0"/>
            </a:spcBef>
            <a:spcAft>
              <a:spcPct val="35000"/>
            </a:spcAft>
          </a:pPr>
          <a:r>
            <a:rPr lang="zh-CN" sz="2000"/>
            <a:t>访问信息</a:t>
          </a:r>
        </a:p>
        <a:p>
          <a:pPr algn="l">
            <a:lnSpc>
              <a:spcPct val="100000"/>
            </a:lnSpc>
            <a:spcBef>
              <a:spcPct val="0"/>
            </a:spcBef>
            <a:spcAft>
              <a:spcPct val="35000"/>
            </a:spcAft>
          </a:pPr>
          <a:r>
            <a:rPr lang="zh-CN" sz="2000"/>
            <a:t>许可的行为</a:t>
          </a:r>
        </a:p>
      </dgm:t>
    </dgm:pt>
    <dgm:pt modelId="{46971014-71A2-45FF-BFD0-E1C6C1184DF0}" type="parTrans" cxnId="{A7F1EFAB-4BDF-405D-B6C9-AC317B49DBF0}">
      <dgm:prSet/>
      <dgm:spPr/>
      <dgm:t>
        <a:bodyPr/>
        <a:lstStyle/>
        <a:p>
          <a:endParaRPr lang="zh-CN" altLang="en-US"/>
        </a:p>
      </dgm:t>
    </dgm:pt>
    <dgm:pt modelId="{0E803D90-18BB-4322-B493-19CC27C1F675}" type="sibTrans" cxnId="{A7F1EFAB-4BDF-405D-B6C9-AC317B49DBF0}">
      <dgm:prSet/>
      <dgm:spPr/>
      <dgm:t>
        <a:bodyPr/>
        <a:lstStyle/>
        <a:p>
          <a:endParaRPr lang="zh-CN" altLang="en-US"/>
        </a:p>
      </dgm:t>
    </dgm:pt>
    <dgm:pt modelId="{6E45AA57-F999-4ACF-A0B8-3E565A028D1C}">
      <dgm:prSet phldr="0" custT="1"/>
      <dgm:spPr/>
      <dgm:t>
        <a:bodyPr vert="horz" wrap="square"/>
        <a:lstStyle/>
        <a:p>
          <a:pPr>
            <a:lnSpc>
              <a:spcPct val="100000"/>
            </a:lnSpc>
            <a:spcBef>
              <a:spcPct val="0"/>
            </a:spcBef>
            <a:spcAft>
              <a:spcPct val="35000"/>
            </a:spcAft>
          </a:pPr>
          <a:r>
            <a:rPr lang="zh-CN" sz="2000"/>
            <a:t>使用信息</a:t>
          </a:r>
        </a:p>
      </dgm:t>
    </dgm:pt>
    <dgm:pt modelId="{15465D45-3740-4E62-BEC6-996979B32158}" type="parTrans" cxnId="{AAA9303B-0E3E-41B6-9136-E2748DBD54DD}">
      <dgm:prSet/>
      <dgm:spPr/>
      <dgm:t>
        <a:bodyPr/>
        <a:lstStyle/>
        <a:p>
          <a:endParaRPr lang="zh-CN" altLang="en-US"/>
        </a:p>
      </dgm:t>
    </dgm:pt>
    <dgm:pt modelId="{5E08C5A3-C39B-4A5E-AFA5-DF614C02269A}" type="sibTrans" cxnId="{AAA9303B-0E3E-41B6-9136-E2748DBD54DD}">
      <dgm:prSet/>
      <dgm:spPr/>
      <dgm:t>
        <a:bodyPr/>
        <a:lstStyle/>
        <a:p>
          <a:endParaRPr lang="zh-CN" altLang="en-US"/>
        </a:p>
      </dgm:t>
    </dgm:pt>
    <dgm:pt modelId="{F0EA8BD0-9155-4253-9B18-F84109FB1780}">
      <dgm:prSet phldr="0" custT="1"/>
      <dgm:spPr/>
      <dgm:t>
        <a:bodyPr vert="horz" wrap="square"/>
        <a:lstStyle/>
        <a:p>
          <a:pPr algn="l">
            <a:lnSpc>
              <a:spcPct val="100000"/>
            </a:lnSpc>
            <a:spcBef>
              <a:spcPct val="0"/>
            </a:spcBef>
            <a:spcAft>
              <a:spcPct val="35000"/>
            </a:spcAft>
          </a:pPr>
          <a:r>
            <a:rPr lang="zh-CN" sz="2000"/>
            <a:t>时间及用户：</a:t>
          </a:r>
        </a:p>
        <a:p>
          <a:pPr algn="l">
            <a:lnSpc>
              <a:spcPct val="100000"/>
            </a:lnSpc>
            <a:spcBef>
              <a:spcPct val="0"/>
            </a:spcBef>
            <a:spcAft>
              <a:spcPct val="35000"/>
            </a:spcAft>
          </a:pPr>
          <a:r>
            <a:rPr lang="zh-CN" sz="2000"/>
            <a:t>数据创建</a:t>
          </a:r>
        </a:p>
        <a:p>
          <a:pPr algn="l">
            <a:lnSpc>
              <a:spcPct val="100000"/>
            </a:lnSpc>
            <a:spcBef>
              <a:spcPct val="0"/>
            </a:spcBef>
            <a:spcAft>
              <a:spcPct val="35000"/>
            </a:spcAft>
          </a:pPr>
          <a:r>
            <a:rPr lang="zh-CN" sz="2000"/>
            <a:t>最后一次读</a:t>
          </a:r>
          <a:endParaRPr lang="zh-CN" sz="2000" u="heavy"/>
        </a:p>
        <a:p>
          <a:pPr algn="l">
            <a:lnSpc>
              <a:spcPct val="100000"/>
            </a:lnSpc>
            <a:spcBef>
              <a:spcPct val="0"/>
            </a:spcBef>
            <a:spcAft>
              <a:spcPct val="35000"/>
            </a:spcAft>
          </a:pPr>
          <a:r>
            <a:rPr lang="zh-CN" sz="2000"/>
            <a:t>最后一次修改</a:t>
          </a:r>
        </a:p>
      </dgm:t>
    </dgm:pt>
    <dgm:pt modelId="{6757CF59-E915-4A48-91A9-A374506C486E}" type="parTrans" cxnId="{18D4C534-BB9A-4003-8864-17B81116837B}">
      <dgm:prSet/>
      <dgm:spPr/>
      <dgm:t>
        <a:bodyPr/>
        <a:lstStyle/>
        <a:p>
          <a:endParaRPr lang="zh-CN" altLang="en-US"/>
        </a:p>
      </dgm:t>
    </dgm:pt>
    <dgm:pt modelId="{FAE60EF5-61A1-4D9F-AEAA-C487DA0773D5}" type="sibTrans" cxnId="{18D4C534-BB9A-4003-8864-17B81116837B}">
      <dgm:prSet/>
      <dgm:spPr/>
      <dgm:t>
        <a:bodyPr/>
        <a:lstStyle/>
        <a:p>
          <a:endParaRPr lang="zh-CN" altLang="en-US"/>
        </a:p>
      </dgm:t>
    </dgm:pt>
    <dgm:pt modelId="{19323B49-F522-4F58-936E-ECA7BB95A734}">
      <dgm:prSet phldr="0" custT="1"/>
      <dgm:spPr/>
      <dgm:t>
        <a:bodyPr vert="horz" wrap="square"/>
        <a:lstStyle/>
        <a:p>
          <a:pPr algn="l">
            <a:lnSpc>
              <a:spcPct val="100000"/>
            </a:lnSpc>
            <a:spcBef>
              <a:spcPct val="0"/>
            </a:spcBef>
            <a:spcAft>
              <a:spcPct val="35000"/>
            </a:spcAft>
          </a:pPr>
          <a:r>
            <a:rPr lang="zh-CN" sz="2000"/>
            <a:t>最后备份日期</a:t>
          </a:r>
        </a:p>
        <a:p>
          <a:pPr algn="l">
            <a:lnSpc>
              <a:spcPct val="100000"/>
            </a:lnSpc>
            <a:spcBef>
              <a:spcPct val="0"/>
            </a:spcBef>
            <a:spcAft>
              <a:spcPct val="35000"/>
            </a:spcAft>
          </a:pPr>
          <a:r>
            <a:rPr lang="zh-CN" sz="2000"/>
            <a:t>当前使用</a:t>
          </a:r>
        </a:p>
      </dgm:t>
    </dgm:pt>
    <dgm:pt modelId="{8E48980C-3246-41CC-8014-DE1765F3360B}" type="parTrans" cxnId="{788B15F8-17C8-42F0-AF4E-C3F59C0DAF79}">
      <dgm:prSet/>
      <dgm:spPr/>
      <dgm:t>
        <a:bodyPr/>
        <a:lstStyle/>
        <a:p>
          <a:endParaRPr lang="zh-CN" altLang="en-US"/>
        </a:p>
      </dgm:t>
    </dgm:pt>
    <dgm:pt modelId="{23D80BC3-4283-4213-83A1-C109AB5CE7F4}" type="sibTrans" cxnId="{788B15F8-17C8-42F0-AF4E-C3F59C0DAF79}">
      <dgm:prSet/>
      <dgm:spPr/>
      <dgm:t>
        <a:bodyPr/>
        <a:lstStyle/>
        <a:p>
          <a:endParaRPr lang="zh-CN" altLang="en-US"/>
        </a:p>
      </dgm:t>
    </dgm:pt>
    <dgm:pt modelId="{32C577E3-B2E7-4F50-83DE-6F01CC88C9C5}" type="pres">
      <dgm:prSet presAssocID="{CD2C63A4-9D5D-47CE-8D74-13AD5720E5D9}" presName="hierChild1" presStyleCnt="0">
        <dgm:presLayoutVars>
          <dgm:chPref val="1"/>
          <dgm:dir/>
          <dgm:animOne val="branch"/>
          <dgm:animLvl val="lvl"/>
          <dgm:resizeHandles/>
        </dgm:presLayoutVars>
      </dgm:prSet>
      <dgm:spPr/>
    </dgm:pt>
    <dgm:pt modelId="{127C500C-4887-40E4-B187-5B52545DCD7D}" type="pres">
      <dgm:prSet presAssocID="{42D42628-864C-41D6-833F-2DBB342F4DB0}" presName="hierRoot1" presStyleCnt="0"/>
      <dgm:spPr/>
    </dgm:pt>
    <dgm:pt modelId="{365B431B-456E-4B1C-A19C-568423617177}" type="pres">
      <dgm:prSet presAssocID="{42D42628-864C-41D6-833F-2DBB342F4DB0}" presName="composite" presStyleCnt="0"/>
      <dgm:spPr/>
    </dgm:pt>
    <dgm:pt modelId="{5CB9CF2E-F8C1-427A-832C-73E3C9485AF5}" type="pres">
      <dgm:prSet presAssocID="{42D42628-864C-41D6-833F-2DBB342F4DB0}" presName="background" presStyleLbl="node0" presStyleIdx="0" presStyleCnt="1"/>
      <dgm:spPr/>
    </dgm:pt>
    <dgm:pt modelId="{9EA914DE-A312-4852-926F-356E365C8677}" type="pres">
      <dgm:prSet presAssocID="{42D42628-864C-41D6-833F-2DBB342F4DB0}" presName="text" presStyleLbl="fgAcc0" presStyleIdx="0" presStyleCnt="1">
        <dgm:presLayoutVars>
          <dgm:chPref val="3"/>
        </dgm:presLayoutVars>
      </dgm:prSet>
      <dgm:spPr/>
    </dgm:pt>
    <dgm:pt modelId="{7996B813-D5A1-416C-BFD3-D8CB23FE7818}" type="pres">
      <dgm:prSet presAssocID="{42D42628-864C-41D6-833F-2DBB342F4DB0}" presName="hierChild2" presStyleCnt="0"/>
      <dgm:spPr/>
    </dgm:pt>
    <dgm:pt modelId="{09E7BBA0-5F8D-4D96-A214-A0567596BDAF}" type="pres">
      <dgm:prSet presAssocID="{B025E324-1C01-4543-8D06-F931E0E78FF4}" presName="Name10" presStyleLbl="parChTrans1D2" presStyleIdx="0" presStyleCnt="4"/>
      <dgm:spPr/>
    </dgm:pt>
    <dgm:pt modelId="{8D56CC28-91EB-4D35-B97C-A0CE4C54B480}" type="pres">
      <dgm:prSet presAssocID="{1FC1C8C3-63CB-4E55-BD49-AA552B8440D8}" presName="hierRoot2" presStyleCnt="0"/>
      <dgm:spPr/>
    </dgm:pt>
    <dgm:pt modelId="{1A27D8D0-0CEA-4DF6-B14F-FEB4FC25CED3}" type="pres">
      <dgm:prSet presAssocID="{1FC1C8C3-63CB-4E55-BD49-AA552B8440D8}" presName="composite2" presStyleCnt="0"/>
      <dgm:spPr/>
    </dgm:pt>
    <dgm:pt modelId="{A34195EE-C43D-4F9B-A621-CBE3CC21780D}" type="pres">
      <dgm:prSet presAssocID="{1FC1C8C3-63CB-4E55-BD49-AA552B8440D8}" presName="background2" presStyleLbl="node2" presStyleIdx="0" presStyleCnt="4"/>
      <dgm:spPr/>
    </dgm:pt>
    <dgm:pt modelId="{0EA44707-A464-4EC8-A803-F76ACC6D424E}" type="pres">
      <dgm:prSet presAssocID="{1FC1C8C3-63CB-4E55-BD49-AA552B8440D8}" presName="text2" presStyleLbl="fgAcc2" presStyleIdx="0" presStyleCnt="4">
        <dgm:presLayoutVars>
          <dgm:chPref val="3"/>
        </dgm:presLayoutVars>
      </dgm:prSet>
      <dgm:spPr/>
    </dgm:pt>
    <dgm:pt modelId="{6B6A2946-5A7E-4FF4-AF36-E3D5F63CFE3D}" type="pres">
      <dgm:prSet presAssocID="{1FC1C8C3-63CB-4E55-BD49-AA552B8440D8}" presName="hierChild3" presStyleCnt="0"/>
      <dgm:spPr/>
    </dgm:pt>
    <dgm:pt modelId="{7AE2857D-5F88-40E3-94F7-FDA3B28620D7}" type="pres">
      <dgm:prSet presAssocID="{B91B61BD-7D07-442C-992B-5B3D56015222}" presName="Name17" presStyleLbl="parChTrans1D3" presStyleIdx="0" presStyleCnt="5"/>
      <dgm:spPr/>
    </dgm:pt>
    <dgm:pt modelId="{D7BD317B-C4E6-4902-B91D-E9C9A9EF8739}" type="pres">
      <dgm:prSet presAssocID="{413DC10E-9606-4031-9D12-417781688977}" presName="hierRoot3" presStyleCnt="0"/>
      <dgm:spPr/>
    </dgm:pt>
    <dgm:pt modelId="{CB0CF6A7-20E6-46ED-9BCC-DAB7055AECE0}" type="pres">
      <dgm:prSet presAssocID="{413DC10E-9606-4031-9D12-417781688977}" presName="composite3" presStyleCnt="0"/>
      <dgm:spPr/>
    </dgm:pt>
    <dgm:pt modelId="{F5259C9B-A3FA-48CF-9040-45A521EAA633}" type="pres">
      <dgm:prSet presAssocID="{413DC10E-9606-4031-9D12-417781688977}" presName="background3" presStyleLbl="node3" presStyleIdx="0" presStyleCnt="5"/>
      <dgm:spPr/>
    </dgm:pt>
    <dgm:pt modelId="{853C1BD6-B55C-4E31-8087-BF0CECC29114}" type="pres">
      <dgm:prSet presAssocID="{413DC10E-9606-4031-9D12-417781688977}" presName="text3" presStyleLbl="fgAcc3" presStyleIdx="0" presStyleCnt="5">
        <dgm:presLayoutVars>
          <dgm:chPref val="3"/>
        </dgm:presLayoutVars>
      </dgm:prSet>
      <dgm:spPr/>
    </dgm:pt>
    <dgm:pt modelId="{D55B9A71-3914-40FF-9109-62322A3C9A89}" type="pres">
      <dgm:prSet presAssocID="{413DC10E-9606-4031-9D12-417781688977}" presName="hierChild4" presStyleCnt="0"/>
      <dgm:spPr/>
    </dgm:pt>
    <dgm:pt modelId="{558A19F4-A64F-40E5-82A0-E8FA6D0D2F35}" type="pres">
      <dgm:prSet presAssocID="{3B533E93-AA45-4AC9-9CB7-4EF287AB96B6}" presName="Name10" presStyleLbl="parChTrans1D2" presStyleIdx="1" presStyleCnt="4"/>
      <dgm:spPr/>
    </dgm:pt>
    <dgm:pt modelId="{0E934F16-8941-405B-8601-29FC10B8D7A0}" type="pres">
      <dgm:prSet presAssocID="{A05D3806-5723-4FF6-989A-CFBBE505DD4B}" presName="hierRoot2" presStyleCnt="0"/>
      <dgm:spPr/>
    </dgm:pt>
    <dgm:pt modelId="{940CC847-5B2B-4831-A167-B9F242FC0F5A}" type="pres">
      <dgm:prSet presAssocID="{A05D3806-5723-4FF6-989A-CFBBE505DD4B}" presName="composite2" presStyleCnt="0"/>
      <dgm:spPr/>
    </dgm:pt>
    <dgm:pt modelId="{9BFD9D87-8C19-4DBE-8296-0309769DBFD0}" type="pres">
      <dgm:prSet presAssocID="{A05D3806-5723-4FF6-989A-CFBBE505DD4B}" presName="background2" presStyleLbl="node2" presStyleIdx="1" presStyleCnt="4"/>
      <dgm:spPr/>
    </dgm:pt>
    <dgm:pt modelId="{C9EEDAB6-9D89-4307-9A78-74562B5413C5}" type="pres">
      <dgm:prSet presAssocID="{A05D3806-5723-4FF6-989A-CFBBE505DD4B}" presName="text2" presStyleLbl="fgAcc2" presStyleIdx="1" presStyleCnt="4">
        <dgm:presLayoutVars>
          <dgm:chPref val="3"/>
        </dgm:presLayoutVars>
      </dgm:prSet>
      <dgm:spPr/>
    </dgm:pt>
    <dgm:pt modelId="{2D93EB03-7AEA-4FDD-B804-687235FEF6BB}" type="pres">
      <dgm:prSet presAssocID="{A05D3806-5723-4FF6-989A-CFBBE505DD4B}" presName="hierChild3" presStyleCnt="0"/>
      <dgm:spPr/>
    </dgm:pt>
    <dgm:pt modelId="{5ABD331D-7FFD-4C80-BE2C-0AA1BA2A958B}" type="pres">
      <dgm:prSet presAssocID="{A2B0C03D-874D-48F0-8AEB-6735F9546654}" presName="Name17" presStyleLbl="parChTrans1D3" presStyleIdx="1" presStyleCnt="5"/>
      <dgm:spPr/>
    </dgm:pt>
    <dgm:pt modelId="{EC0D7283-9032-48D9-BD18-1D30B2EE7D4A}" type="pres">
      <dgm:prSet presAssocID="{3686A200-E478-4562-8B19-FD2DBBD557B6}" presName="hierRoot3" presStyleCnt="0"/>
      <dgm:spPr/>
    </dgm:pt>
    <dgm:pt modelId="{7530B28D-EB3B-4659-B4B2-FC763E4EE3A9}" type="pres">
      <dgm:prSet presAssocID="{3686A200-E478-4562-8B19-FD2DBBD557B6}" presName="composite3" presStyleCnt="0"/>
      <dgm:spPr/>
    </dgm:pt>
    <dgm:pt modelId="{58F375AC-1231-4C6C-93B9-F66D9D654B90}" type="pres">
      <dgm:prSet presAssocID="{3686A200-E478-4562-8B19-FD2DBBD557B6}" presName="background3" presStyleLbl="node3" presStyleIdx="1" presStyleCnt="5"/>
      <dgm:spPr/>
    </dgm:pt>
    <dgm:pt modelId="{9A027F6F-98EA-4463-AEED-69DDEC77846C}" type="pres">
      <dgm:prSet presAssocID="{3686A200-E478-4562-8B19-FD2DBBD557B6}" presName="text3" presStyleLbl="fgAcc3" presStyleIdx="1" presStyleCnt="5" custScaleX="111860" custScaleY="157961">
        <dgm:presLayoutVars>
          <dgm:chPref val="3"/>
        </dgm:presLayoutVars>
      </dgm:prSet>
      <dgm:spPr/>
    </dgm:pt>
    <dgm:pt modelId="{4ACDD96A-1C81-485F-AC39-AB623D8C028B}" type="pres">
      <dgm:prSet presAssocID="{3686A200-E478-4562-8B19-FD2DBBD557B6}" presName="hierChild4" presStyleCnt="0"/>
      <dgm:spPr/>
    </dgm:pt>
    <dgm:pt modelId="{0E7617A4-FD05-479D-A687-C3C2BB81505D}" type="pres">
      <dgm:prSet presAssocID="{F12AAFC1-11E9-4F7D-A3FB-B2BDAEB94819}" presName="Name10" presStyleLbl="parChTrans1D2" presStyleIdx="2" presStyleCnt="4"/>
      <dgm:spPr/>
    </dgm:pt>
    <dgm:pt modelId="{92C84D76-DB11-4603-B2D7-A0D9216950B6}" type="pres">
      <dgm:prSet presAssocID="{C409360E-5C3F-46A8-A210-E7E1D2ECF59F}" presName="hierRoot2" presStyleCnt="0"/>
      <dgm:spPr/>
    </dgm:pt>
    <dgm:pt modelId="{5E6C9A0E-CFE5-441B-B2C9-66F220402016}" type="pres">
      <dgm:prSet presAssocID="{C409360E-5C3F-46A8-A210-E7E1D2ECF59F}" presName="composite2" presStyleCnt="0"/>
      <dgm:spPr/>
    </dgm:pt>
    <dgm:pt modelId="{D8BB506A-7FC9-42EC-9CDE-166F288921DD}" type="pres">
      <dgm:prSet presAssocID="{C409360E-5C3F-46A8-A210-E7E1D2ECF59F}" presName="background2" presStyleLbl="node2" presStyleIdx="2" presStyleCnt="4"/>
      <dgm:spPr/>
    </dgm:pt>
    <dgm:pt modelId="{65DB3BE8-4625-43B1-8A27-4580C32025B3}" type="pres">
      <dgm:prSet presAssocID="{C409360E-5C3F-46A8-A210-E7E1D2ECF59F}" presName="text2" presStyleLbl="fgAcc2" presStyleIdx="2" presStyleCnt="4">
        <dgm:presLayoutVars>
          <dgm:chPref val="3"/>
        </dgm:presLayoutVars>
      </dgm:prSet>
      <dgm:spPr/>
    </dgm:pt>
    <dgm:pt modelId="{AA4A03A6-C1E3-41E6-89B8-132B224A22A1}" type="pres">
      <dgm:prSet presAssocID="{C409360E-5C3F-46A8-A210-E7E1D2ECF59F}" presName="hierChild3" presStyleCnt="0"/>
      <dgm:spPr/>
    </dgm:pt>
    <dgm:pt modelId="{278A0346-3539-4FF5-A98A-2C9E52276B68}" type="pres">
      <dgm:prSet presAssocID="{46971014-71A2-45FF-BFD0-E1C6C1184DF0}" presName="Name17" presStyleLbl="parChTrans1D3" presStyleIdx="2" presStyleCnt="5"/>
      <dgm:spPr/>
    </dgm:pt>
    <dgm:pt modelId="{51EF8C5C-B906-4B6C-855D-19B026A1539F}" type="pres">
      <dgm:prSet presAssocID="{4A2C61B3-5556-4CFF-81F4-B08CD45171DD}" presName="hierRoot3" presStyleCnt="0"/>
      <dgm:spPr/>
    </dgm:pt>
    <dgm:pt modelId="{66735BD5-5CED-4603-AFAB-55A0E7BA88A0}" type="pres">
      <dgm:prSet presAssocID="{4A2C61B3-5556-4CFF-81F4-B08CD45171DD}" presName="composite3" presStyleCnt="0"/>
      <dgm:spPr/>
    </dgm:pt>
    <dgm:pt modelId="{E8E6D477-3764-4F77-9752-CDFE08C52E6B}" type="pres">
      <dgm:prSet presAssocID="{4A2C61B3-5556-4CFF-81F4-B08CD45171DD}" presName="background3" presStyleLbl="node3" presStyleIdx="2" presStyleCnt="5"/>
      <dgm:spPr/>
    </dgm:pt>
    <dgm:pt modelId="{B720E331-5401-4027-8F78-DA6A2FEF9198}" type="pres">
      <dgm:prSet presAssocID="{4A2C61B3-5556-4CFF-81F4-B08CD45171DD}" presName="text3" presStyleLbl="fgAcc3" presStyleIdx="2" presStyleCnt="5">
        <dgm:presLayoutVars>
          <dgm:chPref val="3"/>
        </dgm:presLayoutVars>
      </dgm:prSet>
      <dgm:spPr/>
    </dgm:pt>
    <dgm:pt modelId="{C86A2025-366B-4674-9C21-BBD70C880612}" type="pres">
      <dgm:prSet presAssocID="{4A2C61B3-5556-4CFF-81F4-B08CD45171DD}" presName="hierChild4" presStyleCnt="0"/>
      <dgm:spPr/>
    </dgm:pt>
    <dgm:pt modelId="{7EB646C2-DC7A-4ECF-83DB-42D643D48680}" type="pres">
      <dgm:prSet presAssocID="{15465D45-3740-4E62-BEC6-996979B32158}" presName="Name10" presStyleLbl="parChTrans1D2" presStyleIdx="3" presStyleCnt="4"/>
      <dgm:spPr/>
    </dgm:pt>
    <dgm:pt modelId="{1595725F-D91F-451D-AF76-12319A3895F0}" type="pres">
      <dgm:prSet presAssocID="{6E45AA57-F999-4ACF-A0B8-3E565A028D1C}" presName="hierRoot2" presStyleCnt="0"/>
      <dgm:spPr/>
    </dgm:pt>
    <dgm:pt modelId="{2291773D-FF2C-4299-B905-416436D35E5C}" type="pres">
      <dgm:prSet presAssocID="{6E45AA57-F999-4ACF-A0B8-3E565A028D1C}" presName="composite2" presStyleCnt="0"/>
      <dgm:spPr/>
    </dgm:pt>
    <dgm:pt modelId="{FD0B6E36-6D02-4F13-97EF-20076EB63408}" type="pres">
      <dgm:prSet presAssocID="{6E45AA57-F999-4ACF-A0B8-3E565A028D1C}" presName="background2" presStyleLbl="node2" presStyleIdx="3" presStyleCnt="4"/>
      <dgm:spPr/>
    </dgm:pt>
    <dgm:pt modelId="{F120D206-037D-48E9-AE68-932D68F2B9E3}" type="pres">
      <dgm:prSet presAssocID="{6E45AA57-F999-4ACF-A0B8-3E565A028D1C}" presName="text2" presStyleLbl="fgAcc2" presStyleIdx="3" presStyleCnt="4">
        <dgm:presLayoutVars>
          <dgm:chPref val="3"/>
        </dgm:presLayoutVars>
      </dgm:prSet>
      <dgm:spPr/>
    </dgm:pt>
    <dgm:pt modelId="{99EFA4A0-8599-4734-AEE6-E9D09C416D64}" type="pres">
      <dgm:prSet presAssocID="{6E45AA57-F999-4ACF-A0B8-3E565A028D1C}" presName="hierChild3" presStyleCnt="0"/>
      <dgm:spPr/>
    </dgm:pt>
    <dgm:pt modelId="{807737A0-1043-4899-A4FB-2206A91267C9}" type="pres">
      <dgm:prSet presAssocID="{6757CF59-E915-4A48-91A9-A374506C486E}" presName="Name17" presStyleLbl="parChTrans1D3" presStyleIdx="3" presStyleCnt="5"/>
      <dgm:spPr/>
    </dgm:pt>
    <dgm:pt modelId="{8B1DF8F2-4A36-4DC3-94B8-7D42AEB91C1F}" type="pres">
      <dgm:prSet presAssocID="{F0EA8BD0-9155-4253-9B18-F84109FB1780}" presName="hierRoot3" presStyleCnt="0"/>
      <dgm:spPr/>
    </dgm:pt>
    <dgm:pt modelId="{EE2B3F1C-C7C5-4BBF-B2D2-B9031A75E356}" type="pres">
      <dgm:prSet presAssocID="{F0EA8BD0-9155-4253-9B18-F84109FB1780}" presName="composite3" presStyleCnt="0"/>
      <dgm:spPr/>
    </dgm:pt>
    <dgm:pt modelId="{4465A474-6845-421E-9712-229B841A556A}" type="pres">
      <dgm:prSet presAssocID="{F0EA8BD0-9155-4253-9B18-F84109FB1780}" presName="background3" presStyleLbl="node3" presStyleIdx="3" presStyleCnt="5"/>
      <dgm:spPr/>
    </dgm:pt>
    <dgm:pt modelId="{7DF9DB17-84CE-476E-B13D-716A4450CC2B}" type="pres">
      <dgm:prSet presAssocID="{F0EA8BD0-9155-4253-9B18-F84109FB1780}" presName="text3" presStyleLbl="fgAcc3" presStyleIdx="3" presStyleCnt="5" custScaleX="112227" custScaleY="166038">
        <dgm:presLayoutVars>
          <dgm:chPref val="3"/>
        </dgm:presLayoutVars>
      </dgm:prSet>
      <dgm:spPr/>
    </dgm:pt>
    <dgm:pt modelId="{5447F139-0AEC-4A7D-8E12-04CDEE5CAE43}" type="pres">
      <dgm:prSet presAssocID="{F0EA8BD0-9155-4253-9B18-F84109FB1780}" presName="hierChild4" presStyleCnt="0"/>
      <dgm:spPr/>
    </dgm:pt>
    <dgm:pt modelId="{C0BBF588-485F-46B4-BB67-B3440E086824}" type="pres">
      <dgm:prSet presAssocID="{8E48980C-3246-41CC-8014-DE1765F3360B}" presName="Name17" presStyleLbl="parChTrans1D3" presStyleIdx="4" presStyleCnt="5"/>
      <dgm:spPr/>
    </dgm:pt>
    <dgm:pt modelId="{AB8C1520-8144-4B4F-8BFD-3F8B644AF244}" type="pres">
      <dgm:prSet presAssocID="{19323B49-F522-4F58-936E-ECA7BB95A734}" presName="hierRoot3" presStyleCnt="0"/>
      <dgm:spPr/>
    </dgm:pt>
    <dgm:pt modelId="{6D16ED4B-15CB-426B-885A-40742F6B3875}" type="pres">
      <dgm:prSet presAssocID="{19323B49-F522-4F58-936E-ECA7BB95A734}" presName="composite3" presStyleCnt="0"/>
      <dgm:spPr/>
    </dgm:pt>
    <dgm:pt modelId="{1C1D6080-1C67-45CA-9788-70D5FAC95CFE}" type="pres">
      <dgm:prSet presAssocID="{19323B49-F522-4F58-936E-ECA7BB95A734}" presName="background3" presStyleLbl="node3" presStyleIdx="4" presStyleCnt="5"/>
      <dgm:spPr/>
    </dgm:pt>
    <dgm:pt modelId="{208CD487-257C-4E4D-8CB9-F68D361DF083}" type="pres">
      <dgm:prSet presAssocID="{19323B49-F522-4F58-936E-ECA7BB95A734}" presName="text3" presStyleLbl="fgAcc3" presStyleIdx="4" presStyleCnt="5" custScaleX="107639">
        <dgm:presLayoutVars>
          <dgm:chPref val="3"/>
        </dgm:presLayoutVars>
      </dgm:prSet>
      <dgm:spPr/>
    </dgm:pt>
    <dgm:pt modelId="{9CC097DB-9F74-4991-BB7D-811ADCB889A6}" type="pres">
      <dgm:prSet presAssocID="{19323B49-F522-4F58-936E-ECA7BB95A734}" presName="hierChild4" presStyleCnt="0"/>
      <dgm:spPr/>
    </dgm:pt>
  </dgm:ptLst>
  <dgm:cxnLst>
    <dgm:cxn modelId="{A78D3D06-B548-4789-8754-D1C42D778635}" type="presOf" srcId="{C409360E-5C3F-46A8-A210-E7E1D2ECF59F}" destId="{65DB3BE8-4625-43B1-8A27-4580C32025B3}" srcOrd="0" destOrd="0" presId="urn:microsoft.com/office/officeart/2005/8/layout/hierarchy1#1"/>
    <dgm:cxn modelId="{53B3950D-83CB-414A-A2FE-E7F34498788C}" srcId="{42D42628-864C-41D6-833F-2DBB342F4DB0}" destId="{1FC1C8C3-63CB-4E55-BD49-AA552B8440D8}" srcOrd="0" destOrd="0" parTransId="{B025E324-1C01-4543-8D06-F931E0E78FF4}" sibTransId="{588AC07E-4185-4602-8798-37B6E219CC88}"/>
    <dgm:cxn modelId="{F7F5AF0D-B015-4CC0-B4FA-AAD2D8A73E34}" type="presOf" srcId="{19323B49-F522-4F58-936E-ECA7BB95A734}" destId="{208CD487-257C-4E4D-8CB9-F68D361DF083}" srcOrd="0" destOrd="0" presId="urn:microsoft.com/office/officeart/2005/8/layout/hierarchy1#1"/>
    <dgm:cxn modelId="{ED214B11-FA80-4285-B87E-7E5B0CB68448}" type="presOf" srcId="{413DC10E-9606-4031-9D12-417781688977}" destId="{853C1BD6-B55C-4E31-8087-BF0CECC29114}" srcOrd="0" destOrd="0" presId="urn:microsoft.com/office/officeart/2005/8/layout/hierarchy1#1"/>
    <dgm:cxn modelId="{321DBF13-5ADA-488B-9B72-6C6B06996A83}" type="presOf" srcId="{3686A200-E478-4562-8B19-FD2DBBD557B6}" destId="{9A027F6F-98EA-4463-AEED-69DDEC77846C}" srcOrd="0" destOrd="0" presId="urn:microsoft.com/office/officeart/2005/8/layout/hierarchy1#1"/>
    <dgm:cxn modelId="{761B5A29-9BCD-4667-AF8C-03F293060579}" type="presOf" srcId="{15465D45-3740-4E62-BEC6-996979B32158}" destId="{7EB646C2-DC7A-4ECF-83DB-42D643D48680}" srcOrd="0" destOrd="0" presId="urn:microsoft.com/office/officeart/2005/8/layout/hierarchy1#1"/>
    <dgm:cxn modelId="{18D4C534-BB9A-4003-8864-17B81116837B}" srcId="{6E45AA57-F999-4ACF-A0B8-3E565A028D1C}" destId="{F0EA8BD0-9155-4253-9B18-F84109FB1780}" srcOrd="0" destOrd="0" parTransId="{6757CF59-E915-4A48-91A9-A374506C486E}" sibTransId="{FAE60EF5-61A1-4D9F-AEAA-C487DA0773D5}"/>
    <dgm:cxn modelId="{AAA9303B-0E3E-41B6-9136-E2748DBD54DD}" srcId="{42D42628-864C-41D6-833F-2DBB342F4DB0}" destId="{6E45AA57-F999-4ACF-A0B8-3E565A028D1C}" srcOrd="3" destOrd="0" parTransId="{15465D45-3740-4E62-BEC6-996979B32158}" sibTransId="{5E08C5A3-C39B-4A5E-AFA5-DF614C02269A}"/>
    <dgm:cxn modelId="{30707E3C-590B-47E5-B702-B423FB8293A8}" srcId="{CD2C63A4-9D5D-47CE-8D74-13AD5720E5D9}" destId="{42D42628-864C-41D6-833F-2DBB342F4DB0}" srcOrd="0" destOrd="0" parTransId="{C7195306-E1B1-4ECE-8382-424ACA226556}" sibTransId="{33D8AA3E-DAD3-412E-80E1-09AFD3B5EAF9}"/>
    <dgm:cxn modelId="{7C1A795E-1023-4330-99D3-35C5B6B9AFF1}" type="presOf" srcId="{6757CF59-E915-4A48-91A9-A374506C486E}" destId="{807737A0-1043-4899-A4FB-2206A91267C9}" srcOrd="0" destOrd="0" presId="urn:microsoft.com/office/officeart/2005/8/layout/hierarchy1#1"/>
    <dgm:cxn modelId="{1DEE1860-6DFA-4EC4-B6A1-2FBBCDB8E266}" type="presOf" srcId="{F0EA8BD0-9155-4253-9B18-F84109FB1780}" destId="{7DF9DB17-84CE-476E-B13D-716A4450CC2B}" srcOrd="0" destOrd="0" presId="urn:microsoft.com/office/officeart/2005/8/layout/hierarchy1#1"/>
    <dgm:cxn modelId="{DB71E862-99C2-45A0-B435-A62C5F5FCC2F}" srcId="{42D42628-864C-41D6-833F-2DBB342F4DB0}" destId="{C409360E-5C3F-46A8-A210-E7E1D2ECF59F}" srcOrd="2" destOrd="0" parTransId="{F12AAFC1-11E9-4F7D-A3FB-B2BDAEB94819}" sibTransId="{ECC4C09F-A33C-41FE-AC2A-8FF2EAF2FC2A}"/>
    <dgm:cxn modelId="{EAA20264-D24B-466F-A2BB-9C0A33EE0754}" type="presOf" srcId="{CD2C63A4-9D5D-47CE-8D74-13AD5720E5D9}" destId="{32C577E3-B2E7-4F50-83DE-6F01CC88C9C5}" srcOrd="0" destOrd="0" presId="urn:microsoft.com/office/officeart/2005/8/layout/hierarchy1#1"/>
    <dgm:cxn modelId="{D6A4934B-E41B-45DD-86DA-F82C47DE3CEC}" type="presOf" srcId="{3B533E93-AA45-4AC9-9CB7-4EF287AB96B6}" destId="{558A19F4-A64F-40E5-82A0-E8FA6D0D2F35}" srcOrd="0" destOrd="0" presId="urn:microsoft.com/office/officeart/2005/8/layout/hierarchy1#1"/>
    <dgm:cxn modelId="{5BAA2F6C-FF52-4BBD-A044-1D2A38BF63AA}" srcId="{1FC1C8C3-63CB-4E55-BD49-AA552B8440D8}" destId="{413DC10E-9606-4031-9D12-417781688977}" srcOrd="0" destOrd="0" parTransId="{B91B61BD-7D07-442C-992B-5B3D56015222}" sibTransId="{35976CC6-4E05-49D8-B5E8-F8093ECA95B4}"/>
    <dgm:cxn modelId="{C7679473-4AC2-49C0-8B50-90C1BFD8B497}" type="presOf" srcId="{B91B61BD-7D07-442C-992B-5B3D56015222}" destId="{7AE2857D-5F88-40E3-94F7-FDA3B28620D7}" srcOrd="0" destOrd="0" presId="urn:microsoft.com/office/officeart/2005/8/layout/hierarchy1#1"/>
    <dgm:cxn modelId="{F416E457-7FA1-4905-9433-A769801881EF}" type="presOf" srcId="{6E45AA57-F999-4ACF-A0B8-3E565A028D1C}" destId="{F120D206-037D-48E9-AE68-932D68F2B9E3}" srcOrd="0" destOrd="0" presId="urn:microsoft.com/office/officeart/2005/8/layout/hierarchy1#1"/>
    <dgm:cxn modelId="{3A65615A-0F7B-4D2B-8201-A8213B2209D7}" type="presOf" srcId="{A05D3806-5723-4FF6-989A-CFBBE505DD4B}" destId="{C9EEDAB6-9D89-4307-9A78-74562B5413C5}" srcOrd="0" destOrd="0" presId="urn:microsoft.com/office/officeart/2005/8/layout/hierarchy1#1"/>
    <dgm:cxn modelId="{79353C80-13F8-43A4-A64B-A3D5247D7DA4}" type="presOf" srcId="{4A2C61B3-5556-4CFF-81F4-B08CD45171DD}" destId="{B720E331-5401-4027-8F78-DA6A2FEF9198}" srcOrd="0" destOrd="0" presId="urn:microsoft.com/office/officeart/2005/8/layout/hierarchy1#1"/>
    <dgm:cxn modelId="{49CB3589-3323-43FF-B399-BD458F1DB4C2}" type="presOf" srcId="{A2B0C03D-874D-48F0-8AEB-6735F9546654}" destId="{5ABD331D-7FFD-4C80-BE2C-0AA1BA2A958B}" srcOrd="0" destOrd="0" presId="urn:microsoft.com/office/officeart/2005/8/layout/hierarchy1#1"/>
    <dgm:cxn modelId="{A7F1EFAB-4BDF-405D-B6C9-AC317B49DBF0}" srcId="{C409360E-5C3F-46A8-A210-E7E1D2ECF59F}" destId="{4A2C61B3-5556-4CFF-81F4-B08CD45171DD}" srcOrd="0" destOrd="0" parTransId="{46971014-71A2-45FF-BFD0-E1C6C1184DF0}" sibTransId="{0E803D90-18BB-4322-B493-19CC27C1F675}"/>
    <dgm:cxn modelId="{B3C2BBAF-0F51-4CA0-B00E-8E319D3BA88A}" type="presOf" srcId="{42D42628-864C-41D6-833F-2DBB342F4DB0}" destId="{9EA914DE-A312-4852-926F-356E365C8677}" srcOrd="0" destOrd="0" presId="urn:microsoft.com/office/officeart/2005/8/layout/hierarchy1#1"/>
    <dgm:cxn modelId="{64D0C4B1-34C1-4230-96A0-1FB3FE4FD123}" type="presOf" srcId="{F12AAFC1-11E9-4F7D-A3FB-B2BDAEB94819}" destId="{0E7617A4-FD05-479D-A687-C3C2BB81505D}" srcOrd="0" destOrd="0" presId="urn:microsoft.com/office/officeart/2005/8/layout/hierarchy1#1"/>
    <dgm:cxn modelId="{F06FF9B5-66BA-4EE6-BB3F-98419A69B8A5}" srcId="{42D42628-864C-41D6-833F-2DBB342F4DB0}" destId="{A05D3806-5723-4FF6-989A-CFBBE505DD4B}" srcOrd="1" destOrd="0" parTransId="{3B533E93-AA45-4AC9-9CB7-4EF287AB96B6}" sibTransId="{C1E7C596-43DD-4C48-95F5-50523BA11C29}"/>
    <dgm:cxn modelId="{FC2838C0-79D8-4425-827F-47A9C1AB4A4F}" type="presOf" srcId="{1FC1C8C3-63CB-4E55-BD49-AA552B8440D8}" destId="{0EA44707-A464-4EC8-A803-F76ACC6D424E}" srcOrd="0" destOrd="0" presId="urn:microsoft.com/office/officeart/2005/8/layout/hierarchy1#1"/>
    <dgm:cxn modelId="{BD9E1FCE-8392-4C88-90CE-574598D8CEC1}" type="presOf" srcId="{46971014-71A2-45FF-BFD0-E1C6C1184DF0}" destId="{278A0346-3539-4FF5-A98A-2C9E52276B68}" srcOrd="0" destOrd="0" presId="urn:microsoft.com/office/officeart/2005/8/layout/hierarchy1#1"/>
    <dgm:cxn modelId="{A2F471D9-1996-4251-A93A-A7A6F0D69554}" type="presOf" srcId="{8E48980C-3246-41CC-8014-DE1765F3360B}" destId="{C0BBF588-485F-46B4-BB67-B3440E086824}" srcOrd="0" destOrd="0" presId="urn:microsoft.com/office/officeart/2005/8/layout/hierarchy1#1"/>
    <dgm:cxn modelId="{2F363CE0-608C-448E-8C09-68EEC93812EB}" srcId="{A05D3806-5723-4FF6-989A-CFBBE505DD4B}" destId="{3686A200-E478-4562-8B19-FD2DBBD557B6}" srcOrd="0" destOrd="0" parTransId="{A2B0C03D-874D-48F0-8AEB-6735F9546654}" sibTransId="{AFE54AA4-E896-4D7C-A98A-AA7AA56E9B8C}"/>
    <dgm:cxn modelId="{7B6782E7-0BE0-41A5-A851-A5F1A9E51255}" type="presOf" srcId="{B025E324-1C01-4543-8D06-F931E0E78FF4}" destId="{09E7BBA0-5F8D-4D96-A214-A0567596BDAF}" srcOrd="0" destOrd="0" presId="urn:microsoft.com/office/officeart/2005/8/layout/hierarchy1#1"/>
    <dgm:cxn modelId="{788B15F8-17C8-42F0-AF4E-C3F59C0DAF79}" srcId="{6E45AA57-F999-4ACF-A0B8-3E565A028D1C}" destId="{19323B49-F522-4F58-936E-ECA7BB95A734}" srcOrd="1" destOrd="0" parTransId="{8E48980C-3246-41CC-8014-DE1765F3360B}" sibTransId="{23D80BC3-4283-4213-83A1-C109AB5CE7F4}"/>
    <dgm:cxn modelId="{F53B544E-0DA9-41B8-A2F3-A4060D330F98}" type="presParOf" srcId="{32C577E3-B2E7-4F50-83DE-6F01CC88C9C5}" destId="{127C500C-4887-40E4-B187-5B52545DCD7D}" srcOrd="0" destOrd="0" presId="urn:microsoft.com/office/officeart/2005/8/layout/hierarchy1#1"/>
    <dgm:cxn modelId="{54C81DEE-E905-4FC2-8CCA-CCED36824592}" type="presParOf" srcId="{127C500C-4887-40E4-B187-5B52545DCD7D}" destId="{365B431B-456E-4B1C-A19C-568423617177}" srcOrd="0" destOrd="0" presId="urn:microsoft.com/office/officeart/2005/8/layout/hierarchy1#1"/>
    <dgm:cxn modelId="{D1D27D82-1384-40EA-AF00-B1B6C9F7DDBB}" type="presParOf" srcId="{365B431B-456E-4B1C-A19C-568423617177}" destId="{5CB9CF2E-F8C1-427A-832C-73E3C9485AF5}" srcOrd="0" destOrd="0" presId="urn:microsoft.com/office/officeart/2005/8/layout/hierarchy1#1"/>
    <dgm:cxn modelId="{B365F865-10C9-4F0E-8083-2C6C3B8DDC57}" type="presParOf" srcId="{365B431B-456E-4B1C-A19C-568423617177}" destId="{9EA914DE-A312-4852-926F-356E365C8677}" srcOrd="1" destOrd="0" presId="urn:microsoft.com/office/officeart/2005/8/layout/hierarchy1#1"/>
    <dgm:cxn modelId="{71FAB530-446D-4692-A40A-517916833818}" type="presParOf" srcId="{127C500C-4887-40E4-B187-5B52545DCD7D}" destId="{7996B813-D5A1-416C-BFD3-D8CB23FE7818}" srcOrd="1" destOrd="0" presId="urn:microsoft.com/office/officeart/2005/8/layout/hierarchy1#1"/>
    <dgm:cxn modelId="{6C217043-6294-41C3-A242-168593D0695D}" type="presParOf" srcId="{7996B813-D5A1-416C-BFD3-D8CB23FE7818}" destId="{09E7BBA0-5F8D-4D96-A214-A0567596BDAF}" srcOrd="0" destOrd="0" presId="urn:microsoft.com/office/officeart/2005/8/layout/hierarchy1#1"/>
    <dgm:cxn modelId="{09F85818-F97E-4054-9567-1AE72F55A0D2}" type="presParOf" srcId="{7996B813-D5A1-416C-BFD3-D8CB23FE7818}" destId="{8D56CC28-91EB-4D35-B97C-A0CE4C54B480}" srcOrd="1" destOrd="0" presId="urn:microsoft.com/office/officeart/2005/8/layout/hierarchy1#1"/>
    <dgm:cxn modelId="{0105098C-2FD6-427A-BFF2-6705EDA08C25}" type="presParOf" srcId="{8D56CC28-91EB-4D35-B97C-A0CE4C54B480}" destId="{1A27D8D0-0CEA-4DF6-B14F-FEB4FC25CED3}" srcOrd="0" destOrd="0" presId="urn:microsoft.com/office/officeart/2005/8/layout/hierarchy1#1"/>
    <dgm:cxn modelId="{CE72E533-2A97-4F3C-B67F-EFDE648A40E5}" type="presParOf" srcId="{1A27D8D0-0CEA-4DF6-B14F-FEB4FC25CED3}" destId="{A34195EE-C43D-4F9B-A621-CBE3CC21780D}" srcOrd="0" destOrd="0" presId="urn:microsoft.com/office/officeart/2005/8/layout/hierarchy1#1"/>
    <dgm:cxn modelId="{9CBEF1A6-85CE-4217-9708-058964EBCA1B}" type="presParOf" srcId="{1A27D8D0-0CEA-4DF6-B14F-FEB4FC25CED3}" destId="{0EA44707-A464-4EC8-A803-F76ACC6D424E}" srcOrd="1" destOrd="0" presId="urn:microsoft.com/office/officeart/2005/8/layout/hierarchy1#1"/>
    <dgm:cxn modelId="{79AD868D-456B-447A-A41B-88E25931CF36}" type="presParOf" srcId="{8D56CC28-91EB-4D35-B97C-A0CE4C54B480}" destId="{6B6A2946-5A7E-4FF4-AF36-E3D5F63CFE3D}" srcOrd="1" destOrd="0" presId="urn:microsoft.com/office/officeart/2005/8/layout/hierarchy1#1"/>
    <dgm:cxn modelId="{87223F03-8BF7-4853-AE8B-5AB90F023B08}" type="presParOf" srcId="{6B6A2946-5A7E-4FF4-AF36-E3D5F63CFE3D}" destId="{7AE2857D-5F88-40E3-94F7-FDA3B28620D7}" srcOrd="0" destOrd="0" presId="urn:microsoft.com/office/officeart/2005/8/layout/hierarchy1#1"/>
    <dgm:cxn modelId="{20FFD7E7-4B6D-433E-9066-6E32E2D17501}" type="presParOf" srcId="{6B6A2946-5A7E-4FF4-AF36-E3D5F63CFE3D}" destId="{D7BD317B-C4E6-4902-B91D-E9C9A9EF8739}" srcOrd="1" destOrd="0" presId="urn:microsoft.com/office/officeart/2005/8/layout/hierarchy1#1"/>
    <dgm:cxn modelId="{153879D4-53C9-4294-85F3-C86AC7EEE1BA}" type="presParOf" srcId="{D7BD317B-C4E6-4902-B91D-E9C9A9EF8739}" destId="{CB0CF6A7-20E6-46ED-9BCC-DAB7055AECE0}" srcOrd="0" destOrd="0" presId="urn:microsoft.com/office/officeart/2005/8/layout/hierarchy1#1"/>
    <dgm:cxn modelId="{7194AFA0-5EE2-4A69-8483-B3663BBAC69D}" type="presParOf" srcId="{CB0CF6A7-20E6-46ED-9BCC-DAB7055AECE0}" destId="{F5259C9B-A3FA-48CF-9040-45A521EAA633}" srcOrd="0" destOrd="0" presId="urn:microsoft.com/office/officeart/2005/8/layout/hierarchy1#1"/>
    <dgm:cxn modelId="{CFDE810B-6C3F-4D77-A8F1-7FFB6481FBEF}" type="presParOf" srcId="{CB0CF6A7-20E6-46ED-9BCC-DAB7055AECE0}" destId="{853C1BD6-B55C-4E31-8087-BF0CECC29114}" srcOrd="1" destOrd="0" presId="urn:microsoft.com/office/officeart/2005/8/layout/hierarchy1#1"/>
    <dgm:cxn modelId="{5DE13D85-EDA8-4268-92C4-8A882A7FA985}" type="presParOf" srcId="{D7BD317B-C4E6-4902-B91D-E9C9A9EF8739}" destId="{D55B9A71-3914-40FF-9109-62322A3C9A89}" srcOrd="1" destOrd="0" presId="urn:microsoft.com/office/officeart/2005/8/layout/hierarchy1#1"/>
    <dgm:cxn modelId="{67868F80-1CA3-42E4-8070-0AD283AE8629}" type="presParOf" srcId="{7996B813-D5A1-416C-BFD3-D8CB23FE7818}" destId="{558A19F4-A64F-40E5-82A0-E8FA6D0D2F35}" srcOrd="2" destOrd="0" presId="urn:microsoft.com/office/officeart/2005/8/layout/hierarchy1#1"/>
    <dgm:cxn modelId="{02D20022-FABE-4304-9A3F-E057E1FDCCCE}" type="presParOf" srcId="{7996B813-D5A1-416C-BFD3-D8CB23FE7818}" destId="{0E934F16-8941-405B-8601-29FC10B8D7A0}" srcOrd="3" destOrd="0" presId="urn:microsoft.com/office/officeart/2005/8/layout/hierarchy1#1"/>
    <dgm:cxn modelId="{2C647D4D-54C1-4CEF-A713-1A23AEC364DB}" type="presParOf" srcId="{0E934F16-8941-405B-8601-29FC10B8D7A0}" destId="{940CC847-5B2B-4831-A167-B9F242FC0F5A}" srcOrd="0" destOrd="0" presId="urn:microsoft.com/office/officeart/2005/8/layout/hierarchy1#1"/>
    <dgm:cxn modelId="{28E70431-F12D-45F3-96B8-D15C2AEB00A2}" type="presParOf" srcId="{940CC847-5B2B-4831-A167-B9F242FC0F5A}" destId="{9BFD9D87-8C19-4DBE-8296-0309769DBFD0}" srcOrd="0" destOrd="0" presId="urn:microsoft.com/office/officeart/2005/8/layout/hierarchy1#1"/>
    <dgm:cxn modelId="{D840049C-8B32-4BFB-883A-27A141111B0E}" type="presParOf" srcId="{940CC847-5B2B-4831-A167-B9F242FC0F5A}" destId="{C9EEDAB6-9D89-4307-9A78-74562B5413C5}" srcOrd="1" destOrd="0" presId="urn:microsoft.com/office/officeart/2005/8/layout/hierarchy1#1"/>
    <dgm:cxn modelId="{B9CF0E15-F4C2-4068-9021-77CCE4CADE7E}" type="presParOf" srcId="{0E934F16-8941-405B-8601-29FC10B8D7A0}" destId="{2D93EB03-7AEA-4FDD-B804-687235FEF6BB}" srcOrd="1" destOrd="0" presId="urn:microsoft.com/office/officeart/2005/8/layout/hierarchy1#1"/>
    <dgm:cxn modelId="{E8F8851D-8C6D-4B11-B999-0E23096A496F}" type="presParOf" srcId="{2D93EB03-7AEA-4FDD-B804-687235FEF6BB}" destId="{5ABD331D-7FFD-4C80-BE2C-0AA1BA2A958B}" srcOrd="0" destOrd="0" presId="urn:microsoft.com/office/officeart/2005/8/layout/hierarchy1#1"/>
    <dgm:cxn modelId="{3710566A-FE96-4A10-9325-D437FED7352F}" type="presParOf" srcId="{2D93EB03-7AEA-4FDD-B804-687235FEF6BB}" destId="{EC0D7283-9032-48D9-BD18-1D30B2EE7D4A}" srcOrd="1" destOrd="0" presId="urn:microsoft.com/office/officeart/2005/8/layout/hierarchy1#1"/>
    <dgm:cxn modelId="{3984BFF3-7927-4FBB-96C2-00328C7612AB}" type="presParOf" srcId="{EC0D7283-9032-48D9-BD18-1D30B2EE7D4A}" destId="{7530B28D-EB3B-4659-B4B2-FC763E4EE3A9}" srcOrd="0" destOrd="0" presId="urn:microsoft.com/office/officeart/2005/8/layout/hierarchy1#1"/>
    <dgm:cxn modelId="{62BE7469-4BDF-48A8-A1B3-9B1083E88038}" type="presParOf" srcId="{7530B28D-EB3B-4659-B4B2-FC763E4EE3A9}" destId="{58F375AC-1231-4C6C-93B9-F66D9D654B90}" srcOrd="0" destOrd="0" presId="urn:microsoft.com/office/officeart/2005/8/layout/hierarchy1#1"/>
    <dgm:cxn modelId="{D4DE7C7D-00EA-4A8C-AF17-059BA481F863}" type="presParOf" srcId="{7530B28D-EB3B-4659-B4B2-FC763E4EE3A9}" destId="{9A027F6F-98EA-4463-AEED-69DDEC77846C}" srcOrd="1" destOrd="0" presId="urn:microsoft.com/office/officeart/2005/8/layout/hierarchy1#1"/>
    <dgm:cxn modelId="{98E325DB-50A8-4225-899D-F5E5A9964F27}" type="presParOf" srcId="{EC0D7283-9032-48D9-BD18-1D30B2EE7D4A}" destId="{4ACDD96A-1C81-485F-AC39-AB623D8C028B}" srcOrd="1" destOrd="0" presId="urn:microsoft.com/office/officeart/2005/8/layout/hierarchy1#1"/>
    <dgm:cxn modelId="{D80AE3E6-22F2-43B9-AC09-70BDEAB9C505}" type="presParOf" srcId="{7996B813-D5A1-416C-BFD3-D8CB23FE7818}" destId="{0E7617A4-FD05-479D-A687-C3C2BB81505D}" srcOrd="4" destOrd="0" presId="urn:microsoft.com/office/officeart/2005/8/layout/hierarchy1#1"/>
    <dgm:cxn modelId="{4381991B-1E40-46C8-A7F3-10E71A75E9D2}" type="presParOf" srcId="{7996B813-D5A1-416C-BFD3-D8CB23FE7818}" destId="{92C84D76-DB11-4603-B2D7-A0D9216950B6}" srcOrd="5" destOrd="0" presId="urn:microsoft.com/office/officeart/2005/8/layout/hierarchy1#1"/>
    <dgm:cxn modelId="{CD0B66B3-CB7D-44E5-B497-44290E5ECF69}" type="presParOf" srcId="{92C84D76-DB11-4603-B2D7-A0D9216950B6}" destId="{5E6C9A0E-CFE5-441B-B2C9-66F220402016}" srcOrd="0" destOrd="0" presId="urn:microsoft.com/office/officeart/2005/8/layout/hierarchy1#1"/>
    <dgm:cxn modelId="{B22BCE13-81D2-4315-AFF5-A90FAB4FA43A}" type="presParOf" srcId="{5E6C9A0E-CFE5-441B-B2C9-66F220402016}" destId="{D8BB506A-7FC9-42EC-9CDE-166F288921DD}" srcOrd="0" destOrd="0" presId="urn:microsoft.com/office/officeart/2005/8/layout/hierarchy1#1"/>
    <dgm:cxn modelId="{FE5A023D-6C41-46AF-9B34-A7B79664A76F}" type="presParOf" srcId="{5E6C9A0E-CFE5-441B-B2C9-66F220402016}" destId="{65DB3BE8-4625-43B1-8A27-4580C32025B3}" srcOrd="1" destOrd="0" presId="urn:microsoft.com/office/officeart/2005/8/layout/hierarchy1#1"/>
    <dgm:cxn modelId="{71FBA97C-EA6A-47FC-AF40-3BCBA4312B62}" type="presParOf" srcId="{92C84D76-DB11-4603-B2D7-A0D9216950B6}" destId="{AA4A03A6-C1E3-41E6-89B8-132B224A22A1}" srcOrd="1" destOrd="0" presId="urn:microsoft.com/office/officeart/2005/8/layout/hierarchy1#1"/>
    <dgm:cxn modelId="{4F9D531B-CC92-44F8-A63D-39B4564C4393}" type="presParOf" srcId="{AA4A03A6-C1E3-41E6-89B8-132B224A22A1}" destId="{278A0346-3539-4FF5-A98A-2C9E52276B68}" srcOrd="0" destOrd="0" presId="urn:microsoft.com/office/officeart/2005/8/layout/hierarchy1#1"/>
    <dgm:cxn modelId="{9391526A-2F78-4580-B228-5C7CF23CEDA2}" type="presParOf" srcId="{AA4A03A6-C1E3-41E6-89B8-132B224A22A1}" destId="{51EF8C5C-B906-4B6C-855D-19B026A1539F}" srcOrd="1" destOrd="0" presId="urn:microsoft.com/office/officeart/2005/8/layout/hierarchy1#1"/>
    <dgm:cxn modelId="{ADCF121D-9E08-474D-999C-4EF449CEE26E}" type="presParOf" srcId="{51EF8C5C-B906-4B6C-855D-19B026A1539F}" destId="{66735BD5-5CED-4603-AFAB-55A0E7BA88A0}" srcOrd="0" destOrd="0" presId="urn:microsoft.com/office/officeart/2005/8/layout/hierarchy1#1"/>
    <dgm:cxn modelId="{0D33B98C-46D4-43F1-8425-020E00594206}" type="presParOf" srcId="{66735BD5-5CED-4603-AFAB-55A0E7BA88A0}" destId="{E8E6D477-3764-4F77-9752-CDFE08C52E6B}" srcOrd="0" destOrd="0" presId="urn:microsoft.com/office/officeart/2005/8/layout/hierarchy1#1"/>
    <dgm:cxn modelId="{D8F4BD05-F34A-4715-BBDA-05C59AD569AB}" type="presParOf" srcId="{66735BD5-5CED-4603-AFAB-55A0E7BA88A0}" destId="{B720E331-5401-4027-8F78-DA6A2FEF9198}" srcOrd="1" destOrd="0" presId="urn:microsoft.com/office/officeart/2005/8/layout/hierarchy1#1"/>
    <dgm:cxn modelId="{079013D5-1674-4D0B-BCEE-7C611BCEDD1D}" type="presParOf" srcId="{51EF8C5C-B906-4B6C-855D-19B026A1539F}" destId="{C86A2025-366B-4674-9C21-BBD70C880612}" srcOrd="1" destOrd="0" presId="urn:microsoft.com/office/officeart/2005/8/layout/hierarchy1#1"/>
    <dgm:cxn modelId="{95674FAD-3920-4CDF-B345-76D6F0D797DD}" type="presParOf" srcId="{7996B813-D5A1-416C-BFD3-D8CB23FE7818}" destId="{7EB646C2-DC7A-4ECF-83DB-42D643D48680}" srcOrd="6" destOrd="0" presId="urn:microsoft.com/office/officeart/2005/8/layout/hierarchy1#1"/>
    <dgm:cxn modelId="{69143608-9A78-4153-9DCE-78E3532E501F}" type="presParOf" srcId="{7996B813-D5A1-416C-BFD3-D8CB23FE7818}" destId="{1595725F-D91F-451D-AF76-12319A3895F0}" srcOrd="7" destOrd="0" presId="urn:microsoft.com/office/officeart/2005/8/layout/hierarchy1#1"/>
    <dgm:cxn modelId="{78F063F4-0170-4ED8-A0FC-EE40060E39AA}" type="presParOf" srcId="{1595725F-D91F-451D-AF76-12319A3895F0}" destId="{2291773D-FF2C-4299-B905-416436D35E5C}" srcOrd="0" destOrd="0" presId="urn:microsoft.com/office/officeart/2005/8/layout/hierarchy1#1"/>
    <dgm:cxn modelId="{E97E933F-9E12-46AE-918F-302887C4D982}" type="presParOf" srcId="{2291773D-FF2C-4299-B905-416436D35E5C}" destId="{FD0B6E36-6D02-4F13-97EF-20076EB63408}" srcOrd="0" destOrd="0" presId="urn:microsoft.com/office/officeart/2005/8/layout/hierarchy1#1"/>
    <dgm:cxn modelId="{4127C172-3F6E-482F-BA6E-F9F3FF6152F0}" type="presParOf" srcId="{2291773D-FF2C-4299-B905-416436D35E5C}" destId="{F120D206-037D-48E9-AE68-932D68F2B9E3}" srcOrd="1" destOrd="0" presId="urn:microsoft.com/office/officeart/2005/8/layout/hierarchy1#1"/>
    <dgm:cxn modelId="{DC767B63-3744-4D90-B885-40DDD22961D0}" type="presParOf" srcId="{1595725F-D91F-451D-AF76-12319A3895F0}" destId="{99EFA4A0-8599-4734-AEE6-E9D09C416D64}" srcOrd="1" destOrd="0" presId="urn:microsoft.com/office/officeart/2005/8/layout/hierarchy1#1"/>
    <dgm:cxn modelId="{A84806DD-86C0-485C-8DDA-5843C06E8191}" type="presParOf" srcId="{99EFA4A0-8599-4734-AEE6-E9D09C416D64}" destId="{807737A0-1043-4899-A4FB-2206A91267C9}" srcOrd="0" destOrd="0" presId="urn:microsoft.com/office/officeart/2005/8/layout/hierarchy1#1"/>
    <dgm:cxn modelId="{951B3073-AA9E-4741-8EFB-7D83DE154E4B}" type="presParOf" srcId="{99EFA4A0-8599-4734-AEE6-E9D09C416D64}" destId="{8B1DF8F2-4A36-4DC3-94B8-7D42AEB91C1F}" srcOrd="1" destOrd="0" presId="urn:microsoft.com/office/officeart/2005/8/layout/hierarchy1#1"/>
    <dgm:cxn modelId="{75B79B74-26F8-4BDF-8E28-D13AE0252294}" type="presParOf" srcId="{8B1DF8F2-4A36-4DC3-94B8-7D42AEB91C1F}" destId="{EE2B3F1C-C7C5-4BBF-B2D2-B9031A75E356}" srcOrd="0" destOrd="0" presId="urn:microsoft.com/office/officeart/2005/8/layout/hierarchy1#1"/>
    <dgm:cxn modelId="{F7F27AD1-375D-4052-866D-ACBA454EF733}" type="presParOf" srcId="{EE2B3F1C-C7C5-4BBF-B2D2-B9031A75E356}" destId="{4465A474-6845-421E-9712-229B841A556A}" srcOrd="0" destOrd="0" presId="urn:microsoft.com/office/officeart/2005/8/layout/hierarchy1#1"/>
    <dgm:cxn modelId="{9A23542D-5394-4E09-A00C-6867F137C6A0}" type="presParOf" srcId="{EE2B3F1C-C7C5-4BBF-B2D2-B9031A75E356}" destId="{7DF9DB17-84CE-476E-B13D-716A4450CC2B}" srcOrd="1" destOrd="0" presId="urn:microsoft.com/office/officeart/2005/8/layout/hierarchy1#1"/>
    <dgm:cxn modelId="{319B5961-A7B0-487E-83E9-D060507EE3DA}" type="presParOf" srcId="{8B1DF8F2-4A36-4DC3-94B8-7D42AEB91C1F}" destId="{5447F139-0AEC-4A7D-8E12-04CDEE5CAE43}" srcOrd="1" destOrd="0" presId="urn:microsoft.com/office/officeart/2005/8/layout/hierarchy1#1"/>
    <dgm:cxn modelId="{337B6532-9AA6-4A94-9C7D-A86CE0D8BE0B}" type="presParOf" srcId="{99EFA4A0-8599-4734-AEE6-E9D09C416D64}" destId="{C0BBF588-485F-46B4-BB67-B3440E086824}" srcOrd="2" destOrd="0" presId="urn:microsoft.com/office/officeart/2005/8/layout/hierarchy1#1"/>
    <dgm:cxn modelId="{A74470EE-2A3D-48BC-928E-BB988877350B}" type="presParOf" srcId="{99EFA4A0-8599-4734-AEE6-E9D09C416D64}" destId="{AB8C1520-8144-4B4F-8BFD-3F8B644AF244}" srcOrd="3" destOrd="0" presId="urn:microsoft.com/office/officeart/2005/8/layout/hierarchy1#1"/>
    <dgm:cxn modelId="{5F364E93-E0CC-4EAE-BD74-0BB7C4FE3D47}" type="presParOf" srcId="{AB8C1520-8144-4B4F-8BFD-3F8B644AF244}" destId="{6D16ED4B-15CB-426B-885A-40742F6B3875}" srcOrd="0" destOrd="0" presId="urn:microsoft.com/office/officeart/2005/8/layout/hierarchy1#1"/>
    <dgm:cxn modelId="{5D061498-9E34-49F8-8B37-1B8A0E56A49C}" type="presParOf" srcId="{6D16ED4B-15CB-426B-885A-40742F6B3875}" destId="{1C1D6080-1C67-45CA-9788-70D5FAC95CFE}" srcOrd="0" destOrd="0" presId="urn:microsoft.com/office/officeart/2005/8/layout/hierarchy1#1"/>
    <dgm:cxn modelId="{CC344536-D1E6-4ACF-A779-9E98387DB5C5}" type="presParOf" srcId="{6D16ED4B-15CB-426B-885A-40742F6B3875}" destId="{208CD487-257C-4E4D-8CB9-F68D361DF083}" srcOrd="1" destOrd="0" presId="urn:microsoft.com/office/officeart/2005/8/layout/hierarchy1#1"/>
    <dgm:cxn modelId="{8F563381-939E-4673-9C44-534B7D038CA9}" type="presParOf" srcId="{AB8C1520-8144-4B4F-8BFD-3F8B644AF244}" destId="{9CC097DB-9F74-4991-BB7D-811ADCB889A6}" srcOrd="1" destOrd="0" presId="urn:microsoft.com/office/officeart/2005/8/layout/hierarchy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806BC6E-AF4F-463A-88AE-963E49EC8746}" type="doc">
      <dgm:prSet loTypeId="urn:microsoft.com/office/officeart/2005/8/layout/hList1" loCatId="list" qsTypeId="urn:microsoft.com/office/officeart/2005/8/quickstyle/simple1#5" qsCatId="simple" csTypeId="urn:microsoft.com/office/officeart/2005/8/colors/accent1_2#2" csCatId="accent1" phldr="1"/>
      <dgm:spPr/>
      <dgm:t>
        <a:bodyPr/>
        <a:lstStyle/>
        <a:p>
          <a:endParaRPr lang="zh-CN" altLang="en-US"/>
        </a:p>
      </dgm:t>
    </dgm:pt>
    <dgm:pt modelId="{C5923496-3251-42CB-A8A2-321B1A2D07E8}">
      <dgm:prSet phldrT="[文本]" custT="1"/>
      <dgm:spPr/>
      <dgm:t>
        <a:bodyPr/>
        <a:lstStyle/>
        <a:p>
          <a:r>
            <a:rPr lang="zh-CN" altLang="en-US" sz="2400" dirty="0"/>
            <a:t>定长组块</a:t>
          </a:r>
        </a:p>
      </dgm:t>
    </dgm:pt>
    <dgm:pt modelId="{49ADCD77-7EE1-4217-AB84-DE498DABAF3F}" type="parTrans" cxnId="{EA852071-957C-47D8-93F0-F4FB00F7DA3F}">
      <dgm:prSet/>
      <dgm:spPr/>
      <dgm:t>
        <a:bodyPr/>
        <a:lstStyle/>
        <a:p>
          <a:endParaRPr lang="zh-CN" altLang="en-US" sz="2000"/>
        </a:p>
      </dgm:t>
    </dgm:pt>
    <dgm:pt modelId="{97AA34BE-EAE1-451C-8332-9CDFC7DB8168}" type="sibTrans" cxnId="{EA852071-957C-47D8-93F0-F4FB00F7DA3F}">
      <dgm:prSet/>
      <dgm:spPr/>
      <dgm:t>
        <a:bodyPr/>
        <a:lstStyle/>
        <a:p>
          <a:endParaRPr lang="zh-CN" altLang="en-US" sz="2000"/>
        </a:p>
      </dgm:t>
    </dgm:pt>
    <dgm:pt modelId="{FD10DE00-CF8C-48BB-A84C-00464DC2CE66}">
      <dgm:prSet phldrT="[文本]" custT="1"/>
      <dgm:spPr/>
      <dgm:t>
        <a:bodyPr/>
        <a:lstStyle/>
        <a:p>
          <a:r>
            <a:rPr lang="zh-CN" altLang="en-US" sz="2400" dirty="0"/>
            <a:t>记录定长顺序文件的最常用方式</a:t>
          </a:r>
        </a:p>
      </dgm:t>
    </dgm:pt>
    <dgm:pt modelId="{E4D0BF41-F556-4A51-97FD-E88B46B78B9C}" type="parTrans" cxnId="{A3DF5B7F-2FA7-4E22-947F-9B79895F4C4A}">
      <dgm:prSet/>
      <dgm:spPr/>
      <dgm:t>
        <a:bodyPr/>
        <a:lstStyle/>
        <a:p>
          <a:endParaRPr lang="zh-CN" altLang="en-US" sz="2000"/>
        </a:p>
      </dgm:t>
    </dgm:pt>
    <dgm:pt modelId="{2FE58EB4-DE2D-4B7E-AD23-91A0F47C7C68}" type="sibTrans" cxnId="{A3DF5B7F-2FA7-4E22-947F-9B79895F4C4A}">
      <dgm:prSet/>
      <dgm:spPr/>
      <dgm:t>
        <a:bodyPr/>
        <a:lstStyle/>
        <a:p>
          <a:endParaRPr lang="zh-CN" altLang="en-US" sz="2000"/>
        </a:p>
      </dgm:t>
    </dgm:pt>
    <dgm:pt modelId="{F09485A1-E8D3-4C7C-A9F7-A528DD56C25A}">
      <dgm:prSet phldrT="[文本]" custT="1"/>
      <dgm:spPr/>
      <dgm:t>
        <a:bodyPr/>
        <a:lstStyle/>
        <a:p>
          <a:r>
            <a:rPr lang="zh-CN" altLang="en-US" sz="2400" dirty="0"/>
            <a:t>变长跨越式组块</a:t>
          </a:r>
        </a:p>
      </dgm:t>
    </dgm:pt>
    <dgm:pt modelId="{E89C160A-434C-42B9-9271-D42D6F63CB23}" type="parTrans" cxnId="{61659CB3-26AF-45CF-9E13-B17D9E969A38}">
      <dgm:prSet/>
      <dgm:spPr/>
      <dgm:t>
        <a:bodyPr/>
        <a:lstStyle/>
        <a:p>
          <a:endParaRPr lang="zh-CN" altLang="en-US" sz="2000"/>
        </a:p>
      </dgm:t>
    </dgm:pt>
    <dgm:pt modelId="{517A8D33-5527-4E77-9397-9C5CF437C89A}" type="sibTrans" cxnId="{61659CB3-26AF-45CF-9E13-B17D9E969A38}">
      <dgm:prSet/>
      <dgm:spPr/>
      <dgm:t>
        <a:bodyPr/>
        <a:lstStyle/>
        <a:p>
          <a:endParaRPr lang="zh-CN" altLang="en-US" sz="2000"/>
        </a:p>
      </dgm:t>
    </dgm:pt>
    <dgm:pt modelId="{340C63D5-2AC8-4B45-9FAB-9F79C1C28020}">
      <dgm:prSet phldrT="[文本]" custT="1"/>
      <dgm:spPr/>
      <dgm:t>
        <a:bodyPr/>
        <a:lstStyle/>
        <a:p>
          <a:r>
            <a:rPr lang="zh-CN" altLang="en-US" sz="2400" dirty="0"/>
            <a:t>存储效率最高</a:t>
          </a:r>
        </a:p>
      </dgm:t>
    </dgm:pt>
    <dgm:pt modelId="{E359ED37-3AE6-49CB-B768-60EC929104F1}" type="parTrans" cxnId="{4C788511-9807-4492-8352-BD1C6B11E322}">
      <dgm:prSet/>
      <dgm:spPr/>
      <dgm:t>
        <a:bodyPr/>
        <a:lstStyle/>
        <a:p>
          <a:endParaRPr lang="zh-CN" altLang="en-US" sz="2000"/>
        </a:p>
      </dgm:t>
    </dgm:pt>
    <dgm:pt modelId="{41B3F7D9-2430-4F83-9426-060AA6A43C7B}" type="sibTrans" cxnId="{4C788511-9807-4492-8352-BD1C6B11E322}">
      <dgm:prSet/>
      <dgm:spPr/>
      <dgm:t>
        <a:bodyPr/>
        <a:lstStyle/>
        <a:p>
          <a:endParaRPr lang="zh-CN" altLang="en-US" sz="2000"/>
        </a:p>
      </dgm:t>
    </dgm:pt>
    <dgm:pt modelId="{FBABB130-9E23-43E3-9D73-A2AE22B4C614}">
      <dgm:prSet phldrT="[文本]" custT="1"/>
      <dgm:spPr/>
      <dgm:t>
        <a:bodyPr/>
        <a:lstStyle/>
        <a:p>
          <a:r>
            <a:rPr lang="zh-CN" altLang="en-US" sz="2400" dirty="0"/>
            <a:t>对文件大小没有限制</a:t>
          </a:r>
        </a:p>
      </dgm:t>
    </dgm:pt>
    <dgm:pt modelId="{7287F3CB-5CC0-4F91-9A93-8E8BC56CFA8F}" type="parTrans" cxnId="{9A2D7065-EA9A-429A-BA23-8B30E4D2DAFB}">
      <dgm:prSet/>
      <dgm:spPr/>
      <dgm:t>
        <a:bodyPr/>
        <a:lstStyle/>
        <a:p>
          <a:endParaRPr lang="zh-CN" altLang="en-US" sz="2000"/>
        </a:p>
      </dgm:t>
    </dgm:pt>
    <dgm:pt modelId="{A1E83829-2758-4DA1-A92C-6A7C170D6740}" type="sibTrans" cxnId="{9A2D7065-EA9A-429A-BA23-8B30E4D2DAFB}">
      <dgm:prSet/>
      <dgm:spPr/>
      <dgm:t>
        <a:bodyPr/>
        <a:lstStyle/>
        <a:p>
          <a:endParaRPr lang="zh-CN" altLang="en-US" sz="2000"/>
        </a:p>
      </dgm:t>
    </dgm:pt>
    <dgm:pt modelId="{84567E13-9A6D-4D34-B043-AA2E26FD7DE1}">
      <dgm:prSet phldrT="[文本]" custT="1"/>
      <dgm:spPr/>
      <dgm:t>
        <a:bodyPr/>
        <a:lstStyle/>
        <a:p>
          <a:r>
            <a:rPr lang="zh-CN" altLang="en-US" sz="2400" dirty="0"/>
            <a:t>变长非跨越式组块</a:t>
          </a:r>
        </a:p>
      </dgm:t>
    </dgm:pt>
    <dgm:pt modelId="{25BC9455-BCC7-43A3-87CB-A681A18C9FB1}" type="parTrans" cxnId="{CBB43D26-4B60-4915-AC41-DC3CAF3816E2}">
      <dgm:prSet/>
      <dgm:spPr/>
      <dgm:t>
        <a:bodyPr/>
        <a:lstStyle/>
        <a:p>
          <a:endParaRPr lang="zh-CN" altLang="en-US" sz="2000"/>
        </a:p>
      </dgm:t>
    </dgm:pt>
    <dgm:pt modelId="{09A3491F-2FC1-49DA-AB4E-1525EF0E1342}" type="sibTrans" cxnId="{CBB43D26-4B60-4915-AC41-DC3CAF3816E2}">
      <dgm:prSet/>
      <dgm:spPr/>
      <dgm:t>
        <a:bodyPr/>
        <a:lstStyle/>
        <a:p>
          <a:endParaRPr lang="zh-CN" altLang="en-US" sz="2000"/>
        </a:p>
      </dgm:t>
    </dgm:pt>
    <dgm:pt modelId="{E5CA434E-6C61-4EDA-A457-50585E972702}">
      <dgm:prSet phldrT="[文本]" custT="1"/>
      <dgm:spPr/>
      <dgm:t>
        <a:bodyPr/>
        <a:lstStyle/>
        <a:p>
          <a:r>
            <a:rPr lang="zh-CN" altLang="en-US" sz="2400" dirty="0"/>
            <a:t>浪费空间</a:t>
          </a:r>
        </a:p>
      </dgm:t>
    </dgm:pt>
    <dgm:pt modelId="{E6C8759C-759D-40AC-982E-BE902A75EE6D}" type="parTrans" cxnId="{137132F7-983C-4556-A4CB-2924FE2B1039}">
      <dgm:prSet/>
      <dgm:spPr/>
      <dgm:t>
        <a:bodyPr/>
        <a:lstStyle/>
        <a:p>
          <a:endParaRPr lang="zh-CN" altLang="en-US" sz="2000"/>
        </a:p>
      </dgm:t>
    </dgm:pt>
    <dgm:pt modelId="{469ED40A-475E-45B1-949A-2E5827DCA39E}" type="sibTrans" cxnId="{137132F7-983C-4556-A4CB-2924FE2B1039}">
      <dgm:prSet/>
      <dgm:spPr/>
      <dgm:t>
        <a:bodyPr/>
        <a:lstStyle/>
        <a:p>
          <a:endParaRPr lang="zh-CN" altLang="en-US" sz="2000"/>
        </a:p>
      </dgm:t>
    </dgm:pt>
    <dgm:pt modelId="{251F637B-7779-497A-A781-8C8C068A283C}">
      <dgm:prSet phldrT="[文本]" custT="1"/>
      <dgm:spPr/>
      <dgm:t>
        <a:bodyPr/>
        <a:lstStyle/>
        <a:p>
          <a:r>
            <a:rPr lang="zh-CN" altLang="en-US" sz="2400" dirty="0"/>
            <a:t>记录大小不能超过块大小，虚存环境中把页当成块来处理不现实</a:t>
          </a:r>
        </a:p>
      </dgm:t>
    </dgm:pt>
    <dgm:pt modelId="{9AB07B93-6BEA-4D64-BF4F-1FFC6EFBF97E}" type="parTrans" cxnId="{FC57844C-4D61-403C-95C1-BC1FC21CB043}">
      <dgm:prSet/>
      <dgm:spPr/>
      <dgm:t>
        <a:bodyPr/>
        <a:lstStyle/>
        <a:p>
          <a:endParaRPr lang="zh-CN" altLang="en-US" sz="2000"/>
        </a:p>
      </dgm:t>
    </dgm:pt>
    <dgm:pt modelId="{A7C19366-EA96-4BF5-8B0C-30ECB8566D4D}" type="sibTrans" cxnId="{FC57844C-4D61-403C-95C1-BC1FC21CB043}">
      <dgm:prSet/>
      <dgm:spPr/>
      <dgm:t>
        <a:bodyPr/>
        <a:lstStyle/>
        <a:p>
          <a:endParaRPr lang="zh-CN" altLang="en-US" sz="2000"/>
        </a:p>
      </dgm:t>
    </dgm:pt>
    <dgm:pt modelId="{316F69C8-759F-4ABD-804A-3B230EC99900}">
      <dgm:prSet phldrT="[文本]" custT="1"/>
      <dgm:spPr/>
      <dgm:t>
        <a:bodyPr/>
        <a:lstStyle/>
        <a:p>
          <a:r>
            <a:rPr lang="zh-CN" altLang="en-US" sz="2400" dirty="0"/>
            <a:t>难实现</a:t>
          </a:r>
        </a:p>
      </dgm:t>
    </dgm:pt>
    <dgm:pt modelId="{A26518B1-1F29-4EF3-8C33-DDBEC02815EE}" type="parTrans" cxnId="{3DABC447-FF8C-4178-8721-2820CE197B6F}">
      <dgm:prSet/>
      <dgm:spPr/>
      <dgm:t>
        <a:bodyPr/>
        <a:lstStyle/>
        <a:p>
          <a:endParaRPr lang="zh-CN" altLang="en-US" sz="2000"/>
        </a:p>
      </dgm:t>
    </dgm:pt>
    <dgm:pt modelId="{1BC7F4EA-5D45-4EDF-8753-39FE6E4C7B43}" type="sibTrans" cxnId="{3DABC447-FF8C-4178-8721-2820CE197B6F}">
      <dgm:prSet/>
      <dgm:spPr/>
      <dgm:t>
        <a:bodyPr/>
        <a:lstStyle/>
        <a:p>
          <a:endParaRPr lang="zh-CN" altLang="en-US" sz="2000"/>
        </a:p>
      </dgm:t>
    </dgm:pt>
    <dgm:pt modelId="{2E469917-17B3-4B6A-9FF9-B38BDED5C86D}">
      <dgm:prSet phldrT="[文本]" custT="1"/>
      <dgm:spPr/>
      <dgm:t>
        <a:bodyPr/>
        <a:lstStyle/>
        <a:p>
          <a:r>
            <a:rPr lang="zh-CN" altLang="en-US" sz="2400" dirty="0"/>
            <a:t>跨越的记录需两次</a:t>
          </a:r>
          <a:r>
            <a:rPr lang="en-US" altLang="zh-CN" sz="2400" dirty="0"/>
            <a:t>I/O</a:t>
          </a:r>
          <a:r>
            <a:rPr lang="zh-CN" altLang="en-US" sz="2400" dirty="0"/>
            <a:t>，难修改</a:t>
          </a:r>
        </a:p>
      </dgm:t>
    </dgm:pt>
    <dgm:pt modelId="{77A20C7A-05B2-4F52-809B-47AACE8A45F4}" type="parTrans" cxnId="{A33117BF-C4C7-4B1D-87C4-2A71089E3356}">
      <dgm:prSet/>
      <dgm:spPr/>
      <dgm:t>
        <a:bodyPr/>
        <a:lstStyle/>
        <a:p>
          <a:endParaRPr lang="zh-CN" altLang="en-US" sz="2000"/>
        </a:p>
      </dgm:t>
    </dgm:pt>
    <dgm:pt modelId="{9D06311B-DF18-47B5-8EEF-A76CB03657B4}" type="sibTrans" cxnId="{A33117BF-C4C7-4B1D-87C4-2A71089E3356}">
      <dgm:prSet/>
      <dgm:spPr/>
      <dgm:t>
        <a:bodyPr/>
        <a:lstStyle/>
        <a:p>
          <a:endParaRPr lang="zh-CN" altLang="en-US" sz="2000"/>
        </a:p>
      </dgm:t>
    </dgm:pt>
    <dgm:pt modelId="{ACC771B4-29D0-484A-8D81-311E925EE3A2}" type="pres">
      <dgm:prSet presAssocID="{A806BC6E-AF4F-463A-88AE-963E49EC8746}" presName="Name0" presStyleCnt="0">
        <dgm:presLayoutVars>
          <dgm:dir/>
          <dgm:animLvl val="lvl"/>
          <dgm:resizeHandles val="exact"/>
        </dgm:presLayoutVars>
      </dgm:prSet>
      <dgm:spPr/>
    </dgm:pt>
    <dgm:pt modelId="{AEC9E781-18BB-4539-9050-8BB8456C3407}" type="pres">
      <dgm:prSet presAssocID="{C5923496-3251-42CB-A8A2-321B1A2D07E8}" presName="composite" presStyleCnt="0"/>
      <dgm:spPr/>
    </dgm:pt>
    <dgm:pt modelId="{FFBE7FB5-1A26-490D-8A0C-A78BFF692A44}" type="pres">
      <dgm:prSet presAssocID="{C5923496-3251-42CB-A8A2-321B1A2D07E8}" presName="parTx" presStyleLbl="alignNode1" presStyleIdx="0" presStyleCnt="3">
        <dgm:presLayoutVars>
          <dgm:chMax val="0"/>
          <dgm:chPref val="0"/>
          <dgm:bulletEnabled val="1"/>
        </dgm:presLayoutVars>
      </dgm:prSet>
      <dgm:spPr/>
    </dgm:pt>
    <dgm:pt modelId="{1764E242-D8AA-4E04-B41D-7496D34120C7}" type="pres">
      <dgm:prSet presAssocID="{C5923496-3251-42CB-A8A2-321B1A2D07E8}" presName="desTx" presStyleLbl="alignAccFollowNode1" presStyleIdx="0" presStyleCnt="3">
        <dgm:presLayoutVars>
          <dgm:bulletEnabled val="1"/>
        </dgm:presLayoutVars>
      </dgm:prSet>
      <dgm:spPr/>
    </dgm:pt>
    <dgm:pt modelId="{35BA99F2-8101-4814-8026-A4DD68A944E1}" type="pres">
      <dgm:prSet presAssocID="{97AA34BE-EAE1-451C-8332-9CDFC7DB8168}" presName="space" presStyleCnt="0"/>
      <dgm:spPr/>
    </dgm:pt>
    <dgm:pt modelId="{A175F615-4C0B-4718-A0DE-AD5DF12DB647}" type="pres">
      <dgm:prSet presAssocID="{F09485A1-E8D3-4C7C-A9F7-A528DD56C25A}" presName="composite" presStyleCnt="0"/>
      <dgm:spPr/>
    </dgm:pt>
    <dgm:pt modelId="{7A00BE8F-DEF0-4696-B696-C49BFC6C8AD7}" type="pres">
      <dgm:prSet presAssocID="{F09485A1-E8D3-4C7C-A9F7-A528DD56C25A}" presName="parTx" presStyleLbl="alignNode1" presStyleIdx="1" presStyleCnt="3" custScaleX="160540">
        <dgm:presLayoutVars>
          <dgm:chMax val="0"/>
          <dgm:chPref val="0"/>
          <dgm:bulletEnabled val="1"/>
        </dgm:presLayoutVars>
      </dgm:prSet>
      <dgm:spPr/>
    </dgm:pt>
    <dgm:pt modelId="{6E2E2EF4-9474-47A3-A7E3-261917538DD2}" type="pres">
      <dgm:prSet presAssocID="{F09485A1-E8D3-4C7C-A9F7-A528DD56C25A}" presName="desTx" presStyleLbl="alignAccFollowNode1" presStyleIdx="1" presStyleCnt="3" custScaleX="160540">
        <dgm:presLayoutVars>
          <dgm:bulletEnabled val="1"/>
        </dgm:presLayoutVars>
      </dgm:prSet>
      <dgm:spPr/>
    </dgm:pt>
    <dgm:pt modelId="{FCE056CC-840E-4736-8C4C-37A034695587}" type="pres">
      <dgm:prSet presAssocID="{517A8D33-5527-4E77-9397-9C5CF437C89A}" presName="space" presStyleCnt="0"/>
      <dgm:spPr/>
    </dgm:pt>
    <dgm:pt modelId="{E450E2B5-3B4F-43FC-9668-81FBF00E9FB0}" type="pres">
      <dgm:prSet presAssocID="{84567E13-9A6D-4D34-B043-AA2E26FD7DE1}" presName="composite" presStyleCnt="0"/>
      <dgm:spPr/>
    </dgm:pt>
    <dgm:pt modelId="{74AC6947-A21E-450A-AE1C-B07167BD14EC}" type="pres">
      <dgm:prSet presAssocID="{84567E13-9A6D-4D34-B043-AA2E26FD7DE1}" presName="parTx" presStyleLbl="alignNode1" presStyleIdx="2" presStyleCnt="3">
        <dgm:presLayoutVars>
          <dgm:chMax val="0"/>
          <dgm:chPref val="0"/>
          <dgm:bulletEnabled val="1"/>
        </dgm:presLayoutVars>
      </dgm:prSet>
      <dgm:spPr/>
    </dgm:pt>
    <dgm:pt modelId="{A045A38A-E864-49B8-9030-C3895CAAB67D}" type="pres">
      <dgm:prSet presAssocID="{84567E13-9A6D-4D34-B043-AA2E26FD7DE1}" presName="desTx" presStyleLbl="alignAccFollowNode1" presStyleIdx="2" presStyleCnt="3">
        <dgm:presLayoutVars>
          <dgm:bulletEnabled val="1"/>
        </dgm:presLayoutVars>
      </dgm:prSet>
      <dgm:spPr/>
    </dgm:pt>
  </dgm:ptLst>
  <dgm:cxnLst>
    <dgm:cxn modelId="{4C788511-9807-4492-8352-BD1C6B11E322}" srcId="{F09485A1-E8D3-4C7C-A9F7-A528DD56C25A}" destId="{340C63D5-2AC8-4B45-9FAB-9F79C1C28020}" srcOrd="0" destOrd="0" parTransId="{E359ED37-3AE6-49CB-B768-60EC929104F1}" sibTransId="{41B3F7D9-2430-4F83-9426-060AA6A43C7B}"/>
    <dgm:cxn modelId="{A0B5A519-A832-4D70-966C-A79788DA9C74}" type="presOf" srcId="{FD10DE00-CF8C-48BB-A84C-00464DC2CE66}" destId="{1764E242-D8AA-4E04-B41D-7496D34120C7}" srcOrd="0" destOrd="0" presId="urn:microsoft.com/office/officeart/2005/8/layout/hList1"/>
    <dgm:cxn modelId="{3215A020-F763-425B-BAFF-90004C12E151}" type="presOf" srcId="{A806BC6E-AF4F-463A-88AE-963E49EC8746}" destId="{ACC771B4-29D0-484A-8D81-311E925EE3A2}" srcOrd="0" destOrd="0" presId="urn:microsoft.com/office/officeart/2005/8/layout/hList1"/>
    <dgm:cxn modelId="{CBB43D26-4B60-4915-AC41-DC3CAF3816E2}" srcId="{A806BC6E-AF4F-463A-88AE-963E49EC8746}" destId="{84567E13-9A6D-4D34-B043-AA2E26FD7DE1}" srcOrd="2" destOrd="0" parTransId="{25BC9455-BCC7-43A3-87CB-A681A18C9FB1}" sibTransId="{09A3491F-2FC1-49DA-AB4E-1525EF0E1342}"/>
    <dgm:cxn modelId="{3A3D4627-E633-4C21-A17E-9002B7CB110D}" type="presOf" srcId="{C5923496-3251-42CB-A8A2-321B1A2D07E8}" destId="{FFBE7FB5-1A26-490D-8A0C-A78BFF692A44}" srcOrd="0" destOrd="0" presId="urn:microsoft.com/office/officeart/2005/8/layout/hList1"/>
    <dgm:cxn modelId="{0E272A64-33B6-49EF-BDA8-78D6DAA80679}" type="presOf" srcId="{340C63D5-2AC8-4B45-9FAB-9F79C1C28020}" destId="{6E2E2EF4-9474-47A3-A7E3-261917538DD2}" srcOrd="0" destOrd="0" presId="urn:microsoft.com/office/officeart/2005/8/layout/hList1"/>
    <dgm:cxn modelId="{9A2D7065-EA9A-429A-BA23-8B30E4D2DAFB}" srcId="{F09485A1-E8D3-4C7C-A9F7-A528DD56C25A}" destId="{FBABB130-9E23-43E3-9D73-A2AE22B4C614}" srcOrd="1" destOrd="0" parTransId="{7287F3CB-5CC0-4F91-9A93-8E8BC56CFA8F}" sibTransId="{A1E83829-2758-4DA1-A92C-6A7C170D6740}"/>
    <dgm:cxn modelId="{3DABC447-FF8C-4178-8721-2820CE197B6F}" srcId="{F09485A1-E8D3-4C7C-A9F7-A528DD56C25A}" destId="{316F69C8-759F-4ABD-804A-3B230EC99900}" srcOrd="2" destOrd="0" parTransId="{A26518B1-1F29-4EF3-8C33-DDBEC02815EE}" sibTransId="{1BC7F4EA-5D45-4EDF-8753-39FE6E4C7B43}"/>
    <dgm:cxn modelId="{1DDA8448-F200-48A9-B9CA-4331B7B11705}" type="presOf" srcId="{251F637B-7779-497A-A781-8C8C068A283C}" destId="{A045A38A-E864-49B8-9030-C3895CAAB67D}" srcOrd="0" destOrd="1" presId="urn:microsoft.com/office/officeart/2005/8/layout/hList1"/>
    <dgm:cxn modelId="{FC57844C-4D61-403C-95C1-BC1FC21CB043}" srcId="{84567E13-9A6D-4D34-B043-AA2E26FD7DE1}" destId="{251F637B-7779-497A-A781-8C8C068A283C}" srcOrd="1" destOrd="0" parTransId="{9AB07B93-6BEA-4D64-BF4F-1FFC6EFBF97E}" sibTransId="{A7C19366-EA96-4BF5-8B0C-30ECB8566D4D}"/>
    <dgm:cxn modelId="{62DF8C4D-E4C4-486C-B712-D9253F9D972B}" type="presOf" srcId="{E5CA434E-6C61-4EDA-A457-50585E972702}" destId="{A045A38A-E864-49B8-9030-C3895CAAB67D}" srcOrd="0" destOrd="0" presId="urn:microsoft.com/office/officeart/2005/8/layout/hList1"/>
    <dgm:cxn modelId="{89C0A56E-8043-49AB-ACB4-60675DDF652A}" type="presOf" srcId="{F09485A1-E8D3-4C7C-A9F7-A528DD56C25A}" destId="{7A00BE8F-DEF0-4696-B696-C49BFC6C8AD7}" srcOrd="0" destOrd="0" presId="urn:microsoft.com/office/officeart/2005/8/layout/hList1"/>
    <dgm:cxn modelId="{EA852071-957C-47D8-93F0-F4FB00F7DA3F}" srcId="{A806BC6E-AF4F-463A-88AE-963E49EC8746}" destId="{C5923496-3251-42CB-A8A2-321B1A2D07E8}" srcOrd="0" destOrd="0" parTransId="{49ADCD77-7EE1-4217-AB84-DE498DABAF3F}" sibTransId="{97AA34BE-EAE1-451C-8332-9CDFC7DB8168}"/>
    <dgm:cxn modelId="{A3DF5B7F-2FA7-4E22-947F-9B79895F4C4A}" srcId="{C5923496-3251-42CB-A8A2-321B1A2D07E8}" destId="{FD10DE00-CF8C-48BB-A84C-00464DC2CE66}" srcOrd="0" destOrd="0" parTransId="{E4D0BF41-F556-4A51-97FD-E88B46B78B9C}" sibTransId="{2FE58EB4-DE2D-4B7E-AD23-91A0F47C7C68}"/>
    <dgm:cxn modelId="{5CB8D684-607B-4FD4-89D8-1898F2F77F8A}" type="presOf" srcId="{84567E13-9A6D-4D34-B043-AA2E26FD7DE1}" destId="{74AC6947-A21E-450A-AE1C-B07167BD14EC}" srcOrd="0" destOrd="0" presId="urn:microsoft.com/office/officeart/2005/8/layout/hList1"/>
    <dgm:cxn modelId="{61659CB3-26AF-45CF-9E13-B17D9E969A38}" srcId="{A806BC6E-AF4F-463A-88AE-963E49EC8746}" destId="{F09485A1-E8D3-4C7C-A9F7-A528DD56C25A}" srcOrd="1" destOrd="0" parTransId="{E89C160A-434C-42B9-9271-D42D6F63CB23}" sibTransId="{517A8D33-5527-4E77-9397-9C5CF437C89A}"/>
    <dgm:cxn modelId="{A33117BF-C4C7-4B1D-87C4-2A71089E3356}" srcId="{F09485A1-E8D3-4C7C-A9F7-A528DD56C25A}" destId="{2E469917-17B3-4B6A-9FF9-B38BDED5C86D}" srcOrd="3" destOrd="0" parTransId="{77A20C7A-05B2-4F52-809B-47AACE8A45F4}" sibTransId="{9D06311B-DF18-47B5-8EEF-A76CB03657B4}"/>
    <dgm:cxn modelId="{F593BFC2-1FA7-457F-A797-948C2DF3D2A1}" type="presOf" srcId="{FBABB130-9E23-43E3-9D73-A2AE22B4C614}" destId="{6E2E2EF4-9474-47A3-A7E3-261917538DD2}" srcOrd="0" destOrd="1" presId="urn:microsoft.com/office/officeart/2005/8/layout/hList1"/>
    <dgm:cxn modelId="{C33DC6CE-284B-48B1-8494-C7B495C87DA7}" type="presOf" srcId="{2E469917-17B3-4B6A-9FF9-B38BDED5C86D}" destId="{6E2E2EF4-9474-47A3-A7E3-261917538DD2}" srcOrd="0" destOrd="3" presId="urn:microsoft.com/office/officeart/2005/8/layout/hList1"/>
    <dgm:cxn modelId="{8B94A2D2-108C-4AC8-ABF5-6332CAA60BAD}" type="presOf" srcId="{316F69C8-759F-4ABD-804A-3B230EC99900}" destId="{6E2E2EF4-9474-47A3-A7E3-261917538DD2}" srcOrd="0" destOrd="2" presId="urn:microsoft.com/office/officeart/2005/8/layout/hList1"/>
    <dgm:cxn modelId="{137132F7-983C-4556-A4CB-2924FE2B1039}" srcId="{84567E13-9A6D-4D34-B043-AA2E26FD7DE1}" destId="{E5CA434E-6C61-4EDA-A457-50585E972702}" srcOrd="0" destOrd="0" parTransId="{E6C8759C-759D-40AC-982E-BE902A75EE6D}" sibTransId="{469ED40A-475E-45B1-949A-2E5827DCA39E}"/>
    <dgm:cxn modelId="{2F032A5B-A216-4B4C-BF7B-1033FE1BE7DF}" type="presParOf" srcId="{ACC771B4-29D0-484A-8D81-311E925EE3A2}" destId="{AEC9E781-18BB-4539-9050-8BB8456C3407}" srcOrd="0" destOrd="0" presId="urn:microsoft.com/office/officeart/2005/8/layout/hList1"/>
    <dgm:cxn modelId="{E42EE363-B4D1-448B-A720-C6C05BE2D58C}" type="presParOf" srcId="{AEC9E781-18BB-4539-9050-8BB8456C3407}" destId="{FFBE7FB5-1A26-490D-8A0C-A78BFF692A44}" srcOrd="0" destOrd="0" presId="urn:microsoft.com/office/officeart/2005/8/layout/hList1"/>
    <dgm:cxn modelId="{82090F00-B4F7-4E62-9A79-302363A3FC75}" type="presParOf" srcId="{AEC9E781-18BB-4539-9050-8BB8456C3407}" destId="{1764E242-D8AA-4E04-B41D-7496D34120C7}" srcOrd="1" destOrd="0" presId="urn:microsoft.com/office/officeart/2005/8/layout/hList1"/>
    <dgm:cxn modelId="{1D0720C6-23E9-4FF9-893E-F2AE639232AC}" type="presParOf" srcId="{ACC771B4-29D0-484A-8D81-311E925EE3A2}" destId="{35BA99F2-8101-4814-8026-A4DD68A944E1}" srcOrd="1" destOrd="0" presId="urn:microsoft.com/office/officeart/2005/8/layout/hList1"/>
    <dgm:cxn modelId="{E242E018-0482-4DC9-9002-28569DF65D91}" type="presParOf" srcId="{ACC771B4-29D0-484A-8D81-311E925EE3A2}" destId="{A175F615-4C0B-4718-A0DE-AD5DF12DB647}" srcOrd="2" destOrd="0" presId="urn:microsoft.com/office/officeart/2005/8/layout/hList1"/>
    <dgm:cxn modelId="{DFCEAC8F-F2A4-4CC4-B413-AF79F0B6D67B}" type="presParOf" srcId="{A175F615-4C0B-4718-A0DE-AD5DF12DB647}" destId="{7A00BE8F-DEF0-4696-B696-C49BFC6C8AD7}" srcOrd="0" destOrd="0" presId="urn:microsoft.com/office/officeart/2005/8/layout/hList1"/>
    <dgm:cxn modelId="{923CF8C0-B1C1-4E97-A34E-36EB9AA1332C}" type="presParOf" srcId="{A175F615-4C0B-4718-A0DE-AD5DF12DB647}" destId="{6E2E2EF4-9474-47A3-A7E3-261917538DD2}" srcOrd="1" destOrd="0" presId="urn:microsoft.com/office/officeart/2005/8/layout/hList1"/>
    <dgm:cxn modelId="{85A1CF82-1692-466B-9B56-07C919A5A4E8}" type="presParOf" srcId="{ACC771B4-29D0-484A-8D81-311E925EE3A2}" destId="{FCE056CC-840E-4736-8C4C-37A034695587}" srcOrd="3" destOrd="0" presId="urn:microsoft.com/office/officeart/2005/8/layout/hList1"/>
    <dgm:cxn modelId="{B4C367A4-5639-47CB-B2CE-EA9E624C41FA}" type="presParOf" srcId="{ACC771B4-29D0-484A-8D81-311E925EE3A2}" destId="{E450E2B5-3B4F-43FC-9668-81FBF00E9FB0}" srcOrd="4" destOrd="0" presId="urn:microsoft.com/office/officeart/2005/8/layout/hList1"/>
    <dgm:cxn modelId="{3E5EF0A7-9DAB-4C02-A8A5-C4A8CC2C4A1C}" type="presParOf" srcId="{E450E2B5-3B4F-43FC-9668-81FBF00E9FB0}" destId="{74AC6947-A21E-450A-AE1C-B07167BD14EC}" srcOrd="0" destOrd="0" presId="urn:microsoft.com/office/officeart/2005/8/layout/hList1"/>
    <dgm:cxn modelId="{2B1A2519-5D47-4753-9CB9-4308DE9550BD}" type="presParOf" srcId="{E450E2B5-3B4F-43FC-9668-81FBF00E9FB0}" destId="{A045A38A-E864-49B8-9030-C3895CAAB67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4B0A6-A780-AC4D-A192-A17A96D7D56B}">
      <dsp:nvSpPr>
        <dsp:cNvPr id="0" name=""/>
        <dsp:cNvSpPr/>
      </dsp:nvSpPr>
      <dsp:spPr>
        <a:xfrm>
          <a:off x="-843495" y="-110680"/>
          <a:ext cx="10781461" cy="501586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4244A61-2F42-FE4C-B4AE-14F538A72BD4}">
      <dsp:nvSpPr>
        <dsp:cNvPr id="0" name=""/>
        <dsp:cNvSpPr/>
      </dsp:nvSpPr>
      <dsp:spPr>
        <a:xfrm>
          <a:off x="151701" y="3788940"/>
          <a:ext cx="184583" cy="184583"/>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8990ADE-EECC-A843-9CB8-385F4DCE6884}">
      <dsp:nvSpPr>
        <dsp:cNvPr id="0" name=""/>
        <dsp:cNvSpPr/>
      </dsp:nvSpPr>
      <dsp:spPr bwMode="white">
        <a:xfrm>
          <a:off x="0" y="1878842"/>
          <a:ext cx="1288024" cy="16364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07" tIns="0" rIns="0" bIns="0" numCol="1" spcCol="1270" anchor="t" anchorCtr="0">
          <a:noAutofit/>
        </a:bodyPr>
        <a:lstStyle/>
        <a:p>
          <a:pPr marL="0" lvl="0" indent="0" algn="ctr" defTabSz="1422400">
            <a:lnSpc>
              <a:spcPct val="90000"/>
            </a:lnSpc>
            <a:spcBef>
              <a:spcPct val="0"/>
            </a:spcBef>
            <a:spcAft>
              <a:spcPct val="35000"/>
            </a:spcAft>
            <a:buNone/>
          </a:pPr>
          <a:r>
            <a:rPr lang="zh-CN" altLang="en-US" sz="3200" kern="1200" dirty="0"/>
            <a:t>串行</a:t>
          </a:r>
          <a:endParaRPr lang="en-US" altLang="zh-CN" sz="3200" kern="1200" dirty="0"/>
        </a:p>
        <a:p>
          <a:pPr marL="0" lvl="0" indent="0" algn="ctr" defTabSz="1422400">
            <a:lnSpc>
              <a:spcPct val="90000"/>
            </a:lnSpc>
            <a:spcBef>
              <a:spcPct val="0"/>
            </a:spcBef>
            <a:spcAft>
              <a:spcPct val="35000"/>
            </a:spcAft>
            <a:buNone/>
          </a:pPr>
          <a:r>
            <a:rPr lang="zh-CN" altLang="en-US" sz="3200" kern="1200" dirty="0"/>
            <a:t>处理</a:t>
          </a:r>
          <a:endParaRPr lang="en-NZ" sz="3200" kern="1200" dirty="0"/>
        </a:p>
      </dsp:txBody>
      <dsp:txXfrm>
        <a:off x="0" y="1878842"/>
        <a:ext cx="1288024" cy="1636499"/>
      </dsp:txXfrm>
    </dsp:sp>
    <dsp:sp modelId="{9AA8AB03-D64A-C342-B37C-4CCC9DA9EB94}">
      <dsp:nvSpPr>
        <dsp:cNvPr id="0" name=""/>
        <dsp:cNvSpPr/>
      </dsp:nvSpPr>
      <dsp:spPr>
        <a:xfrm>
          <a:off x="2274080" y="2483304"/>
          <a:ext cx="321015" cy="32101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D842123-1D21-A749-9096-4D7D760BAAD9}">
      <dsp:nvSpPr>
        <dsp:cNvPr id="0" name=""/>
        <dsp:cNvSpPr/>
      </dsp:nvSpPr>
      <dsp:spPr bwMode="white">
        <a:xfrm>
          <a:off x="1513484" y="3066936"/>
          <a:ext cx="1793512" cy="1394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099" tIns="0" rIns="0" bIns="0" numCol="1" spcCol="1270" anchor="t" anchorCtr="0">
          <a:noAutofit/>
        </a:bodyPr>
        <a:lstStyle/>
        <a:p>
          <a:pPr marL="0" lvl="0" indent="0" algn="ctr" defTabSz="1422400">
            <a:lnSpc>
              <a:spcPct val="90000"/>
            </a:lnSpc>
            <a:spcBef>
              <a:spcPct val="0"/>
            </a:spcBef>
            <a:spcAft>
              <a:spcPct val="35000"/>
            </a:spcAft>
            <a:buNone/>
          </a:pPr>
          <a:r>
            <a:rPr lang="zh-CN" altLang="en-US" sz="3200" kern="1200" dirty="0"/>
            <a:t>简单</a:t>
          </a:r>
          <a:endParaRPr lang="en-US" altLang="zh-CN" sz="3200" kern="1200" dirty="0"/>
        </a:p>
        <a:p>
          <a:pPr marL="0" lvl="0" indent="0" algn="ctr" defTabSz="1422400">
            <a:lnSpc>
              <a:spcPct val="90000"/>
            </a:lnSpc>
            <a:spcBef>
              <a:spcPct val="0"/>
            </a:spcBef>
            <a:spcAft>
              <a:spcPct val="35000"/>
            </a:spcAft>
            <a:buNone/>
          </a:pPr>
          <a:r>
            <a:rPr lang="zh-CN" altLang="en-US" sz="3200" kern="1200" dirty="0"/>
            <a:t>批处理</a:t>
          </a:r>
          <a:endParaRPr lang="en-US" altLang="zh-CN" sz="3200" kern="1200" dirty="0"/>
        </a:p>
        <a:p>
          <a:pPr marL="0" lvl="0" indent="0" algn="ctr" defTabSz="1422400">
            <a:lnSpc>
              <a:spcPct val="90000"/>
            </a:lnSpc>
            <a:spcBef>
              <a:spcPct val="0"/>
            </a:spcBef>
            <a:spcAft>
              <a:spcPct val="35000"/>
            </a:spcAft>
            <a:buNone/>
          </a:pPr>
          <a:r>
            <a:rPr lang="zh-CN" altLang="en-US" sz="3200" kern="1200" dirty="0"/>
            <a:t>系统</a:t>
          </a:r>
          <a:endParaRPr lang="en-NZ" sz="3200" kern="1200" dirty="0"/>
        </a:p>
      </dsp:txBody>
      <dsp:txXfrm>
        <a:off x="1513484" y="3066936"/>
        <a:ext cx="1793512" cy="1394467"/>
      </dsp:txXfrm>
    </dsp:sp>
    <dsp:sp modelId="{36778976-587A-8042-87A9-FC1C9FD954F8}">
      <dsp:nvSpPr>
        <dsp:cNvPr id="0" name=""/>
        <dsp:cNvSpPr/>
      </dsp:nvSpPr>
      <dsp:spPr>
        <a:xfrm>
          <a:off x="5081809" y="1570431"/>
          <a:ext cx="425345" cy="425345"/>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9519E44-3DC2-2543-B587-8A3BE587954F}">
      <dsp:nvSpPr>
        <dsp:cNvPr id="0" name=""/>
        <dsp:cNvSpPr/>
      </dsp:nvSpPr>
      <dsp:spPr bwMode="white">
        <a:xfrm>
          <a:off x="4115555" y="2443489"/>
          <a:ext cx="2171110" cy="206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5382" tIns="0" rIns="0" bIns="0" numCol="1" spcCol="1270" anchor="t" anchorCtr="0">
          <a:noAutofit/>
        </a:bodyPr>
        <a:lstStyle/>
        <a:p>
          <a:pPr marL="0" lvl="0" indent="0" algn="ctr" defTabSz="1422400">
            <a:lnSpc>
              <a:spcPct val="90000"/>
            </a:lnSpc>
            <a:spcBef>
              <a:spcPct val="0"/>
            </a:spcBef>
            <a:spcAft>
              <a:spcPct val="35000"/>
            </a:spcAft>
            <a:buNone/>
          </a:pPr>
          <a:r>
            <a:rPr lang="zh-CN" altLang="en-US" sz="3200" kern="1200" dirty="0"/>
            <a:t>多道</a:t>
          </a:r>
          <a:endParaRPr lang="en-US" altLang="zh-CN" sz="3200" kern="1200" dirty="0"/>
        </a:p>
        <a:p>
          <a:pPr marL="0" lvl="0" indent="0" algn="ctr" defTabSz="1422400">
            <a:lnSpc>
              <a:spcPct val="90000"/>
            </a:lnSpc>
            <a:spcBef>
              <a:spcPct val="0"/>
            </a:spcBef>
            <a:spcAft>
              <a:spcPct val="35000"/>
            </a:spcAft>
            <a:buNone/>
          </a:pPr>
          <a:r>
            <a:rPr lang="zh-CN" altLang="en-US" sz="3200" kern="1200" dirty="0"/>
            <a:t>批处理</a:t>
          </a:r>
          <a:endParaRPr lang="en-US" altLang="zh-CN" sz="3200" kern="1200" dirty="0"/>
        </a:p>
        <a:p>
          <a:pPr marL="0" lvl="0" indent="0" algn="ctr" defTabSz="1422400">
            <a:lnSpc>
              <a:spcPct val="90000"/>
            </a:lnSpc>
            <a:spcBef>
              <a:spcPct val="0"/>
            </a:spcBef>
            <a:spcAft>
              <a:spcPct val="35000"/>
            </a:spcAft>
            <a:buNone/>
          </a:pPr>
          <a:r>
            <a:rPr lang="zh-CN" altLang="en-US" sz="3200" kern="1200" dirty="0"/>
            <a:t>系统</a:t>
          </a:r>
          <a:endParaRPr lang="en-NZ" sz="3200" kern="1200" dirty="0"/>
        </a:p>
      </dsp:txBody>
      <dsp:txXfrm>
        <a:off x="4115555" y="2443489"/>
        <a:ext cx="2171110" cy="2066980"/>
      </dsp:txXfrm>
    </dsp:sp>
    <dsp:sp modelId="{6C5317EB-E0BB-C646-8AC7-1B8FB3CE6475}">
      <dsp:nvSpPr>
        <dsp:cNvPr id="0" name=""/>
        <dsp:cNvSpPr/>
      </dsp:nvSpPr>
      <dsp:spPr>
        <a:xfrm>
          <a:off x="8068890" y="915839"/>
          <a:ext cx="569802" cy="569802"/>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9DBEC3F6-5D1C-984A-A8A3-A5F0342491D8}">
      <dsp:nvSpPr>
        <dsp:cNvPr id="0" name=""/>
        <dsp:cNvSpPr/>
      </dsp:nvSpPr>
      <dsp:spPr bwMode="white">
        <a:xfrm>
          <a:off x="7581012" y="2357314"/>
          <a:ext cx="1283918" cy="1624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926" tIns="0" rIns="0" bIns="0" numCol="1" spcCol="1270" anchor="t" anchorCtr="0">
          <a:noAutofit/>
        </a:bodyPr>
        <a:lstStyle/>
        <a:p>
          <a:pPr marL="0" lvl="0" indent="0" algn="l" defTabSz="1422400">
            <a:lnSpc>
              <a:spcPct val="90000"/>
            </a:lnSpc>
            <a:spcBef>
              <a:spcPct val="0"/>
            </a:spcBef>
            <a:spcAft>
              <a:spcPct val="35000"/>
            </a:spcAft>
            <a:buNone/>
          </a:pPr>
          <a:r>
            <a:rPr lang="zh-CN" altLang="en-US" sz="3200" kern="1200" dirty="0"/>
            <a:t>分时</a:t>
          </a:r>
          <a:endParaRPr lang="en-US" altLang="zh-CN" sz="3200" kern="1200" dirty="0"/>
        </a:p>
        <a:p>
          <a:pPr marL="0" lvl="0" indent="0" algn="l" defTabSz="1422400">
            <a:lnSpc>
              <a:spcPct val="90000"/>
            </a:lnSpc>
            <a:spcBef>
              <a:spcPct val="0"/>
            </a:spcBef>
            <a:spcAft>
              <a:spcPct val="35000"/>
            </a:spcAft>
            <a:buNone/>
          </a:pPr>
          <a:r>
            <a:rPr lang="zh-CN" altLang="en-US" sz="3200" kern="1200" dirty="0"/>
            <a:t>系统</a:t>
          </a:r>
          <a:endParaRPr lang="en-NZ" sz="3200" kern="1200" dirty="0"/>
        </a:p>
      </dsp:txBody>
      <dsp:txXfrm>
        <a:off x="7581012" y="2357314"/>
        <a:ext cx="1283918" cy="162444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E112E-CA57-4B7E-A940-7AB3C703EFD1}">
      <dsp:nvSpPr>
        <dsp:cNvPr id="0" name=""/>
        <dsp:cNvSpPr/>
      </dsp:nvSpPr>
      <dsp:spPr>
        <a:xfrm>
          <a:off x="4435812" y="855995"/>
          <a:ext cx="3234651" cy="359326"/>
        </a:xfrm>
        <a:custGeom>
          <a:avLst/>
          <a:gdLst/>
          <a:ahLst/>
          <a:cxnLst/>
          <a:rect l="0" t="0" r="0" b="0"/>
          <a:pathLst>
            <a:path>
              <a:moveTo>
                <a:pt x="0" y="0"/>
              </a:moveTo>
              <a:lnTo>
                <a:pt x="0" y="179663"/>
              </a:lnTo>
              <a:lnTo>
                <a:pt x="3234651" y="179663"/>
              </a:lnTo>
              <a:lnTo>
                <a:pt x="3234651" y="35932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08216-A245-48D3-90F9-FB90EE8BBEF3}">
      <dsp:nvSpPr>
        <dsp:cNvPr id="0" name=""/>
        <dsp:cNvSpPr/>
      </dsp:nvSpPr>
      <dsp:spPr>
        <a:xfrm>
          <a:off x="4435812" y="855995"/>
          <a:ext cx="913323" cy="359326"/>
        </a:xfrm>
        <a:custGeom>
          <a:avLst/>
          <a:gdLst/>
          <a:ahLst/>
          <a:cxnLst/>
          <a:rect l="0" t="0" r="0" b="0"/>
          <a:pathLst>
            <a:path>
              <a:moveTo>
                <a:pt x="0" y="0"/>
              </a:moveTo>
              <a:lnTo>
                <a:pt x="0" y="179663"/>
              </a:lnTo>
              <a:lnTo>
                <a:pt x="913323" y="179663"/>
              </a:lnTo>
              <a:lnTo>
                <a:pt x="913323" y="35932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15FF7F-2BA3-4261-90E8-0802D0AAB3B3}">
      <dsp:nvSpPr>
        <dsp:cNvPr id="0" name=""/>
        <dsp:cNvSpPr/>
      </dsp:nvSpPr>
      <dsp:spPr>
        <a:xfrm>
          <a:off x="3149687" y="855995"/>
          <a:ext cx="1286124" cy="359326"/>
        </a:xfrm>
        <a:custGeom>
          <a:avLst/>
          <a:gdLst/>
          <a:ahLst/>
          <a:cxnLst/>
          <a:rect l="0" t="0" r="0" b="0"/>
          <a:pathLst>
            <a:path>
              <a:moveTo>
                <a:pt x="1286124" y="0"/>
              </a:moveTo>
              <a:lnTo>
                <a:pt x="1286124" y="179663"/>
              </a:lnTo>
              <a:lnTo>
                <a:pt x="0" y="179663"/>
              </a:lnTo>
              <a:lnTo>
                <a:pt x="0" y="35932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A2F2EB-C0A6-47A1-8608-636B313573A6}">
      <dsp:nvSpPr>
        <dsp:cNvPr id="0" name=""/>
        <dsp:cNvSpPr/>
      </dsp:nvSpPr>
      <dsp:spPr>
        <a:xfrm>
          <a:off x="950239" y="855995"/>
          <a:ext cx="3485572" cy="359326"/>
        </a:xfrm>
        <a:custGeom>
          <a:avLst/>
          <a:gdLst/>
          <a:ahLst/>
          <a:cxnLst/>
          <a:rect l="0" t="0" r="0" b="0"/>
          <a:pathLst>
            <a:path>
              <a:moveTo>
                <a:pt x="3485572" y="0"/>
              </a:moveTo>
              <a:lnTo>
                <a:pt x="3485572" y="179663"/>
              </a:lnTo>
              <a:lnTo>
                <a:pt x="0" y="179663"/>
              </a:lnTo>
              <a:lnTo>
                <a:pt x="0" y="35932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62037-FA85-421C-AF3B-3BC224ADFF6A}">
      <dsp:nvSpPr>
        <dsp:cNvPr id="0" name=""/>
        <dsp:cNvSpPr/>
      </dsp:nvSpPr>
      <dsp:spPr>
        <a:xfrm>
          <a:off x="3580272" y="455"/>
          <a:ext cx="1711080" cy="85554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highlight>
                <a:srgbClr val="FFFF00"/>
              </a:highlight>
            </a:rPr>
            <a:t>技术</a:t>
          </a:r>
        </a:p>
      </dsp:txBody>
      <dsp:txXfrm>
        <a:off x="3580272" y="455"/>
        <a:ext cx="1711080" cy="855540"/>
      </dsp:txXfrm>
    </dsp:sp>
    <dsp:sp modelId="{5EC0DC80-6F0B-489B-80B0-8DB81E9F34FF}">
      <dsp:nvSpPr>
        <dsp:cNvPr id="0" name=""/>
        <dsp:cNvSpPr/>
      </dsp:nvSpPr>
      <dsp:spPr>
        <a:xfrm>
          <a:off x="94699" y="1215322"/>
          <a:ext cx="1711080" cy="85554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位表</a:t>
          </a:r>
        </a:p>
      </dsp:txBody>
      <dsp:txXfrm>
        <a:off x="94699" y="1215322"/>
        <a:ext cx="1711080" cy="855540"/>
      </dsp:txXfrm>
    </dsp:sp>
    <dsp:sp modelId="{42147919-CB81-4E9D-9751-236DB7328497}">
      <dsp:nvSpPr>
        <dsp:cNvPr id="0" name=""/>
        <dsp:cNvSpPr/>
      </dsp:nvSpPr>
      <dsp:spPr>
        <a:xfrm>
          <a:off x="2165106" y="1215322"/>
          <a:ext cx="1969162" cy="85554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链接空闲区</a:t>
          </a:r>
        </a:p>
      </dsp:txBody>
      <dsp:txXfrm>
        <a:off x="2165106" y="1215322"/>
        <a:ext cx="1969162" cy="855540"/>
      </dsp:txXfrm>
    </dsp:sp>
    <dsp:sp modelId="{88D1264D-A7C1-447C-9946-B58B4EEDDF1E}">
      <dsp:nvSpPr>
        <dsp:cNvPr id="0" name=""/>
        <dsp:cNvSpPr/>
      </dsp:nvSpPr>
      <dsp:spPr>
        <a:xfrm>
          <a:off x="4493595" y="1215322"/>
          <a:ext cx="1711080" cy="85554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索引</a:t>
          </a:r>
        </a:p>
      </dsp:txBody>
      <dsp:txXfrm>
        <a:off x="4493595" y="1215322"/>
        <a:ext cx="1711080" cy="855540"/>
      </dsp:txXfrm>
    </dsp:sp>
    <dsp:sp modelId="{EC8FC519-AAEE-43B6-B2E2-9B70C5D978FF}">
      <dsp:nvSpPr>
        <dsp:cNvPr id="0" name=""/>
        <dsp:cNvSpPr/>
      </dsp:nvSpPr>
      <dsp:spPr>
        <a:xfrm>
          <a:off x="6564002" y="1215322"/>
          <a:ext cx="2212922" cy="855540"/>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空闲块列表</a:t>
          </a:r>
        </a:p>
      </dsp:txBody>
      <dsp:txXfrm>
        <a:off x="6564002" y="1215322"/>
        <a:ext cx="2212922" cy="855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EF71C-1853-4003-AA7A-93504188BE41}">
      <dsp:nvSpPr>
        <dsp:cNvPr id="0" name=""/>
        <dsp:cNvSpPr/>
      </dsp:nvSpPr>
      <dsp:spPr bwMode="white">
        <a:xfrm>
          <a:off x="587" y="416017"/>
          <a:ext cx="1248213" cy="41764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运行</a:t>
          </a:r>
        </a:p>
      </dsp:txBody>
      <dsp:txXfrm>
        <a:off x="209409" y="416017"/>
        <a:ext cx="830569" cy="417644"/>
      </dsp:txXfrm>
    </dsp:sp>
    <dsp:sp modelId="{D412ED9C-98DE-4203-B9F5-8C7B70CA2259}">
      <dsp:nvSpPr>
        <dsp:cNvPr id="0" name=""/>
        <dsp:cNvSpPr/>
      </dsp:nvSpPr>
      <dsp:spPr bwMode="white">
        <a:xfrm>
          <a:off x="1144390" y="416017"/>
          <a:ext cx="3168750" cy="417644"/>
        </a:xfrm>
        <a:prstGeom prst="chevron">
          <a:avLst/>
        </a:prstGeom>
        <a:no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等待</a:t>
          </a:r>
        </a:p>
      </dsp:txBody>
      <dsp:txXfrm>
        <a:off x="1353212" y="416017"/>
        <a:ext cx="2751106" cy="417644"/>
      </dsp:txXfrm>
    </dsp:sp>
    <dsp:sp modelId="{CFC77D28-D7A8-4AE3-9440-F7AD1BCD89C3}">
      <dsp:nvSpPr>
        <dsp:cNvPr id="0" name=""/>
        <dsp:cNvSpPr/>
      </dsp:nvSpPr>
      <dsp:spPr bwMode="white">
        <a:xfrm>
          <a:off x="4208729" y="416017"/>
          <a:ext cx="1335668" cy="417644"/>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运行</a:t>
          </a:r>
        </a:p>
      </dsp:txBody>
      <dsp:txXfrm>
        <a:off x="4417551" y="416017"/>
        <a:ext cx="918024" cy="417644"/>
      </dsp:txXfrm>
    </dsp:sp>
    <dsp:sp modelId="{F97EAC2B-7BEC-4279-A577-26E38B538F89}">
      <dsp:nvSpPr>
        <dsp:cNvPr id="0" name=""/>
        <dsp:cNvSpPr/>
      </dsp:nvSpPr>
      <dsp:spPr bwMode="white">
        <a:xfrm>
          <a:off x="5439986" y="416017"/>
          <a:ext cx="3806295" cy="417644"/>
        </a:xfrm>
        <a:prstGeom prst="chevron">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等待</a:t>
          </a:r>
        </a:p>
      </dsp:txBody>
      <dsp:txXfrm>
        <a:off x="5648808" y="416017"/>
        <a:ext cx="3388651" cy="417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EF71C-1853-4003-AA7A-93504188BE41}">
      <dsp:nvSpPr>
        <dsp:cNvPr id="0" name=""/>
        <dsp:cNvSpPr/>
      </dsp:nvSpPr>
      <dsp:spPr bwMode="white">
        <a:xfrm>
          <a:off x="586" y="416663"/>
          <a:ext cx="1244356" cy="41635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运行</a:t>
          </a:r>
        </a:p>
      </dsp:txBody>
      <dsp:txXfrm>
        <a:off x="208763" y="416663"/>
        <a:ext cx="828003" cy="416353"/>
      </dsp:txXfrm>
    </dsp:sp>
    <dsp:sp modelId="{D412ED9C-98DE-4203-B9F5-8C7B70CA2259}">
      <dsp:nvSpPr>
        <dsp:cNvPr id="0" name=""/>
        <dsp:cNvSpPr/>
      </dsp:nvSpPr>
      <dsp:spPr bwMode="white">
        <a:xfrm>
          <a:off x="1140853" y="416663"/>
          <a:ext cx="3158958" cy="416353"/>
        </a:xfrm>
        <a:prstGeom prst="chevron">
          <a:avLst/>
        </a:prstGeom>
        <a:noFill/>
        <a:ln>
          <a:solidFill>
            <a:schemeClr val="accent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solidFill>
                <a:schemeClr val="tx1"/>
              </a:solidFill>
            </a:rPr>
            <a:t>等待</a:t>
          </a:r>
        </a:p>
      </dsp:txBody>
      <dsp:txXfrm>
        <a:off x="1349030" y="416663"/>
        <a:ext cx="2742605" cy="416353"/>
      </dsp:txXfrm>
    </dsp:sp>
    <dsp:sp modelId="{CFC77D28-D7A8-4AE3-9440-F7AD1BCD89C3}">
      <dsp:nvSpPr>
        <dsp:cNvPr id="0" name=""/>
        <dsp:cNvSpPr/>
      </dsp:nvSpPr>
      <dsp:spPr bwMode="white">
        <a:xfrm>
          <a:off x="4195723" y="416663"/>
          <a:ext cx="1331540" cy="416353"/>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运行</a:t>
          </a:r>
        </a:p>
      </dsp:txBody>
      <dsp:txXfrm>
        <a:off x="4403900" y="416663"/>
        <a:ext cx="915187" cy="416353"/>
      </dsp:txXfrm>
    </dsp:sp>
    <dsp:sp modelId="{F97EAC2B-7BEC-4279-A577-26E38B538F89}">
      <dsp:nvSpPr>
        <dsp:cNvPr id="0" name=""/>
        <dsp:cNvSpPr/>
      </dsp:nvSpPr>
      <dsp:spPr bwMode="white">
        <a:xfrm>
          <a:off x="5423176" y="416663"/>
          <a:ext cx="3794532" cy="416353"/>
        </a:xfrm>
        <a:prstGeom prst="chevron">
          <a:avLst/>
        </a:prstGeom>
        <a:no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l" defTabSz="889000">
            <a:lnSpc>
              <a:spcPct val="90000"/>
            </a:lnSpc>
            <a:spcBef>
              <a:spcPct val="0"/>
            </a:spcBef>
            <a:spcAft>
              <a:spcPct val="35000"/>
            </a:spcAft>
            <a:buNone/>
          </a:pPr>
          <a:r>
            <a:rPr lang="zh-CN" altLang="en-US" sz="2000" kern="1200" dirty="0">
              <a:solidFill>
                <a:schemeClr val="tx1"/>
              </a:solidFill>
            </a:rPr>
            <a:t>     等待</a:t>
          </a:r>
        </a:p>
      </dsp:txBody>
      <dsp:txXfrm>
        <a:off x="5631353" y="416663"/>
        <a:ext cx="3378179" cy="4163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7A967-ECFB-43F1-A794-0A1CC068B6F0}">
      <dsp:nvSpPr>
        <dsp:cNvPr id="0" name=""/>
        <dsp:cNvSpPr/>
      </dsp:nvSpPr>
      <dsp:spPr bwMode="white">
        <a:xfrm>
          <a:off x="3397" y="299119"/>
          <a:ext cx="1303388" cy="521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运行</a:t>
          </a:r>
          <a:r>
            <a:rPr lang="en-US" altLang="zh-CN" sz="2000" kern="1200" dirty="0"/>
            <a:t>A</a:t>
          </a:r>
          <a:endParaRPr lang="zh-CN" altLang="en-US" sz="2000" kern="1200" dirty="0"/>
        </a:p>
      </dsp:txBody>
      <dsp:txXfrm>
        <a:off x="264075" y="299119"/>
        <a:ext cx="782033" cy="521355"/>
      </dsp:txXfrm>
    </dsp:sp>
    <dsp:sp modelId="{CD2D53AE-0446-4090-8C60-E353D52DA8EF}">
      <dsp:nvSpPr>
        <dsp:cNvPr id="0" name=""/>
        <dsp:cNvSpPr/>
      </dsp:nvSpPr>
      <dsp:spPr bwMode="white">
        <a:xfrm>
          <a:off x="1176446" y="299119"/>
          <a:ext cx="1303388" cy="521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运行</a:t>
          </a:r>
          <a:r>
            <a:rPr lang="en-US" altLang="zh-CN" sz="2000" kern="1200" dirty="0"/>
            <a:t>B</a:t>
          </a:r>
          <a:endParaRPr lang="zh-CN" altLang="en-US" sz="2000" kern="1200" dirty="0"/>
        </a:p>
      </dsp:txBody>
      <dsp:txXfrm>
        <a:off x="1437124" y="299119"/>
        <a:ext cx="782033" cy="521355"/>
      </dsp:txXfrm>
    </dsp:sp>
    <dsp:sp modelId="{65612BE0-ED7F-48EF-A519-2A8BB52212C9}">
      <dsp:nvSpPr>
        <dsp:cNvPr id="0" name=""/>
        <dsp:cNvSpPr/>
      </dsp:nvSpPr>
      <dsp:spPr bwMode="white">
        <a:xfrm>
          <a:off x="2349495" y="299119"/>
          <a:ext cx="2265340" cy="521355"/>
        </a:xfrm>
        <a:prstGeom prst="chevron">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n>
                <a:noFill/>
              </a:ln>
              <a:solidFill>
                <a:schemeClr val="tx1"/>
              </a:solidFill>
            </a:rPr>
            <a:t>等待</a:t>
          </a:r>
        </a:p>
      </dsp:txBody>
      <dsp:txXfrm>
        <a:off x="2610173" y="299119"/>
        <a:ext cx="1743985" cy="5213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7A967-ECFB-43F1-A794-0A1CC068B6F0}">
      <dsp:nvSpPr>
        <dsp:cNvPr id="0" name=""/>
        <dsp:cNvSpPr/>
      </dsp:nvSpPr>
      <dsp:spPr bwMode="white">
        <a:xfrm>
          <a:off x="3397" y="299119"/>
          <a:ext cx="1303388" cy="521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运行</a:t>
          </a:r>
          <a:r>
            <a:rPr lang="en-US" altLang="zh-CN" sz="2000" kern="1200" dirty="0"/>
            <a:t>A</a:t>
          </a:r>
          <a:endParaRPr lang="zh-CN" altLang="en-US" sz="2000" kern="1200" dirty="0"/>
        </a:p>
      </dsp:txBody>
      <dsp:txXfrm>
        <a:off x="264075" y="299119"/>
        <a:ext cx="782033" cy="521355"/>
      </dsp:txXfrm>
    </dsp:sp>
    <dsp:sp modelId="{CD2D53AE-0446-4090-8C60-E353D52DA8EF}">
      <dsp:nvSpPr>
        <dsp:cNvPr id="0" name=""/>
        <dsp:cNvSpPr/>
      </dsp:nvSpPr>
      <dsp:spPr bwMode="white">
        <a:xfrm>
          <a:off x="1176446" y="299119"/>
          <a:ext cx="1303388" cy="521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运行</a:t>
          </a:r>
          <a:r>
            <a:rPr lang="en-US" altLang="zh-CN" sz="2000" kern="1200" dirty="0"/>
            <a:t>B</a:t>
          </a:r>
          <a:endParaRPr lang="zh-CN" altLang="en-US" sz="2000" kern="1200" dirty="0"/>
        </a:p>
      </dsp:txBody>
      <dsp:txXfrm>
        <a:off x="1437124" y="299119"/>
        <a:ext cx="782033" cy="521355"/>
      </dsp:txXfrm>
    </dsp:sp>
    <dsp:sp modelId="{65612BE0-ED7F-48EF-A519-2A8BB52212C9}">
      <dsp:nvSpPr>
        <dsp:cNvPr id="0" name=""/>
        <dsp:cNvSpPr/>
      </dsp:nvSpPr>
      <dsp:spPr bwMode="white">
        <a:xfrm>
          <a:off x="2349495" y="299119"/>
          <a:ext cx="2265340" cy="521355"/>
        </a:xfrm>
        <a:prstGeom prst="chevron">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l" defTabSz="889000">
            <a:lnSpc>
              <a:spcPct val="90000"/>
            </a:lnSpc>
            <a:spcBef>
              <a:spcPct val="0"/>
            </a:spcBef>
            <a:spcAft>
              <a:spcPct val="35000"/>
            </a:spcAft>
            <a:buNone/>
          </a:pPr>
          <a:r>
            <a:rPr lang="zh-CN" altLang="en-US" sz="2000" kern="1200" dirty="0">
              <a:ln>
                <a:noFill/>
              </a:ln>
              <a:solidFill>
                <a:schemeClr val="tx1"/>
              </a:solidFill>
            </a:rPr>
            <a:t>    等待</a:t>
          </a:r>
        </a:p>
      </dsp:txBody>
      <dsp:txXfrm>
        <a:off x="2610173" y="299119"/>
        <a:ext cx="1743985" cy="5213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5A15F-698C-46FB-8B8C-D36538AD1C7C}">
      <dsp:nvSpPr>
        <dsp:cNvPr id="0" name=""/>
        <dsp:cNvSpPr/>
      </dsp:nvSpPr>
      <dsp:spPr bwMode="white">
        <a:xfrm>
          <a:off x="0" y="0"/>
          <a:ext cx="4215454" cy="4535805"/>
        </a:xfrm>
        <a:prstGeom prst="roundRect">
          <a:avLst>
            <a:gd name="adj" fmla="val 10000"/>
          </a:avLst>
        </a:prstGeom>
        <a:solidFill>
          <a:schemeClr val="bg2"/>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137160" tIns="137160" rIns="137160" bIns="137160" numCol="1" spcCol="1270" anchor="ctr" anchorCtr="0">
          <a:noAutofit/>
        </a:bodyPr>
        <a:lstStyle/>
        <a:p>
          <a:pPr marL="0" lvl="0" indent="0" algn="ctr" defTabSz="1600200">
            <a:lnSpc>
              <a:spcPct val="100000"/>
            </a:lnSpc>
            <a:spcBef>
              <a:spcPct val="0"/>
            </a:spcBef>
            <a:spcAft>
              <a:spcPct val="35000"/>
            </a:spcAft>
            <a:buNone/>
          </a:pPr>
          <a:r>
            <a:rPr lang="zh-CN" altLang="en-US" sz="3600" kern="1200" dirty="0"/>
            <a:t>进程</a:t>
          </a:r>
        </a:p>
        <a:p>
          <a:pPr marL="0" lvl="0" indent="0" algn="ctr" defTabSz="1600200">
            <a:lnSpc>
              <a:spcPct val="100000"/>
            </a:lnSpc>
            <a:spcBef>
              <a:spcPct val="0"/>
            </a:spcBef>
            <a:spcAft>
              <a:spcPct val="35000"/>
            </a:spcAft>
            <a:buNone/>
          </a:pPr>
          <a:r>
            <a:rPr lang="zh-CN" altLang="en-US" sz="3600" kern="1200" dirty="0">
              <a:highlight>
                <a:srgbClr val="FFFF00"/>
              </a:highlight>
            </a:rPr>
            <a:t>两基本元素</a:t>
          </a:r>
        </a:p>
      </dsp:txBody>
      <dsp:txXfrm>
        <a:off x="0" y="0"/>
        <a:ext cx="4215454" cy="1360741"/>
      </dsp:txXfrm>
    </dsp:sp>
    <dsp:sp modelId="{362FA036-41A5-43EB-9330-AF112291677F}">
      <dsp:nvSpPr>
        <dsp:cNvPr id="0" name=""/>
        <dsp:cNvSpPr/>
      </dsp:nvSpPr>
      <dsp:spPr bwMode="white">
        <a:xfrm>
          <a:off x="423605" y="1362234"/>
          <a:ext cx="3372363" cy="858353"/>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0960" tIns="45720" rIns="60960" bIns="45720" numCol="1" spcCol="1270" anchor="ctr" anchorCtr="0">
          <a:noAutofit/>
        </a:bodyPr>
        <a:lstStyle/>
        <a:p>
          <a:pPr marL="0" lvl="0" indent="0" algn="ctr" defTabSz="1066800">
            <a:lnSpc>
              <a:spcPct val="100000"/>
            </a:lnSpc>
            <a:spcBef>
              <a:spcPct val="0"/>
            </a:spcBef>
            <a:spcAft>
              <a:spcPct val="35000"/>
            </a:spcAft>
            <a:buNone/>
          </a:pPr>
          <a:r>
            <a:rPr lang="zh-CN" altLang="en-US" sz="2400" kern="1200" dirty="0"/>
            <a:t>程序代码</a:t>
          </a:r>
        </a:p>
        <a:p>
          <a:pPr marL="0" lvl="0" indent="0" algn="ctr" defTabSz="1066800">
            <a:lnSpc>
              <a:spcPct val="100000"/>
            </a:lnSpc>
            <a:spcBef>
              <a:spcPct val="0"/>
            </a:spcBef>
            <a:spcAft>
              <a:spcPct val="35000"/>
            </a:spcAft>
            <a:buNone/>
          </a:pPr>
          <a:r>
            <a:rPr lang="zh-CN" altLang="en-US" sz="2400" kern="1200" dirty="0"/>
            <a:t>（</a:t>
          </a:r>
          <a:r>
            <a:rPr lang="en-US" altLang="zh-CN" sz="2400" kern="1200" dirty="0"/>
            <a:t>program code</a:t>
          </a:r>
          <a:r>
            <a:rPr lang="zh-CN" altLang="en-US" sz="2400" kern="1200" dirty="0"/>
            <a:t>）</a:t>
          </a:r>
        </a:p>
      </dsp:txBody>
      <dsp:txXfrm>
        <a:off x="448745" y="1387374"/>
        <a:ext cx="3322083" cy="808073"/>
      </dsp:txXfrm>
    </dsp:sp>
    <dsp:sp modelId="{581B60A1-8A26-4AAD-971F-A6F01606FC00}">
      <dsp:nvSpPr>
        <dsp:cNvPr id="0" name=""/>
        <dsp:cNvSpPr/>
      </dsp:nvSpPr>
      <dsp:spPr bwMode="white">
        <a:xfrm>
          <a:off x="423605" y="2572732"/>
          <a:ext cx="3372363" cy="1734789"/>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0960" tIns="45720" rIns="60960" bIns="45720" numCol="1" spcCol="1270" anchor="ctr" anchorCtr="0">
          <a:noAutofit/>
        </a:bodyPr>
        <a:lstStyle/>
        <a:p>
          <a:pPr marL="0" lvl="0" indent="0" algn="ctr" defTabSz="1066800">
            <a:lnSpc>
              <a:spcPct val="100000"/>
            </a:lnSpc>
            <a:spcBef>
              <a:spcPct val="0"/>
            </a:spcBef>
            <a:spcAft>
              <a:spcPct val="35000"/>
            </a:spcAft>
            <a:buNone/>
          </a:pPr>
          <a:r>
            <a:rPr lang="zh-CN" altLang="en-US" sz="2400" kern="1200" dirty="0"/>
            <a:t>与代码相关联的数据集</a:t>
          </a:r>
          <a:endParaRPr lang="en-US" altLang="zh-CN" sz="2400" kern="1200" dirty="0"/>
        </a:p>
        <a:p>
          <a:pPr marL="0" lvl="0" indent="0" algn="ctr" defTabSz="1066800">
            <a:lnSpc>
              <a:spcPct val="100000"/>
            </a:lnSpc>
            <a:spcBef>
              <a:spcPct val="0"/>
            </a:spcBef>
            <a:spcAft>
              <a:spcPct val="35000"/>
            </a:spcAft>
            <a:buNone/>
          </a:pPr>
          <a:r>
            <a:rPr lang="zh-CN" altLang="en-US" sz="2400" kern="1200" dirty="0"/>
            <a:t>（</a:t>
          </a:r>
          <a:r>
            <a:rPr lang="en-US" altLang="zh-CN" sz="2400" kern="1200" dirty="0"/>
            <a:t>set of data</a:t>
          </a:r>
          <a:r>
            <a:rPr lang="zh-CN" altLang="en-US" sz="2400" kern="1200" dirty="0"/>
            <a:t>）</a:t>
          </a:r>
          <a:endParaRPr sz="6500" kern="1200"/>
        </a:p>
      </dsp:txBody>
      <dsp:txXfrm>
        <a:off x="474415" y="2623542"/>
        <a:ext cx="3270743" cy="16331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53B6F-DB54-46A7-BAC5-B5ABFFC411A1}">
      <dsp:nvSpPr>
        <dsp:cNvPr id="0" name=""/>
        <dsp:cNvSpPr/>
      </dsp:nvSpPr>
      <dsp:spPr>
        <a:xfrm rot="5400000">
          <a:off x="989228" y="1184365"/>
          <a:ext cx="1040130" cy="1184151"/>
        </a:xfrm>
        <a:prstGeom prst="bentUpArrow">
          <a:avLst>
            <a:gd name="adj1" fmla="val 32840"/>
            <a:gd name="adj2" fmla="val 25000"/>
            <a:gd name="adj3" fmla="val 3578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53A4DF-B2DE-4ABF-8CEB-763A153FD7EE}">
      <dsp:nvSpPr>
        <dsp:cNvPr id="0" name=""/>
        <dsp:cNvSpPr/>
      </dsp:nvSpPr>
      <dsp:spPr>
        <a:xfrm>
          <a:off x="713657" y="31360"/>
          <a:ext cx="1750966" cy="1225619"/>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发起读块需求</a:t>
          </a:r>
        </a:p>
      </dsp:txBody>
      <dsp:txXfrm>
        <a:off x="773498" y="91201"/>
        <a:ext cx="1631284" cy="1105937"/>
      </dsp:txXfrm>
    </dsp:sp>
    <dsp:sp modelId="{8712A386-5A7A-4B89-B47A-5C5B0AECD814}">
      <dsp:nvSpPr>
        <dsp:cNvPr id="0" name=""/>
        <dsp:cNvSpPr/>
      </dsp:nvSpPr>
      <dsp:spPr>
        <a:xfrm>
          <a:off x="2464624" y="148250"/>
          <a:ext cx="1273486" cy="990600"/>
        </a:xfrm>
        <a:prstGeom prst="rect">
          <a:avLst/>
        </a:prstGeom>
        <a:noFill/>
        <a:ln>
          <a:noFill/>
        </a:ln>
        <a:effectLst/>
      </dsp:spPr>
      <dsp:style>
        <a:lnRef idx="0">
          <a:scrgbClr r="0" g="0" b="0"/>
        </a:lnRef>
        <a:fillRef idx="0">
          <a:scrgbClr r="0" g="0" b="0"/>
        </a:fillRef>
        <a:effectRef idx="0">
          <a:scrgbClr r="0" g="0" b="0"/>
        </a:effectRef>
        <a:fontRef idx="minor"/>
      </dsp:style>
    </dsp:sp>
    <dsp:sp modelId="{619DB6CF-AFC7-4A49-9A0E-E1E13D373140}">
      <dsp:nvSpPr>
        <dsp:cNvPr id="0" name=""/>
        <dsp:cNvSpPr/>
      </dsp:nvSpPr>
      <dsp:spPr>
        <a:xfrm rot="5400000">
          <a:off x="2755597" y="2561140"/>
          <a:ext cx="1040130" cy="1184151"/>
        </a:xfrm>
        <a:prstGeom prst="bentUpArrow">
          <a:avLst>
            <a:gd name="adj1" fmla="val 32840"/>
            <a:gd name="adj2" fmla="val 25000"/>
            <a:gd name="adj3" fmla="val 35780"/>
          </a:avLst>
        </a:prstGeom>
        <a:solidFill>
          <a:schemeClr val="accent4">
            <a:tint val="50000"/>
            <a:hueOff val="5430266"/>
            <a:satOff val="-26493"/>
            <a:lumOff val="3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C3DC9E-B75A-4227-988F-E7990D3041BE}">
      <dsp:nvSpPr>
        <dsp:cNvPr id="0" name=""/>
        <dsp:cNvSpPr/>
      </dsp:nvSpPr>
      <dsp:spPr>
        <a:xfrm>
          <a:off x="2037591" y="1388489"/>
          <a:ext cx="2380229" cy="1225619"/>
        </a:xfrm>
        <a:prstGeom prst="roundRect">
          <a:avLst>
            <a:gd name="adj" fmla="val 16670"/>
          </a:avLst>
        </a:prstGeom>
        <a:solidFill>
          <a:schemeClr val="accent4">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ct val="35000"/>
            </a:spcAft>
            <a:buNone/>
          </a:pPr>
          <a:r>
            <a:rPr lang="zh-CN" altLang="en-US" sz="2400" kern="1200" dirty="0"/>
            <a:t>欲读到用户地址空间</a:t>
          </a:r>
        </a:p>
      </dsp:txBody>
      <dsp:txXfrm>
        <a:off x="2097432" y="1448330"/>
        <a:ext cx="2260547" cy="1105937"/>
      </dsp:txXfrm>
    </dsp:sp>
    <dsp:sp modelId="{5A42804F-A37F-40FF-8F45-772C8F0F4EB4}">
      <dsp:nvSpPr>
        <dsp:cNvPr id="0" name=""/>
        <dsp:cNvSpPr/>
      </dsp:nvSpPr>
      <dsp:spPr>
        <a:xfrm>
          <a:off x="4230992" y="1525026"/>
          <a:ext cx="1273486" cy="990600"/>
        </a:xfrm>
        <a:prstGeom prst="rect">
          <a:avLst/>
        </a:prstGeom>
        <a:noFill/>
        <a:ln>
          <a:noFill/>
        </a:ln>
        <a:effectLst/>
      </dsp:spPr>
      <dsp:style>
        <a:lnRef idx="0">
          <a:scrgbClr r="0" g="0" b="0"/>
        </a:lnRef>
        <a:fillRef idx="0">
          <a:scrgbClr r="0" g="0" b="0"/>
        </a:fillRef>
        <a:effectRef idx="0">
          <a:scrgbClr r="0" g="0" b="0"/>
        </a:effectRef>
        <a:fontRef idx="minor"/>
      </dsp:style>
    </dsp:sp>
    <dsp:sp modelId="{6603E5E7-BC34-414D-811E-FBAB72295F98}">
      <dsp:nvSpPr>
        <dsp:cNvPr id="0" name=""/>
        <dsp:cNvSpPr/>
      </dsp:nvSpPr>
      <dsp:spPr>
        <a:xfrm rot="5400000">
          <a:off x="4373274" y="3937916"/>
          <a:ext cx="1040130" cy="1184151"/>
        </a:xfrm>
        <a:prstGeom prst="bentUpArrow">
          <a:avLst>
            <a:gd name="adj1" fmla="val 32840"/>
            <a:gd name="adj2" fmla="val 25000"/>
            <a:gd name="adj3" fmla="val 35780"/>
          </a:avLst>
        </a:prstGeom>
        <a:solidFill>
          <a:schemeClr val="accent4">
            <a:tint val="50000"/>
            <a:hueOff val="10860531"/>
            <a:satOff val="-52986"/>
            <a:lumOff val="7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6D201F-B445-4B8A-B95A-4135125089AD}">
      <dsp:nvSpPr>
        <dsp:cNvPr id="0" name=""/>
        <dsp:cNvSpPr/>
      </dsp:nvSpPr>
      <dsp:spPr>
        <a:xfrm>
          <a:off x="3866487" y="2745581"/>
          <a:ext cx="2712107" cy="1225619"/>
        </a:xfrm>
        <a:prstGeom prst="roundRect">
          <a:avLst>
            <a:gd name="adj" fmla="val 16670"/>
          </a:avLst>
        </a:prstGeom>
        <a:solidFill>
          <a:schemeClr val="accent4">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t>对磁盘单元执行一个</a:t>
          </a:r>
          <a:r>
            <a:rPr lang="en-US" altLang="zh-CN" sz="2000" kern="1200" dirty="0"/>
            <a:t>I/O</a:t>
          </a:r>
          <a:r>
            <a:rPr lang="zh-CN" altLang="en-US" sz="2000" kern="1200" dirty="0"/>
            <a:t>命令</a:t>
          </a:r>
        </a:p>
      </dsp:txBody>
      <dsp:txXfrm>
        <a:off x="3926328" y="2805422"/>
        <a:ext cx="2592425" cy="1105937"/>
      </dsp:txXfrm>
    </dsp:sp>
    <dsp:sp modelId="{AD487643-5CF3-405F-9765-5EBB35D242D3}">
      <dsp:nvSpPr>
        <dsp:cNvPr id="0" name=""/>
        <dsp:cNvSpPr/>
      </dsp:nvSpPr>
      <dsp:spPr>
        <a:xfrm>
          <a:off x="5848669" y="2901802"/>
          <a:ext cx="1273486" cy="990600"/>
        </a:xfrm>
        <a:prstGeom prst="rect">
          <a:avLst/>
        </a:prstGeom>
        <a:noFill/>
        <a:ln>
          <a:noFill/>
        </a:ln>
        <a:effectLst/>
      </dsp:spPr>
      <dsp:style>
        <a:lnRef idx="0">
          <a:scrgbClr r="0" g="0" b="0"/>
        </a:lnRef>
        <a:fillRef idx="0">
          <a:scrgbClr r="0" g="0" b="0"/>
        </a:fillRef>
        <a:effectRef idx="0">
          <a:scrgbClr r="0" g="0" b="0"/>
        </a:effectRef>
        <a:fontRef idx="minor"/>
      </dsp:style>
    </dsp:sp>
    <dsp:sp modelId="{0FF12060-4B93-4836-8011-6628E09104FE}">
      <dsp:nvSpPr>
        <dsp:cNvPr id="0" name=""/>
        <dsp:cNvSpPr/>
      </dsp:nvSpPr>
      <dsp:spPr>
        <a:xfrm>
          <a:off x="5405861" y="4124219"/>
          <a:ext cx="2345472" cy="1225619"/>
        </a:xfrm>
        <a:prstGeom prst="roundRect">
          <a:avLst>
            <a:gd name="adj" fmla="val 16670"/>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t>开始等待</a:t>
          </a:r>
        </a:p>
      </dsp:txBody>
      <dsp:txXfrm>
        <a:off x="5465702" y="4184060"/>
        <a:ext cx="2225790" cy="110593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BF588-485F-46B4-BB67-B3440E086824}">
      <dsp:nvSpPr>
        <dsp:cNvPr id="0" name=""/>
        <dsp:cNvSpPr/>
      </dsp:nvSpPr>
      <dsp:spPr>
        <a:xfrm>
          <a:off x="8739201" y="3005203"/>
          <a:ext cx="1175549" cy="508577"/>
        </a:xfrm>
        <a:custGeom>
          <a:avLst/>
          <a:gdLst/>
          <a:ahLst/>
          <a:cxnLst/>
          <a:rect l="0" t="0" r="0" b="0"/>
          <a:pathLst>
            <a:path>
              <a:moveTo>
                <a:pt x="0" y="0"/>
              </a:moveTo>
              <a:lnTo>
                <a:pt x="0" y="346580"/>
              </a:lnTo>
              <a:lnTo>
                <a:pt x="1175549" y="346580"/>
              </a:lnTo>
              <a:lnTo>
                <a:pt x="1175549" y="5085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7737A0-1043-4899-A4FB-2206A91267C9}">
      <dsp:nvSpPr>
        <dsp:cNvPr id="0" name=""/>
        <dsp:cNvSpPr/>
      </dsp:nvSpPr>
      <dsp:spPr>
        <a:xfrm>
          <a:off x="7603766" y="3005203"/>
          <a:ext cx="1135434" cy="508577"/>
        </a:xfrm>
        <a:custGeom>
          <a:avLst/>
          <a:gdLst/>
          <a:ahLst/>
          <a:cxnLst/>
          <a:rect l="0" t="0" r="0" b="0"/>
          <a:pathLst>
            <a:path>
              <a:moveTo>
                <a:pt x="1135434" y="0"/>
              </a:moveTo>
              <a:lnTo>
                <a:pt x="1135434" y="346580"/>
              </a:lnTo>
              <a:lnTo>
                <a:pt x="0" y="346580"/>
              </a:lnTo>
              <a:lnTo>
                <a:pt x="0" y="5085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B646C2-DC7A-4ECF-83DB-42D643D48680}">
      <dsp:nvSpPr>
        <dsp:cNvPr id="0" name=""/>
        <dsp:cNvSpPr/>
      </dsp:nvSpPr>
      <dsp:spPr>
        <a:xfrm>
          <a:off x="4808402" y="1386208"/>
          <a:ext cx="3930798" cy="508577"/>
        </a:xfrm>
        <a:custGeom>
          <a:avLst/>
          <a:gdLst/>
          <a:ahLst/>
          <a:cxnLst/>
          <a:rect l="0" t="0" r="0" b="0"/>
          <a:pathLst>
            <a:path>
              <a:moveTo>
                <a:pt x="0" y="0"/>
              </a:moveTo>
              <a:lnTo>
                <a:pt x="0" y="346580"/>
              </a:lnTo>
              <a:lnTo>
                <a:pt x="3930798" y="346580"/>
              </a:lnTo>
              <a:lnTo>
                <a:pt x="3930798" y="5085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8A0346-3539-4FF5-A98A-2C9E52276B68}">
      <dsp:nvSpPr>
        <dsp:cNvPr id="0" name=""/>
        <dsp:cNvSpPr/>
      </dsp:nvSpPr>
      <dsp:spPr>
        <a:xfrm>
          <a:off x="5313853" y="3005203"/>
          <a:ext cx="91440" cy="508577"/>
        </a:xfrm>
        <a:custGeom>
          <a:avLst/>
          <a:gdLst/>
          <a:ahLst/>
          <a:cxnLst/>
          <a:rect l="0" t="0" r="0" b="0"/>
          <a:pathLst>
            <a:path>
              <a:moveTo>
                <a:pt x="45720" y="0"/>
              </a:moveTo>
              <a:lnTo>
                <a:pt x="45720" y="5085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7617A4-FD05-479D-A687-C3C2BB81505D}">
      <dsp:nvSpPr>
        <dsp:cNvPr id="0" name=""/>
        <dsp:cNvSpPr/>
      </dsp:nvSpPr>
      <dsp:spPr>
        <a:xfrm>
          <a:off x="4808402" y="1386208"/>
          <a:ext cx="551170" cy="508577"/>
        </a:xfrm>
        <a:custGeom>
          <a:avLst/>
          <a:gdLst/>
          <a:ahLst/>
          <a:cxnLst/>
          <a:rect l="0" t="0" r="0" b="0"/>
          <a:pathLst>
            <a:path>
              <a:moveTo>
                <a:pt x="0" y="0"/>
              </a:moveTo>
              <a:lnTo>
                <a:pt x="0" y="346580"/>
              </a:lnTo>
              <a:lnTo>
                <a:pt x="551170" y="346580"/>
              </a:lnTo>
              <a:lnTo>
                <a:pt x="551170" y="5085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BD331D-7FFD-4C80-BE2C-0AA1BA2A958B}">
      <dsp:nvSpPr>
        <dsp:cNvPr id="0" name=""/>
        <dsp:cNvSpPr/>
      </dsp:nvSpPr>
      <dsp:spPr>
        <a:xfrm>
          <a:off x="3072868" y="3005203"/>
          <a:ext cx="91440" cy="508577"/>
        </a:xfrm>
        <a:custGeom>
          <a:avLst/>
          <a:gdLst/>
          <a:ahLst/>
          <a:cxnLst/>
          <a:rect l="0" t="0" r="0" b="0"/>
          <a:pathLst>
            <a:path>
              <a:moveTo>
                <a:pt x="45720" y="0"/>
              </a:moveTo>
              <a:lnTo>
                <a:pt x="45720" y="5085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8A19F4-A64F-40E5-82A0-E8FA6D0D2F35}">
      <dsp:nvSpPr>
        <dsp:cNvPr id="0" name=""/>
        <dsp:cNvSpPr/>
      </dsp:nvSpPr>
      <dsp:spPr>
        <a:xfrm>
          <a:off x="3118588" y="1386208"/>
          <a:ext cx="1689814" cy="508577"/>
        </a:xfrm>
        <a:custGeom>
          <a:avLst/>
          <a:gdLst/>
          <a:ahLst/>
          <a:cxnLst/>
          <a:rect l="0" t="0" r="0" b="0"/>
          <a:pathLst>
            <a:path>
              <a:moveTo>
                <a:pt x="1689814" y="0"/>
              </a:moveTo>
              <a:lnTo>
                <a:pt x="1689814" y="346580"/>
              </a:lnTo>
              <a:lnTo>
                <a:pt x="0" y="346580"/>
              </a:lnTo>
              <a:lnTo>
                <a:pt x="0" y="5085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E2857D-5F88-40E3-94F7-FDA3B28620D7}">
      <dsp:nvSpPr>
        <dsp:cNvPr id="0" name=""/>
        <dsp:cNvSpPr/>
      </dsp:nvSpPr>
      <dsp:spPr>
        <a:xfrm>
          <a:off x="831884" y="3005203"/>
          <a:ext cx="91440" cy="508577"/>
        </a:xfrm>
        <a:custGeom>
          <a:avLst/>
          <a:gdLst/>
          <a:ahLst/>
          <a:cxnLst/>
          <a:rect l="0" t="0" r="0" b="0"/>
          <a:pathLst>
            <a:path>
              <a:moveTo>
                <a:pt x="45720" y="0"/>
              </a:moveTo>
              <a:lnTo>
                <a:pt x="45720" y="50857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E7BBA0-5F8D-4D96-A214-A0567596BDAF}">
      <dsp:nvSpPr>
        <dsp:cNvPr id="0" name=""/>
        <dsp:cNvSpPr/>
      </dsp:nvSpPr>
      <dsp:spPr>
        <a:xfrm>
          <a:off x="877604" y="1386208"/>
          <a:ext cx="3930798" cy="508577"/>
        </a:xfrm>
        <a:custGeom>
          <a:avLst/>
          <a:gdLst/>
          <a:ahLst/>
          <a:cxnLst/>
          <a:rect l="0" t="0" r="0" b="0"/>
          <a:pathLst>
            <a:path>
              <a:moveTo>
                <a:pt x="3930798" y="0"/>
              </a:moveTo>
              <a:lnTo>
                <a:pt x="3930798" y="346580"/>
              </a:lnTo>
              <a:lnTo>
                <a:pt x="0" y="346580"/>
              </a:lnTo>
              <a:lnTo>
                <a:pt x="0" y="50857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B9CF2E-F8C1-427A-832C-73E3C9485AF5}">
      <dsp:nvSpPr>
        <dsp:cNvPr id="0" name=""/>
        <dsp:cNvSpPr/>
      </dsp:nvSpPr>
      <dsp:spPr>
        <a:xfrm>
          <a:off x="3934057" y="275790"/>
          <a:ext cx="1748689" cy="1110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914DE-A312-4852-926F-356E365C8677}">
      <dsp:nvSpPr>
        <dsp:cNvPr id="0" name=""/>
        <dsp:cNvSpPr/>
      </dsp:nvSpPr>
      <dsp:spPr bwMode="white">
        <a:xfrm>
          <a:off x="4128356" y="460374"/>
          <a:ext cx="1748689" cy="11104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altLang="en-US" sz="2000" kern="1200"/>
            <a:t>文件目录</a:t>
          </a:r>
        </a:p>
        <a:p>
          <a:pPr marL="0" lvl="0" indent="0" algn="ctr" defTabSz="889000">
            <a:lnSpc>
              <a:spcPct val="100000"/>
            </a:lnSpc>
            <a:spcBef>
              <a:spcPct val="0"/>
            </a:spcBef>
            <a:spcAft>
              <a:spcPct val="35000"/>
            </a:spcAft>
            <a:buNone/>
          </a:pPr>
          <a:r>
            <a:rPr lang="zh-CN" altLang="en-US" sz="2000" kern="1200"/>
            <a:t>信息单元</a:t>
          </a:r>
        </a:p>
      </dsp:txBody>
      <dsp:txXfrm>
        <a:off x="4160879" y="492897"/>
        <a:ext cx="1683643" cy="1045371"/>
      </dsp:txXfrm>
    </dsp:sp>
    <dsp:sp modelId="{A34195EE-C43D-4F9B-A621-CBE3CC21780D}">
      <dsp:nvSpPr>
        <dsp:cNvPr id="0" name=""/>
        <dsp:cNvSpPr/>
      </dsp:nvSpPr>
      <dsp:spPr>
        <a:xfrm>
          <a:off x="3259" y="1894785"/>
          <a:ext cx="1748689" cy="1110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A44707-A464-4EC8-A803-F76ACC6D424E}">
      <dsp:nvSpPr>
        <dsp:cNvPr id="0" name=""/>
        <dsp:cNvSpPr/>
      </dsp:nvSpPr>
      <dsp:spPr bwMode="white">
        <a:xfrm>
          <a:off x="197558" y="2079369"/>
          <a:ext cx="1748689" cy="11104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t>基本信息</a:t>
          </a:r>
        </a:p>
      </dsp:txBody>
      <dsp:txXfrm>
        <a:off x="230081" y="2111892"/>
        <a:ext cx="1683643" cy="1045371"/>
      </dsp:txXfrm>
    </dsp:sp>
    <dsp:sp modelId="{F5259C9B-A3FA-48CF-9040-45A521EAA633}">
      <dsp:nvSpPr>
        <dsp:cNvPr id="0" name=""/>
        <dsp:cNvSpPr/>
      </dsp:nvSpPr>
      <dsp:spPr>
        <a:xfrm>
          <a:off x="3259" y="3513780"/>
          <a:ext cx="1748689" cy="1110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3C1BD6-B55C-4E31-8087-BF0CECC29114}">
      <dsp:nvSpPr>
        <dsp:cNvPr id="0" name=""/>
        <dsp:cNvSpPr/>
      </dsp:nvSpPr>
      <dsp:spPr bwMode="white">
        <a:xfrm>
          <a:off x="197558" y="3698364"/>
          <a:ext cx="1748689" cy="11104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zh-CN" altLang="en-US" sz="2000" kern="1200"/>
            <a:t>文件名</a:t>
          </a:r>
        </a:p>
        <a:p>
          <a:pPr marL="0" lvl="0" indent="0" algn="l" defTabSz="889000">
            <a:lnSpc>
              <a:spcPct val="100000"/>
            </a:lnSpc>
            <a:spcBef>
              <a:spcPct val="0"/>
            </a:spcBef>
            <a:spcAft>
              <a:spcPct val="35000"/>
            </a:spcAft>
            <a:buNone/>
          </a:pPr>
          <a:r>
            <a:rPr lang="zh-CN" altLang="en-US" sz="2000" kern="1200"/>
            <a:t>文件类型</a:t>
          </a:r>
        </a:p>
        <a:p>
          <a:pPr marL="0" lvl="0" indent="0" algn="l" defTabSz="889000">
            <a:lnSpc>
              <a:spcPct val="100000"/>
            </a:lnSpc>
            <a:spcBef>
              <a:spcPct val="0"/>
            </a:spcBef>
            <a:spcAft>
              <a:spcPct val="35000"/>
            </a:spcAft>
            <a:buNone/>
          </a:pPr>
          <a:r>
            <a:rPr lang="zh-CN" altLang="en-US" sz="2000" kern="1200"/>
            <a:t>文件组织</a:t>
          </a:r>
        </a:p>
      </dsp:txBody>
      <dsp:txXfrm>
        <a:off x="230081" y="3730887"/>
        <a:ext cx="1683643" cy="1045371"/>
      </dsp:txXfrm>
    </dsp:sp>
    <dsp:sp modelId="{9BFD9D87-8C19-4DBE-8296-0309769DBFD0}">
      <dsp:nvSpPr>
        <dsp:cNvPr id="0" name=""/>
        <dsp:cNvSpPr/>
      </dsp:nvSpPr>
      <dsp:spPr>
        <a:xfrm>
          <a:off x="2244243" y="1894785"/>
          <a:ext cx="1748689" cy="1110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EEDAB6-9D89-4307-9A78-74562B5413C5}">
      <dsp:nvSpPr>
        <dsp:cNvPr id="0" name=""/>
        <dsp:cNvSpPr/>
      </dsp:nvSpPr>
      <dsp:spPr bwMode="white">
        <a:xfrm>
          <a:off x="2438542" y="2079369"/>
          <a:ext cx="1748689" cy="11104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t>地址信息</a:t>
          </a:r>
        </a:p>
      </dsp:txBody>
      <dsp:txXfrm>
        <a:off x="2471065" y="2111892"/>
        <a:ext cx="1683643" cy="1045371"/>
      </dsp:txXfrm>
    </dsp:sp>
    <dsp:sp modelId="{58F375AC-1231-4C6C-93B9-F66D9D654B90}">
      <dsp:nvSpPr>
        <dsp:cNvPr id="0" name=""/>
        <dsp:cNvSpPr/>
      </dsp:nvSpPr>
      <dsp:spPr>
        <a:xfrm>
          <a:off x="2140546" y="3513780"/>
          <a:ext cx="1956084" cy="175402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027F6F-98EA-4463-AEED-69DDEC77846C}">
      <dsp:nvSpPr>
        <dsp:cNvPr id="0" name=""/>
        <dsp:cNvSpPr/>
      </dsp:nvSpPr>
      <dsp:spPr bwMode="white">
        <a:xfrm>
          <a:off x="2334845" y="3698364"/>
          <a:ext cx="1956084" cy="17540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zh-CN" altLang="en-US" sz="2000" kern="1200" dirty="0"/>
            <a:t>卷（存储设备）</a:t>
          </a:r>
        </a:p>
        <a:p>
          <a:pPr marL="0" lvl="0" indent="0" algn="l" defTabSz="889000">
            <a:lnSpc>
              <a:spcPct val="100000"/>
            </a:lnSpc>
            <a:spcBef>
              <a:spcPct val="0"/>
            </a:spcBef>
            <a:spcAft>
              <a:spcPct val="35000"/>
            </a:spcAft>
            <a:buNone/>
          </a:pPr>
          <a:r>
            <a:rPr lang="zh-CN" altLang="en-US" sz="2000" kern="1200" dirty="0"/>
            <a:t>起始地址</a:t>
          </a:r>
        </a:p>
        <a:p>
          <a:pPr marL="0" lvl="0" indent="0" algn="l" defTabSz="889000">
            <a:lnSpc>
              <a:spcPct val="100000"/>
            </a:lnSpc>
            <a:spcBef>
              <a:spcPct val="0"/>
            </a:spcBef>
            <a:spcAft>
              <a:spcPct val="35000"/>
            </a:spcAft>
            <a:buNone/>
          </a:pPr>
          <a:r>
            <a:rPr lang="zh-CN" altLang="en-US" sz="2000" kern="1200" dirty="0"/>
            <a:t>使用大小</a:t>
          </a:r>
        </a:p>
        <a:p>
          <a:pPr marL="0" lvl="0" indent="0" algn="l" defTabSz="889000">
            <a:lnSpc>
              <a:spcPct val="100000"/>
            </a:lnSpc>
            <a:spcBef>
              <a:spcPct val="0"/>
            </a:spcBef>
            <a:spcAft>
              <a:spcPct val="35000"/>
            </a:spcAft>
            <a:buNone/>
          </a:pPr>
          <a:r>
            <a:rPr lang="zh-CN" altLang="en-US" sz="2000" kern="1200" dirty="0"/>
            <a:t>分配大小</a:t>
          </a:r>
        </a:p>
      </dsp:txBody>
      <dsp:txXfrm>
        <a:off x="2386219" y="3749738"/>
        <a:ext cx="1853336" cy="1651279"/>
      </dsp:txXfrm>
    </dsp:sp>
    <dsp:sp modelId="{D8BB506A-7FC9-42EC-9CDE-166F288921DD}">
      <dsp:nvSpPr>
        <dsp:cNvPr id="0" name=""/>
        <dsp:cNvSpPr/>
      </dsp:nvSpPr>
      <dsp:spPr>
        <a:xfrm>
          <a:off x="4485228" y="1894785"/>
          <a:ext cx="1748689" cy="1110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DB3BE8-4625-43B1-8A27-4580C32025B3}">
      <dsp:nvSpPr>
        <dsp:cNvPr id="0" name=""/>
        <dsp:cNvSpPr/>
      </dsp:nvSpPr>
      <dsp:spPr bwMode="white">
        <a:xfrm>
          <a:off x="4679527" y="2079369"/>
          <a:ext cx="1748689" cy="11104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sz="2000" kern="1200"/>
            <a:t>访问控制信息</a:t>
          </a:r>
          <a:endParaRPr lang="en-US" altLang="zh-CN" sz="2000" kern="1200"/>
        </a:p>
      </dsp:txBody>
      <dsp:txXfrm>
        <a:off x="4712050" y="2111892"/>
        <a:ext cx="1683643" cy="1045371"/>
      </dsp:txXfrm>
    </dsp:sp>
    <dsp:sp modelId="{E8E6D477-3764-4F77-9752-CDFE08C52E6B}">
      <dsp:nvSpPr>
        <dsp:cNvPr id="0" name=""/>
        <dsp:cNvSpPr/>
      </dsp:nvSpPr>
      <dsp:spPr>
        <a:xfrm>
          <a:off x="4485228" y="3513780"/>
          <a:ext cx="1748689" cy="1110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20E331-5401-4027-8F78-DA6A2FEF9198}">
      <dsp:nvSpPr>
        <dsp:cNvPr id="0" name=""/>
        <dsp:cNvSpPr/>
      </dsp:nvSpPr>
      <dsp:spPr bwMode="white">
        <a:xfrm>
          <a:off x="4679527" y="3698364"/>
          <a:ext cx="1748689" cy="11104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zh-CN" sz="2000" kern="1200"/>
            <a:t>所有者</a:t>
          </a:r>
        </a:p>
        <a:p>
          <a:pPr marL="0" lvl="0" indent="0" algn="l" defTabSz="889000">
            <a:lnSpc>
              <a:spcPct val="100000"/>
            </a:lnSpc>
            <a:spcBef>
              <a:spcPct val="0"/>
            </a:spcBef>
            <a:spcAft>
              <a:spcPct val="35000"/>
            </a:spcAft>
            <a:buNone/>
          </a:pPr>
          <a:r>
            <a:rPr lang="zh-CN" sz="2000" kern="1200"/>
            <a:t>访问信息</a:t>
          </a:r>
        </a:p>
        <a:p>
          <a:pPr marL="0" lvl="0" indent="0" algn="l" defTabSz="889000">
            <a:lnSpc>
              <a:spcPct val="100000"/>
            </a:lnSpc>
            <a:spcBef>
              <a:spcPct val="0"/>
            </a:spcBef>
            <a:spcAft>
              <a:spcPct val="35000"/>
            </a:spcAft>
            <a:buNone/>
          </a:pPr>
          <a:r>
            <a:rPr lang="zh-CN" sz="2000" kern="1200"/>
            <a:t>许可的行为</a:t>
          </a:r>
        </a:p>
      </dsp:txBody>
      <dsp:txXfrm>
        <a:off x="4712050" y="3730887"/>
        <a:ext cx="1683643" cy="1045371"/>
      </dsp:txXfrm>
    </dsp:sp>
    <dsp:sp modelId="{FD0B6E36-6D02-4F13-97EF-20076EB63408}">
      <dsp:nvSpPr>
        <dsp:cNvPr id="0" name=""/>
        <dsp:cNvSpPr/>
      </dsp:nvSpPr>
      <dsp:spPr>
        <a:xfrm>
          <a:off x="7864856" y="1894785"/>
          <a:ext cx="1748689" cy="1110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20D206-037D-48E9-AE68-932D68F2B9E3}">
      <dsp:nvSpPr>
        <dsp:cNvPr id="0" name=""/>
        <dsp:cNvSpPr/>
      </dsp:nvSpPr>
      <dsp:spPr bwMode="white">
        <a:xfrm>
          <a:off x="8059155" y="2079369"/>
          <a:ext cx="1748689" cy="11104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zh-CN" sz="2000" kern="1200"/>
            <a:t>使用信息</a:t>
          </a:r>
        </a:p>
      </dsp:txBody>
      <dsp:txXfrm>
        <a:off x="8091678" y="2111892"/>
        <a:ext cx="1683643" cy="1045371"/>
      </dsp:txXfrm>
    </dsp:sp>
    <dsp:sp modelId="{4465A474-6845-421E-9712-229B841A556A}">
      <dsp:nvSpPr>
        <dsp:cNvPr id="0" name=""/>
        <dsp:cNvSpPr/>
      </dsp:nvSpPr>
      <dsp:spPr>
        <a:xfrm>
          <a:off x="6622515" y="3513780"/>
          <a:ext cx="1962501" cy="184371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F9DB17-84CE-476E-B13D-716A4450CC2B}">
      <dsp:nvSpPr>
        <dsp:cNvPr id="0" name=""/>
        <dsp:cNvSpPr/>
      </dsp:nvSpPr>
      <dsp:spPr bwMode="white">
        <a:xfrm>
          <a:off x="6816814" y="3698364"/>
          <a:ext cx="1962501" cy="18437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zh-CN" sz="2000" kern="1200"/>
            <a:t>时间及用户：</a:t>
          </a:r>
        </a:p>
        <a:p>
          <a:pPr marL="0" lvl="0" indent="0" algn="l" defTabSz="889000">
            <a:lnSpc>
              <a:spcPct val="100000"/>
            </a:lnSpc>
            <a:spcBef>
              <a:spcPct val="0"/>
            </a:spcBef>
            <a:spcAft>
              <a:spcPct val="35000"/>
            </a:spcAft>
            <a:buNone/>
          </a:pPr>
          <a:r>
            <a:rPr lang="zh-CN" sz="2000" kern="1200"/>
            <a:t>数据创建</a:t>
          </a:r>
        </a:p>
        <a:p>
          <a:pPr marL="0" lvl="0" indent="0" algn="l" defTabSz="889000">
            <a:lnSpc>
              <a:spcPct val="100000"/>
            </a:lnSpc>
            <a:spcBef>
              <a:spcPct val="0"/>
            </a:spcBef>
            <a:spcAft>
              <a:spcPct val="35000"/>
            </a:spcAft>
            <a:buNone/>
          </a:pPr>
          <a:r>
            <a:rPr lang="zh-CN" sz="2000" kern="1200"/>
            <a:t>最后一次读</a:t>
          </a:r>
          <a:endParaRPr lang="zh-CN" sz="2000" u="heavy" kern="1200"/>
        </a:p>
        <a:p>
          <a:pPr marL="0" lvl="0" indent="0" algn="l" defTabSz="889000">
            <a:lnSpc>
              <a:spcPct val="100000"/>
            </a:lnSpc>
            <a:spcBef>
              <a:spcPct val="0"/>
            </a:spcBef>
            <a:spcAft>
              <a:spcPct val="35000"/>
            </a:spcAft>
            <a:buNone/>
          </a:pPr>
          <a:r>
            <a:rPr lang="zh-CN" sz="2000" kern="1200"/>
            <a:t>最后一次修改</a:t>
          </a:r>
        </a:p>
      </dsp:txBody>
      <dsp:txXfrm>
        <a:off x="6870815" y="3752365"/>
        <a:ext cx="1854499" cy="1735713"/>
      </dsp:txXfrm>
    </dsp:sp>
    <dsp:sp modelId="{1C1D6080-1C67-45CA-9788-70D5FAC95CFE}">
      <dsp:nvSpPr>
        <dsp:cNvPr id="0" name=""/>
        <dsp:cNvSpPr/>
      </dsp:nvSpPr>
      <dsp:spPr>
        <a:xfrm>
          <a:off x="8973614" y="3513780"/>
          <a:ext cx="1882271" cy="1110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8CD487-257C-4E4D-8CB9-F68D361DF083}">
      <dsp:nvSpPr>
        <dsp:cNvPr id="0" name=""/>
        <dsp:cNvSpPr/>
      </dsp:nvSpPr>
      <dsp:spPr bwMode="white">
        <a:xfrm>
          <a:off x="9167913" y="3698364"/>
          <a:ext cx="1882271" cy="111041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100000"/>
            </a:lnSpc>
            <a:spcBef>
              <a:spcPct val="0"/>
            </a:spcBef>
            <a:spcAft>
              <a:spcPct val="35000"/>
            </a:spcAft>
            <a:buNone/>
          </a:pPr>
          <a:r>
            <a:rPr lang="zh-CN" sz="2000" kern="1200"/>
            <a:t>最后备份日期</a:t>
          </a:r>
        </a:p>
        <a:p>
          <a:pPr marL="0" lvl="0" indent="0" algn="l" defTabSz="889000">
            <a:lnSpc>
              <a:spcPct val="100000"/>
            </a:lnSpc>
            <a:spcBef>
              <a:spcPct val="0"/>
            </a:spcBef>
            <a:spcAft>
              <a:spcPct val="35000"/>
            </a:spcAft>
            <a:buNone/>
          </a:pPr>
          <a:r>
            <a:rPr lang="zh-CN" sz="2000" kern="1200"/>
            <a:t>当前使用</a:t>
          </a:r>
        </a:p>
      </dsp:txBody>
      <dsp:txXfrm>
        <a:off x="9200436" y="3730887"/>
        <a:ext cx="1817225" cy="10453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E7FB5-1A26-490D-8A0C-A78BFF692A44}">
      <dsp:nvSpPr>
        <dsp:cNvPr id="0" name=""/>
        <dsp:cNvSpPr/>
      </dsp:nvSpPr>
      <dsp:spPr bwMode="white">
        <a:xfrm>
          <a:off x="890" y="123406"/>
          <a:ext cx="2379917" cy="9519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定长组块</a:t>
          </a:r>
        </a:p>
      </dsp:txBody>
      <dsp:txXfrm>
        <a:off x="890" y="123406"/>
        <a:ext cx="2379917" cy="951966"/>
      </dsp:txXfrm>
    </dsp:sp>
    <dsp:sp modelId="{1764E242-D8AA-4E04-B41D-7496D34120C7}">
      <dsp:nvSpPr>
        <dsp:cNvPr id="0" name=""/>
        <dsp:cNvSpPr/>
      </dsp:nvSpPr>
      <dsp:spPr bwMode="white">
        <a:xfrm>
          <a:off x="890" y="1075373"/>
          <a:ext cx="2379917" cy="29440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记录定长顺序文件的最常用方式</a:t>
          </a:r>
        </a:p>
      </dsp:txBody>
      <dsp:txXfrm>
        <a:off x="890" y="1075373"/>
        <a:ext cx="2379917" cy="2944012"/>
      </dsp:txXfrm>
    </dsp:sp>
    <dsp:sp modelId="{7A00BE8F-DEF0-4696-B696-C49BFC6C8AD7}">
      <dsp:nvSpPr>
        <dsp:cNvPr id="0" name=""/>
        <dsp:cNvSpPr/>
      </dsp:nvSpPr>
      <dsp:spPr bwMode="white">
        <a:xfrm>
          <a:off x="2713995" y="123406"/>
          <a:ext cx="3820719" cy="9519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变长跨越式组块</a:t>
          </a:r>
        </a:p>
      </dsp:txBody>
      <dsp:txXfrm>
        <a:off x="2713995" y="123406"/>
        <a:ext cx="3820719" cy="951966"/>
      </dsp:txXfrm>
    </dsp:sp>
    <dsp:sp modelId="{6E2E2EF4-9474-47A3-A7E3-261917538DD2}">
      <dsp:nvSpPr>
        <dsp:cNvPr id="0" name=""/>
        <dsp:cNvSpPr/>
      </dsp:nvSpPr>
      <dsp:spPr bwMode="white">
        <a:xfrm>
          <a:off x="2713995" y="1075373"/>
          <a:ext cx="3820719" cy="29440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存储效率最高</a:t>
          </a:r>
        </a:p>
        <a:p>
          <a:pPr marL="228600" lvl="1" indent="-228600" algn="l" defTabSz="1066800">
            <a:lnSpc>
              <a:spcPct val="90000"/>
            </a:lnSpc>
            <a:spcBef>
              <a:spcPct val="0"/>
            </a:spcBef>
            <a:spcAft>
              <a:spcPct val="15000"/>
            </a:spcAft>
            <a:buChar char="•"/>
          </a:pPr>
          <a:r>
            <a:rPr lang="zh-CN" altLang="en-US" sz="2400" kern="1200" dirty="0"/>
            <a:t>对文件大小没有限制</a:t>
          </a:r>
        </a:p>
        <a:p>
          <a:pPr marL="228600" lvl="1" indent="-228600" algn="l" defTabSz="1066800">
            <a:lnSpc>
              <a:spcPct val="90000"/>
            </a:lnSpc>
            <a:spcBef>
              <a:spcPct val="0"/>
            </a:spcBef>
            <a:spcAft>
              <a:spcPct val="15000"/>
            </a:spcAft>
            <a:buChar char="•"/>
          </a:pPr>
          <a:r>
            <a:rPr lang="zh-CN" altLang="en-US" sz="2400" kern="1200" dirty="0"/>
            <a:t>难实现</a:t>
          </a:r>
        </a:p>
        <a:p>
          <a:pPr marL="228600" lvl="1" indent="-228600" algn="l" defTabSz="1066800">
            <a:lnSpc>
              <a:spcPct val="90000"/>
            </a:lnSpc>
            <a:spcBef>
              <a:spcPct val="0"/>
            </a:spcBef>
            <a:spcAft>
              <a:spcPct val="15000"/>
            </a:spcAft>
            <a:buChar char="•"/>
          </a:pPr>
          <a:r>
            <a:rPr lang="zh-CN" altLang="en-US" sz="2400" kern="1200" dirty="0"/>
            <a:t>跨越的记录需两次</a:t>
          </a:r>
          <a:r>
            <a:rPr lang="en-US" altLang="zh-CN" sz="2400" kern="1200" dirty="0"/>
            <a:t>I/O</a:t>
          </a:r>
          <a:r>
            <a:rPr lang="zh-CN" altLang="en-US" sz="2400" kern="1200" dirty="0"/>
            <a:t>，难修改</a:t>
          </a:r>
        </a:p>
      </dsp:txBody>
      <dsp:txXfrm>
        <a:off x="2713995" y="1075373"/>
        <a:ext cx="3820719" cy="2944012"/>
      </dsp:txXfrm>
    </dsp:sp>
    <dsp:sp modelId="{74AC6947-A21E-450A-AE1C-B07167BD14EC}">
      <dsp:nvSpPr>
        <dsp:cNvPr id="0" name=""/>
        <dsp:cNvSpPr/>
      </dsp:nvSpPr>
      <dsp:spPr bwMode="white">
        <a:xfrm>
          <a:off x="6867903" y="123406"/>
          <a:ext cx="2379917" cy="95196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变长非跨越式组块</a:t>
          </a:r>
        </a:p>
      </dsp:txBody>
      <dsp:txXfrm>
        <a:off x="6867903" y="123406"/>
        <a:ext cx="2379917" cy="951966"/>
      </dsp:txXfrm>
    </dsp:sp>
    <dsp:sp modelId="{A045A38A-E864-49B8-9030-C3895CAAB67D}">
      <dsp:nvSpPr>
        <dsp:cNvPr id="0" name=""/>
        <dsp:cNvSpPr/>
      </dsp:nvSpPr>
      <dsp:spPr bwMode="white">
        <a:xfrm>
          <a:off x="6867903" y="1075373"/>
          <a:ext cx="2379917" cy="294401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CN" altLang="en-US" sz="2400" kern="1200" dirty="0"/>
            <a:t>浪费空间</a:t>
          </a:r>
        </a:p>
        <a:p>
          <a:pPr marL="228600" lvl="1" indent="-228600" algn="l" defTabSz="1066800">
            <a:lnSpc>
              <a:spcPct val="90000"/>
            </a:lnSpc>
            <a:spcBef>
              <a:spcPct val="0"/>
            </a:spcBef>
            <a:spcAft>
              <a:spcPct val="15000"/>
            </a:spcAft>
            <a:buChar char="•"/>
          </a:pPr>
          <a:r>
            <a:rPr lang="zh-CN" altLang="en-US" sz="2400" kern="1200" dirty="0"/>
            <a:t>记录大小不能超过块大小，虚存环境中把页当成块来处理不现实</a:t>
          </a:r>
        </a:p>
      </dsp:txBody>
      <dsp:txXfrm>
        <a:off x="6867903" y="1075373"/>
        <a:ext cx="2379917" cy="2944012"/>
      </dsp:txXfrm>
    </dsp:sp>
  </dsp:spTree>
</dsp:drawing>
</file>

<file path=ppt/diagrams/layout1.xml><?xml version="1.0" encoding="utf-8"?>
<dgm:layoutDef xmlns:dgm="http://schemas.openxmlformats.org/drawingml/2006/diagram" xmlns:a="http://schemas.openxmlformats.org/drawingml/2006/main" uniqueId="urn:microsoft.com/office/officeart/2005/8/layout/arrow2#1">
  <dgm:title val=""/>
  <dgm:desc val=""/>
  <dgm:catLst>
    <dgm:cat type="process" pri="23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parTxLTRAlign" val="r"/>
                    <dgm:param type="parTxRTLAlign" val="r"/>
                    <dgm:param type="txAnchorVert" val="t"/>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parTxLTRAlign" val="l"/>
                            <dgm:param type="parTxRTLAlign" val="r"/>
                            <dgm:param type="txAnchorVert" val="t"/>
                          </dgm:alg>
                        </dgm:if>
                        <dgm:else name="Name15">
                          <dgm:alg type="tx">
                            <dgm:param type="parTxLTRAlign" val="l"/>
                            <dgm:param type="parTxRTLAlign" val="l"/>
                            <dgm:param type="txAnchorVert" val="t"/>
                          </dgm:alg>
                        </dgm:else>
                      </dgm:choose>
                    </dgm:if>
                    <dgm:else name="Name16">
                      <dgm:choose name="Name17">
                        <dgm:if name="Name18" axis="root des" ptType="all node" func="maxDepth" op="gt" val="1">
                          <dgm:alg type="tx">
                            <dgm:param type="parTxLTRAlign" val="l"/>
                            <dgm:param type="parTxRTLAlign" val="r"/>
                            <dgm:param type="txAnchorVertCh" val="b"/>
                            <dgm:param type="txAnchorVert" val="b"/>
                          </dgm:alg>
                        </dgm:if>
                        <dgm:else name="Name1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parTxLTRAlign" val="l"/>
                            <dgm:param type="parTxRTLAlign" val="r"/>
                            <dgm:param type="txAnchorVert" val="t"/>
                          </dgm:alg>
                        </dgm:if>
                        <dgm:else name="Name28">
                          <dgm:alg type="tx">
                            <dgm:param type="parTxLTRAlign" val="l"/>
                            <dgm:param type="parTxRTLAlign" val="l"/>
                            <dgm:param type="txAnchorVert" val="t"/>
                          </dgm:alg>
                        </dgm:else>
                      </dgm:choose>
                    </dgm:if>
                    <dgm:else name="Name29">
                      <dgm:choose name="Name30">
                        <dgm:if name="Name31" axis="root des" ptType="all node" func="maxDepth" op="gt" val="1">
                          <dgm:alg type="tx">
                            <dgm:param type="parTxLTRAlign" val="l"/>
                            <dgm:param type="parTxRTLAlign" val="r"/>
                            <dgm:param type="txAnchorVertCh" val="b"/>
                            <dgm:param type="txAnchorVert" val="b"/>
                          </dgm:alg>
                        </dgm:if>
                        <dgm:else name="Name3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parTxLTRAlign" val="l"/>
                            <dgm:param type="parTxRTLAlign" val="r"/>
                            <dgm:param type="txAnchorVert" val="t"/>
                          </dgm:alg>
                        </dgm:if>
                        <dgm:else name="Name45">
                          <dgm:alg type="tx">
                            <dgm:param type="parTxLTRAlign" val="l"/>
                            <dgm:param type="parTxRTLAlign" val="l"/>
                            <dgm:param type="txAnchorVert" val="t"/>
                          </dgm:alg>
                        </dgm:else>
                      </dgm:choose>
                    </dgm:if>
                    <dgm:else name="Name46">
                      <dgm:choose name="Name47">
                        <dgm:if name="Name48" axis="root des" ptType="all node" func="maxDepth" op="gt" val="1">
                          <dgm:alg type="tx">
                            <dgm:param type="parTxLTRAlign" val="l"/>
                            <dgm:param type="parTxRTLAlign" val="r"/>
                            <dgm:param type="txAnchorVertCh" val="b"/>
                            <dgm:param type="txAnchorVert" val="b"/>
                          </dgm:alg>
                        </dgm:if>
                        <dgm:else name="Name49">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parTxLTRAlign" val="l"/>
                            <dgm:param type="parTxRTLAlign" val="r"/>
                            <dgm:param type="txAnchorVert" val="t"/>
                          </dgm:alg>
                        </dgm:if>
                        <dgm:else name="Name58">
                          <dgm:alg type="tx">
                            <dgm:param type="parTxLTRAlign" val="l"/>
                            <dgm:param type="parTxRTLAlign" val="l"/>
                            <dgm:param type="txAnchorVert" val="t"/>
                          </dgm:alg>
                        </dgm:else>
                      </dgm:choose>
                    </dgm:if>
                    <dgm:else name="Name59">
                      <dgm:choose name="Name60">
                        <dgm:if name="Name61" axis="root des" ptType="all node" func="maxDepth" op="gt" val="1">
                          <dgm:alg type="tx">
                            <dgm:param type="parTxLTRAlign" val="l"/>
                            <dgm:param type="parTxRTLAlign" val="r"/>
                            <dgm:param type="txAnchorVertCh" val="b"/>
                            <dgm:param type="txAnchorVert" val="b"/>
                          </dgm:alg>
                        </dgm:if>
                        <dgm:else name="Name6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parTxLTRAlign" val="l"/>
                            <dgm:param type="parTxRTLAlign" val="r"/>
                            <dgm:param type="txAnchorVert" val="t"/>
                          </dgm:alg>
                        </dgm:if>
                        <dgm:else name="Name71">
                          <dgm:alg type="tx">
                            <dgm:param type="parTxLTRAlign" val="l"/>
                            <dgm:param type="parTxRTLAlign" val="l"/>
                            <dgm:param type="txAnchorVert" val="t"/>
                          </dgm:alg>
                        </dgm:else>
                      </dgm:choose>
                    </dgm:if>
                    <dgm:else name="Name72">
                      <dgm:choose name="Name73">
                        <dgm:if name="Name74" axis="root des" ptType="all node" func="maxDepth" op="gt" val="1">
                          <dgm:alg type="tx">
                            <dgm:param type="parTxLTRAlign" val="l"/>
                            <dgm:param type="parTxRTLAlign" val="r"/>
                            <dgm:param type="txAnchorVertCh" val="b"/>
                            <dgm:param type="txAnchorVert" val="b"/>
                          </dgm:alg>
                        </dgm:if>
                        <dgm:else name="Name7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param type="txAnchorVert" val="t"/>
                          </dgm:alg>
                        </dgm:if>
                        <dgm:else name="Name88">
                          <dgm:alg type="tx">
                            <dgm:param type="parTxLTRAlign" val="l"/>
                            <dgm:param type="parTxRTLAlign" val="l"/>
                            <dgm:param type="txAnchorVert" val="t"/>
                          </dgm:alg>
                        </dgm:else>
                      </dgm:choose>
                    </dgm:if>
                    <dgm:else name="Name89">
                      <dgm:choose name="Name90">
                        <dgm:if name="Name91" axis="root des" ptType="all node" func="maxDepth" op="gt" val="1">
                          <dgm:alg type="tx">
                            <dgm:param type="parTxLTRAlign" val="l"/>
                            <dgm:param type="parTxRTLAlign" val="r"/>
                            <dgm:param type="txAnchorVertCh" val="b"/>
                            <dgm:param type="txAnchorVert" val="b"/>
                          </dgm:alg>
                        </dgm:if>
                        <dgm:else name="Name92">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parTxLTRAlign" val="l"/>
                            <dgm:param type="parTxRTLAlign" val="r"/>
                            <dgm:param type="txAnchorVert" val="t"/>
                          </dgm:alg>
                        </dgm:if>
                        <dgm:else name="Name101">
                          <dgm:alg type="tx">
                            <dgm:param type="parTxLTRAlign" val="l"/>
                            <dgm:param type="parTxRTLAlign" val="l"/>
                            <dgm:param type="txAnchorVert" val="t"/>
                          </dgm:alg>
                        </dgm:else>
                      </dgm:choose>
                    </dgm:if>
                    <dgm:else name="Name102">
                      <dgm:choose name="Name103">
                        <dgm:if name="Name104" axis="root des" ptType="all node" func="maxDepth" op="gt" val="1">
                          <dgm:alg type="tx">
                            <dgm:param type="parTxLTRAlign" val="l"/>
                            <dgm:param type="parTxRTLAlign" val="r"/>
                            <dgm:param type="txAnchorVertCh" val="b"/>
                            <dgm:param type="txAnchorVert" val="b"/>
                          </dgm:alg>
                        </dgm:if>
                        <dgm:else name="Name105">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parTxLTRAlign" val="l"/>
                            <dgm:param type="parTxRTLAlign" val="r"/>
                            <dgm:param type="txAnchorVert" val="t"/>
                          </dgm:alg>
                        </dgm:if>
                        <dgm:else name="Name114">
                          <dgm:alg type="tx">
                            <dgm:param type="parTxLTRAlign" val="l"/>
                            <dgm:param type="parTxRTLAlign" val="l"/>
                            <dgm:param type="txAnchorVert" val="t"/>
                          </dgm:alg>
                        </dgm:else>
                      </dgm:choose>
                    </dgm:if>
                    <dgm:else name="Name115">
                      <dgm:choose name="Name116">
                        <dgm:if name="Name117" axis="root des" ptType="all node" func="maxDepth" op="gt" val="1">
                          <dgm:alg type="tx">
                            <dgm:param type="parTxLTRAlign" val="l"/>
                            <dgm:param type="parTxRTLAlign" val="r"/>
                            <dgm:param type="txAnchorVertCh" val="b"/>
                            <dgm:param type="txAnchorVert" val="b"/>
                          </dgm:alg>
                        </dgm:if>
                        <dgm:else name="Name11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parTxLTRAlign" val="l"/>
                            <dgm:param type="parTxRTLAlign" val="r"/>
                            <dgm:param type="txAnchorVert" val="t"/>
                          </dgm:alg>
                        </dgm:if>
                        <dgm:else name="Name127">
                          <dgm:alg type="tx">
                            <dgm:param type="parTxLTRAlign" val="l"/>
                            <dgm:param type="parTxRTLAlign" val="l"/>
                            <dgm:param type="txAnchorVert" val="t"/>
                          </dgm:alg>
                        </dgm:else>
                      </dgm:choose>
                    </dgm:if>
                    <dgm:else name="Name128">
                      <dgm:choose name="Name129">
                        <dgm:if name="Name130" axis="root des" ptType="all node" func="maxDepth" op="gt" val="1">
                          <dgm:alg type="tx">
                            <dgm:param type="parTxLTRAlign" val="l"/>
                            <dgm:param type="parTxRTLAlign" val="r"/>
                            <dgm:param type="txAnchorVertCh" val="b"/>
                            <dgm:param type="txAnchorVert" val="b"/>
                          </dgm:alg>
                        </dgm:if>
                        <dgm:else name="Name13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parTxLTRAlign" val="l"/>
                            <dgm:param type="parTxRTLAlign" val="r"/>
                            <dgm:param type="txAnchorVert" val="t"/>
                          </dgm:alg>
                        </dgm:if>
                        <dgm:else name="Name144">
                          <dgm:alg type="tx">
                            <dgm:param type="parTxLTRAlign" val="l"/>
                            <dgm:param type="parTxRTLAlign" val="l"/>
                            <dgm:param type="txAnchorVert" val="t"/>
                          </dgm:alg>
                        </dgm:else>
                      </dgm:choose>
                    </dgm:if>
                    <dgm:else name="Name145">
                      <dgm:choose name="Name146">
                        <dgm:if name="Name147" axis="root des" ptType="all node" func="maxDepth" op="gt" val="1">
                          <dgm:alg type="tx">
                            <dgm:param type="parTxLTRAlign" val="l"/>
                            <dgm:param type="parTxRTLAlign" val="r"/>
                            <dgm:param type="txAnchorVertCh" val="b"/>
                            <dgm:param type="txAnchorVert" val="b"/>
                          </dgm:alg>
                        </dgm:if>
                        <dgm:else name="Name148">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parTxLTRAlign" val="l"/>
                            <dgm:param type="parTxRTLAlign" val="r"/>
                            <dgm:param type="txAnchorVert" val="t"/>
                          </dgm:alg>
                        </dgm:if>
                        <dgm:else name="Name157">
                          <dgm:alg type="tx">
                            <dgm:param type="parTxLTRAlign" val="l"/>
                            <dgm:param type="parTxRTLAlign" val="l"/>
                            <dgm:param type="txAnchorVert" val="t"/>
                          </dgm:alg>
                        </dgm:else>
                      </dgm:choose>
                    </dgm:if>
                    <dgm:else name="Name158">
                      <dgm:choose name="Name159">
                        <dgm:if name="Name160" axis="root des" ptType="all node" func="maxDepth" op="gt" val="1">
                          <dgm:alg type="tx">
                            <dgm:param type="parTxLTRAlign" val="l"/>
                            <dgm:param type="parTxRTLAlign" val="r"/>
                            <dgm:param type="txAnchorVertCh" val="b"/>
                            <dgm:param type="txAnchorVert" val="b"/>
                          </dgm:alg>
                        </dgm:if>
                        <dgm:else name="Name161">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parTxLTRAlign" val="l"/>
                            <dgm:param type="parTxRTLAlign" val="r"/>
                            <dgm:param type="txAnchorVert" val="t"/>
                          </dgm:alg>
                        </dgm:if>
                        <dgm:else name="Name170">
                          <dgm:alg type="tx">
                            <dgm:param type="parTxLTRAlign" val="l"/>
                            <dgm:param type="parTxRTLAlign" val="l"/>
                            <dgm:param type="txAnchorVert" val="t"/>
                          </dgm:alg>
                        </dgm:else>
                      </dgm:choose>
                    </dgm:if>
                    <dgm:else name="Name171">
                      <dgm:choose name="Name172">
                        <dgm:if name="Name173" axis="root des" ptType="all node" func="maxDepth" op="gt" val="1">
                          <dgm:alg type="tx">
                            <dgm:param type="parTxLTRAlign" val="l"/>
                            <dgm:param type="parTxRTLAlign" val="r"/>
                            <dgm:param type="txAnchorVertCh" val="b"/>
                            <dgm:param type="txAnchorVert" val="b"/>
                          </dgm:alg>
                        </dgm:if>
                        <dgm:else name="Name174">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parTxLTRAlign" val="l"/>
                            <dgm:param type="parTxRTLAlign" val="r"/>
                            <dgm:param type="txAnchorVert" val="t"/>
                          </dgm:alg>
                        </dgm:if>
                        <dgm:else name="Name183">
                          <dgm:alg type="tx">
                            <dgm:param type="parTxLTRAlign" val="l"/>
                            <dgm:param type="parTxRTLAlign" val="l"/>
                            <dgm:param type="txAnchorVert" val="t"/>
                          </dgm:alg>
                        </dgm:else>
                      </dgm:choose>
                    </dgm:if>
                    <dgm:else name="Name184">
                      <dgm:choose name="Name185">
                        <dgm:if name="Name186" axis="root des" ptType="all node" func="maxDepth" op="gt" val="1">
                          <dgm:alg type="tx">
                            <dgm:param type="parTxLTRAlign" val="l"/>
                            <dgm:param type="parTxRTLAlign" val="r"/>
                            <dgm:param type="txAnchorVertCh" val="b"/>
                            <dgm:param type="txAnchorVert" val="b"/>
                          </dgm:alg>
                        </dgm:if>
                        <dgm:else name="Name187">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parTxLTRAlign" val="l"/>
                            <dgm:param type="parTxRTLAlign" val="r"/>
                            <dgm:param type="txAnchorVert" val="t"/>
                          </dgm:alg>
                        </dgm:if>
                        <dgm:else name="Name196">
                          <dgm:alg type="tx">
                            <dgm:param type="parTxLTRAlign" val="l"/>
                            <dgm:param type="parTxRTLAlign" val="l"/>
                            <dgm:param type="txAnchorVert" val="t"/>
                          </dgm:alg>
                        </dgm:else>
                      </dgm:choose>
                    </dgm:if>
                    <dgm:else name="Name197">
                      <dgm:choose name="Name198">
                        <dgm:if name="Name199" axis="root des" ptType="all node" func="maxDepth" op="gt" val="1">
                          <dgm:alg type="tx">
                            <dgm:param type="parTxLTRAlign" val="l"/>
                            <dgm:param type="parTxRTLAlign" val="r"/>
                            <dgm:param type="txAnchorVertCh" val="b"/>
                            <dgm:param type="txAnchorVert" val="b"/>
                          </dgm:alg>
                        </dgm:if>
                        <dgm:else name="Name200">
                          <dgm:alg type="tx">
                            <dgm:param type="parTxLTRAlign" val="r"/>
                            <dgm:param type="parTxRTLAlign" val="r"/>
                            <dgm:param type="txAnchorVert" val="b"/>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lProcess2#1">
  <dgm:title val=""/>
  <dgm:desc val=""/>
  <dgm:catLst>
    <dgm:cat type="list" pri="10000"/>
    <dgm:cat type="relationship" pri="13000"/>
  </dgm:catLst>
  <dgm:sampData>
    <dgm:dataModel>
      <dgm:ptLst>
        <dgm:pt modelId="0" type="doc">
          <dgm:prSet qsTypeId="urn:microsoft.com/office/officeart/2005/8/quickstyle/simple5"/>
        </dgm:pt>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 modelId="6" srcId="0" destId="3" srcOrd="2"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StepDownProcess#1">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tL"/>
          <dgm:param type="flowDir" val="row"/>
        </dgm:alg>
      </dgm:if>
      <dgm:else name="Name2">
        <dgm:alg type="snake">
          <dgm:param type="bkpt" val="fixed"/>
          <dgm:param type="bkPtFixedVal" val="1"/>
          <dgm:param type="off" val="off"/>
          <dgm:param type="grDir" val="tR"/>
          <dgm:param type="flowDir" val="row"/>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4">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5">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调度；准备时间</a:t>
            </a:r>
            <a:endParaRPr lang="en-US" altLang="zh-CN" dirty="0"/>
          </a:p>
          <a:p>
            <a:r>
              <a:rPr lang="zh-CN" altLang="en-US" dirty="0"/>
              <a:t>监控程序；</a:t>
            </a:r>
          </a:p>
        </p:txBody>
      </p:sp>
      <p:sp>
        <p:nvSpPr>
          <p:cNvPr id="4" name="灯片编号占位符 3"/>
          <p:cNvSpPr>
            <a:spLocks noGrp="1"/>
          </p:cNvSpPr>
          <p:nvPr>
            <p:ph type="sldNum" sz="quarter" idx="5"/>
          </p:nvPr>
        </p:nvSpPr>
        <p:spPr/>
        <p:txBody>
          <a:bodyPr/>
          <a:lstStyle/>
          <a:p>
            <a:fld id="{71A6B063-F08D-42AA-9E48-B51AAF1AE57F}" type="slidenum">
              <a:rPr lang="zh-CN" altLang="en-US" smtClean="0"/>
              <a:t>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等待事件发生处理加快；占用内存，需要交换</a:t>
            </a:r>
          </a:p>
        </p:txBody>
      </p:sp>
      <p:sp>
        <p:nvSpPr>
          <p:cNvPr id="4" name="灯片编号占位符 3"/>
          <p:cNvSpPr>
            <a:spLocks noGrp="1"/>
          </p:cNvSpPr>
          <p:nvPr>
            <p:ph type="sldNum" sz="quarter" idx="5"/>
          </p:nvPr>
        </p:nvSpPr>
        <p:spPr/>
        <p:txBody>
          <a:bodyPr/>
          <a:lstStyle/>
          <a:p>
            <a:fld id="{71A6B063-F08D-42AA-9E48-B51AAF1AE57F}" type="slidenum">
              <a:rPr lang="zh-CN" altLang="en-US" smtClean="0"/>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要去临界区，同时要去看轮到谁了</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78208C4-AF3C-4195-B902-27E2F003D7EA}" type="slidenum">
              <a:rPr lang="zh-CN" altLang="en-US" smtClean="0"/>
              <a:t>74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对比</a:t>
            </a:r>
            <a:r>
              <a:rPr lang="en-US" altLang="zh-CN" dirty="0"/>
              <a:t>PFF</a:t>
            </a:r>
            <a:r>
              <a:rPr lang="zh-CN" altLang="en-US" dirty="0"/>
              <a:t>，在过渡阶段，快速而连续缺页，驻留集一直增长。</a:t>
            </a:r>
            <a:r>
              <a:rPr lang="en-US" altLang="zh-CN" dirty="0"/>
              <a:t>VSWS</a:t>
            </a:r>
            <a:r>
              <a:rPr lang="zh-CN" altLang="en-US" dirty="0"/>
              <a:t>，最坏情况，时间达到</a:t>
            </a:r>
            <a:r>
              <a:rPr lang="en-US" altLang="zh-CN" dirty="0"/>
              <a:t>M</a:t>
            </a:r>
            <a:r>
              <a:rPr lang="zh-CN" altLang="en-US" dirty="0"/>
              <a:t>就会清理一次。</a:t>
            </a:r>
          </a:p>
        </p:txBody>
      </p:sp>
      <p:sp>
        <p:nvSpPr>
          <p:cNvPr id="4" name="灯片编号占位符 3"/>
          <p:cNvSpPr>
            <a:spLocks noGrp="1"/>
          </p:cNvSpPr>
          <p:nvPr>
            <p:ph type="sldNum" sz="quarter" idx="5"/>
          </p:nvPr>
        </p:nvSpPr>
        <p:spPr/>
        <p:txBody>
          <a:bodyPr/>
          <a:lstStyle/>
          <a:p>
            <a:fld id="{578208C4-AF3C-4195-B902-27E2F003D7EA}" type="slidenum">
              <a:rPr lang="zh-CN" altLang="en-US" smtClean="0"/>
              <a:t>76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6053118-420F-4BF3-ADCB-9BD266F698FC}" type="datetime1">
              <a:rPr lang="zh-CN" altLang="en-US" smtClean="0"/>
              <a:t>2025/1/8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5B5637-C3CB-4C8A-8640-3609C004F1D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C9C6713-E03A-4369-B0CA-AD0F4A26CA08}" type="datetime1">
              <a:rPr lang="zh-CN" altLang="en-US" smtClean="0"/>
              <a:t>2025/1/8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5B5637-C3CB-4C8A-8640-3609C004F1D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7B6FCB6-1DE3-4AB4-A040-41FD86D581FB}" type="datetime1">
              <a:rPr lang="zh-CN" altLang="en-US" smtClean="0"/>
              <a:t>2025/1/8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5B5637-C3CB-4C8A-8640-3609C004F1D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FF60A3F8-1585-40EA-B1C1-E790580DE31B}" type="datetime1">
              <a:rPr lang="zh-CN" altLang="en-US" smtClean="0"/>
              <a:t>2025/1/8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5B5637-C3CB-4C8A-8640-3609C004F1D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5D0253C-28B3-4A2D-A511-6361AF3A893A}" type="datetime1">
              <a:rPr lang="zh-CN" altLang="en-US" smtClean="0"/>
              <a:t>2025/1/8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5B5637-C3CB-4C8A-8640-3609C004F1D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6639181C-929A-499C-975C-73E5F4FCECCE}" type="datetime1">
              <a:rPr lang="zh-CN" altLang="en-US" smtClean="0"/>
              <a:t>2025/1/8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5B5637-C3CB-4C8A-8640-3609C004F1D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6DC67EE-0354-4C79-88E1-6A61DC425B98}" type="datetime1">
              <a:rPr lang="zh-CN" altLang="en-US" smtClean="0"/>
              <a:t>2025/1/8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5B5637-C3CB-4C8A-8640-3609C004F1D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5974EA3-C797-458C-AB1D-ABBB9D658A44}" type="datetime1">
              <a:rPr lang="zh-CN" altLang="en-US" smtClean="0"/>
              <a:t>2025/1/8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5B5637-C3CB-4C8A-8640-3609C004F1D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2BCB06-78E1-4C13-BF0E-C73A28EFA2D8}" type="datetime1">
              <a:rPr lang="zh-CN" altLang="en-US" smtClean="0"/>
              <a:t>2025/1/8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5B5637-C3CB-4C8A-8640-3609C004F1D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E4E1F74-6212-4E82-BB36-B3D00D5137B7}" type="datetime1">
              <a:rPr lang="zh-CN" altLang="en-US" smtClean="0"/>
              <a:t>2025/1/8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5B5637-C3CB-4C8A-8640-3609C004F1D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67DA3C1-8499-4D19-8D49-A4BE9F697AF0}" type="datetime1">
              <a:rPr lang="zh-CN" altLang="en-US" smtClean="0"/>
              <a:t>2025/1/8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5B5637-C3CB-4C8A-8640-3609C004F1D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0FAA1F-95C6-44AD-A2A7-93828EFEB616}" type="datetime1">
              <a:rPr lang="zh-CN" altLang="en-US" smtClean="0"/>
              <a:t>2025/1/8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5B5637-C3CB-4C8A-8640-3609C004F1D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0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17.jpeg"/><Relationship Id="rId4" Type="http://schemas.openxmlformats.org/officeDocument/2006/relationships/image" Target="../media/image16.jpe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hyperlink" Target="https://ieeexplore.ieee.org/stamp/stamp.jsp?tp=&amp;arnumber=1703057"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19" Type="http://schemas.openxmlformats.org/officeDocument/2006/relationships/diagramQuickStyle" Target="../diagrams/quickStyle5.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OS</a:t>
            </a:r>
            <a:r>
              <a:rPr lang="zh-CN" altLang="en-US"/>
              <a:t>期末</a:t>
            </a:r>
            <a:r>
              <a:rPr lang="zh-CN" altLang="en-US" dirty="0"/>
              <a:t>复习</a:t>
            </a:r>
          </a:p>
        </p:txBody>
      </p:sp>
      <p:sp>
        <p:nvSpPr>
          <p:cNvPr id="3" name="副标题 2"/>
          <p:cNvSpPr>
            <a:spLocks noGrp="1"/>
          </p:cNvSpPr>
          <p:nvPr>
            <p:ph type="subTitle" idx="1"/>
          </p:nvPr>
        </p:nvSpPr>
        <p:spPr/>
        <p:txBody>
          <a:bodyPr/>
          <a:lstStyle/>
          <a:p>
            <a:r>
              <a:rPr lang="zh-CN" altLang="en-US" dirty="0"/>
              <a:t>中山大学 人工智能学院</a:t>
            </a:r>
            <a:endParaRPr lang="en-US" altLang="zh-CN" dirty="0"/>
          </a:p>
          <a:p>
            <a:r>
              <a:rPr lang="zh-CN" altLang="en-US" dirty="0"/>
              <a:t>陈梓潼</a:t>
            </a:r>
          </a:p>
        </p:txBody>
      </p:sp>
      <p:sp>
        <p:nvSpPr>
          <p:cNvPr id="4" name="灯片编号占位符 3"/>
          <p:cNvSpPr>
            <a:spLocks noGrp="1"/>
          </p:cNvSpPr>
          <p:nvPr>
            <p:ph type="sldNum" sz="quarter" idx="12"/>
          </p:nvPr>
        </p:nvSpPr>
        <p:spPr/>
        <p:txBody>
          <a:bodyPr/>
          <a:lstStyle/>
          <a:p>
            <a:fld id="{D75B5637-C3CB-4C8A-8640-3609C004F1D9}"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30" y="109948"/>
            <a:ext cx="10515600" cy="1325563"/>
          </a:xfrm>
        </p:spPr>
        <p:txBody>
          <a:bodyPr/>
          <a:lstStyle/>
          <a:p>
            <a:r>
              <a:rPr lang="zh-CN" altLang="en-US" dirty="0"/>
              <a:t>进程</a:t>
            </a:r>
          </a:p>
        </p:txBody>
      </p:sp>
      <p:graphicFrame>
        <p:nvGraphicFramePr>
          <p:cNvPr id="6" name="图示 3"/>
          <p:cNvGraphicFramePr/>
          <p:nvPr/>
        </p:nvGraphicFramePr>
        <p:xfrm>
          <a:off x="3459255" y="1551305"/>
          <a:ext cx="4219575" cy="4535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p:cNvSpPr>
            <a:spLocks noGrp="1"/>
          </p:cNvSpPr>
          <p:nvPr>
            <p:ph type="sldNum" sz="quarter" idx="12"/>
          </p:nvPr>
        </p:nvSpPr>
        <p:spPr/>
        <p:txBody>
          <a:bodyPr/>
          <a:lstStyle/>
          <a:p>
            <a:fld id="{D75B5637-C3CB-4C8A-8640-3609C004F1D9}"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100</a:t>
            </a:fld>
            <a:endParaRPr lang="zh-CN" altLang="en-US"/>
          </a:p>
        </p:txBody>
      </p:sp>
      <p:sp>
        <p:nvSpPr>
          <p:cNvPr id="3" name="标题 1"/>
          <p:cNvSpPr txBox="1"/>
          <p:nvPr/>
        </p:nvSpPr>
        <p:spPr>
          <a:xfrm>
            <a:off x="336155" y="220119"/>
            <a:ext cx="3980595" cy="8462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堆</a:t>
            </a:r>
          </a:p>
        </p:txBody>
      </p:sp>
      <p:sp>
        <p:nvSpPr>
          <p:cNvPr id="5" name="Content Placeholder 2"/>
          <p:cNvSpPr txBox="1"/>
          <p:nvPr/>
        </p:nvSpPr>
        <p:spPr>
          <a:xfrm>
            <a:off x="336155" y="1066394"/>
            <a:ext cx="5264046" cy="34906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t>特点：</a:t>
            </a:r>
            <a:endParaRPr lang="en-US" altLang="zh-CN" sz="2800" dirty="0"/>
          </a:p>
          <a:p>
            <a:r>
              <a:rPr lang="zh-CN" altLang="en-US" sz="2800" dirty="0"/>
              <a:t>最简单的文件组织形式</a:t>
            </a:r>
          </a:p>
          <a:p>
            <a:r>
              <a:rPr lang="zh-CN" altLang="en-US" dirty="0">
                <a:ea typeface="宋体" panose="02010600030101010101" pitchFamily="2" charset="-122"/>
              </a:rPr>
              <a:t>数据按到达顺序被收集</a:t>
            </a:r>
            <a:endParaRPr lang="en-US" altLang="zh-CN" dirty="0">
              <a:ea typeface="宋体" panose="02010600030101010101" pitchFamily="2" charset="-122"/>
            </a:endParaRPr>
          </a:p>
          <a:p>
            <a:r>
              <a:rPr lang="zh-CN" altLang="en-US" dirty="0">
                <a:ea typeface="宋体" panose="02010600030101010101" pitchFamily="2" charset="-122"/>
              </a:rPr>
              <a:t>每条记录由一串数据组成</a:t>
            </a:r>
            <a:endParaRPr lang="en-US" altLang="zh-CN" dirty="0">
              <a:ea typeface="宋体" panose="02010600030101010101" pitchFamily="2" charset="-122"/>
            </a:endParaRPr>
          </a:p>
          <a:p>
            <a:r>
              <a:rPr lang="zh-CN" altLang="en-US" dirty="0">
                <a:ea typeface="宋体" panose="02010600030101010101" pitchFamily="2" charset="-122"/>
              </a:rPr>
              <a:t>目的仅仅是 积累大量的数据并保存数据</a:t>
            </a:r>
            <a:endParaRPr lang="en-US" altLang="zh-CN" dirty="0">
              <a:ea typeface="宋体" panose="02010600030101010101" pitchFamily="2" charset="-122"/>
            </a:endParaRPr>
          </a:p>
          <a:p>
            <a:r>
              <a:rPr lang="zh-CN" altLang="en-US" dirty="0">
                <a:highlight>
                  <a:srgbClr val="FFFF00"/>
                </a:highlight>
                <a:ea typeface="宋体" panose="02010600030101010101" pitchFamily="2" charset="-122"/>
              </a:rPr>
              <a:t>记录的访问是通过穷举</a:t>
            </a:r>
          </a:p>
        </p:txBody>
      </p:sp>
      <p:graphicFrame>
        <p:nvGraphicFramePr>
          <p:cNvPr id="6" name="表格 6"/>
          <p:cNvGraphicFramePr>
            <a:graphicFrameLocks noGrp="1"/>
          </p:cNvGraphicFramePr>
          <p:nvPr/>
        </p:nvGraphicFramePr>
        <p:xfrm>
          <a:off x="6501985" y="1066394"/>
          <a:ext cx="5027949" cy="4191000"/>
        </p:xfrm>
        <a:graphic>
          <a:graphicData uri="http://schemas.openxmlformats.org/drawingml/2006/table">
            <a:tbl>
              <a:tblPr firstRow="1" bandRow="1">
                <a:tableStyleId>{5C22544A-7EE6-4342-B048-85BDC9FD1C3A}</a:tableStyleId>
              </a:tblPr>
              <a:tblGrid>
                <a:gridCol w="2011179">
                  <a:extLst>
                    <a:ext uri="{9D8B030D-6E8A-4147-A177-3AD203B41FA5}">
                      <a16:colId xmlns:a16="http://schemas.microsoft.com/office/drawing/2014/main" val="20000"/>
                    </a:ext>
                  </a:extLst>
                </a:gridCol>
                <a:gridCol w="502795">
                  <a:extLst>
                    <a:ext uri="{9D8B030D-6E8A-4147-A177-3AD203B41FA5}">
                      <a16:colId xmlns:a16="http://schemas.microsoft.com/office/drawing/2014/main" val="20001"/>
                    </a:ext>
                  </a:extLst>
                </a:gridCol>
                <a:gridCol w="502795">
                  <a:extLst>
                    <a:ext uri="{9D8B030D-6E8A-4147-A177-3AD203B41FA5}">
                      <a16:colId xmlns:a16="http://schemas.microsoft.com/office/drawing/2014/main" val="20002"/>
                    </a:ext>
                  </a:extLst>
                </a:gridCol>
                <a:gridCol w="502795">
                  <a:extLst>
                    <a:ext uri="{9D8B030D-6E8A-4147-A177-3AD203B41FA5}">
                      <a16:colId xmlns:a16="http://schemas.microsoft.com/office/drawing/2014/main" val="20003"/>
                    </a:ext>
                  </a:extLst>
                </a:gridCol>
                <a:gridCol w="502795">
                  <a:extLst>
                    <a:ext uri="{9D8B030D-6E8A-4147-A177-3AD203B41FA5}">
                      <a16:colId xmlns:a16="http://schemas.microsoft.com/office/drawing/2014/main" val="20004"/>
                    </a:ext>
                  </a:extLst>
                </a:gridCol>
                <a:gridCol w="502795">
                  <a:extLst>
                    <a:ext uri="{9D8B030D-6E8A-4147-A177-3AD203B41FA5}">
                      <a16:colId xmlns:a16="http://schemas.microsoft.com/office/drawing/2014/main" val="20005"/>
                    </a:ext>
                  </a:extLst>
                </a:gridCol>
                <a:gridCol w="502795">
                  <a:extLst>
                    <a:ext uri="{9D8B030D-6E8A-4147-A177-3AD203B41FA5}">
                      <a16:colId xmlns:a16="http://schemas.microsoft.com/office/drawing/2014/main" val="20006"/>
                    </a:ext>
                  </a:extLst>
                </a:gridCol>
              </a:tblGrid>
              <a:tr h="523875">
                <a:tc gridSpan="5">
                  <a:txBody>
                    <a:bodyPr/>
                    <a:lstStyle/>
                    <a:p>
                      <a:endParaRPr lang="zh-CN" altLang="en-US" dirty="0"/>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a:txBody>
                    <a:bodyPr/>
                    <a:lstStyle/>
                    <a:p>
                      <a:endParaRPr lang="zh-CN" altLang="en-US"/>
                    </a:p>
                  </a:txBody>
                  <a:tcPr>
                    <a:noFill/>
                  </a:tcPr>
                </a:tc>
                <a:tc>
                  <a:txBody>
                    <a:bodyPr/>
                    <a:lstStyle/>
                    <a:p>
                      <a:endParaRPr lang="zh-CN" altLang="en-US"/>
                    </a:p>
                  </a:txBody>
                  <a:tcPr>
                    <a:noFill/>
                  </a:tcPr>
                </a:tc>
                <a:extLst>
                  <a:ext uri="{0D108BD9-81ED-4DB2-BD59-A6C34878D82A}">
                    <a16:rowId xmlns:a16="http://schemas.microsoft.com/office/drawing/2014/main" val="10000"/>
                  </a:ext>
                </a:extLst>
              </a:tr>
              <a:tr h="523875">
                <a:tc gridSpan="3">
                  <a:txBody>
                    <a:bodyPr/>
                    <a:lstStyle/>
                    <a:p>
                      <a:endParaRPr lang="zh-CN" altLang="en-US" dirty="0"/>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a:txBody>
                    <a:bodyPr/>
                    <a:lstStyle/>
                    <a:p>
                      <a:endParaRPr lang="zh-CN" altLang="en-US"/>
                    </a:p>
                  </a:txBody>
                  <a:tcPr>
                    <a:noFill/>
                  </a:tcPr>
                </a:tc>
                <a:tc>
                  <a:txBody>
                    <a:bodyPr/>
                    <a:lstStyle/>
                    <a:p>
                      <a:endParaRPr lang="zh-CN" altLang="en-US"/>
                    </a:p>
                  </a:txBody>
                  <a:tcPr>
                    <a:noFill/>
                  </a:tcPr>
                </a:tc>
                <a:tc>
                  <a:txBody>
                    <a:bodyPr/>
                    <a:lstStyle/>
                    <a:p>
                      <a:endParaRPr lang="zh-CN" altLang="en-US"/>
                    </a:p>
                  </a:txBody>
                  <a:tcPr>
                    <a:noFill/>
                  </a:tcPr>
                </a:tc>
                <a:tc>
                  <a:txBody>
                    <a:bodyPr/>
                    <a:lstStyle/>
                    <a:p>
                      <a:endParaRPr lang="zh-CN" altLang="en-US"/>
                    </a:p>
                  </a:txBody>
                  <a:tcPr>
                    <a:noFill/>
                  </a:tcPr>
                </a:tc>
                <a:extLst>
                  <a:ext uri="{0D108BD9-81ED-4DB2-BD59-A6C34878D82A}">
                    <a16:rowId xmlns:a16="http://schemas.microsoft.com/office/drawing/2014/main" val="10001"/>
                  </a:ext>
                </a:extLst>
              </a:tr>
              <a:tr h="523875">
                <a:tc gridSpan="6">
                  <a:txBody>
                    <a:bodyPr/>
                    <a:lstStyle/>
                    <a:p>
                      <a:endParaRPr lang="zh-CN" altLang="en-US" dirty="0"/>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a:txBody>
                    <a:bodyPr/>
                    <a:lstStyle/>
                    <a:p>
                      <a:endParaRPr lang="zh-CN" altLang="en-US"/>
                    </a:p>
                  </a:txBody>
                  <a:tcPr>
                    <a:noFill/>
                  </a:tcPr>
                </a:tc>
                <a:extLst>
                  <a:ext uri="{0D108BD9-81ED-4DB2-BD59-A6C34878D82A}">
                    <a16:rowId xmlns:a16="http://schemas.microsoft.com/office/drawing/2014/main" val="10002"/>
                  </a:ext>
                </a:extLst>
              </a:tr>
              <a:tr h="523875">
                <a:tc gridSpan="2">
                  <a:txBody>
                    <a:bodyPr/>
                    <a:lstStyle/>
                    <a:p>
                      <a:endParaRPr lang="zh-CN" altLang="en-US" dirty="0"/>
                    </a:p>
                  </a:txBody>
                  <a:tcPr>
                    <a:solidFill>
                      <a:schemeClr val="bg2"/>
                    </a:solidFill>
                  </a:tcPr>
                </a:tc>
                <a:tc hMerge="1">
                  <a:txBody>
                    <a:bodyPr/>
                    <a:lstStyle/>
                    <a:p>
                      <a:endParaRPr lang="zh-CN"/>
                    </a:p>
                  </a:txBody>
                  <a:tcPr>
                    <a:noFill/>
                  </a:tcPr>
                </a:tc>
                <a:tc>
                  <a:txBody>
                    <a:bodyPr/>
                    <a:lstStyle/>
                    <a:p>
                      <a:endParaRPr lang="zh-CN" altLang="en-US" dirty="0"/>
                    </a:p>
                  </a:txBody>
                  <a:tcPr>
                    <a:noFill/>
                  </a:tcPr>
                </a:tc>
                <a:tc>
                  <a:txBody>
                    <a:bodyPr/>
                    <a:lstStyle/>
                    <a:p>
                      <a:endParaRPr lang="zh-CN" altLang="en-US" dirty="0"/>
                    </a:p>
                  </a:txBody>
                  <a:tcPr>
                    <a:noFill/>
                  </a:tcPr>
                </a:tc>
                <a:tc>
                  <a:txBody>
                    <a:bodyPr/>
                    <a:lstStyle/>
                    <a:p>
                      <a:endParaRPr lang="zh-CN" altLang="en-US"/>
                    </a:p>
                  </a:txBody>
                  <a:tcPr>
                    <a:noFill/>
                  </a:tcPr>
                </a:tc>
                <a:tc>
                  <a:txBody>
                    <a:bodyPr/>
                    <a:lstStyle/>
                    <a:p>
                      <a:endParaRPr lang="zh-CN" altLang="en-US"/>
                    </a:p>
                  </a:txBody>
                  <a:tcPr>
                    <a:noFill/>
                  </a:tcPr>
                </a:tc>
                <a:tc>
                  <a:txBody>
                    <a:bodyPr/>
                    <a:lstStyle/>
                    <a:p>
                      <a:endParaRPr lang="zh-CN" altLang="en-US"/>
                    </a:p>
                  </a:txBody>
                  <a:tcPr>
                    <a:noFill/>
                  </a:tcPr>
                </a:tc>
                <a:extLst>
                  <a:ext uri="{0D108BD9-81ED-4DB2-BD59-A6C34878D82A}">
                    <a16:rowId xmlns:a16="http://schemas.microsoft.com/office/drawing/2014/main" val="10003"/>
                  </a:ext>
                </a:extLst>
              </a:tr>
              <a:tr h="523875">
                <a:tc gridSpan="7">
                  <a:txBody>
                    <a:bodyPr/>
                    <a:lstStyle/>
                    <a:p>
                      <a:endParaRPr lang="zh-CN" altLang="en-US" dirty="0"/>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extLst>
                  <a:ext uri="{0D108BD9-81ED-4DB2-BD59-A6C34878D82A}">
                    <a16:rowId xmlns:a16="http://schemas.microsoft.com/office/drawing/2014/main" val="10004"/>
                  </a:ext>
                </a:extLst>
              </a:tr>
              <a:tr h="523875">
                <a:tc>
                  <a:txBody>
                    <a:bodyPr/>
                    <a:lstStyle/>
                    <a:p>
                      <a:endParaRPr lang="zh-CN" altLang="en-US" dirty="0"/>
                    </a:p>
                  </a:txBody>
                  <a:tcPr>
                    <a:solidFill>
                      <a:schemeClr val="bg2"/>
                    </a:solidFill>
                  </a:tcPr>
                </a:tc>
                <a:tc>
                  <a:txBody>
                    <a:bodyPr/>
                    <a:lstStyle/>
                    <a:p>
                      <a:endParaRPr lang="zh-CN" altLang="en-US" dirty="0"/>
                    </a:p>
                  </a:txBody>
                  <a:tcPr>
                    <a:noFill/>
                  </a:tcPr>
                </a:tc>
                <a:tc>
                  <a:txBody>
                    <a:bodyPr/>
                    <a:lstStyle/>
                    <a:p>
                      <a:endParaRPr lang="zh-CN" altLang="en-US" dirty="0"/>
                    </a:p>
                  </a:txBody>
                  <a:tcPr>
                    <a:noFill/>
                  </a:tcPr>
                </a:tc>
                <a:tc>
                  <a:txBody>
                    <a:bodyPr/>
                    <a:lstStyle/>
                    <a:p>
                      <a:endParaRPr lang="zh-CN" altLang="en-US" dirty="0"/>
                    </a:p>
                  </a:txBody>
                  <a:tcPr>
                    <a:noFill/>
                  </a:tcPr>
                </a:tc>
                <a:tc>
                  <a:txBody>
                    <a:bodyPr/>
                    <a:lstStyle/>
                    <a:p>
                      <a:endParaRPr lang="zh-CN" altLang="en-US" dirty="0"/>
                    </a:p>
                  </a:txBody>
                  <a:tcPr>
                    <a:noFill/>
                  </a:tcPr>
                </a:tc>
                <a:tc>
                  <a:txBody>
                    <a:bodyPr/>
                    <a:lstStyle/>
                    <a:p>
                      <a:endParaRPr lang="zh-CN" altLang="en-US"/>
                    </a:p>
                  </a:txBody>
                  <a:tcPr>
                    <a:noFill/>
                  </a:tcPr>
                </a:tc>
                <a:tc>
                  <a:txBody>
                    <a:bodyPr/>
                    <a:lstStyle/>
                    <a:p>
                      <a:endParaRPr lang="zh-CN" altLang="en-US" dirty="0"/>
                    </a:p>
                  </a:txBody>
                  <a:tcPr>
                    <a:noFill/>
                  </a:tcPr>
                </a:tc>
                <a:extLst>
                  <a:ext uri="{0D108BD9-81ED-4DB2-BD59-A6C34878D82A}">
                    <a16:rowId xmlns:a16="http://schemas.microsoft.com/office/drawing/2014/main" val="10005"/>
                  </a:ext>
                </a:extLst>
              </a:tr>
              <a:tr h="523875">
                <a:tc gridSpan="4">
                  <a:txBody>
                    <a:bodyPr/>
                    <a:lstStyle/>
                    <a:p>
                      <a:endParaRPr lang="zh-CN" altLang="en-US" dirty="0"/>
                    </a:p>
                  </a:txBody>
                  <a:tcPr>
                    <a:solidFill>
                      <a:schemeClr val="bg2"/>
                    </a:solidFill>
                  </a:tcPr>
                </a:tc>
                <a:tc hMerge="1">
                  <a:txBody>
                    <a:bodyPr/>
                    <a:lstStyle/>
                    <a:p>
                      <a:endParaRPr lang="zh-CN"/>
                    </a:p>
                  </a:txBody>
                  <a:tcPr>
                    <a:noFill/>
                  </a:tcPr>
                </a:tc>
                <a:tc hMerge="1">
                  <a:txBody>
                    <a:bodyPr/>
                    <a:lstStyle/>
                    <a:p>
                      <a:endParaRPr lang="zh-CN"/>
                    </a:p>
                  </a:txBody>
                  <a:tcPr>
                    <a:noFill/>
                  </a:tcPr>
                </a:tc>
                <a:tc hMerge="1">
                  <a:txBody>
                    <a:bodyPr/>
                    <a:lstStyle/>
                    <a:p>
                      <a:endParaRPr lang="zh-CN"/>
                    </a:p>
                  </a:txBody>
                  <a:tcPr>
                    <a:noFill/>
                  </a:tcPr>
                </a:tc>
                <a:tc>
                  <a:txBody>
                    <a:bodyPr/>
                    <a:lstStyle/>
                    <a:p>
                      <a:endParaRPr lang="zh-CN" altLang="en-US" dirty="0"/>
                    </a:p>
                  </a:txBody>
                  <a:tcPr>
                    <a:noFill/>
                  </a:tcPr>
                </a:tc>
                <a:tc>
                  <a:txBody>
                    <a:bodyPr/>
                    <a:lstStyle/>
                    <a:p>
                      <a:endParaRPr lang="zh-CN" altLang="en-US" dirty="0"/>
                    </a:p>
                  </a:txBody>
                  <a:tcPr>
                    <a:noFill/>
                  </a:tcPr>
                </a:tc>
                <a:tc>
                  <a:txBody>
                    <a:bodyPr/>
                    <a:lstStyle/>
                    <a:p>
                      <a:endParaRPr lang="zh-CN" altLang="en-US" dirty="0"/>
                    </a:p>
                  </a:txBody>
                  <a:tcPr>
                    <a:noFill/>
                  </a:tcPr>
                </a:tc>
                <a:extLst>
                  <a:ext uri="{0D108BD9-81ED-4DB2-BD59-A6C34878D82A}">
                    <a16:rowId xmlns:a16="http://schemas.microsoft.com/office/drawing/2014/main" val="10006"/>
                  </a:ext>
                </a:extLst>
              </a:tr>
              <a:tr h="523875">
                <a:tc gridSpan="7">
                  <a:txBody>
                    <a:bodyPr/>
                    <a:lstStyle/>
                    <a:p>
                      <a:endParaRPr lang="zh-CN" altLang="en-US" dirty="0"/>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tc hMerge="1">
                  <a:txBody>
                    <a:bodyPr/>
                    <a:lstStyle/>
                    <a:p>
                      <a:endParaRPr lang="zh-CN"/>
                    </a:p>
                  </a:txBody>
                  <a:tcPr>
                    <a:solidFill>
                      <a:schemeClr val="bg2"/>
                    </a:solidFill>
                  </a:tcPr>
                </a:tc>
                <a:extLst>
                  <a:ext uri="{0D108BD9-81ED-4DB2-BD59-A6C34878D82A}">
                    <a16:rowId xmlns:a16="http://schemas.microsoft.com/office/drawing/2014/main" val="10007"/>
                  </a:ext>
                </a:extLst>
              </a:tr>
            </a:tbl>
          </a:graphicData>
        </a:graphic>
      </p:graphicFrame>
      <p:sp>
        <p:nvSpPr>
          <p:cNvPr id="7" name="Content Placeholder 2"/>
          <p:cNvSpPr txBox="1"/>
          <p:nvPr/>
        </p:nvSpPr>
        <p:spPr>
          <a:xfrm>
            <a:off x="380708" y="4976167"/>
            <a:ext cx="5264046" cy="16617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t>适用：</a:t>
            </a:r>
            <a:endParaRPr lang="en-US" altLang="zh-CN" sz="2800" dirty="0"/>
          </a:p>
          <a:p>
            <a:r>
              <a:rPr lang="zh-CN" altLang="en-US" dirty="0"/>
              <a:t>数据在处理前采集并存储</a:t>
            </a:r>
            <a:endParaRPr lang="en-US" altLang="zh-CN" dirty="0"/>
          </a:p>
          <a:p>
            <a:r>
              <a:rPr lang="zh-CN" altLang="en-US" sz="2800" dirty="0"/>
              <a:t>数据难以组织</a:t>
            </a:r>
          </a:p>
        </p:txBody>
      </p:sp>
      <p:sp>
        <p:nvSpPr>
          <p:cNvPr id="8" name="Content Placeholder 2"/>
          <p:cNvSpPr txBox="1"/>
          <p:nvPr/>
        </p:nvSpPr>
        <p:spPr>
          <a:xfrm>
            <a:off x="6501985" y="5454383"/>
            <a:ext cx="4066081" cy="10845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t>变长记录；可变域集</a:t>
            </a:r>
            <a:endParaRPr lang="en-US" altLang="zh-CN" dirty="0"/>
          </a:p>
          <a:p>
            <a:pPr marL="0" indent="0">
              <a:buNone/>
            </a:pPr>
            <a:r>
              <a:rPr lang="zh-CN" altLang="en-US" dirty="0">
                <a:highlight>
                  <a:srgbClr val="FFFF00"/>
                </a:highlight>
              </a:rPr>
              <a:t>按时间先后顺序</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101</a:t>
            </a:fld>
            <a:endParaRPr lang="zh-CN" altLang="en-US"/>
          </a:p>
        </p:txBody>
      </p:sp>
      <p:sp>
        <p:nvSpPr>
          <p:cNvPr id="3" name="标题 1"/>
          <p:cNvSpPr txBox="1"/>
          <p:nvPr/>
        </p:nvSpPr>
        <p:spPr>
          <a:xfrm>
            <a:off x="336155" y="220119"/>
            <a:ext cx="3980595" cy="8462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顺序文件</a:t>
            </a:r>
          </a:p>
        </p:txBody>
      </p:sp>
      <p:sp>
        <p:nvSpPr>
          <p:cNvPr id="4" name="Content Placeholder 2"/>
          <p:cNvSpPr txBox="1"/>
          <p:nvPr/>
        </p:nvSpPr>
        <p:spPr>
          <a:xfrm>
            <a:off x="336155" y="1221699"/>
            <a:ext cx="3444761" cy="252584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ea typeface="宋体" panose="02010600030101010101" pitchFamily="2" charset="-122"/>
              </a:rPr>
              <a:t>特点：</a:t>
            </a:r>
            <a:endParaRPr lang="en-US" altLang="zh-CN" dirty="0">
              <a:ea typeface="宋体" panose="02010600030101010101" pitchFamily="2" charset="-122"/>
            </a:endParaRPr>
          </a:p>
          <a:p>
            <a:r>
              <a:rPr lang="zh-CN" altLang="en-US" dirty="0">
                <a:ea typeface="宋体" panose="02010600030101010101" pitchFamily="2" charset="-122"/>
              </a:rPr>
              <a:t>最常用</a:t>
            </a:r>
            <a:endParaRPr lang="en-US" altLang="zh-CN" dirty="0">
              <a:ea typeface="宋体" panose="02010600030101010101" pitchFamily="2" charset="-122"/>
            </a:endParaRPr>
          </a:p>
          <a:p>
            <a:r>
              <a:rPr lang="zh-CN" altLang="en-US" dirty="0">
                <a:ea typeface="宋体" panose="02010600030101010101" pitchFamily="2" charset="-122"/>
              </a:rPr>
              <a:t>固定格式</a:t>
            </a:r>
            <a:endParaRPr lang="en-US" altLang="zh-CN" dirty="0">
              <a:ea typeface="宋体" panose="02010600030101010101" pitchFamily="2" charset="-122"/>
            </a:endParaRPr>
          </a:p>
          <a:p>
            <a:r>
              <a:rPr lang="zh-CN" altLang="en-US" dirty="0">
                <a:ea typeface="宋体" panose="02010600030101010101" pitchFamily="2" charset="-122"/>
              </a:rPr>
              <a:t>按关键域来存储</a:t>
            </a:r>
            <a:endParaRPr lang="en-US" altLang="zh-CN" dirty="0">
              <a:ea typeface="宋体" panose="02010600030101010101" pitchFamily="2" charset="-122"/>
            </a:endParaRPr>
          </a:p>
          <a:p>
            <a:r>
              <a:rPr lang="zh-CN" altLang="en-US" dirty="0">
                <a:highlight>
                  <a:srgbClr val="FFFF00"/>
                </a:highlight>
                <a:ea typeface="宋体" panose="02010600030101010101" pitchFamily="2" charset="-122"/>
              </a:rPr>
              <a:t>顺序查找</a:t>
            </a:r>
            <a:endParaRPr lang="en-US" altLang="zh-CN" dirty="0">
              <a:ea typeface="宋体" panose="02010600030101010101" pitchFamily="2" charset="-122"/>
            </a:endParaRPr>
          </a:p>
          <a:p>
            <a:r>
              <a:rPr lang="zh-CN" altLang="en-US" dirty="0">
                <a:ea typeface="宋体" panose="02010600030101010101" pitchFamily="2" charset="-122"/>
              </a:rPr>
              <a:t>应用于批处理</a:t>
            </a:r>
            <a:endParaRPr lang="en-US" altLang="zh-CN"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p:txBody>
      </p:sp>
      <p:sp>
        <p:nvSpPr>
          <p:cNvPr id="6" name="文本框 5"/>
          <p:cNvSpPr txBox="1"/>
          <p:nvPr/>
        </p:nvSpPr>
        <p:spPr>
          <a:xfrm>
            <a:off x="336155" y="4611231"/>
            <a:ext cx="5182849" cy="2246769"/>
          </a:xfrm>
          <a:prstGeom prst="rect">
            <a:avLst/>
          </a:prstGeom>
          <a:noFill/>
        </p:spPr>
        <p:txBody>
          <a:bodyPr wrap="square">
            <a:spAutoFit/>
          </a:bodyPr>
          <a:lstStyle/>
          <a:p>
            <a:pPr marL="0" indent="0">
              <a:buNone/>
            </a:pPr>
            <a:r>
              <a:rPr lang="zh-CN" altLang="en-US" sz="2800" dirty="0">
                <a:ea typeface="宋体" panose="02010600030101010101" pitchFamily="2" charset="-122"/>
              </a:rPr>
              <a:t>最易存储</a:t>
            </a:r>
            <a:endParaRPr lang="en-US" altLang="zh-CN" sz="2800" dirty="0">
              <a:ea typeface="宋体" panose="02010600030101010101" pitchFamily="2" charset="-122"/>
            </a:endParaRPr>
          </a:p>
          <a:p>
            <a:pPr marL="457200" indent="-457200">
              <a:buFont typeface="Arial" panose="020B0604020202020204" pitchFamily="34" charset="0"/>
              <a:buChar char="•"/>
            </a:pPr>
            <a:r>
              <a:rPr lang="zh-CN" altLang="en-US" sz="2800" dirty="0">
                <a:ea typeface="宋体" panose="02010600030101010101" pitchFamily="2" charset="-122"/>
              </a:rPr>
              <a:t>简单顺序存储：新记录</a:t>
            </a:r>
            <a:r>
              <a:rPr lang="en-US" altLang="zh-CN" sz="2800" dirty="0">
                <a:ea typeface="宋体" panose="02010600030101010101" pitchFamily="2" charset="-122"/>
                <a:sym typeface="Wingdings" panose="05000000000000000000" pitchFamily="2" charset="2"/>
              </a:rPr>
              <a:t></a:t>
            </a:r>
            <a:r>
              <a:rPr lang="zh-CN" altLang="en-US" sz="2800" dirty="0">
                <a:ea typeface="宋体" panose="02010600030101010101" pitchFamily="2" charset="-122"/>
                <a:sym typeface="Wingdings" panose="05000000000000000000" pitchFamily="2" charset="2"/>
              </a:rPr>
              <a:t>堆文件</a:t>
            </a:r>
            <a:r>
              <a:rPr lang="en-US" altLang="zh-CN" sz="2800" dirty="0">
                <a:ea typeface="宋体" panose="02010600030101010101" pitchFamily="2" charset="-122"/>
                <a:sym typeface="Wingdings" panose="05000000000000000000" pitchFamily="2" charset="2"/>
              </a:rPr>
              <a:t>(</a:t>
            </a:r>
            <a:r>
              <a:rPr lang="zh-CN" altLang="en-US" sz="2800" dirty="0">
                <a:ea typeface="宋体" panose="02010600030101010101" pitchFamily="2" charset="-122"/>
                <a:sym typeface="Wingdings" panose="05000000000000000000" pitchFamily="2" charset="2"/>
              </a:rPr>
              <a:t>日志、事务文件</a:t>
            </a:r>
            <a:r>
              <a:rPr lang="en-US" altLang="zh-CN" sz="2800" dirty="0">
                <a:ea typeface="宋体" panose="02010600030101010101" pitchFamily="2" charset="-122"/>
                <a:sym typeface="Wingdings" panose="05000000000000000000" pitchFamily="2" charset="2"/>
              </a:rPr>
              <a:t>)</a:t>
            </a:r>
            <a:r>
              <a:rPr lang="zh-CN" altLang="en-US" sz="2800" dirty="0">
                <a:ea typeface="宋体" panose="02010600030101010101" pitchFamily="2" charset="-122"/>
                <a:sym typeface="Wingdings" panose="05000000000000000000" pitchFamily="2" charset="2"/>
              </a:rPr>
              <a:t>周期性把日志并入</a:t>
            </a:r>
            <a:endParaRPr lang="en-US" altLang="zh-CN" sz="2800" dirty="0">
              <a:ea typeface="宋体" panose="02010600030101010101" pitchFamily="2" charset="-122"/>
              <a:sym typeface="Wingdings" panose="05000000000000000000" pitchFamily="2" charset="2"/>
            </a:endParaRPr>
          </a:p>
          <a:p>
            <a:pPr marL="457200" indent="-457200">
              <a:buFont typeface="Arial" panose="020B0604020202020204" pitchFamily="34" charset="0"/>
              <a:buChar char="•"/>
            </a:pPr>
            <a:r>
              <a:rPr lang="zh-CN" altLang="en-US" sz="2800" dirty="0">
                <a:ea typeface="宋体" panose="02010600030101010101" pitchFamily="2" charset="-122"/>
                <a:sym typeface="Wingdings" panose="05000000000000000000" pitchFamily="2" charset="2"/>
              </a:rPr>
              <a:t>链表式存储：更新指针</a:t>
            </a:r>
            <a:endParaRPr lang="en-US" altLang="zh-CN" sz="2800" dirty="0">
              <a:ea typeface="宋体" panose="02010600030101010101" pitchFamily="2" charset="-122"/>
              <a:sym typeface="Wingdings" panose="05000000000000000000" pitchFamily="2" charset="2"/>
            </a:endParaRPr>
          </a:p>
        </p:txBody>
      </p:sp>
      <p:graphicFrame>
        <p:nvGraphicFramePr>
          <p:cNvPr id="7" name="表格 7"/>
          <p:cNvGraphicFramePr>
            <a:graphicFrameLocks noGrp="1"/>
          </p:cNvGraphicFramePr>
          <p:nvPr/>
        </p:nvGraphicFramePr>
        <p:xfrm>
          <a:off x="6095999" y="1221699"/>
          <a:ext cx="5759844" cy="3650106"/>
        </p:xfrm>
        <a:graphic>
          <a:graphicData uri="http://schemas.openxmlformats.org/drawingml/2006/table">
            <a:tbl>
              <a:tblPr firstRow="1" bandRow="1">
                <a:tableStyleId>{5C22544A-7EE6-4342-B048-85BDC9FD1C3A}</a:tableStyleId>
              </a:tblPr>
              <a:tblGrid>
                <a:gridCol w="1249181">
                  <a:extLst>
                    <a:ext uri="{9D8B030D-6E8A-4147-A177-3AD203B41FA5}">
                      <a16:colId xmlns:a16="http://schemas.microsoft.com/office/drawing/2014/main" val="20000"/>
                    </a:ext>
                  </a:extLst>
                </a:gridCol>
                <a:gridCol w="1319135">
                  <a:extLst>
                    <a:ext uri="{9D8B030D-6E8A-4147-A177-3AD203B41FA5}">
                      <a16:colId xmlns:a16="http://schemas.microsoft.com/office/drawing/2014/main" val="20001"/>
                    </a:ext>
                  </a:extLst>
                </a:gridCol>
                <a:gridCol w="2263515">
                  <a:extLst>
                    <a:ext uri="{9D8B030D-6E8A-4147-A177-3AD203B41FA5}">
                      <a16:colId xmlns:a16="http://schemas.microsoft.com/office/drawing/2014/main" val="20002"/>
                    </a:ext>
                  </a:extLst>
                </a:gridCol>
                <a:gridCol w="928013">
                  <a:extLst>
                    <a:ext uri="{9D8B030D-6E8A-4147-A177-3AD203B41FA5}">
                      <a16:colId xmlns:a16="http://schemas.microsoft.com/office/drawing/2014/main" val="20003"/>
                    </a:ext>
                  </a:extLst>
                </a:gridCol>
              </a:tblGrid>
              <a:tr h="608351">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60835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60835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2"/>
                  </a:ext>
                </a:extLst>
              </a:tr>
              <a:tr h="60835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3"/>
                  </a:ext>
                </a:extLst>
              </a:tr>
              <a:tr h="60835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4"/>
                  </a:ext>
                </a:extLst>
              </a:tr>
              <a:tr h="608351">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5"/>
                  </a:ext>
                </a:extLst>
              </a:tr>
            </a:tbl>
          </a:graphicData>
        </a:graphic>
      </p:graphicFrame>
      <p:sp>
        <p:nvSpPr>
          <p:cNvPr id="8" name="Content Placeholder 2"/>
          <p:cNvSpPr txBox="1"/>
          <p:nvPr/>
        </p:nvSpPr>
        <p:spPr>
          <a:xfrm>
            <a:off x="7032927" y="5071813"/>
            <a:ext cx="4066081" cy="108452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highlight>
                  <a:srgbClr val="FFFF00"/>
                </a:highlight>
              </a:rPr>
              <a:t>定长记录</a:t>
            </a:r>
            <a:r>
              <a:rPr lang="zh-CN" altLang="en-US" dirty="0"/>
              <a:t>；</a:t>
            </a:r>
            <a:endParaRPr lang="en-US" altLang="zh-CN" dirty="0"/>
          </a:p>
          <a:p>
            <a:pPr marL="0" indent="0">
              <a:buNone/>
            </a:pPr>
            <a:r>
              <a:rPr lang="zh-CN" altLang="en-US" dirty="0"/>
              <a:t>固定顺序的固定域集；</a:t>
            </a:r>
            <a:endParaRPr lang="en-US" altLang="zh-CN" dirty="0"/>
          </a:p>
          <a:p>
            <a:pPr marL="0" indent="0">
              <a:buNone/>
            </a:pPr>
            <a:r>
              <a:rPr lang="zh-CN" altLang="en-US" dirty="0">
                <a:highlight>
                  <a:srgbClr val="FFFF00"/>
                </a:highlight>
              </a:rPr>
              <a:t>按关键字域排序</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102</a:t>
            </a:fld>
            <a:endParaRPr lang="zh-CN" altLang="en-US"/>
          </a:p>
        </p:txBody>
      </p:sp>
      <p:sp>
        <p:nvSpPr>
          <p:cNvPr id="3" name="标题 1"/>
          <p:cNvSpPr txBox="1"/>
          <p:nvPr/>
        </p:nvSpPr>
        <p:spPr>
          <a:xfrm>
            <a:off x="336155" y="220119"/>
            <a:ext cx="3980595" cy="8462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highlight>
                  <a:srgbClr val="FFFF00"/>
                </a:highlight>
              </a:rPr>
              <a:t>索引顺序文件</a:t>
            </a:r>
          </a:p>
        </p:txBody>
      </p:sp>
      <p:sp>
        <p:nvSpPr>
          <p:cNvPr id="4" name="Content Placeholder 2"/>
          <p:cNvSpPr txBox="1"/>
          <p:nvPr/>
        </p:nvSpPr>
        <p:spPr>
          <a:xfrm>
            <a:off x="336155" y="1066394"/>
            <a:ext cx="4400737" cy="22467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ea typeface="宋体" panose="02010600030101010101" pitchFamily="2" charset="-122"/>
              </a:rPr>
              <a:t>特点：</a:t>
            </a:r>
            <a:endParaRPr lang="en-US" altLang="zh-CN" dirty="0">
              <a:ea typeface="宋体" panose="02010600030101010101" pitchFamily="2" charset="-122"/>
            </a:endParaRPr>
          </a:p>
          <a:p>
            <a:r>
              <a:rPr lang="zh-CN" altLang="en-US" dirty="0">
                <a:ea typeface="宋体" panose="02010600030101010101" pitchFamily="2" charset="-122"/>
              </a:rPr>
              <a:t>按照关键域顺序组织</a:t>
            </a:r>
            <a:endParaRPr lang="en-US" altLang="zh-CN" dirty="0">
              <a:ea typeface="宋体" panose="02010600030101010101" pitchFamily="2" charset="-122"/>
            </a:endParaRPr>
          </a:p>
          <a:p>
            <a:r>
              <a:rPr lang="zh-CN" altLang="en-US" dirty="0">
                <a:ea typeface="宋体" panose="02010600030101010101" pitchFamily="2" charset="-122"/>
              </a:rPr>
              <a:t>支持随机访问的文件索引</a:t>
            </a:r>
            <a:endParaRPr lang="en-US" altLang="zh-CN" dirty="0">
              <a:ea typeface="宋体" panose="02010600030101010101" pitchFamily="2" charset="-122"/>
            </a:endParaRPr>
          </a:p>
          <a:p>
            <a:r>
              <a:rPr lang="zh-CN" altLang="en-US" dirty="0">
                <a:ea typeface="宋体" panose="02010600030101010101" pitchFamily="2" charset="-122"/>
              </a:rPr>
              <a:t>溢出文件</a:t>
            </a:r>
            <a:r>
              <a:rPr lang="en-US" altLang="zh-CN" dirty="0">
                <a:ea typeface="宋体" panose="02010600030101010101" pitchFamily="2" charset="-122"/>
              </a:rPr>
              <a:t>(</a:t>
            </a:r>
            <a:r>
              <a:rPr lang="zh-CN" altLang="en-US" dirty="0">
                <a:ea typeface="宋体" panose="02010600030101010101" pitchFamily="2" charset="-122"/>
              </a:rPr>
              <a:t>类似于日志</a:t>
            </a:r>
            <a:r>
              <a:rPr lang="en-US" altLang="zh-CN" dirty="0">
                <a:ea typeface="宋体" panose="02010600030101010101" pitchFamily="2" charset="-122"/>
              </a:rPr>
              <a:t>)</a:t>
            </a:r>
            <a:r>
              <a:rPr lang="zh-CN" altLang="en-US" dirty="0">
                <a:ea typeface="宋体" panose="02010600030101010101" pitchFamily="2" charset="-122"/>
              </a:rPr>
              <a:t>，链表式。</a:t>
            </a:r>
            <a:endParaRPr lang="en-US" altLang="zh-CN" dirty="0">
              <a:ea typeface="宋体" panose="02010600030101010101" pitchFamily="2" charset="-122"/>
            </a:endParaRPr>
          </a:p>
          <a:p>
            <a:endParaRPr lang="en-US" altLang="zh-CN" sz="2000" dirty="0">
              <a:ea typeface="宋体" panose="02010600030101010101" pitchFamily="2" charset="-122"/>
            </a:endParaRPr>
          </a:p>
        </p:txBody>
      </p:sp>
      <p:sp>
        <p:nvSpPr>
          <p:cNvPr id="6" name="文本框 5"/>
          <p:cNvSpPr txBox="1"/>
          <p:nvPr/>
        </p:nvSpPr>
        <p:spPr>
          <a:xfrm>
            <a:off x="233596" y="3659360"/>
            <a:ext cx="5182849" cy="1815882"/>
          </a:xfrm>
          <a:prstGeom prst="rect">
            <a:avLst/>
          </a:prstGeom>
          <a:noFill/>
        </p:spPr>
        <p:txBody>
          <a:bodyPr wrap="square">
            <a:spAutoFit/>
          </a:bodyPr>
          <a:lstStyle/>
          <a:p>
            <a:pPr marL="0" indent="0">
              <a:buNone/>
            </a:pPr>
            <a:r>
              <a:rPr lang="zh-CN" altLang="en-US" sz="2800" dirty="0">
                <a:ea typeface="宋体" panose="02010600030101010101" pitchFamily="2" charset="-122"/>
              </a:rPr>
              <a:t>只有一级索引：</a:t>
            </a:r>
            <a:endParaRPr lang="en-US" altLang="zh-CN" sz="2800" dirty="0">
              <a:ea typeface="宋体" panose="02010600030101010101" pitchFamily="2" charset="-122"/>
            </a:endParaRPr>
          </a:p>
          <a:p>
            <a:pPr marL="457200" indent="-457200">
              <a:buFont typeface="Arial" panose="020B0604020202020204" pitchFamily="34" charset="0"/>
              <a:buChar char="•"/>
            </a:pPr>
            <a:r>
              <a:rPr lang="zh-CN" altLang="en-US" sz="2800" dirty="0">
                <a:ea typeface="宋体" panose="02010600030101010101" pitchFamily="2" charset="-122"/>
              </a:rPr>
              <a:t>顺序文件；</a:t>
            </a:r>
            <a:endParaRPr lang="en-US" altLang="zh-CN" sz="2800" dirty="0">
              <a:ea typeface="宋体" panose="02010600030101010101" pitchFamily="2" charset="-122"/>
            </a:endParaRPr>
          </a:p>
          <a:p>
            <a:pPr marL="457200" indent="-457200">
              <a:buFont typeface="Arial" panose="020B0604020202020204" pitchFamily="34" charset="0"/>
              <a:buChar char="•"/>
            </a:pPr>
            <a:r>
              <a:rPr lang="zh-CN" altLang="en-US" sz="2800" dirty="0">
                <a:ea typeface="宋体" panose="02010600030101010101" pitchFamily="2" charset="-122"/>
                <a:sym typeface="Wingdings" panose="05000000000000000000" pitchFamily="2" charset="2"/>
              </a:rPr>
              <a:t>记录包括关键域和指向主文件的指针</a:t>
            </a:r>
            <a:r>
              <a:rPr lang="en-US" altLang="zh-CN" sz="2800" dirty="0">
                <a:ea typeface="宋体" panose="02010600030101010101" pitchFamily="2" charset="-122"/>
                <a:sym typeface="Wingdings" panose="05000000000000000000" pitchFamily="2" charset="2"/>
              </a:rPr>
              <a:t>(</a:t>
            </a:r>
            <a:r>
              <a:rPr lang="zh-CN" altLang="en-US" sz="2800" dirty="0">
                <a:ea typeface="宋体" panose="02010600030101010101" pitchFamily="2" charset="-122"/>
                <a:sym typeface="Wingdings" panose="05000000000000000000" pitchFamily="2" charset="2"/>
              </a:rPr>
              <a:t>查找起始位置</a:t>
            </a:r>
            <a:r>
              <a:rPr lang="en-US" altLang="zh-CN" sz="2800" dirty="0">
                <a:ea typeface="宋体" panose="02010600030101010101" pitchFamily="2" charset="-122"/>
                <a:sym typeface="Wingdings" panose="05000000000000000000" pitchFamily="2" charset="2"/>
              </a:rPr>
              <a:t>)</a:t>
            </a:r>
          </a:p>
        </p:txBody>
      </p:sp>
      <p:graphicFrame>
        <p:nvGraphicFramePr>
          <p:cNvPr id="5" name="表格 8"/>
          <p:cNvGraphicFramePr>
            <a:graphicFrameLocks noGrp="1"/>
          </p:cNvGraphicFramePr>
          <p:nvPr/>
        </p:nvGraphicFramePr>
        <p:xfrm>
          <a:off x="7455110" y="1001141"/>
          <a:ext cx="3980595" cy="3566160"/>
        </p:xfrm>
        <a:graphic>
          <a:graphicData uri="http://schemas.openxmlformats.org/drawingml/2006/table">
            <a:tbl>
              <a:tblPr firstRow="1" bandRow="1">
                <a:tableStyleId>{5C22544A-7EE6-4342-B048-85BDC9FD1C3A}</a:tableStyleId>
              </a:tblPr>
              <a:tblGrid>
                <a:gridCol w="1175895">
                  <a:extLst>
                    <a:ext uri="{9D8B030D-6E8A-4147-A177-3AD203B41FA5}">
                      <a16:colId xmlns:a16="http://schemas.microsoft.com/office/drawing/2014/main" val="20000"/>
                    </a:ext>
                  </a:extLst>
                </a:gridCol>
                <a:gridCol w="929391">
                  <a:extLst>
                    <a:ext uri="{9D8B030D-6E8A-4147-A177-3AD203B41FA5}">
                      <a16:colId xmlns:a16="http://schemas.microsoft.com/office/drawing/2014/main" val="20001"/>
                    </a:ext>
                  </a:extLst>
                </a:gridCol>
                <a:gridCol w="1875309">
                  <a:extLst>
                    <a:ext uri="{9D8B030D-6E8A-4147-A177-3AD203B41FA5}">
                      <a16:colId xmlns:a16="http://schemas.microsoft.com/office/drawing/2014/main" val="20002"/>
                    </a:ext>
                  </a:extLst>
                </a:gridCol>
              </a:tblGrid>
              <a:tr h="370840">
                <a:tc>
                  <a:txBody>
                    <a:bodyPr/>
                    <a:lstStyle/>
                    <a:p>
                      <a:pPr algn="ctr"/>
                      <a:r>
                        <a:rPr lang="zh-CN" altLang="en-US" sz="2400" dirty="0"/>
                        <a:t>关键字</a:t>
                      </a:r>
                    </a:p>
                  </a:txBody>
                  <a:tcPr anchor="ctr"/>
                </a:tc>
                <a:tc>
                  <a:txBody>
                    <a:bodyPr/>
                    <a:lstStyle/>
                    <a:p>
                      <a:pPr algn="ctr"/>
                      <a:r>
                        <a:rPr lang="zh-CN" altLang="en-US" sz="2400" dirty="0"/>
                        <a:t>其它</a:t>
                      </a:r>
                    </a:p>
                  </a:txBody>
                  <a:tcPr anchor="ctr"/>
                </a:tc>
                <a:tc>
                  <a:txBody>
                    <a:bodyPr/>
                    <a:lstStyle/>
                    <a:p>
                      <a:pPr algn="ctr"/>
                      <a:r>
                        <a:rPr lang="zh-CN" altLang="en-US" sz="2400" dirty="0"/>
                        <a:t>下一个元素要求被指向</a:t>
                      </a:r>
                    </a:p>
                  </a:txBody>
                  <a:tcPr anchor="ctr"/>
                </a:tc>
                <a:extLst>
                  <a:ext uri="{0D108BD9-81ED-4DB2-BD59-A6C34878D82A}">
                    <a16:rowId xmlns:a16="http://schemas.microsoft.com/office/drawing/2014/main" val="10000"/>
                  </a:ext>
                </a:extLst>
              </a:tr>
              <a:tr h="370840">
                <a:tc>
                  <a:txBody>
                    <a:bodyPr/>
                    <a:lstStyle/>
                    <a:p>
                      <a:pPr algn="ctr"/>
                      <a:r>
                        <a:rPr lang="en-US" altLang="zh-CN" sz="2400" dirty="0"/>
                        <a:t>3</a:t>
                      </a:r>
                      <a:endParaRPr lang="zh-CN" altLang="en-US" sz="2400" dirty="0"/>
                    </a:p>
                  </a:txBody>
                  <a:tcPr anchor="ctr"/>
                </a:tc>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10001"/>
                  </a:ext>
                </a:extLst>
              </a:tr>
              <a:tr h="370840">
                <a:tc>
                  <a:txBody>
                    <a:bodyPr/>
                    <a:lstStyle/>
                    <a:p>
                      <a:pPr algn="ctr"/>
                      <a:r>
                        <a:rPr lang="en-US" altLang="zh-CN" sz="2400" dirty="0"/>
                        <a:t>8</a:t>
                      </a:r>
                      <a:endParaRPr lang="zh-CN" altLang="en-US" sz="2400" dirty="0"/>
                    </a:p>
                  </a:txBody>
                  <a:tcPr anchor="ct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2"/>
                  </a:ext>
                </a:extLst>
              </a:tr>
              <a:tr h="370840">
                <a:tc>
                  <a:txBody>
                    <a:bodyPr/>
                    <a:lstStyle/>
                    <a:p>
                      <a:pPr algn="ctr"/>
                      <a:r>
                        <a:rPr lang="en-US" altLang="zh-CN" sz="2400" dirty="0"/>
                        <a:t>9</a:t>
                      </a:r>
                      <a:endParaRPr lang="zh-CN" altLang="en-US" sz="2400" dirty="0"/>
                    </a:p>
                  </a:txBody>
                  <a:tcPr anchor="ct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3"/>
                  </a:ext>
                </a:extLst>
              </a:tr>
              <a:tr h="370840">
                <a:tc>
                  <a:txBody>
                    <a:bodyPr/>
                    <a:lstStyle/>
                    <a:p>
                      <a:pPr algn="ctr"/>
                      <a:r>
                        <a:rPr lang="en-US" altLang="zh-CN" sz="2400" dirty="0"/>
                        <a:t>10</a:t>
                      </a:r>
                      <a:endParaRPr lang="zh-CN" altLang="en-US" sz="2400" dirty="0"/>
                    </a:p>
                  </a:txBody>
                  <a:tcPr anchor="ct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4"/>
                  </a:ext>
                </a:extLst>
              </a:tr>
              <a:tr h="370840">
                <a:tc>
                  <a:txBody>
                    <a:bodyPr/>
                    <a:lstStyle/>
                    <a:p>
                      <a:pPr algn="ctr"/>
                      <a:r>
                        <a:rPr lang="en-US" altLang="zh-CN" sz="2400" dirty="0"/>
                        <a:t>11</a:t>
                      </a:r>
                      <a:endParaRPr lang="zh-CN" altLang="en-US" sz="2400" dirty="0"/>
                    </a:p>
                  </a:txBody>
                  <a:tcPr anchor="ct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0005"/>
                  </a:ext>
                </a:extLst>
              </a:tr>
              <a:tr h="370840">
                <a:tc>
                  <a:txBody>
                    <a:bodyPr/>
                    <a:lstStyle/>
                    <a:p>
                      <a:pPr algn="ctr"/>
                      <a:r>
                        <a:rPr lang="en-US" altLang="zh-CN" sz="2400" dirty="0"/>
                        <a:t>19</a:t>
                      </a:r>
                      <a:endParaRPr lang="zh-CN" altLang="en-US" sz="2400" dirty="0"/>
                    </a:p>
                  </a:txBody>
                  <a:tcPr anchor="ct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6"/>
                  </a:ext>
                </a:extLst>
              </a:tr>
            </a:tbl>
          </a:graphicData>
        </a:graphic>
      </p:graphicFrame>
      <p:sp>
        <p:nvSpPr>
          <p:cNvPr id="11" name="流程图: 摘录 10"/>
          <p:cNvSpPr/>
          <p:nvPr/>
        </p:nvSpPr>
        <p:spPr>
          <a:xfrm>
            <a:off x="4946757" y="1632155"/>
            <a:ext cx="1828800" cy="1731251"/>
          </a:xfrm>
          <a:prstGeom prst="flowChartExtra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摘录 11"/>
          <p:cNvSpPr/>
          <p:nvPr/>
        </p:nvSpPr>
        <p:spPr>
          <a:xfrm>
            <a:off x="5152103" y="1632156"/>
            <a:ext cx="1406013" cy="1337186"/>
          </a:xfrm>
          <a:prstGeom prst="flowChartExtract">
            <a:avLst/>
          </a:prstGeom>
          <a:solidFill>
            <a:srgbClr val="7E80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连接符: 肘形 14"/>
          <p:cNvCxnSpPr/>
          <p:nvPr/>
        </p:nvCxnSpPr>
        <p:spPr>
          <a:xfrm>
            <a:off x="5152103" y="3313163"/>
            <a:ext cx="2222091" cy="1254138"/>
          </a:xfrm>
          <a:prstGeom prst="bentConnector3">
            <a:avLst>
              <a:gd name="adj1" fmla="val 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连接符: 肘形 17"/>
          <p:cNvCxnSpPr>
            <a:stCxn id="11" idx="2"/>
          </p:cNvCxnSpPr>
          <p:nvPr/>
        </p:nvCxnSpPr>
        <p:spPr>
          <a:xfrm rot="5400000" flipH="1" flipV="1">
            <a:off x="6587325" y="2495623"/>
            <a:ext cx="141615" cy="1593952"/>
          </a:xfrm>
          <a:prstGeom prst="bentConnector4">
            <a:avLst>
              <a:gd name="adj1" fmla="val -161424"/>
              <a:gd name="adj2" fmla="val 7868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连接符: 肘形 19"/>
          <p:cNvCxnSpPr/>
          <p:nvPr/>
        </p:nvCxnSpPr>
        <p:spPr>
          <a:xfrm rot="5400000" flipH="1" flipV="1">
            <a:off x="6269653" y="2177951"/>
            <a:ext cx="1573935" cy="796977"/>
          </a:xfrm>
          <a:prstGeom prst="bentConnector3">
            <a:avLst>
              <a:gd name="adj1" fmla="val 9935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924630" y="2207107"/>
            <a:ext cx="877163" cy="369332"/>
          </a:xfrm>
          <a:prstGeom prst="rect">
            <a:avLst/>
          </a:prstGeom>
          <a:noFill/>
        </p:spPr>
        <p:txBody>
          <a:bodyPr wrap="none" rtlCol="0">
            <a:spAutoFit/>
          </a:bodyPr>
          <a:lstStyle/>
          <a:p>
            <a:r>
              <a:rPr lang="zh-CN" altLang="en-US" dirty="0"/>
              <a:t>索引级</a:t>
            </a:r>
          </a:p>
        </p:txBody>
      </p:sp>
      <p:cxnSp>
        <p:nvCxnSpPr>
          <p:cNvPr id="26" name="直接箭头连接符 25"/>
          <p:cNvCxnSpPr/>
          <p:nvPr/>
        </p:nvCxnSpPr>
        <p:spPr>
          <a:xfrm flipV="1">
            <a:off x="2428568" y="3363406"/>
            <a:ext cx="2496062" cy="5768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表格 8"/>
          <p:cNvGraphicFramePr>
            <a:graphicFrameLocks noGrp="1"/>
          </p:cNvGraphicFramePr>
          <p:nvPr/>
        </p:nvGraphicFramePr>
        <p:xfrm>
          <a:off x="7455109" y="4801552"/>
          <a:ext cx="3980595" cy="1737360"/>
        </p:xfrm>
        <a:graphic>
          <a:graphicData uri="http://schemas.openxmlformats.org/drawingml/2006/table">
            <a:tbl>
              <a:tblPr firstRow="1" bandRow="1">
                <a:tableStyleId>{5C22544A-7EE6-4342-B048-85BDC9FD1C3A}</a:tableStyleId>
              </a:tblPr>
              <a:tblGrid>
                <a:gridCol w="1175895">
                  <a:extLst>
                    <a:ext uri="{9D8B030D-6E8A-4147-A177-3AD203B41FA5}">
                      <a16:colId xmlns:a16="http://schemas.microsoft.com/office/drawing/2014/main" val="20000"/>
                    </a:ext>
                  </a:extLst>
                </a:gridCol>
                <a:gridCol w="929391">
                  <a:extLst>
                    <a:ext uri="{9D8B030D-6E8A-4147-A177-3AD203B41FA5}">
                      <a16:colId xmlns:a16="http://schemas.microsoft.com/office/drawing/2014/main" val="20001"/>
                    </a:ext>
                  </a:extLst>
                </a:gridCol>
                <a:gridCol w="1875309">
                  <a:extLst>
                    <a:ext uri="{9D8B030D-6E8A-4147-A177-3AD203B41FA5}">
                      <a16:colId xmlns:a16="http://schemas.microsoft.com/office/drawing/2014/main" val="20002"/>
                    </a:ext>
                  </a:extLst>
                </a:gridCol>
              </a:tblGrid>
              <a:tr h="370840">
                <a:tc>
                  <a:txBody>
                    <a:bodyPr/>
                    <a:lstStyle/>
                    <a:p>
                      <a:pPr algn="ctr"/>
                      <a:r>
                        <a:rPr lang="zh-CN" altLang="en-US" sz="2400" dirty="0"/>
                        <a:t>关键字</a:t>
                      </a:r>
                    </a:p>
                  </a:txBody>
                  <a:tcPr anchor="ctr"/>
                </a:tc>
                <a:tc>
                  <a:txBody>
                    <a:bodyPr/>
                    <a:lstStyle/>
                    <a:p>
                      <a:pPr algn="ctr"/>
                      <a:r>
                        <a:rPr lang="zh-CN" altLang="en-US" sz="2400" dirty="0"/>
                        <a:t>其它</a:t>
                      </a:r>
                    </a:p>
                  </a:txBody>
                  <a:tcPr anchor="ctr"/>
                </a:tc>
                <a:tc>
                  <a:txBody>
                    <a:bodyPr/>
                    <a:lstStyle/>
                    <a:p>
                      <a:pPr algn="ctr"/>
                      <a:r>
                        <a:rPr lang="zh-CN" altLang="en-US" sz="2400" dirty="0"/>
                        <a:t>下一个元素要求被指向</a:t>
                      </a:r>
                    </a:p>
                  </a:txBody>
                  <a:tcPr anchor="ctr"/>
                </a:tc>
                <a:extLst>
                  <a:ext uri="{0D108BD9-81ED-4DB2-BD59-A6C34878D82A}">
                    <a16:rowId xmlns:a16="http://schemas.microsoft.com/office/drawing/2014/main" val="10000"/>
                  </a:ext>
                </a:extLst>
              </a:tr>
              <a:tr h="370840">
                <a:tc>
                  <a:txBody>
                    <a:bodyPr/>
                    <a:lstStyle/>
                    <a:p>
                      <a:pPr algn="ctr"/>
                      <a:endParaRPr lang="zh-CN" altLang="en-US" sz="2400" dirty="0"/>
                    </a:p>
                  </a:txBody>
                  <a:tcPr anchor="ct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1"/>
                  </a:ext>
                </a:extLst>
              </a:tr>
              <a:tr h="370840">
                <a:tc>
                  <a:txBody>
                    <a:bodyPr/>
                    <a:lstStyle/>
                    <a:p>
                      <a:pPr algn="ctr"/>
                      <a:endParaRPr lang="zh-CN" altLang="en-US" sz="2400" dirty="0"/>
                    </a:p>
                  </a:txBody>
                  <a:tcPr anchor="ct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2"/>
                  </a:ext>
                </a:extLst>
              </a:tr>
            </a:tbl>
          </a:graphicData>
        </a:graphic>
      </p:graphicFrame>
      <p:sp>
        <p:nvSpPr>
          <p:cNvPr id="29" name="文本框 28"/>
          <p:cNvSpPr txBox="1"/>
          <p:nvPr/>
        </p:nvSpPr>
        <p:spPr>
          <a:xfrm>
            <a:off x="9696476" y="1820446"/>
            <a:ext cx="1601721" cy="400110"/>
          </a:xfrm>
          <a:prstGeom prst="rect">
            <a:avLst/>
          </a:prstGeom>
          <a:noFill/>
        </p:spPr>
        <p:txBody>
          <a:bodyPr wrap="none" rtlCol="0">
            <a:spAutoFit/>
          </a:bodyPr>
          <a:lstStyle/>
          <a:p>
            <a:r>
              <a:rPr lang="zh-CN" altLang="en-US" sz="2000" b="1" dirty="0">
                <a:solidFill>
                  <a:srgbClr val="FF0000"/>
                </a:solidFill>
              </a:rPr>
              <a:t>指向溢出的</a:t>
            </a:r>
            <a:r>
              <a:rPr lang="en-US" altLang="zh-CN" sz="2000" b="1" dirty="0">
                <a:solidFill>
                  <a:srgbClr val="FF0000"/>
                </a:solidFill>
              </a:rPr>
              <a:t>4</a:t>
            </a:r>
            <a:endParaRPr lang="zh-CN" altLang="en-US" sz="2000" b="1" dirty="0">
              <a:solidFill>
                <a:srgbClr val="FF0000"/>
              </a:solidFill>
            </a:endParaRPr>
          </a:p>
        </p:txBody>
      </p:sp>
      <p:sp>
        <p:nvSpPr>
          <p:cNvPr id="30" name="文本框 29"/>
          <p:cNvSpPr txBox="1"/>
          <p:nvPr/>
        </p:nvSpPr>
        <p:spPr>
          <a:xfrm>
            <a:off x="9696476" y="5638759"/>
            <a:ext cx="1609736" cy="400110"/>
          </a:xfrm>
          <a:prstGeom prst="rect">
            <a:avLst/>
          </a:prstGeom>
          <a:noFill/>
        </p:spPr>
        <p:txBody>
          <a:bodyPr wrap="none" rtlCol="0">
            <a:spAutoFit/>
          </a:bodyPr>
          <a:lstStyle/>
          <a:p>
            <a:r>
              <a:rPr lang="zh-CN" altLang="en-US" sz="2000" b="1" dirty="0">
                <a:solidFill>
                  <a:srgbClr val="0070C0"/>
                </a:solidFill>
              </a:rPr>
              <a:t>指向溢出的</a:t>
            </a:r>
            <a:r>
              <a:rPr lang="en-US" altLang="zh-CN" sz="2000" b="1" dirty="0">
                <a:solidFill>
                  <a:srgbClr val="0070C0"/>
                </a:solidFill>
              </a:rPr>
              <a:t>5</a:t>
            </a:r>
            <a:endParaRPr lang="zh-CN" altLang="en-US" sz="2000" b="1" dirty="0">
              <a:solidFill>
                <a:srgbClr val="0070C0"/>
              </a:solidFill>
            </a:endParaRPr>
          </a:p>
        </p:txBody>
      </p:sp>
      <p:sp>
        <p:nvSpPr>
          <p:cNvPr id="33" name="文本框 32"/>
          <p:cNvSpPr txBox="1"/>
          <p:nvPr/>
        </p:nvSpPr>
        <p:spPr>
          <a:xfrm>
            <a:off x="9988222" y="6122099"/>
            <a:ext cx="954107" cy="400110"/>
          </a:xfrm>
          <a:prstGeom prst="rect">
            <a:avLst/>
          </a:prstGeom>
          <a:noFill/>
        </p:spPr>
        <p:txBody>
          <a:bodyPr wrap="none" rtlCol="0">
            <a:spAutoFit/>
          </a:bodyPr>
          <a:lstStyle/>
          <a:p>
            <a:r>
              <a:rPr lang="zh-CN" altLang="en-US" sz="2000" b="1" dirty="0">
                <a:solidFill>
                  <a:srgbClr val="0070C0"/>
                </a:solidFill>
              </a:rPr>
              <a:t>空指针</a:t>
            </a:r>
          </a:p>
        </p:txBody>
      </p:sp>
      <p:sp>
        <p:nvSpPr>
          <p:cNvPr id="34" name="文本框 33"/>
          <p:cNvSpPr txBox="1"/>
          <p:nvPr/>
        </p:nvSpPr>
        <p:spPr>
          <a:xfrm>
            <a:off x="7854763" y="5595249"/>
            <a:ext cx="383438" cy="523220"/>
          </a:xfrm>
          <a:prstGeom prst="rect">
            <a:avLst/>
          </a:prstGeom>
          <a:noFill/>
        </p:spPr>
        <p:txBody>
          <a:bodyPr wrap="none" rtlCol="0">
            <a:spAutoFit/>
          </a:bodyPr>
          <a:lstStyle/>
          <a:p>
            <a:r>
              <a:rPr lang="en-US" altLang="zh-CN" sz="2800" b="1" dirty="0">
                <a:solidFill>
                  <a:srgbClr val="FF0000"/>
                </a:solidFill>
              </a:rPr>
              <a:t>4</a:t>
            </a:r>
            <a:endParaRPr lang="zh-CN" altLang="en-US" sz="2800" b="1" dirty="0">
              <a:solidFill>
                <a:srgbClr val="FF0000"/>
              </a:solidFill>
            </a:endParaRPr>
          </a:p>
        </p:txBody>
      </p:sp>
      <p:sp>
        <p:nvSpPr>
          <p:cNvPr id="35" name="文本框 34"/>
          <p:cNvSpPr txBox="1"/>
          <p:nvPr/>
        </p:nvSpPr>
        <p:spPr>
          <a:xfrm>
            <a:off x="7857265" y="6092968"/>
            <a:ext cx="383438" cy="523220"/>
          </a:xfrm>
          <a:prstGeom prst="rect">
            <a:avLst/>
          </a:prstGeom>
          <a:noFill/>
        </p:spPr>
        <p:txBody>
          <a:bodyPr wrap="none" rtlCol="0">
            <a:spAutoFit/>
          </a:bodyPr>
          <a:lstStyle/>
          <a:p>
            <a:r>
              <a:rPr lang="en-US" altLang="zh-CN" sz="2800" b="1" dirty="0">
                <a:solidFill>
                  <a:srgbClr val="0070C0"/>
                </a:solidFill>
              </a:rPr>
              <a:t>5</a:t>
            </a:r>
            <a:endParaRPr lang="zh-CN" altLang="en-US" sz="2800" b="1" dirty="0">
              <a:solidFill>
                <a:srgbClr val="0070C0"/>
              </a:solidFill>
            </a:endParaRPr>
          </a:p>
        </p:txBody>
      </p:sp>
      <p:sp>
        <p:nvSpPr>
          <p:cNvPr id="36" name="文本框 35"/>
          <p:cNvSpPr txBox="1"/>
          <p:nvPr/>
        </p:nvSpPr>
        <p:spPr>
          <a:xfrm>
            <a:off x="11609623" y="2307414"/>
            <a:ext cx="492443" cy="1200329"/>
          </a:xfrm>
          <a:prstGeom prst="rect">
            <a:avLst/>
          </a:prstGeom>
          <a:noFill/>
        </p:spPr>
        <p:txBody>
          <a:bodyPr wrap="none" rtlCol="0">
            <a:spAutoFit/>
          </a:bodyPr>
          <a:lstStyle/>
          <a:p>
            <a:r>
              <a:rPr lang="zh-CN" altLang="en-US" sz="2400" dirty="0"/>
              <a:t>主</a:t>
            </a:r>
            <a:endParaRPr lang="en-US" altLang="zh-CN" sz="2400" dirty="0"/>
          </a:p>
          <a:p>
            <a:r>
              <a:rPr lang="zh-CN" altLang="en-US" sz="2400" dirty="0"/>
              <a:t>文</a:t>
            </a:r>
            <a:endParaRPr lang="en-US" altLang="zh-CN" sz="2400" dirty="0"/>
          </a:p>
          <a:p>
            <a:r>
              <a:rPr lang="zh-CN" altLang="en-US" sz="2400" dirty="0"/>
              <a:t>件</a:t>
            </a:r>
          </a:p>
        </p:txBody>
      </p:sp>
      <p:sp>
        <p:nvSpPr>
          <p:cNvPr id="37" name="文本框 36"/>
          <p:cNvSpPr txBox="1"/>
          <p:nvPr/>
        </p:nvSpPr>
        <p:spPr>
          <a:xfrm>
            <a:off x="11465961" y="4853929"/>
            <a:ext cx="492443" cy="1569660"/>
          </a:xfrm>
          <a:prstGeom prst="rect">
            <a:avLst/>
          </a:prstGeom>
          <a:noFill/>
        </p:spPr>
        <p:txBody>
          <a:bodyPr wrap="none" rtlCol="0">
            <a:spAutoFit/>
          </a:bodyPr>
          <a:lstStyle/>
          <a:p>
            <a:r>
              <a:rPr lang="zh-CN" altLang="en-US" sz="2400" dirty="0"/>
              <a:t>溢</a:t>
            </a:r>
            <a:endParaRPr lang="en-US" altLang="zh-CN" sz="2400" dirty="0"/>
          </a:p>
          <a:p>
            <a:r>
              <a:rPr lang="zh-CN" altLang="en-US" sz="2400" dirty="0"/>
              <a:t>出</a:t>
            </a:r>
            <a:endParaRPr lang="en-US" altLang="zh-CN" sz="2400" dirty="0"/>
          </a:p>
          <a:p>
            <a:r>
              <a:rPr lang="zh-CN" altLang="en-US" sz="2400" dirty="0"/>
              <a:t>文</a:t>
            </a:r>
            <a:endParaRPr lang="en-US" altLang="zh-CN" sz="2400" dirty="0"/>
          </a:p>
          <a:p>
            <a:r>
              <a:rPr lang="zh-CN" altLang="en-US" sz="2400" dirty="0"/>
              <a:t>件</a:t>
            </a:r>
          </a:p>
        </p:txBody>
      </p:sp>
      <p:sp>
        <p:nvSpPr>
          <p:cNvPr id="38" name="文本框 37"/>
          <p:cNvSpPr txBox="1"/>
          <p:nvPr/>
        </p:nvSpPr>
        <p:spPr>
          <a:xfrm>
            <a:off x="336155" y="5604056"/>
            <a:ext cx="5182849" cy="954107"/>
          </a:xfrm>
          <a:prstGeom prst="rect">
            <a:avLst/>
          </a:prstGeom>
          <a:noFill/>
        </p:spPr>
        <p:txBody>
          <a:bodyPr wrap="square">
            <a:spAutoFit/>
          </a:bodyPr>
          <a:lstStyle/>
          <a:p>
            <a:pPr marL="0" indent="0">
              <a:buNone/>
            </a:pPr>
            <a:r>
              <a:rPr lang="zh-CN" altLang="en-US" sz="2800" dirty="0">
                <a:ea typeface="宋体" panose="02010600030101010101" pitchFamily="2" charset="-122"/>
              </a:rPr>
              <a:t>多级索引：</a:t>
            </a:r>
            <a:endParaRPr lang="en-US" altLang="zh-CN" sz="2800" dirty="0">
              <a:ea typeface="宋体" panose="02010600030101010101" pitchFamily="2" charset="-122"/>
            </a:endParaRPr>
          </a:p>
          <a:p>
            <a:pPr marL="457200" indent="-457200">
              <a:buFont typeface="Arial" panose="020B0604020202020204" pitchFamily="34" charset="0"/>
              <a:buChar char="•"/>
            </a:pPr>
            <a:r>
              <a:rPr lang="zh-CN" altLang="en-US" sz="2800" dirty="0">
                <a:ea typeface="宋体" panose="02010600030101010101" pitchFamily="2" charset="-122"/>
              </a:rPr>
              <a:t>为低级索引再建索引</a:t>
            </a:r>
            <a:endParaRPr lang="en-US" altLang="zh-CN" sz="2800" dirty="0">
              <a:ea typeface="宋体" panose="02010600030101010101" pitchFamily="2"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568960" y="796925"/>
          <a:ext cx="11053445" cy="5817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a:spLocks noGrp="1"/>
          </p:cNvSpPr>
          <p:nvPr/>
        </p:nvSpPr>
        <p:spPr>
          <a:xfrm>
            <a:off x="236855" y="127000"/>
            <a:ext cx="5702935"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a:t>内容：目录包含的文件信息</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nvSpPr>
        <p:spPr>
          <a:xfrm>
            <a:off x="236855" y="127000"/>
            <a:ext cx="5702935"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层次或树状方案</a:t>
            </a:r>
          </a:p>
        </p:txBody>
      </p:sp>
      <p:sp>
        <p:nvSpPr>
          <p:cNvPr id="2" name="文本框 1"/>
          <p:cNvSpPr txBox="1"/>
          <p:nvPr/>
        </p:nvSpPr>
        <p:spPr>
          <a:xfrm>
            <a:off x="4363617" y="998376"/>
            <a:ext cx="1261884" cy="523220"/>
          </a:xfrm>
          <a:prstGeom prst="rect">
            <a:avLst/>
          </a:prstGeom>
          <a:noFill/>
        </p:spPr>
        <p:txBody>
          <a:bodyPr wrap="none" rtlCol="0">
            <a:spAutoFit/>
          </a:bodyPr>
          <a:lstStyle/>
          <a:p>
            <a:r>
              <a:rPr lang="zh-CN" altLang="en-US" sz="2800" dirty="0"/>
              <a:t>主目录</a:t>
            </a:r>
          </a:p>
        </p:txBody>
      </p:sp>
      <p:cxnSp>
        <p:nvCxnSpPr>
          <p:cNvPr id="4" name="直接连接符 3"/>
          <p:cNvCxnSpPr>
            <a:stCxn id="2" idx="2"/>
            <a:endCxn id="11" idx="0"/>
          </p:cNvCxnSpPr>
          <p:nvPr/>
        </p:nvCxnSpPr>
        <p:spPr>
          <a:xfrm flipH="1">
            <a:off x="2712428" y="1521596"/>
            <a:ext cx="2282131" cy="527555"/>
          </a:xfrm>
          <a:prstGeom prst="line">
            <a:avLst/>
          </a:prstGeom>
          <a:ln w="38100"/>
        </p:spPr>
        <p:style>
          <a:lnRef idx="3">
            <a:schemeClr val="dk1"/>
          </a:lnRef>
          <a:fillRef idx="0">
            <a:schemeClr val="dk1"/>
          </a:fillRef>
          <a:effectRef idx="2">
            <a:schemeClr val="dk1"/>
          </a:effectRef>
          <a:fontRef idx="minor">
            <a:schemeClr val="tx1"/>
          </a:fontRef>
        </p:style>
      </p:cxnSp>
      <p:cxnSp>
        <p:nvCxnSpPr>
          <p:cNvPr id="7" name="直接连接符 6"/>
          <p:cNvCxnSpPr>
            <a:stCxn id="2" idx="2"/>
            <a:endCxn id="17" idx="0"/>
          </p:cNvCxnSpPr>
          <p:nvPr/>
        </p:nvCxnSpPr>
        <p:spPr>
          <a:xfrm flipH="1">
            <a:off x="4922717" y="1521596"/>
            <a:ext cx="71842" cy="527555"/>
          </a:xfrm>
          <a:prstGeom prst="line">
            <a:avLst/>
          </a:prstGeom>
          <a:ln w="38100"/>
        </p:spPr>
        <p:style>
          <a:lnRef idx="3">
            <a:schemeClr val="dk1"/>
          </a:lnRef>
          <a:fillRef idx="0">
            <a:schemeClr val="dk1"/>
          </a:fillRef>
          <a:effectRef idx="2">
            <a:schemeClr val="dk1"/>
          </a:effectRef>
          <a:fontRef idx="minor">
            <a:schemeClr val="tx1"/>
          </a:fontRef>
        </p:style>
      </p:cxnSp>
      <p:cxnSp>
        <p:nvCxnSpPr>
          <p:cNvPr id="9" name="直接连接符 8"/>
          <p:cNvCxnSpPr>
            <a:stCxn id="2" idx="2"/>
            <a:endCxn id="22" idx="0"/>
          </p:cNvCxnSpPr>
          <p:nvPr/>
        </p:nvCxnSpPr>
        <p:spPr>
          <a:xfrm>
            <a:off x="4994559" y="1521596"/>
            <a:ext cx="1579347" cy="527555"/>
          </a:xfrm>
          <a:prstGeom prst="line">
            <a:avLst/>
          </a:prstGeom>
          <a:ln w="38100"/>
        </p:spPr>
        <p:style>
          <a:lnRef idx="3">
            <a:schemeClr val="dk1"/>
          </a:lnRef>
          <a:fillRef idx="0">
            <a:schemeClr val="dk1"/>
          </a:fillRef>
          <a:effectRef idx="2">
            <a:schemeClr val="dk1"/>
          </a:effectRef>
          <a:fontRef idx="minor">
            <a:schemeClr val="tx1"/>
          </a:fontRef>
        </p:style>
      </p:cxnSp>
      <p:sp>
        <p:nvSpPr>
          <p:cNvPr id="11" name="文本框 10"/>
          <p:cNvSpPr txBox="1"/>
          <p:nvPr/>
        </p:nvSpPr>
        <p:spPr>
          <a:xfrm>
            <a:off x="2081486" y="2049151"/>
            <a:ext cx="1261884" cy="523220"/>
          </a:xfrm>
          <a:prstGeom prst="rect">
            <a:avLst/>
          </a:prstGeom>
          <a:noFill/>
        </p:spPr>
        <p:txBody>
          <a:bodyPr wrap="none" rtlCol="0">
            <a:spAutoFit/>
          </a:bodyPr>
          <a:lstStyle/>
          <a:p>
            <a:r>
              <a:rPr lang="zh-CN" altLang="en-US" sz="2800" dirty="0"/>
              <a:t>子目录</a:t>
            </a:r>
          </a:p>
        </p:txBody>
      </p:sp>
      <p:cxnSp>
        <p:nvCxnSpPr>
          <p:cNvPr id="12" name="直接连接符 11"/>
          <p:cNvCxnSpPr>
            <a:stCxn id="11" idx="2"/>
            <a:endCxn id="50" idx="0"/>
          </p:cNvCxnSpPr>
          <p:nvPr/>
        </p:nvCxnSpPr>
        <p:spPr>
          <a:xfrm flipH="1">
            <a:off x="1421621" y="2572371"/>
            <a:ext cx="1290807" cy="1190039"/>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直接连接符 12"/>
          <p:cNvCxnSpPr>
            <a:stCxn id="11" idx="2"/>
          </p:cNvCxnSpPr>
          <p:nvPr/>
        </p:nvCxnSpPr>
        <p:spPr>
          <a:xfrm flipH="1">
            <a:off x="2537927" y="2572371"/>
            <a:ext cx="174501" cy="1022794"/>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直接连接符 13"/>
          <p:cNvCxnSpPr>
            <a:stCxn id="11" idx="2"/>
            <a:endCxn id="29" idx="0"/>
          </p:cNvCxnSpPr>
          <p:nvPr/>
        </p:nvCxnSpPr>
        <p:spPr>
          <a:xfrm>
            <a:off x="2712428" y="2572371"/>
            <a:ext cx="3861478" cy="1171609"/>
          </a:xfrm>
          <a:prstGeom prst="line">
            <a:avLst/>
          </a:prstGeom>
          <a:ln w="38100"/>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4291775" y="2049151"/>
            <a:ext cx="1261884" cy="523220"/>
          </a:xfrm>
          <a:prstGeom prst="rect">
            <a:avLst/>
          </a:prstGeom>
          <a:noFill/>
        </p:spPr>
        <p:txBody>
          <a:bodyPr wrap="none" rtlCol="0">
            <a:spAutoFit/>
          </a:bodyPr>
          <a:lstStyle/>
          <a:p>
            <a:r>
              <a:rPr lang="zh-CN" altLang="en-US" sz="2800" dirty="0"/>
              <a:t>子目录</a:t>
            </a:r>
          </a:p>
        </p:txBody>
      </p:sp>
      <p:cxnSp>
        <p:nvCxnSpPr>
          <p:cNvPr id="18" name="直接连接符 17"/>
          <p:cNvCxnSpPr>
            <a:stCxn id="17" idx="2"/>
          </p:cNvCxnSpPr>
          <p:nvPr/>
        </p:nvCxnSpPr>
        <p:spPr>
          <a:xfrm flipH="1">
            <a:off x="4374649" y="2572371"/>
            <a:ext cx="548068" cy="428855"/>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直接连接符 18"/>
          <p:cNvCxnSpPr>
            <a:stCxn id="17" idx="2"/>
          </p:cNvCxnSpPr>
          <p:nvPr/>
        </p:nvCxnSpPr>
        <p:spPr>
          <a:xfrm>
            <a:off x="4922717" y="2572371"/>
            <a:ext cx="131086" cy="428855"/>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直接连接符 19"/>
          <p:cNvCxnSpPr>
            <a:stCxn id="17" idx="2"/>
          </p:cNvCxnSpPr>
          <p:nvPr/>
        </p:nvCxnSpPr>
        <p:spPr>
          <a:xfrm>
            <a:off x="4922717" y="2572371"/>
            <a:ext cx="823302" cy="523220"/>
          </a:xfrm>
          <a:prstGeom prst="line">
            <a:avLst/>
          </a:prstGeom>
          <a:ln w="38100"/>
        </p:spPr>
        <p:style>
          <a:lnRef idx="3">
            <a:schemeClr val="dk1"/>
          </a:lnRef>
          <a:fillRef idx="0">
            <a:schemeClr val="dk1"/>
          </a:fillRef>
          <a:effectRef idx="2">
            <a:schemeClr val="dk1"/>
          </a:effectRef>
          <a:fontRef idx="minor">
            <a:schemeClr val="tx1"/>
          </a:fontRef>
        </p:style>
      </p:cxnSp>
      <p:sp>
        <p:nvSpPr>
          <p:cNvPr id="22" name="文本框 21"/>
          <p:cNvSpPr txBox="1"/>
          <p:nvPr/>
        </p:nvSpPr>
        <p:spPr>
          <a:xfrm>
            <a:off x="5942964" y="2049151"/>
            <a:ext cx="1261884" cy="523220"/>
          </a:xfrm>
          <a:prstGeom prst="rect">
            <a:avLst/>
          </a:prstGeom>
          <a:noFill/>
        </p:spPr>
        <p:txBody>
          <a:bodyPr wrap="none" rtlCol="0">
            <a:spAutoFit/>
          </a:bodyPr>
          <a:lstStyle/>
          <a:p>
            <a:r>
              <a:rPr lang="zh-CN" altLang="en-US" sz="2800" dirty="0"/>
              <a:t>子目录</a:t>
            </a:r>
          </a:p>
        </p:txBody>
      </p:sp>
      <p:sp>
        <p:nvSpPr>
          <p:cNvPr id="29" name="文本框 28"/>
          <p:cNvSpPr txBox="1"/>
          <p:nvPr/>
        </p:nvSpPr>
        <p:spPr>
          <a:xfrm>
            <a:off x="6122500" y="3743980"/>
            <a:ext cx="902811" cy="523220"/>
          </a:xfrm>
          <a:prstGeom prst="rect">
            <a:avLst/>
          </a:prstGeom>
          <a:noFill/>
        </p:spPr>
        <p:txBody>
          <a:bodyPr wrap="none" rtlCol="0">
            <a:spAutoFit/>
          </a:bodyPr>
          <a:lstStyle/>
          <a:p>
            <a:r>
              <a:rPr lang="zh-CN" altLang="en-US" sz="2800" dirty="0"/>
              <a:t>文件</a:t>
            </a:r>
          </a:p>
        </p:txBody>
      </p:sp>
      <p:sp>
        <p:nvSpPr>
          <p:cNvPr id="40" name="文本框 39"/>
          <p:cNvSpPr txBox="1"/>
          <p:nvPr/>
        </p:nvSpPr>
        <p:spPr>
          <a:xfrm>
            <a:off x="3468473" y="3743980"/>
            <a:ext cx="1261884" cy="523220"/>
          </a:xfrm>
          <a:prstGeom prst="rect">
            <a:avLst/>
          </a:prstGeom>
          <a:noFill/>
        </p:spPr>
        <p:txBody>
          <a:bodyPr wrap="none" rtlCol="0">
            <a:spAutoFit/>
          </a:bodyPr>
          <a:lstStyle/>
          <a:p>
            <a:r>
              <a:rPr lang="zh-CN" altLang="en-US" sz="2800" dirty="0"/>
              <a:t>子目录</a:t>
            </a:r>
          </a:p>
        </p:txBody>
      </p:sp>
      <p:cxnSp>
        <p:nvCxnSpPr>
          <p:cNvPr id="41" name="直接连接符 40"/>
          <p:cNvCxnSpPr>
            <a:stCxn id="40" idx="2"/>
          </p:cNvCxnSpPr>
          <p:nvPr/>
        </p:nvCxnSpPr>
        <p:spPr>
          <a:xfrm flipH="1">
            <a:off x="3551347" y="4267200"/>
            <a:ext cx="548068" cy="428855"/>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直接连接符 41"/>
          <p:cNvCxnSpPr>
            <a:stCxn id="40" idx="2"/>
          </p:cNvCxnSpPr>
          <p:nvPr/>
        </p:nvCxnSpPr>
        <p:spPr>
          <a:xfrm>
            <a:off x="4099415" y="4267200"/>
            <a:ext cx="131086" cy="428855"/>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直接连接符 42"/>
          <p:cNvCxnSpPr>
            <a:stCxn id="40" idx="2"/>
          </p:cNvCxnSpPr>
          <p:nvPr/>
        </p:nvCxnSpPr>
        <p:spPr>
          <a:xfrm>
            <a:off x="4099415" y="4267200"/>
            <a:ext cx="823302" cy="52322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直接连接符 43"/>
          <p:cNvCxnSpPr>
            <a:stCxn id="11" idx="2"/>
            <a:endCxn id="40" idx="0"/>
          </p:cNvCxnSpPr>
          <p:nvPr/>
        </p:nvCxnSpPr>
        <p:spPr>
          <a:xfrm>
            <a:off x="2712428" y="2572371"/>
            <a:ext cx="1386987" cy="1171609"/>
          </a:xfrm>
          <a:prstGeom prst="line">
            <a:avLst/>
          </a:prstGeom>
          <a:ln w="38100"/>
        </p:spPr>
        <p:style>
          <a:lnRef idx="3">
            <a:schemeClr val="dk1"/>
          </a:lnRef>
          <a:fillRef idx="0">
            <a:schemeClr val="dk1"/>
          </a:fillRef>
          <a:effectRef idx="2">
            <a:schemeClr val="dk1"/>
          </a:effectRef>
          <a:fontRef idx="minor">
            <a:schemeClr val="tx1"/>
          </a:fontRef>
        </p:style>
      </p:cxnSp>
      <p:sp>
        <p:nvSpPr>
          <p:cNvPr id="50" name="文本框 49"/>
          <p:cNvSpPr txBox="1"/>
          <p:nvPr/>
        </p:nvSpPr>
        <p:spPr>
          <a:xfrm>
            <a:off x="790679" y="3762410"/>
            <a:ext cx="1261884" cy="523220"/>
          </a:xfrm>
          <a:prstGeom prst="rect">
            <a:avLst/>
          </a:prstGeom>
          <a:noFill/>
        </p:spPr>
        <p:txBody>
          <a:bodyPr wrap="none" rtlCol="0">
            <a:spAutoFit/>
          </a:bodyPr>
          <a:lstStyle/>
          <a:p>
            <a:r>
              <a:rPr lang="zh-CN" altLang="en-US" sz="2800" dirty="0"/>
              <a:t>子目录</a:t>
            </a:r>
          </a:p>
        </p:txBody>
      </p:sp>
      <p:cxnSp>
        <p:nvCxnSpPr>
          <p:cNvPr id="51" name="直接连接符 50"/>
          <p:cNvCxnSpPr>
            <a:stCxn id="50" idx="2"/>
            <a:endCxn id="61" idx="0"/>
          </p:cNvCxnSpPr>
          <p:nvPr/>
        </p:nvCxnSpPr>
        <p:spPr>
          <a:xfrm flipH="1">
            <a:off x="546014" y="4285630"/>
            <a:ext cx="875607" cy="1171609"/>
          </a:xfrm>
          <a:prstGeom prst="line">
            <a:avLst/>
          </a:prstGeom>
          <a:ln w="38100"/>
        </p:spPr>
        <p:style>
          <a:lnRef idx="3">
            <a:schemeClr val="dk1"/>
          </a:lnRef>
          <a:fillRef idx="0">
            <a:schemeClr val="dk1"/>
          </a:fillRef>
          <a:effectRef idx="2">
            <a:schemeClr val="dk1"/>
          </a:effectRef>
          <a:fontRef idx="minor">
            <a:schemeClr val="tx1"/>
          </a:fontRef>
        </p:style>
      </p:cxnSp>
      <p:cxnSp>
        <p:nvCxnSpPr>
          <p:cNvPr id="52" name="直接连接符 51"/>
          <p:cNvCxnSpPr>
            <a:stCxn id="50" idx="2"/>
          </p:cNvCxnSpPr>
          <p:nvPr/>
        </p:nvCxnSpPr>
        <p:spPr>
          <a:xfrm>
            <a:off x="1421621" y="4285630"/>
            <a:ext cx="192074" cy="963301"/>
          </a:xfrm>
          <a:prstGeom prst="line">
            <a:avLst/>
          </a:prstGeom>
          <a:ln w="38100"/>
        </p:spPr>
        <p:style>
          <a:lnRef idx="3">
            <a:schemeClr val="dk1"/>
          </a:lnRef>
          <a:fillRef idx="0">
            <a:schemeClr val="dk1"/>
          </a:fillRef>
          <a:effectRef idx="2">
            <a:schemeClr val="dk1"/>
          </a:effectRef>
          <a:fontRef idx="minor">
            <a:schemeClr val="tx1"/>
          </a:fontRef>
        </p:style>
      </p:cxnSp>
      <p:cxnSp>
        <p:nvCxnSpPr>
          <p:cNvPr id="53" name="直接连接符 52"/>
          <p:cNvCxnSpPr>
            <a:stCxn id="50" idx="2"/>
            <a:endCxn id="54" idx="0"/>
          </p:cNvCxnSpPr>
          <p:nvPr/>
        </p:nvCxnSpPr>
        <p:spPr>
          <a:xfrm>
            <a:off x="1421621" y="4285630"/>
            <a:ext cx="3861478" cy="1171609"/>
          </a:xfrm>
          <a:prstGeom prst="line">
            <a:avLst/>
          </a:prstGeom>
          <a:ln w="38100"/>
        </p:spPr>
        <p:style>
          <a:lnRef idx="3">
            <a:schemeClr val="dk1"/>
          </a:lnRef>
          <a:fillRef idx="0">
            <a:schemeClr val="dk1"/>
          </a:fillRef>
          <a:effectRef idx="2">
            <a:schemeClr val="dk1"/>
          </a:effectRef>
          <a:fontRef idx="minor">
            <a:schemeClr val="tx1"/>
          </a:fontRef>
        </p:style>
      </p:cxnSp>
      <p:sp>
        <p:nvSpPr>
          <p:cNvPr id="54" name="文本框 53"/>
          <p:cNvSpPr txBox="1"/>
          <p:nvPr/>
        </p:nvSpPr>
        <p:spPr>
          <a:xfrm>
            <a:off x="4831693" y="5457239"/>
            <a:ext cx="902811" cy="523220"/>
          </a:xfrm>
          <a:prstGeom prst="rect">
            <a:avLst/>
          </a:prstGeom>
          <a:noFill/>
        </p:spPr>
        <p:txBody>
          <a:bodyPr wrap="none" rtlCol="0">
            <a:spAutoFit/>
          </a:bodyPr>
          <a:lstStyle/>
          <a:p>
            <a:r>
              <a:rPr lang="zh-CN" altLang="en-US" sz="2800" dirty="0"/>
              <a:t>文件</a:t>
            </a:r>
          </a:p>
        </p:txBody>
      </p:sp>
      <p:sp>
        <p:nvSpPr>
          <p:cNvPr id="55" name="文本框 54"/>
          <p:cNvSpPr txBox="1"/>
          <p:nvPr/>
        </p:nvSpPr>
        <p:spPr>
          <a:xfrm>
            <a:off x="2177666" y="5457239"/>
            <a:ext cx="902811" cy="523220"/>
          </a:xfrm>
          <a:prstGeom prst="rect">
            <a:avLst/>
          </a:prstGeom>
          <a:noFill/>
        </p:spPr>
        <p:txBody>
          <a:bodyPr wrap="none" rtlCol="0">
            <a:spAutoFit/>
          </a:bodyPr>
          <a:lstStyle/>
          <a:p>
            <a:r>
              <a:rPr lang="zh-CN" altLang="en-US" sz="2800" dirty="0"/>
              <a:t>文件</a:t>
            </a:r>
          </a:p>
        </p:txBody>
      </p:sp>
      <p:cxnSp>
        <p:nvCxnSpPr>
          <p:cNvPr id="56" name="直接连接符 55"/>
          <p:cNvCxnSpPr>
            <a:stCxn id="50" idx="2"/>
            <a:endCxn id="55" idx="0"/>
          </p:cNvCxnSpPr>
          <p:nvPr/>
        </p:nvCxnSpPr>
        <p:spPr>
          <a:xfrm>
            <a:off x="1421621" y="4285630"/>
            <a:ext cx="1207451" cy="1171609"/>
          </a:xfrm>
          <a:prstGeom prst="line">
            <a:avLst/>
          </a:prstGeom>
          <a:ln w="38100"/>
        </p:spPr>
        <p:style>
          <a:lnRef idx="3">
            <a:schemeClr val="dk1"/>
          </a:lnRef>
          <a:fillRef idx="0">
            <a:schemeClr val="dk1"/>
          </a:fillRef>
          <a:effectRef idx="2">
            <a:schemeClr val="dk1"/>
          </a:effectRef>
          <a:fontRef idx="minor">
            <a:schemeClr val="tx1"/>
          </a:fontRef>
        </p:style>
      </p:cxnSp>
      <p:sp>
        <p:nvSpPr>
          <p:cNvPr id="61" name="文本框 60"/>
          <p:cNvSpPr txBox="1"/>
          <p:nvPr/>
        </p:nvSpPr>
        <p:spPr>
          <a:xfrm>
            <a:off x="94608" y="5457239"/>
            <a:ext cx="902811" cy="523220"/>
          </a:xfrm>
          <a:prstGeom prst="rect">
            <a:avLst/>
          </a:prstGeom>
          <a:noFill/>
        </p:spPr>
        <p:txBody>
          <a:bodyPr wrap="none" rtlCol="0">
            <a:spAutoFit/>
          </a:bodyPr>
          <a:lstStyle/>
          <a:p>
            <a:r>
              <a:rPr lang="zh-CN" altLang="en-US" sz="2800" dirty="0"/>
              <a:t>文件</a:t>
            </a:r>
          </a:p>
        </p:txBody>
      </p:sp>
      <p:sp>
        <p:nvSpPr>
          <p:cNvPr id="63" name="Rectangles 15"/>
          <p:cNvSpPr/>
          <p:nvPr/>
        </p:nvSpPr>
        <p:spPr>
          <a:xfrm>
            <a:off x="8153253" y="1481396"/>
            <a:ext cx="3407449" cy="4636842"/>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4" name="Text Box 16"/>
          <p:cNvSpPr txBox="1"/>
          <p:nvPr/>
        </p:nvSpPr>
        <p:spPr>
          <a:xfrm>
            <a:off x="8156106" y="3365915"/>
            <a:ext cx="2207220" cy="461665"/>
          </a:xfrm>
          <a:prstGeom prst="rect">
            <a:avLst/>
          </a:prstGeom>
          <a:noFill/>
        </p:spPr>
        <p:txBody>
          <a:bodyPr wrap="square" rtlCol="0">
            <a:spAutoFit/>
          </a:bodyPr>
          <a:lstStyle/>
          <a:p>
            <a:r>
              <a:rPr lang="zh-CN" altLang="en-US" sz="2400" b="1" dirty="0"/>
              <a:t>目录组织方式：</a:t>
            </a:r>
          </a:p>
        </p:txBody>
      </p:sp>
      <p:sp>
        <p:nvSpPr>
          <p:cNvPr id="65" name="Text Box 17"/>
          <p:cNvSpPr txBox="1"/>
          <p:nvPr/>
        </p:nvSpPr>
        <p:spPr>
          <a:xfrm>
            <a:off x="8613131" y="3875436"/>
            <a:ext cx="2845564" cy="1137106"/>
          </a:xfrm>
          <a:prstGeom prst="rect">
            <a:avLst/>
          </a:prstGeom>
          <a:noFill/>
        </p:spPr>
        <p:txBody>
          <a:bodyPr wrap="square" rtlCol="0" anchor="t">
            <a:spAutoFit/>
          </a:bodyPr>
          <a:lstStyle/>
          <a:p>
            <a:pPr algn="l">
              <a:lnSpc>
                <a:spcPct val="150000"/>
              </a:lnSpc>
            </a:pPr>
            <a:r>
              <a:rPr lang="zh-CN" altLang="en-US" sz="2400" dirty="0">
                <a:sym typeface="+mn-ea"/>
              </a:rPr>
              <a:t>顺序文件：</a:t>
            </a:r>
            <a:endParaRPr lang="en-US" altLang="zh-CN" sz="2400" dirty="0">
              <a:sym typeface="+mn-ea"/>
            </a:endParaRPr>
          </a:p>
          <a:p>
            <a:pPr algn="l">
              <a:lnSpc>
                <a:spcPct val="150000"/>
              </a:lnSpc>
            </a:pPr>
            <a:r>
              <a:rPr lang="en-US" altLang="zh-CN" sz="2400" dirty="0">
                <a:sym typeface="+mn-ea"/>
              </a:rPr>
              <a:t>	</a:t>
            </a:r>
            <a:r>
              <a:rPr lang="zh-CN" altLang="en-US" sz="2400" dirty="0">
                <a:sym typeface="+mn-ea"/>
              </a:rPr>
              <a:t>最简单</a:t>
            </a:r>
            <a:endParaRPr lang="en-US" altLang="zh-CN" sz="2400" dirty="0">
              <a:sym typeface="+mn-ea"/>
            </a:endParaRPr>
          </a:p>
        </p:txBody>
      </p:sp>
      <p:sp>
        <p:nvSpPr>
          <p:cNvPr id="66" name="Text Box 17"/>
          <p:cNvSpPr txBox="1"/>
          <p:nvPr/>
        </p:nvSpPr>
        <p:spPr>
          <a:xfrm>
            <a:off x="8620954" y="5054530"/>
            <a:ext cx="2845564" cy="1137106"/>
          </a:xfrm>
          <a:prstGeom prst="rect">
            <a:avLst/>
          </a:prstGeom>
          <a:noFill/>
        </p:spPr>
        <p:txBody>
          <a:bodyPr wrap="square" rtlCol="0" anchor="t">
            <a:spAutoFit/>
          </a:bodyPr>
          <a:lstStyle/>
          <a:p>
            <a:pPr algn="l">
              <a:lnSpc>
                <a:spcPct val="150000"/>
              </a:lnSpc>
            </a:pPr>
            <a:r>
              <a:rPr lang="zh-CN" altLang="en-US" sz="2400" dirty="0">
                <a:sym typeface="+mn-ea"/>
              </a:rPr>
              <a:t>散列结构：</a:t>
            </a:r>
            <a:endParaRPr lang="en-US" altLang="zh-CN" sz="2400" dirty="0">
              <a:sym typeface="+mn-ea"/>
            </a:endParaRPr>
          </a:p>
          <a:p>
            <a:pPr algn="l">
              <a:lnSpc>
                <a:spcPct val="150000"/>
              </a:lnSpc>
            </a:pPr>
            <a:r>
              <a:rPr lang="en-US" altLang="zh-CN" sz="2400" dirty="0">
                <a:sym typeface="+mn-ea"/>
              </a:rPr>
              <a:t>	</a:t>
            </a:r>
            <a:r>
              <a:rPr lang="zh-CN" altLang="en-US" sz="2400" dirty="0">
                <a:sym typeface="+mn-ea"/>
              </a:rPr>
              <a:t>便于查找</a:t>
            </a:r>
            <a:endParaRPr lang="en-US" altLang="zh-CN" sz="2400" dirty="0">
              <a:sym typeface="+mn-ea"/>
            </a:endParaRPr>
          </a:p>
        </p:txBody>
      </p:sp>
      <p:sp>
        <p:nvSpPr>
          <p:cNvPr id="67" name="Text Box 16"/>
          <p:cNvSpPr txBox="1"/>
          <p:nvPr/>
        </p:nvSpPr>
        <p:spPr>
          <a:xfrm>
            <a:off x="8156105" y="1647304"/>
            <a:ext cx="3115439" cy="461665"/>
          </a:xfrm>
          <a:prstGeom prst="rect">
            <a:avLst/>
          </a:prstGeom>
          <a:noFill/>
        </p:spPr>
        <p:txBody>
          <a:bodyPr wrap="square" rtlCol="0">
            <a:spAutoFit/>
          </a:bodyPr>
          <a:lstStyle/>
          <a:p>
            <a:r>
              <a:rPr lang="zh-CN" altLang="en-US" sz="2400" b="1" dirty="0"/>
              <a:t>功能更强大、更灵活</a:t>
            </a:r>
          </a:p>
        </p:txBody>
      </p:sp>
      <p:sp>
        <p:nvSpPr>
          <p:cNvPr id="68" name="Text Box 16"/>
          <p:cNvSpPr txBox="1"/>
          <p:nvPr/>
        </p:nvSpPr>
        <p:spPr>
          <a:xfrm>
            <a:off x="8181064" y="2172425"/>
            <a:ext cx="3115439" cy="461665"/>
          </a:xfrm>
          <a:prstGeom prst="rect">
            <a:avLst/>
          </a:prstGeom>
          <a:noFill/>
        </p:spPr>
        <p:txBody>
          <a:bodyPr wrap="square" rtlCol="0">
            <a:spAutoFit/>
          </a:bodyPr>
          <a:lstStyle/>
          <a:p>
            <a:r>
              <a:rPr lang="zh-CN" altLang="en-US" sz="2400" b="1" dirty="0"/>
              <a:t>普遍采用的方法</a:t>
            </a:r>
          </a:p>
        </p:txBody>
      </p:sp>
      <p:sp>
        <p:nvSpPr>
          <p:cNvPr id="69" name="Text Box 16"/>
          <p:cNvSpPr txBox="1"/>
          <p:nvPr/>
        </p:nvSpPr>
        <p:spPr>
          <a:xfrm>
            <a:off x="8181064" y="2740095"/>
            <a:ext cx="3115439" cy="461665"/>
          </a:xfrm>
          <a:prstGeom prst="rect">
            <a:avLst/>
          </a:prstGeom>
          <a:noFill/>
        </p:spPr>
        <p:txBody>
          <a:bodyPr wrap="square" rtlCol="0">
            <a:spAutoFit/>
          </a:bodyPr>
          <a:lstStyle/>
          <a:p>
            <a:r>
              <a:rPr lang="zh-CN" altLang="en-US" sz="2400" b="1" dirty="0">
                <a:highlight>
                  <a:srgbClr val="FFFF00"/>
                </a:highlight>
              </a:rPr>
              <a:t>便于命名</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36855" y="127000"/>
            <a:ext cx="5702935"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记录组块</a:t>
            </a:r>
          </a:p>
        </p:txBody>
      </p:sp>
      <p:sp>
        <p:nvSpPr>
          <p:cNvPr id="3" name="矩形 2"/>
          <p:cNvSpPr/>
          <p:nvPr/>
        </p:nvSpPr>
        <p:spPr>
          <a:xfrm>
            <a:off x="1558212" y="1635060"/>
            <a:ext cx="2491273" cy="1257429"/>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     </a:t>
            </a:r>
            <a:r>
              <a:rPr lang="zh-CN" altLang="en-US" sz="2400" dirty="0">
                <a:highlight>
                  <a:srgbClr val="FFFF00"/>
                </a:highlight>
              </a:rPr>
              <a:t>访问结构化文件的逻辑单元</a:t>
            </a:r>
          </a:p>
        </p:txBody>
      </p:sp>
      <p:sp>
        <p:nvSpPr>
          <p:cNvPr id="4" name="矩形: 圆角 3"/>
          <p:cNvSpPr/>
          <p:nvPr/>
        </p:nvSpPr>
        <p:spPr>
          <a:xfrm>
            <a:off x="1660851" y="1420456"/>
            <a:ext cx="1101012" cy="4292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记录</a:t>
            </a:r>
          </a:p>
        </p:txBody>
      </p:sp>
      <p:sp>
        <p:nvSpPr>
          <p:cNvPr id="5" name="矩形 4"/>
          <p:cNvSpPr/>
          <p:nvPr/>
        </p:nvSpPr>
        <p:spPr>
          <a:xfrm>
            <a:off x="7728857" y="1635060"/>
            <a:ext cx="2491273" cy="1257429"/>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     与辅存进行</a:t>
            </a:r>
            <a:r>
              <a:rPr lang="en-US" altLang="zh-CN" sz="2400" dirty="0"/>
              <a:t>I/O</a:t>
            </a:r>
            <a:r>
              <a:rPr lang="zh-CN" altLang="en-US" sz="2400" dirty="0"/>
              <a:t>操作的基本单元</a:t>
            </a:r>
          </a:p>
        </p:txBody>
      </p:sp>
      <p:sp>
        <p:nvSpPr>
          <p:cNvPr id="6" name="矩形: 圆角 5"/>
          <p:cNvSpPr/>
          <p:nvPr/>
        </p:nvSpPr>
        <p:spPr>
          <a:xfrm>
            <a:off x="7831496" y="1363306"/>
            <a:ext cx="1101012" cy="4292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块</a:t>
            </a:r>
          </a:p>
        </p:txBody>
      </p:sp>
      <p:sp>
        <p:nvSpPr>
          <p:cNvPr id="7" name="箭头: 右 6"/>
          <p:cNvSpPr/>
          <p:nvPr/>
        </p:nvSpPr>
        <p:spPr>
          <a:xfrm>
            <a:off x="4834112" y="1792578"/>
            <a:ext cx="2211355" cy="94239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组织成块</a:t>
            </a:r>
          </a:p>
        </p:txBody>
      </p:sp>
      <p:sp>
        <p:nvSpPr>
          <p:cNvPr id="8" name="左大括号 7"/>
          <p:cNvSpPr/>
          <p:nvPr/>
        </p:nvSpPr>
        <p:spPr>
          <a:xfrm rot="5400000">
            <a:off x="5497481" y="-15316"/>
            <a:ext cx="752280" cy="6354147"/>
          </a:xfrm>
          <a:prstGeom prst="leftBrace">
            <a:avLst>
              <a:gd name="adj1" fmla="val 8333"/>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9" name="矩形 8"/>
          <p:cNvSpPr/>
          <p:nvPr/>
        </p:nvSpPr>
        <p:spPr>
          <a:xfrm>
            <a:off x="1082352" y="3762685"/>
            <a:ext cx="3387011" cy="2516817"/>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简化</a:t>
            </a:r>
            <a:r>
              <a:rPr lang="en-US" altLang="zh-CN" sz="2400" dirty="0"/>
              <a:t>I/O</a:t>
            </a:r>
            <a:r>
              <a:rPr lang="zh-CN" altLang="en-US" sz="2400" dirty="0"/>
              <a:t>、</a:t>
            </a:r>
            <a:endParaRPr lang="en-US" altLang="zh-CN" sz="2400" dirty="0"/>
          </a:p>
          <a:p>
            <a:r>
              <a:rPr lang="zh-CN" altLang="en-US" sz="2400" dirty="0"/>
              <a:t>内存中缓存区的分配</a:t>
            </a:r>
            <a:endParaRPr lang="en-US" altLang="zh-CN" sz="2400" dirty="0"/>
          </a:p>
          <a:p>
            <a:r>
              <a:rPr lang="zh-CN" altLang="en-US" sz="2400" dirty="0"/>
              <a:t>和辅存中块的组织</a:t>
            </a:r>
          </a:p>
        </p:txBody>
      </p:sp>
      <p:sp>
        <p:nvSpPr>
          <p:cNvPr id="10" name="矩形: 圆角 9"/>
          <p:cNvSpPr/>
          <p:nvPr/>
        </p:nvSpPr>
        <p:spPr>
          <a:xfrm>
            <a:off x="1978093" y="3556557"/>
            <a:ext cx="1321024" cy="4292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块定长</a:t>
            </a:r>
          </a:p>
        </p:txBody>
      </p:sp>
      <p:sp>
        <p:nvSpPr>
          <p:cNvPr id="11" name="矩形 10"/>
          <p:cNvSpPr/>
          <p:nvPr/>
        </p:nvSpPr>
        <p:spPr>
          <a:xfrm>
            <a:off x="7045468" y="3775797"/>
            <a:ext cx="4064180" cy="250370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倾向于大块：</a:t>
            </a:r>
            <a:endParaRPr lang="en-US" altLang="zh-CN" sz="2400" dirty="0"/>
          </a:p>
          <a:p>
            <a:r>
              <a:rPr lang="zh-CN" altLang="en-US" sz="2400" dirty="0"/>
              <a:t>一次</a:t>
            </a:r>
            <a:r>
              <a:rPr lang="en-US" altLang="zh-CN" sz="2400" dirty="0"/>
              <a:t>I/O</a:t>
            </a:r>
            <a:r>
              <a:rPr lang="zh-CN" altLang="en-US" sz="2400" dirty="0"/>
              <a:t>传送记录多；</a:t>
            </a:r>
            <a:endParaRPr lang="en-US" altLang="zh-CN" sz="2400" dirty="0"/>
          </a:p>
          <a:p>
            <a:r>
              <a:rPr lang="zh-CN" altLang="en-US" sz="2400" dirty="0"/>
              <a:t>利于顺序处理和查找文件；</a:t>
            </a:r>
            <a:endParaRPr lang="en-US" altLang="zh-CN" sz="2400" dirty="0"/>
          </a:p>
          <a:p>
            <a:endParaRPr lang="en-US" altLang="zh-CN" sz="2400" dirty="0"/>
          </a:p>
          <a:p>
            <a:r>
              <a:rPr lang="zh-CN" altLang="en-US" sz="2400" dirty="0"/>
              <a:t>顺序访问的高频率；</a:t>
            </a:r>
            <a:endParaRPr lang="en-US" altLang="zh-CN" sz="2400" dirty="0"/>
          </a:p>
          <a:p>
            <a:r>
              <a:rPr lang="zh-CN" altLang="en-US" sz="2400" dirty="0"/>
              <a:t>潜在的局部性。</a:t>
            </a:r>
          </a:p>
        </p:txBody>
      </p:sp>
      <p:sp>
        <p:nvSpPr>
          <p:cNvPr id="12" name="矩形: 圆角 11"/>
          <p:cNvSpPr/>
          <p:nvPr/>
        </p:nvSpPr>
        <p:spPr>
          <a:xfrm>
            <a:off x="8397555" y="3569669"/>
            <a:ext cx="1321024" cy="42920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块大小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1" grpId="0" bldLvl="0" animBg="1"/>
      <p:bldP spid="12"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36855" y="127000"/>
            <a:ext cx="5702935"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highlight>
                  <a:srgbClr val="FFFF00"/>
                </a:highlight>
              </a:rPr>
              <a:t>记录组块方法评价</a:t>
            </a:r>
          </a:p>
        </p:txBody>
      </p:sp>
      <p:graphicFrame>
        <p:nvGraphicFramePr>
          <p:cNvPr id="3" name="图示 2"/>
          <p:cNvGraphicFramePr/>
          <p:nvPr/>
        </p:nvGraphicFramePr>
        <p:xfrm>
          <a:off x="1518815" y="1399592"/>
          <a:ext cx="9248711" cy="4142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36855" y="127000"/>
            <a:ext cx="5702935"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文件分配方法之</a:t>
            </a:r>
            <a:r>
              <a:rPr lang="zh-CN" altLang="en-US" sz="3600" b="1" dirty="0">
                <a:highlight>
                  <a:srgbClr val="FFFF00"/>
                </a:highlight>
              </a:rPr>
              <a:t>连续分配</a:t>
            </a:r>
          </a:p>
        </p:txBody>
      </p:sp>
      <p:graphicFrame>
        <p:nvGraphicFramePr>
          <p:cNvPr id="3" name="表格 3"/>
          <p:cNvGraphicFramePr>
            <a:graphicFrameLocks noGrp="1"/>
          </p:cNvGraphicFramePr>
          <p:nvPr>
            <p:custDataLst>
              <p:tags r:id="rId1"/>
            </p:custDataLst>
          </p:nvPr>
        </p:nvGraphicFramePr>
        <p:xfrm>
          <a:off x="652102" y="1769642"/>
          <a:ext cx="4182190" cy="4767730"/>
        </p:xfrm>
        <a:graphic>
          <a:graphicData uri="http://schemas.openxmlformats.org/drawingml/2006/table">
            <a:tbl>
              <a:tblPr firstRow="1" bandRow="1">
                <a:tableStyleId>{5C22544A-7EE6-4342-B048-85BDC9FD1C3A}</a:tableStyleId>
              </a:tblPr>
              <a:tblGrid>
                <a:gridCol w="418219">
                  <a:extLst>
                    <a:ext uri="{9D8B030D-6E8A-4147-A177-3AD203B41FA5}">
                      <a16:colId xmlns:a16="http://schemas.microsoft.com/office/drawing/2014/main" val="20000"/>
                    </a:ext>
                  </a:extLst>
                </a:gridCol>
                <a:gridCol w="418219">
                  <a:extLst>
                    <a:ext uri="{9D8B030D-6E8A-4147-A177-3AD203B41FA5}">
                      <a16:colId xmlns:a16="http://schemas.microsoft.com/office/drawing/2014/main" val="20001"/>
                    </a:ext>
                  </a:extLst>
                </a:gridCol>
                <a:gridCol w="418219">
                  <a:extLst>
                    <a:ext uri="{9D8B030D-6E8A-4147-A177-3AD203B41FA5}">
                      <a16:colId xmlns:a16="http://schemas.microsoft.com/office/drawing/2014/main" val="20002"/>
                    </a:ext>
                  </a:extLst>
                </a:gridCol>
                <a:gridCol w="418219">
                  <a:extLst>
                    <a:ext uri="{9D8B030D-6E8A-4147-A177-3AD203B41FA5}">
                      <a16:colId xmlns:a16="http://schemas.microsoft.com/office/drawing/2014/main" val="20003"/>
                    </a:ext>
                  </a:extLst>
                </a:gridCol>
                <a:gridCol w="418219">
                  <a:extLst>
                    <a:ext uri="{9D8B030D-6E8A-4147-A177-3AD203B41FA5}">
                      <a16:colId xmlns:a16="http://schemas.microsoft.com/office/drawing/2014/main" val="20004"/>
                    </a:ext>
                  </a:extLst>
                </a:gridCol>
                <a:gridCol w="418219">
                  <a:extLst>
                    <a:ext uri="{9D8B030D-6E8A-4147-A177-3AD203B41FA5}">
                      <a16:colId xmlns:a16="http://schemas.microsoft.com/office/drawing/2014/main" val="20005"/>
                    </a:ext>
                  </a:extLst>
                </a:gridCol>
                <a:gridCol w="418219">
                  <a:extLst>
                    <a:ext uri="{9D8B030D-6E8A-4147-A177-3AD203B41FA5}">
                      <a16:colId xmlns:a16="http://schemas.microsoft.com/office/drawing/2014/main" val="20006"/>
                    </a:ext>
                  </a:extLst>
                </a:gridCol>
                <a:gridCol w="418219">
                  <a:extLst>
                    <a:ext uri="{9D8B030D-6E8A-4147-A177-3AD203B41FA5}">
                      <a16:colId xmlns:a16="http://schemas.microsoft.com/office/drawing/2014/main" val="20007"/>
                    </a:ext>
                  </a:extLst>
                </a:gridCol>
                <a:gridCol w="418219">
                  <a:extLst>
                    <a:ext uri="{9D8B030D-6E8A-4147-A177-3AD203B41FA5}">
                      <a16:colId xmlns:a16="http://schemas.microsoft.com/office/drawing/2014/main" val="20008"/>
                    </a:ext>
                  </a:extLst>
                </a:gridCol>
                <a:gridCol w="418219">
                  <a:extLst>
                    <a:ext uri="{9D8B030D-6E8A-4147-A177-3AD203B41FA5}">
                      <a16:colId xmlns:a16="http://schemas.microsoft.com/office/drawing/2014/main" val="20009"/>
                    </a:ext>
                  </a:extLst>
                </a:gridCol>
              </a:tblGrid>
              <a:tr h="367030">
                <a:tc>
                  <a:txBody>
                    <a:bodyPr/>
                    <a:lstStyle/>
                    <a:p>
                      <a:r>
                        <a:rPr lang="en-US" altLang="zh-CN" sz="1600" b="0" dirty="0">
                          <a:solidFill>
                            <a:schemeClr val="tx1"/>
                          </a:solidFill>
                        </a:rPr>
                        <a:t>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r>
                        <a:rPr lang="en-US" altLang="zh-CN"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tc>
                  <a:txBody>
                    <a:bodyPr/>
                    <a:lstStyle/>
                    <a:p>
                      <a:r>
                        <a:rPr lang="en-US" altLang="zh-CN" sz="16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tile tx="0" ty="0" sx="100000" sy="100000" flip="none" algn="tl"/>
                    </a:blipFill>
                  </a:tcPr>
                </a:tc>
                <a:extLst>
                  <a:ext uri="{0D108BD9-81ED-4DB2-BD59-A6C34878D82A}">
                    <a16:rowId xmlns:a16="http://schemas.microsoft.com/office/drawing/2014/main" val="10000"/>
                  </a:ext>
                </a:extLst>
              </a:tr>
              <a:tr h="366725">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725">
                <a:tc>
                  <a:txBody>
                    <a:bodyPr/>
                    <a:lstStyle/>
                    <a:p>
                      <a:r>
                        <a:rPr lang="en-US" altLang="zh-CN" sz="1600" dirty="0"/>
                        <a:t>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66725">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725">
                <a:tc>
                  <a:txBody>
                    <a:bodyPr/>
                    <a:lstStyle/>
                    <a:p>
                      <a:r>
                        <a:rPr lang="en-US" altLang="zh-CN" sz="1600" dirty="0"/>
                        <a:t>10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6725">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6725">
                <a:tc>
                  <a:txBody>
                    <a:bodyPr/>
                    <a:lstStyle/>
                    <a:p>
                      <a:r>
                        <a:rPr lang="en-US" altLang="zh-CN" sz="1600" dirty="0"/>
                        <a:t>15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1600"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6"/>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66725">
                <a:tc>
                  <a:txBody>
                    <a:bodyPr/>
                    <a:lstStyle/>
                    <a:p>
                      <a:r>
                        <a:rPr lang="en-US" altLang="zh-CN" sz="1600" dirty="0"/>
                        <a:t>20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16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16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16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16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8"/>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66725">
                <a:tc>
                  <a:txBody>
                    <a:bodyPr/>
                    <a:lstStyle/>
                    <a:p>
                      <a:r>
                        <a:rPr lang="en-US" altLang="zh-CN" sz="1600" dirty="0"/>
                        <a:t>25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altLang="zh-CN" sz="1600"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tile tx="0" ty="0" sx="100000" sy="100000" flip="none" algn="tl"/>
                    </a:blipFill>
                  </a:tcPr>
                </a:tc>
                <a:tc>
                  <a:txBody>
                    <a:bodyPr/>
                    <a:lstStyle/>
                    <a:p>
                      <a:r>
                        <a:rPr lang="en-US" altLang="zh-CN" sz="16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tile tx="0" ty="0" sx="100000" sy="100000" flip="none" algn="tl"/>
                    </a:blipFill>
                  </a:tcPr>
                </a:tc>
                <a:tc>
                  <a:txBody>
                    <a:bodyPr/>
                    <a:lstStyle/>
                    <a:p>
                      <a:r>
                        <a:rPr lang="en-US" altLang="zh-CN" sz="16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tile tx="0" ty="0" sx="100000" sy="100000" flip="none" algn="tl"/>
                    </a:blipFill>
                  </a:tcPr>
                </a:tc>
                <a:tc>
                  <a:txBody>
                    <a:bodyPr/>
                    <a:lstStyle/>
                    <a:p>
                      <a:r>
                        <a:rPr lang="en-US" altLang="zh-CN" sz="1600"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66725">
                <a:tc>
                  <a:txBody>
                    <a:bodyPr/>
                    <a:lstStyle/>
                    <a:p>
                      <a:r>
                        <a:rPr lang="en-US" altLang="zh-CN" sz="1600" dirty="0"/>
                        <a:t>30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tile tx="0" ty="0" sx="100000" sy="100000" flip="none" algn="tl"/>
                    </a:blipFill>
                  </a:tcPr>
                </a:tc>
                <a:tc>
                  <a:txBody>
                    <a:bodyPr/>
                    <a:lstStyle/>
                    <a:p>
                      <a:r>
                        <a:rPr lang="en-US" altLang="zh-CN" sz="16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tile tx="0" ty="0" sx="100000" sy="100000" flip="none" algn="tl"/>
                    </a:blipFill>
                  </a:tcPr>
                </a:tc>
                <a:tc>
                  <a:txBody>
                    <a:bodyPr/>
                    <a:lstStyle/>
                    <a:p>
                      <a:r>
                        <a:rPr lang="en-US" altLang="zh-CN" sz="16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sp>
        <p:nvSpPr>
          <p:cNvPr id="4" name="椭圆 3"/>
          <p:cNvSpPr/>
          <p:nvPr/>
        </p:nvSpPr>
        <p:spPr>
          <a:xfrm>
            <a:off x="326571" y="989045"/>
            <a:ext cx="4945225" cy="76511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弧形 4"/>
          <p:cNvSpPr/>
          <p:nvPr/>
        </p:nvSpPr>
        <p:spPr>
          <a:xfrm flipV="1">
            <a:off x="-184540" y="5988170"/>
            <a:ext cx="5456336" cy="837437"/>
          </a:xfrm>
          <a:prstGeom prst="arc">
            <a:avLst>
              <a:gd name="adj1" fmla="val 18025265"/>
              <a:gd name="adj2" fmla="val 0"/>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弧形 5"/>
          <p:cNvSpPr/>
          <p:nvPr/>
        </p:nvSpPr>
        <p:spPr>
          <a:xfrm flipH="1" flipV="1">
            <a:off x="363893" y="5988170"/>
            <a:ext cx="5456336" cy="837437"/>
          </a:xfrm>
          <a:prstGeom prst="arc">
            <a:avLst>
              <a:gd name="adj1" fmla="val 18025265"/>
              <a:gd name="adj2" fmla="val 0"/>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7" name="直接连接符 6"/>
          <p:cNvCxnSpPr>
            <a:stCxn id="4" idx="2"/>
            <a:endCxn id="6" idx="2"/>
          </p:cNvCxnSpPr>
          <p:nvPr/>
        </p:nvCxnSpPr>
        <p:spPr>
          <a:xfrm>
            <a:off x="326571" y="1371600"/>
            <a:ext cx="37322" cy="50352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a:stCxn id="5" idx="2"/>
            <a:endCxn id="4" idx="6"/>
          </p:cNvCxnSpPr>
          <p:nvPr/>
        </p:nvCxnSpPr>
        <p:spPr>
          <a:xfrm flipV="1">
            <a:off x="5271796" y="1371600"/>
            <a:ext cx="0" cy="50352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10" name="表格 10"/>
          <p:cNvGraphicFramePr>
            <a:graphicFrameLocks noGrp="1"/>
          </p:cNvGraphicFramePr>
          <p:nvPr/>
        </p:nvGraphicFramePr>
        <p:xfrm>
          <a:off x="6584299" y="1231995"/>
          <a:ext cx="4715769" cy="2743200"/>
        </p:xfrm>
        <a:graphic>
          <a:graphicData uri="http://schemas.openxmlformats.org/drawingml/2006/table">
            <a:tbl>
              <a:tblPr firstRow="1" bandRow="1">
                <a:tableStyleId>{5C22544A-7EE6-4342-B048-85BDC9FD1C3A}</a:tableStyleId>
              </a:tblPr>
              <a:tblGrid>
                <a:gridCol w="1374709">
                  <a:extLst>
                    <a:ext uri="{9D8B030D-6E8A-4147-A177-3AD203B41FA5}">
                      <a16:colId xmlns:a16="http://schemas.microsoft.com/office/drawing/2014/main" val="20000"/>
                    </a:ext>
                  </a:extLst>
                </a:gridCol>
                <a:gridCol w="1660849">
                  <a:extLst>
                    <a:ext uri="{9D8B030D-6E8A-4147-A177-3AD203B41FA5}">
                      <a16:colId xmlns:a16="http://schemas.microsoft.com/office/drawing/2014/main" val="20001"/>
                    </a:ext>
                  </a:extLst>
                </a:gridCol>
                <a:gridCol w="1680211">
                  <a:extLst>
                    <a:ext uri="{9D8B030D-6E8A-4147-A177-3AD203B41FA5}">
                      <a16:colId xmlns:a16="http://schemas.microsoft.com/office/drawing/2014/main" val="20002"/>
                    </a:ext>
                  </a:extLst>
                </a:gridCol>
              </a:tblGrid>
              <a:tr h="374339">
                <a:tc>
                  <a:txBody>
                    <a:bodyPr/>
                    <a:lstStyle/>
                    <a:p>
                      <a:pPr algn="ctr"/>
                      <a:r>
                        <a:rPr lang="zh-CN" altLang="en-US" sz="2400" dirty="0"/>
                        <a:t>文件名</a:t>
                      </a:r>
                    </a:p>
                  </a:txBody>
                  <a:tcPr anchor="ctr"/>
                </a:tc>
                <a:tc>
                  <a:txBody>
                    <a:bodyPr/>
                    <a:lstStyle/>
                    <a:p>
                      <a:pPr algn="ctr"/>
                      <a:r>
                        <a:rPr lang="zh-CN" altLang="en-US" sz="2400" dirty="0"/>
                        <a:t>起始块</a:t>
                      </a:r>
                    </a:p>
                  </a:txBody>
                  <a:tcPr anchor="ctr"/>
                </a:tc>
                <a:tc>
                  <a:txBody>
                    <a:bodyPr/>
                    <a:lstStyle/>
                    <a:p>
                      <a:pPr algn="ctr"/>
                      <a:r>
                        <a:rPr lang="zh-CN" altLang="en-US" sz="2400" dirty="0"/>
                        <a:t>长度</a:t>
                      </a:r>
                    </a:p>
                  </a:txBody>
                  <a:tcPr anchor="ctr"/>
                </a:tc>
                <a:extLst>
                  <a:ext uri="{0D108BD9-81ED-4DB2-BD59-A6C34878D82A}">
                    <a16:rowId xmlns:a16="http://schemas.microsoft.com/office/drawing/2014/main" val="10000"/>
                  </a:ext>
                </a:extLst>
              </a:tr>
              <a:tr h="370840">
                <a:tc>
                  <a:txBody>
                    <a:bodyPr/>
                    <a:lstStyle/>
                    <a:p>
                      <a:pPr algn="ctr"/>
                      <a:r>
                        <a:rPr lang="en-US" altLang="zh-CN" sz="2400" dirty="0"/>
                        <a:t>A</a:t>
                      </a:r>
                      <a:endParaRPr lang="zh-CN" altLang="en-US" sz="2400" dirty="0"/>
                    </a:p>
                  </a:txBody>
                  <a:tcPr anchor="ctr">
                    <a:blipFill>
                      <a:blip r:embed="rId3"/>
                      <a:tile tx="0" ty="0" sx="100000" sy="100000" flip="none" algn="tl"/>
                    </a:blipFill>
                  </a:tcPr>
                </a:tc>
                <a:tc>
                  <a:txBody>
                    <a:bodyPr/>
                    <a:lstStyle/>
                    <a:p>
                      <a:pPr algn="ctr"/>
                      <a:r>
                        <a:rPr lang="en-US" altLang="zh-CN" sz="2400" dirty="0"/>
                        <a:t>2</a:t>
                      </a:r>
                      <a:endParaRPr lang="zh-CN" altLang="en-US" sz="2400" dirty="0"/>
                    </a:p>
                  </a:txBody>
                  <a:tcPr anchor="ctr"/>
                </a:tc>
                <a:tc>
                  <a:txBody>
                    <a:bodyPr/>
                    <a:lstStyle/>
                    <a:p>
                      <a:pPr algn="ctr"/>
                      <a:r>
                        <a:rPr lang="en-US" altLang="zh-CN" sz="2400" dirty="0"/>
                        <a:t>3</a:t>
                      </a:r>
                      <a:endParaRPr lang="zh-CN" altLang="en-US" sz="2400" dirty="0"/>
                    </a:p>
                  </a:txBody>
                  <a:tcPr anchor="ctr"/>
                </a:tc>
                <a:extLst>
                  <a:ext uri="{0D108BD9-81ED-4DB2-BD59-A6C34878D82A}">
                    <a16:rowId xmlns:a16="http://schemas.microsoft.com/office/drawing/2014/main" val="10001"/>
                  </a:ext>
                </a:extLst>
              </a:tr>
              <a:tr h="370840">
                <a:tc>
                  <a:txBody>
                    <a:bodyPr/>
                    <a:lstStyle/>
                    <a:p>
                      <a:pPr algn="ctr"/>
                      <a:r>
                        <a:rPr lang="en-US" altLang="zh-CN" sz="2400" dirty="0"/>
                        <a:t>B</a:t>
                      </a:r>
                      <a:endParaRPr lang="zh-CN" altLang="en-US" sz="2400" dirty="0"/>
                    </a:p>
                  </a:txBody>
                  <a:tcPr anchor="ctr">
                    <a:solidFill>
                      <a:srgbClr val="FFFF00"/>
                    </a:solidFill>
                  </a:tcPr>
                </a:tc>
                <a:tc>
                  <a:txBody>
                    <a:bodyPr/>
                    <a:lstStyle/>
                    <a:p>
                      <a:pPr algn="ctr"/>
                      <a:r>
                        <a:rPr lang="en-US" altLang="zh-CN" sz="2400" dirty="0"/>
                        <a:t>9</a:t>
                      </a:r>
                      <a:endParaRPr lang="zh-CN" altLang="en-US" sz="2400" dirty="0"/>
                    </a:p>
                  </a:txBody>
                  <a:tcPr anchor="ctr"/>
                </a:tc>
                <a:tc>
                  <a:txBody>
                    <a:bodyPr/>
                    <a:lstStyle/>
                    <a:p>
                      <a:pPr algn="ctr"/>
                      <a:r>
                        <a:rPr lang="en-US" altLang="zh-CN" sz="2400" dirty="0"/>
                        <a:t>5</a:t>
                      </a:r>
                      <a:endParaRPr lang="zh-CN" altLang="en-US" sz="2400" dirty="0"/>
                    </a:p>
                  </a:txBody>
                  <a:tcPr anchor="ctr"/>
                </a:tc>
                <a:extLst>
                  <a:ext uri="{0D108BD9-81ED-4DB2-BD59-A6C34878D82A}">
                    <a16:rowId xmlns:a16="http://schemas.microsoft.com/office/drawing/2014/main" val="10002"/>
                  </a:ext>
                </a:extLst>
              </a:tr>
              <a:tr h="370840">
                <a:tc>
                  <a:txBody>
                    <a:bodyPr/>
                    <a:lstStyle/>
                    <a:p>
                      <a:pPr algn="ctr"/>
                      <a:r>
                        <a:rPr lang="en-US" altLang="zh-CN" sz="2400" dirty="0"/>
                        <a:t>C</a:t>
                      </a:r>
                      <a:endParaRPr lang="zh-CN" altLang="en-US" sz="2400" dirty="0"/>
                    </a:p>
                  </a:txBody>
                  <a:tcPr anchor="ctr">
                    <a:solidFill>
                      <a:srgbClr val="FFC000"/>
                    </a:solidFill>
                  </a:tcPr>
                </a:tc>
                <a:tc>
                  <a:txBody>
                    <a:bodyPr/>
                    <a:lstStyle/>
                    <a:p>
                      <a:pPr algn="ctr"/>
                      <a:r>
                        <a:rPr lang="en-US" altLang="zh-CN" sz="2400" dirty="0"/>
                        <a:t>18</a:t>
                      </a:r>
                      <a:endParaRPr lang="zh-CN" altLang="en-US" sz="2400" dirty="0"/>
                    </a:p>
                  </a:txBody>
                  <a:tcPr anchor="ctr"/>
                </a:tc>
                <a:tc>
                  <a:txBody>
                    <a:bodyPr/>
                    <a:lstStyle/>
                    <a:p>
                      <a:pPr algn="ctr"/>
                      <a:r>
                        <a:rPr lang="en-US" altLang="zh-CN" sz="2400" dirty="0"/>
                        <a:t>8</a:t>
                      </a:r>
                      <a:endParaRPr lang="zh-CN" altLang="en-US" sz="2400" dirty="0"/>
                    </a:p>
                  </a:txBody>
                  <a:tcPr anchor="ctr"/>
                </a:tc>
                <a:extLst>
                  <a:ext uri="{0D108BD9-81ED-4DB2-BD59-A6C34878D82A}">
                    <a16:rowId xmlns:a16="http://schemas.microsoft.com/office/drawing/2014/main" val="10003"/>
                  </a:ext>
                </a:extLst>
              </a:tr>
              <a:tr h="370840">
                <a:tc>
                  <a:txBody>
                    <a:bodyPr/>
                    <a:lstStyle/>
                    <a:p>
                      <a:pPr algn="ctr"/>
                      <a:r>
                        <a:rPr lang="en-US" altLang="zh-CN" sz="2400" dirty="0"/>
                        <a:t>D</a:t>
                      </a:r>
                      <a:endParaRPr lang="zh-CN" altLang="en-US" sz="2400" dirty="0"/>
                    </a:p>
                  </a:txBody>
                  <a:tcPr anchor="ctr">
                    <a:blipFill>
                      <a:blip r:embed="rId5"/>
                      <a:tile tx="0" ty="0" sx="100000" sy="100000" flip="none" algn="tl"/>
                    </a:blipFill>
                  </a:tcPr>
                </a:tc>
                <a:tc>
                  <a:txBody>
                    <a:bodyPr/>
                    <a:lstStyle/>
                    <a:p>
                      <a:pPr algn="ctr"/>
                      <a:r>
                        <a:rPr lang="en-US" altLang="zh-CN" sz="2400" dirty="0"/>
                        <a:t>30</a:t>
                      </a:r>
                      <a:endParaRPr lang="zh-CN" altLang="en-US" sz="2400" dirty="0"/>
                    </a:p>
                  </a:txBody>
                  <a:tcPr anchor="ctr"/>
                </a:tc>
                <a:tc>
                  <a:txBody>
                    <a:bodyPr/>
                    <a:lstStyle/>
                    <a:p>
                      <a:pPr algn="ctr"/>
                      <a:r>
                        <a:rPr lang="en-US" altLang="zh-CN" sz="2400" dirty="0"/>
                        <a:t>2</a:t>
                      </a:r>
                      <a:endParaRPr lang="zh-CN" altLang="en-US" sz="2400" dirty="0"/>
                    </a:p>
                  </a:txBody>
                  <a:tcPr anchor="ctr"/>
                </a:tc>
                <a:extLst>
                  <a:ext uri="{0D108BD9-81ED-4DB2-BD59-A6C34878D82A}">
                    <a16:rowId xmlns:a16="http://schemas.microsoft.com/office/drawing/2014/main" val="10004"/>
                  </a:ext>
                </a:extLst>
              </a:tr>
              <a:tr h="370840">
                <a:tc>
                  <a:txBody>
                    <a:bodyPr/>
                    <a:lstStyle/>
                    <a:p>
                      <a:pPr algn="ctr"/>
                      <a:r>
                        <a:rPr lang="en-US" altLang="zh-CN" sz="2400" dirty="0"/>
                        <a:t>E</a:t>
                      </a:r>
                      <a:endParaRPr lang="zh-CN" altLang="en-US" sz="2400" dirty="0"/>
                    </a:p>
                  </a:txBody>
                  <a:tcPr anchor="ctr">
                    <a:blipFill>
                      <a:blip r:embed="rId4"/>
                      <a:tile tx="0" ty="0" sx="100000" sy="100000" flip="none" algn="tl"/>
                    </a:blipFill>
                  </a:tcPr>
                </a:tc>
                <a:tc>
                  <a:txBody>
                    <a:bodyPr/>
                    <a:lstStyle/>
                    <a:p>
                      <a:pPr algn="ctr"/>
                      <a:r>
                        <a:rPr lang="en-US" altLang="zh-CN" sz="2400" dirty="0"/>
                        <a:t>26</a:t>
                      </a:r>
                      <a:endParaRPr lang="zh-CN" altLang="en-US" sz="2400" dirty="0"/>
                    </a:p>
                  </a:txBody>
                  <a:tcPr anchor="ctr"/>
                </a:tc>
                <a:tc>
                  <a:txBody>
                    <a:bodyPr/>
                    <a:lstStyle/>
                    <a:p>
                      <a:pPr algn="ctr"/>
                      <a:r>
                        <a:rPr lang="en-US" altLang="zh-CN" sz="2400" dirty="0"/>
                        <a:t>3</a:t>
                      </a:r>
                      <a:endParaRPr lang="zh-CN" altLang="en-US" sz="2400" dirty="0"/>
                    </a:p>
                  </a:txBody>
                  <a:tcPr anchor="ctr"/>
                </a:tc>
                <a:extLst>
                  <a:ext uri="{0D108BD9-81ED-4DB2-BD59-A6C34878D82A}">
                    <a16:rowId xmlns:a16="http://schemas.microsoft.com/office/drawing/2014/main" val="10005"/>
                  </a:ext>
                </a:extLst>
              </a:tr>
            </a:tbl>
          </a:graphicData>
        </a:graphic>
      </p:graphicFrame>
      <p:sp>
        <p:nvSpPr>
          <p:cNvPr id="11" name="文本框 10"/>
          <p:cNvSpPr txBox="1"/>
          <p:nvPr/>
        </p:nvSpPr>
        <p:spPr>
          <a:xfrm>
            <a:off x="7952170" y="708775"/>
            <a:ext cx="1980029" cy="523220"/>
          </a:xfrm>
          <a:prstGeom prst="rect">
            <a:avLst/>
          </a:prstGeom>
          <a:noFill/>
        </p:spPr>
        <p:txBody>
          <a:bodyPr wrap="none" rtlCol="0">
            <a:spAutoFit/>
          </a:bodyPr>
          <a:lstStyle/>
          <a:p>
            <a:r>
              <a:rPr lang="zh-CN" altLang="en-US" sz="2800" dirty="0"/>
              <a:t>文件分配表</a:t>
            </a:r>
          </a:p>
        </p:txBody>
      </p:sp>
      <p:sp>
        <p:nvSpPr>
          <p:cNvPr id="12" name="文本框 11"/>
          <p:cNvSpPr txBox="1"/>
          <p:nvPr/>
        </p:nvSpPr>
        <p:spPr>
          <a:xfrm>
            <a:off x="6541526" y="4156529"/>
            <a:ext cx="4801314" cy="1631216"/>
          </a:xfrm>
          <a:prstGeom prst="rect">
            <a:avLst/>
          </a:prstGeom>
          <a:noFill/>
          <a:ln>
            <a:solidFill>
              <a:srgbClr val="FF0000"/>
            </a:solidFill>
          </a:ln>
        </p:spPr>
        <p:txBody>
          <a:bodyPr wrap="none" rtlCol="0">
            <a:spAutoFit/>
          </a:bodyPr>
          <a:lstStyle/>
          <a:p>
            <a:r>
              <a:rPr lang="zh-CN" altLang="en-US" sz="2000" dirty="0"/>
              <a:t>文件创建时，分配一组连续的块；</a:t>
            </a:r>
            <a:endParaRPr lang="en-US" altLang="zh-CN" sz="2000" dirty="0"/>
          </a:p>
          <a:p>
            <a:r>
              <a:rPr lang="zh-CN" altLang="en-US" sz="2000" dirty="0"/>
              <a:t>大小可变分区的预分配策略；</a:t>
            </a:r>
            <a:endParaRPr lang="en-US" altLang="zh-CN" sz="2000" dirty="0"/>
          </a:p>
          <a:p>
            <a:r>
              <a:rPr lang="zh-CN" altLang="en-US" sz="2000" dirty="0"/>
              <a:t>文件分配表中，每个文件只需一个表项；</a:t>
            </a:r>
            <a:endParaRPr lang="en-US" altLang="zh-CN" sz="2000" dirty="0"/>
          </a:p>
          <a:p>
            <a:r>
              <a:rPr lang="zh-CN" altLang="en-US" sz="2000" dirty="0"/>
              <a:t>顺序处理</a:t>
            </a:r>
            <a:r>
              <a:rPr lang="en-US" altLang="zh-CN" sz="2000" dirty="0"/>
              <a:t>I/O</a:t>
            </a:r>
            <a:r>
              <a:rPr lang="zh-CN" altLang="en-US" sz="2000" dirty="0"/>
              <a:t>性能高；</a:t>
            </a:r>
            <a:endParaRPr lang="en-US" altLang="zh-CN" sz="2000" dirty="0"/>
          </a:p>
          <a:p>
            <a:r>
              <a:rPr lang="zh-CN" altLang="en-US" sz="2000" dirty="0"/>
              <a:t>检索块也容易。</a:t>
            </a:r>
          </a:p>
        </p:txBody>
      </p:sp>
      <p:sp>
        <p:nvSpPr>
          <p:cNvPr id="13" name="文本框 12"/>
          <p:cNvSpPr txBox="1"/>
          <p:nvPr/>
        </p:nvSpPr>
        <p:spPr>
          <a:xfrm>
            <a:off x="6541526" y="6006778"/>
            <a:ext cx="4801314" cy="707886"/>
          </a:xfrm>
          <a:prstGeom prst="rect">
            <a:avLst/>
          </a:prstGeom>
          <a:noFill/>
          <a:ln>
            <a:solidFill>
              <a:schemeClr val="tx1"/>
            </a:solidFill>
          </a:ln>
        </p:spPr>
        <p:txBody>
          <a:bodyPr wrap="square" rtlCol="0">
            <a:spAutoFit/>
          </a:bodyPr>
          <a:lstStyle/>
          <a:p>
            <a:r>
              <a:rPr lang="zh-CN" altLang="en-US" sz="2000" dirty="0">
                <a:highlight>
                  <a:srgbClr val="FFFF00"/>
                </a:highlight>
              </a:rPr>
              <a:t>执行紧缩算法来释放外部碎片</a:t>
            </a:r>
            <a:r>
              <a:rPr lang="zh-CN" altLang="en-US" sz="2000" dirty="0"/>
              <a:t>；</a:t>
            </a:r>
            <a:endParaRPr lang="en-US" altLang="zh-CN" sz="2000" dirty="0"/>
          </a:p>
          <a:p>
            <a:r>
              <a:rPr lang="zh-CN" altLang="en-US" sz="2000" dirty="0"/>
              <a:t>创建初声明文件大小。</a:t>
            </a:r>
            <a:endParaRPr lang="en-US" altLang="zh-CN" sz="20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36855" y="127000"/>
            <a:ext cx="5702935"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文件分配方法之</a:t>
            </a:r>
            <a:r>
              <a:rPr lang="zh-CN" altLang="en-US" sz="3600" b="1" dirty="0">
                <a:highlight>
                  <a:srgbClr val="FFFF00"/>
                </a:highlight>
              </a:rPr>
              <a:t>链式分配</a:t>
            </a:r>
          </a:p>
        </p:txBody>
      </p:sp>
      <p:sp>
        <p:nvSpPr>
          <p:cNvPr id="5" name="椭圆 4"/>
          <p:cNvSpPr/>
          <p:nvPr/>
        </p:nvSpPr>
        <p:spPr>
          <a:xfrm>
            <a:off x="326571" y="989045"/>
            <a:ext cx="4945225" cy="76511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弧形 6"/>
          <p:cNvSpPr/>
          <p:nvPr/>
        </p:nvSpPr>
        <p:spPr>
          <a:xfrm flipV="1">
            <a:off x="-184540" y="5988170"/>
            <a:ext cx="5456336" cy="837437"/>
          </a:xfrm>
          <a:prstGeom prst="arc">
            <a:avLst>
              <a:gd name="adj1" fmla="val 18025265"/>
              <a:gd name="adj2" fmla="val 0"/>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弧形 7"/>
          <p:cNvSpPr/>
          <p:nvPr/>
        </p:nvSpPr>
        <p:spPr>
          <a:xfrm flipH="1" flipV="1">
            <a:off x="363893" y="5988170"/>
            <a:ext cx="5456336" cy="837437"/>
          </a:xfrm>
          <a:prstGeom prst="arc">
            <a:avLst>
              <a:gd name="adj1" fmla="val 18025265"/>
              <a:gd name="adj2" fmla="val 0"/>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连接符 9"/>
          <p:cNvCxnSpPr>
            <a:stCxn id="5" idx="2"/>
            <a:endCxn id="8" idx="2"/>
          </p:cNvCxnSpPr>
          <p:nvPr/>
        </p:nvCxnSpPr>
        <p:spPr>
          <a:xfrm>
            <a:off x="326571" y="1371600"/>
            <a:ext cx="37322" cy="50352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2"/>
            <a:endCxn id="5" idx="6"/>
          </p:cNvCxnSpPr>
          <p:nvPr/>
        </p:nvCxnSpPr>
        <p:spPr>
          <a:xfrm flipV="1">
            <a:off x="5271796" y="1371600"/>
            <a:ext cx="0" cy="50352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13" name="表格 3"/>
          <p:cNvGraphicFramePr>
            <a:graphicFrameLocks noGrp="1"/>
          </p:cNvGraphicFramePr>
          <p:nvPr>
            <p:custDataLst>
              <p:tags r:id="rId1"/>
            </p:custDataLst>
          </p:nvPr>
        </p:nvGraphicFramePr>
        <p:xfrm>
          <a:off x="652102" y="1772817"/>
          <a:ext cx="4182190" cy="4767425"/>
        </p:xfrm>
        <a:graphic>
          <a:graphicData uri="http://schemas.openxmlformats.org/drawingml/2006/table">
            <a:tbl>
              <a:tblPr firstRow="1" bandRow="1">
                <a:tableStyleId>{5C22544A-7EE6-4342-B048-85BDC9FD1C3A}</a:tableStyleId>
              </a:tblPr>
              <a:tblGrid>
                <a:gridCol w="418219">
                  <a:extLst>
                    <a:ext uri="{9D8B030D-6E8A-4147-A177-3AD203B41FA5}">
                      <a16:colId xmlns:a16="http://schemas.microsoft.com/office/drawing/2014/main" val="20000"/>
                    </a:ext>
                  </a:extLst>
                </a:gridCol>
                <a:gridCol w="418219">
                  <a:extLst>
                    <a:ext uri="{9D8B030D-6E8A-4147-A177-3AD203B41FA5}">
                      <a16:colId xmlns:a16="http://schemas.microsoft.com/office/drawing/2014/main" val="20001"/>
                    </a:ext>
                  </a:extLst>
                </a:gridCol>
                <a:gridCol w="418219">
                  <a:extLst>
                    <a:ext uri="{9D8B030D-6E8A-4147-A177-3AD203B41FA5}">
                      <a16:colId xmlns:a16="http://schemas.microsoft.com/office/drawing/2014/main" val="20002"/>
                    </a:ext>
                  </a:extLst>
                </a:gridCol>
                <a:gridCol w="418219">
                  <a:extLst>
                    <a:ext uri="{9D8B030D-6E8A-4147-A177-3AD203B41FA5}">
                      <a16:colId xmlns:a16="http://schemas.microsoft.com/office/drawing/2014/main" val="20003"/>
                    </a:ext>
                  </a:extLst>
                </a:gridCol>
                <a:gridCol w="418219">
                  <a:extLst>
                    <a:ext uri="{9D8B030D-6E8A-4147-A177-3AD203B41FA5}">
                      <a16:colId xmlns:a16="http://schemas.microsoft.com/office/drawing/2014/main" val="20004"/>
                    </a:ext>
                  </a:extLst>
                </a:gridCol>
                <a:gridCol w="418219">
                  <a:extLst>
                    <a:ext uri="{9D8B030D-6E8A-4147-A177-3AD203B41FA5}">
                      <a16:colId xmlns:a16="http://schemas.microsoft.com/office/drawing/2014/main" val="20005"/>
                    </a:ext>
                  </a:extLst>
                </a:gridCol>
                <a:gridCol w="418219">
                  <a:extLst>
                    <a:ext uri="{9D8B030D-6E8A-4147-A177-3AD203B41FA5}">
                      <a16:colId xmlns:a16="http://schemas.microsoft.com/office/drawing/2014/main" val="20006"/>
                    </a:ext>
                  </a:extLst>
                </a:gridCol>
                <a:gridCol w="418219">
                  <a:extLst>
                    <a:ext uri="{9D8B030D-6E8A-4147-A177-3AD203B41FA5}">
                      <a16:colId xmlns:a16="http://schemas.microsoft.com/office/drawing/2014/main" val="20007"/>
                    </a:ext>
                  </a:extLst>
                </a:gridCol>
                <a:gridCol w="418219">
                  <a:extLst>
                    <a:ext uri="{9D8B030D-6E8A-4147-A177-3AD203B41FA5}">
                      <a16:colId xmlns:a16="http://schemas.microsoft.com/office/drawing/2014/main" val="20008"/>
                    </a:ext>
                  </a:extLst>
                </a:gridCol>
                <a:gridCol w="418219">
                  <a:extLst>
                    <a:ext uri="{9D8B030D-6E8A-4147-A177-3AD203B41FA5}">
                      <a16:colId xmlns:a16="http://schemas.microsoft.com/office/drawing/2014/main" val="20009"/>
                    </a:ext>
                  </a:extLst>
                </a:gridCol>
              </a:tblGrid>
              <a:tr h="366725">
                <a:tc>
                  <a:txBody>
                    <a:bodyPr/>
                    <a:lstStyle/>
                    <a:p>
                      <a:r>
                        <a:rPr lang="en-US" altLang="zh-CN" sz="1600" b="0" dirty="0">
                          <a:solidFill>
                            <a:schemeClr val="tx1"/>
                          </a:solidFill>
                        </a:rPr>
                        <a:t>0</a:t>
                      </a:r>
                    </a:p>
                  </a:txBody>
                  <a:tcPr>
                    <a:lnR w="12700" cap="flat" cmpd="sng" algn="ctr">
                      <a:solidFill>
                        <a:schemeClr val="tx1"/>
                      </a:solidFill>
                      <a:prstDash val="solid"/>
                      <a:round/>
                      <a:headEnd type="none" w="med" len="med"/>
                      <a:tailEnd type="none" w="med" len="med"/>
                    </a:lnR>
                    <a:noFill/>
                  </a:tcPr>
                </a:tc>
                <a:tc>
                  <a:txBody>
                    <a:bodyPr/>
                    <a:lstStyle/>
                    <a:p>
                      <a:endParaRPr lang="zh-CN"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6725">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725">
                <a:tc>
                  <a:txBody>
                    <a:bodyPr/>
                    <a:lstStyle/>
                    <a:p>
                      <a:r>
                        <a:rPr lang="en-US" altLang="zh-CN" sz="1600" dirty="0"/>
                        <a:t>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725">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725">
                <a:tc>
                  <a:txBody>
                    <a:bodyPr/>
                    <a:lstStyle/>
                    <a:p>
                      <a:r>
                        <a:rPr lang="en-US" altLang="zh-CN" sz="1600" dirty="0"/>
                        <a:t>10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66725">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6725">
                <a:tc>
                  <a:txBody>
                    <a:bodyPr/>
                    <a:lstStyle/>
                    <a:p>
                      <a:r>
                        <a:rPr lang="en-US" altLang="zh-CN" sz="1600" dirty="0"/>
                        <a:t>15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66725">
                <a:tc>
                  <a:txBody>
                    <a:bodyPr/>
                    <a:lstStyle/>
                    <a:p>
                      <a:r>
                        <a:rPr lang="en-US" altLang="zh-CN" sz="1600" dirty="0"/>
                        <a:t>20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66725">
                <a:tc>
                  <a:txBody>
                    <a:bodyPr/>
                    <a:lstStyle/>
                    <a:p>
                      <a:r>
                        <a:rPr lang="en-US" altLang="zh-CN" sz="1600" dirty="0"/>
                        <a:t>25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66725">
                <a:tc>
                  <a:txBody>
                    <a:bodyPr/>
                    <a:lstStyle/>
                    <a:p>
                      <a:r>
                        <a:rPr lang="en-US" altLang="zh-CN" sz="1600" dirty="0"/>
                        <a:t>30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graphicFrame>
        <p:nvGraphicFramePr>
          <p:cNvPr id="14" name="表格 10"/>
          <p:cNvGraphicFramePr>
            <a:graphicFrameLocks noGrp="1"/>
          </p:cNvGraphicFramePr>
          <p:nvPr/>
        </p:nvGraphicFramePr>
        <p:xfrm>
          <a:off x="6584299" y="1231995"/>
          <a:ext cx="4715769" cy="1828800"/>
        </p:xfrm>
        <a:graphic>
          <a:graphicData uri="http://schemas.openxmlformats.org/drawingml/2006/table">
            <a:tbl>
              <a:tblPr firstRow="1" bandRow="1">
                <a:tableStyleId>{5C22544A-7EE6-4342-B048-85BDC9FD1C3A}</a:tableStyleId>
              </a:tblPr>
              <a:tblGrid>
                <a:gridCol w="1374709">
                  <a:extLst>
                    <a:ext uri="{9D8B030D-6E8A-4147-A177-3AD203B41FA5}">
                      <a16:colId xmlns:a16="http://schemas.microsoft.com/office/drawing/2014/main" val="20000"/>
                    </a:ext>
                  </a:extLst>
                </a:gridCol>
                <a:gridCol w="1660849">
                  <a:extLst>
                    <a:ext uri="{9D8B030D-6E8A-4147-A177-3AD203B41FA5}">
                      <a16:colId xmlns:a16="http://schemas.microsoft.com/office/drawing/2014/main" val="20001"/>
                    </a:ext>
                  </a:extLst>
                </a:gridCol>
                <a:gridCol w="1680211">
                  <a:extLst>
                    <a:ext uri="{9D8B030D-6E8A-4147-A177-3AD203B41FA5}">
                      <a16:colId xmlns:a16="http://schemas.microsoft.com/office/drawing/2014/main" val="20002"/>
                    </a:ext>
                  </a:extLst>
                </a:gridCol>
              </a:tblGrid>
              <a:tr h="374339">
                <a:tc>
                  <a:txBody>
                    <a:bodyPr/>
                    <a:lstStyle/>
                    <a:p>
                      <a:pPr algn="ctr"/>
                      <a:r>
                        <a:rPr lang="zh-CN" altLang="en-US" sz="2400" dirty="0"/>
                        <a:t>文件名</a:t>
                      </a:r>
                    </a:p>
                  </a:txBody>
                  <a:tcPr anchor="ctr"/>
                </a:tc>
                <a:tc>
                  <a:txBody>
                    <a:bodyPr/>
                    <a:lstStyle/>
                    <a:p>
                      <a:pPr algn="ctr"/>
                      <a:r>
                        <a:rPr lang="zh-CN" altLang="en-US" sz="2400" dirty="0"/>
                        <a:t>起始块</a:t>
                      </a:r>
                    </a:p>
                  </a:txBody>
                  <a:tcPr anchor="ctr"/>
                </a:tc>
                <a:tc>
                  <a:txBody>
                    <a:bodyPr/>
                    <a:lstStyle/>
                    <a:p>
                      <a:pPr algn="ctr"/>
                      <a:r>
                        <a:rPr lang="zh-CN" altLang="en-US" sz="2400" dirty="0"/>
                        <a:t>长度</a:t>
                      </a:r>
                    </a:p>
                  </a:txBody>
                  <a:tcPr anchor="ctr"/>
                </a:tc>
                <a:extLst>
                  <a:ext uri="{0D108BD9-81ED-4DB2-BD59-A6C34878D82A}">
                    <a16:rowId xmlns:a16="http://schemas.microsoft.com/office/drawing/2014/main" val="10000"/>
                  </a:ext>
                </a:extLst>
              </a:tr>
              <a:tr h="370840">
                <a:tc>
                  <a:txBody>
                    <a:bodyPr/>
                    <a:lstStyle/>
                    <a:p>
                      <a:pPr algn="ctr"/>
                      <a:r>
                        <a:rPr lang="en-US" altLang="zh-CN" sz="2400" dirty="0"/>
                        <a:t>…</a:t>
                      </a:r>
                      <a:endParaRPr lang="zh-CN" altLang="en-US" sz="2400" dirty="0"/>
                    </a:p>
                  </a:txBody>
                  <a:tcPr anchor="ctr">
                    <a:solidFill>
                      <a:srgbClr val="D2DEEF"/>
                    </a:solidFill>
                  </a:tcPr>
                </a:tc>
                <a:tc>
                  <a:txBody>
                    <a:bodyPr/>
                    <a:lstStyle/>
                    <a:p>
                      <a:pPr algn="ctr"/>
                      <a:r>
                        <a:rPr lang="en-US" altLang="zh-CN" sz="2400" dirty="0"/>
                        <a:t>…</a:t>
                      </a:r>
                      <a:endParaRPr lang="zh-CN" altLang="en-US" sz="2400" dirty="0"/>
                    </a:p>
                  </a:txBody>
                  <a:tcPr anchor="ct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10001"/>
                  </a:ext>
                </a:extLst>
              </a:tr>
              <a:tr h="370840">
                <a:tc>
                  <a:txBody>
                    <a:bodyPr/>
                    <a:lstStyle/>
                    <a:p>
                      <a:pPr algn="ctr"/>
                      <a:r>
                        <a:rPr lang="en-US" altLang="zh-CN" sz="2400" dirty="0"/>
                        <a:t>B</a:t>
                      </a:r>
                      <a:endParaRPr lang="zh-CN" altLang="en-US" sz="2400" dirty="0"/>
                    </a:p>
                  </a:txBody>
                  <a:tcPr anchor="ctr">
                    <a:solidFill>
                      <a:srgbClr val="FFFF00"/>
                    </a:solidFill>
                  </a:tcPr>
                </a:tc>
                <a:tc>
                  <a:txBody>
                    <a:bodyPr/>
                    <a:lstStyle/>
                    <a:p>
                      <a:pPr algn="ctr"/>
                      <a:r>
                        <a:rPr lang="en-US" altLang="zh-CN" sz="2400" dirty="0"/>
                        <a:t>1</a:t>
                      </a:r>
                      <a:endParaRPr lang="zh-CN" altLang="en-US" sz="2400" dirty="0"/>
                    </a:p>
                  </a:txBody>
                  <a:tcPr anchor="ctr"/>
                </a:tc>
                <a:tc>
                  <a:txBody>
                    <a:bodyPr/>
                    <a:lstStyle/>
                    <a:p>
                      <a:pPr algn="ctr"/>
                      <a:r>
                        <a:rPr lang="en-US" altLang="zh-CN" sz="2400" dirty="0"/>
                        <a:t>5</a:t>
                      </a:r>
                      <a:endParaRPr lang="zh-CN" altLang="en-US" sz="2400" dirty="0"/>
                    </a:p>
                  </a:txBody>
                  <a:tcPr anchor="ctr"/>
                </a:tc>
                <a:extLst>
                  <a:ext uri="{0D108BD9-81ED-4DB2-BD59-A6C34878D82A}">
                    <a16:rowId xmlns:a16="http://schemas.microsoft.com/office/drawing/2014/main" val="10002"/>
                  </a:ext>
                </a:extLst>
              </a:tr>
              <a:tr h="370840">
                <a:tc>
                  <a:txBody>
                    <a:bodyPr/>
                    <a:lstStyle/>
                    <a:p>
                      <a:pPr algn="ctr"/>
                      <a:r>
                        <a:rPr lang="en-US" altLang="zh-CN" sz="2400" dirty="0"/>
                        <a:t>…</a:t>
                      </a:r>
                      <a:endParaRPr lang="zh-CN" altLang="en-US" sz="2400" dirty="0"/>
                    </a:p>
                  </a:txBody>
                  <a:tcPr anchor="ctr">
                    <a:solidFill>
                      <a:srgbClr val="D2DEEF"/>
                    </a:solidFill>
                  </a:tcPr>
                </a:tc>
                <a:tc>
                  <a:txBody>
                    <a:bodyPr/>
                    <a:lstStyle/>
                    <a:p>
                      <a:pPr algn="ctr"/>
                      <a:r>
                        <a:rPr lang="en-US" altLang="zh-CN" sz="2400" dirty="0"/>
                        <a:t>…</a:t>
                      </a:r>
                      <a:endParaRPr lang="zh-CN" altLang="en-US" sz="2400" dirty="0"/>
                    </a:p>
                  </a:txBody>
                  <a:tcPr anchor="ct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10003"/>
                  </a:ext>
                </a:extLst>
              </a:tr>
            </a:tbl>
          </a:graphicData>
        </a:graphic>
      </p:graphicFrame>
      <p:sp>
        <p:nvSpPr>
          <p:cNvPr id="15" name="文本框 14"/>
          <p:cNvSpPr txBox="1"/>
          <p:nvPr/>
        </p:nvSpPr>
        <p:spPr>
          <a:xfrm>
            <a:off x="7952170" y="708775"/>
            <a:ext cx="1980029" cy="523220"/>
          </a:xfrm>
          <a:prstGeom prst="rect">
            <a:avLst/>
          </a:prstGeom>
          <a:noFill/>
        </p:spPr>
        <p:txBody>
          <a:bodyPr wrap="none" rtlCol="0">
            <a:spAutoFit/>
          </a:bodyPr>
          <a:lstStyle/>
          <a:p>
            <a:r>
              <a:rPr lang="zh-CN" altLang="en-US" sz="2800" dirty="0"/>
              <a:t>文件分配表</a:t>
            </a:r>
          </a:p>
        </p:txBody>
      </p:sp>
      <p:cxnSp>
        <p:nvCxnSpPr>
          <p:cNvPr id="17" name="直接箭头连接符 16"/>
          <p:cNvCxnSpPr/>
          <p:nvPr/>
        </p:nvCxnSpPr>
        <p:spPr>
          <a:xfrm>
            <a:off x="2332653" y="2146395"/>
            <a:ext cx="1268963" cy="38220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p:nvPr/>
        </p:nvCxnSpPr>
        <p:spPr>
          <a:xfrm flipH="1" flipV="1">
            <a:off x="3601616" y="2146395"/>
            <a:ext cx="357678" cy="38220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p:nvPr/>
        </p:nvCxnSpPr>
        <p:spPr>
          <a:xfrm>
            <a:off x="3959294" y="2146396"/>
            <a:ext cx="463416" cy="1091326"/>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p:nvPr/>
        </p:nvCxnSpPr>
        <p:spPr>
          <a:xfrm flipH="1">
            <a:off x="3601616" y="3610947"/>
            <a:ext cx="821094" cy="1856792"/>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6" name="文本框 35"/>
          <p:cNvSpPr txBox="1"/>
          <p:nvPr/>
        </p:nvSpPr>
        <p:spPr>
          <a:xfrm>
            <a:off x="6028565" y="3429000"/>
            <a:ext cx="5827236" cy="1631216"/>
          </a:xfrm>
          <a:prstGeom prst="rect">
            <a:avLst/>
          </a:prstGeom>
          <a:noFill/>
          <a:ln>
            <a:solidFill>
              <a:srgbClr val="FF0000"/>
            </a:solidFill>
          </a:ln>
        </p:spPr>
        <p:txBody>
          <a:bodyPr wrap="none" rtlCol="0">
            <a:spAutoFit/>
          </a:bodyPr>
          <a:lstStyle/>
          <a:p>
            <a:r>
              <a:rPr lang="zh-CN" altLang="en-US" sz="2000" dirty="0"/>
              <a:t>文件创建时，可预先分配块，也可需要时再分配；</a:t>
            </a:r>
            <a:endParaRPr lang="en-US" altLang="zh-CN" sz="2000" dirty="0"/>
          </a:p>
          <a:p>
            <a:r>
              <a:rPr lang="zh-CN" altLang="en-US" sz="2000" dirty="0"/>
              <a:t>文件分配表中，每个文件只需一个表项；</a:t>
            </a:r>
            <a:endParaRPr lang="en-US" altLang="zh-CN" sz="2000" dirty="0"/>
          </a:p>
          <a:p>
            <a:r>
              <a:rPr lang="zh-CN" altLang="en-US" sz="2000" dirty="0"/>
              <a:t>任意空闲块都可加入链中；</a:t>
            </a:r>
            <a:endParaRPr lang="en-US" altLang="zh-CN" sz="2000" dirty="0"/>
          </a:p>
          <a:p>
            <a:r>
              <a:rPr lang="zh-CN" altLang="en-US" sz="2000" dirty="0"/>
              <a:t>无外部碎片；</a:t>
            </a:r>
            <a:endParaRPr lang="en-US" altLang="zh-CN" sz="2000" dirty="0"/>
          </a:p>
          <a:p>
            <a:r>
              <a:rPr lang="zh-CN" altLang="en-US" sz="2000" dirty="0"/>
              <a:t>最适合顺序处理的顺序文件。</a:t>
            </a:r>
          </a:p>
        </p:txBody>
      </p:sp>
      <p:sp>
        <p:nvSpPr>
          <p:cNvPr id="37" name="文本框 36"/>
          <p:cNvSpPr txBox="1"/>
          <p:nvPr/>
        </p:nvSpPr>
        <p:spPr>
          <a:xfrm>
            <a:off x="6028564" y="5428421"/>
            <a:ext cx="5799537" cy="1015663"/>
          </a:xfrm>
          <a:prstGeom prst="rect">
            <a:avLst/>
          </a:prstGeom>
          <a:noFill/>
          <a:ln>
            <a:solidFill>
              <a:schemeClr val="tx1"/>
            </a:solidFill>
          </a:ln>
        </p:spPr>
        <p:txBody>
          <a:bodyPr wrap="square" rtlCol="0">
            <a:spAutoFit/>
          </a:bodyPr>
          <a:lstStyle/>
          <a:p>
            <a:r>
              <a:rPr lang="zh-CN" altLang="en-US" sz="2000" dirty="0"/>
              <a:t>选择特定文件块需沿链指针；</a:t>
            </a:r>
            <a:endParaRPr lang="en-US" altLang="zh-CN" sz="2000" dirty="0"/>
          </a:p>
          <a:p>
            <a:r>
              <a:rPr lang="zh-CN" altLang="en-US" sz="2000" dirty="0"/>
              <a:t>局部性原理不再适用；</a:t>
            </a:r>
            <a:endParaRPr lang="en-US" altLang="zh-CN" sz="2000" dirty="0"/>
          </a:p>
          <a:p>
            <a:r>
              <a:rPr lang="zh-CN" altLang="en-US" sz="2000" dirty="0"/>
              <a:t>周期性合并文件（类似紧缩）。</a:t>
            </a:r>
            <a:endParaRPr lang="en-US" altLang="zh-CN" sz="20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36855" y="127000"/>
            <a:ext cx="6882402"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文件分配方法之</a:t>
            </a:r>
            <a:r>
              <a:rPr lang="zh-CN" altLang="en-US" sz="3600" b="1" dirty="0">
                <a:highlight>
                  <a:srgbClr val="FFFF00"/>
                </a:highlight>
              </a:rPr>
              <a:t>索引分配</a:t>
            </a:r>
            <a:r>
              <a:rPr lang="en-US" altLang="zh-CN" sz="3600" b="1" dirty="0">
                <a:highlight>
                  <a:srgbClr val="FFFF00"/>
                </a:highlight>
              </a:rPr>
              <a:t>(</a:t>
            </a:r>
            <a:r>
              <a:rPr lang="zh-CN" altLang="en-US" sz="3600" b="1" dirty="0">
                <a:highlight>
                  <a:srgbClr val="FFFF00"/>
                </a:highlight>
              </a:rPr>
              <a:t>基于块</a:t>
            </a:r>
            <a:r>
              <a:rPr lang="en-US" altLang="zh-CN" sz="3600" b="1" dirty="0">
                <a:highlight>
                  <a:srgbClr val="FFFF00"/>
                </a:highlight>
              </a:rPr>
              <a:t>)</a:t>
            </a:r>
          </a:p>
        </p:txBody>
      </p:sp>
      <p:sp>
        <p:nvSpPr>
          <p:cNvPr id="5" name="椭圆 4"/>
          <p:cNvSpPr/>
          <p:nvPr/>
        </p:nvSpPr>
        <p:spPr>
          <a:xfrm>
            <a:off x="326571" y="989045"/>
            <a:ext cx="4945225" cy="76511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弧形 6"/>
          <p:cNvSpPr/>
          <p:nvPr/>
        </p:nvSpPr>
        <p:spPr>
          <a:xfrm flipV="1">
            <a:off x="-184540" y="5988170"/>
            <a:ext cx="5456336" cy="837437"/>
          </a:xfrm>
          <a:prstGeom prst="arc">
            <a:avLst>
              <a:gd name="adj1" fmla="val 18025265"/>
              <a:gd name="adj2" fmla="val 0"/>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弧形 7"/>
          <p:cNvSpPr/>
          <p:nvPr/>
        </p:nvSpPr>
        <p:spPr>
          <a:xfrm flipH="1" flipV="1">
            <a:off x="363893" y="5988170"/>
            <a:ext cx="5456336" cy="837437"/>
          </a:xfrm>
          <a:prstGeom prst="arc">
            <a:avLst>
              <a:gd name="adj1" fmla="val 18025265"/>
              <a:gd name="adj2" fmla="val 0"/>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连接符 9"/>
          <p:cNvCxnSpPr>
            <a:stCxn id="5" idx="2"/>
            <a:endCxn id="8" idx="2"/>
          </p:cNvCxnSpPr>
          <p:nvPr/>
        </p:nvCxnSpPr>
        <p:spPr>
          <a:xfrm>
            <a:off x="326571" y="1371600"/>
            <a:ext cx="37322" cy="50352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2"/>
            <a:endCxn id="5" idx="6"/>
          </p:cNvCxnSpPr>
          <p:nvPr/>
        </p:nvCxnSpPr>
        <p:spPr>
          <a:xfrm flipV="1">
            <a:off x="5271796" y="1371600"/>
            <a:ext cx="0" cy="50352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13" name="表格 3"/>
          <p:cNvGraphicFramePr>
            <a:graphicFrameLocks noGrp="1"/>
          </p:cNvGraphicFramePr>
          <p:nvPr>
            <p:custDataLst>
              <p:tags r:id="rId1"/>
            </p:custDataLst>
          </p:nvPr>
        </p:nvGraphicFramePr>
        <p:xfrm>
          <a:off x="652102" y="1772817"/>
          <a:ext cx="4182190" cy="4767425"/>
        </p:xfrm>
        <a:graphic>
          <a:graphicData uri="http://schemas.openxmlformats.org/drawingml/2006/table">
            <a:tbl>
              <a:tblPr firstRow="1" bandRow="1">
                <a:tableStyleId>{5C22544A-7EE6-4342-B048-85BDC9FD1C3A}</a:tableStyleId>
              </a:tblPr>
              <a:tblGrid>
                <a:gridCol w="418219">
                  <a:extLst>
                    <a:ext uri="{9D8B030D-6E8A-4147-A177-3AD203B41FA5}">
                      <a16:colId xmlns:a16="http://schemas.microsoft.com/office/drawing/2014/main" val="20000"/>
                    </a:ext>
                  </a:extLst>
                </a:gridCol>
                <a:gridCol w="418219">
                  <a:extLst>
                    <a:ext uri="{9D8B030D-6E8A-4147-A177-3AD203B41FA5}">
                      <a16:colId xmlns:a16="http://schemas.microsoft.com/office/drawing/2014/main" val="20001"/>
                    </a:ext>
                  </a:extLst>
                </a:gridCol>
                <a:gridCol w="418219">
                  <a:extLst>
                    <a:ext uri="{9D8B030D-6E8A-4147-A177-3AD203B41FA5}">
                      <a16:colId xmlns:a16="http://schemas.microsoft.com/office/drawing/2014/main" val="20002"/>
                    </a:ext>
                  </a:extLst>
                </a:gridCol>
                <a:gridCol w="418219">
                  <a:extLst>
                    <a:ext uri="{9D8B030D-6E8A-4147-A177-3AD203B41FA5}">
                      <a16:colId xmlns:a16="http://schemas.microsoft.com/office/drawing/2014/main" val="20003"/>
                    </a:ext>
                  </a:extLst>
                </a:gridCol>
                <a:gridCol w="418219">
                  <a:extLst>
                    <a:ext uri="{9D8B030D-6E8A-4147-A177-3AD203B41FA5}">
                      <a16:colId xmlns:a16="http://schemas.microsoft.com/office/drawing/2014/main" val="20004"/>
                    </a:ext>
                  </a:extLst>
                </a:gridCol>
                <a:gridCol w="418219">
                  <a:extLst>
                    <a:ext uri="{9D8B030D-6E8A-4147-A177-3AD203B41FA5}">
                      <a16:colId xmlns:a16="http://schemas.microsoft.com/office/drawing/2014/main" val="20005"/>
                    </a:ext>
                  </a:extLst>
                </a:gridCol>
                <a:gridCol w="418219">
                  <a:extLst>
                    <a:ext uri="{9D8B030D-6E8A-4147-A177-3AD203B41FA5}">
                      <a16:colId xmlns:a16="http://schemas.microsoft.com/office/drawing/2014/main" val="20006"/>
                    </a:ext>
                  </a:extLst>
                </a:gridCol>
                <a:gridCol w="418219">
                  <a:extLst>
                    <a:ext uri="{9D8B030D-6E8A-4147-A177-3AD203B41FA5}">
                      <a16:colId xmlns:a16="http://schemas.microsoft.com/office/drawing/2014/main" val="20007"/>
                    </a:ext>
                  </a:extLst>
                </a:gridCol>
                <a:gridCol w="418219">
                  <a:extLst>
                    <a:ext uri="{9D8B030D-6E8A-4147-A177-3AD203B41FA5}">
                      <a16:colId xmlns:a16="http://schemas.microsoft.com/office/drawing/2014/main" val="20008"/>
                    </a:ext>
                  </a:extLst>
                </a:gridCol>
                <a:gridCol w="418219">
                  <a:extLst>
                    <a:ext uri="{9D8B030D-6E8A-4147-A177-3AD203B41FA5}">
                      <a16:colId xmlns:a16="http://schemas.microsoft.com/office/drawing/2014/main" val="20009"/>
                    </a:ext>
                  </a:extLst>
                </a:gridCol>
              </a:tblGrid>
              <a:tr h="366725">
                <a:tc>
                  <a:txBody>
                    <a:bodyPr/>
                    <a:lstStyle/>
                    <a:p>
                      <a:r>
                        <a:rPr lang="en-US" altLang="zh-CN" sz="1600" b="0" dirty="0">
                          <a:solidFill>
                            <a:schemeClr val="tx1"/>
                          </a:solidFill>
                        </a:rPr>
                        <a:t>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6725">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725">
                <a:tc>
                  <a:txBody>
                    <a:bodyPr/>
                    <a:lstStyle/>
                    <a:p>
                      <a:r>
                        <a:rPr lang="en-US" altLang="zh-CN" sz="1600" dirty="0"/>
                        <a:t>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725">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725">
                <a:tc>
                  <a:txBody>
                    <a:bodyPr/>
                    <a:lstStyle/>
                    <a:p>
                      <a:r>
                        <a:rPr lang="en-US" altLang="zh-CN" sz="1600" dirty="0"/>
                        <a:t>10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66725">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6725">
                <a:tc>
                  <a:txBody>
                    <a:bodyPr/>
                    <a:lstStyle/>
                    <a:p>
                      <a:r>
                        <a:rPr lang="en-US" altLang="zh-CN" sz="1600" dirty="0"/>
                        <a:t>15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66725">
                <a:tc>
                  <a:txBody>
                    <a:bodyPr/>
                    <a:lstStyle/>
                    <a:p>
                      <a:r>
                        <a:rPr lang="en-US" altLang="zh-CN" sz="1600" dirty="0"/>
                        <a:t>20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8"/>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66725">
                <a:tc>
                  <a:txBody>
                    <a:bodyPr/>
                    <a:lstStyle/>
                    <a:p>
                      <a:r>
                        <a:rPr lang="en-US" altLang="zh-CN" sz="1600" dirty="0"/>
                        <a:t>25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66725">
                <a:tc>
                  <a:txBody>
                    <a:bodyPr/>
                    <a:lstStyle/>
                    <a:p>
                      <a:r>
                        <a:rPr lang="en-US" altLang="zh-CN" sz="1600" dirty="0"/>
                        <a:t>30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graphicFrame>
        <p:nvGraphicFramePr>
          <p:cNvPr id="14" name="表格 10"/>
          <p:cNvGraphicFramePr>
            <a:graphicFrameLocks noGrp="1"/>
          </p:cNvGraphicFramePr>
          <p:nvPr/>
        </p:nvGraphicFramePr>
        <p:xfrm>
          <a:off x="7598229" y="1231995"/>
          <a:ext cx="3035558" cy="1828800"/>
        </p:xfrm>
        <a:graphic>
          <a:graphicData uri="http://schemas.openxmlformats.org/drawingml/2006/table">
            <a:tbl>
              <a:tblPr firstRow="1" bandRow="1">
                <a:tableStyleId>{5C22544A-7EE6-4342-B048-85BDC9FD1C3A}</a:tableStyleId>
              </a:tblPr>
              <a:tblGrid>
                <a:gridCol w="1374709">
                  <a:extLst>
                    <a:ext uri="{9D8B030D-6E8A-4147-A177-3AD203B41FA5}">
                      <a16:colId xmlns:a16="http://schemas.microsoft.com/office/drawing/2014/main" val="20000"/>
                    </a:ext>
                  </a:extLst>
                </a:gridCol>
                <a:gridCol w="1660849">
                  <a:extLst>
                    <a:ext uri="{9D8B030D-6E8A-4147-A177-3AD203B41FA5}">
                      <a16:colId xmlns:a16="http://schemas.microsoft.com/office/drawing/2014/main" val="20001"/>
                    </a:ext>
                  </a:extLst>
                </a:gridCol>
              </a:tblGrid>
              <a:tr h="374339">
                <a:tc>
                  <a:txBody>
                    <a:bodyPr/>
                    <a:lstStyle/>
                    <a:p>
                      <a:pPr algn="ctr"/>
                      <a:r>
                        <a:rPr lang="zh-CN" altLang="en-US" sz="2400" dirty="0"/>
                        <a:t>文件名</a:t>
                      </a:r>
                    </a:p>
                  </a:txBody>
                  <a:tcPr anchor="ctr"/>
                </a:tc>
                <a:tc>
                  <a:txBody>
                    <a:bodyPr/>
                    <a:lstStyle/>
                    <a:p>
                      <a:pPr algn="ctr"/>
                      <a:r>
                        <a:rPr lang="zh-CN" altLang="en-US" sz="2400" dirty="0"/>
                        <a:t>索引块</a:t>
                      </a:r>
                    </a:p>
                  </a:txBody>
                  <a:tcPr anchor="ctr"/>
                </a:tc>
                <a:extLst>
                  <a:ext uri="{0D108BD9-81ED-4DB2-BD59-A6C34878D82A}">
                    <a16:rowId xmlns:a16="http://schemas.microsoft.com/office/drawing/2014/main" val="10000"/>
                  </a:ext>
                </a:extLst>
              </a:tr>
              <a:tr h="370840">
                <a:tc>
                  <a:txBody>
                    <a:bodyPr/>
                    <a:lstStyle/>
                    <a:p>
                      <a:pPr algn="ctr"/>
                      <a:r>
                        <a:rPr lang="en-US" altLang="zh-CN" sz="2400" dirty="0"/>
                        <a:t>…</a:t>
                      </a:r>
                      <a:endParaRPr lang="zh-CN" altLang="en-US" sz="2400" dirty="0"/>
                    </a:p>
                  </a:txBody>
                  <a:tcPr anchor="ctr">
                    <a:solidFill>
                      <a:srgbClr val="D2DEEF"/>
                    </a:solidFill>
                  </a:tcP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10001"/>
                  </a:ext>
                </a:extLst>
              </a:tr>
              <a:tr h="370840">
                <a:tc>
                  <a:txBody>
                    <a:bodyPr/>
                    <a:lstStyle/>
                    <a:p>
                      <a:pPr algn="ctr"/>
                      <a:r>
                        <a:rPr lang="en-US" altLang="zh-CN" sz="2400" dirty="0"/>
                        <a:t>B</a:t>
                      </a:r>
                      <a:endParaRPr lang="zh-CN" altLang="en-US" sz="2400" dirty="0"/>
                    </a:p>
                  </a:txBody>
                  <a:tcPr anchor="ctr">
                    <a:solidFill>
                      <a:srgbClr val="FFFF00"/>
                    </a:solidFill>
                  </a:tcPr>
                </a:tc>
                <a:tc>
                  <a:txBody>
                    <a:bodyPr/>
                    <a:lstStyle/>
                    <a:p>
                      <a:pPr algn="ctr"/>
                      <a:r>
                        <a:rPr lang="en-US" altLang="zh-CN" sz="2400" dirty="0"/>
                        <a:t>24</a:t>
                      </a:r>
                      <a:endParaRPr lang="zh-CN" altLang="en-US" sz="2400" dirty="0"/>
                    </a:p>
                  </a:txBody>
                  <a:tcPr anchor="ctr">
                    <a:solidFill>
                      <a:srgbClr val="FF0000"/>
                    </a:solidFill>
                  </a:tcPr>
                </a:tc>
                <a:extLst>
                  <a:ext uri="{0D108BD9-81ED-4DB2-BD59-A6C34878D82A}">
                    <a16:rowId xmlns:a16="http://schemas.microsoft.com/office/drawing/2014/main" val="10002"/>
                  </a:ext>
                </a:extLst>
              </a:tr>
              <a:tr h="370840">
                <a:tc>
                  <a:txBody>
                    <a:bodyPr/>
                    <a:lstStyle/>
                    <a:p>
                      <a:pPr algn="ctr"/>
                      <a:r>
                        <a:rPr lang="en-US" altLang="zh-CN" sz="2400" dirty="0"/>
                        <a:t>…</a:t>
                      </a:r>
                      <a:endParaRPr lang="zh-CN" altLang="en-US" sz="2400" dirty="0"/>
                    </a:p>
                  </a:txBody>
                  <a:tcPr anchor="ctr">
                    <a:solidFill>
                      <a:srgbClr val="D2DEEF"/>
                    </a:solidFill>
                  </a:tcP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10003"/>
                  </a:ext>
                </a:extLst>
              </a:tr>
            </a:tbl>
          </a:graphicData>
        </a:graphic>
      </p:graphicFrame>
      <p:sp>
        <p:nvSpPr>
          <p:cNvPr id="15" name="文本框 14"/>
          <p:cNvSpPr txBox="1"/>
          <p:nvPr/>
        </p:nvSpPr>
        <p:spPr>
          <a:xfrm>
            <a:off x="7952170" y="708775"/>
            <a:ext cx="1980029" cy="523220"/>
          </a:xfrm>
          <a:prstGeom prst="rect">
            <a:avLst/>
          </a:prstGeom>
          <a:noFill/>
        </p:spPr>
        <p:txBody>
          <a:bodyPr wrap="none" rtlCol="0">
            <a:spAutoFit/>
          </a:bodyPr>
          <a:lstStyle/>
          <a:p>
            <a:r>
              <a:rPr lang="zh-CN" altLang="en-US" sz="2800" dirty="0"/>
              <a:t>文件分配表</a:t>
            </a:r>
          </a:p>
        </p:txBody>
      </p:sp>
      <p:cxnSp>
        <p:nvCxnSpPr>
          <p:cNvPr id="17" name="直接箭头连接符 16"/>
          <p:cNvCxnSpPr/>
          <p:nvPr/>
        </p:nvCxnSpPr>
        <p:spPr>
          <a:xfrm flipH="1" flipV="1">
            <a:off x="1903445" y="2146395"/>
            <a:ext cx="2519265" cy="258422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p:nvPr/>
        </p:nvCxnSpPr>
        <p:spPr>
          <a:xfrm flipH="1" flipV="1">
            <a:off x="3601616" y="2146395"/>
            <a:ext cx="1232676" cy="258422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9" name="直接箭头连接符 28"/>
          <p:cNvCxnSpPr/>
          <p:nvPr/>
        </p:nvCxnSpPr>
        <p:spPr>
          <a:xfrm flipH="1" flipV="1">
            <a:off x="4422710" y="3237722"/>
            <a:ext cx="411582" cy="149289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p:nvPr/>
        </p:nvCxnSpPr>
        <p:spPr>
          <a:xfrm flipH="1">
            <a:off x="3601616" y="5060216"/>
            <a:ext cx="821094" cy="407523"/>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6" name="文本框 35"/>
          <p:cNvSpPr txBox="1"/>
          <p:nvPr/>
        </p:nvSpPr>
        <p:spPr>
          <a:xfrm>
            <a:off x="7026787" y="3340921"/>
            <a:ext cx="4801314" cy="1631216"/>
          </a:xfrm>
          <a:prstGeom prst="rect">
            <a:avLst/>
          </a:prstGeom>
          <a:noFill/>
          <a:ln>
            <a:solidFill>
              <a:srgbClr val="FF0000"/>
            </a:solidFill>
          </a:ln>
        </p:spPr>
        <p:txBody>
          <a:bodyPr wrap="none" rtlCol="0">
            <a:spAutoFit/>
          </a:bodyPr>
          <a:lstStyle/>
          <a:p>
            <a:r>
              <a:rPr lang="zh-CN" altLang="en-US" sz="2000" dirty="0"/>
              <a:t>解决了连续分配和链式分配的许多问题；</a:t>
            </a:r>
            <a:endParaRPr lang="en-US" altLang="zh-CN" sz="2000" dirty="0"/>
          </a:p>
          <a:p>
            <a:r>
              <a:rPr lang="zh-CN" altLang="en-US" sz="2000" dirty="0"/>
              <a:t>文件索引保存在单独的块中；</a:t>
            </a:r>
            <a:endParaRPr lang="en-US" altLang="zh-CN" sz="2000" dirty="0"/>
          </a:p>
          <a:p>
            <a:r>
              <a:rPr lang="zh-CN" altLang="en-US" sz="2000" dirty="0"/>
              <a:t>基于块</a:t>
            </a:r>
            <a:r>
              <a:rPr lang="en-US" altLang="zh-CN" sz="2000" dirty="0"/>
              <a:t>--</a:t>
            </a:r>
            <a:r>
              <a:rPr lang="zh-CN" altLang="en-US" sz="2000" dirty="0"/>
              <a:t>消除外部碎片；</a:t>
            </a:r>
            <a:endParaRPr lang="en-US" altLang="zh-CN" sz="2000" dirty="0"/>
          </a:p>
          <a:p>
            <a:r>
              <a:rPr lang="zh-CN" altLang="en-US" sz="2000" dirty="0"/>
              <a:t>可变大小</a:t>
            </a:r>
            <a:r>
              <a:rPr lang="en-US" altLang="zh-CN" sz="2000" dirty="0"/>
              <a:t>--</a:t>
            </a:r>
            <a:r>
              <a:rPr lang="zh-CN" altLang="en-US" sz="2000" dirty="0"/>
              <a:t>提高局部性；</a:t>
            </a:r>
            <a:endParaRPr lang="en-US" altLang="zh-CN" sz="2000" dirty="0"/>
          </a:p>
          <a:p>
            <a:r>
              <a:rPr lang="zh-CN" altLang="en-US" sz="2000" dirty="0"/>
              <a:t>支持顺序访问和直接访问，因而最普遍。</a:t>
            </a:r>
            <a:endParaRPr lang="en-US" altLang="zh-CN" sz="2000" dirty="0"/>
          </a:p>
        </p:txBody>
      </p:sp>
      <p:sp>
        <p:nvSpPr>
          <p:cNvPr id="37" name="文本框 36"/>
          <p:cNvSpPr txBox="1"/>
          <p:nvPr/>
        </p:nvSpPr>
        <p:spPr>
          <a:xfrm>
            <a:off x="6028564" y="5428421"/>
            <a:ext cx="5799537" cy="707886"/>
          </a:xfrm>
          <a:prstGeom prst="rect">
            <a:avLst/>
          </a:prstGeom>
          <a:noFill/>
          <a:ln>
            <a:solidFill>
              <a:schemeClr val="tx1"/>
            </a:solidFill>
          </a:ln>
        </p:spPr>
        <p:txBody>
          <a:bodyPr wrap="square" rtlCol="0">
            <a:spAutoFit/>
          </a:bodyPr>
          <a:lstStyle/>
          <a:p>
            <a:r>
              <a:rPr lang="zh-CN" altLang="en-US" sz="2000" dirty="0"/>
              <a:t>需要不时地进行文件整理；</a:t>
            </a:r>
            <a:endParaRPr lang="en-US" altLang="zh-CN" sz="2000" dirty="0"/>
          </a:p>
          <a:p>
            <a:r>
              <a:rPr lang="zh-CN" altLang="en-US" sz="2000" dirty="0"/>
              <a:t>使用可变大小分区，文件整理可减少索引数量。</a:t>
            </a:r>
            <a:endParaRPr lang="en-US" altLang="zh-CN" sz="2000" dirty="0"/>
          </a:p>
        </p:txBody>
      </p:sp>
      <p:cxnSp>
        <p:nvCxnSpPr>
          <p:cNvPr id="22" name="直接箭头连接符 21"/>
          <p:cNvCxnSpPr/>
          <p:nvPr/>
        </p:nvCxnSpPr>
        <p:spPr>
          <a:xfrm flipH="1" flipV="1">
            <a:off x="3601616" y="2892490"/>
            <a:ext cx="821094" cy="183813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表格 20"/>
          <p:cNvGraphicFramePr>
            <a:graphicFrameLocks noGrp="1"/>
          </p:cNvGraphicFramePr>
          <p:nvPr/>
        </p:nvGraphicFramePr>
        <p:xfrm>
          <a:off x="5653596" y="2705780"/>
          <a:ext cx="878868" cy="1854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78868">
                  <a:extLst>
                    <a:ext uri="{9D8B030D-6E8A-4147-A177-3AD203B41FA5}">
                      <a16:colId xmlns:a16="http://schemas.microsoft.com/office/drawing/2014/main" val="20000"/>
                    </a:ext>
                  </a:extLst>
                </a:gridCol>
              </a:tblGrid>
              <a:tr h="370840">
                <a:tc>
                  <a:txBody>
                    <a:bodyPr/>
                    <a:lstStyle/>
                    <a:p>
                      <a:pPr algn="ctr"/>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r>
                        <a:rPr lang="en-US" altLang="zh-CN" b="0" dirty="0">
                          <a:solidFill>
                            <a:schemeClr val="tx1"/>
                          </a:solidFill>
                        </a:rPr>
                        <a:t>8</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70840">
                <a:tc>
                  <a:txBody>
                    <a:bodyPr/>
                    <a:lstStyle/>
                    <a:p>
                      <a:pPr algn="ctr"/>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70840">
                <a:tc>
                  <a:txBody>
                    <a:bodyPr/>
                    <a:lstStyle/>
                    <a:p>
                      <a:pPr algn="ctr"/>
                      <a:r>
                        <a:rPr lang="en-US" altLang="zh-CN" b="0" dirty="0">
                          <a:solidFill>
                            <a:schemeClr val="tx1"/>
                          </a:solidFill>
                        </a:rPr>
                        <a:t>14</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70840">
                <a:tc>
                  <a:txBody>
                    <a:bodyPr/>
                    <a:lstStyle/>
                    <a:p>
                      <a:pPr algn="ctr"/>
                      <a:r>
                        <a:rPr lang="en-US" altLang="zh-CN" b="0" dirty="0">
                          <a:solidFill>
                            <a:schemeClr val="tx1"/>
                          </a:solidFill>
                        </a:rPr>
                        <a:t>28</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cxnSp>
        <p:nvCxnSpPr>
          <p:cNvPr id="23" name="直接连接符 22"/>
          <p:cNvCxnSpPr/>
          <p:nvPr/>
        </p:nvCxnSpPr>
        <p:spPr>
          <a:xfrm flipV="1">
            <a:off x="4834292" y="2705780"/>
            <a:ext cx="819303" cy="2024840"/>
          </a:xfrm>
          <a:prstGeom prst="line">
            <a:avLst/>
          </a:prstGeom>
          <a:ln>
            <a:prstDash val="dash"/>
          </a:ln>
          <a:effectLst>
            <a:outerShdw blurRad="50800" dist="38100" dir="18900000" algn="b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5" name="直接连接符 24"/>
          <p:cNvCxnSpPr/>
          <p:nvPr/>
        </p:nvCxnSpPr>
        <p:spPr>
          <a:xfrm flipV="1">
            <a:off x="4841075" y="4559980"/>
            <a:ext cx="812519" cy="500236"/>
          </a:xfrm>
          <a:prstGeom prst="line">
            <a:avLst/>
          </a:prstGeom>
          <a:ln>
            <a:prstDash val="dash"/>
          </a:ln>
          <a:effectLst>
            <a:outerShdw blurRad="50800" dist="38100" dir="18900000" algn="bl"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197485" y="4386580"/>
            <a:ext cx="8925560" cy="2425065"/>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矩形 28"/>
          <p:cNvSpPr/>
          <p:nvPr/>
        </p:nvSpPr>
        <p:spPr>
          <a:xfrm>
            <a:off x="197485" y="1398905"/>
            <a:ext cx="8335010" cy="2837815"/>
          </a:xfrm>
          <a:prstGeom prst="rect">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Title 4"/>
          <p:cNvSpPr>
            <a:spLocks noGrp="1"/>
          </p:cNvSpPr>
          <p:nvPr>
            <p:ph type="title"/>
          </p:nvPr>
        </p:nvSpPr>
        <p:spPr/>
        <p:txBody>
          <a:bodyPr/>
          <a:lstStyle/>
          <a:p>
            <a:r>
              <a:rPr lang="zh-CN" altLang="en-US"/>
              <a:t>两状态模型</a:t>
            </a:r>
          </a:p>
        </p:txBody>
      </p:sp>
      <p:sp>
        <p:nvSpPr>
          <p:cNvPr id="2" name="椭圆 1"/>
          <p:cNvSpPr/>
          <p:nvPr/>
        </p:nvSpPr>
        <p:spPr>
          <a:xfrm>
            <a:off x="2003361" y="2170471"/>
            <a:ext cx="1894114" cy="8397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非运行态</a:t>
            </a:r>
          </a:p>
        </p:txBody>
      </p:sp>
      <p:sp>
        <p:nvSpPr>
          <p:cNvPr id="7" name="椭圆 6"/>
          <p:cNvSpPr/>
          <p:nvPr/>
        </p:nvSpPr>
        <p:spPr>
          <a:xfrm>
            <a:off x="4786994" y="2170470"/>
            <a:ext cx="1894114" cy="8397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运行态</a:t>
            </a:r>
          </a:p>
        </p:txBody>
      </p:sp>
      <p:sp>
        <p:nvSpPr>
          <p:cNvPr id="3" name="箭头: 上弧形 2"/>
          <p:cNvSpPr/>
          <p:nvPr/>
        </p:nvSpPr>
        <p:spPr>
          <a:xfrm>
            <a:off x="2950418" y="1584490"/>
            <a:ext cx="2719874" cy="4833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箭头: 下弧形 3"/>
          <p:cNvSpPr/>
          <p:nvPr/>
        </p:nvSpPr>
        <p:spPr>
          <a:xfrm flipH="1">
            <a:off x="2950418" y="3151725"/>
            <a:ext cx="2607906" cy="48334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箭头: 右 7"/>
          <p:cNvSpPr/>
          <p:nvPr/>
        </p:nvSpPr>
        <p:spPr>
          <a:xfrm>
            <a:off x="351155" y="2459990"/>
            <a:ext cx="159194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p:cNvSpPr/>
          <p:nvPr/>
        </p:nvSpPr>
        <p:spPr>
          <a:xfrm>
            <a:off x="6724015" y="2459990"/>
            <a:ext cx="173926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30854" y="1939637"/>
            <a:ext cx="971938" cy="461665"/>
          </a:xfrm>
          <a:prstGeom prst="rect">
            <a:avLst/>
          </a:prstGeom>
          <a:noFill/>
        </p:spPr>
        <p:txBody>
          <a:bodyPr wrap="square" rtlCol="0">
            <a:spAutoFit/>
          </a:bodyPr>
          <a:lstStyle/>
          <a:p>
            <a:r>
              <a:rPr lang="zh-CN" altLang="en-US" sz="2400" dirty="0"/>
              <a:t>进入</a:t>
            </a:r>
          </a:p>
        </p:txBody>
      </p:sp>
      <p:sp>
        <p:nvSpPr>
          <p:cNvPr id="11" name="文本框 10"/>
          <p:cNvSpPr txBox="1"/>
          <p:nvPr/>
        </p:nvSpPr>
        <p:spPr>
          <a:xfrm>
            <a:off x="7107478" y="1998057"/>
            <a:ext cx="971938" cy="461665"/>
          </a:xfrm>
          <a:prstGeom prst="rect">
            <a:avLst/>
          </a:prstGeom>
          <a:noFill/>
        </p:spPr>
        <p:txBody>
          <a:bodyPr wrap="square" rtlCol="0">
            <a:spAutoFit/>
          </a:bodyPr>
          <a:lstStyle/>
          <a:p>
            <a:r>
              <a:rPr lang="zh-CN" altLang="en-US" sz="2400" dirty="0"/>
              <a:t>退出</a:t>
            </a:r>
          </a:p>
        </p:txBody>
      </p:sp>
      <p:sp>
        <p:nvSpPr>
          <p:cNvPr id="12" name="文本框 11"/>
          <p:cNvSpPr txBox="1"/>
          <p:nvPr/>
        </p:nvSpPr>
        <p:spPr>
          <a:xfrm>
            <a:off x="3856266" y="1725989"/>
            <a:ext cx="971938" cy="461665"/>
          </a:xfrm>
          <a:prstGeom prst="rect">
            <a:avLst/>
          </a:prstGeom>
          <a:noFill/>
        </p:spPr>
        <p:txBody>
          <a:bodyPr wrap="square" rtlCol="0">
            <a:spAutoFit/>
          </a:bodyPr>
          <a:lstStyle/>
          <a:p>
            <a:r>
              <a:rPr lang="zh-CN" altLang="en-US" sz="2400" dirty="0"/>
              <a:t>调度</a:t>
            </a:r>
          </a:p>
        </p:txBody>
      </p:sp>
      <p:sp>
        <p:nvSpPr>
          <p:cNvPr id="13" name="文本框 12"/>
          <p:cNvSpPr txBox="1"/>
          <p:nvPr/>
        </p:nvSpPr>
        <p:spPr>
          <a:xfrm>
            <a:off x="3853932" y="3010225"/>
            <a:ext cx="971938" cy="461665"/>
          </a:xfrm>
          <a:prstGeom prst="rect">
            <a:avLst/>
          </a:prstGeom>
          <a:noFill/>
        </p:spPr>
        <p:txBody>
          <a:bodyPr wrap="square" rtlCol="0">
            <a:spAutoFit/>
          </a:bodyPr>
          <a:lstStyle/>
          <a:p>
            <a:r>
              <a:rPr lang="zh-CN" altLang="en-US" sz="2400" dirty="0"/>
              <a:t>暂停</a:t>
            </a:r>
          </a:p>
        </p:txBody>
      </p:sp>
      <p:graphicFrame>
        <p:nvGraphicFramePr>
          <p:cNvPr id="15" name="表格 15"/>
          <p:cNvGraphicFramePr>
            <a:graphicFrameLocks noGrp="1"/>
          </p:cNvGraphicFramePr>
          <p:nvPr/>
        </p:nvGraphicFramePr>
        <p:xfrm>
          <a:off x="1751629" y="4981892"/>
          <a:ext cx="2472612" cy="370840"/>
        </p:xfrm>
        <a:graphic>
          <a:graphicData uri="http://schemas.openxmlformats.org/drawingml/2006/table">
            <a:tbl>
              <a:tblPr firstRow="1" bandRow="1">
                <a:tableStyleId>{5C22544A-7EE6-4342-B048-85BDC9FD1C3A}</a:tableStyleId>
              </a:tblPr>
              <a:tblGrid>
                <a:gridCol w="412102">
                  <a:extLst>
                    <a:ext uri="{9D8B030D-6E8A-4147-A177-3AD203B41FA5}">
                      <a16:colId xmlns:a16="http://schemas.microsoft.com/office/drawing/2014/main" val="20000"/>
                    </a:ext>
                  </a:extLst>
                </a:gridCol>
                <a:gridCol w="412102">
                  <a:extLst>
                    <a:ext uri="{9D8B030D-6E8A-4147-A177-3AD203B41FA5}">
                      <a16:colId xmlns:a16="http://schemas.microsoft.com/office/drawing/2014/main" val="20001"/>
                    </a:ext>
                  </a:extLst>
                </a:gridCol>
                <a:gridCol w="412102">
                  <a:extLst>
                    <a:ext uri="{9D8B030D-6E8A-4147-A177-3AD203B41FA5}">
                      <a16:colId xmlns:a16="http://schemas.microsoft.com/office/drawing/2014/main" val="20002"/>
                    </a:ext>
                  </a:extLst>
                </a:gridCol>
                <a:gridCol w="412102">
                  <a:extLst>
                    <a:ext uri="{9D8B030D-6E8A-4147-A177-3AD203B41FA5}">
                      <a16:colId xmlns:a16="http://schemas.microsoft.com/office/drawing/2014/main" val="20003"/>
                    </a:ext>
                  </a:extLst>
                </a:gridCol>
                <a:gridCol w="412102">
                  <a:extLst>
                    <a:ext uri="{9D8B030D-6E8A-4147-A177-3AD203B41FA5}">
                      <a16:colId xmlns:a16="http://schemas.microsoft.com/office/drawing/2014/main" val="20004"/>
                    </a:ext>
                  </a:extLst>
                </a:gridCol>
                <a:gridCol w="412102">
                  <a:extLst>
                    <a:ext uri="{9D8B030D-6E8A-4147-A177-3AD203B41FA5}">
                      <a16:colId xmlns:a16="http://schemas.microsoft.com/office/drawing/2014/main" val="20005"/>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sp>
        <p:nvSpPr>
          <p:cNvPr id="16" name="流程图: 过程 15"/>
          <p:cNvSpPr/>
          <p:nvPr/>
        </p:nvSpPr>
        <p:spPr>
          <a:xfrm>
            <a:off x="6081253" y="4644163"/>
            <a:ext cx="1362270" cy="1045029"/>
          </a:xfrm>
          <a:prstGeom prst="flowChartProcess">
            <a:avLst/>
          </a:prstGeom>
          <a:ln w="57150"/>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处理器</a:t>
            </a:r>
          </a:p>
        </p:txBody>
      </p:sp>
      <p:sp>
        <p:nvSpPr>
          <p:cNvPr id="17" name="箭头: 右 16"/>
          <p:cNvSpPr/>
          <p:nvPr/>
        </p:nvSpPr>
        <p:spPr>
          <a:xfrm>
            <a:off x="4257040" y="4981575"/>
            <a:ext cx="175450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4749089" y="4461809"/>
            <a:ext cx="971938" cy="461665"/>
          </a:xfrm>
          <a:prstGeom prst="rect">
            <a:avLst/>
          </a:prstGeom>
          <a:noFill/>
        </p:spPr>
        <p:txBody>
          <a:bodyPr wrap="square" rtlCol="0">
            <a:spAutoFit/>
          </a:bodyPr>
          <a:lstStyle/>
          <a:p>
            <a:r>
              <a:rPr lang="zh-CN" altLang="en-US" sz="2400" dirty="0"/>
              <a:t>调度</a:t>
            </a:r>
          </a:p>
        </p:txBody>
      </p:sp>
      <p:sp>
        <p:nvSpPr>
          <p:cNvPr id="19" name="箭头: 右 18"/>
          <p:cNvSpPr/>
          <p:nvPr/>
        </p:nvSpPr>
        <p:spPr>
          <a:xfrm>
            <a:off x="7513320" y="4982210"/>
            <a:ext cx="154495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7804360" y="4520435"/>
            <a:ext cx="971938" cy="461665"/>
          </a:xfrm>
          <a:prstGeom prst="rect">
            <a:avLst/>
          </a:prstGeom>
          <a:noFill/>
        </p:spPr>
        <p:txBody>
          <a:bodyPr wrap="square" rtlCol="0">
            <a:spAutoFit/>
          </a:bodyPr>
          <a:lstStyle/>
          <a:p>
            <a:r>
              <a:rPr lang="zh-CN" altLang="en-US" sz="2400" dirty="0"/>
              <a:t>退出</a:t>
            </a:r>
          </a:p>
        </p:txBody>
      </p:sp>
      <p:sp>
        <p:nvSpPr>
          <p:cNvPr id="21" name="箭头: 右 20"/>
          <p:cNvSpPr/>
          <p:nvPr/>
        </p:nvSpPr>
        <p:spPr>
          <a:xfrm>
            <a:off x="274955" y="4981575"/>
            <a:ext cx="1464310"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60765" y="4520864"/>
            <a:ext cx="971938" cy="461665"/>
          </a:xfrm>
          <a:prstGeom prst="rect">
            <a:avLst/>
          </a:prstGeom>
          <a:noFill/>
        </p:spPr>
        <p:txBody>
          <a:bodyPr wrap="square" rtlCol="0">
            <a:spAutoFit/>
          </a:bodyPr>
          <a:lstStyle/>
          <a:p>
            <a:r>
              <a:rPr lang="zh-CN" altLang="en-US" sz="2400" dirty="0"/>
              <a:t>进入</a:t>
            </a:r>
          </a:p>
        </p:txBody>
      </p:sp>
      <p:sp>
        <p:nvSpPr>
          <p:cNvPr id="24" name="箭头: 下弧形 23"/>
          <p:cNvSpPr/>
          <p:nvPr/>
        </p:nvSpPr>
        <p:spPr>
          <a:xfrm flipH="1">
            <a:off x="660895" y="5422326"/>
            <a:ext cx="6329264" cy="83975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文本框 24"/>
          <p:cNvSpPr txBox="1"/>
          <p:nvPr/>
        </p:nvSpPr>
        <p:spPr>
          <a:xfrm>
            <a:off x="2165350" y="4406900"/>
            <a:ext cx="1722755" cy="460375"/>
          </a:xfrm>
          <a:prstGeom prst="rect">
            <a:avLst/>
          </a:prstGeom>
          <a:noFill/>
        </p:spPr>
        <p:txBody>
          <a:bodyPr wrap="square" rtlCol="0">
            <a:spAutoFit/>
          </a:bodyPr>
          <a:lstStyle/>
          <a:p>
            <a:r>
              <a:rPr lang="zh-CN" altLang="en-US" sz="2400" dirty="0"/>
              <a:t>队列：</a:t>
            </a:r>
            <a:r>
              <a:rPr lang="en-US" altLang="zh-CN" sz="2400" dirty="0"/>
              <a:t>FIFO</a:t>
            </a:r>
          </a:p>
        </p:txBody>
      </p:sp>
      <p:sp>
        <p:nvSpPr>
          <p:cNvPr id="26" name="文本框 25"/>
          <p:cNvSpPr txBox="1"/>
          <p:nvPr/>
        </p:nvSpPr>
        <p:spPr>
          <a:xfrm>
            <a:off x="3701611" y="5689257"/>
            <a:ext cx="971938" cy="461665"/>
          </a:xfrm>
          <a:prstGeom prst="rect">
            <a:avLst/>
          </a:prstGeom>
          <a:noFill/>
        </p:spPr>
        <p:txBody>
          <a:bodyPr wrap="square" rtlCol="0">
            <a:spAutoFit/>
          </a:bodyPr>
          <a:lstStyle/>
          <a:p>
            <a:r>
              <a:rPr lang="zh-CN" altLang="en-US" sz="2400" dirty="0"/>
              <a:t>暂停</a:t>
            </a:r>
          </a:p>
        </p:txBody>
      </p:sp>
      <p:sp>
        <p:nvSpPr>
          <p:cNvPr id="27" name="文本框 26"/>
          <p:cNvSpPr txBox="1"/>
          <p:nvPr/>
        </p:nvSpPr>
        <p:spPr>
          <a:xfrm>
            <a:off x="3276796" y="3780123"/>
            <a:ext cx="1800808" cy="461665"/>
          </a:xfrm>
          <a:prstGeom prst="rect">
            <a:avLst/>
          </a:prstGeom>
          <a:noFill/>
        </p:spPr>
        <p:txBody>
          <a:bodyPr wrap="square" rtlCol="0">
            <a:spAutoFit/>
          </a:bodyPr>
          <a:lstStyle/>
          <a:p>
            <a:r>
              <a:rPr lang="zh-CN" altLang="en-US" sz="2400" dirty="0"/>
              <a:t>状态转换图</a:t>
            </a:r>
          </a:p>
        </p:txBody>
      </p:sp>
      <p:sp>
        <p:nvSpPr>
          <p:cNvPr id="28" name="文本框 27"/>
          <p:cNvSpPr txBox="1"/>
          <p:nvPr/>
        </p:nvSpPr>
        <p:spPr>
          <a:xfrm>
            <a:off x="2853658" y="6330962"/>
            <a:ext cx="3022664" cy="461665"/>
          </a:xfrm>
          <a:prstGeom prst="rect">
            <a:avLst/>
          </a:prstGeom>
          <a:noFill/>
        </p:spPr>
        <p:txBody>
          <a:bodyPr wrap="square" rtlCol="0">
            <a:spAutoFit/>
          </a:bodyPr>
          <a:lstStyle/>
          <a:p>
            <a:r>
              <a:rPr lang="en-US" altLang="zh-CN" sz="2400" dirty="0"/>
              <a:t>OS</a:t>
            </a:r>
            <a:r>
              <a:rPr lang="zh-CN" altLang="en-US" sz="2400" dirty="0"/>
              <a:t>角度：排队图</a:t>
            </a:r>
          </a:p>
        </p:txBody>
      </p:sp>
      <p:sp>
        <p:nvSpPr>
          <p:cNvPr id="6" name="文本框 17"/>
          <p:cNvSpPr txBox="1"/>
          <p:nvPr/>
        </p:nvSpPr>
        <p:spPr>
          <a:xfrm>
            <a:off x="4603115" y="5252720"/>
            <a:ext cx="1099185" cy="460375"/>
          </a:xfrm>
          <a:prstGeom prst="rect">
            <a:avLst/>
          </a:prstGeom>
          <a:noFill/>
        </p:spPr>
        <p:txBody>
          <a:bodyPr wrap="square" rtlCol="0">
            <a:spAutoFit/>
          </a:bodyPr>
          <a:lstStyle/>
          <a:p>
            <a:r>
              <a:rPr lang="zh-CN" altLang="en-US" sz="2400" dirty="0"/>
              <a:t>分派器</a:t>
            </a:r>
          </a:p>
        </p:txBody>
      </p:sp>
      <p:sp>
        <p:nvSpPr>
          <p:cNvPr id="14" name="Text Box 13"/>
          <p:cNvSpPr txBox="1"/>
          <p:nvPr/>
        </p:nvSpPr>
        <p:spPr>
          <a:xfrm>
            <a:off x="8950960" y="647700"/>
            <a:ext cx="2722245" cy="2799715"/>
          </a:xfrm>
          <a:prstGeom prst="rect">
            <a:avLst/>
          </a:prstGeom>
          <a:noFill/>
        </p:spPr>
        <p:txBody>
          <a:bodyPr wrap="square" rtlCol="0">
            <a:spAutoFit/>
          </a:bodyPr>
          <a:lstStyle/>
          <a:p>
            <a:r>
              <a:rPr lang="zh-CN" altLang="en-US" sz="2200"/>
              <a:t>不合适之处有：</a:t>
            </a:r>
          </a:p>
          <a:p>
            <a:r>
              <a:rPr lang="en-US" altLang="zh-CN" sz="2200"/>
              <a:t>1. </a:t>
            </a:r>
            <a:r>
              <a:rPr lang="zh-CN" altLang="en-US" sz="2200"/>
              <a:t>有些进程在非运行态就已经就绪等待执行了；</a:t>
            </a:r>
          </a:p>
          <a:p>
            <a:endParaRPr lang="zh-CN" altLang="en-US" sz="2200"/>
          </a:p>
          <a:p>
            <a:r>
              <a:rPr lang="en-US" altLang="zh-CN" sz="2200"/>
              <a:t>2.</a:t>
            </a:r>
            <a:r>
              <a:rPr lang="zh-CN" altLang="en-US" sz="2200"/>
              <a:t>有些进程虽然等久了，但依然处于阻塞态。</a:t>
            </a:r>
          </a:p>
        </p:txBody>
      </p:sp>
      <p:sp>
        <p:nvSpPr>
          <p:cNvPr id="23" name="Text Box 22"/>
          <p:cNvSpPr txBox="1"/>
          <p:nvPr/>
        </p:nvSpPr>
        <p:spPr>
          <a:xfrm>
            <a:off x="9300845" y="3547745"/>
            <a:ext cx="2722245" cy="3138170"/>
          </a:xfrm>
          <a:prstGeom prst="rect">
            <a:avLst/>
          </a:prstGeom>
          <a:noFill/>
        </p:spPr>
        <p:txBody>
          <a:bodyPr wrap="square" rtlCol="0">
            <a:spAutoFit/>
          </a:bodyPr>
          <a:lstStyle/>
          <a:p>
            <a:r>
              <a:rPr lang="zh-CN" altLang="en-US" sz="2200" dirty="0"/>
              <a:t>改善策略：</a:t>
            </a:r>
          </a:p>
          <a:p>
            <a:r>
              <a:rPr lang="en-US" altLang="zh-CN" sz="2200" dirty="0"/>
              <a:t>1. </a:t>
            </a:r>
            <a:r>
              <a:rPr lang="zh-CN" altLang="en-US" sz="2200" dirty="0"/>
              <a:t>非运行态细分为就绪态和阻塞态；</a:t>
            </a:r>
          </a:p>
          <a:p>
            <a:endParaRPr lang="zh-CN" altLang="en-US" sz="2200" dirty="0"/>
          </a:p>
          <a:p>
            <a:r>
              <a:rPr lang="en-US" altLang="zh-CN" sz="2200" dirty="0"/>
              <a:t>2.</a:t>
            </a:r>
            <a:r>
              <a:rPr lang="zh-CN" altLang="en-US" sz="2200" dirty="0"/>
              <a:t>让未阻塞的等待最久的优先；</a:t>
            </a:r>
          </a:p>
          <a:p>
            <a:endParaRPr lang="zh-CN" altLang="en-US" sz="2200" dirty="0"/>
          </a:p>
          <a:p>
            <a:r>
              <a:rPr lang="en-US" altLang="zh-CN" sz="2200" dirty="0"/>
              <a:t>3.</a:t>
            </a:r>
            <a:r>
              <a:rPr lang="zh-CN" altLang="en-US" sz="2200" dirty="0"/>
              <a:t>额外增加新建态和退出态。</a:t>
            </a:r>
          </a:p>
        </p:txBody>
      </p:sp>
      <p:sp>
        <p:nvSpPr>
          <p:cNvPr id="31" name="灯片编号占位符 30"/>
          <p:cNvSpPr>
            <a:spLocks noGrp="1"/>
          </p:cNvSpPr>
          <p:nvPr>
            <p:ph type="sldNum" sz="quarter" idx="12"/>
          </p:nvPr>
        </p:nvSpPr>
        <p:spPr/>
        <p:txBody>
          <a:bodyPr/>
          <a:lstStyle/>
          <a:p>
            <a:fld id="{D75B5637-C3CB-4C8A-8640-3609C004F1D9}" type="slidenum">
              <a:rPr lang="zh-CN" altLang="en-US" smtClean="0"/>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23" grpId="0"/>
      <p:bldP spid="23" grpId="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36855" y="127000"/>
            <a:ext cx="6882402"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highlight>
                  <a:srgbClr val="FFFF00"/>
                </a:highlight>
              </a:rPr>
              <a:t>索引分配</a:t>
            </a:r>
            <a:r>
              <a:rPr lang="en-US" altLang="zh-CN" sz="3600" b="1" dirty="0">
                <a:highlight>
                  <a:srgbClr val="FFFF00"/>
                </a:highlight>
              </a:rPr>
              <a:t>(</a:t>
            </a:r>
            <a:r>
              <a:rPr lang="zh-CN" altLang="en-US" sz="3600" b="1" dirty="0">
                <a:highlight>
                  <a:srgbClr val="FFFF00"/>
                </a:highlight>
              </a:rPr>
              <a:t>基于可变分区</a:t>
            </a:r>
            <a:r>
              <a:rPr lang="en-US" altLang="zh-CN" sz="3600" b="1" dirty="0">
                <a:highlight>
                  <a:srgbClr val="FFFF00"/>
                </a:highlight>
              </a:rPr>
              <a:t>)</a:t>
            </a:r>
          </a:p>
        </p:txBody>
      </p:sp>
      <p:sp>
        <p:nvSpPr>
          <p:cNvPr id="5" name="椭圆 4"/>
          <p:cNvSpPr/>
          <p:nvPr/>
        </p:nvSpPr>
        <p:spPr>
          <a:xfrm>
            <a:off x="326571" y="989045"/>
            <a:ext cx="4945225" cy="76511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弧形 6"/>
          <p:cNvSpPr/>
          <p:nvPr/>
        </p:nvSpPr>
        <p:spPr>
          <a:xfrm flipV="1">
            <a:off x="-184540" y="5988170"/>
            <a:ext cx="5456336" cy="837437"/>
          </a:xfrm>
          <a:prstGeom prst="arc">
            <a:avLst>
              <a:gd name="adj1" fmla="val 18025265"/>
              <a:gd name="adj2" fmla="val 0"/>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弧形 7"/>
          <p:cNvSpPr/>
          <p:nvPr/>
        </p:nvSpPr>
        <p:spPr>
          <a:xfrm flipH="1" flipV="1">
            <a:off x="363893" y="5988170"/>
            <a:ext cx="5456336" cy="837437"/>
          </a:xfrm>
          <a:prstGeom prst="arc">
            <a:avLst>
              <a:gd name="adj1" fmla="val 18025265"/>
              <a:gd name="adj2" fmla="val 0"/>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0" name="直接连接符 9"/>
          <p:cNvCxnSpPr>
            <a:stCxn id="5" idx="2"/>
            <a:endCxn id="8" idx="2"/>
          </p:cNvCxnSpPr>
          <p:nvPr/>
        </p:nvCxnSpPr>
        <p:spPr>
          <a:xfrm>
            <a:off x="326571" y="1371600"/>
            <a:ext cx="37322" cy="50352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7" idx="2"/>
            <a:endCxn id="5" idx="6"/>
          </p:cNvCxnSpPr>
          <p:nvPr/>
        </p:nvCxnSpPr>
        <p:spPr>
          <a:xfrm flipV="1">
            <a:off x="5271796" y="1371600"/>
            <a:ext cx="0" cy="50352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13" name="表格 3"/>
          <p:cNvGraphicFramePr>
            <a:graphicFrameLocks noGrp="1"/>
          </p:cNvGraphicFramePr>
          <p:nvPr>
            <p:custDataLst>
              <p:tags r:id="rId1"/>
            </p:custDataLst>
          </p:nvPr>
        </p:nvGraphicFramePr>
        <p:xfrm>
          <a:off x="652102" y="1772817"/>
          <a:ext cx="4182190" cy="4767425"/>
        </p:xfrm>
        <a:graphic>
          <a:graphicData uri="http://schemas.openxmlformats.org/drawingml/2006/table">
            <a:tbl>
              <a:tblPr firstRow="1" bandRow="1">
                <a:tableStyleId>{5C22544A-7EE6-4342-B048-85BDC9FD1C3A}</a:tableStyleId>
              </a:tblPr>
              <a:tblGrid>
                <a:gridCol w="418219">
                  <a:extLst>
                    <a:ext uri="{9D8B030D-6E8A-4147-A177-3AD203B41FA5}">
                      <a16:colId xmlns:a16="http://schemas.microsoft.com/office/drawing/2014/main" val="20000"/>
                    </a:ext>
                  </a:extLst>
                </a:gridCol>
                <a:gridCol w="418219">
                  <a:extLst>
                    <a:ext uri="{9D8B030D-6E8A-4147-A177-3AD203B41FA5}">
                      <a16:colId xmlns:a16="http://schemas.microsoft.com/office/drawing/2014/main" val="20001"/>
                    </a:ext>
                  </a:extLst>
                </a:gridCol>
                <a:gridCol w="418219">
                  <a:extLst>
                    <a:ext uri="{9D8B030D-6E8A-4147-A177-3AD203B41FA5}">
                      <a16:colId xmlns:a16="http://schemas.microsoft.com/office/drawing/2014/main" val="20002"/>
                    </a:ext>
                  </a:extLst>
                </a:gridCol>
                <a:gridCol w="418219">
                  <a:extLst>
                    <a:ext uri="{9D8B030D-6E8A-4147-A177-3AD203B41FA5}">
                      <a16:colId xmlns:a16="http://schemas.microsoft.com/office/drawing/2014/main" val="20003"/>
                    </a:ext>
                  </a:extLst>
                </a:gridCol>
                <a:gridCol w="418219">
                  <a:extLst>
                    <a:ext uri="{9D8B030D-6E8A-4147-A177-3AD203B41FA5}">
                      <a16:colId xmlns:a16="http://schemas.microsoft.com/office/drawing/2014/main" val="20004"/>
                    </a:ext>
                  </a:extLst>
                </a:gridCol>
                <a:gridCol w="418219">
                  <a:extLst>
                    <a:ext uri="{9D8B030D-6E8A-4147-A177-3AD203B41FA5}">
                      <a16:colId xmlns:a16="http://schemas.microsoft.com/office/drawing/2014/main" val="20005"/>
                    </a:ext>
                  </a:extLst>
                </a:gridCol>
                <a:gridCol w="418219">
                  <a:extLst>
                    <a:ext uri="{9D8B030D-6E8A-4147-A177-3AD203B41FA5}">
                      <a16:colId xmlns:a16="http://schemas.microsoft.com/office/drawing/2014/main" val="20006"/>
                    </a:ext>
                  </a:extLst>
                </a:gridCol>
                <a:gridCol w="418219">
                  <a:extLst>
                    <a:ext uri="{9D8B030D-6E8A-4147-A177-3AD203B41FA5}">
                      <a16:colId xmlns:a16="http://schemas.microsoft.com/office/drawing/2014/main" val="20007"/>
                    </a:ext>
                  </a:extLst>
                </a:gridCol>
                <a:gridCol w="418219">
                  <a:extLst>
                    <a:ext uri="{9D8B030D-6E8A-4147-A177-3AD203B41FA5}">
                      <a16:colId xmlns:a16="http://schemas.microsoft.com/office/drawing/2014/main" val="20008"/>
                    </a:ext>
                  </a:extLst>
                </a:gridCol>
                <a:gridCol w="418219">
                  <a:extLst>
                    <a:ext uri="{9D8B030D-6E8A-4147-A177-3AD203B41FA5}">
                      <a16:colId xmlns:a16="http://schemas.microsoft.com/office/drawing/2014/main" val="20009"/>
                    </a:ext>
                  </a:extLst>
                </a:gridCol>
              </a:tblGrid>
              <a:tr h="366725">
                <a:tc>
                  <a:txBody>
                    <a:bodyPr/>
                    <a:lstStyle/>
                    <a:p>
                      <a:r>
                        <a:rPr lang="en-US" altLang="zh-CN" sz="1600" b="0" dirty="0">
                          <a:solidFill>
                            <a:schemeClr val="tx1"/>
                          </a:solidFill>
                        </a:rPr>
                        <a:t>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66725">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725">
                <a:tc>
                  <a:txBody>
                    <a:bodyPr/>
                    <a:lstStyle/>
                    <a:p>
                      <a:r>
                        <a:rPr lang="en-US" altLang="zh-CN" sz="1600" dirty="0"/>
                        <a:t>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725">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725">
                <a:tc>
                  <a:txBody>
                    <a:bodyPr/>
                    <a:lstStyle/>
                    <a:p>
                      <a:r>
                        <a:rPr lang="en-US" altLang="zh-CN" sz="1600" dirty="0"/>
                        <a:t>10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66725">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6725">
                <a:tc>
                  <a:txBody>
                    <a:bodyPr/>
                    <a:lstStyle/>
                    <a:p>
                      <a:r>
                        <a:rPr lang="en-US" altLang="zh-CN" sz="1600" dirty="0"/>
                        <a:t>15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66725">
                <a:tc>
                  <a:txBody>
                    <a:bodyPr/>
                    <a:lstStyle/>
                    <a:p>
                      <a:r>
                        <a:rPr lang="en-US" altLang="zh-CN" sz="1600" dirty="0"/>
                        <a:t>20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8"/>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66725">
                <a:tc>
                  <a:txBody>
                    <a:bodyPr/>
                    <a:lstStyle/>
                    <a:p>
                      <a:r>
                        <a:rPr lang="en-US" altLang="zh-CN" sz="1600" dirty="0"/>
                        <a:t>25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r h="366725">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66725">
                <a:tc>
                  <a:txBody>
                    <a:bodyPr/>
                    <a:lstStyle/>
                    <a:p>
                      <a:r>
                        <a:rPr lang="en-US" altLang="zh-CN" sz="1600" dirty="0"/>
                        <a:t>30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2"/>
                  </a:ext>
                </a:extLst>
              </a:tr>
            </a:tbl>
          </a:graphicData>
        </a:graphic>
      </p:graphicFrame>
      <p:graphicFrame>
        <p:nvGraphicFramePr>
          <p:cNvPr id="14" name="表格 10"/>
          <p:cNvGraphicFramePr>
            <a:graphicFrameLocks noGrp="1"/>
          </p:cNvGraphicFramePr>
          <p:nvPr/>
        </p:nvGraphicFramePr>
        <p:xfrm>
          <a:off x="7598229" y="1231995"/>
          <a:ext cx="3035558" cy="1828800"/>
        </p:xfrm>
        <a:graphic>
          <a:graphicData uri="http://schemas.openxmlformats.org/drawingml/2006/table">
            <a:tbl>
              <a:tblPr firstRow="1" bandRow="1">
                <a:tableStyleId>{5C22544A-7EE6-4342-B048-85BDC9FD1C3A}</a:tableStyleId>
              </a:tblPr>
              <a:tblGrid>
                <a:gridCol w="1374709">
                  <a:extLst>
                    <a:ext uri="{9D8B030D-6E8A-4147-A177-3AD203B41FA5}">
                      <a16:colId xmlns:a16="http://schemas.microsoft.com/office/drawing/2014/main" val="20000"/>
                    </a:ext>
                  </a:extLst>
                </a:gridCol>
                <a:gridCol w="1660849">
                  <a:extLst>
                    <a:ext uri="{9D8B030D-6E8A-4147-A177-3AD203B41FA5}">
                      <a16:colId xmlns:a16="http://schemas.microsoft.com/office/drawing/2014/main" val="20001"/>
                    </a:ext>
                  </a:extLst>
                </a:gridCol>
              </a:tblGrid>
              <a:tr h="374339">
                <a:tc>
                  <a:txBody>
                    <a:bodyPr/>
                    <a:lstStyle/>
                    <a:p>
                      <a:pPr algn="ctr"/>
                      <a:r>
                        <a:rPr lang="zh-CN" altLang="en-US" sz="2400" dirty="0"/>
                        <a:t>文件名</a:t>
                      </a:r>
                    </a:p>
                  </a:txBody>
                  <a:tcPr anchor="ctr"/>
                </a:tc>
                <a:tc>
                  <a:txBody>
                    <a:bodyPr/>
                    <a:lstStyle/>
                    <a:p>
                      <a:pPr algn="ctr"/>
                      <a:r>
                        <a:rPr lang="zh-CN" altLang="en-US" sz="2400" dirty="0"/>
                        <a:t>索引块</a:t>
                      </a:r>
                    </a:p>
                  </a:txBody>
                  <a:tcPr anchor="ctr"/>
                </a:tc>
                <a:extLst>
                  <a:ext uri="{0D108BD9-81ED-4DB2-BD59-A6C34878D82A}">
                    <a16:rowId xmlns:a16="http://schemas.microsoft.com/office/drawing/2014/main" val="10000"/>
                  </a:ext>
                </a:extLst>
              </a:tr>
              <a:tr h="370840">
                <a:tc>
                  <a:txBody>
                    <a:bodyPr/>
                    <a:lstStyle/>
                    <a:p>
                      <a:pPr algn="ctr"/>
                      <a:r>
                        <a:rPr lang="en-US" altLang="zh-CN" sz="2400" dirty="0"/>
                        <a:t>…</a:t>
                      </a:r>
                      <a:endParaRPr lang="zh-CN" altLang="en-US" sz="2400" dirty="0"/>
                    </a:p>
                  </a:txBody>
                  <a:tcPr anchor="ctr">
                    <a:solidFill>
                      <a:srgbClr val="D2DEEF"/>
                    </a:solidFill>
                  </a:tcP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10001"/>
                  </a:ext>
                </a:extLst>
              </a:tr>
              <a:tr h="370840">
                <a:tc>
                  <a:txBody>
                    <a:bodyPr/>
                    <a:lstStyle/>
                    <a:p>
                      <a:pPr algn="ctr"/>
                      <a:r>
                        <a:rPr lang="en-US" altLang="zh-CN" sz="2400" dirty="0"/>
                        <a:t>B</a:t>
                      </a:r>
                      <a:endParaRPr lang="zh-CN" altLang="en-US" sz="2400" dirty="0"/>
                    </a:p>
                  </a:txBody>
                  <a:tcPr anchor="ctr">
                    <a:solidFill>
                      <a:srgbClr val="FFFF00"/>
                    </a:solidFill>
                  </a:tcPr>
                </a:tc>
                <a:tc>
                  <a:txBody>
                    <a:bodyPr/>
                    <a:lstStyle/>
                    <a:p>
                      <a:pPr algn="ctr"/>
                      <a:r>
                        <a:rPr lang="en-US" altLang="zh-CN" sz="2400" dirty="0"/>
                        <a:t>24</a:t>
                      </a:r>
                      <a:endParaRPr lang="zh-CN" altLang="en-US" sz="2400" dirty="0"/>
                    </a:p>
                  </a:txBody>
                  <a:tcPr anchor="ctr">
                    <a:solidFill>
                      <a:srgbClr val="FF0000"/>
                    </a:solidFill>
                  </a:tcPr>
                </a:tc>
                <a:extLst>
                  <a:ext uri="{0D108BD9-81ED-4DB2-BD59-A6C34878D82A}">
                    <a16:rowId xmlns:a16="http://schemas.microsoft.com/office/drawing/2014/main" val="10002"/>
                  </a:ext>
                </a:extLst>
              </a:tr>
              <a:tr h="370840">
                <a:tc>
                  <a:txBody>
                    <a:bodyPr/>
                    <a:lstStyle/>
                    <a:p>
                      <a:pPr algn="ctr"/>
                      <a:r>
                        <a:rPr lang="en-US" altLang="zh-CN" sz="2400" dirty="0"/>
                        <a:t>…</a:t>
                      </a:r>
                      <a:endParaRPr lang="zh-CN" altLang="en-US" sz="2400" dirty="0"/>
                    </a:p>
                  </a:txBody>
                  <a:tcPr anchor="ctr">
                    <a:solidFill>
                      <a:srgbClr val="D2DEEF"/>
                    </a:solidFill>
                  </a:tcPr>
                </a:tc>
                <a:tc>
                  <a:txBody>
                    <a:bodyPr/>
                    <a:lstStyle/>
                    <a:p>
                      <a:pPr algn="ctr"/>
                      <a:r>
                        <a:rPr lang="en-US" altLang="zh-CN" sz="2400" dirty="0"/>
                        <a:t>…</a:t>
                      </a:r>
                      <a:endParaRPr lang="zh-CN" altLang="en-US" sz="2400" dirty="0"/>
                    </a:p>
                  </a:txBody>
                  <a:tcPr anchor="ctr"/>
                </a:tc>
                <a:extLst>
                  <a:ext uri="{0D108BD9-81ED-4DB2-BD59-A6C34878D82A}">
                    <a16:rowId xmlns:a16="http://schemas.microsoft.com/office/drawing/2014/main" val="10003"/>
                  </a:ext>
                </a:extLst>
              </a:tr>
            </a:tbl>
          </a:graphicData>
        </a:graphic>
      </p:graphicFrame>
      <p:sp>
        <p:nvSpPr>
          <p:cNvPr id="15" name="文本框 14"/>
          <p:cNvSpPr txBox="1"/>
          <p:nvPr/>
        </p:nvSpPr>
        <p:spPr>
          <a:xfrm>
            <a:off x="7952170" y="708775"/>
            <a:ext cx="1980029" cy="523220"/>
          </a:xfrm>
          <a:prstGeom prst="rect">
            <a:avLst/>
          </a:prstGeom>
          <a:noFill/>
        </p:spPr>
        <p:txBody>
          <a:bodyPr wrap="none" rtlCol="0">
            <a:spAutoFit/>
          </a:bodyPr>
          <a:lstStyle/>
          <a:p>
            <a:r>
              <a:rPr lang="zh-CN" altLang="en-US" sz="2800" dirty="0"/>
              <a:t>文件分配表</a:t>
            </a:r>
          </a:p>
        </p:txBody>
      </p:sp>
      <p:cxnSp>
        <p:nvCxnSpPr>
          <p:cNvPr id="17" name="直接箭头连接符 16"/>
          <p:cNvCxnSpPr/>
          <p:nvPr/>
        </p:nvCxnSpPr>
        <p:spPr>
          <a:xfrm flipH="1" flipV="1">
            <a:off x="1903445" y="2146395"/>
            <a:ext cx="2519265" cy="258422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p:nvPr/>
        </p:nvCxnSpPr>
        <p:spPr>
          <a:xfrm flipH="1">
            <a:off x="2687216" y="5060216"/>
            <a:ext cx="1735494" cy="398192"/>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表格 20"/>
          <p:cNvGraphicFramePr>
            <a:graphicFrameLocks noGrp="1"/>
          </p:cNvGraphicFramePr>
          <p:nvPr/>
        </p:nvGraphicFramePr>
        <p:xfrm>
          <a:off x="5653595" y="2705780"/>
          <a:ext cx="952478" cy="18542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2478">
                  <a:extLst>
                    <a:ext uri="{9D8B030D-6E8A-4147-A177-3AD203B41FA5}">
                      <a16:colId xmlns:a16="http://schemas.microsoft.com/office/drawing/2014/main" val="20000"/>
                    </a:ext>
                  </a:extLst>
                </a:gridCol>
              </a:tblGrid>
              <a:tr h="370840">
                <a:tc>
                  <a:txBody>
                    <a:bodyPr/>
                    <a:lstStyle/>
                    <a:p>
                      <a:pPr algn="ctr"/>
                      <a:r>
                        <a:rPr lang="en-US" altLang="zh-CN" b="0" dirty="0">
                          <a:solidFill>
                            <a:schemeClr val="tx1"/>
                          </a:solidFill>
                        </a:rPr>
                        <a:t>1</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370840">
                <a:tc>
                  <a:txBody>
                    <a:bodyPr/>
                    <a:lstStyle/>
                    <a:p>
                      <a:pPr algn="ctr"/>
                      <a:r>
                        <a:rPr lang="en-US" altLang="zh-CN" b="0" dirty="0">
                          <a:solidFill>
                            <a:schemeClr val="tx1"/>
                          </a:solidFill>
                        </a:rPr>
                        <a:t>8</a:t>
                      </a:r>
                      <a:r>
                        <a:rPr lang="en-US" altLang="zh-CN" b="0" dirty="0">
                          <a:solidFill>
                            <a:schemeClr val="tx1"/>
                          </a:solidFill>
                          <a:sym typeface="Wingdings" panose="05000000000000000000" pitchFamily="2" charset="2"/>
                        </a:rPr>
                        <a:t>2</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1"/>
                  </a:ext>
                </a:extLst>
              </a:tr>
              <a:tr h="370840">
                <a:tc>
                  <a:txBody>
                    <a:bodyPr/>
                    <a:lstStyle/>
                    <a:p>
                      <a:pPr algn="ctr"/>
                      <a:r>
                        <a:rPr lang="en-US" altLang="zh-CN" b="0" dirty="0">
                          <a:solidFill>
                            <a:schemeClr val="tx1"/>
                          </a:solidFill>
                        </a:rPr>
                        <a:t>3</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2"/>
                  </a:ext>
                </a:extLst>
              </a:tr>
              <a:tr h="370840">
                <a:tc>
                  <a:txBody>
                    <a:bodyPr/>
                    <a:lstStyle/>
                    <a:p>
                      <a:pPr algn="ctr"/>
                      <a:r>
                        <a:rPr lang="en-US" altLang="zh-CN" b="0" dirty="0">
                          <a:solidFill>
                            <a:schemeClr val="tx1"/>
                          </a:solidFill>
                        </a:rPr>
                        <a:t>14</a:t>
                      </a:r>
                      <a:r>
                        <a:rPr lang="en-US" altLang="zh-CN" b="0" dirty="0">
                          <a:solidFill>
                            <a:schemeClr val="tx1"/>
                          </a:solidFill>
                          <a:sym typeface="Wingdings" panose="05000000000000000000" pitchFamily="2" charset="2"/>
                        </a:rPr>
                        <a:t>27</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bg1"/>
                    </a:solidFill>
                  </a:tcPr>
                </a:tc>
                <a:extLst>
                  <a:ext uri="{0D108BD9-81ED-4DB2-BD59-A6C34878D82A}">
                    <a16:rowId xmlns:a16="http://schemas.microsoft.com/office/drawing/2014/main" val="10003"/>
                  </a:ext>
                </a:extLst>
              </a:tr>
              <a:tr h="370840">
                <a:tc>
                  <a:txBody>
                    <a:bodyPr/>
                    <a:lstStyle/>
                    <a:p>
                      <a:pPr algn="ctr"/>
                      <a:r>
                        <a:rPr lang="en-US" altLang="zh-CN" b="0" dirty="0">
                          <a:solidFill>
                            <a:schemeClr val="tx1"/>
                          </a:solidFill>
                        </a:rPr>
                        <a:t>28</a:t>
                      </a:r>
                      <a:endParaRPr lang="zh-CN" altLang="en-US"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cxnSp>
        <p:nvCxnSpPr>
          <p:cNvPr id="23" name="直接连接符 22"/>
          <p:cNvCxnSpPr/>
          <p:nvPr/>
        </p:nvCxnSpPr>
        <p:spPr>
          <a:xfrm flipV="1">
            <a:off x="4834292" y="2705780"/>
            <a:ext cx="819303" cy="2024840"/>
          </a:xfrm>
          <a:prstGeom prst="line">
            <a:avLst/>
          </a:prstGeom>
          <a:ln>
            <a:prstDash val="dash"/>
          </a:ln>
          <a:effectLst>
            <a:outerShdw blurRad="50800" dist="38100" dir="18900000" algn="b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25" name="直接连接符 24"/>
          <p:cNvCxnSpPr/>
          <p:nvPr/>
        </p:nvCxnSpPr>
        <p:spPr>
          <a:xfrm flipV="1">
            <a:off x="4841075" y="4559980"/>
            <a:ext cx="812519" cy="500236"/>
          </a:xfrm>
          <a:prstGeom prst="line">
            <a:avLst/>
          </a:prstGeom>
          <a:ln>
            <a:prstDash val="dash"/>
          </a:ln>
          <a:effectLst>
            <a:outerShdw blurRad="50800" dist="38100" dir="18900000" algn="bl" rotWithShape="0">
              <a:prstClr val="black">
                <a:alpha val="40000"/>
              </a:prstClr>
            </a:outerShdw>
          </a:effectLst>
        </p:spPr>
        <p:style>
          <a:lnRef idx="3">
            <a:schemeClr val="dk1"/>
          </a:lnRef>
          <a:fillRef idx="0">
            <a:schemeClr val="dk1"/>
          </a:fillRef>
          <a:effectRef idx="2">
            <a:schemeClr val="dk1"/>
          </a:effectRef>
          <a:fontRef idx="minor">
            <a:schemeClr val="tx1"/>
          </a:fontRef>
        </p:style>
      </p:cxnSp>
      <p:graphicFrame>
        <p:nvGraphicFramePr>
          <p:cNvPr id="4" name="表格 3"/>
          <p:cNvGraphicFramePr>
            <a:graphicFrameLocks noGrp="1"/>
          </p:cNvGraphicFramePr>
          <p:nvPr/>
        </p:nvGraphicFramePr>
        <p:xfrm>
          <a:off x="7445478" y="4055641"/>
          <a:ext cx="3341060" cy="1371600"/>
        </p:xfrm>
        <a:graphic>
          <a:graphicData uri="http://schemas.openxmlformats.org/drawingml/2006/table">
            <a:tbl>
              <a:tblPr firstRow="1" bandRow="1">
                <a:tableStyleId>{5C22544A-7EE6-4342-B048-85BDC9FD1C3A}</a:tableStyleId>
              </a:tblPr>
              <a:tblGrid>
                <a:gridCol w="1660849">
                  <a:extLst>
                    <a:ext uri="{9D8B030D-6E8A-4147-A177-3AD203B41FA5}">
                      <a16:colId xmlns:a16="http://schemas.microsoft.com/office/drawing/2014/main" val="20000"/>
                    </a:ext>
                  </a:extLst>
                </a:gridCol>
                <a:gridCol w="1680211">
                  <a:extLst>
                    <a:ext uri="{9D8B030D-6E8A-4147-A177-3AD203B41FA5}">
                      <a16:colId xmlns:a16="http://schemas.microsoft.com/office/drawing/2014/main" val="20001"/>
                    </a:ext>
                  </a:extLst>
                </a:gridCol>
              </a:tblGrid>
              <a:tr h="374339">
                <a:tc>
                  <a:txBody>
                    <a:bodyPr/>
                    <a:lstStyle/>
                    <a:p>
                      <a:pPr algn="ctr"/>
                      <a:r>
                        <a:rPr lang="zh-CN" altLang="en-US" sz="2400" dirty="0"/>
                        <a:t>起始块</a:t>
                      </a:r>
                    </a:p>
                  </a:txBody>
                  <a:tcPr anchor="ctr"/>
                </a:tc>
                <a:tc>
                  <a:txBody>
                    <a:bodyPr/>
                    <a:lstStyle/>
                    <a:p>
                      <a:pPr algn="ctr"/>
                      <a:r>
                        <a:rPr lang="zh-CN" altLang="en-US" sz="2400" dirty="0"/>
                        <a:t>长度</a:t>
                      </a:r>
                    </a:p>
                  </a:txBody>
                  <a:tcPr anchor="ctr"/>
                </a:tc>
                <a:extLst>
                  <a:ext uri="{0D108BD9-81ED-4DB2-BD59-A6C34878D82A}">
                    <a16:rowId xmlns:a16="http://schemas.microsoft.com/office/drawing/2014/main" val="10000"/>
                  </a:ext>
                </a:extLst>
              </a:tr>
              <a:tr h="370840">
                <a:tc>
                  <a:txBody>
                    <a:bodyPr/>
                    <a:lstStyle/>
                    <a:p>
                      <a:pPr algn="ctr"/>
                      <a:r>
                        <a:rPr lang="en-US" altLang="zh-CN" sz="2400" dirty="0"/>
                        <a:t>1</a:t>
                      </a:r>
                      <a:endParaRPr lang="zh-CN" altLang="en-US" sz="2400" dirty="0"/>
                    </a:p>
                  </a:txBody>
                  <a:tcPr anchor="ctr"/>
                </a:tc>
                <a:tc>
                  <a:txBody>
                    <a:bodyPr/>
                    <a:lstStyle/>
                    <a:p>
                      <a:pPr algn="ctr"/>
                      <a:r>
                        <a:rPr lang="en-US" altLang="zh-CN" sz="2400" dirty="0"/>
                        <a:t>3</a:t>
                      </a:r>
                      <a:endParaRPr lang="zh-CN" altLang="en-US" sz="2400" dirty="0"/>
                    </a:p>
                  </a:txBody>
                  <a:tcPr anchor="ctr"/>
                </a:tc>
                <a:extLst>
                  <a:ext uri="{0D108BD9-81ED-4DB2-BD59-A6C34878D82A}">
                    <a16:rowId xmlns:a16="http://schemas.microsoft.com/office/drawing/2014/main" val="10001"/>
                  </a:ext>
                </a:extLst>
              </a:tr>
              <a:tr h="290040">
                <a:tc>
                  <a:txBody>
                    <a:bodyPr/>
                    <a:lstStyle/>
                    <a:p>
                      <a:pPr algn="ctr"/>
                      <a:r>
                        <a:rPr lang="en-US" altLang="zh-CN" sz="2400" dirty="0"/>
                        <a:t>27</a:t>
                      </a:r>
                      <a:endParaRPr lang="zh-CN" altLang="en-US" sz="2400" dirty="0"/>
                    </a:p>
                  </a:txBody>
                  <a:tcPr anchor="ctr"/>
                </a:tc>
                <a:tc>
                  <a:txBody>
                    <a:bodyPr/>
                    <a:lstStyle/>
                    <a:p>
                      <a:pPr algn="ctr"/>
                      <a:r>
                        <a:rPr lang="en-US" altLang="zh-CN" sz="2400" dirty="0"/>
                        <a:t>2</a:t>
                      </a:r>
                      <a:endParaRPr lang="zh-CN" altLang="en-US" sz="2400" dirty="0"/>
                    </a:p>
                  </a:txBody>
                  <a:tcPr anchor="ctr"/>
                </a:tc>
                <a:extLst>
                  <a:ext uri="{0D108BD9-81ED-4DB2-BD59-A6C34878D82A}">
                    <a16:rowId xmlns:a16="http://schemas.microsoft.com/office/drawing/2014/main" val="10002"/>
                  </a:ext>
                </a:extLst>
              </a:tr>
            </a:tbl>
          </a:graphicData>
        </a:graphic>
      </p:graphicFrame>
      <p:cxnSp>
        <p:nvCxnSpPr>
          <p:cNvPr id="9" name="直接箭头连接符 8"/>
          <p:cNvCxnSpPr/>
          <p:nvPr/>
        </p:nvCxnSpPr>
        <p:spPr>
          <a:xfrm>
            <a:off x="6606073" y="3632880"/>
            <a:ext cx="839405" cy="42276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36855" y="127000"/>
            <a:ext cx="3131496"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空闲空间管理</a:t>
            </a:r>
          </a:p>
        </p:txBody>
      </p:sp>
      <p:sp>
        <p:nvSpPr>
          <p:cNvPr id="4" name="矩形 3"/>
          <p:cNvSpPr/>
          <p:nvPr/>
        </p:nvSpPr>
        <p:spPr>
          <a:xfrm>
            <a:off x="1558211" y="1153171"/>
            <a:ext cx="2071396" cy="604287"/>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文件空间管理</a:t>
            </a:r>
            <a:endParaRPr lang="en-US" altLang="zh-CN" sz="2400" dirty="0"/>
          </a:p>
        </p:txBody>
      </p:sp>
      <p:sp>
        <p:nvSpPr>
          <p:cNvPr id="6" name="箭头: 左右 5"/>
          <p:cNvSpPr/>
          <p:nvPr/>
        </p:nvSpPr>
        <p:spPr>
          <a:xfrm>
            <a:off x="4348067" y="1987421"/>
            <a:ext cx="2696546" cy="550506"/>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7" name="矩形 6"/>
          <p:cNvSpPr/>
          <p:nvPr/>
        </p:nvSpPr>
        <p:spPr>
          <a:xfrm>
            <a:off x="1558210" y="2892489"/>
            <a:ext cx="2071395" cy="604287"/>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t>文件分配表</a:t>
            </a:r>
          </a:p>
        </p:txBody>
      </p:sp>
      <p:sp>
        <p:nvSpPr>
          <p:cNvPr id="8" name="箭头: 下 7"/>
          <p:cNvSpPr/>
          <p:nvPr/>
        </p:nvSpPr>
        <p:spPr>
          <a:xfrm>
            <a:off x="2192694" y="1875453"/>
            <a:ext cx="774441" cy="94239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需要</a:t>
            </a:r>
          </a:p>
        </p:txBody>
      </p:sp>
      <p:sp>
        <p:nvSpPr>
          <p:cNvPr id="9" name="矩形 8"/>
          <p:cNvSpPr/>
          <p:nvPr/>
        </p:nvSpPr>
        <p:spPr>
          <a:xfrm>
            <a:off x="7626219" y="1153171"/>
            <a:ext cx="2071396" cy="604287"/>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空闲空间管理</a:t>
            </a:r>
            <a:endParaRPr lang="en-US" altLang="zh-CN" sz="2400" dirty="0"/>
          </a:p>
        </p:txBody>
      </p:sp>
      <p:sp>
        <p:nvSpPr>
          <p:cNvPr id="10" name="矩形 9"/>
          <p:cNvSpPr/>
          <p:nvPr/>
        </p:nvSpPr>
        <p:spPr>
          <a:xfrm>
            <a:off x="7626218" y="2892489"/>
            <a:ext cx="2071395" cy="604287"/>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t>磁盘分配表</a:t>
            </a:r>
          </a:p>
        </p:txBody>
      </p:sp>
      <p:sp>
        <p:nvSpPr>
          <p:cNvPr id="11" name="箭头: 下 10"/>
          <p:cNvSpPr/>
          <p:nvPr/>
        </p:nvSpPr>
        <p:spPr>
          <a:xfrm>
            <a:off x="8260702" y="1875453"/>
            <a:ext cx="774441" cy="942391"/>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需要</a:t>
            </a:r>
          </a:p>
        </p:txBody>
      </p:sp>
      <p:graphicFrame>
        <p:nvGraphicFramePr>
          <p:cNvPr id="12" name="图示 11"/>
          <p:cNvGraphicFramePr/>
          <p:nvPr/>
        </p:nvGraphicFramePr>
        <p:xfrm>
          <a:off x="1274323" y="4387848"/>
          <a:ext cx="8871625" cy="2071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箭头: 下 12"/>
          <p:cNvSpPr/>
          <p:nvPr/>
        </p:nvSpPr>
        <p:spPr>
          <a:xfrm rot="2700000">
            <a:off x="6764053" y="3445820"/>
            <a:ext cx="457200" cy="988922"/>
          </a:xfrm>
          <a:prstGeom prst="downArrow">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36855" y="127000"/>
            <a:ext cx="3131496"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位表</a:t>
            </a:r>
          </a:p>
        </p:txBody>
      </p:sp>
      <p:sp>
        <p:nvSpPr>
          <p:cNvPr id="4" name="矩形 3"/>
          <p:cNvSpPr/>
          <p:nvPr/>
        </p:nvSpPr>
        <p:spPr>
          <a:xfrm>
            <a:off x="1195559" y="1300454"/>
            <a:ext cx="3393167" cy="1462201"/>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r>
              <a:rPr lang="zh-CN" altLang="en-US" sz="2400" dirty="0">
                <a:sym typeface="+mn-ea"/>
              </a:rPr>
              <a:t>使用一个向量</a:t>
            </a:r>
            <a:endParaRPr lang="en-US" altLang="zh-CN" sz="2400" dirty="0">
              <a:sym typeface="+mn-ea"/>
            </a:endParaRPr>
          </a:p>
          <a:p>
            <a:pPr algn="l"/>
            <a:r>
              <a:rPr lang="zh-CN" altLang="en-US" sz="2400" dirty="0">
                <a:sym typeface="+mn-ea"/>
              </a:rPr>
              <a:t>向量每一位代表一个块</a:t>
            </a:r>
            <a:endParaRPr lang="en-US" altLang="zh-CN" sz="2400" dirty="0">
              <a:sym typeface="+mn-ea"/>
            </a:endParaRPr>
          </a:p>
          <a:p>
            <a:pPr algn="l"/>
            <a:r>
              <a:rPr lang="en-US" altLang="zh-CN" sz="2400" dirty="0">
                <a:sym typeface="+mn-ea"/>
              </a:rPr>
              <a:t>0</a:t>
            </a:r>
            <a:r>
              <a:rPr lang="zh-CN" altLang="en-US" sz="2400" dirty="0">
                <a:sym typeface="+mn-ea"/>
              </a:rPr>
              <a:t>为空闲，</a:t>
            </a:r>
            <a:r>
              <a:rPr lang="en-US" altLang="zh-CN" sz="2400" dirty="0">
                <a:sym typeface="+mn-ea"/>
              </a:rPr>
              <a:t>1</a:t>
            </a:r>
            <a:r>
              <a:rPr lang="zh-CN" altLang="en-US" sz="2400" dirty="0">
                <a:sym typeface="+mn-ea"/>
              </a:rPr>
              <a:t>为已使用</a:t>
            </a:r>
          </a:p>
        </p:txBody>
      </p:sp>
      <p:sp>
        <p:nvSpPr>
          <p:cNvPr id="5" name="矩形: 圆角 4"/>
          <p:cNvSpPr/>
          <p:nvPr/>
        </p:nvSpPr>
        <p:spPr>
          <a:xfrm>
            <a:off x="1317653" y="943600"/>
            <a:ext cx="1210594" cy="499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表示</a:t>
            </a:r>
          </a:p>
        </p:txBody>
      </p:sp>
      <p:sp>
        <p:nvSpPr>
          <p:cNvPr id="6" name="矩形 5"/>
          <p:cNvSpPr/>
          <p:nvPr/>
        </p:nvSpPr>
        <p:spPr>
          <a:xfrm>
            <a:off x="6765846" y="1300454"/>
            <a:ext cx="3540681" cy="1462201"/>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易找连续空闲块</a:t>
            </a:r>
            <a:endParaRPr lang="en-US" altLang="zh-CN" sz="2400" dirty="0"/>
          </a:p>
          <a:p>
            <a:r>
              <a:rPr lang="zh-CN" altLang="en-US" sz="2400" dirty="0"/>
              <a:t>适用各种文件分配方法</a:t>
            </a:r>
            <a:endParaRPr lang="en-US" altLang="zh-CN" sz="2400" dirty="0"/>
          </a:p>
          <a:p>
            <a:r>
              <a:rPr lang="zh-CN" altLang="en-US" sz="2400" dirty="0"/>
              <a:t>非常小</a:t>
            </a:r>
          </a:p>
        </p:txBody>
      </p:sp>
      <p:sp>
        <p:nvSpPr>
          <p:cNvPr id="7" name="矩形: 圆角 6"/>
          <p:cNvSpPr/>
          <p:nvPr/>
        </p:nvSpPr>
        <p:spPr>
          <a:xfrm>
            <a:off x="6870886" y="949680"/>
            <a:ext cx="1293951" cy="499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优点</a:t>
            </a:r>
          </a:p>
        </p:txBody>
      </p:sp>
      <p:sp>
        <p:nvSpPr>
          <p:cNvPr id="8" name="矩形 7"/>
          <p:cNvSpPr/>
          <p:nvPr/>
        </p:nvSpPr>
        <p:spPr>
          <a:xfrm>
            <a:off x="1195559" y="3429000"/>
            <a:ext cx="9110968" cy="299125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endParaRPr lang="zh-CN" altLang="en-US" sz="2400" dirty="0"/>
          </a:p>
        </p:txBody>
      </p:sp>
      <p:sp>
        <p:nvSpPr>
          <p:cNvPr id="9" name="矩形: 圆角 8"/>
          <p:cNvSpPr/>
          <p:nvPr/>
        </p:nvSpPr>
        <p:spPr>
          <a:xfrm>
            <a:off x="1300599" y="3078226"/>
            <a:ext cx="3135403" cy="499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缺点：</a:t>
            </a:r>
            <a:r>
              <a:rPr lang="zh-CN" altLang="en-US" sz="2800" dirty="0">
                <a:sym typeface="+mn-ea"/>
              </a:rPr>
              <a:t>长度很长</a:t>
            </a:r>
            <a:endParaRPr lang="zh-CN" altLang="en-US" sz="2800" dirty="0"/>
          </a:p>
        </p:txBody>
      </p:sp>
      <p:sp>
        <p:nvSpPr>
          <p:cNvPr id="11" name="Text Box 13"/>
          <p:cNvSpPr txBox="1"/>
          <p:nvPr/>
        </p:nvSpPr>
        <p:spPr>
          <a:xfrm>
            <a:off x="1317653" y="3835165"/>
            <a:ext cx="4150495" cy="461665"/>
          </a:xfrm>
          <a:prstGeom prst="rect">
            <a:avLst/>
          </a:prstGeom>
          <a:noFill/>
        </p:spPr>
        <p:txBody>
          <a:bodyPr wrap="none" rtlCol="0" anchor="t">
            <a:spAutoFit/>
          </a:bodyPr>
          <a:lstStyle/>
          <a:p>
            <a:pPr algn="l"/>
            <a:r>
              <a:rPr lang="zh-CN" altLang="en-US" sz="2400" dirty="0">
                <a:sym typeface="+mn-ea"/>
              </a:rPr>
              <a:t>向量长度</a:t>
            </a:r>
            <a:r>
              <a:rPr lang="en-US" altLang="zh-CN" sz="2400" dirty="0">
                <a:sym typeface="+mn-ea"/>
              </a:rPr>
              <a:t>=</a:t>
            </a:r>
            <a:r>
              <a:rPr lang="zh-CN" altLang="en-US" sz="2400" dirty="0">
                <a:sym typeface="+mn-ea"/>
              </a:rPr>
              <a:t>磁盘大小</a:t>
            </a:r>
            <a:r>
              <a:rPr lang="en-US" altLang="zh-CN" sz="2400" dirty="0">
                <a:sym typeface="+mn-ea"/>
              </a:rPr>
              <a:t>/</a:t>
            </a:r>
            <a:r>
              <a:rPr lang="zh-CN" altLang="en-US" sz="2400" dirty="0">
                <a:sym typeface="+mn-ea"/>
              </a:rPr>
              <a:t>块大小；</a:t>
            </a:r>
          </a:p>
        </p:txBody>
      </p:sp>
      <p:sp>
        <p:nvSpPr>
          <p:cNvPr id="12" name="Text Box 13"/>
          <p:cNvSpPr txBox="1"/>
          <p:nvPr/>
        </p:nvSpPr>
        <p:spPr>
          <a:xfrm>
            <a:off x="5409832" y="3835165"/>
            <a:ext cx="5109604" cy="461665"/>
          </a:xfrm>
          <a:prstGeom prst="rect">
            <a:avLst/>
          </a:prstGeom>
          <a:noFill/>
        </p:spPr>
        <p:txBody>
          <a:bodyPr wrap="none" rtlCol="0" anchor="t">
            <a:spAutoFit/>
          </a:bodyPr>
          <a:lstStyle/>
          <a:p>
            <a:pPr algn="l"/>
            <a:r>
              <a:rPr lang="zh-CN" altLang="en-US" sz="2400" dirty="0">
                <a:sym typeface="+mn-ea"/>
              </a:rPr>
              <a:t>向量</a:t>
            </a:r>
            <a:r>
              <a:rPr lang="en-US" altLang="zh-CN" sz="2400" dirty="0">
                <a:sym typeface="+mn-ea"/>
              </a:rPr>
              <a:t>(</a:t>
            </a:r>
            <a:r>
              <a:rPr lang="zh-CN" altLang="en-US" sz="2400" dirty="0">
                <a:sym typeface="+mn-ea"/>
              </a:rPr>
              <a:t>位表</a:t>
            </a:r>
            <a:r>
              <a:rPr lang="en-US" altLang="zh-CN" sz="2400" dirty="0">
                <a:sym typeface="+mn-ea"/>
              </a:rPr>
              <a:t>)</a:t>
            </a:r>
            <a:r>
              <a:rPr lang="zh-CN" altLang="en-US" sz="2400" dirty="0">
                <a:sym typeface="+mn-ea"/>
              </a:rPr>
              <a:t>大小</a:t>
            </a:r>
            <a:r>
              <a:rPr lang="en-US" altLang="zh-CN" sz="2400" dirty="0">
                <a:sym typeface="+mn-ea"/>
              </a:rPr>
              <a:t>=</a:t>
            </a:r>
            <a:r>
              <a:rPr lang="zh-CN" altLang="en-US" sz="2400" dirty="0">
                <a:sym typeface="+mn-ea"/>
              </a:rPr>
              <a:t>向量长度</a:t>
            </a:r>
            <a:r>
              <a:rPr lang="en-US" altLang="zh-CN" sz="2400" dirty="0">
                <a:sym typeface="+mn-ea"/>
              </a:rPr>
              <a:t>/8 (</a:t>
            </a:r>
            <a:r>
              <a:rPr lang="zh-CN" altLang="en-US" sz="2400" dirty="0">
                <a:sym typeface="+mn-ea"/>
              </a:rPr>
              <a:t>字节数</a:t>
            </a:r>
            <a:r>
              <a:rPr lang="en-US" altLang="zh-CN" sz="2400" dirty="0">
                <a:sym typeface="+mn-ea"/>
              </a:rPr>
              <a:t>)</a:t>
            </a:r>
            <a:endParaRPr lang="zh-CN" altLang="en-US" sz="2400" dirty="0">
              <a:sym typeface="+mn-ea"/>
            </a:endParaRPr>
          </a:p>
        </p:txBody>
      </p:sp>
      <p:sp>
        <p:nvSpPr>
          <p:cNvPr id="13" name="Text Box 13"/>
          <p:cNvSpPr txBox="1"/>
          <p:nvPr/>
        </p:nvSpPr>
        <p:spPr>
          <a:xfrm>
            <a:off x="1317842" y="4583294"/>
            <a:ext cx="6340197" cy="830997"/>
          </a:xfrm>
          <a:prstGeom prst="rect">
            <a:avLst/>
          </a:prstGeom>
          <a:noFill/>
        </p:spPr>
        <p:txBody>
          <a:bodyPr wrap="none" rtlCol="0" anchor="t">
            <a:spAutoFit/>
          </a:bodyPr>
          <a:lstStyle/>
          <a:p>
            <a:pPr algn="l"/>
            <a:r>
              <a:rPr lang="zh-CN" altLang="en-US" sz="2400" dirty="0">
                <a:sym typeface="+mn-ea"/>
              </a:rPr>
              <a:t>位表放内存：占用内存空间；穷举式查找费时</a:t>
            </a:r>
            <a:endParaRPr lang="en-US" altLang="zh-CN" sz="2400" dirty="0">
              <a:sym typeface="+mn-ea"/>
            </a:endParaRPr>
          </a:p>
          <a:p>
            <a:pPr algn="l"/>
            <a:r>
              <a:rPr lang="zh-CN" altLang="en-US" sz="2400" dirty="0">
                <a:sym typeface="+mn-ea"/>
              </a:rPr>
              <a:t>位表放辅存：查找也费时；磁盘较满时更费时</a:t>
            </a:r>
          </a:p>
        </p:txBody>
      </p:sp>
      <p:sp>
        <p:nvSpPr>
          <p:cNvPr id="14" name="Text Box 13"/>
          <p:cNvSpPr txBox="1"/>
          <p:nvPr/>
        </p:nvSpPr>
        <p:spPr>
          <a:xfrm>
            <a:off x="1317653" y="5677487"/>
            <a:ext cx="7824578" cy="461665"/>
          </a:xfrm>
          <a:prstGeom prst="rect">
            <a:avLst/>
          </a:prstGeom>
          <a:noFill/>
        </p:spPr>
        <p:txBody>
          <a:bodyPr wrap="none" rtlCol="0" anchor="t">
            <a:spAutoFit/>
          </a:bodyPr>
          <a:lstStyle/>
          <a:p>
            <a:pPr algn="l"/>
            <a:r>
              <a:rPr lang="zh-CN" altLang="en-US" sz="2400" dirty="0">
                <a:sym typeface="+mn-ea"/>
              </a:rPr>
              <a:t>解决方案：用一个辅助数据结构，汇总位表子区域的内容</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36855" y="127000"/>
            <a:ext cx="3131496"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链接空闲区</a:t>
            </a:r>
          </a:p>
        </p:txBody>
      </p:sp>
      <p:sp>
        <p:nvSpPr>
          <p:cNvPr id="4" name="矩形 3"/>
          <p:cNvSpPr/>
          <p:nvPr/>
        </p:nvSpPr>
        <p:spPr>
          <a:xfrm>
            <a:off x="1195559" y="1300454"/>
            <a:ext cx="3393167" cy="1462201"/>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r>
              <a:rPr lang="zh-CN" altLang="en-US" sz="2400" dirty="0">
                <a:sym typeface="+mn-ea"/>
              </a:rPr>
              <a:t>空闲区指针</a:t>
            </a:r>
            <a:endParaRPr lang="en-US" altLang="zh-CN" sz="2400" dirty="0">
              <a:sym typeface="+mn-ea"/>
            </a:endParaRPr>
          </a:p>
          <a:p>
            <a:pPr algn="l"/>
            <a:r>
              <a:rPr lang="en-US" altLang="zh-CN" sz="2400" dirty="0">
                <a:sym typeface="+mn-ea"/>
              </a:rPr>
              <a:t>         +</a:t>
            </a:r>
          </a:p>
          <a:p>
            <a:pPr algn="l"/>
            <a:r>
              <a:rPr lang="zh-CN" altLang="en-US" sz="2400" dirty="0">
                <a:sym typeface="+mn-ea"/>
              </a:rPr>
              <a:t>空闲区长度</a:t>
            </a:r>
          </a:p>
        </p:txBody>
      </p:sp>
      <p:sp>
        <p:nvSpPr>
          <p:cNvPr id="5" name="矩形: 圆角 4"/>
          <p:cNvSpPr/>
          <p:nvPr/>
        </p:nvSpPr>
        <p:spPr>
          <a:xfrm>
            <a:off x="1317653" y="943600"/>
            <a:ext cx="1210594" cy="499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表示</a:t>
            </a:r>
          </a:p>
        </p:txBody>
      </p:sp>
      <p:sp>
        <p:nvSpPr>
          <p:cNvPr id="6" name="矩形 5"/>
          <p:cNvSpPr/>
          <p:nvPr/>
        </p:nvSpPr>
        <p:spPr>
          <a:xfrm>
            <a:off x="6765846" y="1300454"/>
            <a:ext cx="3540681" cy="1462201"/>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适用各种文件分配方法</a:t>
            </a:r>
            <a:endParaRPr lang="en-US" altLang="zh-CN" sz="2400" dirty="0"/>
          </a:p>
          <a:p>
            <a:r>
              <a:rPr lang="zh-CN" altLang="en-US" sz="2400" dirty="0"/>
              <a:t>空间开销可忽略不计</a:t>
            </a:r>
            <a:endParaRPr lang="en-US" altLang="zh-CN" sz="2400" dirty="0"/>
          </a:p>
          <a:p>
            <a:r>
              <a:rPr lang="zh-CN" altLang="en-US" sz="2400" dirty="0"/>
              <a:t>分配较简单</a:t>
            </a:r>
          </a:p>
        </p:txBody>
      </p:sp>
      <p:sp>
        <p:nvSpPr>
          <p:cNvPr id="7" name="矩形: 圆角 6"/>
          <p:cNvSpPr/>
          <p:nvPr/>
        </p:nvSpPr>
        <p:spPr>
          <a:xfrm>
            <a:off x="6870886" y="949680"/>
            <a:ext cx="1293951" cy="499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优点</a:t>
            </a:r>
          </a:p>
        </p:txBody>
      </p:sp>
      <p:sp>
        <p:nvSpPr>
          <p:cNvPr id="8" name="矩形 7"/>
          <p:cNvSpPr/>
          <p:nvPr/>
        </p:nvSpPr>
        <p:spPr>
          <a:xfrm>
            <a:off x="1195559" y="3429000"/>
            <a:ext cx="9110968" cy="2991255"/>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endParaRPr lang="zh-CN" altLang="en-US" sz="2400" dirty="0"/>
          </a:p>
        </p:txBody>
      </p:sp>
      <p:sp>
        <p:nvSpPr>
          <p:cNvPr id="9" name="矩形: 圆角 8"/>
          <p:cNvSpPr/>
          <p:nvPr/>
        </p:nvSpPr>
        <p:spPr>
          <a:xfrm>
            <a:off x="1300599" y="3078226"/>
            <a:ext cx="3135403" cy="499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缺点：</a:t>
            </a:r>
            <a:r>
              <a:rPr lang="zh-CN" altLang="en-US" sz="2800" dirty="0">
                <a:sym typeface="+mn-ea"/>
              </a:rPr>
              <a:t>碎片问题</a:t>
            </a:r>
            <a:endParaRPr lang="zh-CN" altLang="en-US" sz="2800" dirty="0"/>
          </a:p>
        </p:txBody>
      </p:sp>
      <p:sp>
        <p:nvSpPr>
          <p:cNvPr id="11" name="Text Box 13"/>
          <p:cNvSpPr txBox="1"/>
          <p:nvPr/>
        </p:nvSpPr>
        <p:spPr>
          <a:xfrm>
            <a:off x="1317653" y="3835165"/>
            <a:ext cx="6547883" cy="461665"/>
          </a:xfrm>
          <a:prstGeom prst="rect">
            <a:avLst/>
          </a:prstGeom>
          <a:noFill/>
        </p:spPr>
        <p:txBody>
          <a:bodyPr wrap="none" rtlCol="0" anchor="t">
            <a:spAutoFit/>
          </a:bodyPr>
          <a:lstStyle/>
          <a:p>
            <a:pPr algn="l"/>
            <a:r>
              <a:rPr lang="zh-CN" altLang="en-US" sz="2400" dirty="0">
                <a:sym typeface="+mn-ea"/>
              </a:rPr>
              <a:t>一段时间后，碎片很多，许多分区只有一个块</a:t>
            </a:r>
          </a:p>
        </p:txBody>
      </p:sp>
      <p:sp>
        <p:nvSpPr>
          <p:cNvPr id="13" name="Text Box 13"/>
          <p:cNvSpPr txBox="1"/>
          <p:nvPr/>
        </p:nvSpPr>
        <p:spPr>
          <a:xfrm>
            <a:off x="1317842" y="4583294"/>
            <a:ext cx="4801314" cy="461665"/>
          </a:xfrm>
          <a:prstGeom prst="rect">
            <a:avLst/>
          </a:prstGeom>
          <a:noFill/>
        </p:spPr>
        <p:txBody>
          <a:bodyPr wrap="none" rtlCol="0" anchor="t">
            <a:spAutoFit/>
          </a:bodyPr>
          <a:lstStyle/>
          <a:p>
            <a:pPr algn="l"/>
            <a:r>
              <a:rPr lang="zh-CN" altLang="en-US" sz="2400" dirty="0">
                <a:sym typeface="+mn-ea"/>
              </a:rPr>
              <a:t>分配一块耗时：需更新首个空闲块</a:t>
            </a:r>
          </a:p>
        </p:txBody>
      </p:sp>
      <p:sp>
        <p:nvSpPr>
          <p:cNvPr id="14" name="Text Box 13"/>
          <p:cNvSpPr txBox="1"/>
          <p:nvPr/>
        </p:nvSpPr>
        <p:spPr>
          <a:xfrm>
            <a:off x="1317653" y="5395733"/>
            <a:ext cx="6955750" cy="830997"/>
          </a:xfrm>
          <a:prstGeom prst="rect">
            <a:avLst/>
          </a:prstGeom>
          <a:noFill/>
        </p:spPr>
        <p:txBody>
          <a:bodyPr wrap="none" rtlCol="0" anchor="t">
            <a:spAutoFit/>
          </a:bodyPr>
          <a:lstStyle/>
          <a:p>
            <a:pPr algn="l"/>
            <a:r>
              <a:rPr lang="zh-CN" altLang="en-US" sz="2400" dirty="0">
                <a:sym typeface="+mn-ea"/>
              </a:rPr>
              <a:t>为一个文件分配多块时，大大降低创建文件速度；</a:t>
            </a:r>
            <a:endParaRPr lang="en-US" altLang="zh-CN" sz="2400" dirty="0">
              <a:sym typeface="+mn-ea"/>
            </a:endParaRPr>
          </a:p>
          <a:p>
            <a:pPr algn="l"/>
            <a:r>
              <a:rPr lang="zh-CN" altLang="en-US" sz="2400" dirty="0">
                <a:sym typeface="+mn-ea"/>
              </a:rPr>
              <a:t>删除涉及多块时，也耗时。</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36855" y="127000"/>
            <a:ext cx="3131496"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索引</a:t>
            </a:r>
          </a:p>
        </p:txBody>
      </p:sp>
      <p:sp>
        <p:nvSpPr>
          <p:cNvPr id="4" name="矩形 3"/>
          <p:cNvSpPr/>
          <p:nvPr/>
        </p:nvSpPr>
        <p:spPr>
          <a:xfrm>
            <a:off x="1195559" y="1300454"/>
            <a:ext cx="3540681" cy="1462201"/>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r>
              <a:rPr lang="zh-CN" altLang="en-US" sz="2400" dirty="0">
                <a:sym typeface="+mn-ea"/>
              </a:rPr>
              <a:t>空闲空间视为文件</a:t>
            </a:r>
            <a:endParaRPr lang="en-US" altLang="zh-CN" sz="2400" dirty="0">
              <a:sym typeface="+mn-ea"/>
            </a:endParaRPr>
          </a:p>
          <a:p>
            <a:pPr algn="l"/>
            <a:r>
              <a:rPr lang="zh-CN" altLang="en-US" sz="2400" dirty="0">
                <a:sym typeface="+mn-ea"/>
              </a:rPr>
              <a:t>用索引分配法表示该文件</a:t>
            </a:r>
            <a:endParaRPr lang="en-US" altLang="zh-CN" sz="2400" dirty="0">
              <a:sym typeface="+mn-ea"/>
            </a:endParaRPr>
          </a:p>
          <a:p>
            <a:pPr algn="l"/>
            <a:r>
              <a:rPr lang="zh-CN" altLang="en-US" sz="2400" dirty="0">
                <a:sym typeface="+mn-ea"/>
              </a:rPr>
              <a:t>采用基于可变分区而非块</a:t>
            </a:r>
          </a:p>
        </p:txBody>
      </p:sp>
      <p:sp>
        <p:nvSpPr>
          <p:cNvPr id="5" name="矩形: 圆角 4"/>
          <p:cNvSpPr/>
          <p:nvPr/>
        </p:nvSpPr>
        <p:spPr>
          <a:xfrm>
            <a:off x="1317653" y="943600"/>
            <a:ext cx="1210594" cy="499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表示</a:t>
            </a:r>
          </a:p>
        </p:txBody>
      </p:sp>
      <p:sp>
        <p:nvSpPr>
          <p:cNvPr id="6" name="矩形 5"/>
          <p:cNvSpPr/>
          <p:nvPr/>
        </p:nvSpPr>
        <p:spPr>
          <a:xfrm>
            <a:off x="1195559" y="3429000"/>
            <a:ext cx="3540681" cy="840530"/>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t>适用各种文件分配方法</a:t>
            </a:r>
            <a:endParaRPr lang="en-US" altLang="zh-CN" sz="2400" dirty="0"/>
          </a:p>
        </p:txBody>
      </p:sp>
      <p:sp>
        <p:nvSpPr>
          <p:cNvPr id="7" name="矩形: 圆角 6"/>
          <p:cNvSpPr/>
          <p:nvPr/>
        </p:nvSpPr>
        <p:spPr>
          <a:xfrm>
            <a:off x="1300599" y="3078225"/>
            <a:ext cx="1293951" cy="499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优点</a:t>
            </a:r>
          </a:p>
        </p:txBody>
      </p:sp>
      <p:sp>
        <p:nvSpPr>
          <p:cNvPr id="12" name="椭圆 11"/>
          <p:cNvSpPr/>
          <p:nvPr/>
        </p:nvSpPr>
        <p:spPr>
          <a:xfrm>
            <a:off x="6328149" y="987391"/>
            <a:ext cx="4945225" cy="765110"/>
          </a:xfrm>
          <a:prstGeom prst="ellipse">
            <a:avLst/>
          </a:prstGeom>
          <a:solidFill>
            <a:srgbClr val="00B0F0"/>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弧形 14"/>
          <p:cNvSpPr/>
          <p:nvPr/>
        </p:nvSpPr>
        <p:spPr>
          <a:xfrm flipV="1">
            <a:off x="5817038" y="5986516"/>
            <a:ext cx="5456336" cy="837437"/>
          </a:xfrm>
          <a:prstGeom prst="arc">
            <a:avLst>
              <a:gd name="adj1" fmla="val 18025265"/>
              <a:gd name="adj2" fmla="val 0"/>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弧形 15"/>
          <p:cNvSpPr/>
          <p:nvPr/>
        </p:nvSpPr>
        <p:spPr>
          <a:xfrm flipH="1" flipV="1">
            <a:off x="6365471" y="5986516"/>
            <a:ext cx="5456336" cy="837437"/>
          </a:xfrm>
          <a:prstGeom prst="arc">
            <a:avLst>
              <a:gd name="adj1" fmla="val 18025265"/>
              <a:gd name="adj2" fmla="val 0"/>
            </a:avLst>
          </a:prstGeom>
          <a:noFill/>
          <a:ln w="28575">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7" name="直接连接符 16"/>
          <p:cNvCxnSpPr>
            <a:stCxn id="12" idx="2"/>
            <a:endCxn id="16" idx="2"/>
          </p:cNvCxnSpPr>
          <p:nvPr/>
        </p:nvCxnSpPr>
        <p:spPr>
          <a:xfrm>
            <a:off x="6328149" y="1369946"/>
            <a:ext cx="37322" cy="50352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5" idx="2"/>
            <a:endCxn id="12" idx="6"/>
          </p:cNvCxnSpPr>
          <p:nvPr/>
        </p:nvCxnSpPr>
        <p:spPr>
          <a:xfrm flipV="1">
            <a:off x="11273374" y="1369946"/>
            <a:ext cx="0" cy="5035288"/>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aphicFrame>
        <p:nvGraphicFramePr>
          <p:cNvPr id="19" name="表格 3"/>
          <p:cNvGraphicFramePr>
            <a:graphicFrameLocks noGrp="1"/>
          </p:cNvGraphicFramePr>
          <p:nvPr>
            <p:custDataLst>
              <p:tags r:id="rId1"/>
            </p:custDataLst>
          </p:nvPr>
        </p:nvGraphicFramePr>
        <p:xfrm>
          <a:off x="6710195" y="1752748"/>
          <a:ext cx="4181801" cy="4767425"/>
        </p:xfrm>
        <a:graphic>
          <a:graphicData uri="http://schemas.openxmlformats.org/drawingml/2006/table">
            <a:tbl>
              <a:tblPr firstRow="1" bandRow="1">
                <a:tableStyleId>{5C22544A-7EE6-4342-B048-85BDC9FD1C3A}</a:tableStyleId>
              </a:tblPr>
              <a:tblGrid>
                <a:gridCol w="418219">
                  <a:extLst>
                    <a:ext uri="{9D8B030D-6E8A-4147-A177-3AD203B41FA5}">
                      <a16:colId xmlns:a16="http://schemas.microsoft.com/office/drawing/2014/main" val="20000"/>
                    </a:ext>
                  </a:extLst>
                </a:gridCol>
                <a:gridCol w="418219">
                  <a:extLst>
                    <a:ext uri="{9D8B030D-6E8A-4147-A177-3AD203B41FA5}">
                      <a16:colId xmlns:a16="http://schemas.microsoft.com/office/drawing/2014/main" val="20001"/>
                    </a:ext>
                  </a:extLst>
                </a:gridCol>
                <a:gridCol w="418219">
                  <a:extLst>
                    <a:ext uri="{9D8B030D-6E8A-4147-A177-3AD203B41FA5}">
                      <a16:colId xmlns:a16="http://schemas.microsoft.com/office/drawing/2014/main" val="20002"/>
                    </a:ext>
                  </a:extLst>
                </a:gridCol>
                <a:gridCol w="418219">
                  <a:extLst>
                    <a:ext uri="{9D8B030D-6E8A-4147-A177-3AD203B41FA5}">
                      <a16:colId xmlns:a16="http://schemas.microsoft.com/office/drawing/2014/main" val="20003"/>
                    </a:ext>
                  </a:extLst>
                </a:gridCol>
                <a:gridCol w="418219">
                  <a:extLst>
                    <a:ext uri="{9D8B030D-6E8A-4147-A177-3AD203B41FA5}">
                      <a16:colId xmlns:a16="http://schemas.microsoft.com/office/drawing/2014/main" val="20004"/>
                    </a:ext>
                  </a:extLst>
                </a:gridCol>
                <a:gridCol w="418219">
                  <a:extLst>
                    <a:ext uri="{9D8B030D-6E8A-4147-A177-3AD203B41FA5}">
                      <a16:colId xmlns:a16="http://schemas.microsoft.com/office/drawing/2014/main" val="20005"/>
                    </a:ext>
                  </a:extLst>
                </a:gridCol>
                <a:gridCol w="418219">
                  <a:extLst>
                    <a:ext uri="{9D8B030D-6E8A-4147-A177-3AD203B41FA5}">
                      <a16:colId xmlns:a16="http://schemas.microsoft.com/office/drawing/2014/main" val="20006"/>
                    </a:ext>
                  </a:extLst>
                </a:gridCol>
                <a:gridCol w="418219">
                  <a:extLst>
                    <a:ext uri="{9D8B030D-6E8A-4147-A177-3AD203B41FA5}">
                      <a16:colId xmlns:a16="http://schemas.microsoft.com/office/drawing/2014/main" val="20007"/>
                    </a:ext>
                  </a:extLst>
                </a:gridCol>
                <a:gridCol w="418219">
                  <a:extLst>
                    <a:ext uri="{9D8B030D-6E8A-4147-A177-3AD203B41FA5}">
                      <a16:colId xmlns:a16="http://schemas.microsoft.com/office/drawing/2014/main" val="20008"/>
                    </a:ext>
                  </a:extLst>
                </a:gridCol>
                <a:gridCol w="417830">
                  <a:extLst>
                    <a:ext uri="{9D8B030D-6E8A-4147-A177-3AD203B41FA5}">
                      <a16:colId xmlns:a16="http://schemas.microsoft.com/office/drawing/2014/main" val="20009"/>
                    </a:ext>
                  </a:extLst>
                </a:gridCol>
              </a:tblGrid>
              <a:tr h="366725">
                <a:tc>
                  <a:txBody>
                    <a:bodyPr/>
                    <a:lstStyle/>
                    <a:p>
                      <a:r>
                        <a:rPr lang="en-US" altLang="zh-CN" sz="1600" b="0" dirty="0">
                          <a:solidFill>
                            <a:schemeClr val="tx1"/>
                          </a:solidFill>
                        </a:rPr>
                        <a:t>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b="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366725">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725">
                <a:tc>
                  <a:txBody>
                    <a:bodyPr/>
                    <a:lstStyle/>
                    <a:p>
                      <a:r>
                        <a:rPr lang="en-US" altLang="zh-CN" sz="1600" dirty="0"/>
                        <a:t>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366725">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725">
                <a:tc>
                  <a:txBody>
                    <a:bodyPr/>
                    <a:lstStyle/>
                    <a:p>
                      <a:r>
                        <a:rPr lang="en-US" altLang="zh-CN" sz="1600" dirty="0"/>
                        <a:t>10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66725">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66725">
                <a:tc>
                  <a:txBody>
                    <a:bodyPr/>
                    <a:lstStyle/>
                    <a:p>
                      <a:r>
                        <a:rPr lang="en-US" altLang="zh-CN" sz="1600" dirty="0"/>
                        <a:t>15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6"/>
                  </a:ext>
                </a:extLst>
              </a:tr>
              <a:tr h="366725">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66725">
                <a:tc>
                  <a:txBody>
                    <a:bodyPr/>
                    <a:lstStyle/>
                    <a:p>
                      <a:r>
                        <a:rPr lang="en-US" altLang="zh-CN" sz="1600" dirty="0"/>
                        <a:t>20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8"/>
                  </a:ext>
                </a:extLst>
              </a:tr>
              <a:tr h="366725">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66725">
                <a:tc>
                  <a:txBody>
                    <a:bodyPr/>
                    <a:lstStyle/>
                    <a:p>
                      <a:r>
                        <a:rPr lang="en-US" altLang="zh-CN" sz="1600" dirty="0"/>
                        <a:t>25</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1600" dirty="0"/>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0"/>
                  </a:ext>
                </a:extLst>
              </a:tr>
              <a:tr h="366725">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600" dirty="0"/>
                    </a:p>
                  </a:txBody>
                  <a:tcPr>
                    <a:noFill/>
                  </a:tcPr>
                </a:tc>
                <a:tc>
                  <a:txBody>
                    <a:bodyPr/>
                    <a:lstStyle/>
                    <a:p>
                      <a:endParaRPr lang="zh-CN" altLang="en-US" sz="16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1"/>
                  </a:ext>
                </a:extLst>
              </a:tr>
              <a:tr h="366725">
                <a:tc>
                  <a:txBody>
                    <a:bodyPr/>
                    <a:lstStyle/>
                    <a:p>
                      <a:r>
                        <a:rPr lang="en-US" altLang="zh-CN" sz="1600" dirty="0"/>
                        <a:t>30</a:t>
                      </a:r>
                    </a:p>
                  </a:txBody>
                  <a:tcPr>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altLang="zh-CN" sz="1600" dirty="0"/>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12"/>
                  </a:ext>
                </a:extLst>
              </a:tr>
            </a:tbl>
          </a:graphicData>
        </a:graphic>
      </p:graphicFrame>
      <p:graphicFrame>
        <p:nvGraphicFramePr>
          <p:cNvPr id="21" name="表格 20"/>
          <p:cNvGraphicFramePr>
            <a:graphicFrameLocks noGrp="1"/>
          </p:cNvGraphicFramePr>
          <p:nvPr/>
        </p:nvGraphicFramePr>
        <p:xfrm>
          <a:off x="1209776" y="4781161"/>
          <a:ext cx="3526463" cy="1371600"/>
        </p:xfrm>
        <a:graphic>
          <a:graphicData uri="http://schemas.openxmlformats.org/drawingml/2006/table">
            <a:tbl>
              <a:tblPr firstRow="1" bandRow="1">
                <a:tableStyleId>{5C22544A-7EE6-4342-B048-85BDC9FD1C3A}</a:tableStyleId>
              </a:tblPr>
              <a:tblGrid>
                <a:gridCol w="1879943">
                  <a:extLst>
                    <a:ext uri="{9D8B030D-6E8A-4147-A177-3AD203B41FA5}">
                      <a16:colId xmlns:a16="http://schemas.microsoft.com/office/drawing/2014/main" val="20000"/>
                    </a:ext>
                  </a:extLst>
                </a:gridCol>
                <a:gridCol w="1646520">
                  <a:extLst>
                    <a:ext uri="{9D8B030D-6E8A-4147-A177-3AD203B41FA5}">
                      <a16:colId xmlns:a16="http://schemas.microsoft.com/office/drawing/2014/main" val="20001"/>
                    </a:ext>
                  </a:extLst>
                </a:gridCol>
              </a:tblGrid>
              <a:tr h="374339">
                <a:tc>
                  <a:txBody>
                    <a:bodyPr/>
                    <a:lstStyle/>
                    <a:p>
                      <a:pPr algn="ctr"/>
                      <a:r>
                        <a:rPr lang="zh-CN" altLang="en-US" sz="2400" dirty="0"/>
                        <a:t>起始空闲块</a:t>
                      </a:r>
                    </a:p>
                  </a:txBody>
                  <a:tcPr anchor="ctr"/>
                </a:tc>
                <a:tc>
                  <a:txBody>
                    <a:bodyPr/>
                    <a:lstStyle/>
                    <a:p>
                      <a:pPr algn="ctr"/>
                      <a:r>
                        <a:rPr lang="zh-CN" altLang="en-US" sz="2400" dirty="0"/>
                        <a:t>长度</a:t>
                      </a:r>
                    </a:p>
                  </a:txBody>
                  <a:tcPr anchor="ctr"/>
                </a:tc>
                <a:extLst>
                  <a:ext uri="{0D108BD9-81ED-4DB2-BD59-A6C34878D82A}">
                    <a16:rowId xmlns:a16="http://schemas.microsoft.com/office/drawing/2014/main" val="10000"/>
                  </a:ext>
                </a:extLst>
              </a:tr>
              <a:tr h="370840">
                <a:tc>
                  <a:txBody>
                    <a:bodyPr/>
                    <a:lstStyle/>
                    <a:p>
                      <a:pPr algn="ctr"/>
                      <a:r>
                        <a:rPr lang="en-US" altLang="zh-CN" sz="2400" dirty="0"/>
                        <a:t>1</a:t>
                      </a:r>
                      <a:endParaRPr lang="zh-CN" altLang="en-US" sz="2400" dirty="0"/>
                    </a:p>
                  </a:txBody>
                  <a:tcPr anchor="ctr"/>
                </a:tc>
                <a:tc>
                  <a:txBody>
                    <a:bodyPr/>
                    <a:lstStyle/>
                    <a:p>
                      <a:pPr algn="ctr"/>
                      <a:r>
                        <a:rPr lang="en-US" altLang="zh-CN" sz="2400" dirty="0"/>
                        <a:t>3</a:t>
                      </a:r>
                      <a:endParaRPr lang="zh-CN" altLang="en-US" sz="2400" dirty="0"/>
                    </a:p>
                  </a:txBody>
                  <a:tcPr anchor="ctr"/>
                </a:tc>
                <a:extLst>
                  <a:ext uri="{0D108BD9-81ED-4DB2-BD59-A6C34878D82A}">
                    <a16:rowId xmlns:a16="http://schemas.microsoft.com/office/drawing/2014/main" val="10001"/>
                  </a:ext>
                </a:extLst>
              </a:tr>
              <a:tr h="290040">
                <a:tc>
                  <a:txBody>
                    <a:bodyPr/>
                    <a:lstStyle/>
                    <a:p>
                      <a:pPr algn="ctr"/>
                      <a:r>
                        <a:rPr lang="en-US" altLang="zh-CN" sz="2400" dirty="0"/>
                        <a:t>27</a:t>
                      </a:r>
                      <a:endParaRPr lang="zh-CN" altLang="en-US" sz="2400" dirty="0"/>
                    </a:p>
                  </a:txBody>
                  <a:tcPr anchor="ctr"/>
                </a:tc>
                <a:tc>
                  <a:txBody>
                    <a:bodyPr/>
                    <a:lstStyle/>
                    <a:p>
                      <a:pPr algn="ctr"/>
                      <a:r>
                        <a:rPr lang="en-US" altLang="zh-CN" sz="2400" dirty="0"/>
                        <a:t>2</a:t>
                      </a:r>
                      <a:endParaRPr lang="zh-CN" altLang="en-US" sz="2400" dirty="0"/>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36855" y="127000"/>
            <a:ext cx="3131496" cy="958850"/>
          </a:xfrm>
          <a:prstGeom prst="rect">
            <a:avLst/>
          </a:prstGeom>
        </p:spPr>
        <p:txBody>
          <a:bodyPr vert="horz" lIns="91440" tIns="45720" rIns="91440" bIns="45720" rtlCol="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空闲块列表</a:t>
            </a:r>
          </a:p>
        </p:txBody>
      </p:sp>
      <p:sp>
        <p:nvSpPr>
          <p:cNvPr id="3" name="矩形 2"/>
          <p:cNvSpPr/>
          <p:nvPr/>
        </p:nvSpPr>
        <p:spPr>
          <a:xfrm>
            <a:off x="842401" y="1313995"/>
            <a:ext cx="5390067" cy="1491384"/>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r>
              <a:rPr lang="zh-CN" altLang="en-US" sz="2400" dirty="0">
                <a:sym typeface="+mn-ea"/>
              </a:rPr>
              <a:t>块有序号，存储块号需一定的位数；</a:t>
            </a:r>
            <a:endParaRPr lang="en-US" altLang="zh-CN" sz="2400" dirty="0">
              <a:sym typeface="+mn-ea"/>
            </a:endParaRPr>
          </a:p>
          <a:p>
            <a:pPr algn="l"/>
            <a:r>
              <a:rPr lang="zh-CN" altLang="en-US" sz="2400" dirty="0">
                <a:sym typeface="+mn-ea"/>
              </a:rPr>
              <a:t>空闲块序号保存在磁盘的一个保留区。</a:t>
            </a:r>
            <a:endParaRPr lang="en-US" altLang="zh-CN" sz="2400" dirty="0">
              <a:sym typeface="+mn-ea"/>
            </a:endParaRPr>
          </a:p>
        </p:txBody>
      </p:sp>
      <p:sp>
        <p:nvSpPr>
          <p:cNvPr id="4" name="矩形: 圆角 3"/>
          <p:cNvSpPr/>
          <p:nvPr/>
        </p:nvSpPr>
        <p:spPr>
          <a:xfrm>
            <a:off x="964495" y="957141"/>
            <a:ext cx="1210594" cy="499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表示</a:t>
            </a:r>
          </a:p>
        </p:txBody>
      </p:sp>
      <p:sp>
        <p:nvSpPr>
          <p:cNvPr id="5" name="矩形 4"/>
          <p:cNvSpPr/>
          <p:nvPr/>
        </p:nvSpPr>
        <p:spPr>
          <a:xfrm>
            <a:off x="7343441" y="1323342"/>
            <a:ext cx="4037922" cy="1491384"/>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r>
              <a:rPr lang="zh-CN" altLang="en-US" sz="2400" dirty="0">
                <a:sym typeface="+mn-ea"/>
              </a:rPr>
              <a:t>占用磁盘空间很小。</a:t>
            </a:r>
            <a:endParaRPr lang="en-US" altLang="zh-CN" sz="2400" dirty="0">
              <a:sym typeface="+mn-ea"/>
            </a:endParaRPr>
          </a:p>
          <a:p>
            <a:pPr algn="l"/>
            <a:r>
              <a:rPr lang="zh-CN" altLang="en-US" sz="2400" dirty="0">
                <a:sym typeface="+mn-ea"/>
              </a:rPr>
              <a:t>较大，不能保存在内存中。</a:t>
            </a:r>
            <a:endParaRPr lang="en-US" altLang="zh-CN" sz="2400" dirty="0">
              <a:sym typeface="+mn-ea"/>
            </a:endParaRPr>
          </a:p>
        </p:txBody>
      </p:sp>
      <p:sp>
        <p:nvSpPr>
          <p:cNvPr id="6" name="矩形: 圆角 5"/>
          <p:cNvSpPr/>
          <p:nvPr/>
        </p:nvSpPr>
        <p:spPr>
          <a:xfrm>
            <a:off x="7465533" y="966488"/>
            <a:ext cx="1552007" cy="499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优缺点</a:t>
            </a:r>
          </a:p>
        </p:txBody>
      </p:sp>
      <p:sp>
        <p:nvSpPr>
          <p:cNvPr id="7" name="矩形 6"/>
          <p:cNvSpPr/>
          <p:nvPr/>
        </p:nvSpPr>
        <p:spPr>
          <a:xfrm>
            <a:off x="842401" y="3292422"/>
            <a:ext cx="10538962" cy="3438577"/>
          </a:xfrm>
          <a:prstGeom prst="rect">
            <a:avLst/>
          </a:prstGeom>
          <a:solidFill>
            <a:schemeClr val="bg2"/>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l"/>
            <a:endParaRPr lang="en-US" altLang="zh-CN" sz="2400" dirty="0">
              <a:sym typeface="+mn-ea"/>
            </a:endParaRPr>
          </a:p>
        </p:txBody>
      </p:sp>
      <p:sp>
        <p:nvSpPr>
          <p:cNvPr id="8" name="矩形: 圆角 7"/>
          <p:cNvSpPr/>
          <p:nvPr/>
        </p:nvSpPr>
        <p:spPr>
          <a:xfrm>
            <a:off x="964495" y="3033524"/>
            <a:ext cx="4813736" cy="49910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2800" dirty="0"/>
              <a:t>技术：一小部分保存到内存</a:t>
            </a:r>
          </a:p>
        </p:txBody>
      </p:sp>
      <p:sp>
        <p:nvSpPr>
          <p:cNvPr id="9" name="Text Box 13"/>
          <p:cNvSpPr txBox="1"/>
          <p:nvPr/>
        </p:nvSpPr>
        <p:spPr>
          <a:xfrm>
            <a:off x="975964" y="3763584"/>
            <a:ext cx="4932761" cy="1569660"/>
          </a:xfrm>
          <a:prstGeom prst="rect">
            <a:avLst/>
          </a:prstGeom>
          <a:noFill/>
          <a:ln>
            <a:solidFill>
              <a:srgbClr val="00B0F0"/>
            </a:solidFill>
          </a:ln>
        </p:spPr>
        <p:txBody>
          <a:bodyPr wrap="none" rtlCol="0" anchor="t">
            <a:spAutoFit/>
          </a:bodyPr>
          <a:lstStyle/>
          <a:p>
            <a:pPr algn="l"/>
            <a:r>
              <a:rPr lang="zh-CN" altLang="en-US" sz="2400" dirty="0">
                <a:sym typeface="+mn-ea"/>
              </a:rPr>
              <a:t>用一个栈，</a:t>
            </a:r>
            <a:endParaRPr lang="en-US" altLang="zh-CN" sz="2400" dirty="0">
              <a:sym typeface="+mn-ea"/>
            </a:endParaRPr>
          </a:p>
          <a:p>
            <a:pPr algn="l"/>
            <a:r>
              <a:rPr lang="zh-CN" altLang="en-US" sz="2400" dirty="0">
                <a:sym typeface="+mn-ea"/>
              </a:rPr>
              <a:t>维护一定数量的空闲块：</a:t>
            </a:r>
            <a:endParaRPr lang="en-US" altLang="zh-CN" sz="2400" dirty="0">
              <a:sym typeface="+mn-ea"/>
            </a:endParaRPr>
          </a:p>
          <a:p>
            <a:pPr algn="l"/>
            <a:r>
              <a:rPr lang="en-US" altLang="zh-CN" sz="2400" dirty="0">
                <a:sym typeface="+mn-ea"/>
              </a:rPr>
              <a:t>	</a:t>
            </a:r>
            <a:r>
              <a:rPr lang="zh-CN" altLang="en-US" sz="2400" dirty="0">
                <a:sym typeface="+mn-ea"/>
              </a:rPr>
              <a:t>分配新块，弹出栈顶 </a:t>
            </a:r>
            <a:r>
              <a:rPr lang="en-US" altLang="zh-CN" sz="2400" dirty="0">
                <a:sym typeface="Wingdings" panose="05000000000000000000" pitchFamily="2" charset="2"/>
              </a:rPr>
              <a:t> </a:t>
            </a:r>
            <a:r>
              <a:rPr lang="zh-CN" altLang="en-US" sz="2400" dirty="0">
                <a:sym typeface="Wingdings" panose="05000000000000000000" pitchFamily="2" charset="2"/>
              </a:rPr>
              <a:t>栈空</a:t>
            </a:r>
            <a:endParaRPr lang="en-US" altLang="zh-CN" sz="2400" dirty="0">
              <a:sym typeface="Wingdings" panose="05000000000000000000" pitchFamily="2" charset="2"/>
            </a:endParaRPr>
          </a:p>
          <a:p>
            <a:pPr algn="l"/>
            <a:r>
              <a:rPr lang="en-US" altLang="zh-CN" sz="2400" dirty="0">
                <a:sym typeface="Wingdings" panose="05000000000000000000" pitchFamily="2" charset="2"/>
              </a:rPr>
              <a:t>	</a:t>
            </a:r>
            <a:r>
              <a:rPr lang="zh-CN" altLang="en-US" sz="2400" dirty="0">
                <a:sym typeface="Wingdings" panose="05000000000000000000" pitchFamily="2" charset="2"/>
              </a:rPr>
              <a:t>解除分配，压入栈顶 </a:t>
            </a:r>
            <a:r>
              <a:rPr lang="en-US" altLang="zh-CN" sz="2400" dirty="0">
                <a:sym typeface="Wingdings" panose="05000000000000000000" pitchFamily="2" charset="2"/>
              </a:rPr>
              <a:t> </a:t>
            </a:r>
            <a:r>
              <a:rPr lang="zh-CN" altLang="en-US" sz="2400" dirty="0">
                <a:sym typeface="Wingdings" panose="05000000000000000000" pitchFamily="2" charset="2"/>
              </a:rPr>
              <a:t>栈满</a:t>
            </a:r>
            <a:endParaRPr lang="zh-CN" altLang="en-US" sz="2400" dirty="0">
              <a:sym typeface="+mn-ea"/>
            </a:endParaRPr>
          </a:p>
        </p:txBody>
      </p:sp>
      <p:sp>
        <p:nvSpPr>
          <p:cNvPr id="10" name="Text Box 13"/>
          <p:cNvSpPr txBox="1"/>
          <p:nvPr/>
        </p:nvSpPr>
        <p:spPr>
          <a:xfrm>
            <a:off x="6283276" y="3753344"/>
            <a:ext cx="5066323" cy="1569660"/>
          </a:xfrm>
          <a:prstGeom prst="rect">
            <a:avLst/>
          </a:prstGeom>
          <a:noFill/>
          <a:ln>
            <a:solidFill>
              <a:srgbClr val="00B0F0"/>
            </a:solidFill>
          </a:ln>
        </p:spPr>
        <p:txBody>
          <a:bodyPr wrap="none" rtlCol="0" anchor="t">
            <a:spAutoFit/>
          </a:bodyPr>
          <a:lstStyle/>
          <a:p>
            <a:pPr algn="l"/>
            <a:r>
              <a:rPr lang="zh-CN" altLang="en-US" sz="2400" dirty="0">
                <a:sym typeface="+mn-ea"/>
              </a:rPr>
              <a:t>用一个</a:t>
            </a:r>
            <a:r>
              <a:rPr lang="en-US" altLang="zh-CN" sz="2400" dirty="0">
                <a:sym typeface="+mn-ea"/>
              </a:rPr>
              <a:t>FIFO</a:t>
            </a:r>
            <a:r>
              <a:rPr lang="zh-CN" altLang="en-US" sz="2400" dirty="0">
                <a:sym typeface="+mn-ea"/>
              </a:rPr>
              <a:t>维护列表，</a:t>
            </a:r>
            <a:endParaRPr lang="en-US" altLang="zh-CN" sz="2400" dirty="0">
              <a:sym typeface="+mn-ea"/>
            </a:endParaRPr>
          </a:p>
          <a:p>
            <a:pPr algn="l"/>
            <a:r>
              <a:rPr lang="zh-CN" altLang="en-US" sz="2400" dirty="0">
                <a:sym typeface="+mn-ea"/>
              </a:rPr>
              <a:t>并将头尾的若干项置于内存：</a:t>
            </a:r>
            <a:endParaRPr lang="en-US" altLang="zh-CN" sz="2400" dirty="0">
              <a:sym typeface="+mn-ea"/>
            </a:endParaRPr>
          </a:p>
          <a:p>
            <a:pPr algn="l"/>
            <a:r>
              <a:rPr lang="en-US" altLang="zh-CN" sz="2400" dirty="0">
                <a:sym typeface="+mn-ea"/>
              </a:rPr>
              <a:t>	</a:t>
            </a:r>
            <a:r>
              <a:rPr lang="zh-CN" altLang="en-US" sz="2400" dirty="0">
                <a:sym typeface="+mn-ea"/>
              </a:rPr>
              <a:t>分配新块，取自队头 </a:t>
            </a:r>
            <a:r>
              <a:rPr lang="en-US" altLang="zh-CN" sz="2400" dirty="0">
                <a:sym typeface="Wingdings" panose="05000000000000000000" pitchFamily="2" charset="2"/>
              </a:rPr>
              <a:t> </a:t>
            </a:r>
            <a:r>
              <a:rPr lang="zh-CN" altLang="en-US" sz="2400" dirty="0">
                <a:sym typeface="Wingdings" panose="05000000000000000000" pitchFamily="2" charset="2"/>
              </a:rPr>
              <a:t>头空</a:t>
            </a:r>
            <a:endParaRPr lang="en-US" altLang="zh-CN" sz="2400" dirty="0">
              <a:sym typeface="Wingdings" panose="05000000000000000000" pitchFamily="2" charset="2"/>
            </a:endParaRPr>
          </a:p>
          <a:p>
            <a:pPr algn="l"/>
            <a:r>
              <a:rPr lang="en-US" altLang="zh-CN" sz="2400" dirty="0">
                <a:sym typeface="Wingdings" panose="05000000000000000000" pitchFamily="2" charset="2"/>
              </a:rPr>
              <a:t>	</a:t>
            </a:r>
            <a:r>
              <a:rPr lang="zh-CN" altLang="en-US" sz="2400" dirty="0">
                <a:sym typeface="Wingdings" panose="05000000000000000000" pitchFamily="2" charset="2"/>
              </a:rPr>
              <a:t>解除分配，压入队尾 </a:t>
            </a:r>
            <a:r>
              <a:rPr lang="en-US" altLang="zh-CN" sz="2400" dirty="0">
                <a:sym typeface="Wingdings" panose="05000000000000000000" pitchFamily="2" charset="2"/>
              </a:rPr>
              <a:t> </a:t>
            </a:r>
            <a:r>
              <a:rPr lang="zh-CN" altLang="en-US" sz="2400" dirty="0">
                <a:sym typeface="Wingdings" panose="05000000000000000000" pitchFamily="2" charset="2"/>
              </a:rPr>
              <a:t>尾满</a:t>
            </a:r>
            <a:endParaRPr lang="zh-CN" altLang="en-US" sz="2400" dirty="0">
              <a:sym typeface="+mn-ea"/>
            </a:endParaRPr>
          </a:p>
        </p:txBody>
      </p:sp>
      <p:sp>
        <p:nvSpPr>
          <p:cNvPr id="11" name="Text Box 13"/>
          <p:cNvSpPr txBox="1"/>
          <p:nvPr/>
        </p:nvSpPr>
        <p:spPr>
          <a:xfrm>
            <a:off x="975964" y="5543984"/>
            <a:ext cx="5724644" cy="461665"/>
          </a:xfrm>
          <a:prstGeom prst="rect">
            <a:avLst/>
          </a:prstGeom>
          <a:noFill/>
        </p:spPr>
        <p:txBody>
          <a:bodyPr wrap="none" rtlCol="0" anchor="t">
            <a:spAutoFit/>
          </a:bodyPr>
          <a:lstStyle/>
          <a:p>
            <a:pPr algn="l"/>
            <a:r>
              <a:rPr lang="zh-CN" altLang="en-US" sz="2400" dirty="0">
                <a:sym typeface="+mn-ea"/>
              </a:rPr>
              <a:t>空或满，需要在内存和磁盘间传送数据。</a:t>
            </a:r>
          </a:p>
        </p:txBody>
      </p:sp>
      <p:sp>
        <p:nvSpPr>
          <p:cNvPr id="12" name="Text Box 13"/>
          <p:cNvSpPr txBox="1"/>
          <p:nvPr/>
        </p:nvSpPr>
        <p:spPr>
          <a:xfrm>
            <a:off x="975964" y="6127101"/>
            <a:ext cx="6972101" cy="461665"/>
          </a:xfrm>
          <a:prstGeom prst="rect">
            <a:avLst/>
          </a:prstGeom>
          <a:noFill/>
        </p:spPr>
        <p:txBody>
          <a:bodyPr wrap="none" rtlCol="0" anchor="t">
            <a:spAutoFit/>
          </a:bodyPr>
          <a:lstStyle/>
          <a:p>
            <a:pPr algn="l"/>
            <a:r>
              <a:rPr lang="zh-CN" altLang="en-US" sz="2400" dirty="0">
                <a:sym typeface="+mn-ea"/>
              </a:rPr>
              <a:t>后台线程可对内存中的列表排序，方便连续分配。</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highlight>
                  <a:srgbClr val="FFFF00"/>
                </a:highlight>
              </a:rPr>
              <a:t>五状态模型</a:t>
            </a:r>
          </a:p>
        </p:txBody>
      </p:sp>
      <p:sp>
        <p:nvSpPr>
          <p:cNvPr id="4" name="椭圆 3"/>
          <p:cNvSpPr/>
          <p:nvPr/>
        </p:nvSpPr>
        <p:spPr>
          <a:xfrm>
            <a:off x="3853543" y="2792961"/>
            <a:ext cx="1856792" cy="97971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就绪态</a:t>
            </a:r>
          </a:p>
        </p:txBody>
      </p:sp>
      <p:sp>
        <p:nvSpPr>
          <p:cNvPr id="5" name="椭圆 4"/>
          <p:cNvSpPr/>
          <p:nvPr/>
        </p:nvSpPr>
        <p:spPr>
          <a:xfrm>
            <a:off x="1057469" y="2792961"/>
            <a:ext cx="1856792" cy="97971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新建态</a:t>
            </a:r>
          </a:p>
        </p:txBody>
      </p:sp>
      <p:cxnSp>
        <p:nvCxnSpPr>
          <p:cNvPr id="7" name="直接箭头连接符 6"/>
          <p:cNvCxnSpPr>
            <a:stCxn id="5" idx="6"/>
            <a:endCxn id="4" idx="2"/>
          </p:cNvCxnSpPr>
          <p:nvPr/>
        </p:nvCxnSpPr>
        <p:spPr>
          <a:xfrm>
            <a:off x="2914261" y="3282819"/>
            <a:ext cx="93928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8" name="文本框 7"/>
          <p:cNvSpPr txBox="1"/>
          <p:nvPr/>
        </p:nvSpPr>
        <p:spPr>
          <a:xfrm>
            <a:off x="2987602" y="2692631"/>
            <a:ext cx="792480" cy="460375"/>
          </a:xfrm>
          <a:prstGeom prst="rect">
            <a:avLst/>
          </a:prstGeom>
          <a:noFill/>
        </p:spPr>
        <p:txBody>
          <a:bodyPr wrap="none" rtlCol="0">
            <a:spAutoFit/>
          </a:bodyPr>
          <a:lstStyle/>
          <a:p>
            <a:r>
              <a:rPr lang="zh-CN" altLang="en-US" sz="2400" dirty="0"/>
              <a:t>加载</a:t>
            </a:r>
          </a:p>
        </p:txBody>
      </p:sp>
      <p:sp>
        <p:nvSpPr>
          <p:cNvPr id="9" name="椭圆 8"/>
          <p:cNvSpPr/>
          <p:nvPr/>
        </p:nvSpPr>
        <p:spPr>
          <a:xfrm>
            <a:off x="9445691" y="2764768"/>
            <a:ext cx="1856792" cy="97971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退出态</a:t>
            </a:r>
          </a:p>
        </p:txBody>
      </p:sp>
      <p:sp>
        <p:nvSpPr>
          <p:cNvPr id="10" name="椭圆 9"/>
          <p:cNvSpPr/>
          <p:nvPr/>
        </p:nvSpPr>
        <p:spPr>
          <a:xfrm>
            <a:off x="6649617" y="2764768"/>
            <a:ext cx="1856792" cy="97971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运行态</a:t>
            </a:r>
          </a:p>
        </p:txBody>
      </p:sp>
      <p:cxnSp>
        <p:nvCxnSpPr>
          <p:cNvPr id="11" name="直接箭头连接符 10"/>
          <p:cNvCxnSpPr>
            <a:stCxn id="10" idx="6"/>
            <a:endCxn id="9" idx="2"/>
          </p:cNvCxnSpPr>
          <p:nvPr/>
        </p:nvCxnSpPr>
        <p:spPr>
          <a:xfrm>
            <a:off x="8506409" y="3254626"/>
            <a:ext cx="93928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8579750" y="2691743"/>
            <a:ext cx="792480" cy="460375"/>
          </a:xfrm>
          <a:prstGeom prst="rect">
            <a:avLst/>
          </a:prstGeom>
          <a:noFill/>
        </p:spPr>
        <p:txBody>
          <a:bodyPr wrap="none" rtlCol="0">
            <a:spAutoFit/>
          </a:bodyPr>
          <a:lstStyle/>
          <a:p>
            <a:r>
              <a:rPr lang="zh-CN" altLang="en-US" sz="2400" dirty="0"/>
              <a:t>释放</a:t>
            </a:r>
          </a:p>
        </p:txBody>
      </p:sp>
      <p:cxnSp>
        <p:nvCxnSpPr>
          <p:cNvPr id="13" name="直接箭头连接符 12"/>
          <p:cNvCxnSpPr>
            <a:stCxn id="4" idx="7"/>
            <a:endCxn id="10" idx="1"/>
          </p:cNvCxnSpPr>
          <p:nvPr/>
        </p:nvCxnSpPr>
        <p:spPr>
          <a:xfrm flipV="1">
            <a:off x="5438414" y="2908244"/>
            <a:ext cx="1483124" cy="2819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文本框 13"/>
          <p:cNvSpPr txBox="1"/>
          <p:nvPr/>
        </p:nvSpPr>
        <p:spPr>
          <a:xfrm>
            <a:off x="5700662" y="2388937"/>
            <a:ext cx="792480" cy="460375"/>
          </a:xfrm>
          <a:prstGeom prst="rect">
            <a:avLst/>
          </a:prstGeom>
          <a:noFill/>
        </p:spPr>
        <p:txBody>
          <a:bodyPr wrap="none" rtlCol="0">
            <a:spAutoFit/>
          </a:bodyPr>
          <a:lstStyle/>
          <a:p>
            <a:r>
              <a:rPr lang="zh-CN" altLang="en-US" sz="2400" dirty="0"/>
              <a:t>调度</a:t>
            </a:r>
          </a:p>
        </p:txBody>
      </p:sp>
      <p:cxnSp>
        <p:nvCxnSpPr>
          <p:cNvPr id="15" name="直接箭头连接符 14"/>
          <p:cNvCxnSpPr>
            <a:stCxn id="10" idx="3"/>
            <a:endCxn id="4" idx="5"/>
          </p:cNvCxnSpPr>
          <p:nvPr/>
        </p:nvCxnSpPr>
        <p:spPr>
          <a:xfrm flipH="1">
            <a:off x="5438414" y="3601007"/>
            <a:ext cx="1483124" cy="2819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5710573" y="3152460"/>
            <a:ext cx="792480" cy="1198880"/>
          </a:xfrm>
          <a:prstGeom prst="rect">
            <a:avLst/>
          </a:prstGeom>
          <a:noFill/>
        </p:spPr>
        <p:txBody>
          <a:bodyPr wrap="none" rtlCol="0">
            <a:spAutoFit/>
          </a:bodyPr>
          <a:lstStyle/>
          <a:p>
            <a:r>
              <a:rPr lang="zh-CN" altLang="en-US" sz="2400" dirty="0"/>
              <a:t>超时</a:t>
            </a:r>
          </a:p>
          <a:p>
            <a:r>
              <a:rPr lang="zh-CN" altLang="en-US" sz="2400" dirty="0"/>
              <a:t>抢占</a:t>
            </a:r>
          </a:p>
          <a:p>
            <a:r>
              <a:rPr lang="zh-CN" altLang="en-US" sz="2400" dirty="0"/>
              <a:t>自愿</a:t>
            </a:r>
          </a:p>
        </p:txBody>
      </p:sp>
      <p:sp>
        <p:nvSpPr>
          <p:cNvPr id="21" name="椭圆 20"/>
          <p:cNvSpPr/>
          <p:nvPr/>
        </p:nvSpPr>
        <p:spPr>
          <a:xfrm>
            <a:off x="3853543" y="5082071"/>
            <a:ext cx="1856792" cy="97971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阻塞态</a:t>
            </a:r>
          </a:p>
        </p:txBody>
      </p:sp>
      <p:cxnSp>
        <p:nvCxnSpPr>
          <p:cNvPr id="23" name="直接箭头连接符 22"/>
          <p:cNvCxnSpPr>
            <a:stCxn id="21" idx="0"/>
            <a:endCxn id="4" idx="4"/>
          </p:cNvCxnSpPr>
          <p:nvPr/>
        </p:nvCxnSpPr>
        <p:spPr>
          <a:xfrm flipV="1">
            <a:off x="4781939" y="3772676"/>
            <a:ext cx="0" cy="13093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10" idx="4"/>
            <a:endCxn id="21" idx="6"/>
          </p:cNvCxnSpPr>
          <p:nvPr/>
        </p:nvCxnSpPr>
        <p:spPr>
          <a:xfrm flipH="1">
            <a:off x="5710335" y="3744483"/>
            <a:ext cx="1867678" cy="182744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6708672" y="4420173"/>
            <a:ext cx="2407920" cy="829945"/>
          </a:xfrm>
          <a:prstGeom prst="rect">
            <a:avLst/>
          </a:prstGeom>
          <a:noFill/>
        </p:spPr>
        <p:txBody>
          <a:bodyPr wrap="none" rtlCol="0">
            <a:spAutoFit/>
          </a:bodyPr>
          <a:lstStyle/>
          <a:p>
            <a:r>
              <a:rPr lang="zh-CN" altLang="en-US" sz="2400" dirty="0"/>
              <a:t>等待事件：</a:t>
            </a:r>
          </a:p>
          <a:p>
            <a:r>
              <a:rPr lang="zh-CN" altLang="en-US" sz="2400" dirty="0"/>
              <a:t>服务、资源、</a:t>
            </a:r>
            <a:r>
              <a:rPr lang="en-US" altLang="zh-CN" sz="2400" dirty="0"/>
              <a:t>I/O</a:t>
            </a:r>
          </a:p>
        </p:txBody>
      </p:sp>
      <p:sp>
        <p:nvSpPr>
          <p:cNvPr id="27" name="文本框 26"/>
          <p:cNvSpPr txBox="1"/>
          <p:nvPr/>
        </p:nvSpPr>
        <p:spPr>
          <a:xfrm>
            <a:off x="2625122" y="4197381"/>
            <a:ext cx="2011680" cy="460375"/>
          </a:xfrm>
          <a:prstGeom prst="rect">
            <a:avLst/>
          </a:prstGeom>
          <a:noFill/>
        </p:spPr>
        <p:txBody>
          <a:bodyPr wrap="none" rtlCol="0">
            <a:spAutoFit/>
          </a:bodyPr>
          <a:lstStyle/>
          <a:p>
            <a:r>
              <a:rPr lang="zh-CN" altLang="en-US" sz="2400" dirty="0"/>
              <a:t>等待事件发生</a:t>
            </a:r>
          </a:p>
        </p:txBody>
      </p:sp>
      <p:sp>
        <p:nvSpPr>
          <p:cNvPr id="3" name="Curved Down Arrow 2"/>
          <p:cNvSpPr/>
          <p:nvPr/>
        </p:nvSpPr>
        <p:spPr>
          <a:xfrm>
            <a:off x="4691380" y="1253490"/>
            <a:ext cx="5774055" cy="1345565"/>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2" name="Text Box 21"/>
          <p:cNvSpPr txBox="1"/>
          <p:nvPr/>
        </p:nvSpPr>
        <p:spPr>
          <a:xfrm>
            <a:off x="6649720" y="1341120"/>
            <a:ext cx="1706880" cy="460375"/>
          </a:xfrm>
          <a:prstGeom prst="rect">
            <a:avLst/>
          </a:prstGeom>
          <a:noFill/>
        </p:spPr>
        <p:txBody>
          <a:bodyPr wrap="none" rtlCol="0">
            <a:spAutoFit/>
          </a:bodyPr>
          <a:lstStyle/>
          <a:p>
            <a:r>
              <a:rPr lang="zh-CN" altLang="en-US" sz="2400"/>
              <a:t>父进程缘故</a:t>
            </a:r>
          </a:p>
        </p:txBody>
      </p:sp>
      <p:sp>
        <p:nvSpPr>
          <p:cNvPr id="24" name="Bent-Up Arrow 23"/>
          <p:cNvSpPr/>
          <p:nvPr/>
        </p:nvSpPr>
        <p:spPr>
          <a:xfrm>
            <a:off x="5710555" y="3848100"/>
            <a:ext cx="5159375" cy="1852930"/>
          </a:xfrm>
          <a:prstGeom prst="bentUpArrow">
            <a:avLst>
              <a:gd name="adj1" fmla="val 2844"/>
              <a:gd name="adj2" fmla="val 24468"/>
              <a:gd name="adj3" fmla="val 25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Text Box 27"/>
          <p:cNvSpPr txBox="1"/>
          <p:nvPr/>
        </p:nvSpPr>
        <p:spPr>
          <a:xfrm>
            <a:off x="7332980" y="5776595"/>
            <a:ext cx="1706880" cy="460375"/>
          </a:xfrm>
          <a:prstGeom prst="rect">
            <a:avLst/>
          </a:prstGeom>
          <a:noFill/>
        </p:spPr>
        <p:txBody>
          <a:bodyPr wrap="none" rtlCol="0">
            <a:spAutoFit/>
          </a:bodyPr>
          <a:lstStyle/>
          <a:p>
            <a:r>
              <a:rPr lang="zh-CN" altLang="en-US" sz="2400"/>
              <a:t>父进程缘故</a:t>
            </a:r>
          </a:p>
        </p:txBody>
      </p:sp>
      <p:sp>
        <p:nvSpPr>
          <p:cNvPr id="6" name="灯片编号占位符 5"/>
          <p:cNvSpPr>
            <a:spLocks noGrp="1"/>
          </p:cNvSpPr>
          <p:nvPr>
            <p:ph type="sldNum" sz="quarter" idx="12"/>
          </p:nvPr>
        </p:nvSpPr>
        <p:spPr/>
        <p:txBody>
          <a:bodyPr/>
          <a:lstStyle/>
          <a:p>
            <a:fld id="{D75B5637-C3CB-4C8A-8640-3609C004F1D9}" type="slidenum">
              <a:rPr lang="zh-CN" altLang="en-US" smtClean="0"/>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P spid="5" grpId="0" bldLvl="0" animBg="1"/>
      <p:bldP spid="5" grpId="1" animBg="1"/>
      <p:bldP spid="8" grpId="0"/>
      <p:bldP spid="8" grpId="1"/>
      <p:bldP spid="9" grpId="0" bldLvl="0" animBg="1"/>
      <p:bldP spid="9" grpId="1" animBg="1"/>
      <p:bldP spid="10" grpId="0" bldLvl="0" animBg="1"/>
      <p:bldP spid="10" grpId="1" animBg="1"/>
      <p:bldP spid="12" grpId="0"/>
      <p:bldP spid="12" grpId="1"/>
      <p:bldP spid="14" grpId="0"/>
      <p:bldP spid="14" grpId="1"/>
      <p:bldP spid="16" grpId="0"/>
      <p:bldP spid="16" grpId="1"/>
      <p:bldP spid="21" grpId="0" bldLvl="0" animBg="1"/>
      <p:bldP spid="21" grpId="1" animBg="1"/>
      <p:bldP spid="26" grpId="0"/>
      <p:bldP spid="26" grpId="1"/>
      <p:bldP spid="27" grpId="0"/>
      <p:bldP spid="27" grpId="1"/>
      <p:bldP spid="3" grpId="0" bldLvl="0" animBg="1"/>
      <p:bldP spid="3" grpId="1" animBg="1"/>
      <p:bldP spid="22" grpId="0"/>
      <p:bldP spid="22" grpId="1"/>
      <p:bldP spid="24" grpId="0" bldLvl="0" animBg="1"/>
      <p:bldP spid="24" grpId="1" animBg="1"/>
      <p:bldP spid="28" grpId="0"/>
      <p:bldP spid="2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zh-CN" altLang="en-US"/>
              <a:t>单阻塞队列</a:t>
            </a:r>
          </a:p>
        </p:txBody>
      </p:sp>
      <p:graphicFrame>
        <p:nvGraphicFramePr>
          <p:cNvPr id="15" name="表格 15"/>
          <p:cNvGraphicFramePr>
            <a:graphicFrameLocks noGrp="1"/>
          </p:cNvGraphicFramePr>
          <p:nvPr/>
        </p:nvGraphicFramePr>
        <p:xfrm>
          <a:off x="4004310" y="3153410"/>
          <a:ext cx="20574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sp>
        <p:nvSpPr>
          <p:cNvPr id="16" name="流程图: 过程 15"/>
          <p:cNvSpPr/>
          <p:nvPr/>
        </p:nvSpPr>
        <p:spPr>
          <a:xfrm>
            <a:off x="7483333" y="2766468"/>
            <a:ext cx="1362270" cy="1045029"/>
          </a:xfrm>
          <a:prstGeom prst="flowChartProcess">
            <a:avLst/>
          </a:prstGeom>
          <a:ln w="57150"/>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处理器</a:t>
            </a:r>
          </a:p>
        </p:txBody>
      </p:sp>
      <p:sp>
        <p:nvSpPr>
          <p:cNvPr id="17" name="箭头: 右 16"/>
          <p:cNvSpPr/>
          <p:nvPr/>
        </p:nvSpPr>
        <p:spPr>
          <a:xfrm>
            <a:off x="6119495" y="3153410"/>
            <a:ext cx="130619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286424" y="2692064"/>
            <a:ext cx="971938" cy="460375"/>
          </a:xfrm>
          <a:prstGeom prst="rect">
            <a:avLst/>
          </a:prstGeom>
          <a:noFill/>
        </p:spPr>
        <p:txBody>
          <a:bodyPr wrap="square" rtlCol="0">
            <a:spAutoFit/>
          </a:bodyPr>
          <a:lstStyle/>
          <a:p>
            <a:r>
              <a:rPr lang="zh-CN" altLang="en-US" sz="2400" dirty="0"/>
              <a:t>调度</a:t>
            </a:r>
          </a:p>
        </p:txBody>
      </p:sp>
      <p:sp>
        <p:nvSpPr>
          <p:cNvPr id="19" name="箭头: 右 18"/>
          <p:cNvSpPr/>
          <p:nvPr/>
        </p:nvSpPr>
        <p:spPr>
          <a:xfrm>
            <a:off x="8903335" y="3153410"/>
            <a:ext cx="124269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903545" y="2766565"/>
            <a:ext cx="971938" cy="460375"/>
          </a:xfrm>
          <a:prstGeom prst="rect">
            <a:avLst/>
          </a:prstGeom>
          <a:noFill/>
        </p:spPr>
        <p:txBody>
          <a:bodyPr wrap="square" rtlCol="0">
            <a:spAutoFit/>
          </a:bodyPr>
          <a:lstStyle/>
          <a:p>
            <a:r>
              <a:rPr lang="zh-CN" altLang="en-US" sz="2400" dirty="0"/>
              <a:t>释放</a:t>
            </a:r>
          </a:p>
        </p:txBody>
      </p:sp>
      <p:sp>
        <p:nvSpPr>
          <p:cNvPr id="21" name="箭头: 右 20"/>
          <p:cNvSpPr/>
          <p:nvPr/>
        </p:nvSpPr>
        <p:spPr>
          <a:xfrm>
            <a:off x="2527935" y="3153410"/>
            <a:ext cx="1464310"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242435" y="2607945"/>
            <a:ext cx="1722755" cy="460375"/>
          </a:xfrm>
          <a:prstGeom prst="rect">
            <a:avLst/>
          </a:prstGeom>
          <a:noFill/>
        </p:spPr>
        <p:txBody>
          <a:bodyPr wrap="square" rtlCol="0">
            <a:spAutoFit/>
          </a:bodyPr>
          <a:lstStyle/>
          <a:p>
            <a:r>
              <a:rPr lang="zh-CN" altLang="en-US" sz="2400" dirty="0"/>
              <a:t>就绪队列</a:t>
            </a:r>
          </a:p>
        </p:txBody>
      </p:sp>
      <p:sp>
        <p:nvSpPr>
          <p:cNvPr id="13" name="文本框 24"/>
          <p:cNvSpPr txBox="1"/>
          <p:nvPr/>
        </p:nvSpPr>
        <p:spPr>
          <a:xfrm>
            <a:off x="2081530" y="2691765"/>
            <a:ext cx="1795780" cy="460375"/>
          </a:xfrm>
          <a:prstGeom prst="rect">
            <a:avLst/>
          </a:prstGeom>
          <a:noFill/>
        </p:spPr>
        <p:txBody>
          <a:bodyPr wrap="square" rtlCol="0">
            <a:spAutoFit/>
          </a:bodyPr>
          <a:lstStyle/>
          <a:p>
            <a:r>
              <a:rPr lang="zh-CN" altLang="en-US" sz="2400" dirty="0"/>
              <a:t>加载进队列</a:t>
            </a:r>
          </a:p>
        </p:txBody>
      </p:sp>
      <p:sp>
        <p:nvSpPr>
          <p:cNvPr id="23" name="Curved Up Arrow 22"/>
          <p:cNvSpPr/>
          <p:nvPr/>
        </p:nvSpPr>
        <p:spPr>
          <a:xfrm flipH="1">
            <a:off x="3237865" y="3524250"/>
            <a:ext cx="4720590" cy="5168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文本框 17"/>
          <p:cNvSpPr txBox="1"/>
          <p:nvPr/>
        </p:nvSpPr>
        <p:spPr>
          <a:xfrm>
            <a:off x="5147234" y="3579794"/>
            <a:ext cx="971938" cy="460375"/>
          </a:xfrm>
          <a:prstGeom prst="rect">
            <a:avLst/>
          </a:prstGeom>
          <a:noFill/>
        </p:spPr>
        <p:txBody>
          <a:bodyPr wrap="square" rtlCol="0">
            <a:spAutoFit/>
          </a:bodyPr>
          <a:lstStyle/>
          <a:p>
            <a:r>
              <a:rPr lang="zh-CN" altLang="en-US" sz="2400" dirty="0"/>
              <a:t>超时</a:t>
            </a:r>
          </a:p>
        </p:txBody>
      </p:sp>
      <p:graphicFrame>
        <p:nvGraphicFramePr>
          <p:cNvPr id="26" name="表格 15"/>
          <p:cNvGraphicFramePr>
            <a:graphicFrameLocks noGrp="1"/>
          </p:cNvGraphicFramePr>
          <p:nvPr/>
        </p:nvGraphicFramePr>
        <p:xfrm>
          <a:off x="4004310" y="5096510"/>
          <a:ext cx="20574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sp>
        <p:nvSpPr>
          <p:cNvPr id="27" name="文本框 24"/>
          <p:cNvSpPr txBox="1"/>
          <p:nvPr/>
        </p:nvSpPr>
        <p:spPr>
          <a:xfrm>
            <a:off x="4242435" y="4551045"/>
            <a:ext cx="1722755" cy="460375"/>
          </a:xfrm>
          <a:prstGeom prst="rect">
            <a:avLst/>
          </a:prstGeom>
          <a:noFill/>
        </p:spPr>
        <p:txBody>
          <a:bodyPr wrap="square" rtlCol="0">
            <a:spAutoFit/>
          </a:bodyPr>
          <a:lstStyle/>
          <a:p>
            <a:r>
              <a:rPr lang="zh-CN" altLang="en-US" sz="2400" dirty="0"/>
              <a:t>阻塞队列</a:t>
            </a:r>
          </a:p>
        </p:txBody>
      </p:sp>
      <p:sp>
        <p:nvSpPr>
          <p:cNvPr id="28" name="Bent-Up Arrow 27"/>
          <p:cNvSpPr/>
          <p:nvPr/>
        </p:nvSpPr>
        <p:spPr>
          <a:xfrm rot="16200000" flipH="1">
            <a:off x="6442075" y="3658870"/>
            <a:ext cx="1487805" cy="1993265"/>
          </a:xfrm>
          <a:prstGeom prst="bentUpArrow">
            <a:avLst>
              <a:gd name="adj1" fmla="val 5297"/>
              <a:gd name="adj2" fmla="val 730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文本框 24"/>
          <p:cNvSpPr txBox="1"/>
          <p:nvPr/>
        </p:nvSpPr>
        <p:spPr>
          <a:xfrm>
            <a:off x="6587490" y="4707255"/>
            <a:ext cx="1507490" cy="460375"/>
          </a:xfrm>
          <a:prstGeom prst="rect">
            <a:avLst/>
          </a:prstGeom>
          <a:noFill/>
        </p:spPr>
        <p:txBody>
          <a:bodyPr wrap="square" rtlCol="0">
            <a:spAutoFit/>
          </a:bodyPr>
          <a:lstStyle/>
          <a:p>
            <a:r>
              <a:rPr lang="zh-CN" altLang="en-US" sz="2400" dirty="0"/>
              <a:t>等待事件</a:t>
            </a:r>
          </a:p>
        </p:txBody>
      </p:sp>
      <p:sp>
        <p:nvSpPr>
          <p:cNvPr id="30" name="Bent-Up Arrow 29"/>
          <p:cNvSpPr/>
          <p:nvPr/>
        </p:nvSpPr>
        <p:spPr>
          <a:xfrm flipH="1">
            <a:off x="3047365" y="3423920"/>
            <a:ext cx="829310" cy="1895475"/>
          </a:xfrm>
          <a:prstGeom prst="bentUpArrow">
            <a:avLst>
              <a:gd name="adj1" fmla="val 8565"/>
              <a:gd name="adj2" fmla="val 1294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Box 31"/>
          <p:cNvSpPr txBox="1"/>
          <p:nvPr/>
        </p:nvSpPr>
        <p:spPr>
          <a:xfrm>
            <a:off x="1797050" y="1574800"/>
            <a:ext cx="6228080" cy="521970"/>
          </a:xfrm>
          <a:prstGeom prst="rect">
            <a:avLst/>
          </a:prstGeom>
          <a:noFill/>
        </p:spPr>
        <p:txBody>
          <a:bodyPr wrap="none" rtlCol="0" anchor="t">
            <a:spAutoFit/>
          </a:bodyPr>
          <a:lstStyle/>
          <a:p>
            <a:r>
              <a:rPr lang="zh-CN" altLang="en-US" sz="2800">
                <a:sym typeface="+mn-ea"/>
              </a:rPr>
              <a:t>如何实现：让未阻塞的等待最久的优先</a:t>
            </a:r>
          </a:p>
        </p:txBody>
      </p:sp>
      <p:sp>
        <p:nvSpPr>
          <p:cNvPr id="33" name="Text Box 32"/>
          <p:cNvSpPr txBox="1"/>
          <p:nvPr/>
        </p:nvSpPr>
        <p:spPr>
          <a:xfrm>
            <a:off x="1657985" y="5905500"/>
            <a:ext cx="7294880" cy="521970"/>
          </a:xfrm>
          <a:prstGeom prst="rect">
            <a:avLst/>
          </a:prstGeom>
          <a:noFill/>
        </p:spPr>
        <p:txBody>
          <a:bodyPr wrap="none" rtlCol="0">
            <a:spAutoFit/>
          </a:bodyPr>
          <a:lstStyle/>
          <a:p>
            <a:r>
              <a:rPr lang="zh-CN" altLang="en-US" sz="2800" dirty="0"/>
              <a:t>缺点：一个事件完成，就需扫描整个阻塞队列</a:t>
            </a:r>
          </a:p>
        </p:txBody>
      </p:sp>
      <p:sp>
        <p:nvSpPr>
          <p:cNvPr id="22" name="文本框 24"/>
          <p:cNvSpPr txBox="1"/>
          <p:nvPr/>
        </p:nvSpPr>
        <p:spPr>
          <a:xfrm>
            <a:off x="2266950" y="4113321"/>
            <a:ext cx="829310" cy="830997"/>
          </a:xfrm>
          <a:prstGeom prst="rect">
            <a:avLst/>
          </a:prstGeom>
          <a:noFill/>
        </p:spPr>
        <p:txBody>
          <a:bodyPr wrap="square" rtlCol="0">
            <a:spAutoFit/>
          </a:bodyPr>
          <a:lstStyle/>
          <a:p>
            <a:r>
              <a:rPr lang="zh-CN" altLang="en-US" sz="2400" dirty="0"/>
              <a:t>事件</a:t>
            </a:r>
            <a:endParaRPr lang="en-US" altLang="zh-CN" sz="2400" dirty="0"/>
          </a:p>
          <a:p>
            <a:r>
              <a:rPr lang="zh-CN" altLang="en-US" sz="2400" dirty="0"/>
              <a:t>发生</a:t>
            </a:r>
          </a:p>
        </p:txBody>
      </p:sp>
      <p:sp>
        <p:nvSpPr>
          <p:cNvPr id="2" name="灯片编号占位符 1"/>
          <p:cNvSpPr>
            <a:spLocks noGrp="1"/>
          </p:cNvSpPr>
          <p:nvPr>
            <p:ph type="sldNum" sz="quarter" idx="12"/>
          </p:nvPr>
        </p:nvSpPr>
        <p:spPr/>
        <p:txBody>
          <a:bodyPr/>
          <a:lstStyle/>
          <a:p>
            <a:fld id="{D75B5637-C3CB-4C8A-8640-3609C004F1D9}" type="slidenum">
              <a:rPr lang="zh-CN" altLang="en-US" smtClean="0"/>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bldLvl="0" animBg="1"/>
      <p:bldP spid="29" grpId="0"/>
      <p:bldP spid="29" grpId="1"/>
      <p:bldP spid="30" grpId="0" animBg="1"/>
      <p:bldP spid="30" grpId="1" bldLvl="0" animBg="1"/>
      <p:bldP spid="32" grpId="0"/>
      <p:bldP spid="32" grpId="1"/>
      <p:bldP spid="33" grpId="0"/>
      <p:bldP spid="33" grpId="1"/>
      <p:bldP spid="22" grpId="0"/>
      <p:bldP spid="2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多阻塞队列</a:t>
            </a:r>
          </a:p>
        </p:txBody>
      </p:sp>
      <p:graphicFrame>
        <p:nvGraphicFramePr>
          <p:cNvPr id="15" name="表格 15"/>
          <p:cNvGraphicFramePr>
            <a:graphicFrameLocks noGrp="1"/>
          </p:cNvGraphicFramePr>
          <p:nvPr/>
        </p:nvGraphicFramePr>
        <p:xfrm>
          <a:off x="3838575" y="1778635"/>
          <a:ext cx="20574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sp>
        <p:nvSpPr>
          <p:cNvPr id="16" name="流程图: 过程 15"/>
          <p:cNvSpPr/>
          <p:nvPr/>
        </p:nvSpPr>
        <p:spPr>
          <a:xfrm>
            <a:off x="7317598" y="1391693"/>
            <a:ext cx="1362270" cy="1045029"/>
          </a:xfrm>
          <a:prstGeom prst="flowChartProcess">
            <a:avLst/>
          </a:prstGeom>
          <a:ln w="57150"/>
          <a:effectLst>
            <a:glow rad="635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处理器</a:t>
            </a:r>
          </a:p>
        </p:txBody>
      </p:sp>
      <p:sp>
        <p:nvSpPr>
          <p:cNvPr id="17" name="箭头: 右 16"/>
          <p:cNvSpPr/>
          <p:nvPr/>
        </p:nvSpPr>
        <p:spPr>
          <a:xfrm>
            <a:off x="5953760" y="1778635"/>
            <a:ext cx="130619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120689" y="1317289"/>
            <a:ext cx="971938" cy="460375"/>
          </a:xfrm>
          <a:prstGeom prst="rect">
            <a:avLst/>
          </a:prstGeom>
          <a:noFill/>
        </p:spPr>
        <p:txBody>
          <a:bodyPr wrap="square" rtlCol="0">
            <a:spAutoFit/>
          </a:bodyPr>
          <a:lstStyle/>
          <a:p>
            <a:r>
              <a:rPr lang="zh-CN" altLang="en-US" sz="2400" dirty="0"/>
              <a:t>调度</a:t>
            </a:r>
          </a:p>
        </p:txBody>
      </p:sp>
      <p:sp>
        <p:nvSpPr>
          <p:cNvPr id="19" name="箭头: 右 18"/>
          <p:cNvSpPr/>
          <p:nvPr/>
        </p:nvSpPr>
        <p:spPr>
          <a:xfrm>
            <a:off x="8737600" y="1778635"/>
            <a:ext cx="1242695"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8737810" y="1391790"/>
            <a:ext cx="971938" cy="460375"/>
          </a:xfrm>
          <a:prstGeom prst="rect">
            <a:avLst/>
          </a:prstGeom>
          <a:noFill/>
        </p:spPr>
        <p:txBody>
          <a:bodyPr wrap="square" rtlCol="0">
            <a:spAutoFit/>
          </a:bodyPr>
          <a:lstStyle/>
          <a:p>
            <a:r>
              <a:rPr lang="zh-CN" altLang="en-US" sz="2400" dirty="0"/>
              <a:t>释放</a:t>
            </a:r>
          </a:p>
        </p:txBody>
      </p:sp>
      <p:sp>
        <p:nvSpPr>
          <p:cNvPr id="21" name="箭头: 右 20"/>
          <p:cNvSpPr/>
          <p:nvPr/>
        </p:nvSpPr>
        <p:spPr>
          <a:xfrm>
            <a:off x="2362200" y="1778635"/>
            <a:ext cx="1464310" cy="27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4076700" y="1233170"/>
            <a:ext cx="1722755" cy="460375"/>
          </a:xfrm>
          <a:prstGeom prst="rect">
            <a:avLst/>
          </a:prstGeom>
          <a:noFill/>
        </p:spPr>
        <p:txBody>
          <a:bodyPr wrap="square" rtlCol="0">
            <a:spAutoFit/>
          </a:bodyPr>
          <a:lstStyle/>
          <a:p>
            <a:r>
              <a:rPr lang="zh-CN" altLang="en-US" sz="2400" dirty="0"/>
              <a:t>就绪队列</a:t>
            </a:r>
          </a:p>
        </p:txBody>
      </p:sp>
      <p:sp>
        <p:nvSpPr>
          <p:cNvPr id="13" name="文本框 24"/>
          <p:cNvSpPr txBox="1"/>
          <p:nvPr/>
        </p:nvSpPr>
        <p:spPr>
          <a:xfrm>
            <a:off x="1885315" y="1318260"/>
            <a:ext cx="1870075" cy="460375"/>
          </a:xfrm>
          <a:prstGeom prst="rect">
            <a:avLst/>
          </a:prstGeom>
          <a:noFill/>
        </p:spPr>
        <p:txBody>
          <a:bodyPr wrap="square" rtlCol="0">
            <a:spAutoFit/>
          </a:bodyPr>
          <a:lstStyle/>
          <a:p>
            <a:r>
              <a:rPr lang="zh-CN" altLang="en-US" sz="2400" dirty="0"/>
              <a:t>加载进队列</a:t>
            </a:r>
          </a:p>
        </p:txBody>
      </p:sp>
      <p:sp>
        <p:nvSpPr>
          <p:cNvPr id="23" name="Curved Up Arrow 22"/>
          <p:cNvSpPr/>
          <p:nvPr/>
        </p:nvSpPr>
        <p:spPr>
          <a:xfrm flipH="1">
            <a:off x="3072130" y="2149475"/>
            <a:ext cx="4720590" cy="51689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文本框 17"/>
          <p:cNvSpPr txBox="1"/>
          <p:nvPr/>
        </p:nvSpPr>
        <p:spPr>
          <a:xfrm>
            <a:off x="4981499" y="2205019"/>
            <a:ext cx="971938" cy="460375"/>
          </a:xfrm>
          <a:prstGeom prst="rect">
            <a:avLst/>
          </a:prstGeom>
          <a:noFill/>
        </p:spPr>
        <p:txBody>
          <a:bodyPr wrap="square" rtlCol="0">
            <a:spAutoFit/>
          </a:bodyPr>
          <a:lstStyle/>
          <a:p>
            <a:r>
              <a:rPr lang="zh-CN" altLang="en-US" sz="2400" dirty="0"/>
              <a:t>超时</a:t>
            </a:r>
          </a:p>
        </p:txBody>
      </p:sp>
      <p:graphicFrame>
        <p:nvGraphicFramePr>
          <p:cNvPr id="26" name="表格 15"/>
          <p:cNvGraphicFramePr>
            <a:graphicFrameLocks noGrp="1"/>
          </p:cNvGraphicFramePr>
          <p:nvPr/>
        </p:nvGraphicFramePr>
        <p:xfrm>
          <a:off x="3838575" y="3721735"/>
          <a:ext cx="20574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sp>
        <p:nvSpPr>
          <p:cNvPr id="27" name="文本框 24"/>
          <p:cNvSpPr txBox="1"/>
          <p:nvPr/>
        </p:nvSpPr>
        <p:spPr>
          <a:xfrm>
            <a:off x="4076700" y="3176270"/>
            <a:ext cx="1722755" cy="460375"/>
          </a:xfrm>
          <a:prstGeom prst="rect">
            <a:avLst/>
          </a:prstGeom>
          <a:noFill/>
        </p:spPr>
        <p:txBody>
          <a:bodyPr wrap="square" rtlCol="0">
            <a:spAutoFit/>
          </a:bodyPr>
          <a:lstStyle/>
          <a:p>
            <a:r>
              <a:rPr lang="zh-CN" altLang="en-US" sz="2400" dirty="0"/>
              <a:t>事件</a:t>
            </a:r>
            <a:r>
              <a:rPr lang="en-US" altLang="zh-CN" sz="2400" dirty="0"/>
              <a:t>1</a:t>
            </a:r>
            <a:r>
              <a:rPr lang="zh-CN" altLang="en-US" sz="2400" dirty="0"/>
              <a:t>队列</a:t>
            </a:r>
          </a:p>
        </p:txBody>
      </p:sp>
      <p:sp>
        <p:nvSpPr>
          <p:cNvPr id="28" name="Bent-Up Arrow 27"/>
          <p:cNvSpPr/>
          <p:nvPr/>
        </p:nvSpPr>
        <p:spPr>
          <a:xfrm rot="16200000" flipH="1">
            <a:off x="6276340" y="2284095"/>
            <a:ext cx="1487805" cy="1993265"/>
          </a:xfrm>
          <a:prstGeom prst="bentUpArrow">
            <a:avLst>
              <a:gd name="adj1" fmla="val 5297"/>
              <a:gd name="adj2" fmla="val 730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文本框 24"/>
          <p:cNvSpPr txBox="1"/>
          <p:nvPr/>
        </p:nvSpPr>
        <p:spPr>
          <a:xfrm>
            <a:off x="6304280" y="3332480"/>
            <a:ext cx="1624965" cy="460375"/>
          </a:xfrm>
          <a:prstGeom prst="rect">
            <a:avLst/>
          </a:prstGeom>
          <a:noFill/>
        </p:spPr>
        <p:txBody>
          <a:bodyPr wrap="square" rtlCol="0">
            <a:spAutoFit/>
          </a:bodyPr>
          <a:lstStyle/>
          <a:p>
            <a:r>
              <a:rPr lang="zh-CN" altLang="en-US" sz="2400" dirty="0"/>
              <a:t>等待事件</a:t>
            </a:r>
            <a:r>
              <a:rPr lang="en-US" altLang="zh-CN" sz="2400" dirty="0"/>
              <a:t>1</a:t>
            </a:r>
          </a:p>
        </p:txBody>
      </p:sp>
      <p:sp>
        <p:nvSpPr>
          <p:cNvPr id="30" name="Bent-Up Arrow 29"/>
          <p:cNvSpPr/>
          <p:nvPr/>
        </p:nvSpPr>
        <p:spPr>
          <a:xfrm flipH="1">
            <a:off x="2881630" y="2049145"/>
            <a:ext cx="829310" cy="1895475"/>
          </a:xfrm>
          <a:prstGeom prst="bentUpArrow">
            <a:avLst>
              <a:gd name="adj1" fmla="val 8565"/>
              <a:gd name="adj2" fmla="val 1294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表格 15"/>
          <p:cNvGraphicFramePr>
            <a:graphicFrameLocks noGrp="1"/>
          </p:cNvGraphicFramePr>
          <p:nvPr/>
        </p:nvGraphicFramePr>
        <p:xfrm>
          <a:off x="3826510" y="4824095"/>
          <a:ext cx="20574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sp>
        <p:nvSpPr>
          <p:cNvPr id="4" name="文本框 24"/>
          <p:cNvSpPr txBox="1"/>
          <p:nvPr/>
        </p:nvSpPr>
        <p:spPr>
          <a:xfrm>
            <a:off x="4064635" y="4278630"/>
            <a:ext cx="1722755" cy="460375"/>
          </a:xfrm>
          <a:prstGeom prst="rect">
            <a:avLst/>
          </a:prstGeom>
          <a:noFill/>
        </p:spPr>
        <p:txBody>
          <a:bodyPr wrap="square" rtlCol="0">
            <a:spAutoFit/>
          </a:bodyPr>
          <a:lstStyle/>
          <a:p>
            <a:r>
              <a:rPr lang="zh-CN" altLang="en-US" sz="2400" dirty="0"/>
              <a:t>事件</a:t>
            </a:r>
            <a:r>
              <a:rPr lang="en-US" altLang="zh-CN" sz="2400" dirty="0"/>
              <a:t>2</a:t>
            </a:r>
            <a:r>
              <a:rPr lang="zh-CN" altLang="en-US" sz="2400" dirty="0"/>
              <a:t>队列</a:t>
            </a:r>
          </a:p>
        </p:txBody>
      </p:sp>
      <p:sp>
        <p:nvSpPr>
          <p:cNvPr id="5" name="文本框 24"/>
          <p:cNvSpPr txBox="1"/>
          <p:nvPr/>
        </p:nvSpPr>
        <p:spPr>
          <a:xfrm>
            <a:off x="6292215" y="4434840"/>
            <a:ext cx="1624965" cy="460375"/>
          </a:xfrm>
          <a:prstGeom prst="rect">
            <a:avLst/>
          </a:prstGeom>
          <a:noFill/>
        </p:spPr>
        <p:txBody>
          <a:bodyPr wrap="square" rtlCol="0">
            <a:spAutoFit/>
          </a:bodyPr>
          <a:lstStyle/>
          <a:p>
            <a:r>
              <a:rPr lang="zh-CN" altLang="en-US" sz="2400" dirty="0"/>
              <a:t>等待事件</a:t>
            </a:r>
            <a:r>
              <a:rPr lang="en-US" altLang="zh-CN" sz="2400" dirty="0"/>
              <a:t>2</a:t>
            </a:r>
          </a:p>
        </p:txBody>
      </p:sp>
      <p:sp>
        <p:nvSpPr>
          <p:cNvPr id="6" name="Bent-Up Arrow 5"/>
          <p:cNvSpPr/>
          <p:nvPr/>
        </p:nvSpPr>
        <p:spPr>
          <a:xfrm flipH="1">
            <a:off x="2869565" y="3151505"/>
            <a:ext cx="829310" cy="1895475"/>
          </a:xfrm>
          <a:prstGeom prst="bentUpArrow">
            <a:avLst>
              <a:gd name="adj1" fmla="val 8565"/>
              <a:gd name="adj2" fmla="val 1294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ent-Up Arrow 6"/>
          <p:cNvSpPr/>
          <p:nvPr/>
        </p:nvSpPr>
        <p:spPr>
          <a:xfrm rot="16200000" flipH="1">
            <a:off x="6276340" y="3383915"/>
            <a:ext cx="1487805" cy="1993265"/>
          </a:xfrm>
          <a:prstGeom prst="bentUpArrow">
            <a:avLst>
              <a:gd name="adj1" fmla="val 5297"/>
              <a:gd name="adj2" fmla="val 730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表格 15"/>
          <p:cNvGraphicFramePr>
            <a:graphicFrameLocks noGrp="1"/>
          </p:cNvGraphicFramePr>
          <p:nvPr/>
        </p:nvGraphicFramePr>
        <p:xfrm>
          <a:off x="3826510" y="5848350"/>
          <a:ext cx="2057400" cy="37084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tblGrid>
              <a:tr h="370840">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0000"/>
                  </a:ext>
                </a:extLst>
              </a:tr>
            </a:tbl>
          </a:graphicData>
        </a:graphic>
      </p:graphicFrame>
      <p:sp>
        <p:nvSpPr>
          <p:cNvPr id="9" name="文本框 24"/>
          <p:cNvSpPr txBox="1"/>
          <p:nvPr/>
        </p:nvSpPr>
        <p:spPr>
          <a:xfrm>
            <a:off x="4064635" y="5302885"/>
            <a:ext cx="1722755" cy="460375"/>
          </a:xfrm>
          <a:prstGeom prst="rect">
            <a:avLst/>
          </a:prstGeom>
          <a:noFill/>
        </p:spPr>
        <p:txBody>
          <a:bodyPr wrap="square" rtlCol="0">
            <a:spAutoFit/>
          </a:bodyPr>
          <a:lstStyle/>
          <a:p>
            <a:r>
              <a:rPr lang="zh-CN" altLang="en-US" sz="2400" dirty="0"/>
              <a:t>事件</a:t>
            </a:r>
            <a:r>
              <a:rPr lang="en-US" altLang="zh-CN" sz="2400" dirty="0"/>
              <a:t>n</a:t>
            </a:r>
            <a:r>
              <a:rPr lang="zh-CN" altLang="en-US" sz="2400" dirty="0"/>
              <a:t>队列</a:t>
            </a:r>
          </a:p>
        </p:txBody>
      </p:sp>
      <p:sp>
        <p:nvSpPr>
          <p:cNvPr id="10" name="文本框 24"/>
          <p:cNvSpPr txBox="1"/>
          <p:nvPr/>
        </p:nvSpPr>
        <p:spPr>
          <a:xfrm>
            <a:off x="6292215" y="5459095"/>
            <a:ext cx="1624965" cy="460375"/>
          </a:xfrm>
          <a:prstGeom prst="rect">
            <a:avLst/>
          </a:prstGeom>
          <a:noFill/>
        </p:spPr>
        <p:txBody>
          <a:bodyPr wrap="square" rtlCol="0">
            <a:spAutoFit/>
          </a:bodyPr>
          <a:lstStyle/>
          <a:p>
            <a:r>
              <a:rPr lang="zh-CN" altLang="en-US" sz="2400" dirty="0"/>
              <a:t>等待事件</a:t>
            </a:r>
            <a:r>
              <a:rPr lang="en-US" altLang="zh-CN" sz="2400" dirty="0"/>
              <a:t>n</a:t>
            </a:r>
          </a:p>
        </p:txBody>
      </p:sp>
      <p:sp>
        <p:nvSpPr>
          <p:cNvPr id="11" name="Bent-Up Arrow 10"/>
          <p:cNvSpPr/>
          <p:nvPr/>
        </p:nvSpPr>
        <p:spPr>
          <a:xfrm flipH="1">
            <a:off x="2869565" y="4175760"/>
            <a:ext cx="829310" cy="1895475"/>
          </a:xfrm>
          <a:prstGeom prst="bentUpArrow">
            <a:avLst>
              <a:gd name="adj1" fmla="val 8565"/>
              <a:gd name="adj2" fmla="val 1294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ent-Up Arrow 11"/>
          <p:cNvSpPr/>
          <p:nvPr/>
        </p:nvSpPr>
        <p:spPr>
          <a:xfrm rot="16200000" flipH="1">
            <a:off x="6276340" y="4408170"/>
            <a:ext cx="1487805" cy="1993265"/>
          </a:xfrm>
          <a:prstGeom prst="bentUpArrow">
            <a:avLst>
              <a:gd name="adj1" fmla="val 5297"/>
              <a:gd name="adj2" fmla="val 7308"/>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文本框 24"/>
          <p:cNvSpPr txBox="1"/>
          <p:nvPr/>
        </p:nvSpPr>
        <p:spPr>
          <a:xfrm>
            <a:off x="1885315" y="3109126"/>
            <a:ext cx="961229" cy="830997"/>
          </a:xfrm>
          <a:prstGeom prst="rect">
            <a:avLst/>
          </a:prstGeom>
          <a:noFill/>
        </p:spPr>
        <p:txBody>
          <a:bodyPr wrap="square" rtlCol="0">
            <a:spAutoFit/>
          </a:bodyPr>
          <a:lstStyle/>
          <a:p>
            <a:r>
              <a:rPr lang="zh-CN" altLang="en-US" sz="2400" dirty="0"/>
              <a:t>事件</a:t>
            </a:r>
            <a:r>
              <a:rPr lang="en-US" altLang="zh-CN" sz="2400" dirty="0"/>
              <a:t>1</a:t>
            </a:r>
          </a:p>
          <a:p>
            <a:r>
              <a:rPr lang="zh-CN" altLang="en-US" sz="2400" dirty="0"/>
              <a:t>发生</a:t>
            </a:r>
          </a:p>
        </p:txBody>
      </p:sp>
      <p:sp>
        <p:nvSpPr>
          <p:cNvPr id="32" name="文本框 24"/>
          <p:cNvSpPr txBox="1"/>
          <p:nvPr/>
        </p:nvSpPr>
        <p:spPr>
          <a:xfrm>
            <a:off x="1821224" y="4339104"/>
            <a:ext cx="961229" cy="830997"/>
          </a:xfrm>
          <a:prstGeom prst="rect">
            <a:avLst/>
          </a:prstGeom>
          <a:noFill/>
        </p:spPr>
        <p:txBody>
          <a:bodyPr wrap="square" rtlCol="0">
            <a:spAutoFit/>
          </a:bodyPr>
          <a:lstStyle/>
          <a:p>
            <a:r>
              <a:rPr lang="zh-CN" altLang="en-US" sz="2400" dirty="0"/>
              <a:t>事件</a:t>
            </a:r>
            <a:r>
              <a:rPr lang="en-US" altLang="zh-CN" sz="2400" dirty="0"/>
              <a:t>2</a:t>
            </a:r>
          </a:p>
          <a:p>
            <a:r>
              <a:rPr lang="zh-CN" altLang="en-US" sz="2400" dirty="0"/>
              <a:t>发生</a:t>
            </a:r>
          </a:p>
        </p:txBody>
      </p:sp>
      <p:sp>
        <p:nvSpPr>
          <p:cNvPr id="33" name="文本框 24"/>
          <p:cNvSpPr txBox="1"/>
          <p:nvPr/>
        </p:nvSpPr>
        <p:spPr>
          <a:xfrm>
            <a:off x="1859123" y="5432851"/>
            <a:ext cx="961229" cy="830997"/>
          </a:xfrm>
          <a:prstGeom prst="rect">
            <a:avLst/>
          </a:prstGeom>
          <a:noFill/>
        </p:spPr>
        <p:txBody>
          <a:bodyPr wrap="square" rtlCol="0">
            <a:spAutoFit/>
          </a:bodyPr>
          <a:lstStyle/>
          <a:p>
            <a:r>
              <a:rPr lang="zh-CN" altLang="en-US" sz="2400" dirty="0"/>
              <a:t>事件</a:t>
            </a:r>
            <a:r>
              <a:rPr lang="en-US" altLang="zh-CN" sz="2400" dirty="0"/>
              <a:t>3</a:t>
            </a:r>
          </a:p>
          <a:p>
            <a:r>
              <a:rPr lang="zh-CN" altLang="en-US" sz="2400" dirty="0"/>
              <a:t>发生</a:t>
            </a:r>
          </a:p>
        </p:txBody>
      </p:sp>
      <p:sp>
        <p:nvSpPr>
          <p:cNvPr id="14" name="灯片编号占位符 13"/>
          <p:cNvSpPr>
            <a:spLocks noGrp="1"/>
          </p:cNvSpPr>
          <p:nvPr>
            <p:ph type="sldNum" sz="quarter" idx="12"/>
          </p:nvPr>
        </p:nvSpPr>
        <p:spPr/>
        <p:txBody>
          <a:bodyPr/>
          <a:lstStyle/>
          <a:p>
            <a:fld id="{D75B5637-C3CB-4C8A-8640-3609C004F1D9}" type="slidenum">
              <a:rPr lang="zh-CN" altLang="en-US" smtClean="0"/>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8" grpId="1" bldLvl="0" animBg="1"/>
      <p:bldP spid="29" grpId="0"/>
      <p:bldP spid="29" grpId="1"/>
      <p:bldP spid="30" grpId="0" animBg="1"/>
      <p:bldP spid="30" grpId="1" bldLvl="0" animBg="1"/>
      <p:bldP spid="4" grpId="0"/>
      <p:bldP spid="4" grpId="1"/>
      <p:bldP spid="5" grpId="0"/>
      <p:bldP spid="5" grpId="1"/>
      <p:bldP spid="6" grpId="0" animBg="1"/>
      <p:bldP spid="6" grpId="1" bldLvl="0" animBg="1"/>
      <p:bldP spid="7" grpId="0" animBg="1"/>
      <p:bldP spid="7" grpId="1" bldLvl="0" animBg="1"/>
      <p:bldP spid="9" grpId="0"/>
      <p:bldP spid="9" grpId="1"/>
      <p:bldP spid="10" grpId="0"/>
      <p:bldP spid="10" grpId="1"/>
      <p:bldP spid="11" grpId="0" animBg="1"/>
      <p:bldP spid="11" grpId="1" bldLvl="0" animBg="1"/>
      <p:bldP spid="12" grpId="0" animBg="1"/>
      <p:bldP spid="12" grpId="1" bldLvl="0" animBg="1"/>
      <p:bldP spid="31" grpId="0"/>
      <p:bldP spid="31" grpId="1"/>
      <p:bldP spid="32" grpId="0"/>
      <p:bldP spid="32" grpId="1"/>
      <p:bldP spid="33" grpId="0"/>
      <p:bldP spid="3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重新考虑设计方案</a:t>
            </a:r>
            <a:endParaRPr lang="en-US" dirty="0"/>
          </a:p>
        </p:txBody>
      </p:sp>
      <p:graphicFrame>
        <p:nvGraphicFramePr>
          <p:cNvPr id="4" name="表格 4"/>
          <p:cNvGraphicFramePr>
            <a:graphicFrameLocks noGrp="1"/>
          </p:cNvGraphicFramePr>
          <p:nvPr>
            <p:ph idx="1"/>
          </p:nvPr>
        </p:nvGraphicFramePr>
        <p:xfrm>
          <a:off x="838200" y="2133534"/>
          <a:ext cx="10515600" cy="3091609"/>
        </p:xfrm>
        <a:graphic>
          <a:graphicData uri="http://schemas.openxmlformats.org/drawingml/2006/table">
            <a:tbl>
              <a:tblPr firstRow="1" bandRow="1">
                <a:tableStyleId>{5C22544A-7EE6-4342-B048-85BDC9FD1C3A}</a:tableStyleId>
              </a:tblPr>
              <a:tblGrid>
                <a:gridCol w="1214535">
                  <a:extLst>
                    <a:ext uri="{9D8B030D-6E8A-4147-A177-3AD203B41FA5}">
                      <a16:colId xmlns:a16="http://schemas.microsoft.com/office/drawing/2014/main" val="20000"/>
                    </a:ext>
                  </a:extLst>
                </a:gridCol>
                <a:gridCol w="1138334">
                  <a:extLst>
                    <a:ext uri="{9D8B030D-6E8A-4147-A177-3AD203B41FA5}">
                      <a16:colId xmlns:a16="http://schemas.microsoft.com/office/drawing/2014/main" val="20001"/>
                    </a:ext>
                  </a:extLst>
                </a:gridCol>
                <a:gridCol w="2071396">
                  <a:extLst>
                    <a:ext uri="{9D8B030D-6E8A-4147-A177-3AD203B41FA5}">
                      <a16:colId xmlns:a16="http://schemas.microsoft.com/office/drawing/2014/main" val="20002"/>
                    </a:ext>
                  </a:extLst>
                </a:gridCol>
                <a:gridCol w="6091335">
                  <a:extLst>
                    <a:ext uri="{9D8B030D-6E8A-4147-A177-3AD203B41FA5}">
                      <a16:colId xmlns:a16="http://schemas.microsoft.com/office/drawing/2014/main" val="20003"/>
                    </a:ext>
                  </a:extLst>
                </a:gridCol>
              </a:tblGrid>
              <a:tr h="959465">
                <a:tc>
                  <a:txBody>
                    <a:bodyPr/>
                    <a:lstStyle/>
                    <a:p>
                      <a:pPr algn="ctr"/>
                      <a:r>
                        <a:rPr lang="zh-CN" altLang="en-US" sz="2400" dirty="0">
                          <a:solidFill>
                            <a:schemeClr val="tx1"/>
                          </a:solidFill>
                        </a:rPr>
                        <a:t>是否</a:t>
                      </a:r>
                      <a:endParaRPr lang="en-US" altLang="zh-CN" sz="2400" dirty="0">
                        <a:solidFill>
                          <a:schemeClr val="tx1"/>
                        </a:solidFill>
                      </a:endParaRPr>
                    </a:p>
                    <a:p>
                      <a:pPr algn="ctr"/>
                      <a:r>
                        <a:rPr lang="zh-CN" altLang="en-US" sz="2400" dirty="0">
                          <a:solidFill>
                            <a:schemeClr val="tx1"/>
                          </a:solidFill>
                        </a:rPr>
                        <a:t>已阻塞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zh-CN" altLang="en-US" sz="2400" dirty="0">
                          <a:solidFill>
                            <a:schemeClr val="tx1"/>
                          </a:solidFill>
                        </a:rPr>
                        <a:t>是否</a:t>
                      </a:r>
                      <a:endParaRPr lang="en-US" altLang="zh-CN" sz="2400" dirty="0">
                        <a:solidFill>
                          <a:schemeClr val="tx1"/>
                        </a:solidFill>
                      </a:endParaRPr>
                    </a:p>
                    <a:p>
                      <a:pPr algn="ctr"/>
                      <a:r>
                        <a:rPr lang="zh-CN" altLang="en-US" sz="2400" dirty="0">
                          <a:solidFill>
                            <a:schemeClr val="tx1"/>
                          </a:solidFill>
                        </a:rPr>
                        <a:t>已挂起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zh-CN" altLang="en-US" sz="2400" dirty="0">
                          <a:solidFill>
                            <a:schemeClr val="tx1"/>
                          </a:solidFill>
                        </a:rPr>
                        <a:t>状态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algn="ctr" defTabSz="914400" rtl="0" eaLnBrk="1" latinLnBrk="0" hangingPunct="1"/>
                      <a:r>
                        <a:rPr lang="zh-CN" altLang="en-US" sz="2400" b="1" kern="1200" dirty="0">
                          <a:solidFill>
                            <a:schemeClr val="tx1"/>
                          </a:solidFill>
                          <a:latin typeface="+mn-lt"/>
                          <a:ea typeface="+mn-ea"/>
                          <a:cs typeface="+mn-cs"/>
                        </a:rPr>
                        <a:t>描述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533036">
                <a:tc>
                  <a:txBody>
                    <a:bodyPr/>
                    <a:lstStyle/>
                    <a:p>
                      <a:pPr algn="ctr"/>
                      <a:r>
                        <a:rPr lang="zh-CN" altLang="en-US" sz="2400" dirty="0">
                          <a:solidFill>
                            <a:schemeClr val="tx1"/>
                          </a:solidFill>
                        </a:rPr>
                        <a:t>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就绪态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已在内存且可执行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33036">
                <a:tc>
                  <a:txBody>
                    <a:bodyPr/>
                    <a:lstStyle/>
                    <a:p>
                      <a:pPr algn="ctr"/>
                      <a:r>
                        <a:rPr lang="zh-CN" altLang="en-US" sz="2400" dirty="0">
                          <a:solidFill>
                            <a:schemeClr val="tx1"/>
                          </a:solidFill>
                        </a:rPr>
                        <a:t>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阻塞态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已在内存但须等待一个事件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33036">
                <a:tc>
                  <a:txBody>
                    <a:bodyPr/>
                    <a:lstStyle/>
                    <a:p>
                      <a:pPr algn="ctr"/>
                      <a:r>
                        <a:rPr lang="zh-CN" altLang="en-US" sz="2400" dirty="0">
                          <a:solidFill>
                            <a:schemeClr val="tx1"/>
                          </a:solidFill>
                        </a:rPr>
                        <a:t>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阻塞</a:t>
                      </a:r>
                      <a:r>
                        <a:rPr lang="en-US" altLang="zh-CN" sz="2400" dirty="0">
                          <a:solidFill>
                            <a:schemeClr val="tx1"/>
                          </a:solidFill>
                        </a:rPr>
                        <a:t>/</a:t>
                      </a:r>
                      <a:r>
                        <a:rPr lang="zh-CN" altLang="en-US" sz="2400" dirty="0">
                          <a:solidFill>
                            <a:schemeClr val="tx1"/>
                          </a:solidFill>
                        </a:rPr>
                        <a:t>挂起态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已在外存但须等待一个事件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33036">
                <a:tc>
                  <a:txBody>
                    <a:bodyPr/>
                    <a:lstStyle/>
                    <a:p>
                      <a:pPr algn="ctr"/>
                      <a:r>
                        <a:rPr lang="zh-CN" altLang="en-US" sz="2400" dirty="0">
                          <a:solidFill>
                            <a:schemeClr val="tx1"/>
                          </a:solidFill>
                        </a:rPr>
                        <a:t>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就绪</a:t>
                      </a:r>
                      <a:r>
                        <a:rPr lang="en-US" altLang="zh-CN" sz="2400" dirty="0">
                          <a:solidFill>
                            <a:schemeClr val="tx1"/>
                          </a:solidFill>
                        </a:rPr>
                        <a:t>/</a:t>
                      </a:r>
                      <a:r>
                        <a:rPr lang="zh-CN" altLang="en-US" sz="2400" dirty="0">
                          <a:solidFill>
                            <a:schemeClr val="tx1"/>
                          </a:solidFill>
                        </a:rPr>
                        <a:t>挂起态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solidFill>
                            <a:schemeClr val="tx1"/>
                          </a:solidFill>
                        </a:rPr>
                        <a:t>已在外存且只要载入内存即可执行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 name="灯片编号占位符 2"/>
          <p:cNvSpPr>
            <a:spLocks noGrp="1"/>
          </p:cNvSpPr>
          <p:nvPr>
            <p:ph type="sldNum" sz="quarter" idx="12"/>
          </p:nvPr>
        </p:nvSpPr>
        <p:spPr/>
        <p:txBody>
          <a:bodyPr/>
          <a:lstStyle/>
          <a:p>
            <a:fld id="{D75B5637-C3CB-4C8A-8640-3609C004F1D9}"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97328" y="77701"/>
            <a:ext cx="6309049" cy="8105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highlight>
                  <a:srgbClr val="FFFF00"/>
                </a:highlight>
              </a:rPr>
              <a:t>进程状态转换图</a:t>
            </a:r>
          </a:p>
        </p:txBody>
      </p:sp>
      <p:sp>
        <p:nvSpPr>
          <p:cNvPr id="5" name="椭圆 3"/>
          <p:cNvSpPr/>
          <p:nvPr/>
        </p:nvSpPr>
        <p:spPr>
          <a:xfrm>
            <a:off x="3853543" y="2792961"/>
            <a:ext cx="1856792" cy="97971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就绪态</a:t>
            </a:r>
          </a:p>
        </p:txBody>
      </p:sp>
      <p:sp>
        <p:nvSpPr>
          <p:cNvPr id="6" name="椭圆 4"/>
          <p:cNvSpPr/>
          <p:nvPr/>
        </p:nvSpPr>
        <p:spPr>
          <a:xfrm>
            <a:off x="3873537" y="861723"/>
            <a:ext cx="1856792" cy="97971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新建态</a:t>
            </a:r>
          </a:p>
        </p:txBody>
      </p:sp>
      <p:cxnSp>
        <p:nvCxnSpPr>
          <p:cNvPr id="7" name="直接箭头连接符 6"/>
          <p:cNvCxnSpPr>
            <a:stCxn id="6" idx="4"/>
            <a:endCxn id="5" idx="0"/>
          </p:cNvCxnSpPr>
          <p:nvPr/>
        </p:nvCxnSpPr>
        <p:spPr>
          <a:xfrm flipH="1">
            <a:off x="4781939" y="1841438"/>
            <a:ext cx="19994" cy="95152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8" name="文本框 7"/>
          <p:cNvSpPr txBox="1"/>
          <p:nvPr/>
        </p:nvSpPr>
        <p:spPr>
          <a:xfrm>
            <a:off x="3983109" y="1860427"/>
            <a:ext cx="792480" cy="460375"/>
          </a:xfrm>
          <a:prstGeom prst="rect">
            <a:avLst/>
          </a:prstGeom>
          <a:noFill/>
        </p:spPr>
        <p:txBody>
          <a:bodyPr wrap="none" rtlCol="0">
            <a:spAutoFit/>
          </a:bodyPr>
          <a:lstStyle/>
          <a:p>
            <a:r>
              <a:rPr lang="zh-CN" altLang="en-US" sz="2400" dirty="0"/>
              <a:t>加载</a:t>
            </a:r>
          </a:p>
        </p:txBody>
      </p:sp>
      <p:sp>
        <p:nvSpPr>
          <p:cNvPr id="9" name="椭圆 8"/>
          <p:cNvSpPr/>
          <p:nvPr/>
        </p:nvSpPr>
        <p:spPr>
          <a:xfrm>
            <a:off x="9445691" y="2764768"/>
            <a:ext cx="1856792" cy="97971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退出态</a:t>
            </a:r>
          </a:p>
        </p:txBody>
      </p:sp>
      <p:sp>
        <p:nvSpPr>
          <p:cNvPr id="10" name="椭圆 9"/>
          <p:cNvSpPr/>
          <p:nvPr/>
        </p:nvSpPr>
        <p:spPr>
          <a:xfrm>
            <a:off x="6649617" y="2764768"/>
            <a:ext cx="1856792" cy="97971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运行态</a:t>
            </a:r>
          </a:p>
        </p:txBody>
      </p:sp>
      <p:cxnSp>
        <p:nvCxnSpPr>
          <p:cNvPr id="11" name="直接箭头连接符 10"/>
          <p:cNvCxnSpPr>
            <a:stCxn id="10" idx="6"/>
            <a:endCxn id="9" idx="2"/>
          </p:cNvCxnSpPr>
          <p:nvPr/>
        </p:nvCxnSpPr>
        <p:spPr>
          <a:xfrm>
            <a:off x="8506409" y="3254626"/>
            <a:ext cx="939282"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8579750" y="2691743"/>
            <a:ext cx="792480" cy="460375"/>
          </a:xfrm>
          <a:prstGeom prst="rect">
            <a:avLst/>
          </a:prstGeom>
          <a:noFill/>
        </p:spPr>
        <p:txBody>
          <a:bodyPr wrap="none" rtlCol="0">
            <a:spAutoFit/>
          </a:bodyPr>
          <a:lstStyle/>
          <a:p>
            <a:r>
              <a:rPr lang="zh-CN" altLang="en-US" sz="2400" dirty="0"/>
              <a:t>释放</a:t>
            </a:r>
          </a:p>
        </p:txBody>
      </p:sp>
      <p:cxnSp>
        <p:nvCxnSpPr>
          <p:cNvPr id="13" name="直接箭头连接符 12"/>
          <p:cNvCxnSpPr>
            <a:stCxn id="5" idx="7"/>
            <a:endCxn id="10" idx="1"/>
          </p:cNvCxnSpPr>
          <p:nvPr/>
        </p:nvCxnSpPr>
        <p:spPr>
          <a:xfrm flipV="1">
            <a:off x="5438414" y="2908244"/>
            <a:ext cx="1483124" cy="2819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文本框 13"/>
          <p:cNvSpPr txBox="1"/>
          <p:nvPr/>
        </p:nvSpPr>
        <p:spPr>
          <a:xfrm>
            <a:off x="5700662" y="2388937"/>
            <a:ext cx="792480" cy="460375"/>
          </a:xfrm>
          <a:prstGeom prst="rect">
            <a:avLst/>
          </a:prstGeom>
          <a:noFill/>
        </p:spPr>
        <p:txBody>
          <a:bodyPr wrap="none" rtlCol="0">
            <a:spAutoFit/>
          </a:bodyPr>
          <a:lstStyle/>
          <a:p>
            <a:r>
              <a:rPr lang="zh-CN" altLang="en-US" sz="2400" dirty="0"/>
              <a:t>调度</a:t>
            </a:r>
          </a:p>
        </p:txBody>
      </p:sp>
      <p:cxnSp>
        <p:nvCxnSpPr>
          <p:cNvPr id="15" name="直接箭头连接符 14"/>
          <p:cNvCxnSpPr>
            <a:stCxn id="10" idx="3"/>
            <a:endCxn id="5" idx="5"/>
          </p:cNvCxnSpPr>
          <p:nvPr/>
        </p:nvCxnSpPr>
        <p:spPr>
          <a:xfrm flipH="1">
            <a:off x="5438414" y="3601007"/>
            <a:ext cx="1483124" cy="2819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6" name="文本框 15"/>
          <p:cNvSpPr txBox="1"/>
          <p:nvPr/>
        </p:nvSpPr>
        <p:spPr>
          <a:xfrm>
            <a:off x="5710573" y="3152460"/>
            <a:ext cx="792480" cy="1198880"/>
          </a:xfrm>
          <a:prstGeom prst="rect">
            <a:avLst/>
          </a:prstGeom>
          <a:noFill/>
        </p:spPr>
        <p:txBody>
          <a:bodyPr wrap="none" rtlCol="0">
            <a:spAutoFit/>
          </a:bodyPr>
          <a:lstStyle/>
          <a:p>
            <a:pPr algn="l"/>
            <a:r>
              <a:rPr lang="zh-CN" altLang="en-US" sz="2400" dirty="0">
                <a:sym typeface="+mn-ea"/>
              </a:rPr>
              <a:t>超时</a:t>
            </a:r>
            <a:endParaRPr lang="zh-CN" altLang="en-US" sz="2400" dirty="0"/>
          </a:p>
          <a:p>
            <a:pPr algn="l"/>
            <a:r>
              <a:rPr lang="zh-CN" altLang="en-US" sz="2400" dirty="0">
                <a:sym typeface="+mn-ea"/>
              </a:rPr>
              <a:t>抢占</a:t>
            </a:r>
            <a:endParaRPr lang="zh-CN" altLang="en-US" sz="2400" dirty="0"/>
          </a:p>
          <a:p>
            <a:pPr algn="l"/>
            <a:r>
              <a:rPr lang="zh-CN" altLang="en-US" sz="2400" dirty="0">
                <a:sym typeface="+mn-ea"/>
              </a:rPr>
              <a:t>自愿</a:t>
            </a:r>
            <a:endParaRPr lang="zh-CN" altLang="en-US" sz="2400" dirty="0"/>
          </a:p>
        </p:txBody>
      </p:sp>
      <p:sp>
        <p:nvSpPr>
          <p:cNvPr id="21" name="椭圆 20"/>
          <p:cNvSpPr/>
          <p:nvPr/>
        </p:nvSpPr>
        <p:spPr>
          <a:xfrm>
            <a:off x="3853543" y="5082071"/>
            <a:ext cx="1856792" cy="979715"/>
          </a:xfrm>
          <a:prstGeom prst="ellipse">
            <a:avLst/>
          </a:prstGeom>
          <a:ln w="19050"/>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阻塞态</a:t>
            </a:r>
          </a:p>
        </p:txBody>
      </p:sp>
      <p:cxnSp>
        <p:nvCxnSpPr>
          <p:cNvPr id="23" name="直接箭头连接符 22"/>
          <p:cNvCxnSpPr>
            <a:stCxn id="21" idx="0"/>
            <a:endCxn id="5" idx="4"/>
          </p:cNvCxnSpPr>
          <p:nvPr/>
        </p:nvCxnSpPr>
        <p:spPr>
          <a:xfrm flipV="1">
            <a:off x="4781939" y="3772676"/>
            <a:ext cx="0" cy="130939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10" idx="4"/>
            <a:endCxn id="21" idx="6"/>
          </p:cNvCxnSpPr>
          <p:nvPr/>
        </p:nvCxnSpPr>
        <p:spPr>
          <a:xfrm flipH="1">
            <a:off x="5710335" y="3744483"/>
            <a:ext cx="1867678" cy="182744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6708672" y="4420173"/>
            <a:ext cx="1402080" cy="460375"/>
          </a:xfrm>
          <a:prstGeom prst="rect">
            <a:avLst/>
          </a:prstGeom>
          <a:noFill/>
        </p:spPr>
        <p:txBody>
          <a:bodyPr wrap="none" rtlCol="0">
            <a:spAutoFit/>
          </a:bodyPr>
          <a:lstStyle/>
          <a:p>
            <a:r>
              <a:rPr lang="zh-CN" altLang="en-US" sz="2400" dirty="0"/>
              <a:t>等待事件</a:t>
            </a:r>
            <a:endParaRPr lang="en-US" altLang="zh-CN" sz="2400" dirty="0"/>
          </a:p>
        </p:txBody>
      </p:sp>
      <p:sp>
        <p:nvSpPr>
          <p:cNvPr id="27" name="文本框 26"/>
          <p:cNvSpPr txBox="1"/>
          <p:nvPr/>
        </p:nvSpPr>
        <p:spPr>
          <a:xfrm>
            <a:off x="4782217" y="4380896"/>
            <a:ext cx="1402080" cy="460375"/>
          </a:xfrm>
          <a:prstGeom prst="rect">
            <a:avLst/>
          </a:prstGeom>
          <a:noFill/>
        </p:spPr>
        <p:txBody>
          <a:bodyPr wrap="none" rtlCol="0">
            <a:spAutoFit/>
          </a:bodyPr>
          <a:lstStyle/>
          <a:p>
            <a:r>
              <a:rPr lang="zh-CN" altLang="en-US" sz="2400" dirty="0"/>
              <a:t>事件发生</a:t>
            </a:r>
          </a:p>
        </p:txBody>
      </p:sp>
      <p:sp>
        <p:nvSpPr>
          <p:cNvPr id="17" name="椭圆 20"/>
          <p:cNvSpPr/>
          <p:nvPr/>
        </p:nvSpPr>
        <p:spPr>
          <a:xfrm>
            <a:off x="998583" y="5082706"/>
            <a:ext cx="1856792" cy="979715"/>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solidFill>
                  <a:schemeClr val="tx1"/>
                </a:solidFill>
              </a:rPr>
              <a:t>阻塞</a:t>
            </a:r>
            <a:r>
              <a:rPr lang="en-US" altLang="zh-CN" sz="2800" dirty="0">
                <a:solidFill>
                  <a:schemeClr val="tx1"/>
                </a:solidFill>
              </a:rPr>
              <a:t>/</a:t>
            </a:r>
            <a:r>
              <a:rPr lang="zh-CN" altLang="en-US" sz="2800" dirty="0">
                <a:solidFill>
                  <a:schemeClr val="tx1"/>
                </a:solidFill>
              </a:rPr>
              <a:t>挂起态</a:t>
            </a:r>
          </a:p>
        </p:txBody>
      </p:sp>
      <p:cxnSp>
        <p:nvCxnSpPr>
          <p:cNvPr id="18" name="直接箭头连接符 12"/>
          <p:cNvCxnSpPr>
            <a:endCxn id="21" idx="1"/>
          </p:cNvCxnSpPr>
          <p:nvPr/>
        </p:nvCxnSpPr>
        <p:spPr>
          <a:xfrm>
            <a:off x="2583180" y="5208905"/>
            <a:ext cx="1542284" cy="1664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9" name="文本框 13"/>
          <p:cNvSpPr txBox="1"/>
          <p:nvPr/>
        </p:nvSpPr>
        <p:spPr>
          <a:xfrm>
            <a:off x="2958082" y="4765172"/>
            <a:ext cx="792480" cy="460375"/>
          </a:xfrm>
          <a:prstGeom prst="rect">
            <a:avLst/>
          </a:prstGeom>
          <a:noFill/>
          <a:ln>
            <a:noFill/>
          </a:ln>
        </p:spPr>
        <p:txBody>
          <a:bodyPr wrap="none" rtlCol="0">
            <a:spAutoFit/>
          </a:bodyPr>
          <a:lstStyle/>
          <a:p>
            <a:r>
              <a:rPr lang="zh-CN" altLang="en-US" sz="2400" dirty="0">
                <a:solidFill>
                  <a:srgbClr val="FF0000"/>
                </a:solidFill>
              </a:rPr>
              <a:t>换入</a:t>
            </a:r>
          </a:p>
        </p:txBody>
      </p:sp>
      <p:cxnSp>
        <p:nvCxnSpPr>
          <p:cNvPr id="20" name="直接箭头连接符 14"/>
          <p:cNvCxnSpPr/>
          <p:nvPr/>
        </p:nvCxnSpPr>
        <p:spPr>
          <a:xfrm flipH="1">
            <a:off x="2583454" y="5873672"/>
            <a:ext cx="1483124" cy="28193"/>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2" name="文本框 15"/>
          <p:cNvSpPr txBox="1"/>
          <p:nvPr/>
        </p:nvSpPr>
        <p:spPr>
          <a:xfrm>
            <a:off x="2855613" y="5425125"/>
            <a:ext cx="792480" cy="460375"/>
          </a:xfrm>
          <a:prstGeom prst="rect">
            <a:avLst/>
          </a:prstGeom>
          <a:noFill/>
          <a:ln>
            <a:noFill/>
          </a:ln>
        </p:spPr>
        <p:txBody>
          <a:bodyPr wrap="none" rtlCol="0">
            <a:spAutoFit/>
          </a:bodyPr>
          <a:lstStyle/>
          <a:p>
            <a:r>
              <a:rPr lang="zh-CN" altLang="en-US" sz="2400" dirty="0"/>
              <a:t>换出</a:t>
            </a:r>
          </a:p>
        </p:txBody>
      </p:sp>
      <p:sp>
        <p:nvSpPr>
          <p:cNvPr id="30" name="椭圆 20"/>
          <p:cNvSpPr/>
          <p:nvPr/>
        </p:nvSpPr>
        <p:spPr>
          <a:xfrm>
            <a:off x="962978" y="2792960"/>
            <a:ext cx="1856792" cy="979715"/>
          </a:xfrm>
          <a:prstGeom prst="ellipse">
            <a:avLst/>
          </a:prstGeom>
          <a:ln w="1905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solidFill>
                  <a:schemeClr val="tx1"/>
                </a:solidFill>
              </a:rPr>
              <a:t>就绪</a:t>
            </a:r>
            <a:r>
              <a:rPr lang="en-US" altLang="zh-CN" sz="2800" dirty="0">
                <a:solidFill>
                  <a:schemeClr val="tx1"/>
                </a:solidFill>
              </a:rPr>
              <a:t>/</a:t>
            </a:r>
            <a:r>
              <a:rPr lang="zh-CN" altLang="en-US" sz="2800" dirty="0">
                <a:solidFill>
                  <a:schemeClr val="tx1"/>
                </a:solidFill>
              </a:rPr>
              <a:t>挂起态</a:t>
            </a:r>
          </a:p>
        </p:txBody>
      </p:sp>
      <p:cxnSp>
        <p:nvCxnSpPr>
          <p:cNvPr id="31" name="直接箭头连接符 30"/>
          <p:cNvCxnSpPr/>
          <p:nvPr/>
        </p:nvCxnSpPr>
        <p:spPr>
          <a:xfrm flipV="1">
            <a:off x="1886106" y="3765915"/>
            <a:ext cx="0" cy="1309395"/>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2" name="文本框 31"/>
          <p:cNvSpPr txBox="1"/>
          <p:nvPr/>
        </p:nvSpPr>
        <p:spPr>
          <a:xfrm>
            <a:off x="1886384" y="4189985"/>
            <a:ext cx="1402080" cy="460375"/>
          </a:xfrm>
          <a:prstGeom prst="rect">
            <a:avLst/>
          </a:prstGeom>
          <a:noFill/>
          <a:ln>
            <a:noFill/>
          </a:ln>
        </p:spPr>
        <p:txBody>
          <a:bodyPr wrap="none" rtlCol="0">
            <a:spAutoFit/>
          </a:bodyPr>
          <a:lstStyle/>
          <a:p>
            <a:r>
              <a:rPr lang="zh-CN" altLang="en-US" sz="2400" dirty="0"/>
              <a:t>事件发生</a:t>
            </a:r>
          </a:p>
        </p:txBody>
      </p:sp>
      <p:cxnSp>
        <p:nvCxnSpPr>
          <p:cNvPr id="33" name="直接箭头连接符 12"/>
          <p:cNvCxnSpPr/>
          <p:nvPr/>
        </p:nvCxnSpPr>
        <p:spPr>
          <a:xfrm>
            <a:off x="2571111" y="2919795"/>
            <a:ext cx="1542284" cy="16642"/>
          </a:xfrm>
          <a:prstGeom prst="straightConnector1">
            <a:avLst/>
          </a:prstGeom>
          <a:ln w="381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4" name="文本框 13"/>
          <p:cNvSpPr txBox="1"/>
          <p:nvPr/>
        </p:nvSpPr>
        <p:spPr>
          <a:xfrm>
            <a:off x="2946013" y="2476062"/>
            <a:ext cx="792480" cy="460375"/>
          </a:xfrm>
          <a:prstGeom prst="rect">
            <a:avLst/>
          </a:prstGeom>
          <a:noFill/>
          <a:ln>
            <a:noFill/>
          </a:ln>
        </p:spPr>
        <p:txBody>
          <a:bodyPr wrap="none" rtlCol="0">
            <a:spAutoFit/>
          </a:bodyPr>
          <a:lstStyle/>
          <a:p>
            <a:r>
              <a:rPr lang="zh-CN" altLang="en-US" sz="2400" dirty="0"/>
              <a:t>换入</a:t>
            </a:r>
          </a:p>
        </p:txBody>
      </p:sp>
      <p:cxnSp>
        <p:nvCxnSpPr>
          <p:cNvPr id="35" name="直接箭头连接符 14"/>
          <p:cNvCxnSpPr/>
          <p:nvPr/>
        </p:nvCxnSpPr>
        <p:spPr>
          <a:xfrm flipH="1">
            <a:off x="2571385" y="3584562"/>
            <a:ext cx="1483124" cy="28193"/>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文本框 15"/>
          <p:cNvSpPr txBox="1"/>
          <p:nvPr/>
        </p:nvSpPr>
        <p:spPr>
          <a:xfrm>
            <a:off x="2843544" y="3136015"/>
            <a:ext cx="792480" cy="460375"/>
          </a:xfrm>
          <a:prstGeom prst="rect">
            <a:avLst/>
          </a:prstGeom>
          <a:noFill/>
          <a:ln>
            <a:noFill/>
          </a:ln>
        </p:spPr>
        <p:txBody>
          <a:bodyPr wrap="none" rtlCol="0">
            <a:spAutoFit/>
          </a:bodyPr>
          <a:lstStyle/>
          <a:p>
            <a:r>
              <a:rPr lang="zh-CN" altLang="en-US" sz="2400" dirty="0">
                <a:solidFill>
                  <a:srgbClr val="FF0000"/>
                </a:solidFill>
              </a:rPr>
              <a:t>换出</a:t>
            </a:r>
          </a:p>
        </p:txBody>
      </p:sp>
      <p:sp>
        <p:nvSpPr>
          <p:cNvPr id="37" name="箭头: 上弧形 36"/>
          <p:cNvSpPr/>
          <p:nvPr/>
        </p:nvSpPr>
        <p:spPr>
          <a:xfrm flipH="1">
            <a:off x="1978089" y="2249901"/>
            <a:ext cx="5589037" cy="538440"/>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文本框 15"/>
          <p:cNvSpPr txBox="1"/>
          <p:nvPr/>
        </p:nvSpPr>
        <p:spPr>
          <a:xfrm>
            <a:off x="6096000" y="1922584"/>
            <a:ext cx="792480" cy="460375"/>
          </a:xfrm>
          <a:prstGeom prst="rect">
            <a:avLst/>
          </a:prstGeom>
          <a:noFill/>
          <a:ln>
            <a:noFill/>
          </a:ln>
        </p:spPr>
        <p:txBody>
          <a:bodyPr wrap="none" rtlCol="0">
            <a:spAutoFit/>
          </a:bodyPr>
          <a:lstStyle/>
          <a:p>
            <a:r>
              <a:rPr lang="zh-CN" altLang="en-US" sz="2400" dirty="0">
                <a:solidFill>
                  <a:srgbClr val="FF0000"/>
                </a:solidFill>
              </a:rPr>
              <a:t>换出</a:t>
            </a:r>
          </a:p>
        </p:txBody>
      </p:sp>
      <p:cxnSp>
        <p:nvCxnSpPr>
          <p:cNvPr id="39" name="直接箭头连接符 38"/>
          <p:cNvCxnSpPr/>
          <p:nvPr/>
        </p:nvCxnSpPr>
        <p:spPr>
          <a:xfrm flipH="1">
            <a:off x="1886106" y="1351581"/>
            <a:ext cx="1987431" cy="1352088"/>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0" name="文本框 15"/>
          <p:cNvSpPr txBox="1"/>
          <p:nvPr/>
        </p:nvSpPr>
        <p:spPr>
          <a:xfrm>
            <a:off x="2735318" y="1246435"/>
            <a:ext cx="800219" cy="461665"/>
          </a:xfrm>
          <a:prstGeom prst="rect">
            <a:avLst/>
          </a:prstGeom>
          <a:noFill/>
          <a:ln>
            <a:noFill/>
          </a:ln>
        </p:spPr>
        <p:txBody>
          <a:bodyPr wrap="none" rtlCol="0">
            <a:spAutoFit/>
          </a:bodyPr>
          <a:lstStyle/>
          <a:p>
            <a:r>
              <a:rPr lang="zh-CN" altLang="en-US" sz="2400" dirty="0">
                <a:solidFill>
                  <a:srgbClr val="FF0000"/>
                </a:solidFill>
              </a:rPr>
              <a:t>加载</a:t>
            </a:r>
          </a:p>
        </p:txBody>
      </p:sp>
      <p:sp>
        <p:nvSpPr>
          <p:cNvPr id="24" name="Curved Down Arrow 23"/>
          <p:cNvSpPr/>
          <p:nvPr/>
        </p:nvSpPr>
        <p:spPr>
          <a:xfrm>
            <a:off x="4885055" y="1253490"/>
            <a:ext cx="5580380" cy="1539240"/>
          </a:xfrm>
          <a:prstGeom prst="curvedDownArrow">
            <a:avLst>
              <a:gd name="adj1" fmla="val 8926"/>
              <a:gd name="adj2" fmla="val 14671"/>
              <a:gd name="adj3" fmla="val 3003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28" name="Text Box 27"/>
          <p:cNvSpPr txBox="1"/>
          <p:nvPr/>
        </p:nvSpPr>
        <p:spPr>
          <a:xfrm>
            <a:off x="6649720" y="1341120"/>
            <a:ext cx="1706880" cy="460375"/>
          </a:xfrm>
          <a:prstGeom prst="rect">
            <a:avLst/>
          </a:prstGeom>
          <a:noFill/>
        </p:spPr>
        <p:txBody>
          <a:bodyPr wrap="none" rtlCol="0">
            <a:spAutoFit/>
          </a:bodyPr>
          <a:lstStyle/>
          <a:p>
            <a:r>
              <a:rPr lang="zh-CN" altLang="en-US" sz="2400"/>
              <a:t>父进程缘故</a:t>
            </a:r>
          </a:p>
        </p:txBody>
      </p:sp>
      <p:sp>
        <p:nvSpPr>
          <p:cNvPr id="29" name="Bent-Up Arrow 28"/>
          <p:cNvSpPr/>
          <p:nvPr/>
        </p:nvSpPr>
        <p:spPr>
          <a:xfrm>
            <a:off x="5710555" y="3761740"/>
            <a:ext cx="4947285" cy="1939290"/>
          </a:xfrm>
          <a:prstGeom prst="bentUpArrow">
            <a:avLst>
              <a:gd name="adj1" fmla="val 4900"/>
              <a:gd name="adj2" fmla="val 10366"/>
              <a:gd name="adj3" fmla="val 28135"/>
            </a:avLst>
          </a:prstGeom>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Text Box 40"/>
          <p:cNvSpPr txBox="1"/>
          <p:nvPr/>
        </p:nvSpPr>
        <p:spPr>
          <a:xfrm>
            <a:off x="7332980" y="5776595"/>
            <a:ext cx="1706880" cy="460375"/>
          </a:xfrm>
          <a:prstGeom prst="rect">
            <a:avLst/>
          </a:prstGeom>
          <a:noFill/>
        </p:spPr>
        <p:txBody>
          <a:bodyPr wrap="none" rtlCol="0">
            <a:spAutoFit/>
          </a:bodyPr>
          <a:lstStyle/>
          <a:p>
            <a:r>
              <a:rPr lang="zh-CN" altLang="en-US" sz="2400"/>
              <a:t>父进程缘故</a:t>
            </a:r>
          </a:p>
        </p:txBody>
      </p:sp>
      <p:sp>
        <p:nvSpPr>
          <p:cNvPr id="42" name="Text Box 41"/>
          <p:cNvSpPr txBox="1"/>
          <p:nvPr/>
        </p:nvSpPr>
        <p:spPr>
          <a:xfrm>
            <a:off x="8890" y="789305"/>
            <a:ext cx="2654300" cy="1198880"/>
          </a:xfrm>
          <a:prstGeom prst="rect">
            <a:avLst/>
          </a:prstGeom>
          <a:noFill/>
        </p:spPr>
        <p:txBody>
          <a:bodyPr wrap="none" rtlCol="0">
            <a:spAutoFit/>
          </a:bodyPr>
          <a:lstStyle/>
          <a:p>
            <a:r>
              <a:rPr lang="zh-CN" altLang="en-US" sz="2400"/>
              <a:t>红色箭头：</a:t>
            </a:r>
          </a:p>
          <a:p>
            <a:r>
              <a:rPr lang="en-US" altLang="zh-CN" sz="2400"/>
              <a:t>1. </a:t>
            </a:r>
            <a:r>
              <a:rPr lang="zh-CN" altLang="en-US" sz="2400"/>
              <a:t>内存不足</a:t>
            </a:r>
          </a:p>
          <a:p>
            <a:r>
              <a:rPr lang="en-US" altLang="zh-CN" sz="2400"/>
              <a:t>2. OS</a:t>
            </a:r>
            <a:r>
              <a:rPr lang="zh-CN" altLang="en-US" sz="2400"/>
              <a:t>青睐高优先级</a:t>
            </a:r>
          </a:p>
        </p:txBody>
      </p:sp>
      <p:sp>
        <p:nvSpPr>
          <p:cNvPr id="43" name="Text Box 42"/>
          <p:cNvSpPr txBox="1"/>
          <p:nvPr/>
        </p:nvSpPr>
        <p:spPr>
          <a:xfrm>
            <a:off x="592455" y="6312535"/>
            <a:ext cx="10890885" cy="368300"/>
          </a:xfrm>
          <a:prstGeom prst="rect">
            <a:avLst/>
          </a:prstGeom>
          <a:noFill/>
        </p:spPr>
        <p:txBody>
          <a:bodyPr wrap="none" rtlCol="0">
            <a:spAutoFit/>
          </a:bodyPr>
          <a:lstStyle/>
          <a:p>
            <a:r>
              <a:rPr lang="en-US"/>
              <a:t>2</a:t>
            </a:r>
            <a:r>
              <a:rPr lang="zh-CN" altLang="en-US"/>
              <a:t>模态</a:t>
            </a:r>
            <a:r>
              <a:rPr lang="en-US" altLang="zh-CN"/>
              <a:t>--&gt;5</a:t>
            </a:r>
            <a:r>
              <a:rPr lang="zh-CN" altLang="en-US"/>
              <a:t>模态：阻塞别排就绪队；</a:t>
            </a:r>
            <a:r>
              <a:rPr lang="en-US" altLang="zh-CN"/>
              <a:t>5</a:t>
            </a:r>
            <a:r>
              <a:rPr lang="zh-CN" altLang="en-US"/>
              <a:t>模态</a:t>
            </a:r>
            <a:r>
              <a:rPr lang="en-US" altLang="zh-CN"/>
              <a:t>--&gt;</a:t>
            </a:r>
            <a:r>
              <a:rPr lang="zh-CN" altLang="en-US"/>
              <a:t>单挂起：阻塞别占内存；单挂起</a:t>
            </a:r>
            <a:r>
              <a:rPr lang="en-US" altLang="zh-CN"/>
              <a:t>--&gt;</a:t>
            </a:r>
            <a:r>
              <a:rPr lang="zh-CN" altLang="en-US"/>
              <a:t>当前模型：阻塞挂起别回内存</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
          <p:cNvGraphicFramePr/>
          <p:nvPr/>
        </p:nvGraphicFramePr>
        <p:xfrm>
          <a:off x="1273175" y="868045"/>
          <a:ext cx="8531860" cy="518160"/>
        </p:xfrm>
        <a:graphic>
          <a:graphicData uri="http://schemas.openxmlformats.org/drawingml/2006/table">
            <a:tbl>
              <a:tblPr firstRow="1" bandRow="1">
                <a:tableStyleId>{5C22544A-7EE6-4342-B048-85BDC9FD1C3A}</a:tableStyleId>
              </a:tblPr>
              <a:tblGrid>
                <a:gridCol w="213296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32965">
                  <a:extLst>
                    <a:ext uri="{9D8B030D-6E8A-4147-A177-3AD203B41FA5}">
                      <a16:colId xmlns:a16="http://schemas.microsoft.com/office/drawing/2014/main" val="20002"/>
                    </a:ext>
                  </a:extLst>
                </a:gridCol>
                <a:gridCol w="2132965">
                  <a:extLst>
                    <a:ext uri="{9D8B030D-6E8A-4147-A177-3AD203B41FA5}">
                      <a16:colId xmlns:a16="http://schemas.microsoft.com/office/drawing/2014/main" val="20003"/>
                    </a:ext>
                  </a:extLst>
                </a:gridCol>
              </a:tblGrid>
              <a:tr h="381000">
                <a:tc>
                  <a:txBody>
                    <a:bodyPr/>
                    <a:lstStyle/>
                    <a:p>
                      <a:pPr algn="ctr">
                        <a:buNone/>
                      </a:pPr>
                      <a:r>
                        <a:rPr lang="zh-CN" altLang="en-US" sz="2800">
                          <a:solidFill>
                            <a:schemeClr val="tx1"/>
                          </a:solidFill>
                        </a:rPr>
                        <a:t>内存</a:t>
                      </a:r>
                    </a:p>
                  </a:txBody>
                  <a:tcPr anchor="ctr">
                    <a:solidFill>
                      <a:schemeClr val="bg2"/>
                    </a:solidFill>
                  </a:tcPr>
                </a:tc>
                <a:tc>
                  <a:txBody>
                    <a:bodyPr/>
                    <a:lstStyle/>
                    <a:p>
                      <a:pPr algn="ctr">
                        <a:buNone/>
                      </a:pPr>
                      <a:r>
                        <a:rPr lang="zh-CN" altLang="en-US" sz="2800">
                          <a:solidFill>
                            <a:schemeClr val="tx1"/>
                          </a:solidFill>
                        </a:rPr>
                        <a:t>设备</a:t>
                      </a:r>
                    </a:p>
                  </a:txBody>
                  <a:tcPr anchor="ctr">
                    <a:solidFill>
                      <a:schemeClr val="bg2"/>
                    </a:solidFill>
                  </a:tcPr>
                </a:tc>
                <a:tc>
                  <a:txBody>
                    <a:bodyPr/>
                    <a:lstStyle/>
                    <a:p>
                      <a:pPr algn="ctr">
                        <a:buNone/>
                      </a:pPr>
                      <a:r>
                        <a:rPr lang="zh-CN" altLang="en-US" sz="2800">
                          <a:solidFill>
                            <a:schemeClr val="tx1"/>
                          </a:solidFill>
                        </a:rPr>
                        <a:t>文件</a:t>
                      </a:r>
                    </a:p>
                  </a:txBody>
                  <a:tcPr anchor="ctr">
                    <a:solidFill>
                      <a:schemeClr val="bg2"/>
                    </a:solidFill>
                  </a:tcPr>
                </a:tc>
                <a:tc>
                  <a:txBody>
                    <a:bodyPr/>
                    <a:lstStyle/>
                    <a:p>
                      <a:pPr algn="ctr">
                        <a:buNone/>
                      </a:pPr>
                      <a:r>
                        <a:rPr lang="zh-CN" altLang="en-US" sz="2800">
                          <a:solidFill>
                            <a:schemeClr val="tx1"/>
                          </a:solidFill>
                        </a:rPr>
                        <a:t>进程</a:t>
                      </a:r>
                    </a:p>
                  </a:txBody>
                  <a:tcPr anchor="ctr">
                    <a:solidFill>
                      <a:schemeClr val="bg2"/>
                    </a:solidFill>
                  </a:tcPr>
                </a:tc>
                <a:extLst>
                  <a:ext uri="{0D108BD9-81ED-4DB2-BD59-A6C34878D82A}">
                    <a16:rowId xmlns:a16="http://schemas.microsoft.com/office/drawing/2014/main" val="10000"/>
                  </a:ext>
                </a:extLst>
              </a:tr>
            </a:tbl>
          </a:graphicData>
        </a:graphic>
      </p:graphicFrame>
      <p:graphicFrame>
        <p:nvGraphicFramePr>
          <p:cNvPr id="5" name="Table 5"/>
          <p:cNvGraphicFramePr/>
          <p:nvPr/>
        </p:nvGraphicFramePr>
        <p:xfrm>
          <a:off x="8724900" y="2286000"/>
          <a:ext cx="1189355" cy="2590800"/>
        </p:xfrm>
        <a:graphic>
          <a:graphicData uri="http://schemas.openxmlformats.org/drawingml/2006/table">
            <a:tbl>
              <a:tblPr firstRow="1" bandRow="1">
                <a:tableStyleId>{5C22544A-7EE6-4342-B048-85BDC9FD1C3A}</a:tableStyleId>
              </a:tblPr>
              <a:tblGrid>
                <a:gridCol w="1189355">
                  <a:extLst>
                    <a:ext uri="{9D8B030D-6E8A-4147-A177-3AD203B41FA5}">
                      <a16:colId xmlns:a16="http://schemas.microsoft.com/office/drawing/2014/main" val="20000"/>
                    </a:ext>
                  </a:extLst>
                </a:gridCol>
              </a:tblGrid>
              <a:tr h="457200">
                <a:tc>
                  <a:txBody>
                    <a:bodyPr/>
                    <a:lstStyle/>
                    <a:p>
                      <a:pPr algn="ctr">
                        <a:buNone/>
                      </a:pPr>
                      <a:r>
                        <a:rPr lang="zh-CN" altLang="en-US" sz="2400">
                          <a:solidFill>
                            <a:schemeClr val="tx1"/>
                          </a:solidFill>
                        </a:rPr>
                        <a:t>进程表</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extLst>
                  <a:ext uri="{0D108BD9-81ED-4DB2-BD59-A6C34878D82A}">
                    <a16:rowId xmlns:a16="http://schemas.microsoft.com/office/drawing/2014/main" val="10000"/>
                  </a:ext>
                </a:extLst>
              </a:tr>
              <a:tr h="381000">
                <a:tc>
                  <a:txBody>
                    <a:bodyPr/>
                    <a:lstStyle/>
                    <a:p>
                      <a:pPr algn="ctr">
                        <a:buNone/>
                      </a:pPr>
                      <a:r>
                        <a:rPr lang="zh-CN" altLang="en-US" sz="2400"/>
                        <a:t>进程</a:t>
                      </a:r>
                      <a:r>
                        <a:rPr lang="en-US" altLang="zh-CN" sz="2400"/>
                        <a:t>1</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381000">
                <a:tc>
                  <a:txBody>
                    <a:bodyPr/>
                    <a:lstStyle/>
                    <a:p>
                      <a:pPr algn="ctr">
                        <a:buNone/>
                      </a:pPr>
                      <a:r>
                        <a:rPr lang="zh-CN" altLang="en-US" sz="2400"/>
                        <a:t>进程</a:t>
                      </a:r>
                      <a:r>
                        <a:rPr lang="en-US" altLang="zh-CN" sz="2400"/>
                        <a:t>2</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762000">
                <a:tc>
                  <a:txBody>
                    <a:bodyPr/>
                    <a:lstStyle/>
                    <a:p>
                      <a:pPr algn="ctr">
                        <a:buNone/>
                      </a:pPr>
                      <a:r>
                        <a:rPr lang="en-US" altLang="zh-CN" sz="2400"/>
                        <a:t>...</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381000">
                <a:tc>
                  <a:txBody>
                    <a:bodyPr/>
                    <a:lstStyle/>
                    <a:p>
                      <a:pPr algn="ctr">
                        <a:buNone/>
                      </a:pPr>
                      <a:r>
                        <a:rPr lang="zh-CN" altLang="en-US" sz="2400"/>
                        <a:t>进程</a:t>
                      </a:r>
                      <a:r>
                        <a:rPr lang="en-US" altLang="zh-CN" sz="2400"/>
                        <a:t>n</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cxnSp>
        <p:nvCxnSpPr>
          <p:cNvPr id="6" name="Straight Arrow Connector 9"/>
          <p:cNvCxnSpPr>
            <a:endCxn id="5" idx="0"/>
          </p:cNvCxnSpPr>
          <p:nvPr/>
        </p:nvCxnSpPr>
        <p:spPr>
          <a:xfrm>
            <a:off x="8758555" y="1331595"/>
            <a:ext cx="561022" cy="954405"/>
          </a:xfrm>
          <a:prstGeom prst="straightConnector1">
            <a:avLst/>
          </a:prstGeom>
          <a:ln w="38100">
            <a:tailEnd type="arrow" w="med" len="med"/>
          </a:ln>
        </p:spPr>
        <p:style>
          <a:lnRef idx="3">
            <a:schemeClr val="dk1"/>
          </a:lnRef>
          <a:fillRef idx="0">
            <a:schemeClr val="dk1"/>
          </a:fillRef>
          <a:effectRef idx="2">
            <a:schemeClr val="dk1"/>
          </a:effectRef>
          <a:fontRef idx="minor">
            <a:schemeClr val="tx1"/>
          </a:fontRef>
        </p:style>
      </p:cxnSp>
      <p:cxnSp>
        <p:nvCxnSpPr>
          <p:cNvPr id="7" name="Straight Arrow Connector 10"/>
          <p:cNvCxnSpPr/>
          <p:nvPr/>
        </p:nvCxnSpPr>
        <p:spPr>
          <a:xfrm flipV="1">
            <a:off x="9870440" y="1497330"/>
            <a:ext cx="877570" cy="1463040"/>
          </a:xfrm>
          <a:prstGeom prst="straightConnector1">
            <a:avLst/>
          </a:prstGeom>
          <a:ln w="38100">
            <a:tailEnd type="arrow" w="med" len="med"/>
          </a:ln>
        </p:spPr>
        <p:style>
          <a:lnRef idx="3">
            <a:schemeClr val="dk1"/>
          </a:lnRef>
          <a:fillRef idx="0">
            <a:schemeClr val="dk1"/>
          </a:fillRef>
          <a:effectRef idx="2">
            <a:schemeClr val="dk1"/>
          </a:effectRef>
          <a:fontRef idx="minor">
            <a:schemeClr val="tx1"/>
          </a:fontRef>
        </p:style>
      </p:cxnSp>
      <p:sp>
        <p:nvSpPr>
          <p:cNvPr id="8" name="Rectangles 11"/>
          <p:cNvSpPr/>
          <p:nvPr/>
        </p:nvSpPr>
        <p:spPr>
          <a:xfrm>
            <a:off x="10758170" y="1497330"/>
            <a:ext cx="897255" cy="1336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进程</a:t>
            </a:r>
            <a:r>
              <a:rPr lang="en-US" altLang="zh-CN" b="1">
                <a:solidFill>
                  <a:schemeClr val="tx1"/>
                </a:solidFill>
              </a:rPr>
              <a:t>1</a:t>
            </a:r>
          </a:p>
          <a:p>
            <a:pPr algn="ctr"/>
            <a:endParaRPr lang="en-US" altLang="zh-CN" b="1">
              <a:solidFill>
                <a:schemeClr val="tx1"/>
              </a:solidFill>
            </a:endParaRPr>
          </a:p>
          <a:p>
            <a:pPr algn="ctr"/>
            <a:endParaRPr lang="en-US" altLang="zh-CN" b="1">
              <a:solidFill>
                <a:schemeClr val="tx1"/>
              </a:solidFill>
            </a:endParaRPr>
          </a:p>
          <a:p>
            <a:pPr algn="ctr"/>
            <a:endParaRPr lang="en-US" altLang="zh-CN" b="1">
              <a:solidFill>
                <a:schemeClr val="tx1"/>
              </a:solidFill>
            </a:endParaRPr>
          </a:p>
        </p:txBody>
      </p:sp>
      <p:sp>
        <p:nvSpPr>
          <p:cNvPr id="9" name="Text Box 12"/>
          <p:cNvSpPr txBox="1"/>
          <p:nvPr/>
        </p:nvSpPr>
        <p:spPr>
          <a:xfrm>
            <a:off x="10587355" y="1098550"/>
            <a:ext cx="1238885" cy="398780"/>
          </a:xfrm>
          <a:prstGeom prst="rect">
            <a:avLst/>
          </a:prstGeom>
          <a:noFill/>
        </p:spPr>
        <p:txBody>
          <a:bodyPr wrap="square" rtlCol="0">
            <a:spAutoFit/>
          </a:bodyPr>
          <a:lstStyle/>
          <a:p>
            <a:r>
              <a:rPr lang="zh-CN" altLang="en-US" sz="2000"/>
              <a:t>进程映像</a:t>
            </a:r>
          </a:p>
        </p:txBody>
      </p:sp>
      <p:cxnSp>
        <p:nvCxnSpPr>
          <p:cNvPr id="10" name="Straight Arrow Connector 13"/>
          <p:cNvCxnSpPr/>
          <p:nvPr/>
        </p:nvCxnSpPr>
        <p:spPr>
          <a:xfrm>
            <a:off x="9909175" y="4676775"/>
            <a:ext cx="838835" cy="535305"/>
          </a:xfrm>
          <a:prstGeom prst="straightConnector1">
            <a:avLst/>
          </a:prstGeom>
          <a:ln w="38100">
            <a:tailEnd type="arrow" w="med" len="med"/>
          </a:ln>
        </p:spPr>
        <p:style>
          <a:lnRef idx="3">
            <a:schemeClr val="dk1"/>
          </a:lnRef>
          <a:fillRef idx="0">
            <a:schemeClr val="dk1"/>
          </a:fillRef>
          <a:effectRef idx="2">
            <a:schemeClr val="dk1"/>
          </a:effectRef>
          <a:fontRef idx="minor">
            <a:schemeClr val="tx1"/>
          </a:fontRef>
        </p:style>
      </p:cxnSp>
      <p:sp>
        <p:nvSpPr>
          <p:cNvPr id="11" name="Rectangles 14"/>
          <p:cNvSpPr/>
          <p:nvPr/>
        </p:nvSpPr>
        <p:spPr>
          <a:xfrm>
            <a:off x="10758170" y="5212080"/>
            <a:ext cx="897255" cy="1336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进程</a:t>
            </a:r>
            <a:r>
              <a:rPr lang="en-US" altLang="zh-CN" b="1">
                <a:solidFill>
                  <a:schemeClr val="tx1"/>
                </a:solidFill>
              </a:rPr>
              <a:t>n</a:t>
            </a:r>
          </a:p>
          <a:p>
            <a:pPr algn="ctr"/>
            <a:endParaRPr lang="en-US" altLang="zh-CN" b="1">
              <a:solidFill>
                <a:schemeClr val="tx1"/>
              </a:solidFill>
            </a:endParaRPr>
          </a:p>
          <a:p>
            <a:pPr algn="ctr"/>
            <a:endParaRPr lang="en-US" altLang="zh-CN" b="1">
              <a:solidFill>
                <a:schemeClr val="tx1"/>
              </a:solidFill>
            </a:endParaRPr>
          </a:p>
          <a:p>
            <a:pPr algn="ctr"/>
            <a:endParaRPr lang="en-US" altLang="zh-CN" b="1">
              <a:solidFill>
                <a:schemeClr val="tx1"/>
              </a:solidFill>
            </a:endParaRPr>
          </a:p>
        </p:txBody>
      </p:sp>
      <p:sp>
        <p:nvSpPr>
          <p:cNvPr id="12" name="Text Box 15"/>
          <p:cNvSpPr txBox="1"/>
          <p:nvPr/>
        </p:nvSpPr>
        <p:spPr>
          <a:xfrm>
            <a:off x="10587355" y="4813300"/>
            <a:ext cx="1238885" cy="398780"/>
          </a:xfrm>
          <a:prstGeom prst="rect">
            <a:avLst/>
          </a:prstGeom>
          <a:noFill/>
        </p:spPr>
        <p:txBody>
          <a:bodyPr wrap="square" rtlCol="0">
            <a:spAutoFit/>
          </a:bodyPr>
          <a:lstStyle/>
          <a:p>
            <a:r>
              <a:rPr lang="zh-CN" altLang="en-US" sz="2000"/>
              <a:t>进程映像</a:t>
            </a:r>
          </a:p>
        </p:txBody>
      </p:sp>
      <p:cxnSp>
        <p:nvCxnSpPr>
          <p:cNvPr id="13" name="Straight Arrow Connector 16"/>
          <p:cNvCxnSpPr/>
          <p:nvPr/>
        </p:nvCxnSpPr>
        <p:spPr>
          <a:xfrm flipV="1">
            <a:off x="9879965" y="3429000"/>
            <a:ext cx="911860" cy="8890"/>
          </a:xfrm>
          <a:prstGeom prst="straightConnector1">
            <a:avLst/>
          </a:prstGeom>
          <a:ln w="38100">
            <a:tailEnd type="arrow" w="med" len="med"/>
          </a:ln>
        </p:spPr>
        <p:style>
          <a:lnRef idx="3">
            <a:schemeClr val="dk1"/>
          </a:lnRef>
          <a:fillRef idx="0">
            <a:schemeClr val="dk1"/>
          </a:fillRef>
          <a:effectRef idx="2">
            <a:schemeClr val="dk1"/>
          </a:effectRef>
          <a:fontRef idx="minor">
            <a:schemeClr val="tx1"/>
          </a:fontRef>
        </p:style>
      </p:cxnSp>
      <p:sp>
        <p:nvSpPr>
          <p:cNvPr id="14" name="Rectangles 17"/>
          <p:cNvSpPr/>
          <p:nvPr/>
        </p:nvSpPr>
        <p:spPr>
          <a:xfrm>
            <a:off x="10801985" y="3429000"/>
            <a:ext cx="897255" cy="1336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rPr>
              <a:t>进程</a:t>
            </a:r>
            <a:r>
              <a:rPr lang="en-US" altLang="zh-CN" b="1">
                <a:solidFill>
                  <a:schemeClr val="tx1"/>
                </a:solidFill>
              </a:rPr>
              <a:t>2</a:t>
            </a:r>
          </a:p>
          <a:p>
            <a:pPr algn="ctr"/>
            <a:endParaRPr lang="en-US" altLang="zh-CN" b="1">
              <a:solidFill>
                <a:schemeClr val="tx1"/>
              </a:solidFill>
            </a:endParaRPr>
          </a:p>
          <a:p>
            <a:pPr algn="ctr"/>
            <a:endParaRPr lang="en-US" altLang="zh-CN" b="1">
              <a:solidFill>
                <a:schemeClr val="tx1"/>
              </a:solidFill>
            </a:endParaRPr>
          </a:p>
          <a:p>
            <a:pPr algn="ctr"/>
            <a:endParaRPr lang="en-US" altLang="zh-CN" b="1">
              <a:solidFill>
                <a:schemeClr val="tx1"/>
              </a:solidFill>
            </a:endParaRPr>
          </a:p>
        </p:txBody>
      </p:sp>
      <p:sp>
        <p:nvSpPr>
          <p:cNvPr id="15" name="Text Box 18"/>
          <p:cNvSpPr txBox="1"/>
          <p:nvPr/>
        </p:nvSpPr>
        <p:spPr>
          <a:xfrm>
            <a:off x="10631170" y="3030220"/>
            <a:ext cx="1238885" cy="398780"/>
          </a:xfrm>
          <a:prstGeom prst="rect">
            <a:avLst/>
          </a:prstGeom>
          <a:noFill/>
        </p:spPr>
        <p:txBody>
          <a:bodyPr wrap="square" rtlCol="0">
            <a:spAutoFit/>
          </a:bodyPr>
          <a:lstStyle/>
          <a:p>
            <a:r>
              <a:rPr lang="zh-CN" altLang="en-US" sz="2000"/>
              <a:t>进程映像</a:t>
            </a:r>
          </a:p>
        </p:txBody>
      </p:sp>
      <p:sp>
        <p:nvSpPr>
          <p:cNvPr id="16" name="Text Box 20"/>
          <p:cNvSpPr txBox="1"/>
          <p:nvPr/>
        </p:nvSpPr>
        <p:spPr>
          <a:xfrm>
            <a:off x="193675" y="200025"/>
            <a:ext cx="5715635" cy="521970"/>
          </a:xfrm>
          <a:prstGeom prst="rect">
            <a:avLst/>
          </a:prstGeom>
          <a:noFill/>
        </p:spPr>
        <p:txBody>
          <a:bodyPr wrap="square" rtlCol="0">
            <a:spAutoFit/>
          </a:bodyPr>
          <a:lstStyle/>
          <a:p>
            <a:r>
              <a:rPr lang="en-US" altLang="zh-CN" sz="2800" b="1" dirty="0"/>
              <a:t>OS</a:t>
            </a:r>
            <a:r>
              <a:rPr lang="zh-CN" altLang="en-US" sz="2800" b="1" dirty="0"/>
              <a:t>必须掌握每个进程和资源的状态</a:t>
            </a:r>
          </a:p>
        </p:txBody>
      </p:sp>
      <p:graphicFrame>
        <p:nvGraphicFramePr>
          <p:cNvPr id="17" name="Table 7"/>
          <p:cNvGraphicFramePr>
            <a:graphicFrameLocks noGrp="1"/>
          </p:cNvGraphicFramePr>
          <p:nvPr/>
        </p:nvGraphicFramePr>
        <p:xfrm>
          <a:off x="470792" y="1790597"/>
          <a:ext cx="2658786" cy="2926080"/>
        </p:xfrm>
        <a:graphic>
          <a:graphicData uri="http://schemas.openxmlformats.org/drawingml/2006/table">
            <a:tbl>
              <a:tblPr firstRow="1" bandRow="1">
                <a:tableStyleId>{5C22544A-7EE6-4342-B048-85BDC9FD1C3A}</a:tableStyleId>
              </a:tblPr>
              <a:tblGrid>
                <a:gridCol w="2658786">
                  <a:extLst>
                    <a:ext uri="{9D8B030D-6E8A-4147-A177-3AD203B41FA5}">
                      <a16:colId xmlns:a16="http://schemas.microsoft.com/office/drawing/2014/main" val="20000"/>
                    </a:ext>
                  </a:extLst>
                </a:gridCol>
              </a:tblGrid>
              <a:tr h="588850">
                <a:tc>
                  <a:txBody>
                    <a:bodyPr/>
                    <a:lstStyle/>
                    <a:p>
                      <a:pPr algn="ctr">
                        <a:buNone/>
                      </a:pPr>
                      <a:r>
                        <a:rPr lang="zh-CN" altLang="en-US" sz="3200" b="1" dirty="0">
                          <a:solidFill>
                            <a:schemeClr val="tx1"/>
                          </a:solidFill>
                          <a:sym typeface="+mn-ea"/>
                        </a:rPr>
                        <a:t>进程映像中</a:t>
                      </a:r>
                      <a:endParaRPr lang="en-US" altLang="zh-CN" sz="3200" b="1" dirty="0">
                        <a:solidFill>
                          <a:schemeClr val="tx1"/>
                        </a:solidFill>
                        <a:sym typeface="+mn-ea"/>
                      </a:endParaRPr>
                    </a:p>
                    <a:p>
                      <a:pPr algn="ctr">
                        <a:buNone/>
                      </a:pPr>
                      <a:r>
                        <a:rPr lang="zh-CN" altLang="en-US" sz="3200" b="1" dirty="0">
                          <a:solidFill>
                            <a:schemeClr val="tx1"/>
                          </a:solidFill>
                          <a:sym typeface="+mn-ea"/>
                        </a:rPr>
                        <a:t>的典型元素</a:t>
                      </a:r>
                    </a:p>
                  </a:txBody>
                  <a:tcPr>
                    <a:lnL>
                      <a:noFill/>
                    </a:lnL>
                    <a:lnR>
                      <a:noFill/>
                    </a:lnR>
                    <a:lnT>
                      <a:noFill/>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57200">
                <a:tc>
                  <a:txBody>
                    <a:bodyPr/>
                    <a:lstStyle/>
                    <a:p>
                      <a:pPr algn="ctr">
                        <a:buNone/>
                      </a:pPr>
                      <a:r>
                        <a:rPr lang="zh-CN" altLang="en-US" sz="2400" dirty="0"/>
                        <a:t>用户数据</a:t>
                      </a:r>
                    </a:p>
                  </a:txBody>
                  <a:tcPr>
                    <a:lnL w="12700">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solidFill>
                      <a:schemeClr val="bg2"/>
                    </a:solidFill>
                  </a:tcPr>
                </a:tc>
                <a:extLst>
                  <a:ext uri="{0D108BD9-81ED-4DB2-BD59-A6C34878D82A}">
                    <a16:rowId xmlns:a16="http://schemas.microsoft.com/office/drawing/2014/main" val="10001"/>
                  </a:ext>
                </a:extLst>
              </a:tr>
              <a:tr h="396240">
                <a:tc>
                  <a:txBody>
                    <a:bodyPr/>
                    <a:lstStyle/>
                    <a:p>
                      <a:pPr algn="ctr">
                        <a:buNone/>
                      </a:pPr>
                      <a:r>
                        <a:rPr lang="zh-CN" altLang="en-US" sz="2400"/>
                        <a:t>用户程序</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extLst>
                  <a:ext uri="{0D108BD9-81ED-4DB2-BD59-A6C34878D82A}">
                    <a16:rowId xmlns:a16="http://schemas.microsoft.com/office/drawing/2014/main" val="10002"/>
                  </a:ext>
                </a:extLst>
              </a:tr>
              <a:tr h="472440">
                <a:tc>
                  <a:txBody>
                    <a:bodyPr/>
                    <a:lstStyle/>
                    <a:p>
                      <a:pPr algn="ctr">
                        <a:buNone/>
                      </a:pPr>
                      <a:r>
                        <a:rPr lang="zh-CN" altLang="en-US" sz="2400"/>
                        <a:t>进程控制块</a:t>
                      </a:r>
                    </a:p>
                  </a:txBody>
                  <a:tcP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extLst>
                  <a:ext uri="{0D108BD9-81ED-4DB2-BD59-A6C34878D82A}">
                    <a16:rowId xmlns:a16="http://schemas.microsoft.com/office/drawing/2014/main" val="10003"/>
                  </a:ext>
                </a:extLst>
              </a:tr>
              <a:tr h="472440">
                <a:tc>
                  <a:txBody>
                    <a:bodyPr/>
                    <a:lstStyle/>
                    <a:p>
                      <a:pPr algn="ctr">
                        <a:buNone/>
                      </a:pPr>
                      <a:r>
                        <a:rPr lang="zh-CN" altLang="en-US" sz="2400" dirty="0"/>
                        <a:t>栈</a:t>
                      </a:r>
                    </a:p>
                  </a:txBody>
                  <a:tcPr anchor="ctr">
                    <a:lnL w="12700">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extLst>
                  <a:ext uri="{0D108BD9-81ED-4DB2-BD59-A6C34878D82A}">
                    <a16:rowId xmlns:a16="http://schemas.microsoft.com/office/drawing/2014/main" val="10004"/>
                  </a:ext>
                </a:extLst>
              </a:tr>
            </a:tbl>
          </a:graphicData>
        </a:graphic>
      </p:graphicFrame>
      <p:graphicFrame>
        <p:nvGraphicFramePr>
          <p:cNvPr id="18" name="Content Placeholder 13"/>
          <p:cNvGraphicFramePr/>
          <p:nvPr/>
        </p:nvGraphicFramePr>
        <p:xfrm>
          <a:off x="3561348" y="2498336"/>
          <a:ext cx="2575622" cy="3566160"/>
        </p:xfrm>
        <a:graphic>
          <a:graphicData uri="http://schemas.openxmlformats.org/drawingml/2006/table">
            <a:tbl>
              <a:tblPr firstRow="1" bandRow="1">
                <a:tableStyleId>{5C22544A-7EE6-4342-B048-85BDC9FD1C3A}</a:tableStyleId>
              </a:tblPr>
              <a:tblGrid>
                <a:gridCol w="2575622">
                  <a:extLst>
                    <a:ext uri="{9D8B030D-6E8A-4147-A177-3AD203B41FA5}">
                      <a16:colId xmlns:a16="http://schemas.microsoft.com/office/drawing/2014/main" val="20000"/>
                    </a:ext>
                  </a:extLst>
                </a:gridCol>
              </a:tblGrid>
              <a:tr h="822960">
                <a:tc>
                  <a:txBody>
                    <a:bodyPr/>
                    <a:lstStyle/>
                    <a:p>
                      <a:pPr algn="ctr">
                        <a:buNone/>
                      </a:pPr>
                      <a:r>
                        <a:rPr lang="zh-CN" altLang="en-US" sz="2000" b="1" dirty="0">
                          <a:solidFill>
                            <a:schemeClr val="tx1"/>
                          </a:solidFill>
                          <a:sym typeface="+mn-ea"/>
                        </a:rPr>
                        <a:t>进程映像</a:t>
                      </a:r>
                    </a:p>
                    <a:p>
                      <a:pPr algn="ctr">
                        <a:buNone/>
                      </a:pPr>
                      <a:r>
                        <a:rPr lang="zh-CN" altLang="en-US" sz="2000" b="1" dirty="0">
                          <a:solidFill>
                            <a:schemeClr val="tx1"/>
                          </a:solidFill>
                          <a:sym typeface="+mn-ea"/>
                        </a:rPr>
                        <a:t>在虚存中的结构</a:t>
                      </a:r>
                    </a:p>
                  </a:txBody>
                  <a:tcPr>
                    <a:lnL>
                      <a:noFill/>
                    </a:lnL>
                    <a:lnR>
                      <a:noFill/>
                    </a:lnR>
                    <a:lnT>
                      <a:noFill/>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457200">
                <a:tc>
                  <a:txBody>
                    <a:bodyPr/>
                    <a:lstStyle/>
                    <a:p>
                      <a:pPr algn="l">
                        <a:buNone/>
                      </a:pPr>
                      <a:r>
                        <a:rPr lang="en-US" altLang="zh-CN" sz="2000">
                          <a:solidFill>
                            <a:srgbClr val="FF0000"/>
                          </a:solidFill>
                          <a:sym typeface="+mn-ea"/>
                        </a:rPr>
                        <a:t>1</a:t>
                      </a:r>
                      <a:r>
                        <a:rPr lang="zh-CN" altLang="en-US" sz="2000">
                          <a:solidFill>
                            <a:srgbClr val="FF0000"/>
                          </a:solidFill>
                          <a:sym typeface="+mn-ea"/>
                        </a:rPr>
                        <a:t>进程标识信息</a:t>
                      </a: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381000">
                <a:tc>
                  <a:txBody>
                    <a:bodyPr/>
                    <a:lstStyle/>
                    <a:p>
                      <a:pPr algn="l">
                        <a:buNone/>
                      </a:pPr>
                      <a:r>
                        <a:rPr lang="en-US" altLang="zh-CN" sz="2000">
                          <a:solidFill>
                            <a:srgbClr val="00B050"/>
                          </a:solidFill>
                          <a:sym typeface="+mn-ea"/>
                        </a:rPr>
                        <a:t>2</a:t>
                      </a:r>
                      <a:r>
                        <a:rPr lang="zh-CN" altLang="en-US" sz="2000">
                          <a:solidFill>
                            <a:srgbClr val="00B050"/>
                          </a:solidFill>
                          <a:sym typeface="+mn-ea"/>
                        </a:rPr>
                        <a:t>处理器状态信息</a:t>
                      </a:r>
                    </a:p>
                  </a:txBody>
                  <a:tcPr>
                    <a:lnL w="12700" cmpd="sng">
                      <a:solidFill>
                        <a:schemeClr val="tx1"/>
                      </a:solidFill>
                      <a:prstDash val="solid"/>
                    </a:lnL>
                    <a:lnR w="12700" cmpd="sng">
                      <a:solidFill>
                        <a:schemeClr val="tx1"/>
                      </a:solidFill>
                      <a:prstDash val="solid"/>
                    </a:lnR>
                    <a:lnT w="12700">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396240">
                <a:tc>
                  <a:txBody>
                    <a:bodyPr/>
                    <a:lstStyle/>
                    <a:p>
                      <a:pPr algn="l">
                        <a:buNone/>
                      </a:pPr>
                      <a:r>
                        <a:rPr lang="en-US" altLang="zh-CN" sz="2000">
                          <a:solidFill>
                            <a:srgbClr val="0070C0"/>
                          </a:solidFill>
                        </a:rPr>
                        <a:t>3</a:t>
                      </a:r>
                      <a:r>
                        <a:rPr lang="zh-CN" altLang="en-US" sz="2000">
                          <a:solidFill>
                            <a:srgbClr val="0070C0"/>
                          </a:solidFill>
                        </a:rPr>
                        <a:t>进程控制信息</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381000">
                <a:tc>
                  <a:txBody>
                    <a:bodyPr/>
                    <a:lstStyle/>
                    <a:p>
                      <a:pPr algn="ctr">
                        <a:buNone/>
                      </a:pPr>
                      <a:r>
                        <a:rPr lang="zh-CN" altLang="en-US" sz="2000"/>
                        <a:t>用户栈</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r h="381000">
                <a:tc>
                  <a:txBody>
                    <a:bodyPr/>
                    <a:lstStyle/>
                    <a:p>
                      <a:pPr algn="ctr">
                        <a:buNone/>
                      </a:pPr>
                      <a:r>
                        <a:rPr lang="zh-CN" altLang="en-US" sz="2000"/>
                        <a:t>私有用户地址空间</a:t>
                      </a:r>
                    </a:p>
                    <a:p>
                      <a:pPr algn="ctr">
                        <a:buNone/>
                      </a:pPr>
                      <a:r>
                        <a:rPr lang="zh-CN" altLang="en-US" sz="2000"/>
                        <a:t>（程序、数据）</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5"/>
                  </a:ext>
                </a:extLst>
              </a:tr>
              <a:tr h="381000">
                <a:tc>
                  <a:txBody>
                    <a:bodyPr/>
                    <a:lstStyle/>
                    <a:p>
                      <a:pPr algn="ctr">
                        <a:buNone/>
                      </a:pPr>
                      <a:r>
                        <a:rPr lang="zh-CN" altLang="en-US" sz="2000" dirty="0"/>
                        <a:t>共享地址空间</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6"/>
                  </a:ext>
                </a:extLst>
              </a:tr>
            </a:tbl>
          </a:graphicData>
        </a:graphic>
      </p:graphicFrame>
      <p:sp>
        <p:nvSpPr>
          <p:cNvPr id="19" name="Left Brace 14"/>
          <p:cNvSpPr/>
          <p:nvPr/>
        </p:nvSpPr>
        <p:spPr>
          <a:xfrm>
            <a:off x="3030487" y="3387971"/>
            <a:ext cx="390525" cy="124904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1" name="思想气泡: 云 20"/>
          <p:cNvSpPr/>
          <p:nvPr/>
        </p:nvSpPr>
        <p:spPr>
          <a:xfrm>
            <a:off x="658761" y="4945626"/>
            <a:ext cx="2852881" cy="1602494"/>
          </a:xfrm>
          <a:prstGeom prst="cloudCallout">
            <a:avLst>
              <a:gd name="adj1" fmla="val 61192"/>
              <a:gd name="adj2" fmla="val -107456"/>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程序计数器？</a:t>
            </a:r>
            <a:endParaRPr lang="en-US" altLang="zh-CN" dirty="0"/>
          </a:p>
          <a:p>
            <a:pPr algn="ctr"/>
            <a:r>
              <a:rPr lang="zh-CN" altLang="en-US" dirty="0"/>
              <a:t>优先级？</a:t>
            </a:r>
            <a:endParaRPr lang="en-US" altLang="zh-CN" dirty="0"/>
          </a:p>
          <a:p>
            <a:pPr algn="ctr"/>
            <a:r>
              <a:rPr lang="zh-CN" altLang="en-US" dirty="0"/>
              <a:t>进程状态？</a:t>
            </a:r>
            <a:endParaRPr lang="en-US" altLang="zh-CN" dirty="0"/>
          </a:p>
          <a:p>
            <a:pPr algn="ctr"/>
            <a:r>
              <a:rPr lang="zh-CN" altLang="en-US" dirty="0"/>
              <a:t>页表指针？</a:t>
            </a:r>
          </a:p>
        </p:txBody>
      </p:sp>
      <p:sp>
        <p:nvSpPr>
          <p:cNvPr id="22" name="Content Placeholder 2"/>
          <p:cNvSpPr txBox="1"/>
          <p:nvPr/>
        </p:nvSpPr>
        <p:spPr>
          <a:xfrm>
            <a:off x="6186676" y="4739435"/>
            <a:ext cx="4470704" cy="185207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altLang="zh-CN" sz="1800" dirty="0">
                <a:highlight>
                  <a:srgbClr val="FFFF00"/>
                </a:highlight>
                <a:sym typeface="+mn-ea"/>
              </a:rPr>
              <a:t>PCB</a:t>
            </a:r>
            <a:r>
              <a:rPr lang="zh-CN" altLang="en-US" sz="1800" dirty="0">
                <a:highlight>
                  <a:srgbClr val="FFFF00"/>
                </a:highlight>
                <a:sym typeface="+mn-ea"/>
              </a:rPr>
              <a:t>作用</a:t>
            </a:r>
            <a:endParaRPr lang="en-US" sz="1800" dirty="0">
              <a:highlight>
                <a:srgbClr val="FFFF00"/>
              </a:highlight>
            </a:endParaRPr>
          </a:p>
          <a:p>
            <a:pPr>
              <a:lnSpc>
                <a:spcPct val="100000"/>
              </a:lnSpc>
            </a:pPr>
            <a:r>
              <a:rPr lang="en-US" sz="1800" dirty="0">
                <a:highlight>
                  <a:srgbClr val="FFFF00"/>
                </a:highlight>
              </a:rPr>
              <a:t>PCB</a:t>
            </a:r>
            <a:r>
              <a:rPr lang="zh-CN" altLang="en-US" sz="1800" dirty="0">
                <a:highlight>
                  <a:srgbClr val="FFFF00"/>
                </a:highlight>
              </a:rPr>
              <a:t>是</a:t>
            </a:r>
            <a:r>
              <a:rPr lang="en-US" altLang="zh-CN" sz="1800" dirty="0">
                <a:highlight>
                  <a:srgbClr val="FFFF00"/>
                </a:highlight>
              </a:rPr>
              <a:t>OS</a:t>
            </a:r>
            <a:r>
              <a:rPr lang="zh-CN" altLang="en-US" sz="1800" dirty="0">
                <a:highlight>
                  <a:srgbClr val="FFFF00"/>
                </a:highlight>
              </a:rPr>
              <a:t>中最重要的数据结构</a:t>
            </a:r>
          </a:p>
          <a:p>
            <a:pPr>
              <a:lnSpc>
                <a:spcPct val="100000"/>
              </a:lnSpc>
            </a:pPr>
            <a:r>
              <a:rPr lang="zh-CN" altLang="en-US" sz="1800" dirty="0"/>
              <a:t>每个</a:t>
            </a:r>
            <a:r>
              <a:rPr lang="en-US" altLang="zh-CN" sz="1800" dirty="0"/>
              <a:t>PCB</a:t>
            </a:r>
            <a:r>
              <a:rPr lang="zh-CN" altLang="en-US" sz="1800" dirty="0"/>
              <a:t>都包含</a:t>
            </a:r>
            <a:r>
              <a:rPr lang="en-US" altLang="zh-CN" sz="1800" dirty="0"/>
              <a:t>OS</a:t>
            </a:r>
            <a:r>
              <a:rPr lang="zh-CN" altLang="en-US" sz="1800" dirty="0"/>
              <a:t>所需进程的所有信息</a:t>
            </a:r>
          </a:p>
          <a:p>
            <a:pPr>
              <a:lnSpc>
                <a:spcPct val="100000"/>
              </a:lnSpc>
            </a:pPr>
            <a:r>
              <a:rPr lang="zh-CN" altLang="en-US" sz="1800" dirty="0"/>
              <a:t>这些信息能被</a:t>
            </a:r>
            <a:r>
              <a:rPr lang="en-US" altLang="zh-CN" sz="1800" dirty="0"/>
              <a:t>OS</a:t>
            </a:r>
            <a:r>
              <a:rPr lang="zh-CN" altLang="en-US" sz="1800" dirty="0"/>
              <a:t>的其他模块读取和修改</a:t>
            </a:r>
          </a:p>
          <a:p>
            <a:pPr>
              <a:lnSpc>
                <a:spcPct val="100000"/>
              </a:lnSpc>
            </a:pPr>
            <a:r>
              <a:rPr lang="en-US" altLang="zh-CN" sz="1800" dirty="0"/>
              <a:t>PCB</a:t>
            </a:r>
            <a:r>
              <a:rPr lang="zh-CN" altLang="en-US" sz="1800" dirty="0"/>
              <a:t>定义了</a:t>
            </a:r>
            <a:r>
              <a:rPr lang="en-US" altLang="zh-CN" sz="1800" dirty="0"/>
              <a:t>OS</a:t>
            </a:r>
            <a:r>
              <a:rPr lang="zh-CN" altLang="en-US" sz="1800" dirty="0"/>
              <a:t>的状态</a:t>
            </a:r>
            <a:endParaRPr lang="zh-CN" altLang="en-US" sz="2400" dirty="0"/>
          </a:p>
        </p:txBody>
      </p:sp>
      <p:sp>
        <p:nvSpPr>
          <p:cNvPr id="2" name="灯片编号占位符 1"/>
          <p:cNvSpPr>
            <a:spLocks noGrp="1"/>
          </p:cNvSpPr>
          <p:nvPr>
            <p:ph type="sldNum" sz="quarter" idx="12"/>
          </p:nvPr>
        </p:nvSpPr>
        <p:spPr/>
        <p:txBody>
          <a:bodyPr/>
          <a:lstStyle/>
          <a:p>
            <a:fld id="{D75B5637-C3CB-4C8A-8640-3609C004F1D9}" type="slidenum">
              <a:rPr lang="zh-CN" altLang="en-US" smtClean="0"/>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8" grpId="1" animBg="1"/>
      <p:bldP spid="9" grpId="0"/>
      <p:bldP spid="9" grpId="1"/>
      <p:bldP spid="11" grpId="0" bldLvl="0" animBg="1"/>
      <p:bldP spid="11" grpId="1" animBg="1"/>
      <p:bldP spid="12" grpId="0"/>
      <p:bldP spid="12" grpId="1"/>
      <p:bldP spid="14" grpId="0" bldLvl="0" animBg="1"/>
      <p:bldP spid="14" grpId="1" animBg="1"/>
      <p:bldP spid="15" grpId="0"/>
      <p:bldP spid="15" grpId="1"/>
      <p:bldP spid="19" grpId="0" animBg="1"/>
      <p:bldP spid="19" grpId="1" bldLvl="0" animBg="1"/>
      <p:bldP spid="21" grpId="0" bldLvl="0" animBg="1"/>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91440"/>
            <a:ext cx="2663825" cy="1325880"/>
          </a:xfrm>
        </p:spPr>
        <p:txBody>
          <a:bodyPr/>
          <a:lstStyle/>
          <a:p>
            <a:r>
              <a:rPr lang="zh-CN" altLang="en-US" b="1"/>
              <a:t>进程切换</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90735996"/>
              </p:ext>
            </p:extLst>
          </p:nvPr>
        </p:nvGraphicFramePr>
        <p:xfrm>
          <a:off x="516255" y="2861310"/>
          <a:ext cx="10924540" cy="2590800"/>
        </p:xfrm>
        <a:graphic>
          <a:graphicData uri="http://schemas.openxmlformats.org/drawingml/2006/table">
            <a:tbl>
              <a:tblPr firstRow="1" bandRow="1">
                <a:tableStyleId>{5C22544A-7EE6-4342-B048-85BDC9FD1C3A}</a:tableStyleId>
              </a:tblPr>
              <a:tblGrid>
                <a:gridCol w="1716405">
                  <a:extLst>
                    <a:ext uri="{9D8B030D-6E8A-4147-A177-3AD203B41FA5}">
                      <a16:colId xmlns:a16="http://schemas.microsoft.com/office/drawing/2014/main" val="20000"/>
                    </a:ext>
                  </a:extLst>
                </a:gridCol>
                <a:gridCol w="4269740">
                  <a:extLst>
                    <a:ext uri="{9D8B030D-6E8A-4147-A177-3AD203B41FA5}">
                      <a16:colId xmlns:a16="http://schemas.microsoft.com/office/drawing/2014/main" val="20001"/>
                    </a:ext>
                  </a:extLst>
                </a:gridCol>
                <a:gridCol w="4938395">
                  <a:extLst>
                    <a:ext uri="{9D8B030D-6E8A-4147-A177-3AD203B41FA5}">
                      <a16:colId xmlns:a16="http://schemas.microsoft.com/office/drawing/2014/main" val="20002"/>
                    </a:ext>
                  </a:extLst>
                </a:gridCol>
              </a:tblGrid>
              <a:tr h="518160">
                <a:tc gridSpan="3">
                  <a:txBody>
                    <a:bodyPr/>
                    <a:lstStyle/>
                    <a:p>
                      <a:pPr algn="ctr">
                        <a:buNone/>
                      </a:pPr>
                      <a:r>
                        <a:rPr lang="zh-CN" altLang="en-US" sz="2800">
                          <a:solidFill>
                            <a:schemeClr val="tx1"/>
                          </a:solidFill>
                          <a:highlight>
                            <a:srgbClr val="FFFF00"/>
                          </a:highlight>
                        </a:rPr>
                        <a:t>进程执行的中断机制</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2"/>
                    </a:solidFill>
                  </a:tcPr>
                </a:tc>
                <a:tc hMerge="1">
                  <a:txBody>
                    <a:bodyPr/>
                    <a:lstStyle/>
                    <a:p>
                      <a:endParaRPr lang="zh-CN"/>
                    </a:p>
                  </a:txBody>
                  <a:tcPr>
                    <a:lnT w="12700" cmpd="sng">
                      <a:solidFill>
                        <a:schemeClr val="tx1"/>
                      </a:solidFill>
                      <a:prstDash val="solid"/>
                    </a:lnT>
                    <a:lnB w="12700" cmpd="sng">
                      <a:solidFill>
                        <a:schemeClr val="tx1"/>
                      </a:solidFill>
                      <a:prstDash val="solid"/>
                    </a:lnB>
                  </a:tcPr>
                </a:tc>
                <a:tc hMerge="1">
                  <a:txBody>
                    <a:bodyPr/>
                    <a:lstStyle/>
                    <a:p>
                      <a:endParaRPr lang="zh-CN"/>
                    </a:p>
                  </a:txBody>
                  <a:tcPr>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r h="381000">
                <a:tc>
                  <a:txBody>
                    <a:bodyPr/>
                    <a:lstStyle/>
                    <a:p>
                      <a:pPr>
                        <a:buNone/>
                      </a:pPr>
                      <a:r>
                        <a:rPr lang="zh-CN" altLang="en-US" sz="2800"/>
                        <a:t>机制</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2800"/>
                        <a:t>原因</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2800"/>
                        <a:t>用途</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381000">
                <a:tc>
                  <a:txBody>
                    <a:bodyPr/>
                    <a:lstStyle/>
                    <a:p>
                      <a:pPr>
                        <a:buNone/>
                      </a:pPr>
                      <a:r>
                        <a:rPr lang="zh-CN" altLang="en-US" sz="2800"/>
                        <a:t>中断</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2800"/>
                        <a:t>来自当前执行指令的外部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2800"/>
                        <a:t>对异步外部事件的反应</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381000">
                <a:tc>
                  <a:txBody>
                    <a:bodyPr/>
                    <a:lstStyle/>
                    <a:p>
                      <a:pPr>
                        <a:buNone/>
                      </a:pPr>
                      <a:r>
                        <a:rPr lang="zh-CN" altLang="en-US" sz="2800"/>
                        <a:t>陷阱</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2800"/>
                        <a:t>与当前执行指令相关</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2800"/>
                        <a:t>处理一个错误或一个异常条件</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r h="381000">
                <a:tc>
                  <a:txBody>
                    <a:bodyPr/>
                    <a:lstStyle/>
                    <a:p>
                      <a:pPr>
                        <a:buNone/>
                      </a:pPr>
                      <a:r>
                        <a:rPr lang="zh-CN" altLang="en-US" sz="2800"/>
                        <a:t>系统调用</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2800"/>
                        <a:t>显示请求</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2800"/>
                        <a:t>调用</a:t>
                      </a:r>
                      <a:r>
                        <a:rPr lang="en-US" altLang="zh-CN" sz="2800"/>
                        <a:t>OS</a:t>
                      </a:r>
                      <a:r>
                        <a:rPr lang="zh-CN" altLang="en-US" sz="2800"/>
                        <a:t>函数</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4"/>
                  </a:ext>
                </a:extLst>
              </a:tr>
            </a:tbl>
          </a:graphicData>
        </a:graphic>
      </p:graphicFrame>
      <p:sp>
        <p:nvSpPr>
          <p:cNvPr id="5" name="Text Box 4"/>
          <p:cNvSpPr txBox="1"/>
          <p:nvPr/>
        </p:nvSpPr>
        <p:spPr>
          <a:xfrm>
            <a:off x="1237615" y="1487170"/>
            <a:ext cx="7338060" cy="953135"/>
          </a:xfrm>
          <a:prstGeom prst="rect">
            <a:avLst/>
          </a:prstGeom>
          <a:noFill/>
        </p:spPr>
        <p:txBody>
          <a:bodyPr wrap="none" rtlCol="0">
            <a:spAutoFit/>
          </a:bodyPr>
          <a:lstStyle/>
          <a:p>
            <a:r>
              <a:rPr lang="zh-CN" altLang="en-US" sz="2800" dirty="0"/>
              <a:t>进程切换：对正在运行的进程，</a:t>
            </a:r>
            <a:r>
              <a:rPr lang="en-US" altLang="zh-CN" sz="2800" dirty="0"/>
              <a:t>OS</a:t>
            </a:r>
            <a:r>
              <a:rPr lang="zh-CN" altLang="en-US" sz="2800" dirty="0"/>
              <a:t>将其中断，</a:t>
            </a:r>
          </a:p>
          <a:p>
            <a:r>
              <a:rPr lang="zh-CN" altLang="en-US" sz="2800" dirty="0"/>
              <a:t>并将另一个进程置于运行，并交给它控制权。</a:t>
            </a:r>
          </a:p>
        </p:txBody>
      </p:sp>
      <p:sp>
        <p:nvSpPr>
          <p:cNvPr id="6" name="思想气泡: 云 5"/>
          <p:cNvSpPr/>
          <p:nvPr/>
        </p:nvSpPr>
        <p:spPr>
          <a:xfrm>
            <a:off x="8504903" y="1048314"/>
            <a:ext cx="2852881" cy="1602494"/>
          </a:xfrm>
          <a:prstGeom prst="cloudCallout">
            <a:avLst>
              <a:gd name="adj1" fmla="val -77355"/>
              <a:gd name="adj2" fmla="val 59432"/>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超时？</a:t>
            </a:r>
            <a:endParaRPr lang="en-US" altLang="zh-CN" dirty="0"/>
          </a:p>
          <a:p>
            <a:pPr algn="ctr"/>
            <a:r>
              <a:rPr lang="zh-CN" altLang="en-US" dirty="0"/>
              <a:t>缺页？</a:t>
            </a:r>
            <a:endParaRPr lang="en-US" altLang="zh-CN" dirty="0"/>
          </a:p>
          <a:p>
            <a:pPr algn="ctr"/>
            <a:r>
              <a:rPr lang="zh-CN" altLang="en-US" dirty="0"/>
              <a:t>除以</a:t>
            </a:r>
            <a:r>
              <a:rPr lang="en-US" altLang="zh-CN" dirty="0"/>
              <a:t>0</a:t>
            </a:r>
            <a:r>
              <a:rPr lang="zh-CN" altLang="en-US" dirty="0"/>
              <a:t>？</a:t>
            </a:r>
            <a:endParaRPr lang="en-US" altLang="zh-CN" dirty="0"/>
          </a:p>
          <a:p>
            <a:pPr algn="ctr"/>
            <a:r>
              <a:rPr lang="zh-CN" altLang="en-US" dirty="0"/>
              <a:t>打开文件？</a:t>
            </a:r>
          </a:p>
        </p:txBody>
      </p:sp>
      <p:sp>
        <p:nvSpPr>
          <p:cNvPr id="7" name="思想气泡: 云 6"/>
          <p:cNvSpPr/>
          <p:nvPr/>
        </p:nvSpPr>
        <p:spPr>
          <a:xfrm>
            <a:off x="3025878" y="5530768"/>
            <a:ext cx="6637190" cy="1146350"/>
          </a:xfrm>
          <a:prstGeom prst="cloudCallout">
            <a:avLst>
              <a:gd name="adj1" fmla="val -47724"/>
              <a:gd name="adj2" fmla="val 50334"/>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t>中断发生后：阻塞态？退出态？运行态？</a:t>
            </a:r>
          </a:p>
        </p:txBody>
      </p:sp>
      <p:sp>
        <p:nvSpPr>
          <p:cNvPr id="3" name="灯片编号占位符 2"/>
          <p:cNvSpPr>
            <a:spLocks noGrp="1"/>
          </p:cNvSpPr>
          <p:nvPr>
            <p:ph type="sldNum" sz="quarter" idx="12"/>
          </p:nvPr>
        </p:nvSpPr>
        <p:spPr/>
        <p:txBody>
          <a:bodyPr/>
          <a:lstStyle/>
          <a:p>
            <a:fld id="{D75B5637-C3CB-4C8A-8640-3609C004F1D9}" type="slidenum">
              <a:rPr lang="zh-CN" altLang="en-US" smtClean="0"/>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nvSpPr>
        <p:spPr>
          <a:xfrm>
            <a:off x="7880472" y="991115"/>
            <a:ext cx="3825035" cy="22611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OS与进程的运行关系</a:t>
            </a:r>
            <a:r>
              <a:rPr lang="en-US" dirty="0"/>
              <a:t>:</a:t>
            </a:r>
          </a:p>
          <a:p>
            <a:r>
              <a:rPr lang="zh-CN" altLang="en-US" dirty="0"/>
              <a:t>无进程内核</a:t>
            </a:r>
          </a:p>
          <a:p>
            <a:r>
              <a:rPr lang="zh-CN" altLang="en-US" dirty="0"/>
              <a:t>在用户进程内运行</a:t>
            </a:r>
          </a:p>
          <a:p>
            <a:r>
              <a:rPr lang="zh-CN" altLang="en-US" dirty="0"/>
              <a:t>基于进程的</a:t>
            </a:r>
            <a:r>
              <a:rPr lang="en-US" altLang="zh-CN" dirty="0"/>
              <a:t>OS</a:t>
            </a:r>
          </a:p>
        </p:txBody>
      </p:sp>
      <p:graphicFrame>
        <p:nvGraphicFramePr>
          <p:cNvPr id="6" name="Table 4"/>
          <p:cNvGraphicFramePr/>
          <p:nvPr/>
        </p:nvGraphicFramePr>
        <p:xfrm>
          <a:off x="227884" y="176468"/>
          <a:ext cx="6209665" cy="1771449"/>
        </p:xfrm>
        <a:graphic>
          <a:graphicData uri="http://schemas.openxmlformats.org/drawingml/2006/table">
            <a:tbl>
              <a:tblPr firstRow="1" bandRow="1">
                <a:tableStyleId>{5C22544A-7EE6-4342-B048-85BDC9FD1C3A}</a:tableStyleId>
              </a:tblPr>
              <a:tblGrid>
                <a:gridCol w="887095">
                  <a:extLst>
                    <a:ext uri="{9D8B030D-6E8A-4147-A177-3AD203B41FA5}">
                      <a16:colId xmlns:a16="http://schemas.microsoft.com/office/drawing/2014/main" val="20000"/>
                    </a:ext>
                  </a:extLst>
                </a:gridCol>
                <a:gridCol w="887095">
                  <a:extLst>
                    <a:ext uri="{9D8B030D-6E8A-4147-A177-3AD203B41FA5}">
                      <a16:colId xmlns:a16="http://schemas.microsoft.com/office/drawing/2014/main" val="20001"/>
                    </a:ext>
                  </a:extLst>
                </a:gridCol>
                <a:gridCol w="887095">
                  <a:extLst>
                    <a:ext uri="{9D8B030D-6E8A-4147-A177-3AD203B41FA5}">
                      <a16:colId xmlns:a16="http://schemas.microsoft.com/office/drawing/2014/main" val="20002"/>
                    </a:ext>
                  </a:extLst>
                </a:gridCol>
                <a:gridCol w="887095">
                  <a:extLst>
                    <a:ext uri="{9D8B030D-6E8A-4147-A177-3AD203B41FA5}">
                      <a16:colId xmlns:a16="http://schemas.microsoft.com/office/drawing/2014/main" val="20003"/>
                    </a:ext>
                  </a:extLst>
                </a:gridCol>
                <a:gridCol w="887095">
                  <a:extLst>
                    <a:ext uri="{9D8B030D-6E8A-4147-A177-3AD203B41FA5}">
                      <a16:colId xmlns:a16="http://schemas.microsoft.com/office/drawing/2014/main" val="20004"/>
                    </a:ext>
                  </a:extLst>
                </a:gridCol>
                <a:gridCol w="887095">
                  <a:extLst>
                    <a:ext uri="{9D8B030D-6E8A-4147-A177-3AD203B41FA5}">
                      <a16:colId xmlns:a16="http://schemas.microsoft.com/office/drawing/2014/main" val="20005"/>
                    </a:ext>
                  </a:extLst>
                </a:gridCol>
                <a:gridCol w="887095">
                  <a:extLst>
                    <a:ext uri="{9D8B030D-6E8A-4147-A177-3AD203B41FA5}">
                      <a16:colId xmlns:a16="http://schemas.microsoft.com/office/drawing/2014/main" val="20006"/>
                    </a:ext>
                  </a:extLst>
                </a:gridCol>
              </a:tblGrid>
              <a:tr h="600251">
                <a:tc>
                  <a:txBody>
                    <a:bodyPr/>
                    <a:lstStyle/>
                    <a:p>
                      <a:pPr>
                        <a:buNone/>
                      </a:pPr>
                      <a:endParaRPr lang="en-US">
                        <a:solidFill>
                          <a:schemeClr val="tx1"/>
                        </a:solidFill>
                      </a:endParaRPr>
                    </a:p>
                  </a:txBody>
                  <a:tcPr>
                    <a:lnL>
                      <a:noFill/>
                    </a:lnL>
                    <a:lnR>
                      <a:noFill/>
                    </a:lnR>
                    <a:lnT>
                      <a:noFill/>
                    </a:lnT>
                    <a:lnB>
                      <a:noFill/>
                    </a:lnB>
                    <a:lnTlToBr>
                      <a:noFill/>
                    </a:lnTlToBr>
                    <a:lnBlToTr>
                      <a:noFill/>
                    </a:lnBlToTr>
                    <a:noFill/>
                  </a:tcPr>
                </a:tc>
                <a:tc>
                  <a:txBody>
                    <a:bodyPr/>
                    <a:lstStyle/>
                    <a:p>
                      <a:pPr algn="ctr">
                        <a:buNone/>
                      </a:pPr>
                      <a:r>
                        <a:rPr lang="en-US" sz="2800">
                          <a:solidFill>
                            <a:schemeClr val="tx1"/>
                          </a:solidFill>
                        </a:rPr>
                        <a:t>P</a:t>
                      </a:r>
                      <a:r>
                        <a:rPr lang="en-US" sz="2800" baseline="-25000">
                          <a:solidFill>
                            <a:schemeClr val="tx1"/>
                          </a:solidFill>
                        </a:rPr>
                        <a:t>1</a:t>
                      </a:r>
                    </a:p>
                  </a:txBody>
                  <a:tcPr anchor="ctr">
                    <a:lnL>
                      <a:noFill/>
                    </a:lnL>
                    <a:lnR>
                      <a:noFill/>
                    </a:lnR>
                    <a:lnT>
                      <a:noFill/>
                    </a:lnT>
                    <a:lnB>
                      <a:noFill/>
                    </a:lnB>
                    <a:lnTlToBr>
                      <a:noFill/>
                    </a:lnTlToBr>
                    <a:lnBlToTr>
                      <a:noFill/>
                    </a:lnBlToTr>
                    <a:solidFill>
                      <a:schemeClr val="bg2"/>
                    </a:solidFill>
                  </a:tcPr>
                </a:tc>
                <a:tc>
                  <a:txBody>
                    <a:bodyPr/>
                    <a:lstStyle/>
                    <a:p>
                      <a:pPr algn="ctr">
                        <a:buNone/>
                      </a:pPr>
                      <a:endParaRPr lang="en-US" sz="2800" dirty="0">
                        <a:solidFill>
                          <a:schemeClr val="tx1"/>
                        </a:solidFill>
                      </a:endParaRPr>
                    </a:p>
                  </a:txBody>
                  <a:tcPr anchor="ctr">
                    <a:lnL>
                      <a:noFill/>
                    </a:lnL>
                    <a:lnR>
                      <a:noFill/>
                    </a:lnR>
                    <a:lnT>
                      <a:noFill/>
                    </a:lnT>
                    <a:lnB>
                      <a:noFill/>
                    </a:lnB>
                    <a:lnTlToBr>
                      <a:noFill/>
                    </a:lnTlToBr>
                    <a:lnBlToTr>
                      <a:noFill/>
                    </a:lnBlToTr>
                    <a:noFill/>
                  </a:tcPr>
                </a:tc>
                <a:tc>
                  <a:txBody>
                    <a:bodyPr/>
                    <a:lstStyle/>
                    <a:p>
                      <a:pPr algn="ctr">
                        <a:buNone/>
                      </a:pPr>
                      <a:r>
                        <a:rPr lang="en-US" sz="2800">
                          <a:solidFill>
                            <a:schemeClr val="tx1"/>
                          </a:solidFill>
                        </a:rPr>
                        <a:t>P</a:t>
                      </a:r>
                      <a:r>
                        <a:rPr lang="en-US" sz="2800" baseline="-25000">
                          <a:solidFill>
                            <a:schemeClr val="tx1"/>
                          </a:solidFill>
                        </a:rPr>
                        <a:t>2</a:t>
                      </a:r>
                    </a:p>
                  </a:txBody>
                  <a:tcPr anchor="ctr">
                    <a:lnL>
                      <a:noFill/>
                    </a:lnL>
                    <a:lnR>
                      <a:noFill/>
                    </a:lnR>
                    <a:lnT>
                      <a:noFill/>
                    </a:lnT>
                    <a:lnB>
                      <a:noFill/>
                    </a:lnB>
                    <a:lnTlToBr>
                      <a:noFill/>
                    </a:lnTlToBr>
                    <a:lnBlToTr>
                      <a:noFill/>
                    </a:lnBlToTr>
                    <a:solidFill>
                      <a:schemeClr val="bg2"/>
                    </a:solidFill>
                  </a:tcPr>
                </a:tc>
                <a:tc>
                  <a:txBody>
                    <a:bodyPr/>
                    <a:lstStyle/>
                    <a:p>
                      <a:pPr algn="ctr">
                        <a:buNone/>
                      </a:pPr>
                      <a:r>
                        <a:rPr lang="en-US" sz="4000">
                          <a:solidFill>
                            <a:schemeClr val="tx1"/>
                          </a:solidFill>
                        </a:rPr>
                        <a:t>...</a:t>
                      </a:r>
                    </a:p>
                  </a:txBody>
                  <a:tcPr anchor="ctr">
                    <a:lnL>
                      <a:noFill/>
                    </a:lnL>
                    <a:lnR>
                      <a:noFill/>
                    </a:lnR>
                    <a:lnT>
                      <a:noFill/>
                    </a:lnT>
                    <a:lnB>
                      <a:noFill/>
                    </a:lnB>
                    <a:lnTlToBr>
                      <a:noFill/>
                    </a:lnTlToBr>
                    <a:lnBlToTr>
                      <a:noFill/>
                    </a:lnBlToTr>
                    <a:noFill/>
                  </a:tcPr>
                </a:tc>
                <a:tc>
                  <a:txBody>
                    <a:bodyPr/>
                    <a:lstStyle/>
                    <a:p>
                      <a:pPr algn="ctr">
                        <a:buNone/>
                      </a:pPr>
                      <a:r>
                        <a:rPr lang="en-US" sz="2800">
                          <a:solidFill>
                            <a:schemeClr val="tx1"/>
                          </a:solidFill>
                        </a:rPr>
                        <a:t>P</a:t>
                      </a:r>
                      <a:r>
                        <a:rPr lang="en-US" sz="2800" baseline="-25000">
                          <a:solidFill>
                            <a:schemeClr val="tx1"/>
                          </a:solidFill>
                        </a:rPr>
                        <a:t>n</a:t>
                      </a:r>
                    </a:p>
                  </a:txBody>
                  <a:tcPr anchor="ctr">
                    <a:lnL>
                      <a:noFill/>
                    </a:lnL>
                    <a:lnR>
                      <a:noFill/>
                    </a:lnR>
                    <a:lnT>
                      <a:noFill/>
                    </a:lnT>
                    <a:lnB>
                      <a:noFill/>
                    </a:lnB>
                    <a:lnTlToBr>
                      <a:noFill/>
                    </a:lnTlToBr>
                    <a:lnBlToTr>
                      <a:noFill/>
                    </a:lnBlToTr>
                    <a:solidFill>
                      <a:schemeClr val="bg2"/>
                    </a:solidFill>
                  </a:tcPr>
                </a:tc>
                <a:tc>
                  <a:txBody>
                    <a:bodyPr/>
                    <a:lstStyle/>
                    <a:p>
                      <a:pPr>
                        <a:buNone/>
                      </a:pPr>
                      <a:endParaRPr lang="en-US">
                        <a:solidFill>
                          <a:schemeClr val="tx1"/>
                        </a:solidFill>
                      </a:endParaRP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43664">
                <a:tc gridSpan="7">
                  <a:txBody>
                    <a:bodyPr/>
                    <a:lstStyle/>
                    <a:p>
                      <a:pPr algn="ctr">
                        <a:buNone/>
                      </a:pPr>
                      <a:r>
                        <a:rPr lang="en-US" sz="2800" dirty="0"/>
                        <a:t>OS</a:t>
                      </a:r>
                      <a:r>
                        <a:rPr lang="zh-CN" altLang="en-US" sz="2800" dirty="0"/>
                        <a:t>内核</a:t>
                      </a:r>
                    </a:p>
                  </a:txBody>
                  <a:tcPr anchor="ctr">
                    <a:lnL>
                      <a:noFill/>
                    </a:lnL>
                    <a:lnR>
                      <a:noFill/>
                    </a:lnR>
                    <a:lnT>
                      <a:noFill/>
                    </a:lnT>
                    <a:lnB>
                      <a:noFill/>
                    </a:lnB>
                    <a:lnTlToBr>
                      <a:noFill/>
                    </a:lnTlToBr>
                    <a:lnBlToTr>
                      <a:noFill/>
                    </a:lnBlToTr>
                    <a:solidFill>
                      <a:schemeClr val="bg1">
                        <a:lumMod val="65000"/>
                      </a:schemeClr>
                    </a:solid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552249">
                <a:tc gridSpan="7">
                  <a:txBody>
                    <a:bodyPr/>
                    <a:lstStyle/>
                    <a:p>
                      <a:pPr algn="ctr">
                        <a:buNone/>
                      </a:pPr>
                      <a:r>
                        <a:rPr lang="zh-CN" altLang="en-US" sz="2800" dirty="0"/>
                        <a:t>传统且通用的方法</a:t>
                      </a:r>
                      <a:r>
                        <a:rPr lang="en-US" altLang="zh-CN" sz="2800" dirty="0"/>
                        <a:t>----</a:t>
                      </a:r>
                      <a:r>
                        <a:rPr lang="zh-CN" altLang="en-US" sz="2800" dirty="0"/>
                        <a:t>分离的内核</a:t>
                      </a:r>
                    </a:p>
                  </a:txBody>
                  <a:tcPr anchor="ct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7" name="Table 5"/>
          <p:cNvGraphicFramePr/>
          <p:nvPr/>
        </p:nvGraphicFramePr>
        <p:xfrm>
          <a:off x="227290" y="2078746"/>
          <a:ext cx="5942965" cy="2346960"/>
        </p:xfrm>
        <a:graphic>
          <a:graphicData uri="http://schemas.openxmlformats.org/drawingml/2006/table">
            <a:tbl>
              <a:tblPr firstRow="1" bandRow="1">
                <a:tableStyleId>{5C22544A-7EE6-4342-B048-85BDC9FD1C3A}</a:tableStyleId>
              </a:tblPr>
              <a:tblGrid>
                <a:gridCol w="848995">
                  <a:extLst>
                    <a:ext uri="{9D8B030D-6E8A-4147-A177-3AD203B41FA5}">
                      <a16:colId xmlns:a16="http://schemas.microsoft.com/office/drawing/2014/main" val="20000"/>
                    </a:ext>
                  </a:extLst>
                </a:gridCol>
                <a:gridCol w="848995">
                  <a:extLst>
                    <a:ext uri="{9D8B030D-6E8A-4147-A177-3AD203B41FA5}">
                      <a16:colId xmlns:a16="http://schemas.microsoft.com/office/drawing/2014/main" val="20001"/>
                    </a:ext>
                  </a:extLst>
                </a:gridCol>
                <a:gridCol w="848995">
                  <a:extLst>
                    <a:ext uri="{9D8B030D-6E8A-4147-A177-3AD203B41FA5}">
                      <a16:colId xmlns:a16="http://schemas.microsoft.com/office/drawing/2014/main" val="20002"/>
                    </a:ext>
                  </a:extLst>
                </a:gridCol>
                <a:gridCol w="848995">
                  <a:extLst>
                    <a:ext uri="{9D8B030D-6E8A-4147-A177-3AD203B41FA5}">
                      <a16:colId xmlns:a16="http://schemas.microsoft.com/office/drawing/2014/main" val="20003"/>
                    </a:ext>
                  </a:extLst>
                </a:gridCol>
                <a:gridCol w="848995">
                  <a:extLst>
                    <a:ext uri="{9D8B030D-6E8A-4147-A177-3AD203B41FA5}">
                      <a16:colId xmlns:a16="http://schemas.microsoft.com/office/drawing/2014/main" val="20004"/>
                    </a:ext>
                  </a:extLst>
                </a:gridCol>
                <a:gridCol w="848995">
                  <a:extLst>
                    <a:ext uri="{9D8B030D-6E8A-4147-A177-3AD203B41FA5}">
                      <a16:colId xmlns:a16="http://schemas.microsoft.com/office/drawing/2014/main" val="20005"/>
                    </a:ext>
                  </a:extLst>
                </a:gridCol>
                <a:gridCol w="848995">
                  <a:extLst>
                    <a:ext uri="{9D8B030D-6E8A-4147-A177-3AD203B41FA5}">
                      <a16:colId xmlns:a16="http://schemas.microsoft.com/office/drawing/2014/main" val="20006"/>
                    </a:ext>
                  </a:extLst>
                </a:gridCol>
              </a:tblGrid>
              <a:tr h="491044">
                <a:tc>
                  <a:txBody>
                    <a:bodyPr/>
                    <a:lstStyle/>
                    <a:p>
                      <a:pPr>
                        <a:buNone/>
                      </a:pPr>
                      <a:endParaRPr lang="en-US">
                        <a:solidFill>
                          <a:schemeClr val="tx1"/>
                        </a:solidFill>
                      </a:endParaRPr>
                    </a:p>
                  </a:txBody>
                  <a:tcPr>
                    <a:lnL>
                      <a:noFill/>
                    </a:lnL>
                    <a:lnR>
                      <a:noFill/>
                    </a:lnR>
                    <a:lnT>
                      <a:noFill/>
                    </a:lnT>
                    <a:lnB>
                      <a:noFill/>
                    </a:lnB>
                    <a:lnTlToBr>
                      <a:noFill/>
                    </a:lnTlToBr>
                    <a:lnBlToTr>
                      <a:noFill/>
                    </a:lnBlToTr>
                    <a:noFill/>
                  </a:tcPr>
                </a:tc>
                <a:tc>
                  <a:txBody>
                    <a:bodyPr/>
                    <a:lstStyle/>
                    <a:p>
                      <a:pPr algn="ctr">
                        <a:buNone/>
                      </a:pPr>
                      <a:r>
                        <a:rPr lang="en-US" sz="2800" dirty="0">
                          <a:solidFill>
                            <a:schemeClr val="tx1"/>
                          </a:solidFill>
                        </a:rPr>
                        <a:t>P</a:t>
                      </a:r>
                      <a:r>
                        <a:rPr lang="en-US" sz="2800" baseline="-25000" dirty="0">
                          <a:solidFill>
                            <a:schemeClr val="tx1"/>
                          </a:solidFill>
                        </a:rPr>
                        <a:t>1</a:t>
                      </a:r>
                    </a:p>
                  </a:txBody>
                  <a:tcPr anchor="ctr">
                    <a:lnL>
                      <a:noFill/>
                    </a:lnL>
                    <a:lnR>
                      <a:noFill/>
                    </a:lnR>
                    <a:lnT>
                      <a:noFill/>
                    </a:lnT>
                    <a:lnB>
                      <a:noFill/>
                    </a:lnB>
                    <a:lnTlToBr>
                      <a:noFill/>
                    </a:lnTlToBr>
                    <a:lnBlToTr>
                      <a:noFill/>
                    </a:lnBlToTr>
                    <a:solidFill>
                      <a:schemeClr val="bg2"/>
                    </a:solidFill>
                  </a:tcPr>
                </a:tc>
                <a:tc>
                  <a:txBody>
                    <a:bodyPr/>
                    <a:lstStyle/>
                    <a:p>
                      <a:pPr algn="ctr">
                        <a:buNone/>
                      </a:pPr>
                      <a:endParaRPr lang="en-US" sz="2800">
                        <a:solidFill>
                          <a:schemeClr val="tx1"/>
                        </a:solidFill>
                      </a:endParaRPr>
                    </a:p>
                  </a:txBody>
                  <a:tcPr anchor="ctr">
                    <a:lnL>
                      <a:noFill/>
                    </a:lnL>
                    <a:lnR>
                      <a:noFill/>
                    </a:lnR>
                    <a:lnT>
                      <a:noFill/>
                    </a:lnT>
                    <a:lnB>
                      <a:noFill/>
                    </a:lnB>
                    <a:lnTlToBr>
                      <a:noFill/>
                    </a:lnTlToBr>
                    <a:lnBlToTr>
                      <a:noFill/>
                    </a:lnBlToTr>
                    <a:noFill/>
                  </a:tcPr>
                </a:tc>
                <a:tc>
                  <a:txBody>
                    <a:bodyPr/>
                    <a:lstStyle/>
                    <a:p>
                      <a:pPr algn="ctr">
                        <a:buNone/>
                      </a:pPr>
                      <a:r>
                        <a:rPr lang="en-US" sz="2800">
                          <a:solidFill>
                            <a:schemeClr val="tx1"/>
                          </a:solidFill>
                        </a:rPr>
                        <a:t>P</a:t>
                      </a:r>
                      <a:r>
                        <a:rPr lang="en-US" sz="2800" baseline="-25000">
                          <a:solidFill>
                            <a:schemeClr val="tx1"/>
                          </a:solidFill>
                        </a:rPr>
                        <a:t>2</a:t>
                      </a:r>
                    </a:p>
                  </a:txBody>
                  <a:tcPr anchor="ctr">
                    <a:lnL>
                      <a:noFill/>
                    </a:lnL>
                    <a:lnR>
                      <a:noFill/>
                    </a:lnR>
                    <a:lnT>
                      <a:noFill/>
                    </a:lnT>
                    <a:lnB>
                      <a:noFill/>
                    </a:lnB>
                    <a:lnTlToBr>
                      <a:noFill/>
                    </a:lnTlToBr>
                    <a:lnBlToTr>
                      <a:noFill/>
                    </a:lnBlToTr>
                    <a:solidFill>
                      <a:schemeClr val="bg2"/>
                    </a:solidFill>
                  </a:tcPr>
                </a:tc>
                <a:tc rowSpan="2">
                  <a:txBody>
                    <a:bodyPr/>
                    <a:lstStyle/>
                    <a:p>
                      <a:pPr algn="ctr">
                        <a:buNone/>
                      </a:pPr>
                      <a:r>
                        <a:rPr lang="en-US" sz="4000">
                          <a:solidFill>
                            <a:schemeClr val="tx1"/>
                          </a:solidFill>
                        </a:rPr>
                        <a:t>...</a:t>
                      </a:r>
                    </a:p>
                  </a:txBody>
                  <a:tcPr anchor="ctr">
                    <a:lnL>
                      <a:noFill/>
                    </a:lnL>
                    <a:lnR>
                      <a:noFill/>
                    </a:lnR>
                    <a:lnT>
                      <a:noFill/>
                    </a:lnT>
                    <a:lnB>
                      <a:noFill/>
                    </a:lnB>
                    <a:lnTlToBr>
                      <a:noFill/>
                    </a:lnTlToBr>
                    <a:lnBlToTr>
                      <a:noFill/>
                    </a:lnBlToTr>
                    <a:noFill/>
                  </a:tcPr>
                </a:tc>
                <a:tc>
                  <a:txBody>
                    <a:bodyPr/>
                    <a:lstStyle/>
                    <a:p>
                      <a:pPr algn="ctr">
                        <a:buNone/>
                      </a:pPr>
                      <a:r>
                        <a:rPr lang="en-US" sz="2800">
                          <a:solidFill>
                            <a:schemeClr val="tx1"/>
                          </a:solidFill>
                        </a:rPr>
                        <a:t>P</a:t>
                      </a:r>
                      <a:r>
                        <a:rPr lang="en-US" sz="2800" baseline="-25000">
                          <a:solidFill>
                            <a:schemeClr val="tx1"/>
                          </a:solidFill>
                        </a:rPr>
                        <a:t>n</a:t>
                      </a:r>
                    </a:p>
                  </a:txBody>
                  <a:tcPr anchor="ctr">
                    <a:lnL>
                      <a:noFill/>
                    </a:lnL>
                    <a:lnR>
                      <a:noFill/>
                    </a:lnR>
                    <a:lnT>
                      <a:noFill/>
                    </a:lnT>
                    <a:lnB>
                      <a:noFill/>
                    </a:lnB>
                    <a:lnTlToBr>
                      <a:noFill/>
                    </a:lnTlToBr>
                    <a:lnBlToTr>
                      <a:noFill/>
                    </a:lnBlToTr>
                    <a:solidFill>
                      <a:schemeClr val="bg2"/>
                    </a:solidFill>
                  </a:tcPr>
                </a:tc>
                <a:tc>
                  <a:txBody>
                    <a:bodyPr/>
                    <a:lstStyle/>
                    <a:p>
                      <a:pPr>
                        <a:buNone/>
                      </a:pPr>
                      <a:endParaRPr lang="en-US">
                        <a:solidFill>
                          <a:schemeClr val="tx1"/>
                        </a:solidFill>
                      </a:endParaRP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895433">
                <a:tc>
                  <a:txBody>
                    <a:bodyPr/>
                    <a:lstStyle/>
                    <a:p>
                      <a:pPr>
                        <a:buNone/>
                      </a:pPr>
                      <a:endParaRPr lang="en-US">
                        <a:solidFill>
                          <a:schemeClr val="tx1"/>
                        </a:solidFill>
                      </a:endParaRPr>
                    </a:p>
                  </a:txBody>
                  <a:tcPr>
                    <a:lnL>
                      <a:noFill/>
                    </a:lnL>
                    <a:lnR>
                      <a:noFill/>
                    </a:lnR>
                    <a:lnT>
                      <a:noFill/>
                    </a:lnT>
                    <a:lnB>
                      <a:noFill/>
                    </a:lnB>
                    <a:lnTlToBr>
                      <a:noFill/>
                    </a:lnTlToBr>
                    <a:lnBlToTr>
                      <a:noFill/>
                    </a:lnBlToTr>
                    <a:noFill/>
                  </a:tcPr>
                </a:tc>
                <a:tc>
                  <a:txBody>
                    <a:bodyPr/>
                    <a:lstStyle/>
                    <a:p>
                      <a:pPr algn="ctr">
                        <a:buNone/>
                      </a:pPr>
                      <a:r>
                        <a:rPr lang="en-US" sz="2800" baseline="-25000">
                          <a:solidFill>
                            <a:schemeClr val="tx1"/>
                          </a:solidFill>
                        </a:rPr>
                        <a:t>OS</a:t>
                      </a:r>
                    </a:p>
                    <a:p>
                      <a:pPr algn="ctr">
                        <a:buNone/>
                      </a:pPr>
                      <a:r>
                        <a:rPr lang="zh-CN" altLang="en-US" sz="2800" baseline="-25000">
                          <a:solidFill>
                            <a:schemeClr val="tx1"/>
                          </a:solidFill>
                        </a:rPr>
                        <a:t>例程</a:t>
                      </a:r>
                    </a:p>
                    <a:p>
                      <a:pPr algn="ctr">
                        <a:buNone/>
                      </a:pPr>
                      <a:endParaRPr lang="zh-CN" altLang="en-US" sz="2800" baseline="-25000">
                        <a:solidFill>
                          <a:schemeClr val="tx1"/>
                        </a:solidFill>
                      </a:endParaRPr>
                    </a:p>
                  </a:txBody>
                  <a:tcPr anchor="ctr">
                    <a:lnL>
                      <a:noFill/>
                    </a:lnL>
                    <a:lnR>
                      <a:noFill/>
                    </a:lnR>
                    <a:lnT>
                      <a:noFill/>
                    </a:lnT>
                    <a:lnB>
                      <a:noFill/>
                    </a:lnB>
                    <a:lnTlToBr>
                      <a:noFill/>
                    </a:lnTlToBr>
                    <a:lnBlToTr>
                      <a:noFill/>
                    </a:lnBlToTr>
                    <a:solidFill>
                      <a:schemeClr val="bg1">
                        <a:lumMod val="85000"/>
                      </a:schemeClr>
                    </a:solidFill>
                  </a:tcPr>
                </a:tc>
                <a:tc>
                  <a:txBody>
                    <a:bodyPr/>
                    <a:lstStyle/>
                    <a:p>
                      <a:pPr algn="ctr">
                        <a:buNone/>
                      </a:pPr>
                      <a:endParaRPr lang="en-US" sz="2800">
                        <a:solidFill>
                          <a:schemeClr val="tx1"/>
                        </a:solidFill>
                      </a:endParaRPr>
                    </a:p>
                  </a:txBody>
                  <a:tcPr anchor="ctr">
                    <a:lnL>
                      <a:noFill/>
                    </a:lnL>
                    <a:lnR>
                      <a:noFill/>
                    </a:lnR>
                    <a:lnT>
                      <a:noFill/>
                    </a:lnT>
                    <a:lnB>
                      <a:noFill/>
                    </a:lnB>
                    <a:lnTlToBr>
                      <a:noFill/>
                    </a:lnTlToBr>
                    <a:lnBlToTr>
                      <a:noFill/>
                    </a:lnBlToTr>
                    <a:noFill/>
                  </a:tcPr>
                </a:tc>
                <a:tc>
                  <a:txBody>
                    <a:bodyPr/>
                    <a:lstStyle/>
                    <a:p>
                      <a:pPr algn="ctr">
                        <a:buNone/>
                      </a:pPr>
                      <a:r>
                        <a:rPr lang="en-US" sz="2800" baseline="-25000">
                          <a:solidFill>
                            <a:schemeClr val="tx1"/>
                          </a:solidFill>
                          <a:sym typeface="+mn-ea"/>
                        </a:rPr>
                        <a:t>OS</a:t>
                      </a:r>
                      <a:endParaRPr lang="en-US" sz="2800" baseline="-25000">
                        <a:solidFill>
                          <a:schemeClr val="tx1"/>
                        </a:solidFill>
                      </a:endParaRPr>
                    </a:p>
                    <a:p>
                      <a:pPr algn="ctr">
                        <a:buNone/>
                      </a:pPr>
                      <a:r>
                        <a:rPr lang="zh-CN" altLang="en-US" sz="2800" baseline="-25000">
                          <a:solidFill>
                            <a:schemeClr val="tx1"/>
                          </a:solidFill>
                          <a:sym typeface="+mn-ea"/>
                        </a:rPr>
                        <a:t>例程</a:t>
                      </a:r>
                      <a:endParaRPr lang="zh-CN" altLang="en-US" sz="2800" baseline="-25000">
                        <a:solidFill>
                          <a:schemeClr val="tx1"/>
                        </a:solidFill>
                      </a:endParaRPr>
                    </a:p>
                    <a:p>
                      <a:pPr algn="ctr">
                        <a:buNone/>
                      </a:pPr>
                      <a:endParaRPr lang="en-US" sz="2800" baseline="-25000">
                        <a:solidFill>
                          <a:schemeClr val="tx1"/>
                        </a:solidFill>
                      </a:endParaRPr>
                    </a:p>
                  </a:txBody>
                  <a:tcPr anchor="ctr">
                    <a:lnL>
                      <a:noFill/>
                    </a:lnL>
                    <a:lnR>
                      <a:noFill/>
                    </a:lnR>
                    <a:lnT>
                      <a:noFill/>
                    </a:lnT>
                    <a:lnB>
                      <a:noFill/>
                    </a:lnB>
                    <a:lnTlToBr>
                      <a:noFill/>
                    </a:lnTlToBr>
                    <a:lnBlToTr>
                      <a:noFill/>
                    </a:lnBlToTr>
                    <a:solidFill>
                      <a:schemeClr val="bg1">
                        <a:lumMod val="85000"/>
                      </a:schemeClr>
                    </a:solidFill>
                  </a:tcPr>
                </a:tc>
                <a:tc vMerge="1">
                  <a:txBody>
                    <a:bodyPr/>
                    <a:lstStyle/>
                    <a:p>
                      <a:endParaRPr lang="zh-CN"/>
                    </a:p>
                  </a:txBody>
                  <a:tcPr anchor="ctr">
                    <a:lnL>
                      <a:noFill/>
                    </a:lnL>
                    <a:lnR>
                      <a:noFill/>
                    </a:lnR>
                    <a:lnT>
                      <a:noFill/>
                    </a:lnT>
                    <a:lnB>
                      <a:noFill/>
                    </a:lnB>
                    <a:lnTlToBr>
                      <a:noFill/>
                    </a:lnTlToBr>
                    <a:lnBlToTr>
                      <a:noFill/>
                    </a:lnBlToTr>
                    <a:noFill/>
                  </a:tcPr>
                </a:tc>
                <a:tc>
                  <a:txBody>
                    <a:bodyPr/>
                    <a:lstStyle/>
                    <a:p>
                      <a:pPr algn="ctr">
                        <a:buNone/>
                      </a:pPr>
                      <a:r>
                        <a:rPr lang="en-US" sz="2800" baseline="-25000">
                          <a:solidFill>
                            <a:schemeClr val="tx1"/>
                          </a:solidFill>
                          <a:sym typeface="+mn-ea"/>
                        </a:rPr>
                        <a:t>OS</a:t>
                      </a:r>
                      <a:endParaRPr lang="en-US" sz="2800" baseline="-25000">
                        <a:solidFill>
                          <a:schemeClr val="tx1"/>
                        </a:solidFill>
                      </a:endParaRPr>
                    </a:p>
                    <a:p>
                      <a:pPr algn="ctr">
                        <a:buNone/>
                      </a:pPr>
                      <a:r>
                        <a:rPr lang="zh-CN" altLang="en-US" sz="2800" baseline="-25000">
                          <a:solidFill>
                            <a:schemeClr val="tx1"/>
                          </a:solidFill>
                          <a:sym typeface="+mn-ea"/>
                        </a:rPr>
                        <a:t>例程</a:t>
                      </a:r>
                      <a:endParaRPr lang="zh-CN" altLang="en-US" sz="2800" baseline="-25000">
                        <a:solidFill>
                          <a:schemeClr val="tx1"/>
                        </a:solidFill>
                      </a:endParaRPr>
                    </a:p>
                    <a:p>
                      <a:pPr algn="ctr">
                        <a:buNone/>
                      </a:pPr>
                      <a:endParaRPr lang="zh-CN" altLang="en-US" sz="2800" baseline="-25000">
                        <a:solidFill>
                          <a:schemeClr val="tx1"/>
                        </a:solidFill>
                      </a:endParaRPr>
                    </a:p>
                  </a:txBody>
                  <a:tcPr anchor="ctr">
                    <a:lnL>
                      <a:noFill/>
                    </a:lnL>
                    <a:lnR>
                      <a:noFill/>
                    </a:lnR>
                    <a:lnT>
                      <a:noFill/>
                    </a:lnT>
                    <a:lnB>
                      <a:noFill/>
                    </a:lnB>
                    <a:lnTlToBr>
                      <a:noFill/>
                    </a:lnTlToBr>
                    <a:lnBlToTr>
                      <a:noFill/>
                    </a:lnBlToTr>
                    <a:solidFill>
                      <a:schemeClr val="bg1">
                        <a:lumMod val="85000"/>
                      </a:schemeClr>
                    </a:solidFill>
                  </a:tcPr>
                </a:tc>
                <a:tc>
                  <a:txBody>
                    <a:bodyPr/>
                    <a:lstStyle/>
                    <a:p>
                      <a:pPr>
                        <a:buNone/>
                      </a:pPr>
                      <a:endParaRPr lang="en-US">
                        <a:solidFill>
                          <a:schemeClr val="tx1"/>
                        </a:solidFill>
                      </a:endParaRP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91044">
                <a:tc gridSpan="7">
                  <a:txBody>
                    <a:bodyPr/>
                    <a:lstStyle/>
                    <a:p>
                      <a:pPr algn="ctr">
                        <a:buNone/>
                      </a:pPr>
                      <a:r>
                        <a:rPr lang="zh-CN" altLang="en-US" sz="2800" dirty="0"/>
                        <a:t>进程切换函数</a:t>
                      </a:r>
                    </a:p>
                  </a:txBody>
                  <a:tcPr anchor="ctr">
                    <a:lnL>
                      <a:noFill/>
                    </a:lnL>
                    <a:lnR>
                      <a:noFill/>
                    </a:lnR>
                    <a:lnT>
                      <a:noFill/>
                    </a:lnT>
                    <a:lnB>
                      <a:noFill/>
                    </a:lnB>
                    <a:lnTlToBr>
                      <a:noFill/>
                    </a:lnTlToBr>
                    <a:lnBlToTr>
                      <a:noFill/>
                    </a:lnBlToTr>
                    <a:solidFill>
                      <a:schemeClr val="bg1">
                        <a:lumMod val="65000"/>
                      </a:schemeClr>
                    </a:solid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50961">
                <a:tc gridSpan="7">
                  <a:txBody>
                    <a:bodyPr/>
                    <a:lstStyle/>
                    <a:p>
                      <a:pPr algn="ctr">
                        <a:buNone/>
                      </a:pPr>
                      <a:r>
                        <a:rPr lang="zh-CN" altLang="en-US" dirty="0"/>
                        <a:t>在用户进程内执行</a:t>
                      </a:r>
                      <a:r>
                        <a:rPr lang="en-US" altLang="zh-CN" dirty="0"/>
                        <a:t>OS</a:t>
                      </a:r>
                      <a:r>
                        <a:rPr lang="zh-CN" altLang="en-US" dirty="0"/>
                        <a:t>例程</a:t>
                      </a:r>
                    </a:p>
                  </a:txBody>
                  <a:tcPr anchor="ct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8" name="Table 6"/>
          <p:cNvGraphicFramePr/>
          <p:nvPr/>
        </p:nvGraphicFramePr>
        <p:xfrm>
          <a:off x="227290" y="4880109"/>
          <a:ext cx="7875270" cy="1715692"/>
        </p:xfrm>
        <a:graphic>
          <a:graphicData uri="http://schemas.openxmlformats.org/drawingml/2006/table">
            <a:tbl>
              <a:tblPr firstRow="1" bandRow="1">
                <a:tableStyleId>{5C22544A-7EE6-4342-B048-85BDC9FD1C3A}</a:tableStyleId>
              </a:tblPr>
              <a:tblGrid>
                <a:gridCol w="605790">
                  <a:extLst>
                    <a:ext uri="{9D8B030D-6E8A-4147-A177-3AD203B41FA5}">
                      <a16:colId xmlns:a16="http://schemas.microsoft.com/office/drawing/2014/main" val="20000"/>
                    </a:ext>
                  </a:extLst>
                </a:gridCol>
                <a:gridCol w="605790">
                  <a:extLst>
                    <a:ext uri="{9D8B030D-6E8A-4147-A177-3AD203B41FA5}">
                      <a16:colId xmlns:a16="http://schemas.microsoft.com/office/drawing/2014/main" val="20001"/>
                    </a:ext>
                  </a:extLst>
                </a:gridCol>
                <a:gridCol w="605790">
                  <a:extLst>
                    <a:ext uri="{9D8B030D-6E8A-4147-A177-3AD203B41FA5}">
                      <a16:colId xmlns:a16="http://schemas.microsoft.com/office/drawing/2014/main" val="20002"/>
                    </a:ext>
                  </a:extLst>
                </a:gridCol>
                <a:gridCol w="605790">
                  <a:extLst>
                    <a:ext uri="{9D8B030D-6E8A-4147-A177-3AD203B41FA5}">
                      <a16:colId xmlns:a16="http://schemas.microsoft.com/office/drawing/2014/main" val="20003"/>
                    </a:ext>
                  </a:extLst>
                </a:gridCol>
                <a:gridCol w="605790">
                  <a:extLst>
                    <a:ext uri="{9D8B030D-6E8A-4147-A177-3AD203B41FA5}">
                      <a16:colId xmlns:a16="http://schemas.microsoft.com/office/drawing/2014/main" val="20004"/>
                    </a:ext>
                  </a:extLst>
                </a:gridCol>
                <a:gridCol w="605790">
                  <a:extLst>
                    <a:ext uri="{9D8B030D-6E8A-4147-A177-3AD203B41FA5}">
                      <a16:colId xmlns:a16="http://schemas.microsoft.com/office/drawing/2014/main" val="20005"/>
                    </a:ext>
                  </a:extLst>
                </a:gridCol>
                <a:gridCol w="605790">
                  <a:extLst>
                    <a:ext uri="{9D8B030D-6E8A-4147-A177-3AD203B41FA5}">
                      <a16:colId xmlns:a16="http://schemas.microsoft.com/office/drawing/2014/main" val="20006"/>
                    </a:ext>
                  </a:extLst>
                </a:gridCol>
                <a:gridCol w="791210">
                  <a:extLst>
                    <a:ext uri="{9D8B030D-6E8A-4147-A177-3AD203B41FA5}">
                      <a16:colId xmlns:a16="http://schemas.microsoft.com/office/drawing/2014/main" val="20007"/>
                    </a:ext>
                  </a:extLst>
                </a:gridCol>
                <a:gridCol w="420370">
                  <a:extLst>
                    <a:ext uri="{9D8B030D-6E8A-4147-A177-3AD203B41FA5}">
                      <a16:colId xmlns:a16="http://schemas.microsoft.com/office/drawing/2014/main" val="20008"/>
                    </a:ext>
                  </a:extLst>
                </a:gridCol>
                <a:gridCol w="771525">
                  <a:extLst>
                    <a:ext uri="{9D8B030D-6E8A-4147-A177-3AD203B41FA5}">
                      <a16:colId xmlns:a16="http://schemas.microsoft.com/office/drawing/2014/main" val="20009"/>
                    </a:ext>
                  </a:extLst>
                </a:gridCol>
                <a:gridCol w="576580">
                  <a:extLst>
                    <a:ext uri="{9D8B030D-6E8A-4147-A177-3AD203B41FA5}">
                      <a16:colId xmlns:a16="http://schemas.microsoft.com/office/drawing/2014/main" val="20010"/>
                    </a:ext>
                  </a:extLst>
                </a:gridCol>
                <a:gridCol w="761365">
                  <a:extLst>
                    <a:ext uri="{9D8B030D-6E8A-4147-A177-3AD203B41FA5}">
                      <a16:colId xmlns:a16="http://schemas.microsoft.com/office/drawing/2014/main" val="20011"/>
                    </a:ext>
                  </a:extLst>
                </a:gridCol>
                <a:gridCol w="313690">
                  <a:extLst>
                    <a:ext uri="{9D8B030D-6E8A-4147-A177-3AD203B41FA5}">
                      <a16:colId xmlns:a16="http://schemas.microsoft.com/office/drawing/2014/main" val="20012"/>
                    </a:ext>
                  </a:extLst>
                </a:gridCol>
              </a:tblGrid>
              <a:tr h="716909">
                <a:tc>
                  <a:txBody>
                    <a:bodyPr/>
                    <a:lstStyle/>
                    <a:p>
                      <a:pPr>
                        <a:buNone/>
                      </a:pPr>
                      <a:endParaRPr lang="en-US">
                        <a:solidFill>
                          <a:schemeClr val="tx1"/>
                        </a:solidFill>
                      </a:endParaRPr>
                    </a:p>
                  </a:txBody>
                  <a:tcPr>
                    <a:lnL>
                      <a:noFill/>
                    </a:lnL>
                    <a:lnR>
                      <a:noFill/>
                    </a:lnR>
                    <a:lnT>
                      <a:noFill/>
                    </a:lnT>
                    <a:lnB>
                      <a:noFill/>
                    </a:lnB>
                    <a:lnTlToBr>
                      <a:noFill/>
                    </a:lnTlToBr>
                    <a:lnBlToTr>
                      <a:noFill/>
                    </a:lnBlToTr>
                    <a:noFill/>
                  </a:tcPr>
                </a:tc>
                <a:tc>
                  <a:txBody>
                    <a:bodyPr/>
                    <a:lstStyle/>
                    <a:p>
                      <a:pPr algn="ctr">
                        <a:buNone/>
                      </a:pPr>
                      <a:r>
                        <a:rPr lang="en-US" sz="2800">
                          <a:solidFill>
                            <a:schemeClr val="tx1"/>
                          </a:solidFill>
                        </a:rPr>
                        <a:t>P</a:t>
                      </a:r>
                      <a:r>
                        <a:rPr lang="en-US" sz="2800" baseline="-25000">
                          <a:solidFill>
                            <a:schemeClr val="tx1"/>
                          </a:solidFill>
                        </a:rPr>
                        <a:t>1</a:t>
                      </a:r>
                    </a:p>
                  </a:txBody>
                  <a:tcPr anchor="ctr">
                    <a:lnL>
                      <a:noFill/>
                    </a:lnL>
                    <a:lnR>
                      <a:noFill/>
                    </a:lnR>
                    <a:lnT>
                      <a:noFill/>
                    </a:lnT>
                    <a:lnB>
                      <a:noFill/>
                    </a:lnB>
                    <a:lnTlToBr>
                      <a:noFill/>
                    </a:lnTlToBr>
                    <a:lnBlToTr>
                      <a:noFill/>
                    </a:lnBlToTr>
                    <a:solidFill>
                      <a:schemeClr val="bg2"/>
                    </a:solidFill>
                  </a:tcPr>
                </a:tc>
                <a:tc>
                  <a:txBody>
                    <a:bodyPr/>
                    <a:lstStyle/>
                    <a:p>
                      <a:pPr algn="ctr">
                        <a:buNone/>
                      </a:pPr>
                      <a:endParaRPr lang="en-US" sz="2800">
                        <a:solidFill>
                          <a:schemeClr val="tx1"/>
                        </a:solidFill>
                      </a:endParaRPr>
                    </a:p>
                  </a:txBody>
                  <a:tcPr anchor="ctr">
                    <a:lnL>
                      <a:noFill/>
                    </a:lnL>
                    <a:lnR>
                      <a:noFill/>
                    </a:lnR>
                    <a:lnT>
                      <a:noFill/>
                    </a:lnT>
                    <a:lnB>
                      <a:noFill/>
                    </a:lnB>
                    <a:lnTlToBr>
                      <a:noFill/>
                    </a:lnTlToBr>
                    <a:lnBlToTr>
                      <a:noFill/>
                    </a:lnBlToTr>
                    <a:noFill/>
                  </a:tcPr>
                </a:tc>
                <a:tc>
                  <a:txBody>
                    <a:bodyPr/>
                    <a:lstStyle/>
                    <a:p>
                      <a:pPr algn="ctr">
                        <a:buNone/>
                      </a:pPr>
                      <a:r>
                        <a:rPr lang="en-US" sz="2800">
                          <a:solidFill>
                            <a:schemeClr val="tx1"/>
                          </a:solidFill>
                        </a:rPr>
                        <a:t>P</a:t>
                      </a:r>
                      <a:r>
                        <a:rPr lang="en-US" sz="2800" baseline="-25000">
                          <a:solidFill>
                            <a:schemeClr val="tx1"/>
                          </a:solidFill>
                        </a:rPr>
                        <a:t>2</a:t>
                      </a:r>
                    </a:p>
                  </a:txBody>
                  <a:tcPr anchor="ctr">
                    <a:lnL>
                      <a:noFill/>
                    </a:lnL>
                    <a:lnR>
                      <a:noFill/>
                    </a:lnR>
                    <a:lnT>
                      <a:noFill/>
                    </a:lnT>
                    <a:lnB>
                      <a:noFill/>
                    </a:lnB>
                    <a:lnTlToBr>
                      <a:noFill/>
                    </a:lnTlToBr>
                    <a:lnBlToTr>
                      <a:noFill/>
                    </a:lnBlToTr>
                    <a:solidFill>
                      <a:schemeClr val="bg2"/>
                    </a:solidFill>
                  </a:tcPr>
                </a:tc>
                <a:tc>
                  <a:txBody>
                    <a:bodyPr/>
                    <a:lstStyle/>
                    <a:p>
                      <a:pPr algn="ctr">
                        <a:buNone/>
                      </a:pPr>
                      <a:r>
                        <a:rPr lang="en-US" sz="4000">
                          <a:solidFill>
                            <a:schemeClr val="tx1"/>
                          </a:solidFill>
                        </a:rPr>
                        <a:t>...</a:t>
                      </a:r>
                    </a:p>
                  </a:txBody>
                  <a:tcPr anchor="ctr">
                    <a:lnL>
                      <a:noFill/>
                    </a:lnL>
                    <a:lnR>
                      <a:noFill/>
                    </a:lnR>
                    <a:lnT>
                      <a:noFill/>
                    </a:lnT>
                    <a:lnB>
                      <a:noFill/>
                    </a:lnB>
                    <a:lnTlToBr>
                      <a:noFill/>
                    </a:lnTlToBr>
                    <a:lnBlToTr>
                      <a:noFill/>
                    </a:lnBlToTr>
                    <a:noFill/>
                  </a:tcPr>
                </a:tc>
                <a:tc>
                  <a:txBody>
                    <a:bodyPr/>
                    <a:lstStyle/>
                    <a:p>
                      <a:pPr algn="ctr">
                        <a:buNone/>
                      </a:pPr>
                      <a:r>
                        <a:rPr lang="en-US" sz="2800">
                          <a:solidFill>
                            <a:schemeClr val="tx1"/>
                          </a:solidFill>
                        </a:rPr>
                        <a:t>P</a:t>
                      </a:r>
                      <a:r>
                        <a:rPr lang="en-US" sz="2800" baseline="-25000">
                          <a:solidFill>
                            <a:schemeClr val="tx1"/>
                          </a:solidFill>
                        </a:rPr>
                        <a:t>n</a:t>
                      </a:r>
                    </a:p>
                  </a:txBody>
                  <a:tcPr anchor="ctr">
                    <a:lnL>
                      <a:noFill/>
                    </a:lnL>
                    <a:lnR>
                      <a:noFill/>
                    </a:lnR>
                    <a:lnT>
                      <a:noFill/>
                    </a:lnT>
                    <a:lnB>
                      <a:noFill/>
                    </a:lnB>
                    <a:lnTlToBr>
                      <a:noFill/>
                    </a:lnTlToBr>
                    <a:lnBlToTr>
                      <a:noFill/>
                    </a:lnBlToTr>
                    <a:solidFill>
                      <a:schemeClr val="bg2"/>
                    </a:solidFill>
                  </a:tcPr>
                </a:tc>
                <a:tc>
                  <a:txBody>
                    <a:bodyPr/>
                    <a:lstStyle/>
                    <a:p>
                      <a:pPr>
                        <a:buNone/>
                      </a:pPr>
                      <a:endParaRPr lang="en-US" dirty="0">
                        <a:solidFill>
                          <a:schemeClr val="tx1"/>
                        </a:solidFill>
                      </a:endParaRPr>
                    </a:p>
                  </a:txBody>
                  <a:tcPr>
                    <a:lnL>
                      <a:noFill/>
                    </a:lnL>
                    <a:lnR>
                      <a:noFill/>
                    </a:lnR>
                    <a:lnT>
                      <a:noFill/>
                    </a:lnT>
                    <a:lnB>
                      <a:noFill/>
                    </a:lnB>
                    <a:lnTlToBr>
                      <a:noFill/>
                    </a:lnTlToBr>
                    <a:lnBlToTr>
                      <a:noFill/>
                    </a:lnBlToTr>
                    <a:noFill/>
                  </a:tcPr>
                </a:tc>
                <a:tc>
                  <a:txBody>
                    <a:bodyPr/>
                    <a:lstStyle/>
                    <a:p>
                      <a:pPr algn="ctr">
                        <a:buNone/>
                      </a:pPr>
                      <a:r>
                        <a:rPr lang="en-US" sz="2400">
                          <a:solidFill>
                            <a:schemeClr val="tx1"/>
                          </a:solidFill>
                        </a:rPr>
                        <a:t>OS</a:t>
                      </a:r>
                      <a:r>
                        <a:rPr lang="en-US" sz="2400" baseline="-25000">
                          <a:solidFill>
                            <a:schemeClr val="tx1"/>
                          </a:solidFill>
                        </a:rPr>
                        <a:t>1</a:t>
                      </a:r>
                    </a:p>
                  </a:txBody>
                  <a:tcPr anchor="ctr">
                    <a:lnL>
                      <a:noFill/>
                    </a:lnL>
                    <a:solidFill>
                      <a:schemeClr val="bg2"/>
                    </a:solidFill>
                  </a:tcPr>
                </a:tc>
                <a:tc>
                  <a:txBody>
                    <a:bodyPr/>
                    <a:lstStyle/>
                    <a:p>
                      <a:pPr algn="ctr">
                        <a:buNone/>
                      </a:pPr>
                      <a:endParaRPr lang="en-US" sz="2800">
                        <a:solidFill>
                          <a:schemeClr val="tx1"/>
                        </a:solidFill>
                      </a:endParaRPr>
                    </a:p>
                  </a:txBody>
                  <a:tcPr anchor="ctr">
                    <a:noFill/>
                  </a:tcPr>
                </a:tc>
                <a:tc>
                  <a:txBody>
                    <a:bodyPr/>
                    <a:lstStyle/>
                    <a:p>
                      <a:pPr algn="ctr">
                        <a:buNone/>
                      </a:pPr>
                      <a:r>
                        <a:rPr lang="en-US" sz="2400">
                          <a:solidFill>
                            <a:schemeClr val="tx1"/>
                          </a:solidFill>
                        </a:rPr>
                        <a:t>OS</a:t>
                      </a:r>
                      <a:r>
                        <a:rPr lang="en-US" sz="2400" baseline="-25000">
                          <a:solidFill>
                            <a:schemeClr val="tx1"/>
                          </a:solidFill>
                        </a:rPr>
                        <a:t>2</a:t>
                      </a:r>
                    </a:p>
                  </a:txBody>
                  <a:tcPr anchor="ctr">
                    <a:solidFill>
                      <a:schemeClr val="bg2"/>
                    </a:solidFill>
                  </a:tcPr>
                </a:tc>
                <a:tc>
                  <a:txBody>
                    <a:bodyPr/>
                    <a:lstStyle/>
                    <a:p>
                      <a:pPr algn="ctr">
                        <a:buNone/>
                      </a:pPr>
                      <a:r>
                        <a:rPr lang="en-US" sz="4000">
                          <a:solidFill>
                            <a:schemeClr val="tx1"/>
                          </a:solidFill>
                        </a:rPr>
                        <a:t>...</a:t>
                      </a:r>
                    </a:p>
                  </a:txBody>
                  <a:tcPr anchor="ctr">
                    <a:noFill/>
                  </a:tcPr>
                </a:tc>
                <a:tc>
                  <a:txBody>
                    <a:bodyPr/>
                    <a:lstStyle/>
                    <a:p>
                      <a:pPr algn="ctr">
                        <a:buNone/>
                      </a:pPr>
                      <a:r>
                        <a:rPr lang="en-US" sz="2400">
                          <a:solidFill>
                            <a:schemeClr val="tx1"/>
                          </a:solidFill>
                        </a:rPr>
                        <a:t>OS</a:t>
                      </a:r>
                      <a:r>
                        <a:rPr lang="en-US" sz="2400" baseline="-25000">
                          <a:solidFill>
                            <a:schemeClr val="tx1"/>
                          </a:solidFill>
                        </a:rPr>
                        <a:t>n</a:t>
                      </a:r>
                    </a:p>
                  </a:txBody>
                  <a:tcPr anchor="ctr">
                    <a:solidFill>
                      <a:schemeClr val="bg2"/>
                    </a:solidFill>
                  </a:tcPr>
                </a:tc>
                <a:tc>
                  <a:txBody>
                    <a:bodyPr/>
                    <a:lstStyle/>
                    <a:p>
                      <a:pPr>
                        <a:buNone/>
                      </a:pPr>
                      <a:endParaRPr lang="en-US">
                        <a:solidFill>
                          <a:schemeClr val="tx1"/>
                        </a:solidFill>
                      </a:endParaRPr>
                    </a:p>
                  </a:txBody>
                  <a:tcPr>
                    <a:noFill/>
                  </a:tcPr>
                </a:tc>
                <a:extLst>
                  <a:ext uri="{0D108BD9-81ED-4DB2-BD59-A6C34878D82A}">
                    <a16:rowId xmlns:a16="http://schemas.microsoft.com/office/drawing/2014/main" val="10000"/>
                  </a:ext>
                </a:extLst>
              </a:tr>
              <a:tr h="285644">
                <a:tc gridSpan="13">
                  <a:txBody>
                    <a:bodyPr/>
                    <a:lstStyle/>
                    <a:p>
                      <a:pPr algn="ctr">
                        <a:buNone/>
                      </a:pPr>
                      <a:r>
                        <a:rPr lang="zh-CN" altLang="en-US" sz="2800"/>
                        <a:t>进程切换函数</a:t>
                      </a:r>
                    </a:p>
                  </a:txBody>
                  <a:tcPr anchor="ctr">
                    <a:lnL>
                      <a:noFill/>
                    </a:lnL>
                    <a:lnT>
                      <a:noFill/>
                    </a:lnT>
                    <a:lnB>
                      <a:noFill/>
                    </a:lnB>
                    <a:lnTlToBr>
                      <a:noFill/>
                    </a:lnTlToBr>
                    <a:lnBlToTr>
                      <a:noFill/>
                    </a:lnBlToTr>
                    <a:solidFill>
                      <a:schemeClr val="bg1">
                        <a:lumMod val="65000"/>
                      </a:schemeClr>
                    </a:solid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80623">
                <a:tc gridSpan="13">
                  <a:txBody>
                    <a:bodyPr/>
                    <a:lstStyle/>
                    <a:p>
                      <a:pPr algn="ctr">
                        <a:buNone/>
                      </a:pPr>
                      <a:r>
                        <a:rPr lang="en-US" altLang="zh-CN" sz="2400" dirty="0"/>
                        <a:t>OS</a:t>
                      </a:r>
                      <a:r>
                        <a:rPr lang="zh-CN" altLang="en-US" sz="2400" dirty="0"/>
                        <a:t>例程作为分离的进程执行</a:t>
                      </a:r>
                    </a:p>
                  </a:txBody>
                  <a:tcPr anchor="ctr">
                    <a:lnL>
                      <a:noFill/>
                    </a:lnL>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9" name="思想气泡: 云 8"/>
          <p:cNvSpPr/>
          <p:nvPr/>
        </p:nvSpPr>
        <p:spPr>
          <a:xfrm>
            <a:off x="8102560" y="3429000"/>
            <a:ext cx="3602947" cy="2539181"/>
          </a:xfrm>
          <a:prstGeom prst="cloudCallout">
            <a:avLst>
              <a:gd name="adj1" fmla="val -32896"/>
              <a:gd name="adj2" fmla="val 557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t>同进程中执行模式切换？</a:t>
            </a:r>
            <a:endParaRPr lang="en-US" altLang="zh-CN" sz="2400" dirty="0"/>
          </a:p>
          <a:p>
            <a:pPr algn="ctr"/>
            <a:endParaRPr lang="en-US" altLang="zh-CN" sz="2400" dirty="0"/>
          </a:p>
          <a:p>
            <a:pPr algn="ctr"/>
            <a:r>
              <a:rPr lang="zh-CN" altLang="en-US" sz="2400" dirty="0"/>
              <a:t>模块化设计？</a:t>
            </a:r>
            <a:endParaRPr lang="en-US" altLang="zh-CN" sz="2400" dirty="0"/>
          </a:p>
        </p:txBody>
      </p:sp>
      <p:sp>
        <p:nvSpPr>
          <p:cNvPr id="2" name="灯片编号占位符 1"/>
          <p:cNvSpPr>
            <a:spLocks noGrp="1"/>
          </p:cNvSpPr>
          <p:nvPr>
            <p:ph type="sldNum" sz="quarter" idx="12"/>
          </p:nvPr>
        </p:nvSpPr>
        <p:spPr/>
        <p:txBody>
          <a:bodyPr/>
          <a:lstStyle/>
          <a:p>
            <a:fld id="{D75B5637-C3CB-4C8A-8640-3609C004F1D9}"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期末卷面</a:t>
            </a:r>
          </a:p>
        </p:txBody>
      </p:sp>
      <p:sp>
        <p:nvSpPr>
          <p:cNvPr id="3" name="内容占位符 2"/>
          <p:cNvSpPr>
            <a:spLocks noGrp="1"/>
          </p:cNvSpPr>
          <p:nvPr>
            <p:ph idx="1"/>
          </p:nvPr>
        </p:nvSpPr>
        <p:spPr/>
        <p:txBody>
          <a:bodyPr/>
          <a:lstStyle/>
          <a:p>
            <a:r>
              <a:rPr lang="zh-CN" altLang="en-US"/>
              <a:t>选择题</a:t>
            </a:r>
            <a:r>
              <a:rPr lang="en-US" altLang="zh-CN"/>
              <a:t>11</a:t>
            </a:r>
            <a:r>
              <a:rPr lang="zh-CN" altLang="en-US"/>
              <a:t>道，每道</a:t>
            </a:r>
            <a:r>
              <a:rPr lang="en-US" altLang="zh-CN"/>
              <a:t>1</a:t>
            </a:r>
            <a:r>
              <a:rPr lang="zh-CN" altLang="en-US"/>
              <a:t>分</a:t>
            </a:r>
          </a:p>
          <a:p>
            <a:endParaRPr lang="zh-CN" altLang="en-US"/>
          </a:p>
          <a:p>
            <a:r>
              <a:rPr lang="zh-CN" altLang="en-US"/>
              <a:t>简答题</a:t>
            </a:r>
            <a:r>
              <a:rPr lang="en-US" altLang="zh-CN"/>
              <a:t>5</a:t>
            </a:r>
            <a:r>
              <a:rPr lang="zh-CN" altLang="en-US"/>
              <a:t>道，共</a:t>
            </a:r>
            <a:r>
              <a:rPr lang="en-US" altLang="zh-CN"/>
              <a:t>15</a:t>
            </a:r>
            <a:r>
              <a:rPr lang="zh-CN" altLang="en-US"/>
              <a:t>分</a:t>
            </a:r>
          </a:p>
          <a:p>
            <a:endParaRPr lang="zh-CN" altLang="en-US"/>
          </a:p>
          <a:p>
            <a:r>
              <a:rPr lang="zh-CN" altLang="en-US"/>
              <a:t>综合题</a:t>
            </a:r>
            <a:r>
              <a:rPr lang="en-US" altLang="zh-CN"/>
              <a:t>7</a:t>
            </a:r>
            <a:r>
              <a:rPr lang="zh-CN" altLang="en-US"/>
              <a:t>道，从第</a:t>
            </a:r>
            <a:r>
              <a:rPr lang="en-US" altLang="zh-CN"/>
              <a:t>5</a:t>
            </a:r>
            <a:r>
              <a:rPr lang="zh-CN" altLang="en-US"/>
              <a:t>章起，每章一道题，共</a:t>
            </a:r>
            <a:r>
              <a:rPr lang="en-US" altLang="zh-CN"/>
              <a:t>74</a:t>
            </a:r>
            <a:r>
              <a:rPr lang="zh-CN" altLang="en-US"/>
              <a:t>分</a:t>
            </a:r>
          </a:p>
        </p:txBody>
      </p:sp>
      <p:sp>
        <p:nvSpPr>
          <p:cNvPr id="4" name="灯片编号占位符 3"/>
          <p:cNvSpPr>
            <a:spLocks noGrp="1"/>
          </p:cNvSpPr>
          <p:nvPr>
            <p:ph type="sldNum" sz="quarter" idx="12"/>
          </p:nvPr>
        </p:nvSpPr>
        <p:spPr/>
        <p:txBody>
          <a:bodyPr/>
          <a:lstStyle/>
          <a:p>
            <a:fld id="{D75B5637-C3CB-4C8A-8640-3609C004F1D9}"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线程</a:t>
            </a:r>
          </a:p>
        </p:txBody>
      </p:sp>
      <p:sp>
        <p:nvSpPr>
          <p:cNvPr id="3" name="Subtitle 2"/>
          <p:cNvSpPr>
            <a:spLocks noGrp="1"/>
          </p:cNvSpPr>
          <p:nvPr>
            <p:ph type="subTitle" idx="1"/>
          </p:nvPr>
        </p:nvSpPr>
        <p:spPr/>
        <p:txBody>
          <a:bodyPr/>
          <a:lstStyle/>
          <a:p>
            <a:endParaRPr lang="en-US"/>
          </a:p>
        </p:txBody>
      </p:sp>
      <p:sp>
        <p:nvSpPr>
          <p:cNvPr id="4" name="灯片编号占位符 3"/>
          <p:cNvSpPr>
            <a:spLocks noGrp="1"/>
          </p:cNvSpPr>
          <p:nvPr>
            <p:ph type="sldNum" sz="quarter" idx="12"/>
          </p:nvPr>
        </p:nvSpPr>
        <p:spPr/>
        <p:txBody>
          <a:bodyPr/>
          <a:lstStyle/>
          <a:p>
            <a:fld id="{D75B5637-C3CB-4C8A-8640-3609C004F1D9}" type="slidenum">
              <a:rPr lang="zh-CN" altLang="en-US" smtClean="0"/>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52082" y="19599"/>
            <a:ext cx="11887835" cy="1267388"/>
          </a:xfrm>
        </p:spPr>
        <p:txBody>
          <a:bodyPr>
            <a:normAutofit/>
          </a:bodyPr>
          <a:lstStyle/>
          <a:p>
            <a:r>
              <a:rPr lang="zh-CN" altLang="en-US" sz="4000" dirty="0">
                <a:highlight>
                  <a:srgbClr val="FFFF00"/>
                </a:highlight>
              </a:rPr>
              <a:t>多线程</a:t>
            </a:r>
            <a:r>
              <a:rPr lang="en-US" altLang="zh-CN" sz="4000" dirty="0">
                <a:highlight>
                  <a:srgbClr val="FFFF00"/>
                </a:highlight>
              </a:rPr>
              <a:t>: </a:t>
            </a:r>
            <a:r>
              <a:rPr lang="en-US" sz="4000" dirty="0">
                <a:highlight>
                  <a:srgbClr val="FFFF00"/>
                </a:highlight>
                <a:sym typeface="+mn-ea"/>
              </a:rPr>
              <a:t>OS</a:t>
            </a:r>
            <a:r>
              <a:rPr lang="zh-CN" altLang="en-US" sz="4000" dirty="0">
                <a:highlight>
                  <a:srgbClr val="FFFF00"/>
                </a:highlight>
                <a:sym typeface="+mn-ea"/>
              </a:rPr>
              <a:t>在单进程内支持多个并发执行路径的能力</a:t>
            </a:r>
            <a:endParaRPr lang="zh-CN" altLang="en-US" sz="4000" dirty="0">
              <a:highlight>
                <a:srgbClr val="FFFF00"/>
              </a:highlight>
            </a:endParaRPr>
          </a:p>
        </p:txBody>
      </p:sp>
      <p:sp>
        <p:nvSpPr>
          <p:cNvPr id="9" name="Text Box 8"/>
          <p:cNvSpPr txBox="1"/>
          <p:nvPr/>
        </p:nvSpPr>
        <p:spPr>
          <a:xfrm>
            <a:off x="284500" y="1722437"/>
            <a:ext cx="5067300" cy="4399915"/>
          </a:xfrm>
          <a:prstGeom prst="rect">
            <a:avLst/>
          </a:prstGeom>
          <a:noFill/>
        </p:spPr>
        <p:txBody>
          <a:bodyPr wrap="square" rtlCol="0">
            <a:spAutoFit/>
          </a:bodyPr>
          <a:lstStyle/>
          <a:p>
            <a:pPr algn="l"/>
            <a:r>
              <a:rPr lang="zh-CN" altLang="en-US" sz="2800" dirty="0"/>
              <a:t>一个进程中可能有</a:t>
            </a:r>
            <a:r>
              <a:rPr lang="en-US" altLang="zh-CN" sz="2800" dirty="0"/>
              <a:t>1</a:t>
            </a:r>
            <a:r>
              <a:rPr lang="zh-CN" altLang="en-US" sz="2800" dirty="0"/>
              <a:t>个或多个线程，每个线程有：</a:t>
            </a:r>
          </a:p>
          <a:p>
            <a:pPr algn="l"/>
            <a:endParaRPr lang="zh-CN" altLang="en-US" sz="2800" dirty="0"/>
          </a:p>
          <a:p>
            <a:pPr marL="514350" indent="-514350" algn="l">
              <a:buAutoNum type="arabicPeriod"/>
            </a:pPr>
            <a:r>
              <a:rPr lang="zh-CN" altLang="en-US" sz="2800" dirty="0"/>
              <a:t>线程执行状态</a:t>
            </a:r>
          </a:p>
          <a:p>
            <a:pPr marL="514350" indent="-514350" algn="l">
              <a:buAutoNum type="arabicPeriod"/>
            </a:pPr>
            <a:r>
              <a:rPr lang="zh-CN" altLang="en-US" sz="2800" dirty="0"/>
              <a:t>线程上下文</a:t>
            </a:r>
          </a:p>
          <a:p>
            <a:pPr marL="514350" indent="-514350" algn="l">
              <a:buAutoNum type="arabicPeriod"/>
            </a:pPr>
            <a:r>
              <a:rPr lang="zh-CN" altLang="en-US" sz="2800" dirty="0"/>
              <a:t>一个执行栈</a:t>
            </a:r>
          </a:p>
          <a:p>
            <a:pPr marL="514350" indent="-514350" algn="l">
              <a:buAutoNum type="arabicPeriod"/>
            </a:pPr>
            <a:r>
              <a:rPr lang="zh-CN" altLang="en-US" sz="2800" dirty="0">
                <a:sym typeface="+mn-ea"/>
              </a:rPr>
              <a:t>每个线程</a:t>
            </a:r>
            <a:r>
              <a:rPr lang="zh-CN" altLang="en-US" sz="2800" dirty="0"/>
              <a:t>用于局部变量的静态存储空间</a:t>
            </a:r>
          </a:p>
          <a:p>
            <a:pPr marL="514350" indent="-514350" algn="l">
              <a:buAutoNum type="arabicPeriod"/>
            </a:pPr>
            <a:r>
              <a:rPr lang="zh-CN" altLang="en-US" sz="2800" dirty="0"/>
              <a:t>与进程内其它线程共享的内存和资源的访问</a:t>
            </a:r>
          </a:p>
        </p:txBody>
      </p:sp>
      <p:sp>
        <p:nvSpPr>
          <p:cNvPr id="10" name="Slide Number Placeholder 9"/>
          <p:cNvSpPr>
            <a:spLocks noGrp="1"/>
          </p:cNvSpPr>
          <p:nvPr>
            <p:ph type="sldNum" sz="quarter" idx="12"/>
          </p:nvPr>
        </p:nvSpPr>
        <p:spPr/>
        <p:txBody>
          <a:bodyPr/>
          <a:lstStyle/>
          <a:p>
            <a:fld id="{9B618960-8005-486C-9A75-10CB2AAC16F9}" type="slidenum">
              <a:rPr lang="en-US" smtClean="0"/>
              <a:t>21</a:t>
            </a:fld>
            <a:endParaRPr lang="en-US"/>
          </a:p>
        </p:txBody>
      </p:sp>
      <p:sp>
        <p:nvSpPr>
          <p:cNvPr id="11" name="Rectangles 4"/>
          <p:cNvSpPr/>
          <p:nvPr/>
        </p:nvSpPr>
        <p:spPr>
          <a:xfrm>
            <a:off x="5429230" y="1103241"/>
            <a:ext cx="6478270" cy="5325745"/>
          </a:xfrm>
          <a:prstGeom prst="rect">
            <a:avLst/>
          </a:prstGeom>
          <a:ln w="6350" cap="flat" cmpd="sng" algn="ctr">
            <a:solidFill>
              <a:schemeClr val="accent1"/>
            </a:solidFill>
            <a:prstDash val="dash"/>
            <a:miter lim="800000"/>
          </a:ln>
          <a:extLst>
            <a:ext uri="{909E8E84-426E-40DD-AFC4-6F175D3DCCD1}">
              <a14:hiddenFill xmlns:a14="http://schemas.microsoft.com/office/drawing/2010/main">
                <a:solidFill>
                  <a:schemeClr val="bg2"/>
                </a:solidFill>
              </a14:hiddenFill>
            </a:ext>
          </a:extLst>
        </p:spPr>
        <p:style>
          <a:lnRef idx="0">
            <a:schemeClr val="accent1"/>
          </a:lnRef>
          <a:fillRef idx="0">
            <a:srgbClr val="FFFFFF"/>
          </a:fillRef>
          <a:effectRef idx="0">
            <a:srgbClr val="FFFFFF"/>
          </a:effectRef>
          <a:fontRef idx="minor">
            <a:schemeClr val="tx1"/>
          </a:fontRef>
        </p:style>
        <p:txBody>
          <a:bodyPr rtlCol="0" anchor="ctr"/>
          <a:lstStyle/>
          <a:p>
            <a:pPr algn="ctr"/>
            <a:endParaRPr lang="en-US"/>
          </a:p>
        </p:txBody>
      </p:sp>
      <p:graphicFrame>
        <p:nvGraphicFramePr>
          <p:cNvPr id="12" name="Table 5"/>
          <p:cNvGraphicFramePr/>
          <p:nvPr/>
        </p:nvGraphicFramePr>
        <p:xfrm>
          <a:off x="7833340" y="1930646"/>
          <a:ext cx="1667510" cy="4276090"/>
        </p:xfrm>
        <a:graphic>
          <a:graphicData uri="http://schemas.openxmlformats.org/drawingml/2006/table">
            <a:tbl>
              <a:tblPr firstRow="1" bandRow="1">
                <a:tableStyleId>{5C22544A-7EE6-4342-B048-85BDC9FD1C3A}</a:tableStyleId>
              </a:tblPr>
              <a:tblGrid>
                <a:gridCol w="1667510">
                  <a:extLst>
                    <a:ext uri="{9D8B030D-6E8A-4147-A177-3AD203B41FA5}">
                      <a16:colId xmlns:a16="http://schemas.microsoft.com/office/drawing/2014/main" val="20000"/>
                    </a:ext>
                  </a:extLst>
                </a:gridCol>
              </a:tblGrid>
              <a:tr h="579120">
                <a:tc>
                  <a:txBody>
                    <a:bodyPr/>
                    <a:lstStyle/>
                    <a:p>
                      <a:pPr algn="ctr">
                        <a:buNone/>
                      </a:pPr>
                      <a:r>
                        <a:rPr lang="zh-CN" altLang="en-US" sz="3200">
                          <a:solidFill>
                            <a:schemeClr val="tx1"/>
                          </a:solidFill>
                        </a:rPr>
                        <a:t>线程</a:t>
                      </a:r>
                    </a:p>
                  </a:txBody>
                  <a:tcPr anchor="ctr">
                    <a:lnL>
                      <a:noFill/>
                    </a:lnL>
                    <a:lnR>
                      <a:noFill/>
                    </a:lnR>
                    <a:lnT>
                      <a:noFill/>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1066800">
                <a:tc>
                  <a:txBody>
                    <a:bodyPr/>
                    <a:lstStyle/>
                    <a:p>
                      <a:pPr algn="ctr">
                        <a:buNone/>
                      </a:pPr>
                      <a:r>
                        <a:rPr lang="zh-CN" altLang="en-US" sz="3200"/>
                        <a:t>线程</a:t>
                      </a:r>
                    </a:p>
                    <a:p>
                      <a:pPr algn="ctr">
                        <a:buNone/>
                      </a:pPr>
                      <a:r>
                        <a:rPr lang="zh-CN" altLang="en-US" sz="3200"/>
                        <a:t>控制块</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79120">
                <a:tc>
                  <a:txBody>
                    <a:bodyPr/>
                    <a:lstStyle/>
                    <a:p>
                      <a:pPr algn="ctr">
                        <a:buNone/>
                      </a:pPr>
                      <a:endParaRPr lang="en-US" sz="3200"/>
                    </a:p>
                  </a:txBody>
                  <a:tcPr anchor="ctr">
                    <a:lnL>
                      <a:noFill/>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965200">
                <a:tc>
                  <a:txBody>
                    <a:bodyPr/>
                    <a:lstStyle/>
                    <a:p>
                      <a:pPr algn="ctr">
                        <a:buNone/>
                      </a:pPr>
                      <a:r>
                        <a:rPr lang="zh-CN" altLang="en-US" sz="3200"/>
                        <a:t>用户栈</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1085850">
                <a:tc>
                  <a:txBody>
                    <a:bodyPr/>
                    <a:lstStyle/>
                    <a:p>
                      <a:pPr algn="ctr">
                        <a:buNone/>
                      </a:pPr>
                      <a:r>
                        <a:rPr lang="zh-CN" altLang="en-US" sz="3200"/>
                        <a:t>内核栈</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3" name="Rectangles 6"/>
          <p:cNvSpPr/>
          <p:nvPr/>
        </p:nvSpPr>
        <p:spPr>
          <a:xfrm>
            <a:off x="7729835" y="2438011"/>
            <a:ext cx="1872615" cy="3832860"/>
          </a:xfrm>
          <a:prstGeom prst="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s 7"/>
          <p:cNvSpPr/>
          <p:nvPr/>
        </p:nvSpPr>
        <p:spPr>
          <a:xfrm>
            <a:off x="5555595" y="1774436"/>
            <a:ext cx="1901825" cy="19018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solidFill>
                  <a:schemeClr val="tx1"/>
                </a:solidFill>
              </a:rPr>
              <a:t>进程</a:t>
            </a:r>
          </a:p>
          <a:p>
            <a:pPr algn="ctr"/>
            <a:r>
              <a:rPr lang="zh-CN" altLang="en-US" sz="3600" dirty="0">
                <a:solidFill>
                  <a:schemeClr val="tx1"/>
                </a:solidFill>
              </a:rPr>
              <a:t>控制块</a:t>
            </a:r>
          </a:p>
        </p:txBody>
      </p:sp>
      <p:sp>
        <p:nvSpPr>
          <p:cNvPr id="15" name="Rectangles 8"/>
          <p:cNvSpPr/>
          <p:nvPr/>
        </p:nvSpPr>
        <p:spPr>
          <a:xfrm>
            <a:off x="5534005" y="4304911"/>
            <a:ext cx="1901825" cy="19018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a:solidFill>
                  <a:schemeClr val="tx1"/>
                </a:solidFill>
              </a:rPr>
              <a:t>用户地址空间</a:t>
            </a:r>
          </a:p>
        </p:txBody>
      </p:sp>
      <p:graphicFrame>
        <p:nvGraphicFramePr>
          <p:cNvPr id="16" name="Table 9"/>
          <p:cNvGraphicFramePr/>
          <p:nvPr/>
        </p:nvGraphicFramePr>
        <p:xfrm>
          <a:off x="10001865" y="1930646"/>
          <a:ext cx="1667510" cy="4276090"/>
        </p:xfrm>
        <a:graphic>
          <a:graphicData uri="http://schemas.openxmlformats.org/drawingml/2006/table">
            <a:tbl>
              <a:tblPr firstRow="1" bandRow="1">
                <a:tableStyleId>{5C22544A-7EE6-4342-B048-85BDC9FD1C3A}</a:tableStyleId>
              </a:tblPr>
              <a:tblGrid>
                <a:gridCol w="1667510">
                  <a:extLst>
                    <a:ext uri="{9D8B030D-6E8A-4147-A177-3AD203B41FA5}">
                      <a16:colId xmlns:a16="http://schemas.microsoft.com/office/drawing/2014/main" val="20000"/>
                    </a:ext>
                  </a:extLst>
                </a:gridCol>
              </a:tblGrid>
              <a:tr h="579120">
                <a:tc>
                  <a:txBody>
                    <a:bodyPr/>
                    <a:lstStyle/>
                    <a:p>
                      <a:pPr algn="ctr">
                        <a:buNone/>
                      </a:pPr>
                      <a:r>
                        <a:rPr lang="zh-CN" altLang="en-US" sz="3200">
                          <a:solidFill>
                            <a:schemeClr val="tx1"/>
                          </a:solidFill>
                        </a:rPr>
                        <a:t>线程</a:t>
                      </a:r>
                    </a:p>
                  </a:txBody>
                  <a:tcPr anchor="ctr">
                    <a:lnL>
                      <a:noFill/>
                    </a:lnL>
                    <a:lnR>
                      <a:noFill/>
                    </a:lnR>
                    <a:lnT>
                      <a:noFill/>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1066800">
                <a:tc>
                  <a:txBody>
                    <a:bodyPr/>
                    <a:lstStyle/>
                    <a:p>
                      <a:pPr algn="ctr">
                        <a:buNone/>
                      </a:pPr>
                      <a:r>
                        <a:rPr lang="zh-CN" altLang="en-US" sz="3200"/>
                        <a:t>线程</a:t>
                      </a:r>
                    </a:p>
                    <a:p>
                      <a:pPr algn="ctr">
                        <a:buNone/>
                      </a:pPr>
                      <a:r>
                        <a:rPr lang="zh-CN" altLang="en-US" sz="3200"/>
                        <a:t>控制块</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579120">
                <a:tc>
                  <a:txBody>
                    <a:bodyPr/>
                    <a:lstStyle/>
                    <a:p>
                      <a:pPr algn="ctr">
                        <a:buNone/>
                      </a:pPr>
                      <a:endParaRPr lang="en-US" sz="3200"/>
                    </a:p>
                  </a:txBody>
                  <a:tcPr anchor="ctr">
                    <a:lnL>
                      <a:noFill/>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965200">
                <a:tc>
                  <a:txBody>
                    <a:bodyPr/>
                    <a:lstStyle/>
                    <a:p>
                      <a:pPr algn="ctr">
                        <a:buNone/>
                      </a:pPr>
                      <a:r>
                        <a:rPr lang="zh-CN" altLang="en-US" sz="3200"/>
                        <a:t>用户栈</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1085850">
                <a:tc>
                  <a:txBody>
                    <a:bodyPr/>
                    <a:lstStyle/>
                    <a:p>
                      <a:pPr algn="ctr">
                        <a:buNone/>
                      </a:pPr>
                      <a:r>
                        <a:rPr lang="zh-CN" altLang="en-US" sz="3200"/>
                        <a:t>内核栈</a:t>
                      </a:r>
                    </a:p>
                  </a:txBody>
                  <a:tcPr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 name="Rectangles 10"/>
          <p:cNvSpPr/>
          <p:nvPr/>
        </p:nvSpPr>
        <p:spPr>
          <a:xfrm>
            <a:off x="9898360" y="2438011"/>
            <a:ext cx="1872615" cy="3832860"/>
          </a:xfrm>
          <a:prstGeom prst="rect">
            <a:avLst/>
          </a:prstGeom>
          <a:noFill/>
          <a:ln>
            <a:prstDash val="sys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Box 11"/>
          <p:cNvSpPr txBox="1"/>
          <p:nvPr/>
        </p:nvSpPr>
        <p:spPr>
          <a:xfrm>
            <a:off x="8083530" y="1190871"/>
            <a:ext cx="3041015" cy="583565"/>
          </a:xfrm>
          <a:prstGeom prst="rect">
            <a:avLst/>
          </a:prstGeom>
          <a:noFill/>
        </p:spPr>
        <p:txBody>
          <a:bodyPr wrap="none" rtlCol="0">
            <a:spAutoFit/>
          </a:bodyPr>
          <a:lstStyle/>
          <a:p>
            <a:r>
              <a:rPr lang="zh-CN" altLang="en-US" sz="3200" b="1"/>
              <a:t>多线程进程模型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多线程优势</a:t>
            </a:r>
          </a:p>
        </p:txBody>
      </p:sp>
      <p:sp>
        <p:nvSpPr>
          <p:cNvPr id="5" name="Content Placeholder 2"/>
          <p:cNvSpPr txBox="1"/>
          <p:nvPr/>
        </p:nvSpPr>
        <p:spPr>
          <a:xfrm>
            <a:off x="614045" y="1776730"/>
            <a:ext cx="6847205" cy="2245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FF0000"/>
                </a:solidFill>
              </a:rPr>
              <a:t>创建</a:t>
            </a:r>
            <a:r>
              <a:rPr lang="zh-CN" altLang="en-US" dirty="0"/>
              <a:t>时间远少于进程（</a:t>
            </a:r>
            <a:r>
              <a:rPr lang="en-US" altLang="zh-CN" dirty="0"/>
              <a:t>UNIX</a:t>
            </a:r>
            <a:r>
              <a:rPr lang="zh-CN" altLang="en-US" dirty="0"/>
              <a:t>，</a:t>
            </a:r>
            <a:r>
              <a:rPr lang="en-US" altLang="zh-CN" dirty="0"/>
              <a:t>10</a:t>
            </a:r>
            <a:r>
              <a:rPr lang="zh-CN" altLang="en-US" dirty="0"/>
              <a:t>倍差距）</a:t>
            </a:r>
          </a:p>
          <a:p>
            <a:r>
              <a:rPr lang="zh-CN" altLang="en-US" dirty="0">
                <a:solidFill>
                  <a:srgbClr val="FF0000"/>
                </a:solidFill>
              </a:rPr>
              <a:t>终止</a:t>
            </a:r>
            <a:r>
              <a:rPr lang="zh-CN" altLang="en-US" dirty="0"/>
              <a:t>线程要比终止进程耗时少</a:t>
            </a:r>
          </a:p>
          <a:p>
            <a:r>
              <a:rPr lang="zh-CN" altLang="en-US" dirty="0"/>
              <a:t>进程内线程</a:t>
            </a:r>
            <a:r>
              <a:rPr lang="zh-CN" altLang="en-US" dirty="0">
                <a:solidFill>
                  <a:srgbClr val="FF0000"/>
                </a:solidFill>
              </a:rPr>
              <a:t>切换</a:t>
            </a:r>
            <a:r>
              <a:rPr lang="zh-CN" altLang="en-US" dirty="0"/>
              <a:t>要比进程切换耗时少</a:t>
            </a:r>
          </a:p>
          <a:p>
            <a:r>
              <a:rPr lang="zh-CN" altLang="en-US" dirty="0"/>
              <a:t>线程提高了不同执行程序间</a:t>
            </a:r>
            <a:r>
              <a:rPr lang="zh-CN" altLang="en-US" dirty="0">
                <a:solidFill>
                  <a:srgbClr val="FF0000"/>
                </a:solidFill>
              </a:rPr>
              <a:t>通信</a:t>
            </a:r>
            <a:r>
              <a:rPr lang="zh-CN" altLang="en-US" dirty="0"/>
              <a:t>的效率</a:t>
            </a:r>
          </a:p>
        </p:txBody>
      </p:sp>
      <p:sp>
        <p:nvSpPr>
          <p:cNvPr id="2" name="灯片编号占位符 1"/>
          <p:cNvSpPr>
            <a:spLocks noGrp="1"/>
          </p:cNvSpPr>
          <p:nvPr>
            <p:ph type="sldNum" sz="quarter" idx="12"/>
          </p:nvPr>
        </p:nvSpPr>
        <p:spPr/>
        <p:txBody>
          <a:bodyPr/>
          <a:lstStyle/>
          <a:p>
            <a:fld id="{D75B5637-C3CB-4C8A-8640-3609C004F1D9}" type="slidenum">
              <a:rPr lang="zh-CN" altLang="en-US" smtClean="0"/>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 y="94538"/>
            <a:ext cx="2623820" cy="869023"/>
          </a:xfrm>
        </p:spPr>
        <p:txBody>
          <a:bodyPr/>
          <a:lstStyle/>
          <a:p>
            <a:r>
              <a:rPr lang="zh-CN" altLang="en-US" dirty="0">
                <a:highlight>
                  <a:srgbClr val="FFFF00"/>
                </a:highlight>
              </a:rPr>
              <a:t>线程分类</a:t>
            </a:r>
          </a:p>
        </p:txBody>
      </p:sp>
      <p:sp>
        <p:nvSpPr>
          <p:cNvPr id="3" name="Content Placeholder 2"/>
          <p:cNvSpPr>
            <a:spLocks noGrp="1"/>
          </p:cNvSpPr>
          <p:nvPr>
            <p:ph idx="1"/>
          </p:nvPr>
        </p:nvSpPr>
        <p:spPr>
          <a:xfrm>
            <a:off x="97155" y="1068541"/>
            <a:ext cx="6361430" cy="1603375"/>
          </a:xfrm>
        </p:spPr>
        <p:txBody>
          <a:bodyPr>
            <a:normAutofit/>
          </a:bodyPr>
          <a:lstStyle/>
          <a:p>
            <a:pPr marL="0" indent="0">
              <a:buNone/>
            </a:pPr>
            <a:r>
              <a:rPr lang="en-US" altLang="zh-CN" dirty="0"/>
              <a:t>1.</a:t>
            </a:r>
            <a:r>
              <a:rPr lang="zh-CN" altLang="en-US" dirty="0"/>
              <a:t>用户级线程</a:t>
            </a:r>
            <a:r>
              <a:rPr lang="en-US" altLang="zh-CN" dirty="0"/>
              <a:t>(User-Level Thread, ULT)</a:t>
            </a:r>
            <a:r>
              <a:rPr lang="zh-CN" altLang="en-US" dirty="0"/>
              <a:t>：</a:t>
            </a:r>
            <a:endParaRPr lang="en-US" altLang="zh-CN" dirty="0"/>
          </a:p>
          <a:p>
            <a:r>
              <a:rPr lang="zh-CN" altLang="en-US" dirty="0">
                <a:sym typeface="+mn-ea"/>
              </a:rPr>
              <a:t>内核意识不到线程的存在</a:t>
            </a:r>
            <a:endParaRPr lang="en-US" altLang="zh-CN" dirty="0"/>
          </a:p>
          <a:p>
            <a:r>
              <a:rPr lang="zh-CN" altLang="en-US" dirty="0"/>
              <a:t>管理线程都由</a:t>
            </a:r>
            <a:r>
              <a:rPr lang="zh-CN" altLang="en-US" u="sng" dirty="0"/>
              <a:t>应用程序</a:t>
            </a:r>
            <a:r>
              <a:rPr lang="zh-CN" altLang="en-US" dirty="0"/>
              <a:t>完成</a:t>
            </a:r>
          </a:p>
        </p:txBody>
      </p:sp>
      <p:sp>
        <p:nvSpPr>
          <p:cNvPr id="4" name="Slide Number Placeholder 3"/>
          <p:cNvSpPr>
            <a:spLocks noGrp="1"/>
          </p:cNvSpPr>
          <p:nvPr>
            <p:ph type="sldNum" sz="quarter" idx="12"/>
          </p:nvPr>
        </p:nvSpPr>
        <p:spPr/>
        <p:txBody>
          <a:bodyPr/>
          <a:lstStyle/>
          <a:p>
            <a:fld id="{9B618960-8005-486C-9A75-10CB2AAC16F9}" type="slidenum">
              <a:rPr lang="en-US" smtClean="0"/>
              <a:t>23</a:t>
            </a:fld>
            <a:endParaRPr lang="en-US"/>
          </a:p>
        </p:txBody>
      </p:sp>
      <p:sp>
        <p:nvSpPr>
          <p:cNvPr id="7" name="Text Box 6"/>
          <p:cNvSpPr txBox="1"/>
          <p:nvPr/>
        </p:nvSpPr>
        <p:spPr>
          <a:xfrm>
            <a:off x="232410" y="3248660"/>
            <a:ext cx="5766435" cy="3107690"/>
          </a:xfrm>
          <a:prstGeom prst="rect">
            <a:avLst/>
          </a:prstGeom>
          <a:noFill/>
        </p:spPr>
        <p:txBody>
          <a:bodyPr wrap="square" rtlCol="0">
            <a:spAutoFit/>
          </a:bodyPr>
          <a:lstStyle/>
          <a:p>
            <a:r>
              <a:rPr lang="en-US" altLang="zh-CN" sz="2800" dirty="0"/>
              <a:t>2.</a:t>
            </a:r>
            <a:r>
              <a:rPr lang="zh-CN" altLang="en-US" sz="2800" dirty="0"/>
              <a:t>内核级线程(Kernel-Level Thread, KLT)</a:t>
            </a:r>
          </a:p>
          <a:p>
            <a:r>
              <a:rPr lang="zh-CN" altLang="en-US" sz="2800" dirty="0"/>
              <a:t>又称内核支持的线程或轻量级进程：</a:t>
            </a:r>
          </a:p>
          <a:p>
            <a:pPr marL="457200" indent="-457200">
              <a:buFont typeface="Arial" panose="020B0604020202020204" pitchFamily="34" charset="0"/>
              <a:buChar char="•"/>
            </a:pPr>
            <a:r>
              <a:rPr lang="zh-CN" altLang="en-US" sz="2800" dirty="0"/>
              <a:t>提供一个到内核线程设施的应用编程接口(API)</a:t>
            </a:r>
          </a:p>
          <a:p>
            <a:endParaRPr lang="zh-CN" altLang="en-US" sz="2800" dirty="0"/>
          </a:p>
          <a:p>
            <a:pPr marL="457200" indent="-457200">
              <a:buFont typeface="Arial" panose="020B0604020202020204" pitchFamily="34" charset="0"/>
              <a:buChar char="•"/>
            </a:pPr>
            <a:r>
              <a:rPr lang="zh-CN" altLang="en-US" sz="2800" dirty="0"/>
              <a:t>管理线程都由内核完成</a:t>
            </a:r>
          </a:p>
        </p:txBody>
      </p:sp>
      <p:sp>
        <p:nvSpPr>
          <p:cNvPr id="8" name="Text Box 7"/>
          <p:cNvSpPr txBox="1"/>
          <p:nvPr/>
        </p:nvSpPr>
        <p:spPr>
          <a:xfrm>
            <a:off x="6328410" y="862207"/>
            <a:ext cx="5766435" cy="2245360"/>
          </a:xfrm>
          <a:prstGeom prst="rect">
            <a:avLst/>
          </a:prstGeom>
          <a:noFill/>
        </p:spPr>
        <p:txBody>
          <a:bodyPr wrap="square" rtlCol="0">
            <a:spAutoFit/>
          </a:bodyPr>
          <a:lstStyle/>
          <a:p>
            <a:pPr indent="0">
              <a:buFont typeface="Arial" panose="020B0604020202020204" pitchFamily="34" charset="0"/>
              <a:buNone/>
            </a:pPr>
            <a:r>
              <a:rPr lang="en-US" altLang="zh-CN" sz="2800" dirty="0"/>
              <a:t>3.</a:t>
            </a:r>
            <a:r>
              <a:rPr lang="zh-CN" altLang="en-US" sz="2800" dirty="0"/>
              <a:t>混合方式：</a:t>
            </a:r>
          </a:p>
          <a:p>
            <a:pPr marL="457200" indent="-457200">
              <a:buFont typeface="Arial" panose="020B0604020202020204" pitchFamily="34" charset="0"/>
              <a:buChar char="•"/>
            </a:pPr>
            <a:r>
              <a:rPr lang="zh-CN" altLang="en-US" sz="2800" dirty="0"/>
              <a:t>线程的创建、调度和同步都在应用程序中完成</a:t>
            </a:r>
          </a:p>
          <a:p>
            <a:pPr marL="457200" indent="-457200">
              <a:buFont typeface="Arial" panose="020B0604020202020204" pitchFamily="34" charset="0"/>
              <a:buChar char="•"/>
            </a:pPr>
            <a:endParaRPr lang="zh-CN" altLang="en-US" sz="2800" dirty="0"/>
          </a:p>
          <a:p>
            <a:pPr marL="457200" indent="-457200">
              <a:buFont typeface="Arial" panose="020B0604020202020204" pitchFamily="34" charset="0"/>
              <a:buChar char="•"/>
            </a:pPr>
            <a:r>
              <a:rPr lang="zh-CN" altLang="en-US" sz="2800" dirty="0"/>
              <a:t>部分线程会映射到内核</a:t>
            </a:r>
          </a:p>
        </p:txBody>
      </p:sp>
      <p:sp>
        <p:nvSpPr>
          <p:cNvPr id="9" name="思想气泡: 云 8"/>
          <p:cNvSpPr/>
          <p:nvPr/>
        </p:nvSpPr>
        <p:spPr>
          <a:xfrm>
            <a:off x="6708057" y="3583305"/>
            <a:ext cx="5061155" cy="2438400"/>
          </a:xfrm>
          <a:prstGeom prst="cloud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若需要频繁系统调用，该使用？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98280" y="6356350"/>
            <a:ext cx="2743200" cy="365125"/>
          </a:xfrm>
        </p:spPr>
        <p:txBody>
          <a:bodyPr/>
          <a:lstStyle/>
          <a:p>
            <a:fld id="{9B618960-8005-486C-9A75-10CB2AAC16F9}" type="slidenum">
              <a:rPr lang="en-US" smtClean="0"/>
              <a:t>24</a:t>
            </a:fld>
            <a:endParaRPr lang="en-US"/>
          </a:p>
        </p:txBody>
      </p:sp>
      <p:sp>
        <p:nvSpPr>
          <p:cNvPr id="5" name="Oval 4"/>
          <p:cNvSpPr/>
          <p:nvPr/>
        </p:nvSpPr>
        <p:spPr>
          <a:xfrm>
            <a:off x="97155" y="2854325"/>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t>线程</a:t>
            </a:r>
            <a:r>
              <a:rPr lang="en-US" altLang="zh-CN" sz="2800"/>
              <a:t>1</a:t>
            </a:r>
          </a:p>
          <a:p>
            <a:pPr algn="ctr"/>
            <a:r>
              <a:rPr lang="zh-CN" altLang="en-US" sz="2800"/>
              <a:t>就绪</a:t>
            </a:r>
          </a:p>
        </p:txBody>
      </p:sp>
      <p:sp>
        <p:nvSpPr>
          <p:cNvPr id="6" name="Oval 5"/>
          <p:cNvSpPr/>
          <p:nvPr/>
        </p:nvSpPr>
        <p:spPr>
          <a:xfrm>
            <a:off x="2486660" y="2854325"/>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solidFill>
                  <a:schemeClr val="tx1"/>
                </a:solidFill>
              </a:rPr>
              <a:t>线程</a:t>
            </a:r>
            <a:r>
              <a:rPr lang="en-US" altLang="zh-CN" sz="2800">
                <a:solidFill>
                  <a:schemeClr val="tx1"/>
                </a:solidFill>
              </a:rPr>
              <a:t>2</a:t>
            </a:r>
          </a:p>
          <a:p>
            <a:pPr algn="ctr"/>
            <a:r>
              <a:rPr lang="zh-CN" altLang="en-US" sz="2800">
                <a:solidFill>
                  <a:schemeClr val="tx1"/>
                </a:solidFill>
              </a:rPr>
              <a:t>运行</a:t>
            </a:r>
          </a:p>
        </p:txBody>
      </p:sp>
      <p:sp>
        <p:nvSpPr>
          <p:cNvPr id="7" name="Oval 6"/>
          <p:cNvSpPr/>
          <p:nvPr/>
        </p:nvSpPr>
        <p:spPr>
          <a:xfrm>
            <a:off x="1267460" y="1527810"/>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t>进程</a:t>
            </a:r>
            <a:r>
              <a:rPr lang="en-US" altLang="zh-CN" sz="2800"/>
              <a:t>B</a:t>
            </a:r>
          </a:p>
          <a:p>
            <a:pPr algn="ctr"/>
            <a:r>
              <a:rPr lang="zh-CN" altLang="en-US" sz="2800"/>
              <a:t>运行</a:t>
            </a:r>
          </a:p>
        </p:txBody>
      </p:sp>
      <p:cxnSp>
        <p:nvCxnSpPr>
          <p:cNvPr id="8" name="Straight Connector 7"/>
          <p:cNvCxnSpPr>
            <a:stCxn id="5" idx="7"/>
            <a:endCxn id="7" idx="4"/>
          </p:cNvCxnSpPr>
          <p:nvPr/>
        </p:nvCxnSpPr>
        <p:spPr>
          <a:xfrm flipV="1">
            <a:off x="1753870" y="2854325"/>
            <a:ext cx="484505" cy="19431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9" name="Straight Connector 8"/>
          <p:cNvCxnSpPr>
            <a:stCxn id="7" idx="4"/>
            <a:endCxn id="6" idx="1"/>
          </p:cNvCxnSpPr>
          <p:nvPr/>
        </p:nvCxnSpPr>
        <p:spPr>
          <a:xfrm>
            <a:off x="2238375" y="2854325"/>
            <a:ext cx="532765" cy="19431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Oval 9"/>
          <p:cNvSpPr/>
          <p:nvPr/>
        </p:nvSpPr>
        <p:spPr>
          <a:xfrm>
            <a:off x="7510780" y="2922270"/>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t>线程</a:t>
            </a:r>
            <a:r>
              <a:rPr lang="en-US" altLang="zh-CN" sz="2800"/>
              <a:t>1</a:t>
            </a:r>
          </a:p>
          <a:p>
            <a:pPr algn="ctr"/>
            <a:r>
              <a:rPr lang="zh-CN" altLang="en-US" sz="2800">
                <a:solidFill>
                  <a:srgbClr val="FF0000"/>
                </a:solidFill>
              </a:rPr>
              <a:t>运行</a:t>
            </a:r>
          </a:p>
        </p:txBody>
      </p:sp>
      <p:sp>
        <p:nvSpPr>
          <p:cNvPr id="11" name="Oval 10"/>
          <p:cNvSpPr/>
          <p:nvPr/>
        </p:nvSpPr>
        <p:spPr>
          <a:xfrm>
            <a:off x="9900285" y="2922270"/>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solidFill>
                  <a:schemeClr val="tx1"/>
                </a:solidFill>
              </a:rPr>
              <a:t>线程</a:t>
            </a:r>
            <a:r>
              <a:rPr lang="en-US" altLang="zh-CN" sz="2800">
                <a:solidFill>
                  <a:schemeClr val="tx1"/>
                </a:solidFill>
              </a:rPr>
              <a:t>2</a:t>
            </a:r>
          </a:p>
          <a:p>
            <a:pPr algn="ctr"/>
            <a:r>
              <a:rPr lang="zh-CN" altLang="en-US" sz="2800">
                <a:solidFill>
                  <a:srgbClr val="FF0000"/>
                </a:solidFill>
              </a:rPr>
              <a:t>阻塞</a:t>
            </a:r>
          </a:p>
        </p:txBody>
      </p:sp>
      <p:sp>
        <p:nvSpPr>
          <p:cNvPr id="12" name="Oval 11"/>
          <p:cNvSpPr/>
          <p:nvPr/>
        </p:nvSpPr>
        <p:spPr>
          <a:xfrm>
            <a:off x="8681085" y="1595755"/>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t>进程</a:t>
            </a:r>
            <a:r>
              <a:rPr lang="en-US" altLang="zh-CN" sz="2800"/>
              <a:t>B</a:t>
            </a:r>
          </a:p>
          <a:p>
            <a:pPr algn="ctr"/>
            <a:r>
              <a:rPr lang="zh-CN" altLang="en-US" sz="2800">
                <a:solidFill>
                  <a:schemeClr val="tx1"/>
                </a:solidFill>
              </a:rPr>
              <a:t>运行</a:t>
            </a:r>
          </a:p>
        </p:txBody>
      </p:sp>
      <p:cxnSp>
        <p:nvCxnSpPr>
          <p:cNvPr id="13" name="Straight Connector 12"/>
          <p:cNvCxnSpPr>
            <a:stCxn id="10" idx="7"/>
            <a:endCxn id="12" idx="4"/>
          </p:cNvCxnSpPr>
          <p:nvPr/>
        </p:nvCxnSpPr>
        <p:spPr>
          <a:xfrm flipV="1">
            <a:off x="9167495" y="2922270"/>
            <a:ext cx="484505" cy="19431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4" name="Straight Connector 13"/>
          <p:cNvCxnSpPr>
            <a:stCxn id="12" idx="4"/>
            <a:endCxn id="11" idx="1"/>
          </p:cNvCxnSpPr>
          <p:nvPr/>
        </p:nvCxnSpPr>
        <p:spPr>
          <a:xfrm>
            <a:off x="9652000" y="2922270"/>
            <a:ext cx="532765" cy="19431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5" name="Text Box 24"/>
          <p:cNvSpPr txBox="1"/>
          <p:nvPr/>
        </p:nvSpPr>
        <p:spPr>
          <a:xfrm>
            <a:off x="4074160" y="701040"/>
            <a:ext cx="4288155" cy="953135"/>
          </a:xfrm>
          <a:prstGeom prst="rect">
            <a:avLst/>
          </a:prstGeom>
          <a:noFill/>
        </p:spPr>
        <p:txBody>
          <a:bodyPr wrap="none" rtlCol="0">
            <a:spAutoFit/>
          </a:bodyPr>
          <a:lstStyle/>
          <a:p>
            <a:pPr algn="ctr"/>
            <a:r>
              <a:rPr lang="zh-CN" altLang="en-US" sz="2800"/>
              <a:t>进程</a:t>
            </a:r>
            <a:r>
              <a:rPr lang="en-US" altLang="zh-CN" sz="2800"/>
              <a:t>B</a:t>
            </a:r>
            <a:r>
              <a:rPr lang="zh-CN" altLang="en-US" sz="2800"/>
              <a:t>在运行，且尚未超时</a:t>
            </a:r>
          </a:p>
          <a:p>
            <a:pPr algn="ctr"/>
            <a:r>
              <a:rPr lang="zh-CN" altLang="en-US" sz="2800"/>
              <a:t>线程</a:t>
            </a:r>
            <a:r>
              <a:rPr lang="en-US" altLang="zh-CN" sz="2800"/>
              <a:t>2</a:t>
            </a:r>
            <a:r>
              <a:rPr lang="zh-CN" altLang="en-US" sz="2800"/>
              <a:t>发现得等待线程</a:t>
            </a:r>
            <a:r>
              <a:rPr lang="en-US" altLang="zh-CN" sz="2800"/>
              <a:t>1</a:t>
            </a:r>
          </a:p>
        </p:txBody>
      </p:sp>
      <p:sp>
        <p:nvSpPr>
          <p:cNvPr id="26" name="Text Box 25"/>
          <p:cNvSpPr txBox="1"/>
          <p:nvPr/>
        </p:nvSpPr>
        <p:spPr>
          <a:xfrm>
            <a:off x="1093470" y="4842510"/>
            <a:ext cx="2288540" cy="645160"/>
          </a:xfrm>
          <a:prstGeom prst="rect">
            <a:avLst/>
          </a:prstGeom>
          <a:noFill/>
        </p:spPr>
        <p:txBody>
          <a:bodyPr wrap="none" rtlCol="0">
            <a:spAutoFit/>
          </a:bodyPr>
          <a:lstStyle/>
          <a:p>
            <a:r>
              <a:rPr lang="en-US" sz="3600"/>
              <a:t>(</a:t>
            </a:r>
            <a:r>
              <a:rPr lang="zh-CN" altLang="en-US" sz="3600"/>
              <a:t>初始情况</a:t>
            </a:r>
            <a:r>
              <a:rPr lang="en-US" sz="3600"/>
              <a:t>)</a:t>
            </a:r>
          </a:p>
        </p:txBody>
      </p:sp>
      <p:sp>
        <p:nvSpPr>
          <p:cNvPr id="27" name="Text Box 26"/>
          <p:cNvSpPr txBox="1"/>
          <p:nvPr/>
        </p:nvSpPr>
        <p:spPr>
          <a:xfrm>
            <a:off x="9325610" y="4667885"/>
            <a:ext cx="699770" cy="645160"/>
          </a:xfrm>
          <a:prstGeom prst="rect">
            <a:avLst/>
          </a:prstGeom>
          <a:noFill/>
        </p:spPr>
        <p:txBody>
          <a:bodyPr wrap="none" rtlCol="0">
            <a:spAutoFit/>
          </a:bodyPr>
          <a:lstStyle/>
          <a:p>
            <a:r>
              <a:rPr lang="en-US" sz="3600"/>
              <a:t>(d)</a:t>
            </a:r>
          </a:p>
        </p:txBody>
      </p:sp>
      <p:sp>
        <p:nvSpPr>
          <p:cNvPr id="30" name="Text Box 29"/>
          <p:cNvSpPr txBox="1"/>
          <p:nvPr/>
        </p:nvSpPr>
        <p:spPr>
          <a:xfrm>
            <a:off x="3640455" y="4513580"/>
            <a:ext cx="4721860" cy="521970"/>
          </a:xfrm>
          <a:prstGeom prst="rect">
            <a:avLst/>
          </a:prstGeom>
          <a:noFill/>
        </p:spPr>
        <p:txBody>
          <a:bodyPr wrap="square" rtlCol="0" anchor="t">
            <a:spAutoFit/>
          </a:bodyPr>
          <a:lstStyle/>
          <a:p>
            <a:pPr algn="ctr"/>
            <a:r>
              <a:rPr lang="zh-CN" altLang="en-US" sz="2800">
                <a:sym typeface="+mn-ea"/>
              </a:rPr>
              <a:t>进程</a:t>
            </a:r>
            <a:r>
              <a:rPr lang="en-US" altLang="zh-CN" sz="2800">
                <a:sym typeface="+mn-ea"/>
              </a:rPr>
              <a:t>B</a:t>
            </a:r>
            <a:r>
              <a:rPr lang="zh-CN" altLang="en-US" sz="2800">
                <a:sym typeface="+mn-ea"/>
              </a:rPr>
              <a:t>状态不变</a:t>
            </a:r>
          </a:p>
        </p:txBody>
      </p:sp>
      <p:sp>
        <p:nvSpPr>
          <p:cNvPr id="31" name="Text Box 30"/>
          <p:cNvSpPr txBox="1"/>
          <p:nvPr/>
        </p:nvSpPr>
        <p:spPr>
          <a:xfrm>
            <a:off x="3907790" y="2095500"/>
            <a:ext cx="4323080" cy="953135"/>
          </a:xfrm>
          <a:prstGeom prst="rect">
            <a:avLst/>
          </a:prstGeom>
          <a:noFill/>
        </p:spPr>
        <p:txBody>
          <a:bodyPr wrap="square" rtlCol="0" anchor="t">
            <a:spAutoFit/>
          </a:bodyPr>
          <a:lstStyle/>
          <a:p>
            <a:pPr algn="ctr"/>
            <a:r>
              <a:rPr lang="zh-CN" altLang="en-US" sz="2800">
                <a:sym typeface="+mn-ea"/>
              </a:rPr>
              <a:t>线程</a:t>
            </a:r>
            <a:r>
              <a:rPr lang="en-US" altLang="zh-CN" sz="2800">
                <a:sym typeface="+mn-ea"/>
              </a:rPr>
              <a:t>2</a:t>
            </a:r>
            <a:r>
              <a:rPr lang="zh-CN" altLang="en-US" sz="2800">
                <a:sym typeface="+mn-ea"/>
              </a:rPr>
              <a:t>进入阻塞态</a:t>
            </a:r>
          </a:p>
          <a:p>
            <a:pPr algn="ctr"/>
            <a:r>
              <a:rPr lang="zh-CN" altLang="en-US" sz="2800">
                <a:sym typeface="+mn-ea"/>
              </a:rPr>
              <a:t>线程</a:t>
            </a:r>
            <a:r>
              <a:rPr lang="en-US" altLang="zh-CN" sz="2800">
                <a:sym typeface="+mn-ea"/>
              </a:rPr>
              <a:t>1</a:t>
            </a:r>
            <a:r>
              <a:rPr lang="zh-CN" altLang="en-US" sz="2800">
                <a:sym typeface="+mn-ea"/>
              </a:rPr>
              <a:t>进入运行态</a:t>
            </a:r>
            <a:r>
              <a:rPr lang="en-US" altLang="zh-CN" sz="2800">
                <a:sym typeface="+mn-ea"/>
              </a:rPr>
              <a:t> </a:t>
            </a:r>
          </a:p>
        </p:txBody>
      </p:sp>
      <p:sp>
        <p:nvSpPr>
          <p:cNvPr id="2" name="Text Box 1"/>
          <p:cNvSpPr txBox="1"/>
          <p:nvPr/>
        </p:nvSpPr>
        <p:spPr>
          <a:xfrm>
            <a:off x="2966720" y="5935345"/>
            <a:ext cx="7285355" cy="583565"/>
          </a:xfrm>
          <a:prstGeom prst="rect">
            <a:avLst/>
          </a:prstGeom>
          <a:noFill/>
        </p:spPr>
        <p:txBody>
          <a:bodyPr wrap="none" rtlCol="0">
            <a:spAutoFit/>
          </a:bodyPr>
          <a:lstStyle/>
          <a:p>
            <a:r>
              <a:rPr lang="en-US" altLang="zh-CN" sz="3200">
                <a:highlight>
                  <a:srgbClr val="FFFF00"/>
                </a:highlight>
              </a:rPr>
              <a:t>ULT</a:t>
            </a:r>
            <a:r>
              <a:rPr lang="zh-CN" altLang="en-US" sz="3200">
                <a:highlight>
                  <a:srgbClr val="FFFF00"/>
                </a:highlight>
              </a:rPr>
              <a:t>主要优点：线程切换不需要模式切换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30" grpId="0"/>
      <p:bldP spid="30" grpId="1"/>
      <p:bldP spid="31" grpId="0"/>
      <p:bldP spid="31"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098280" y="6356350"/>
            <a:ext cx="2743200" cy="365125"/>
          </a:xfrm>
        </p:spPr>
        <p:txBody>
          <a:bodyPr/>
          <a:lstStyle/>
          <a:p>
            <a:fld id="{9B618960-8005-486C-9A75-10CB2AAC16F9}" type="slidenum">
              <a:rPr lang="en-US" smtClean="0"/>
              <a:t>25</a:t>
            </a:fld>
            <a:endParaRPr lang="en-US"/>
          </a:p>
        </p:txBody>
      </p:sp>
      <p:sp>
        <p:nvSpPr>
          <p:cNvPr id="5" name="Oval 4"/>
          <p:cNvSpPr/>
          <p:nvPr/>
        </p:nvSpPr>
        <p:spPr>
          <a:xfrm>
            <a:off x="97155" y="2854325"/>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t>线程</a:t>
            </a:r>
            <a:r>
              <a:rPr lang="en-US" altLang="zh-CN" sz="2800"/>
              <a:t>1</a:t>
            </a:r>
          </a:p>
          <a:p>
            <a:pPr algn="ctr"/>
            <a:r>
              <a:rPr lang="zh-CN" altLang="en-US" sz="2800"/>
              <a:t>就绪</a:t>
            </a:r>
          </a:p>
        </p:txBody>
      </p:sp>
      <p:sp>
        <p:nvSpPr>
          <p:cNvPr id="6" name="Oval 5"/>
          <p:cNvSpPr/>
          <p:nvPr/>
        </p:nvSpPr>
        <p:spPr>
          <a:xfrm>
            <a:off x="2486660" y="2854325"/>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solidFill>
                  <a:schemeClr val="tx1"/>
                </a:solidFill>
              </a:rPr>
              <a:t>线程</a:t>
            </a:r>
            <a:r>
              <a:rPr lang="en-US" altLang="zh-CN" sz="2800">
                <a:solidFill>
                  <a:schemeClr val="tx1"/>
                </a:solidFill>
              </a:rPr>
              <a:t>2</a:t>
            </a:r>
          </a:p>
          <a:p>
            <a:pPr algn="ctr"/>
            <a:r>
              <a:rPr lang="zh-CN" altLang="en-US" sz="2800">
                <a:solidFill>
                  <a:schemeClr val="tx1"/>
                </a:solidFill>
              </a:rPr>
              <a:t>运行</a:t>
            </a:r>
          </a:p>
        </p:txBody>
      </p:sp>
      <p:sp>
        <p:nvSpPr>
          <p:cNvPr id="7" name="Oval 6"/>
          <p:cNvSpPr/>
          <p:nvPr/>
        </p:nvSpPr>
        <p:spPr>
          <a:xfrm>
            <a:off x="1267460" y="1527810"/>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t>进程</a:t>
            </a:r>
            <a:r>
              <a:rPr lang="en-US" altLang="zh-CN" sz="2800"/>
              <a:t>B</a:t>
            </a:r>
          </a:p>
          <a:p>
            <a:pPr algn="ctr"/>
            <a:r>
              <a:rPr lang="zh-CN" altLang="en-US" sz="2800"/>
              <a:t>运行</a:t>
            </a:r>
          </a:p>
        </p:txBody>
      </p:sp>
      <p:cxnSp>
        <p:nvCxnSpPr>
          <p:cNvPr id="8" name="Straight Connector 7"/>
          <p:cNvCxnSpPr>
            <a:stCxn id="5" idx="7"/>
            <a:endCxn id="7" idx="4"/>
          </p:cNvCxnSpPr>
          <p:nvPr/>
        </p:nvCxnSpPr>
        <p:spPr>
          <a:xfrm flipV="1">
            <a:off x="1753870" y="2854325"/>
            <a:ext cx="484505" cy="19431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9" name="Straight Connector 8"/>
          <p:cNvCxnSpPr>
            <a:stCxn id="7" idx="4"/>
            <a:endCxn id="6" idx="1"/>
          </p:cNvCxnSpPr>
          <p:nvPr/>
        </p:nvCxnSpPr>
        <p:spPr>
          <a:xfrm>
            <a:off x="2238375" y="2854325"/>
            <a:ext cx="532765" cy="19431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0" name="Oval 9"/>
          <p:cNvSpPr/>
          <p:nvPr/>
        </p:nvSpPr>
        <p:spPr>
          <a:xfrm>
            <a:off x="7510780" y="2922270"/>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t>线程</a:t>
            </a:r>
            <a:r>
              <a:rPr lang="en-US" altLang="zh-CN" sz="2800"/>
              <a:t>1</a:t>
            </a:r>
          </a:p>
          <a:p>
            <a:pPr algn="ctr"/>
            <a:r>
              <a:rPr lang="zh-CN" altLang="en-US" sz="2800"/>
              <a:t>就绪</a:t>
            </a:r>
          </a:p>
        </p:txBody>
      </p:sp>
      <p:sp>
        <p:nvSpPr>
          <p:cNvPr id="11" name="Oval 10"/>
          <p:cNvSpPr/>
          <p:nvPr/>
        </p:nvSpPr>
        <p:spPr>
          <a:xfrm>
            <a:off x="9900285" y="2922270"/>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solidFill>
                  <a:schemeClr val="tx1"/>
                </a:solidFill>
              </a:rPr>
              <a:t>线程</a:t>
            </a:r>
            <a:r>
              <a:rPr lang="en-US" altLang="zh-CN" sz="2800">
                <a:solidFill>
                  <a:schemeClr val="tx1"/>
                </a:solidFill>
              </a:rPr>
              <a:t>2</a:t>
            </a:r>
          </a:p>
          <a:p>
            <a:pPr algn="ctr"/>
            <a:r>
              <a:rPr lang="zh-CN" altLang="en-US" sz="2800">
                <a:solidFill>
                  <a:schemeClr val="tx1"/>
                </a:solidFill>
              </a:rPr>
              <a:t>运行</a:t>
            </a:r>
          </a:p>
        </p:txBody>
      </p:sp>
      <p:sp>
        <p:nvSpPr>
          <p:cNvPr id="12" name="Oval 11"/>
          <p:cNvSpPr/>
          <p:nvPr/>
        </p:nvSpPr>
        <p:spPr>
          <a:xfrm>
            <a:off x="8681085" y="1595755"/>
            <a:ext cx="1941195" cy="132651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2800"/>
              <a:t>进程</a:t>
            </a:r>
            <a:r>
              <a:rPr lang="en-US" altLang="zh-CN" sz="2800"/>
              <a:t>B</a:t>
            </a:r>
          </a:p>
          <a:p>
            <a:pPr algn="ctr"/>
            <a:r>
              <a:rPr lang="zh-CN" altLang="en-US" sz="2800">
                <a:solidFill>
                  <a:srgbClr val="FF0000"/>
                </a:solidFill>
              </a:rPr>
              <a:t>阻塞</a:t>
            </a:r>
          </a:p>
        </p:txBody>
      </p:sp>
      <p:cxnSp>
        <p:nvCxnSpPr>
          <p:cNvPr id="13" name="Straight Connector 12"/>
          <p:cNvCxnSpPr>
            <a:stCxn id="10" idx="7"/>
            <a:endCxn id="12" idx="4"/>
          </p:cNvCxnSpPr>
          <p:nvPr/>
        </p:nvCxnSpPr>
        <p:spPr>
          <a:xfrm flipV="1">
            <a:off x="9167495" y="2922270"/>
            <a:ext cx="484505" cy="19431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4" name="Straight Connector 13"/>
          <p:cNvCxnSpPr>
            <a:stCxn id="12" idx="4"/>
            <a:endCxn id="11" idx="1"/>
          </p:cNvCxnSpPr>
          <p:nvPr/>
        </p:nvCxnSpPr>
        <p:spPr>
          <a:xfrm>
            <a:off x="9652000" y="2922270"/>
            <a:ext cx="532765" cy="194310"/>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25" name="Text Box 24"/>
          <p:cNvSpPr txBox="1"/>
          <p:nvPr/>
        </p:nvSpPr>
        <p:spPr>
          <a:xfrm>
            <a:off x="4826000" y="691515"/>
            <a:ext cx="2603500" cy="521970"/>
          </a:xfrm>
          <a:prstGeom prst="rect">
            <a:avLst/>
          </a:prstGeom>
          <a:noFill/>
        </p:spPr>
        <p:txBody>
          <a:bodyPr wrap="none" rtlCol="0">
            <a:spAutoFit/>
          </a:bodyPr>
          <a:lstStyle/>
          <a:p>
            <a:r>
              <a:rPr lang="zh-CN" altLang="en-US" sz="2800"/>
              <a:t>线程</a:t>
            </a:r>
            <a:r>
              <a:rPr lang="en-US" altLang="zh-CN" sz="2800"/>
              <a:t>2</a:t>
            </a:r>
            <a:r>
              <a:rPr lang="zh-CN" altLang="en-US" sz="2800"/>
              <a:t>申请了</a:t>
            </a:r>
            <a:r>
              <a:rPr lang="en-US" altLang="zh-CN" sz="2800"/>
              <a:t>I/O</a:t>
            </a:r>
          </a:p>
        </p:txBody>
      </p:sp>
      <p:sp>
        <p:nvSpPr>
          <p:cNvPr id="26" name="Text Box 25"/>
          <p:cNvSpPr txBox="1"/>
          <p:nvPr/>
        </p:nvSpPr>
        <p:spPr>
          <a:xfrm>
            <a:off x="1093470" y="4842510"/>
            <a:ext cx="2288540" cy="645160"/>
          </a:xfrm>
          <a:prstGeom prst="rect">
            <a:avLst/>
          </a:prstGeom>
          <a:noFill/>
        </p:spPr>
        <p:txBody>
          <a:bodyPr wrap="none" rtlCol="0">
            <a:spAutoFit/>
          </a:bodyPr>
          <a:lstStyle/>
          <a:p>
            <a:r>
              <a:rPr lang="en-US" sz="3600"/>
              <a:t>(</a:t>
            </a:r>
            <a:r>
              <a:rPr lang="zh-CN" altLang="en-US" sz="3600"/>
              <a:t>初始情况</a:t>
            </a:r>
            <a:r>
              <a:rPr lang="en-US" sz="3600"/>
              <a:t>)</a:t>
            </a:r>
          </a:p>
        </p:txBody>
      </p:sp>
      <p:sp>
        <p:nvSpPr>
          <p:cNvPr id="27" name="Text Box 26"/>
          <p:cNvSpPr txBox="1"/>
          <p:nvPr/>
        </p:nvSpPr>
        <p:spPr>
          <a:xfrm>
            <a:off x="9302115" y="4667885"/>
            <a:ext cx="699770" cy="645160"/>
          </a:xfrm>
          <a:prstGeom prst="rect">
            <a:avLst/>
          </a:prstGeom>
          <a:noFill/>
        </p:spPr>
        <p:txBody>
          <a:bodyPr wrap="none" rtlCol="0">
            <a:spAutoFit/>
          </a:bodyPr>
          <a:lstStyle/>
          <a:p>
            <a:r>
              <a:rPr lang="en-US" sz="3600"/>
              <a:t>(</a:t>
            </a:r>
            <a:r>
              <a:rPr lang="en-US" altLang="zh-CN" sz="3600"/>
              <a:t>b</a:t>
            </a:r>
            <a:r>
              <a:rPr lang="en-US" sz="3600"/>
              <a:t>)</a:t>
            </a:r>
          </a:p>
        </p:txBody>
      </p:sp>
      <p:sp>
        <p:nvSpPr>
          <p:cNvPr id="30" name="Text Box 29"/>
          <p:cNvSpPr txBox="1"/>
          <p:nvPr/>
        </p:nvSpPr>
        <p:spPr>
          <a:xfrm>
            <a:off x="3708400" y="4513580"/>
            <a:ext cx="4721860" cy="953135"/>
          </a:xfrm>
          <a:prstGeom prst="rect">
            <a:avLst/>
          </a:prstGeom>
          <a:noFill/>
        </p:spPr>
        <p:txBody>
          <a:bodyPr wrap="square" rtlCol="0" anchor="t">
            <a:spAutoFit/>
          </a:bodyPr>
          <a:lstStyle/>
          <a:p>
            <a:pPr algn="ctr"/>
            <a:r>
              <a:rPr lang="zh-CN" altLang="en-US" sz="2800">
                <a:sym typeface="+mn-ea"/>
              </a:rPr>
              <a:t>线程库没有把线程</a:t>
            </a:r>
            <a:r>
              <a:rPr lang="en-US" altLang="zh-CN" sz="2800">
                <a:sym typeface="+mn-ea"/>
              </a:rPr>
              <a:t>2</a:t>
            </a:r>
            <a:r>
              <a:rPr lang="zh-CN" altLang="en-US" sz="2800">
                <a:sym typeface="+mn-ea"/>
              </a:rPr>
              <a:t>置为阻塞</a:t>
            </a:r>
            <a:endParaRPr lang="zh-CN" altLang="en-US" sz="2800"/>
          </a:p>
          <a:p>
            <a:pPr algn="ctr"/>
            <a:r>
              <a:rPr lang="zh-CN" altLang="en-US" sz="2800">
                <a:sym typeface="+mn-ea"/>
              </a:rPr>
              <a:t>但线程</a:t>
            </a:r>
            <a:r>
              <a:rPr lang="en-US" altLang="zh-CN" sz="2800">
                <a:sym typeface="+mn-ea"/>
              </a:rPr>
              <a:t>2</a:t>
            </a:r>
            <a:r>
              <a:rPr lang="zh-CN" altLang="en-US" sz="2800">
                <a:sym typeface="+mn-ea"/>
              </a:rPr>
              <a:t>也没在运行</a:t>
            </a:r>
          </a:p>
        </p:txBody>
      </p:sp>
      <p:sp>
        <p:nvSpPr>
          <p:cNvPr id="31" name="Text Box 30"/>
          <p:cNvSpPr txBox="1"/>
          <p:nvPr/>
        </p:nvSpPr>
        <p:spPr>
          <a:xfrm>
            <a:off x="3808095" y="2095500"/>
            <a:ext cx="4323080" cy="953135"/>
          </a:xfrm>
          <a:prstGeom prst="rect">
            <a:avLst/>
          </a:prstGeom>
          <a:noFill/>
        </p:spPr>
        <p:txBody>
          <a:bodyPr wrap="square" rtlCol="0" anchor="t">
            <a:spAutoFit/>
          </a:bodyPr>
          <a:lstStyle/>
          <a:p>
            <a:pPr algn="ctr"/>
            <a:r>
              <a:rPr lang="en-US" altLang="zh-CN" sz="2800">
                <a:sym typeface="+mn-ea"/>
              </a:rPr>
              <a:t>OS</a:t>
            </a:r>
            <a:r>
              <a:rPr lang="zh-CN" altLang="en-US" sz="2800">
                <a:sym typeface="+mn-ea"/>
              </a:rPr>
              <a:t>只知道</a:t>
            </a:r>
            <a:r>
              <a:rPr lang="en-US" altLang="zh-CN" sz="2800">
                <a:sym typeface="+mn-ea"/>
              </a:rPr>
              <a:t>I/O</a:t>
            </a:r>
            <a:r>
              <a:rPr lang="zh-CN" altLang="en-US" sz="2800">
                <a:sym typeface="+mn-ea"/>
              </a:rPr>
              <a:t>来自进程</a:t>
            </a:r>
            <a:r>
              <a:rPr lang="en-US" altLang="zh-CN" sz="2800">
                <a:sym typeface="+mn-ea"/>
              </a:rPr>
              <a:t>B</a:t>
            </a:r>
            <a:endParaRPr lang="en-US" altLang="zh-CN" sz="2800"/>
          </a:p>
          <a:p>
            <a:pPr algn="ctr"/>
            <a:r>
              <a:rPr lang="zh-CN" altLang="en-US" sz="2800">
                <a:sym typeface="+mn-ea"/>
              </a:rPr>
              <a:t>故进程</a:t>
            </a:r>
            <a:r>
              <a:rPr lang="en-US" altLang="zh-CN" sz="2800">
                <a:sym typeface="+mn-ea"/>
              </a:rPr>
              <a:t>B</a:t>
            </a:r>
            <a:r>
              <a:rPr lang="zh-CN" altLang="en-US" sz="2800">
                <a:sym typeface="+mn-ea"/>
              </a:rPr>
              <a:t>阻塞</a:t>
            </a:r>
            <a:r>
              <a:rPr lang="en-US" altLang="zh-CN" sz="2800">
                <a:sym typeface="+mn-ea"/>
              </a:rPr>
              <a:t> </a:t>
            </a:r>
          </a:p>
        </p:txBody>
      </p:sp>
      <p:sp>
        <p:nvSpPr>
          <p:cNvPr id="32" name="Text Box 31"/>
          <p:cNvSpPr txBox="1"/>
          <p:nvPr/>
        </p:nvSpPr>
        <p:spPr>
          <a:xfrm>
            <a:off x="2966720" y="5935345"/>
            <a:ext cx="7691755" cy="583565"/>
          </a:xfrm>
          <a:prstGeom prst="rect">
            <a:avLst/>
          </a:prstGeom>
          <a:noFill/>
        </p:spPr>
        <p:txBody>
          <a:bodyPr wrap="none" rtlCol="0">
            <a:spAutoFit/>
          </a:bodyPr>
          <a:lstStyle/>
          <a:p>
            <a:r>
              <a:rPr lang="en-US" altLang="zh-CN" sz="3200">
                <a:highlight>
                  <a:srgbClr val="FFFF00"/>
                </a:highlight>
              </a:rPr>
              <a:t>ULT</a:t>
            </a:r>
            <a:r>
              <a:rPr lang="zh-CN" altLang="en-US" sz="3200">
                <a:highlight>
                  <a:srgbClr val="FFFF00"/>
                </a:highlight>
              </a:rPr>
              <a:t>缺点：线程阻塞影响同进程内所有线程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30" grpId="0"/>
      <p:bldP spid="30" grpId="1"/>
      <p:bldP spid="31" grpId="0"/>
      <p:bldP spid="3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62339" y="188466"/>
            <a:ext cx="4868422" cy="1325563"/>
          </a:xfrm>
        </p:spPr>
        <p:txBody>
          <a:bodyPr/>
          <a:lstStyle/>
          <a:p>
            <a:r>
              <a:rPr lang="en-US" altLang="zh-CN" dirty="0"/>
              <a:t>4.3 </a:t>
            </a:r>
            <a:r>
              <a:rPr lang="zh-CN" altLang="en-US" dirty="0"/>
              <a:t>多核和多线程</a:t>
            </a:r>
          </a:p>
        </p:txBody>
      </p:sp>
      <p:sp>
        <p:nvSpPr>
          <p:cNvPr id="2" name="灯片编号占位符 1"/>
          <p:cNvSpPr>
            <a:spLocks noGrp="1"/>
          </p:cNvSpPr>
          <p:nvPr>
            <p:ph type="sldNum" sz="quarter" idx="12"/>
          </p:nvPr>
        </p:nvSpPr>
        <p:spPr/>
        <p:txBody>
          <a:bodyPr/>
          <a:lstStyle/>
          <a:p>
            <a:fld id="{9B618960-8005-486C-9A75-10CB2AAC16F9}" type="slidenum">
              <a:rPr lang="en-US" smtClean="0"/>
              <a:t>26</a:t>
            </a:fld>
            <a:endParaRPr lang="en-US"/>
          </a:p>
        </p:txBody>
      </p:sp>
      <p:sp>
        <p:nvSpPr>
          <p:cNvPr id="4" name="文本框 3"/>
          <p:cNvSpPr txBox="1"/>
          <p:nvPr/>
        </p:nvSpPr>
        <p:spPr>
          <a:xfrm>
            <a:off x="709127" y="1364117"/>
            <a:ext cx="10429458" cy="1384995"/>
          </a:xfrm>
          <a:prstGeom prst="rect">
            <a:avLst/>
          </a:prstGeom>
          <a:noFill/>
        </p:spPr>
        <p:txBody>
          <a:bodyPr wrap="none" rtlCol="0">
            <a:spAutoFit/>
          </a:bodyPr>
          <a:lstStyle/>
          <a:p>
            <a:r>
              <a:rPr lang="zh-CN" altLang="en-US" sz="2800" dirty="0"/>
              <a:t>假设程序有一部分代码是无限并行的，该部分执行时间占比为</a:t>
            </a:r>
            <a:r>
              <a:rPr lang="en-US" altLang="zh-CN" sz="2800" dirty="0"/>
              <a:t>f </a:t>
            </a:r>
            <a:r>
              <a:rPr lang="zh-CN" altLang="en-US" sz="2800" dirty="0"/>
              <a:t>，</a:t>
            </a:r>
            <a:endParaRPr lang="en-US" altLang="zh-CN" sz="2800" dirty="0"/>
          </a:p>
          <a:p>
            <a:r>
              <a:rPr lang="zh-CN" altLang="en-US" sz="2800" dirty="0"/>
              <a:t>那么剩下部分即串行部分执行时间占比为</a:t>
            </a:r>
            <a:r>
              <a:rPr lang="en-US" altLang="zh-CN" sz="2800" dirty="0"/>
              <a:t>1-f</a:t>
            </a:r>
            <a:r>
              <a:rPr lang="zh-CN" altLang="en-US" sz="2800" dirty="0"/>
              <a:t>。</a:t>
            </a:r>
            <a:endParaRPr lang="en-US" altLang="zh-CN" sz="2800" dirty="0"/>
          </a:p>
          <a:p>
            <a:r>
              <a:rPr lang="zh-CN" altLang="en-US" sz="2800" dirty="0">
                <a:solidFill>
                  <a:srgbClr val="FF0000"/>
                </a:solidFill>
              </a:rPr>
              <a:t>假设没有调度开销。</a:t>
            </a:r>
          </a:p>
        </p:txBody>
      </p:sp>
      <mc:AlternateContent xmlns:mc="http://schemas.openxmlformats.org/markup-compatibility/2006" xmlns:a14="http://schemas.microsoft.com/office/drawing/2010/main">
        <mc:Choice Requires="a14">
          <p:sp>
            <p:nvSpPr>
              <p:cNvPr id="5" name="文本框 4"/>
              <p:cNvSpPr txBox="1"/>
              <p:nvPr/>
            </p:nvSpPr>
            <p:spPr>
              <a:xfrm>
                <a:off x="1250429" y="2959576"/>
                <a:ext cx="9346854" cy="9388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加速</m:t>
                      </m:r>
                      <m:r>
                        <a:rPr lang="zh-CN" altLang="en-US" sz="2800" i="1">
                          <a:latin typeface="Cambria Math" panose="02040503050406030204" pitchFamily="18" charset="0"/>
                        </a:rPr>
                        <m:t>比</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zh-CN" altLang="en-US" sz="2800" i="1">
                              <a:latin typeface="Cambria Math" panose="02040503050406030204" pitchFamily="18" charset="0"/>
                            </a:rPr>
                            <m:t>单</m:t>
                          </m:r>
                          <m:r>
                            <a:rPr lang="zh-CN" altLang="en-US" sz="2800" i="1" smtClean="0">
                              <a:latin typeface="Cambria Math" panose="02040503050406030204" pitchFamily="18" charset="0"/>
                            </a:rPr>
                            <m:t>处理器</m:t>
                          </m:r>
                          <m:r>
                            <a:rPr lang="zh-CN" altLang="en-US" sz="2800" i="1">
                              <a:latin typeface="Cambria Math" panose="02040503050406030204" pitchFamily="18" charset="0"/>
                            </a:rPr>
                            <m:t>所须</m:t>
                          </m:r>
                          <m:r>
                            <a:rPr lang="zh-CN" altLang="en-US" sz="2800" i="1" smtClean="0">
                              <a:latin typeface="Cambria Math" panose="02040503050406030204" pitchFamily="18" charset="0"/>
                            </a:rPr>
                            <m:t>时间</m:t>
                          </m:r>
                        </m:num>
                        <m:den>
                          <m:r>
                            <m:rPr>
                              <m:sty m:val="p"/>
                            </m:rPr>
                            <a:rPr lang="en-US" altLang="zh-CN" sz="2800" i="1">
                              <a:latin typeface="Cambria Math" panose="02040503050406030204" pitchFamily="18" charset="0"/>
                            </a:rPr>
                            <m:t>N</m:t>
                          </m:r>
                          <m:r>
                            <a:rPr lang="zh-CN" altLang="en-US" sz="2800" i="1" smtClean="0">
                              <a:latin typeface="Cambria Math" panose="02040503050406030204" pitchFamily="18" charset="0"/>
                            </a:rPr>
                            <m:t>个</m:t>
                          </m:r>
                          <m:r>
                            <a:rPr lang="zh-CN" altLang="en-US" sz="2800" i="1">
                              <a:latin typeface="Cambria Math" panose="02040503050406030204" pitchFamily="18" charset="0"/>
                            </a:rPr>
                            <m:t>处理器</m:t>
                          </m:r>
                          <m:r>
                            <a:rPr lang="zh-CN" altLang="en-US" sz="2800" i="1" smtClean="0">
                              <a:latin typeface="Cambria Math" panose="02040503050406030204" pitchFamily="18" charset="0"/>
                            </a:rPr>
                            <m:t>所须</m:t>
                          </m:r>
                          <m:r>
                            <a:rPr lang="zh-CN" altLang="en-US" sz="2800" i="1">
                              <a:latin typeface="Cambria Math" panose="02040503050406030204" pitchFamily="18" charset="0"/>
                            </a:rPr>
                            <m:t>时间</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m:rPr>
                                  <m:sty m:val="p"/>
                                </m:rPr>
                                <a:rPr lang="en-US" altLang="zh-CN" sz="2800" i="1">
                                  <a:latin typeface="Cambria Math" panose="02040503050406030204" pitchFamily="18" charset="0"/>
                                </a:rPr>
                                <m:t>f</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𝑁</m:t>
                          </m:r>
                        </m:den>
                      </m:f>
                      <m:groupChr>
                        <m:groupChrPr>
                          <m:chr m:val="→"/>
                          <m:vertJc m:val="bot"/>
                          <m:ctrlPr>
                            <a:rPr lang="en-US" altLang="zh-CN" sz="2800" b="0" i="1" smtClean="0">
                              <a:latin typeface="Cambria Math" panose="02040503050406030204" pitchFamily="18" charset="0"/>
                            </a:rPr>
                          </m:ctrlPr>
                        </m:groupChrPr>
                        <m:e>
                          <m:r>
                            <m:rPr>
                              <m:sty m:val="p"/>
                              <m:brk m:alnAt="2"/>
                            </m:rPr>
                            <a:rPr lang="en-US" altLang="zh-CN" sz="2800" i="1">
                              <a:latin typeface="Cambria Math" panose="02040503050406030204" pitchFamily="18" charset="0"/>
                            </a:rPr>
                            <m:t>N</m:t>
                          </m:r>
                          <m:r>
                            <a:rPr lang="en-US" altLang="zh-CN" sz="2800" i="1" smtClean="0">
                              <a:latin typeface="Cambria Math" panose="02040503050406030204" pitchFamily="18" charset="0"/>
                              <a:ea typeface="Cambria Math" panose="02040503050406030204" pitchFamily="18" charset="0"/>
                            </a:rPr>
                            <m:t>→∞</m:t>
                          </m:r>
                        </m:e>
                      </m:groupCh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𝑓</m:t>
                          </m:r>
                        </m:den>
                      </m:f>
                    </m:oMath>
                  </m:oMathPara>
                </a14:m>
                <a:endParaRPr lang="zh-CN" altLang="en-US" sz="2800" dirty="0"/>
              </a:p>
            </p:txBody>
          </p:sp>
        </mc:Choice>
        <mc:Fallback xmlns="">
          <p:sp>
            <p:nvSpPr>
              <p:cNvPr id="5" name="文本框 4"/>
              <p:cNvSpPr txBox="1">
                <a:spLocks noRot="1" noChangeAspect="1" noMove="1" noResize="1" noEditPoints="1" noAdjustHandles="1" noChangeArrowheads="1" noChangeShapeType="1" noTextEdit="1"/>
              </p:cNvSpPr>
              <p:nvPr/>
            </p:nvSpPr>
            <p:spPr>
              <a:xfrm>
                <a:off x="1250429" y="2959576"/>
                <a:ext cx="9346854" cy="938847"/>
              </a:xfrm>
              <a:prstGeom prst="rect">
                <a:avLst/>
              </a:prstGeom>
              <a:blipFill rotWithShape="1">
                <a:blip r:embed="rId2"/>
                <a:stretch>
                  <a:fillRect l="-1" t="-51" r="-376" b="17"/>
                </a:stretch>
              </a:blipFill>
            </p:spPr>
            <p:txBody>
              <a:bodyPr/>
              <a:lstStyle/>
              <a:p>
                <a:r>
                  <a:rPr lang="zh-CN" altLang="en-US">
                    <a:noFill/>
                  </a:rPr>
                  <a:t> </a:t>
                </a:r>
              </a:p>
            </p:txBody>
          </p:sp>
        </mc:Fallback>
      </mc:AlternateContent>
      <p:sp>
        <p:nvSpPr>
          <p:cNvPr id="6" name="文本框 5"/>
          <p:cNvSpPr txBox="1"/>
          <p:nvPr/>
        </p:nvSpPr>
        <p:spPr>
          <a:xfrm>
            <a:off x="709127" y="4179908"/>
            <a:ext cx="9879628" cy="954107"/>
          </a:xfrm>
          <a:prstGeom prst="rect">
            <a:avLst/>
          </a:prstGeom>
          <a:noFill/>
        </p:spPr>
        <p:txBody>
          <a:bodyPr wrap="none" rtlCol="0">
            <a:spAutoFit/>
          </a:bodyPr>
          <a:lstStyle/>
          <a:p>
            <a:r>
              <a:rPr lang="zh-CN" altLang="en-US" sz="2800" dirty="0">
                <a:solidFill>
                  <a:srgbClr val="FF0000"/>
                </a:solidFill>
              </a:rPr>
              <a:t>事实上有额外开销，记为</a:t>
            </a:r>
            <a:r>
              <a:rPr lang="en-US" altLang="zh-CN" sz="2800" dirty="0">
                <a:solidFill>
                  <a:srgbClr val="FF0000"/>
                </a:solidFill>
              </a:rPr>
              <a:t>Cost(N)</a:t>
            </a:r>
            <a:r>
              <a:rPr lang="zh-CN" altLang="en-US" sz="2800" dirty="0">
                <a:solidFill>
                  <a:srgbClr val="FF0000"/>
                </a:solidFill>
              </a:rPr>
              <a:t>，随</a:t>
            </a:r>
            <a:r>
              <a:rPr lang="en-US" altLang="zh-CN" sz="2800" dirty="0">
                <a:solidFill>
                  <a:srgbClr val="FF0000"/>
                </a:solidFill>
              </a:rPr>
              <a:t>N</a:t>
            </a:r>
            <a:r>
              <a:rPr lang="zh-CN" altLang="en-US" sz="2800" dirty="0">
                <a:solidFill>
                  <a:srgbClr val="FF0000"/>
                </a:solidFill>
              </a:rPr>
              <a:t>单调递增。</a:t>
            </a:r>
            <a:endParaRPr lang="en-US" altLang="zh-CN" sz="2800" dirty="0">
              <a:solidFill>
                <a:srgbClr val="FF0000"/>
              </a:solidFill>
            </a:endParaRPr>
          </a:p>
          <a:p>
            <a:r>
              <a:rPr lang="zh-CN" altLang="en-US" sz="2800" dirty="0">
                <a:solidFill>
                  <a:srgbClr val="FF0000"/>
                </a:solidFill>
              </a:rPr>
              <a:t>开销来自：多处理器任务调度和通信以及高速缓存一致性维护</a:t>
            </a:r>
          </a:p>
        </p:txBody>
      </p:sp>
      <mc:AlternateContent xmlns:mc="http://schemas.openxmlformats.org/markup-compatibility/2006" xmlns:a14="http://schemas.microsoft.com/office/drawing/2010/main">
        <mc:Choice Requires="a14">
          <p:sp>
            <p:nvSpPr>
              <p:cNvPr id="9" name="文本框 8"/>
              <p:cNvSpPr txBox="1"/>
              <p:nvPr/>
            </p:nvSpPr>
            <p:spPr>
              <a:xfrm>
                <a:off x="1241901" y="5207039"/>
                <a:ext cx="8607163" cy="12232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加速</m:t>
                      </m:r>
                      <m:r>
                        <a:rPr lang="zh-CN" altLang="en-US" sz="2800" i="1">
                          <a:latin typeface="Cambria Math" panose="02040503050406030204" pitchFamily="18" charset="0"/>
                        </a:rPr>
                        <m:t>比</m:t>
                      </m:r>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zh-CN" altLang="en-US" sz="2800" i="1">
                              <a:latin typeface="Cambria Math" panose="02040503050406030204" pitchFamily="18" charset="0"/>
                            </a:rPr>
                            <m:t>单</m:t>
                          </m:r>
                          <m:r>
                            <a:rPr lang="zh-CN" altLang="en-US" sz="2800" i="1" smtClean="0">
                              <a:latin typeface="Cambria Math" panose="02040503050406030204" pitchFamily="18" charset="0"/>
                            </a:rPr>
                            <m:t>处理器</m:t>
                          </m:r>
                          <m:r>
                            <a:rPr lang="zh-CN" altLang="en-US" sz="2800" i="1">
                              <a:latin typeface="Cambria Math" panose="02040503050406030204" pitchFamily="18" charset="0"/>
                            </a:rPr>
                            <m:t>所须</m:t>
                          </m:r>
                          <m:r>
                            <a:rPr lang="zh-CN" altLang="en-US" sz="2800" i="1" smtClean="0">
                              <a:latin typeface="Cambria Math" panose="02040503050406030204" pitchFamily="18" charset="0"/>
                            </a:rPr>
                            <m:t>时间</m:t>
                          </m:r>
                        </m:num>
                        <m:den>
                          <m:r>
                            <m:rPr>
                              <m:sty m:val="p"/>
                            </m:rPr>
                            <a:rPr lang="en-US" altLang="zh-CN" sz="2800" i="1">
                              <a:latin typeface="Cambria Math" panose="02040503050406030204" pitchFamily="18" charset="0"/>
                            </a:rPr>
                            <m:t>N</m:t>
                          </m:r>
                          <m:r>
                            <a:rPr lang="zh-CN" altLang="en-US" sz="2800" i="1" smtClean="0">
                              <a:latin typeface="Cambria Math" panose="02040503050406030204" pitchFamily="18" charset="0"/>
                            </a:rPr>
                            <m:t>个</m:t>
                          </m:r>
                          <m:r>
                            <a:rPr lang="zh-CN" altLang="en-US" sz="2800" i="1">
                              <a:latin typeface="Cambria Math" panose="02040503050406030204" pitchFamily="18" charset="0"/>
                            </a:rPr>
                            <m:t>处理器</m:t>
                          </m:r>
                          <m:r>
                            <a:rPr lang="zh-CN" altLang="en-US" sz="2800" i="1" smtClean="0">
                              <a:latin typeface="Cambria Math" panose="02040503050406030204" pitchFamily="18" charset="0"/>
                            </a:rPr>
                            <m:t>所须</m:t>
                          </m:r>
                          <m:r>
                            <a:rPr lang="zh-CN" altLang="en-US" sz="2800" i="1">
                              <a:latin typeface="Cambria Math" panose="02040503050406030204" pitchFamily="18" charset="0"/>
                            </a:rPr>
                            <m:t>时间</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m:rPr>
                                  <m:sty m:val="p"/>
                                </m:rPr>
                                <a:rPr lang="en-US" altLang="zh-CN" sz="2800" i="1">
                                  <a:latin typeface="Cambria Math" panose="02040503050406030204" pitchFamily="18" charset="0"/>
                                </a:rPr>
                                <m:t>f</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𝑓</m:t>
                              </m:r>
                            </m:num>
                            <m:den>
                              <m:r>
                                <a:rPr lang="en-US" altLang="zh-CN" sz="2800" b="0" i="1" smtClean="0">
                                  <a:latin typeface="Cambria Math" panose="02040503050406030204" pitchFamily="18" charset="0"/>
                                </a:rPr>
                                <m:t>𝑁</m:t>
                              </m:r>
                            </m:den>
                          </m:f>
                          <m:r>
                            <a:rPr lang="en-US" altLang="zh-CN" sz="2800" b="0" i="1" smtClean="0">
                              <a:latin typeface="Cambria Math" panose="02040503050406030204" pitchFamily="18" charset="0"/>
                            </a:rPr>
                            <m:t>+</m:t>
                          </m:r>
                          <m:r>
                            <m:rPr>
                              <m:sty m:val="p"/>
                            </m:rPr>
                            <a:rPr lang="en-US" altLang="zh-CN" sz="2800" i="1">
                              <a:latin typeface="Cambria Math" panose="02040503050406030204" pitchFamily="18" charset="0"/>
                            </a:rPr>
                            <m:t>Cost</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𝑁</m:t>
                          </m:r>
                          <m:r>
                            <a:rPr lang="en-US" altLang="zh-CN" sz="2800" b="0" i="1" smtClean="0">
                              <a:latin typeface="Cambria Math" panose="02040503050406030204" pitchFamily="18" charset="0"/>
                            </a:rPr>
                            <m:t>)</m:t>
                          </m:r>
                        </m:den>
                      </m:f>
                    </m:oMath>
                  </m:oMathPara>
                </a14:m>
                <a:endParaRPr lang="zh-CN" altLang="en-US" sz="2800" dirty="0"/>
              </a:p>
            </p:txBody>
          </p:sp>
        </mc:Choice>
        <mc:Fallback xmlns="">
          <p:sp>
            <p:nvSpPr>
              <p:cNvPr id="9" name="文本框 8"/>
              <p:cNvSpPr txBox="1">
                <a:spLocks noRot="1" noChangeAspect="1" noMove="1" noResize="1" noEditPoints="1" noAdjustHandles="1" noChangeArrowheads="1" noChangeShapeType="1" noTextEdit="1"/>
              </p:cNvSpPr>
              <p:nvPr/>
            </p:nvSpPr>
            <p:spPr>
              <a:xfrm>
                <a:off x="1241901" y="5207039"/>
                <a:ext cx="8607163" cy="1223284"/>
              </a:xfrm>
              <a:prstGeom prst="rect">
                <a:avLst/>
              </a:prstGeom>
              <a:blipFill rotWithShape="1">
                <a:blip r:embed="rId3"/>
                <a:stretch>
                  <a:fillRect l="-6" t="-3" r="-802" b="26"/>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并发：互斥和同步</a:t>
            </a:r>
          </a:p>
        </p:txBody>
      </p:sp>
      <p:sp>
        <p:nvSpPr>
          <p:cNvPr id="3" name="Subtitle 2"/>
          <p:cNvSpPr>
            <a:spLocks noGrp="1"/>
          </p:cNvSpPr>
          <p:nvPr>
            <p:ph type="subTitle" idx="1"/>
          </p:nvPr>
        </p:nvSpPr>
        <p:spPr/>
        <p:txBody>
          <a:bodyPr/>
          <a:lstStyle/>
          <a:p>
            <a:endParaRPr lang="en-US"/>
          </a:p>
        </p:txBody>
      </p:sp>
      <p:sp>
        <p:nvSpPr>
          <p:cNvPr id="4" name="灯片编号占位符 3"/>
          <p:cNvSpPr>
            <a:spLocks noGrp="1"/>
          </p:cNvSpPr>
          <p:nvPr>
            <p:ph type="sldNum" sz="quarter" idx="12"/>
          </p:nvPr>
        </p:nvSpPr>
        <p:spPr/>
        <p:txBody>
          <a:bodyPr/>
          <a:lstStyle/>
          <a:p>
            <a:fld id="{D75B5637-C3CB-4C8A-8640-3609C004F1D9}"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a:t>
            </a:r>
            <a:r>
              <a:rPr lang="zh-CN" altLang="en-US" dirty="0"/>
              <a:t>设计</a:t>
            </a:r>
          </a:p>
        </p:txBody>
      </p:sp>
      <p:sp>
        <p:nvSpPr>
          <p:cNvPr id="3" name="Content Placeholder 2"/>
          <p:cNvSpPr>
            <a:spLocks noGrp="1"/>
          </p:cNvSpPr>
          <p:nvPr>
            <p:ph idx="1"/>
          </p:nvPr>
        </p:nvSpPr>
        <p:spPr/>
        <p:txBody>
          <a:bodyPr>
            <a:normAutofit/>
          </a:bodyPr>
          <a:lstStyle/>
          <a:p>
            <a:r>
              <a:rPr lang="zh-CN" altLang="en-US" dirty="0">
                <a:highlight>
                  <a:srgbClr val="FFFF00"/>
                </a:highlight>
              </a:rPr>
              <a:t>并发是所有问题的基础</a:t>
            </a:r>
          </a:p>
          <a:p>
            <a:pPr marL="0" indent="0">
              <a:buNone/>
            </a:pPr>
            <a:r>
              <a:rPr lang="zh-CN" altLang="en-US" dirty="0"/>
              <a:t>并发包括的设计问题：进程间通信、资源共享与竞争、多个进程活动的同步以及给进程分配处理器时间等</a:t>
            </a:r>
          </a:p>
          <a:p>
            <a:pPr marL="0" indent="0">
              <a:buNone/>
            </a:pPr>
            <a:r>
              <a:rPr lang="zh-CN" altLang="en-US" dirty="0">
                <a:highlight>
                  <a:srgbClr val="FFFF00"/>
                </a:highlight>
              </a:rPr>
              <a:t>支持并发的基本需求：加强互斥能力</a:t>
            </a:r>
            <a:endParaRPr lang="en-US" altLang="zh-CN" dirty="0">
              <a:highlight>
                <a:srgbClr val="FFFF00"/>
              </a:highlight>
            </a:endParaRPr>
          </a:p>
          <a:p>
            <a:pPr marL="0" indent="0">
              <a:buNone/>
            </a:pPr>
            <a:endParaRPr lang="en-US" altLang="zh-CN" dirty="0">
              <a:highlight>
                <a:srgbClr val="FFFF00"/>
              </a:highlight>
            </a:endParaRPr>
          </a:p>
          <a:p>
            <a:pPr marL="0" indent="0">
              <a:buNone/>
            </a:pPr>
            <a:r>
              <a:rPr lang="zh-CN" altLang="en-US" dirty="0"/>
              <a:t>基本概念：原子操作；临界区、临界资源；死锁；互斥；饥饿</a:t>
            </a:r>
            <a:endParaRPr lang="en-US" altLang="zh-CN" dirty="0"/>
          </a:p>
          <a:p>
            <a:pPr marL="0" indent="0">
              <a:buNone/>
            </a:pPr>
            <a:r>
              <a:rPr lang="zh-CN" altLang="en-US" dirty="0"/>
              <a:t>竞争条件；活锁</a:t>
            </a:r>
          </a:p>
        </p:txBody>
      </p:sp>
      <p:sp>
        <p:nvSpPr>
          <p:cNvPr id="4" name="灯片编号占位符 3"/>
          <p:cNvSpPr>
            <a:spLocks noGrp="1"/>
          </p:cNvSpPr>
          <p:nvPr>
            <p:ph type="sldNum" sz="quarter" idx="12"/>
          </p:nvPr>
        </p:nvSpPr>
        <p:spPr/>
        <p:txBody>
          <a:bodyPr/>
          <a:lstStyle/>
          <a:p>
            <a:fld id="{9B618960-8005-486C-9A75-10CB2AAC16F9}"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 y="78740"/>
            <a:ext cx="2636520" cy="989965"/>
          </a:xfrm>
        </p:spPr>
        <p:txBody>
          <a:bodyPr/>
          <a:lstStyle/>
          <a:p>
            <a:r>
              <a:rPr lang="zh-CN" altLang="en-US"/>
              <a:t>并发例子</a:t>
            </a:r>
          </a:p>
        </p:txBody>
      </p:sp>
      <p:sp>
        <p:nvSpPr>
          <p:cNvPr id="17411" name="内容占位符 2"/>
          <p:cNvSpPr>
            <a:spLocks noGrp="1"/>
          </p:cNvSpPr>
          <p:nvPr>
            <p:ph sz="half" idx="1"/>
          </p:nvPr>
        </p:nvSpPr>
        <p:spPr>
          <a:xfrm>
            <a:off x="483870" y="1068705"/>
            <a:ext cx="3141980" cy="3162935"/>
          </a:xfrm>
        </p:spPr>
        <p:txBody>
          <a:bodyPr vert="horz" wrap="square" lIns="91440" tIns="45720" rIns="91440" bIns="45720" anchor="t" anchorCtr="0">
            <a:normAutofit fontScale="92500"/>
          </a:bodyPr>
          <a:lstStyle/>
          <a:p>
            <a:pPr marL="0" indent="0">
              <a:buSzPct val="75000"/>
              <a:buFont typeface="Wingdings" panose="05000000000000000000" pitchFamily="2" charset="2"/>
              <a:buNone/>
            </a:pPr>
            <a:r>
              <a:rPr lang="en-US" altLang="zh-CN" kern="1200" dirty="0">
                <a:latin typeface="+mn-lt"/>
                <a:ea typeface="+mn-ea"/>
                <a:cs typeface="+mn-cs"/>
              </a:rPr>
              <a:t>void echo ( )//</a:t>
            </a:r>
            <a:r>
              <a:rPr lang="en-US" altLang="zh-CN" kern="1200" dirty="0">
                <a:solidFill>
                  <a:srgbClr val="FF0000"/>
                </a:solidFill>
                <a:latin typeface="+mn-lt"/>
                <a:ea typeface="+mn-ea"/>
                <a:cs typeface="+mn-cs"/>
              </a:rPr>
              <a:t>by P1</a:t>
            </a:r>
            <a:endParaRPr lang="en-US" altLang="zh-CN" kern="1200" dirty="0">
              <a:latin typeface="+mn-lt"/>
              <a:ea typeface="+mn-ea"/>
              <a:cs typeface="+mn-cs"/>
            </a:endParaRPr>
          </a:p>
          <a:p>
            <a:pPr marL="0" indent="0">
              <a:buSzPct val="75000"/>
              <a:buFont typeface="Wingdings" panose="05000000000000000000" pitchFamily="2" charset="2"/>
              <a:buNone/>
            </a:pPr>
            <a:r>
              <a:rPr lang="en-US" altLang="zh-CN" kern="1200" dirty="0">
                <a:latin typeface="+mn-lt"/>
                <a:ea typeface="+mn-ea"/>
                <a:cs typeface="+mn-cs"/>
              </a:rPr>
              <a:t>{</a:t>
            </a:r>
          </a:p>
          <a:p>
            <a:pPr marL="0" indent="0">
              <a:buSzPct val="75000"/>
              <a:buFont typeface="Wingdings" panose="05000000000000000000" pitchFamily="2" charset="2"/>
              <a:buNone/>
            </a:pPr>
            <a:r>
              <a:rPr lang="en-US" altLang="zh-CN" kern="1200" dirty="0">
                <a:latin typeface="+mn-lt"/>
                <a:ea typeface="+mn-ea"/>
                <a:cs typeface="+mn-cs"/>
              </a:rPr>
              <a:t>     chin = getchar ();</a:t>
            </a:r>
          </a:p>
          <a:p>
            <a:pPr marL="0" indent="0">
              <a:buSzPct val="75000"/>
              <a:buFont typeface="Wingdings" panose="05000000000000000000" pitchFamily="2" charset="2"/>
              <a:buNone/>
            </a:pPr>
            <a:r>
              <a:rPr lang="en-US" altLang="zh-CN" kern="1200" dirty="0">
                <a:latin typeface="+mn-lt"/>
                <a:ea typeface="+mn-ea"/>
                <a:cs typeface="+mn-cs"/>
              </a:rPr>
              <a:t>     chout = chin;</a:t>
            </a:r>
          </a:p>
          <a:p>
            <a:pPr marL="0" indent="0">
              <a:buSzPct val="75000"/>
              <a:buFont typeface="Wingdings" panose="05000000000000000000" pitchFamily="2" charset="2"/>
              <a:buNone/>
            </a:pPr>
            <a:r>
              <a:rPr lang="en-US" altLang="zh-CN" kern="1200" dirty="0">
                <a:latin typeface="+mn-lt"/>
                <a:ea typeface="+mn-ea"/>
                <a:cs typeface="+mn-cs"/>
              </a:rPr>
              <a:t>     putchar (chout);</a:t>
            </a:r>
          </a:p>
          <a:p>
            <a:pPr marL="0" indent="0">
              <a:buSzPct val="75000"/>
              <a:buFont typeface="Wingdings" panose="05000000000000000000" pitchFamily="2" charset="2"/>
              <a:buNone/>
            </a:pPr>
            <a:r>
              <a:rPr lang="en-US" altLang="zh-CN" kern="1200" dirty="0">
                <a:latin typeface="+mn-lt"/>
                <a:ea typeface="+mn-ea"/>
                <a:cs typeface="+mn-cs"/>
              </a:rPr>
              <a:t>}</a:t>
            </a:r>
          </a:p>
          <a:p>
            <a:pPr marL="0" indent="0">
              <a:buSzPct val="75000"/>
              <a:buFont typeface="Wingdings" panose="05000000000000000000" pitchFamily="2" charset="2"/>
              <a:buNone/>
            </a:pPr>
            <a:endParaRPr lang="zh-CN" altLang="en-US" kern="1200" dirty="0">
              <a:latin typeface="+mn-lt"/>
              <a:ea typeface="+mn-ea"/>
              <a:cs typeface="+mn-cs"/>
            </a:endParaRPr>
          </a:p>
        </p:txBody>
      </p:sp>
      <p:sp>
        <p:nvSpPr>
          <p:cNvPr id="6" name="内容占位符 2"/>
          <p:cNvSpPr>
            <a:spLocks noGrp="1"/>
          </p:cNvSpPr>
          <p:nvPr/>
        </p:nvSpPr>
        <p:spPr>
          <a:xfrm>
            <a:off x="6850380" y="1068705"/>
            <a:ext cx="3141980" cy="3162935"/>
          </a:xfrm>
          <a:prstGeom prst="rect">
            <a:avLst/>
          </a:prstGeom>
        </p:spPr>
        <p:txBody>
          <a:bodyPr vert="horz" wrap="square" lIns="91440" tIns="45720" rIns="91440" bIns="45720" rtlCol="0" anchor="t" anchorCtr="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75000"/>
              <a:buFont typeface="Wingdings" panose="05000000000000000000" pitchFamily="2" charset="2"/>
              <a:buNone/>
            </a:pPr>
            <a:r>
              <a:rPr lang="en-US" altLang="zh-CN" kern="1200" dirty="0">
                <a:latin typeface="+mn-lt"/>
                <a:ea typeface="+mn-ea"/>
                <a:cs typeface="+mn-cs"/>
              </a:rPr>
              <a:t>void echo ( )//</a:t>
            </a:r>
            <a:r>
              <a:rPr lang="en-US" altLang="zh-CN" kern="1200" dirty="0">
                <a:solidFill>
                  <a:srgbClr val="FF0000"/>
                </a:solidFill>
                <a:latin typeface="+mn-lt"/>
                <a:ea typeface="+mn-ea"/>
                <a:cs typeface="+mn-cs"/>
              </a:rPr>
              <a:t>by P2</a:t>
            </a:r>
            <a:endParaRPr lang="en-US" altLang="zh-CN" kern="1200" dirty="0">
              <a:latin typeface="+mn-lt"/>
              <a:ea typeface="+mn-ea"/>
              <a:cs typeface="+mn-cs"/>
            </a:endParaRPr>
          </a:p>
          <a:p>
            <a:pPr marL="0" indent="0">
              <a:buSzPct val="75000"/>
              <a:buFont typeface="Wingdings" panose="05000000000000000000" pitchFamily="2" charset="2"/>
              <a:buNone/>
            </a:pPr>
            <a:r>
              <a:rPr lang="en-US" altLang="zh-CN" kern="1200" dirty="0">
                <a:latin typeface="+mn-lt"/>
                <a:ea typeface="+mn-ea"/>
                <a:cs typeface="+mn-cs"/>
              </a:rPr>
              <a:t>{</a:t>
            </a:r>
          </a:p>
          <a:p>
            <a:pPr marL="0" indent="0">
              <a:buSzPct val="75000"/>
              <a:buFont typeface="Wingdings" panose="05000000000000000000" pitchFamily="2" charset="2"/>
              <a:buNone/>
            </a:pPr>
            <a:r>
              <a:rPr lang="en-US" altLang="zh-CN" kern="1200" dirty="0">
                <a:latin typeface="+mn-lt"/>
                <a:ea typeface="+mn-ea"/>
                <a:cs typeface="+mn-cs"/>
              </a:rPr>
              <a:t>     chin = getchar ();</a:t>
            </a:r>
          </a:p>
          <a:p>
            <a:pPr marL="0" indent="0">
              <a:buSzPct val="75000"/>
              <a:buFont typeface="Wingdings" panose="05000000000000000000" pitchFamily="2" charset="2"/>
              <a:buNone/>
            </a:pPr>
            <a:r>
              <a:rPr lang="en-US" altLang="zh-CN" kern="1200" dirty="0">
                <a:latin typeface="+mn-lt"/>
                <a:ea typeface="+mn-ea"/>
                <a:cs typeface="+mn-cs"/>
              </a:rPr>
              <a:t>     chout = chin;</a:t>
            </a:r>
          </a:p>
          <a:p>
            <a:pPr marL="0" indent="0">
              <a:buSzPct val="75000"/>
              <a:buFont typeface="Wingdings" panose="05000000000000000000" pitchFamily="2" charset="2"/>
              <a:buNone/>
            </a:pPr>
            <a:r>
              <a:rPr lang="en-US" altLang="zh-CN" kern="1200" dirty="0">
                <a:latin typeface="+mn-lt"/>
                <a:ea typeface="+mn-ea"/>
                <a:cs typeface="+mn-cs"/>
              </a:rPr>
              <a:t>     putchar (chout);</a:t>
            </a:r>
          </a:p>
          <a:p>
            <a:pPr marL="0" indent="0">
              <a:buSzPct val="75000"/>
              <a:buFont typeface="Wingdings" panose="05000000000000000000" pitchFamily="2" charset="2"/>
              <a:buNone/>
            </a:pPr>
            <a:r>
              <a:rPr lang="en-US" altLang="zh-CN" kern="1200" dirty="0">
                <a:latin typeface="+mn-lt"/>
                <a:ea typeface="+mn-ea"/>
                <a:cs typeface="+mn-cs"/>
              </a:rPr>
              <a:t>}</a:t>
            </a:r>
          </a:p>
          <a:p>
            <a:pPr marL="0" indent="0">
              <a:buSzPct val="75000"/>
              <a:buFont typeface="Wingdings" panose="05000000000000000000" pitchFamily="2" charset="2"/>
              <a:buNone/>
            </a:pPr>
            <a:endParaRPr lang="zh-CN" altLang="en-US" kern="1200" dirty="0">
              <a:latin typeface="+mn-lt"/>
              <a:ea typeface="+mn-ea"/>
              <a:cs typeface="+mn-cs"/>
            </a:endParaRPr>
          </a:p>
        </p:txBody>
      </p:sp>
      <p:sp>
        <p:nvSpPr>
          <p:cNvPr id="7" name="Oval 6"/>
          <p:cNvSpPr/>
          <p:nvPr/>
        </p:nvSpPr>
        <p:spPr>
          <a:xfrm>
            <a:off x="3625850" y="2087245"/>
            <a:ext cx="536575" cy="5461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a:t>1</a:t>
            </a:r>
          </a:p>
        </p:txBody>
      </p:sp>
      <p:sp>
        <p:nvSpPr>
          <p:cNvPr id="9" name="Oval 8"/>
          <p:cNvSpPr/>
          <p:nvPr/>
        </p:nvSpPr>
        <p:spPr>
          <a:xfrm>
            <a:off x="9992360" y="2029460"/>
            <a:ext cx="536575" cy="5461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a:t>2</a:t>
            </a:r>
          </a:p>
        </p:txBody>
      </p:sp>
      <p:cxnSp>
        <p:nvCxnSpPr>
          <p:cNvPr id="11" name="Straight Arrow Connector 10"/>
          <p:cNvCxnSpPr>
            <a:stCxn id="12" idx="1"/>
            <a:endCxn id="7" idx="6"/>
          </p:cNvCxnSpPr>
          <p:nvPr/>
        </p:nvCxnSpPr>
        <p:spPr>
          <a:xfrm flipH="1">
            <a:off x="4162425" y="2345690"/>
            <a:ext cx="945515" cy="1460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2" name="Rectangles 11"/>
          <p:cNvSpPr/>
          <p:nvPr/>
        </p:nvSpPr>
        <p:spPr>
          <a:xfrm>
            <a:off x="5107940" y="2115820"/>
            <a:ext cx="537845" cy="4597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buClrTx/>
              <a:buSzTx/>
              <a:buFontTx/>
            </a:pPr>
            <a:r>
              <a:rPr lang="en-US" sz="3600">
                <a:latin typeface="Times New Roman" panose="02020603050405020304" charset="0"/>
                <a:cs typeface="Times New Roman" panose="02020603050405020304" charset="0"/>
              </a:rPr>
              <a:t>x</a:t>
            </a:r>
          </a:p>
        </p:txBody>
      </p:sp>
      <p:cxnSp>
        <p:nvCxnSpPr>
          <p:cNvPr id="13" name="Straight Arrow Connector 12"/>
          <p:cNvCxnSpPr>
            <a:stCxn id="14" idx="1"/>
            <a:endCxn id="9" idx="6"/>
          </p:cNvCxnSpPr>
          <p:nvPr/>
        </p:nvCxnSpPr>
        <p:spPr>
          <a:xfrm flipH="1">
            <a:off x="10528935" y="2302510"/>
            <a:ext cx="946150" cy="0"/>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4" name="Rectangles 13"/>
          <p:cNvSpPr/>
          <p:nvPr/>
        </p:nvSpPr>
        <p:spPr>
          <a:xfrm>
            <a:off x="11475085" y="2072640"/>
            <a:ext cx="537845" cy="4597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buClrTx/>
              <a:buSzTx/>
              <a:buFontTx/>
            </a:pPr>
            <a:r>
              <a:rPr lang="en-US" sz="3600">
                <a:latin typeface="Times New Roman" panose="02020603050405020304" charset="0"/>
                <a:cs typeface="Times New Roman" panose="02020603050405020304" charset="0"/>
              </a:rPr>
              <a:t>y</a:t>
            </a:r>
          </a:p>
        </p:txBody>
      </p:sp>
      <p:sp>
        <p:nvSpPr>
          <p:cNvPr id="15" name="Text Box 14"/>
          <p:cNvSpPr txBox="1"/>
          <p:nvPr/>
        </p:nvSpPr>
        <p:spPr>
          <a:xfrm>
            <a:off x="3420110" y="421640"/>
            <a:ext cx="3914140" cy="521970"/>
          </a:xfrm>
          <a:prstGeom prst="rect">
            <a:avLst/>
          </a:prstGeom>
          <a:noFill/>
        </p:spPr>
        <p:txBody>
          <a:bodyPr wrap="none" rtlCol="0">
            <a:spAutoFit/>
          </a:bodyPr>
          <a:lstStyle/>
          <a:p>
            <a:r>
              <a:rPr lang="en-US" sz="2800"/>
              <a:t>chin </a:t>
            </a:r>
            <a:r>
              <a:rPr lang="zh-CN" altLang="en-US" sz="2800"/>
              <a:t>和</a:t>
            </a:r>
            <a:r>
              <a:rPr lang="en-US" altLang="zh-CN" sz="2800"/>
              <a:t> chout</a:t>
            </a:r>
            <a:r>
              <a:rPr lang="zh-CN" altLang="en-US" sz="2800"/>
              <a:t>是全局变量</a:t>
            </a:r>
          </a:p>
        </p:txBody>
      </p:sp>
      <p:cxnSp>
        <p:nvCxnSpPr>
          <p:cNvPr id="16" name="Straight Arrow Connector 15"/>
          <p:cNvCxnSpPr>
            <a:endCxn id="17" idx="1"/>
          </p:cNvCxnSpPr>
          <p:nvPr/>
        </p:nvCxnSpPr>
        <p:spPr>
          <a:xfrm>
            <a:off x="3373120" y="3385820"/>
            <a:ext cx="1734820" cy="234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7" name="Rectangles 16"/>
          <p:cNvSpPr/>
          <p:nvPr/>
        </p:nvSpPr>
        <p:spPr>
          <a:xfrm>
            <a:off x="5107940" y="3179445"/>
            <a:ext cx="537845" cy="4597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3600">
                <a:latin typeface="Times New Roman" panose="02020603050405020304" charset="0"/>
                <a:cs typeface="Times New Roman" panose="02020603050405020304" charset="0"/>
              </a:rPr>
              <a:t>y</a:t>
            </a:r>
          </a:p>
        </p:txBody>
      </p:sp>
      <p:cxnSp>
        <p:nvCxnSpPr>
          <p:cNvPr id="18" name="Straight Arrow Connector 17"/>
          <p:cNvCxnSpPr>
            <a:endCxn id="19" idx="1"/>
          </p:cNvCxnSpPr>
          <p:nvPr/>
        </p:nvCxnSpPr>
        <p:spPr>
          <a:xfrm>
            <a:off x="9740265" y="3385820"/>
            <a:ext cx="1734820" cy="23495"/>
          </a:xfrm>
          <a:prstGeom prst="straightConnector1">
            <a:avLst/>
          </a:prstGeom>
          <a:ln>
            <a:tailEnd type="arrow" w="med" len="med"/>
          </a:ln>
        </p:spPr>
        <p:style>
          <a:lnRef idx="3">
            <a:schemeClr val="accent1"/>
          </a:lnRef>
          <a:fillRef idx="0">
            <a:schemeClr val="accent1"/>
          </a:fillRef>
          <a:effectRef idx="2">
            <a:schemeClr val="accent1"/>
          </a:effectRef>
          <a:fontRef idx="minor">
            <a:schemeClr val="tx1"/>
          </a:fontRef>
        </p:style>
      </p:cxnSp>
      <p:sp>
        <p:nvSpPr>
          <p:cNvPr id="19" name="Rectangles 18"/>
          <p:cNvSpPr/>
          <p:nvPr/>
        </p:nvSpPr>
        <p:spPr>
          <a:xfrm>
            <a:off x="11475085" y="3179445"/>
            <a:ext cx="537845" cy="4597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buClrTx/>
              <a:buSzTx/>
              <a:buFontTx/>
            </a:pPr>
            <a:r>
              <a:rPr lang="en-US" sz="3600">
                <a:latin typeface="Times New Roman" panose="02020603050405020304" charset="0"/>
                <a:cs typeface="Times New Roman" panose="02020603050405020304" charset="0"/>
              </a:rPr>
              <a:t>y</a:t>
            </a:r>
          </a:p>
        </p:txBody>
      </p:sp>
      <p:sp>
        <p:nvSpPr>
          <p:cNvPr id="21" name="内容占位符 2"/>
          <p:cNvSpPr>
            <a:spLocks noGrp="1"/>
          </p:cNvSpPr>
          <p:nvPr/>
        </p:nvSpPr>
        <p:spPr>
          <a:xfrm>
            <a:off x="129540" y="4270375"/>
            <a:ext cx="2766695" cy="2353945"/>
          </a:xfrm>
          <a:prstGeom prst="rect">
            <a:avLst/>
          </a:prstGeom>
        </p:spPr>
        <p:txBody>
          <a:bodyPr vert="horz" wrap="square" lIns="91440" tIns="45720" rIns="91440" bIns="45720" rtlCol="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75000"/>
              <a:buFont typeface="Wingdings" panose="05000000000000000000" pitchFamily="2" charset="2"/>
              <a:buNone/>
            </a:pPr>
            <a:r>
              <a:rPr lang="en-US" altLang="zh-CN" sz="2400" kern="1200" dirty="0">
                <a:latin typeface="+mn-lt"/>
                <a:ea typeface="+mn-ea"/>
                <a:cs typeface="+mn-cs"/>
              </a:rPr>
              <a:t>void echo ( )</a:t>
            </a:r>
          </a:p>
          <a:p>
            <a:pPr marL="0" indent="0">
              <a:buSzPct val="75000"/>
              <a:buFont typeface="Wingdings" panose="05000000000000000000" pitchFamily="2" charset="2"/>
              <a:buNone/>
            </a:pPr>
            <a:r>
              <a:rPr lang="en-US" altLang="zh-CN" sz="2400" kern="1200" dirty="0">
                <a:latin typeface="+mn-lt"/>
                <a:ea typeface="+mn-ea"/>
                <a:cs typeface="+mn-cs"/>
              </a:rPr>
              <a:t>{</a:t>
            </a:r>
          </a:p>
          <a:p>
            <a:pPr marL="0" indent="0">
              <a:buSzPct val="75000"/>
              <a:buFont typeface="Wingdings" panose="05000000000000000000" pitchFamily="2" charset="2"/>
              <a:buNone/>
            </a:pPr>
            <a:r>
              <a:rPr lang="en-US" altLang="zh-CN" sz="2400" kern="1200" dirty="0">
                <a:latin typeface="+mn-lt"/>
                <a:ea typeface="+mn-ea"/>
                <a:cs typeface="+mn-cs"/>
              </a:rPr>
              <a:t>     chin = getchar ();</a:t>
            </a:r>
          </a:p>
          <a:p>
            <a:pPr marL="0" indent="0">
              <a:buSzPct val="75000"/>
              <a:buFont typeface="Wingdings" panose="05000000000000000000" pitchFamily="2" charset="2"/>
              <a:buNone/>
            </a:pPr>
            <a:r>
              <a:rPr lang="en-US" altLang="zh-CN" sz="2400" kern="1200" dirty="0">
                <a:latin typeface="+mn-lt"/>
                <a:ea typeface="+mn-ea"/>
                <a:cs typeface="+mn-cs"/>
              </a:rPr>
              <a:t>     putchar (chin);</a:t>
            </a:r>
          </a:p>
          <a:p>
            <a:pPr marL="0" indent="0">
              <a:buSzPct val="75000"/>
              <a:buFont typeface="Wingdings" panose="05000000000000000000" pitchFamily="2" charset="2"/>
              <a:buNone/>
            </a:pPr>
            <a:r>
              <a:rPr lang="en-US" altLang="zh-CN" sz="2400" kern="1200" dirty="0">
                <a:latin typeface="+mn-lt"/>
                <a:ea typeface="+mn-ea"/>
                <a:cs typeface="+mn-cs"/>
              </a:rPr>
              <a:t>}</a:t>
            </a:r>
          </a:p>
          <a:p>
            <a:pPr marL="0" indent="0">
              <a:buSzPct val="75000"/>
              <a:buFont typeface="Wingdings" panose="05000000000000000000" pitchFamily="2" charset="2"/>
              <a:buNone/>
            </a:pPr>
            <a:endParaRPr lang="en-US" altLang="zh-CN" sz="2400" kern="1200" dirty="0">
              <a:latin typeface="+mn-lt"/>
              <a:ea typeface="+mn-ea"/>
              <a:cs typeface="+mn-cs"/>
            </a:endParaRPr>
          </a:p>
        </p:txBody>
      </p:sp>
      <p:sp>
        <p:nvSpPr>
          <p:cNvPr id="22" name="Rectangles 21"/>
          <p:cNvSpPr/>
          <p:nvPr/>
        </p:nvSpPr>
        <p:spPr>
          <a:xfrm>
            <a:off x="2766060" y="4771390"/>
            <a:ext cx="699770" cy="1198880"/>
          </a:xfrm>
          <a:prstGeom prst="rect">
            <a:avLst/>
          </a:prstGeom>
          <a:noFill/>
          <a:ln>
            <a:noFill/>
          </a:ln>
        </p:spPr>
        <p:txBody>
          <a:bodyPr wrap="square" rtlCol="0" anchor="t">
            <a:spAutoFit/>
          </a:bodyPr>
          <a:lstStyle/>
          <a:p>
            <a:pPr algn="ctr"/>
            <a:r>
              <a:rPr lang="zh-C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p>
        </p:txBody>
      </p:sp>
      <p:sp>
        <p:nvSpPr>
          <p:cNvPr id="23" name="Rectangles 22"/>
          <p:cNvSpPr/>
          <p:nvPr/>
        </p:nvSpPr>
        <p:spPr>
          <a:xfrm>
            <a:off x="3201035" y="4714240"/>
            <a:ext cx="699770" cy="1198880"/>
          </a:xfrm>
          <a:prstGeom prst="rect">
            <a:avLst/>
          </a:prstGeom>
          <a:noFill/>
          <a:ln>
            <a:noFill/>
          </a:ln>
        </p:spPr>
        <p:txBody>
          <a:bodyPr wrap="square" rtlCol="0" anchor="t">
            <a:spAutoFit/>
          </a:bodyPr>
          <a:lstStyle/>
          <a:p>
            <a:pPr algn="ctr"/>
            <a:r>
              <a:rPr lang="en-US" altLang="zh-CN" sz="7200" b="1">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X</a:t>
            </a:r>
          </a:p>
        </p:txBody>
      </p:sp>
      <p:sp>
        <p:nvSpPr>
          <p:cNvPr id="24" name="内容占位符 2"/>
          <p:cNvSpPr>
            <a:spLocks noGrp="1"/>
          </p:cNvSpPr>
          <p:nvPr/>
        </p:nvSpPr>
        <p:spPr>
          <a:xfrm>
            <a:off x="3984625" y="4300855"/>
            <a:ext cx="4367530" cy="2009140"/>
          </a:xfrm>
          <a:prstGeom prst="rect">
            <a:avLst/>
          </a:prstGeom>
        </p:spPr>
        <p:txBody>
          <a:bodyPr vert="horz" wrap="square" lIns="91440" tIns="45720" rIns="91440" bIns="45720" rtlCol="0" anchor="t" anchorCtr="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SzPct val="75000"/>
              <a:buFont typeface="Wingdings" panose="05000000000000000000" pitchFamily="2" charset="2"/>
              <a:buNone/>
            </a:pPr>
            <a:r>
              <a:rPr lang="en-US" altLang="zh-CN" sz="2400" kern="1200" dirty="0">
                <a:latin typeface="+mn-lt"/>
                <a:ea typeface="+mn-ea"/>
                <a:cs typeface="+mn-cs"/>
              </a:rPr>
              <a:t>void echo ( )</a:t>
            </a:r>
          </a:p>
          <a:p>
            <a:pPr marL="0" indent="0">
              <a:buSzPct val="75000"/>
              <a:buFont typeface="Wingdings" panose="05000000000000000000" pitchFamily="2" charset="2"/>
              <a:buNone/>
            </a:pPr>
            <a:r>
              <a:rPr lang="en-US" altLang="zh-CN" sz="2400" kern="1200" dirty="0">
                <a:latin typeface="+mn-lt"/>
                <a:ea typeface="+mn-ea"/>
                <a:cs typeface="+mn-cs"/>
              </a:rPr>
              <a:t>{</a:t>
            </a:r>
          </a:p>
          <a:p>
            <a:pPr marL="0" indent="0">
              <a:buSzPct val="75000"/>
              <a:buFont typeface="Wingdings" panose="05000000000000000000" pitchFamily="2" charset="2"/>
              <a:buNone/>
            </a:pPr>
            <a:r>
              <a:rPr lang="en-US" altLang="zh-CN" sz="2400" kern="1200" dirty="0">
                <a:latin typeface="+mn-lt"/>
                <a:ea typeface="+mn-ea"/>
                <a:cs typeface="+mn-cs"/>
              </a:rPr>
              <a:t>     putchar (</a:t>
            </a:r>
            <a:r>
              <a:rPr lang="en-US" altLang="zh-CN" sz="2400" dirty="0">
                <a:sym typeface="+mn-ea"/>
              </a:rPr>
              <a:t>chin = getchar ()</a:t>
            </a:r>
            <a:r>
              <a:rPr lang="en-US" altLang="zh-CN" sz="2400" kern="1200" dirty="0">
                <a:latin typeface="+mn-lt"/>
                <a:ea typeface="+mn-ea"/>
                <a:cs typeface="+mn-cs"/>
              </a:rPr>
              <a:t>);</a:t>
            </a:r>
          </a:p>
          <a:p>
            <a:pPr marL="0" indent="0">
              <a:buSzPct val="75000"/>
              <a:buFont typeface="Wingdings" panose="05000000000000000000" pitchFamily="2" charset="2"/>
              <a:buNone/>
            </a:pPr>
            <a:r>
              <a:rPr lang="en-US" altLang="zh-CN" sz="2400" kern="1200" dirty="0">
                <a:latin typeface="+mn-lt"/>
                <a:ea typeface="+mn-ea"/>
                <a:cs typeface="+mn-cs"/>
              </a:rPr>
              <a:t>}</a:t>
            </a:r>
          </a:p>
          <a:p>
            <a:pPr marL="0" indent="0">
              <a:buSzPct val="75000"/>
              <a:buFont typeface="Wingdings" panose="05000000000000000000" pitchFamily="2" charset="2"/>
              <a:buNone/>
            </a:pPr>
            <a:endParaRPr lang="en-US" altLang="zh-CN" sz="2400" kern="1200" dirty="0">
              <a:latin typeface="+mn-lt"/>
              <a:ea typeface="+mn-ea"/>
              <a:cs typeface="+mn-cs"/>
            </a:endParaRPr>
          </a:p>
        </p:txBody>
      </p:sp>
      <p:sp>
        <p:nvSpPr>
          <p:cNvPr id="25" name="Rectangles 24"/>
          <p:cNvSpPr/>
          <p:nvPr/>
        </p:nvSpPr>
        <p:spPr>
          <a:xfrm>
            <a:off x="4499610" y="5659120"/>
            <a:ext cx="699770" cy="1198880"/>
          </a:xfrm>
          <a:prstGeom prst="rect">
            <a:avLst/>
          </a:prstGeom>
          <a:noFill/>
          <a:ln>
            <a:noFill/>
          </a:ln>
        </p:spPr>
        <p:txBody>
          <a:bodyPr wrap="square" rtlCol="0" anchor="t">
            <a:spAutoFit/>
          </a:bodyPr>
          <a:lstStyle/>
          <a:p>
            <a:pPr algn="ctr"/>
            <a:r>
              <a:rPr lang="zh-CN" altLang="en-US" sz="72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p>
        </p:txBody>
      </p:sp>
      <p:sp>
        <p:nvSpPr>
          <p:cNvPr id="26" name="Rectangles 25"/>
          <p:cNvSpPr/>
          <p:nvPr/>
        </p:nvSpPr>
        <p:spPr>
          <a:xfrm>
            <a:off x="5283200" y="5601970"/>
            <a:ext cx="699770" cy="1198880"/>
          </a:xfrm>
          <a:prstGeom prst="rect">
            <a:avLst/>
          </a:prstGeom>
          <a:noFill/>
          <a:ln>
            <a:noFill/>
          </a:ln>
        </p:spPr>
        <p:txBody>
          <a:bodyPr wrap="square" rtlCol="0" anchor="t">
            <a:spAutoFit/>
          </a:bodyPr>
          <a:lstStyle/>
          <a:p>
            <a:pPr algn="ctr"/>
            <a:r>
              <a:rPr lang="en-US" altLang="zh-CN" sz="7200" b="1">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X</a:t>
            </a:r>
          </a:p>
        </p:txBody>
      </p:sp>
      <p:sp>
        <p:nvSpPr>
          <p:cNvPr id="28" name="Rectangular Callout 27"/>
          <p:cNvSpPr/>
          <p:nvPr/>
        </p:nvSpPr>
        <p:spPr>
          <a:xfrm>
            <a:off x="9194800" y="4086225"/>
            <a:ext cx="2568575" cy="1417320"/>
          </a:xfrm>
          <a:prstGeom prst="wedgeRectCallout">
            <a:avLst>
              <a:gd name="adj1" fmla="val -105871"/>
              <a:gd name="adj2" fmla="val 42652"/>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a:t>除非编译器</a:t>
            </a:r>
          </a:p>
          <a:p>
            <a:pPr algn="ctr"/>
            <a:r>
              <a:rPr lang="zh-CN" altLang="en-US" sz="2800"/>
              <a:t>把整句当成</a:t>
            </a:r>
          </a:p>
          <a:p>
            <a:pPr algn="ctr"/>
            <a:r>
              <a:rPr lang="zh-CN" altLang="en-US" sz="2800"/>
              <a:t>原子操作</a:t>
            </a:r>
          </a:p>
        </p:txBody>
      </p:sp>
      <p:sp>
        <p:nvSpPr>
          <p:cNvPr id="29" name="Rectangles 28"/>
          <p:cNvSpPr/>
          <p:nvPr/>
        </p:nvSpPr>
        <p:spPr>
          <a:xfrm>
            <a:off x="6802755" y="5744210"/>
            <a:ext cx="3818255" cy="914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3200"/>
              <a:t>原子：不可中断</a:t>
            </a:r>
          </a:p>
        </p:txBody>
      </p:sp>
      <p:sp>
        <p:nvSpPr>
          <p:cNvPr id="2" name="灯片编号占位符 1"/>
          <p:cNvSpPr>
            <a:spLocks noGrp="1"/>
          </p:cNvSpPr>
          <p:nvPr>
            <p:ph type="sldNum" sz="quarter" idx="12"/>
          </p:nvPr>
        </p:nvSpPr>
        <p:spPr/>
        <p:txBody>
          <a:bodyPr/>
          <a:lstStyle/>
          <a:p>
            <a:fld id="{9B618960-8005-486C-9A75-10CB2AAC16F9}" type="slidenum">
              <a:rPr lang="en-US" smtClean="0"/>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P spid="9" grpId="0" bldLvl="0" animBg="1"/>
      <p:bldP spid="9" grpId="1" animBg="1"/>
      <p:bldP spid="12" grpId="0" bldLvl="0" animBg="1"/>
      <p:bldP spid="12" grpId="1" animBg="1"/>
      <p:bldP spid="14" grpId="0" bldLvl="0" animBg="1"/>
      <p:bldP spid="14" grpId="1" animBg="1"/>
      <p:bldP spid="17" grpId="0" bldLvl="0" animBg="1"/>
      <p:bldP spid="17" grpId="1" animBg="1"/>
      <p:bldP spid="19" grpId="0" bldLvl="0" animBg="1"/>
      <p:bldP spid="19" grpId="1" animBg="1"/>
      <p:bldP spid="21" grpId="0"/>
      <p:bldP spid="21" grpId="1"/>
      <p:bldP spid="22" grpId="0"/>
      <p:bldP spid="22" grpId="1"/>
      <p:bldP spid="23" grpId="0"/>
      <p:bldP spid="23" grpId="1"/>
      <p:bldP spid="24" grpId="0"/>
      <p:bldP spid="24" grpId="1"/>
      <p:bldP spid="25" grpId="0"/>
      <p:bldP spid="25" grpId="1"/>
      <p:bldP spid="26" grpId="0"/>
      <p:bldP spid="26" grpId="1"/>
      <p:bldP spid="28" grpId="0" bldLvl="0" animBg="1"/>
      <p:bldP spid="28" grpId="1" animBg="1"/>
      <p:bldP spid="29" grpId="0" bldLvl="0" animBg="1"/>
      <p:bldP spid="2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操作系统概述</a:t>
            </a:r>
          </a:p>
        </p:txBody>
      </p:sp>
      <p:sp>
        <p:nvSpPr>
          <p:cNvPr id="3" name="Subtitle 2"/>
          <p:cNvSpPr>
            <a:spLocks noGrp="1"/>
          </p:cNvSpPr>
          <p:nvPr>
            <p:ph type="subTitle" idx="1"/>
          </p:nvPr>
        </p:nvSpPr>
        <p:spPr/>
        <p:txBody>
          <a:bodyPr/>
          <a:lstStyle/>
          <a:p>
            <a:endParaRPr lang="en-US"/>
          </a:p>
        </p:txBody>
      </p:sp>
      <p:sp>
        <p:nvSpPr>
          <p:cNvPr id="4" name="灯片编号占位符 3"/>
          <p:cNvSpPr>
            <a:spLocks noGrp="1"/>
          </p:cNvSpPr>
          <p:nvPr>
            <p:ph type="sldNum" sz="quarter" idx="12"/>
          </p:nvPr>
        </p:nvSpPr>
        <p:spPr/>
        <p:txBody>
          <a:bodyPr/>
          <a:lstStyle/>
          <a:p>
            <a:fld id="{D75B5637-C3CB-4C8A-8640-3609C004F1D9}" type="slidenum">
              <a:rPr lang="zh-CN" altLang="en-US" smtClean="0"/>
              <a:t>3</a:t>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22204" y="93307"/>
            <a:ext cx="4032380" cy="979714"/>
          </a:xfrm>
        </p:spPr>
        <p:txBody>
          <a:bodyPr/>
          <a:lstStyle/>
          <a:p>
            <a:r>
              <a:rPr lang="en-US" altLang="zh-CN" sz="4000" dirty="0"/>
              <a:t>Dekker</a:t>
            </a:r>
            <a:r>
              <a:rPr lang="zh-CN" altLang="en-US" sz="4000" dirty="0"/>
              <a:t>最终算法</a:t>
            </a:r>
          </a:p>
        </p:txBody>
      </p:sp>
      <p:graphicFrame>
        <p:nvGraphicFramePr>
          <p:cNvPr id="7" name="Content Placeholder 5"/>
          <p:cNvGraphicFramePr>
            <a:graphicFrameLocks noGrp="1"/>
          </p:cNvGraphicFramePr>
          <p:nvPr>
            <p:ph sz="half" idx="1"/>
          </p:nvPr>
        </p:nvGraphicFramePr>
        <p:xfrm>
          <a:off x="550506" y="785354"/>
          <a:ext cx="3508310" cy="5852160"/>
        </p:xfrm>
        <a:graphic>
          <a:graphicData uri="http://schemas.openxmlformats.org/drawingml/2006/table">
            <a:tbl>
              <a:tblPr firstRow="1" bandRow="1">
                <a:tableStyleId>{5C22544A-7EE6-4342-B048-85BDC9FD1C3A}</a:tableStyleId>
              </a:tblPr>
              <a:tblGrid>
                <a:gridCol w="3508310">
                  <a:extLst>
                    <a:ext uri="{9D8B030D-6E8A-4147-A177-3AD203B41FA5}">
                      <a16:colId xmlns:a16="http://schemas.microsoft.com/office/drawing/2014/main" val="20000"/>
                    </a:ext>
                  </a:extLst>
                </a:gridCol>
              </a:tblGrid>
              <a:tr h="381000">
                <a:tc>
                  <a:txBody>
                    <a:bodyPr/>
                    <a:lstStyle/>
                    <a:p>
                      <a:pPr>
                        <a:buNone/>
                      </a:pPr>
                      <a:r>
                        <a:rPr lang="en-US" sz="3600" dirty="0">
                          <a:solidFill>
                            <a:schemeClr val="tx1"/>
                          </a:solidFill>
                        </a:rPr>
                        <a:t>/*P0*/</a:t>
                      </a:r>
                    </a:p>
                  </a:txBody>
                  <a:tcPr>
                    <a:solidFill>
                      <a:schemeClr val="bg2"/>
                    </a:solidFill>
                  </a:tcPr>
                </a:tc>
                <a:extLst>
                  <a:ext uri="{0D108BD9-81ED-4DB2-BD59-A6C34878D82A}">
                    <a16:rowId xmlns:a16="http://schemas.microsoft.com/office/drawing/2014/main" val="10000"/>
                  </a:ext>
                </a:extLst>
              </a:tr>
              <a:tr h="43738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ym typeface="+mn-ea"/>
                        </a:rPr>
                        <a:t>flag[0]=true;</a:t>
                      </a:r>
                    </a:p>
                    <a:p>
                      <a:pPr>
                        <a:buNone/>
                      </a:pPr>
                      <a:r>
                        <a:rPr lang="en-US" sz="2800" dirty="0">
                          <a:sym typeface="+mn-ea"/>
                        </a:rPr>
                        <a:t>while(flag[1]){</a:t>
                      </a:r>
                    </a:p>
                    <a:p>
                      <a:pPr>
                        <a:buNone/>
                      </a:pPr>
                      <a:r>
                        <a:rPr lang="en-US" sz="2800" dirty="0">
                          <a:sym typeface="+mn-ea"/>
                        </a:rPr>
                        <a:t>    </a:t>
                      </a:r>
                      <a:r>
                        <a:rPr lang="en-US" altLang="zh-CN" sz="2800" dirty="0">
                          <a:sym typeface="+mn-ea"/>
                        </a:rPr>
                        <a:t>if(turn==1){</a:t>
                      </a:r>
                      <a:endParaRPr lang="en-US" sz="2800" dirty="0">
                        <a:sym typeface="+mn-ea"/>
                      </a:endParaRPr>
                    </a:p>
                    <a:p>
                      <a:pPr>
                        <a:buNone/>
                      </a:pPr>
                      <a:r>
                        <a:rPr lang="en-US" sz="2800" dirty="0">
                          <a:sym typeface="+mn-ea"/>
                        </a:rPr>
                        <a:t>        </a:t>
                      </a:r>
                      <a:r>
                        <a:rPr lang="en-US" altLang="zh-CN" sz="2800" dirty="0">
                          <a:sym typeface="+mn-ea"/>
                        </a:rPr>
                        <a:t>flag[0]=false;</a:t>
                      </a:r>
                    </a:p>
                    <a:p>
                      <a:pPr>
                        <a:buNone/>
                      </a:pPr>
                      <a:r>
                        <a:rPr lang="en-US" sz="2800" dirty="0"/>
                        <a:t>       </a:t>
                      </a:r>
                      <a:r>
                        <a:rPr lang="en-US" sz="2800" dirty="0">
                          <a:sym typeface="+mn-ea"/>
                        </a:rPr>
                        <a:t> </a:t>
                      </a:r>
                      <a:r>
                        <a:rPr lang="en-US" altLang="zh-CN" sz="2800" dirty="0">
                          <a:sym typeface="+mn-ea"/>
                        </a:rPr>
                        <a:t>while(turn==1)</a:t>
                      </a:r>
                    </a:p>
                    <a:p>
                      <a:pPr>
                        <a:buNone/>
                      </a:pPr>
                      <a:r>
                        <a:rPr lang="en-US" altLang="zh-CN" sz="2800" dirty="0">
                          <a:sym typeface="+mn-ea"/>
                        </a:rPr>
                        <a:t>              do nothing;</a:t>
                      </a:r>
                    </a:p>
                    <a:p>
                      <a:pPr>
                        <a:buNone/>
                      </a:pPr>
                      <a:r>
                        <a:rPr lang="en-US" sz="2800" dirty="0"/>
                        <a:t>        flag[0]=true;</a:t>
                      </a:r>
                    </a:p>
                    <a:p>
                      <a:pPr>
                        <a:buNone/>
                      </a:pPr>
                      <a:r>
                        <a:rPr lang="en-US" sz="2800" dirty="0"/>
                        <a:t>    }</a:t>
                      </a:r>
                    </a:p>
                    <a:p>
                      <a:pPr>
                        <a:buNone/>
                      </a:pPr>
                      <a:r>
                        <a:rPr lang="en-US" sz="2800" dirty="0"/>
                        <a:t>}</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t>临界区</a:t>
                      </a:r>
                    </a:p>
                    <a:p>
                      <a:pPr>
                        <a:buNone/>
                      </a:pPr>
                      <a:r>
                        <a:rPr lang="en-US" altLang="zh-CN" sz="2800" dirty="0"/>
                        <a:t>turn=1;</a:t>
                      </a:r>
                      <a:endParaRPr lang="en-US" sz="2800" dirty="0"/>
                    </a:p>
                    <a:p>
                      <a:pPr>
                        <a:buNone/>
                      </a:pPr>
                      <a:r>
                        <a:rPr lang="en-US" sz="2800" dirty="0"/>
                        <a:t>flag[0]=false;</a:t>
                      </a:r>
                      <a:endParaRPr lang="en-US" sz="3600" dirty="0"/>
                    </a:p>
                  </a:txBody>
                  <a:tcPr>
                    <a:noFill/>
                  </a:tcPr>
                </a:tc>
                <a:extLst>
                  <a:ext uri="{0D108BD9-81ED-4DB2-BD59-A6C34878D82A}">
                    <a16:rowId xmlns:a16="http://schemas.microsoft.com/office/drawing/2014/main" val="10001"/>
                  </a:ext>
                </a:extLst>
              </a:tr>
            </a:tbl>
          </a:graphicData>
        </a:graphic>
      </p:graphicFrame>
      <p:graphicFrame>
        <p:nvGraphicFramePr>
          <p:cNvPr id="4" name="Content Placeholder 5"/>
          <p:cNvGraphicFramePr/>
          <p:nvPr/>
        </p:nvGraphicFramePr>
        <p:xfrm>
          <a:off x="7881258" y="758945"/>
          <a:ext cx="3508310" cy="5852160"/>
        </p:xfrm>
        <a:graphic>
          <a:graphicData uri="http://schemas.openxmlformats.org/drawingml/2006/table">
            <a:tbl>
              <a:tblPr firstRow="1" bandRow="1">
                <a:tableStyleId>{5C22544A-7EE6-4342-B048-85BDC9FD1C3A}</a:tableStyleId>
              </a:tblPr>
              <a:tblGrid>
                <a:gridCol w="3508310">
                  <a:extLst>
                    <a:ext uri="{9D8B030D-6E8A-4147-A177-3AD203B41FA5}">
                      <a16:colId xmlns:a16="http://schemas.microsoft.com/office/drawing/2014/main" val="20000"/>
                    </a:ext>
                  </a:extLst>
                </a:gridCol>
              </a:tblGrid>
              <a:tr h="381000">
                <a:tc>
                  <a:txBody>
                    <a:bodyPr/>
                    <a:lstStyle/>
                    <a:p>
                      <a:pPr>
                        <a:buNone/>
                      </a:pPr>
                      <a:r>
                        <a:rPr lang="en-US" sz="3600" dirty="0">
                          <a:solidFill>
                            <a:schemeClr val="tx1"/>
                          </a:solidFill>
                        </a:rPr>
                        <a:t>/*P1*/</a:t>
                      </a:r>
                    </a:p>
                  </a:txBody>
                  <a:tcPr>
                    <a:solidFill>
                      <a:schemeClr val="bg2"/>
                    </a:solidFill>
                  </a:tcPr>
                </a:tc>
                <a:extLst>
                  <a:ext uri="{0D108BD9-81ED-4DB2-BD59-A6C34878D82A}">
                    <a16:rowId xmlns:a16="http://schemas.microsoft.com/office/drawing/2014/main" val="10000"/>
                  </a:ext>
                </a:extLst>
              </a:tr>
              <a:tr h="437388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800" dirty="0">
                          <a:sym typeface="+mn-ea"/>
                        </a:rPr>
                        <a:t>flag[1]=true;</a:t>
                      </a:r>
                    </a:p>
                    <a:p>
                      <a:pPr>
                        <a:buNone/>
                      </a:pPr>
                      <a:r>
                        <a:rPr lang="en-US" sz="2800" dirty="0">
                          <a:sym typeface="+mn-ea"/>
                        </a:rPr>
                        <a:t>while(flag[0]){</a:t>
                      </a:r>
                    </a:p>
                    <a:p>
                      <a:pPr>
                        <a:buNone/>
                      </a:pPr>
                      <a:r>
                        <a:rPr lang="en-US" sz="2800" dirty="0">
                          <a:sym typeface="+mn-ea"/>
                        </a:rPr>
                        <a:t>    </a:t>
                      </a:r>
                      <a:r>
                        <a:rPr lang="en-US" altLang="zh-CN" sz="2800" dirty="0">
                          <a:sym typeface="+mn-ea"/>
                        </a:rPr>
                        <a:t>if(turn==0){</a:t>
                      </a:r>
                      <a:endParaRPr lang="en-US" sz="2800" dirty="0">
                        <a:sym typeface="+mn-ea"/>
                      </a:endParaRPr>
                    </a:p>
                    <a:p>
                      <a:pPr>
                        <a:buNone/>
                      </a:pPr>
                      <a:r>
                        <a:rPr lang="en-US" sz="2800" dirty="0">
                          <a:sym typeface="+mn-ea"/>
                        </a:rPr>
                        <a:t>        </a:t>
                      </a:r>
                      <a:r>
                        <a:rPr lang="en-US" altLang="zh-CN" sz="2800" dirty="0">
                          <a:sym typeface="+mn-ea"/>
                        </a:rPr>
                        <a:t>flag[1]=false;</a:t>
                      </a:r>
                    </a:p>
                    <a:p>
                      <a:pPr>
                        <a:buNone/>
                      </a:pPr>
                      <a:r>
                        <a:rPr lang="en-US" sz="2800" dirty="0"/>
                        <a:t>       </a:t>
                      </a:r>
                      <a:r>
                        <a:rPr lang="en-US" sz="2800" dirty="0">
                          <a:sym typeface="+mn-ea"/>
                        </a:rPr>
                        <a:t> </a:t>
                      </a:r>
                      <a:r>
                        <a:rPr lang="en-US" altLang="zh-CN" sz="2800" dirty="0">
                          <a:sym typeface="+mn-ea"/>
                        </a:rPr>
                        <a:t>while(turn==0)</a:t>
                      </a:r>
                    </a:p>
                    <a:p>
                      <a:pPr>
                        <a:buNone/>
                      </a:pPr>
                      <a:r>
                        <a:rPr lang="en-US" altLang="zh-CN" sz="2800" dirty="0">
                          <a:sym typeface="+mn-ea"/>
                        </a:rPr>
                        <a:t>              do nothing;</a:t>
                      </a:r>
                    </a:p>
                    <a:p>
                      <a:pPr>
                        <a:buNone/>
                      </a:pPr>
                      <a:r>
                        <a:rPr lang="en-US" sz="2800" dirty="0"/>
                        <a:t>        flag[1]=true;</a:t>
                      </a:r>
                    </a:p>
                    <a:p>
                      <a:pPr>
                        <a:buNone/>
                      </a:pPr>
                      <a:r>
                        <a:rPr lang="en-US" sz="2800" dirty="0"/>
                        <a:t>    }</a:t>
                      </a:r>
                    </a:p>
                    <a:p>
                      <a:pPr>
                        <a:buNone/>
                      </a:pPr>
                      <a:r>
                        <a:rPr lang="en-US" sz="2800" dirty="0"/>
                        <a:t>}</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t>临界区</a:t>
                      </a:r>
                    </a:p>
                    <a:p>
                      <a:pPr>
                        <a:buNone/>
                      </a:pPr>
                      <a:r>
                        <a:rPr lang="en-US" sz="2800" dirty="0"/>
                        <a:t>turn=0;</a:t>
                      </a:r>
                    </a:p>
                    <a:p>
                      <a:pPr>
                        <a:buNone/>
                      </a:pPr>
                      <a:r>
                        <a:rPr lang="en-US" sz="2800" dirty="0"/>
                        <a:t>flag[1]=false;</a:t>
                      </a:r>
                      <a:endParaRPr lang="en-US" sz="3600" dirty="0"/>
                    </a:p>
                  </a:txBody>
                  <a:tcPr>
                    <a:noFill/>
                  </a:tcPr>
                </a:tc>
                <a:extLst>
                  <a:ext uri="{0D108BD9-81ED-4DB2-BD59-A6C34878D82A}">
                    <a16:rowId xmlns:a16="http://schemas.microsoft.com/office/drawing/2014/main" val="10001"/>
                  </a:ext>
                </a:extLst>
              </a:tr>
            </a:tbl>
          </a:graphicData>
        </a:graphic>
      </p:graphicFrame>
      <p:sp>
        <p:nvSpPr>
          <p:cNvPr id="6" name="Cloud Callout 7"/>
          <p:cNvSpPr/>
          <p:nvPr/>
        </p:nvSpPr>
        <p:spPr>
          <a:xfrm>
            <a:off x="4205605" y="122555"/>
            <a:ext cx="3065780" cy="1217295"/>
          </a:xfrm>
          <a:prstGeom prst="cloudCallout">
            <a:avLst>
              <a:gd name="adj1" fmla="val -41833"/>
              <a:gd name="adj2" fmla="val 6709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能互斥？</a:t>
            </a:r>
          </a:p>
        </p:txBody>
      </p:sp>
      <p:sp>
        <p:nvSpPr>
          <p:cNvPr id="8" name="Cloud Callout 8"/>
          <p:cNvSpPr/>
          <p:nvPr/>
        </p:nvSpPr>
        <p:spPr>
          <a:xfrm>
            <a:off x="5366934" y="1414661"/>
            <a:ext cx="3278505" cy="1294130"/>
          </a:xfrm>
          <a:prstGeom prst="cloudCallout">
            <a:avLst/>
          </a:prstGeom>
          <a:extLst>
            <a:ext uri="{909E8E84-426E-40DD-AFC4-6F175D3DCCD1}">
              <a14:hiddenFill xmlns:a14="http://schemas.microsoft.com/office/drawing/2010/main">
                <a:solidFill>
                  <a:schemeClr val="accen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有悲剧？</a:t>
            </a:r>
          </a:p>
        </p:txBody>
      </p:sp>
      <p:sp>
        <p:nvSpPr>
          <p:cNvPr id="9" name="Flowchart: Alternate Process 9"/>
          <p:cNvSpPr/>
          <p:nvPr/>
        </p:nvSpPr>
        <p:spPr>
          <a:xfrm>
            <a:off x="3981132" y="1614487"/>
            <a:ext cx="1085215" cy="805180"/>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t>能</a:t>
            </a:r>
          </a:p>
        </p:txBody>
      </p:sp>
      <p:sp>
        <p:nvSpPr>
          <p:cNvPr id="13" name="Rounded Rectangle 13"/>
          <p:cNvSpPr/>
          <p:nvPr/>
        </p:nvSpPr>
        <p:spPr>
          <a:xfrm>
            <a:off x="4258310" y="2997915"/>
            <a:ext cx="3278505" cy="9677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t>不存在死锁或活锁</a:t>
            </a:r>
          </a:p>
        </p:txBody>
      </p:sp>
      <p:sp>
        <p:nvSpPr>
          <p:cNvPr id="2" name="灯片编号占位符 1"/>
          <p:cNvSpPr>
            <a:spLocks noGrp="1"/>
          </p:cNvSpPr>
          <p:nvPr>
            <p:ph type="sldNum" sz="quarter" idx="12"/>
          </p:nvPr>
        </p:nvSpPr>
        <p:spPr/>
        <p:txBody>
          <a:bodyPr/>
          <a:lstStyle/>
          <a:p>
            <a:fld id="{9B618960-8005-486C-9A75-10CB2AAC16F9}" type="slidenum">
              <a:rPr lang="en-US" smtClean="0"/>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9" grpId="0" bldLvl="0" animBg="1"/>
      <p:bldP spid="1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22204" y="93307"/>
            <a:ext cx="4032380" cy="979714"/>
          </a:xfrm>
        </p:spPr>
        <p:txBody>
          <a:bodyPr>
            <a:normAutofit/>
          </a:bodyPr>
          <a:lstStyle/>
          <a:p>
            <a:r>
              <a:rPr lang="en-US" altLang="zh-CN" dirty="0"/>
              <a:t>Peterson</a:t>
            </a:r>
            <a:r>
              <a:rPr lang="zh-CN" altLang="en-US" dirty="0"/>
              <a:t>算法</a:t>
            </a:r>
          </a:p>
        </p:txBody>
      </p:sp>
      <p:graphicFrame>
        <p:nvGraphicFramePr>
          <p:cNvPr id="7" name="Content Placeholder 5"/>
          <p:cNvGraphicFramePr>
            <a:graphicFrameLocks noGrp="1"/>
          </p:cNvGraphicFramePr>
          <p:nvPr>
            <p:ph sz="half" idx="1"/>
          </p:nvPr>
        </p:nvGraphicFramePr>
        <p:xfrm>
          <a:off x="406518" y="1043451"/>
          <a:ext cx="4682371" cy="3954221"/>
        </p:xfrm>
        <a:graphic>
          <a:graphicData uri="http://schemas.openxmlformats.org/drawingml/2006/table">
            <a:tbl>
              <a:tblPr firstRow="1" bandRow="1">
                <a:tableStyleId>{5C22544A-7EE6-4342-B048-85BDC9FD1C3A}</a:tableStyleId>
              </a:tblPr>
              <a:tblGrid>
                <a:gridCol w="4682371">
                  <a:extLst>
                    <a:ext uri="{9D8B030D-6E8A-4147-A177-3AD203B41FA5}">
                      <a16:colId xmlns:a16="http://schemas.microsoft.com/office/drawing/2014/main" val="20000"/>
                    </a:ext>
                  </a:extLst>
                </a:gridCol>
              </a:tblGrid>
              <a:tr h="484996">
                <a:tc>
                  <a:txBody>
                    <a:bodyPr/>
                    <a:lstStyle/>
                    <a:p>
                      <a:pPr>
                        <a:buNone/>
                      </a:pPr>
                      <a:r>
                        <a:rPr lang="en-US" sz="3600" dirty="0">
                          <a:solidFill>
                            <a:schemeClr val="tx1"/>
                          </a:solidFill>
                        </a:rPr>
                        <a:t>/*P0*/</a:t>
                      </a:r>
                    </a:p>
                  </a:txBody>
                  <a:tcPr>
                    <a:solidFill>
                      <a:schemeClr val="bg2"/>
                    </a:solidFill>
                  </a:tcPr>
                </a:tc>
                <a:extLst>
                  <a:ext uri="{0D108BD9-81ED-4DB2-BD59-A6C34878D82A}">
                    <a16:rowId xmlns:a16="http://schemas.microsoft.com/office/drawing/2014/main" val="10000"/>
                  </a:ext>
                </a:extLst>
              </a:tr>
              <a:tr h="331414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dirty="0">
                          <a:solidFill>
                            <a:schemeClr val="tx1"/>
                          </a:solidFill>
                          <a:sym typeface="+mn-ea"/>
                        </a:rPr>
                        <a:t>flag[0]=true;</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dirty="0">
                          <a:solidFill>
                            <a:schemeClr val="tx1"/>
                          </a:solidFill>
                        </a:rPr>
                        <a:t>turn=1;</a:t>
                      </a:r>
                      <a:endParaRPr lang="en-US" altLang="zh-CN" sz="3200" dirty="0">
                        <a:solidFill>
                          <a:schemeClr val="tx1"/>
                        </a:solidFill>
                        <a:sym typeface="+mn-ea"/>
                      </a:endParaRPr>
                    </a:p>
                    <a:p>
                      <a:pPr>
                        <a:buNone/>
                      </a:pPr>
                      <a:r>
                        <a:rPr lang="en-US" sz="3200" dirty="0">
                          <a:solidFill>
                            <a:schemeClr val="tx1"/>
                          </a:solidFill>
                          <a:sym typeface="+mn-ea"/>
                        </a:rPr>
                        <a:t>while(</a:t>
                      </a:r>
                      <a:r>
                        <a:rPr lang="en-US" altLang="zh-CN" sz="3200" dirty="0">
                          <a:solidFill>
                            <a:schemeClr val="tx1"/>
                          </a:solidFill>
                          <a:sym typeface="+mn-ea"/>
                        </a:rPr>
                        <a:t>turn==1&amp;&amp;</a:t>
                      </a:r>
                      <a:r>
                        <a:rPr lang="en-US" sz="3200" dirty="0">
                          <a:solidFill>
                            <a:schemeClr val="tx1"/>
                          </a:solidFill>
                          <a:sym typeface="+mn-ea"/>
                        </a:rPr>
                        <a:t>flag[1])</a:t>
                      </a:r>
                    </a:p>
                    <a:p>
                      <a:pPr>
                        <a:buNone/>
                      </a:pPr>
                      <a:r>
                        <a:rPr lang="en-US" sz="3200" dirty="0">
                          <a:solidFill>
                            <a:schemeClr val="tx1"/>
                          </a:solidFill>
                          <a:sym typeface="+mn-ea"/>
                        </a:rPr>
                        <a:t>    do noting;</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dirty="0">
                          <a:solidFill>
                            <a:schemeClr val="tx1"/>
                          </a:solidFill>
                        </a:rPr>
                        <a:t>临界区</a:t>
                      </a:r>
                    </a:p>
                    <a:p>
                      <a:pPr>
                        <a:buNone/>
                      </a:pPr>
                      <a:r>
                        <a:rPr lang="en-US" sz="3200" dirty="0">
                          <a:solidFill>
                            <a:schemeClr val="tx1"/>
                          </a:solidFill>
                        </a:rPr>
                        <a:t>flag[0]=false;</a:t>
                      </a:r>
                      <a:endParaRPr lang="en-US" sz="4000" dirty="0">
                        <a:solidFill>
                          <a:schemeClr val="tx1"/>
                        </a:solidFill>
                      </a:endParaRPr>
                    </a:p>
                  </a:txBody>
                  <a:tcPr>
                    <a:noFill/>
                  </a:tcPr>
                </a:tc>
                <a:extLst>
                  <a:ext uri="{0D108BD9-81ED-4DB2-BD59-A6C34878D82A}">
                    <a16:rowId xmlns:a16="http://schemas.microsoft.com/office/drawing/2014/main" val="10001"/>
                  </a:ext>
                </a:extLst>
              </a:tr>
            </a:tbl>
          </a:graphicData>
        </a:graphic>
      </p:graphicFrame>
      <p:sp>
        <p:nvSpPr>
          <p:cNvPr id="6" name="Cloud Callout 7"/>
          <p:cNvSpPr/>
          <p:nvPr/>
        </p:nvSpPr>
        <p:spPr>
          <a:xfrm>
            <a:off x="4205605" y="122555"/>
            <a:ext cx="3065780" cy="1217295"/>
          </a:xfrm>
          <a:prstGeom prst="cloudCallout">
            <a:avLst>
              <a:gd name="adj1" fmla="val -41833"/>
              <a:gd name="adj2" fmla="val 67099"/>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能互斥？</a:t>
            </a:r>
          </a:p>
        </p:txBody>
      </p:sp>
      <p:sp>
        <p:nvSpPr>
          <p:cNvPr id="8" name="Cloud Callout 8"/>
          <p:cNvSpPr/>
          <p:nvPr/>
        </p:nvSpPr>
        <p:spPr>
          <a:xfrm>
            <a:off x="5354320" y="1421129"/>
            <a:ext cx="3278505" cy="1294130"/>
          </a:xfrm>
          <a:prstGeom prst="cloudCallout">
            <a:avLst/>
          </a:prstGeom>
          <a:extLst>
            <a:ext uri="{909E8E84-426E-40DD-AFC4-6F175D3DCCD1}">
              <a14:hiddenFill xmlns:a14="http://schemas.microsoft.com/office/drawing/2010/main">
                <a:solidFill>
                  <a:schemeClr val="accent1"/>
                </a:solidFill>
              </a14:hiddenFill>
            </a:ext>
          </a:ex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有悲剧？</a:t>
            </a:r>
          </a:p>
        </p:txBody>
      </p:sp>
      <p:sp>
        <p:nvSpPr>
          <p:cNvPr id="9" name="Flowchart: Alternate Process 9"/>
          <p:cNvSpPr/>
          <p:nvPr/>
        </p:nvSpPr>
        <p:spPr>
          <a:xfrm>
            <a:off x="3981132" y="1614487"/>
            <a:ext cx="1085215" cy="805180"/>
          </a:xfrm>
          <a:prstGeom prst="flowChartAlternateProcess">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t>能</a:t>
            </a:r>
          </a:p>
        </p:txBody>
      </p:sp>
      <p:sp>
        <p:nvSpPr>
          <p:cNvPr id="13" name="Rounded Rectangle 13"/>
          <p:cNvSpPr/>
          <p:nvPr/>
        </p:nvSpPr>
        <p:spPr>
          <a:xfrm>
            <a:off x="4125595" y="3310942"/>
            <a:ext cx="3278505" cy="9677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800" dirty="0"/>
              <a:t>不存在死锁或活锁</a:t>
            </a:r>
          </a:p>
        </p:txBody>
      </p:sp>
      <p:graphicFrame>
        <p:nvGraphicFramePr>
          <p:cNvPr id="14" name="Content Placeholder 5"/>
          <p:cNvGraphicFramePr/>
          <p:nvPr/>
        </p:nvGraphicFramePr>
        <p:xfrm>
          <a:off x="7536814" y="1020804"/>
          <a:ext cx="4655185" cy="3954221"/>
        </p:xfrm>
        <a:graphic>
          <a:graphicData uri="http://schemas.openxmlformats.org/drawingml/2006/table">
            <a:tbl>
              <a:tblPr firstRow="1" bandRow="1">
                <a:tableStyleId>{5C22544A-7EE6-4342-B048-85BDC9FD1C3A}</a:tableStyleId>
              </a:tblPr>
              <a:tblGrid>
                <a:gridCol w="4655185">
                  <a:extLst>
                    <a:ext uri="{9D8B030D-6E8A-4147-A177-3AD203B41FA5}">
                      <a16:colId xmlns:a16="http://schemas.microsoft.com/office/drawing/2014/main" val="20000"/>
                    </a:ext>
                  </a:extLst>
                </a:gridCol>
              </a:tblGrid>
              <a:tr h="484996">
                <a:tc>
                  <a:txBody>
                    <a:bodyPr/>
                    <a:lstStyle/>
                    <a:p>
                      <a:pPr>
                        <a:buNone/>
                      </a:pPr>
                      <a:r>
                        <a:rPr lang="en-US" sz="3600" dirty="0">
                          <a:solidFill>
                            <a:schemeClr val="tx1"/>
                          </a:solidFill>
                        </a:rPr>
                        <a:t>/*P1*/</a:t>
                      </a:r>
                    </a:p>
                  </a:txBody>
                  <a:tcPr>
                    <a:solidFill>
                      <a:schemeClr val="bg2"/>
                    </a:solidFill>
                  </a:tcPr>
                </a:tc>
                <a:extLst>
                  <a:ext uri="{0D108BD9-81ED-4DB2-BD59-A6C34878D82A}">
                    <a16:rowId xmlns:a16="http://schemas.microsoft.com/office/drawing/2014/main" val="10000"/>
                  </a:ext>
                </a:extLst>
              </a:tr>
              <a:tr h="331414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dirty="0">
                          <a:solidFill>
                            <a:schemeClr val="tx1"/>
                          </a:solidFill>
                          <a:sym typeface="+mn-ea"/>
                        </a:rPr>
                        <a:t>flag[1]=true;</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3200" dirty="0">
                          <a:solidFill>
                            <a:schemeClr val="tx1"/>
                          </a:solidFill>
                        </a:rPr>
                        <a:t>turn=0;</a:t>
                      </a:r>
                      <a:endParaRPr lang="en-US" altLang="zh-CN" sz="3200" dirty="0">
                        <a:solidFill>
                          <a:schemeClr val="tx1"/>
                        </a:solidFill>
                        <a:sym typeface="+mn-ea"/>
                      </a:endParaRPr>
                    </a:p>
                    <a:p>
                      <a:pPr>
                        <a:buNone/>
                      </a:pPr>
                      <a:r>
                        <a:rPr lang="en-US" sz="3200" dirty="0">
                          <a:solidFill>
                            <a:schemeClr val="tx1"/>
                          </a:solidFill>
                          <a:sym typeface="+mn-ea"/>
                        </a:rPr>
                        <a:t>while(</a:t>
                      </a:r>
                      <a:r>
                        <a:rPr lang="en-US" altLang="zh-CN" sz="3200" dirty="0">
                          <a:solidFill>
                            <a:schemeClr val="tx1"/>
                          </a:solidFill>
                          <a:sym typeface="+mn-ea"/>
                        </a:rPr>
                        <a:t>turn==0&amp;&amp;</a:t>
                      </a:r>
                      <a:r>
                        <a:rPr lang="en-US" sz="3200" dirty="0">
                          <a:solidFill>
                            <a:schemeClr val="tx1"/>
                          </a:solidFill>
                          <a:sym typeface="+mn-ea"/>
                        </a:rPr>
                        <a:t>flag[0])</a:t>
                      </a:r>
                    </a:p>
                    <a:p>
                      <a:pPr>
                        <a:buNone/>
                      </a:pPr>
                      <a:r>
                        <a:rPr lang="en-US" sz="3200" dirty="0">
                          <a:solidFill>
                            <a:schemeClr val="tx1"/>
                          </a:solidFill>
                          <a:sym typeface="+mn-ea"/>
                        </a:rPr>
                        <a:t>    do noting;</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3200" dirty="0">
                          <a:solidFill>
                            <a:schemeClr val="tx1"/>
                          </a:solidFill>
                        </a:rPr>
                        <a:t>临界区</a:t>
                      </a:r>
                    </a:p>
                    <a:p>
                      <a:pPr>
                        <a:buNone/>
                      </a:pPr>
                      <a:r>
                        <a:rPr lang="en-US" sz="3200" dirty="0">
                          <a:solidFill>
                            <a:schemeClr val="tx1"/>
                          </a:solidFill>
                        </a:rPr>
                        <a:t>flag[1]=false;</a:t>
                      </a:r>
                      <a:endParaRPr lang="en-US" sz="4000" dirty="0">
                        <a:solidFill>
                          <a:schemeClr val="tx1"/>
                        </a:solidFill>
                      </a:endParaRPr>
                    </a:p>
                  </a:txBody>
                  <a:tcPr>
                    <a:noFill/>
                  </a:tcPr>
                </a:tc>
                <a:extLst>
                  <a:ext uri="{0D108BD9-81ED-4DB2-BD59-A6C34878D82A}">
                    <a16:rowId xmlns:a16="http://schemas.microsoft.com/office/drawing/2014/main" val="10001"/>
                  </a:ext>
                </a:extLst>
              </a:tr>
            </a:tbl>
          </a:graphicData>
        </a:graphic>
      </p:graphicFrame>
      <p:sp>
        <p:nvSpPr>
          <p:cNvPr id="2" name="灯片编号占位符 1"/>
          <p:cNvSpPr>
            <a:spLocks noGrp="1"/>
          </p:cNvSpPr>
          <p:nvPr>
            <p:ph type="sldNum" sz="quarter" idx="12"/>
          </p:nvPr>
        </p:nvSpPr>
        <p:spPr/>
        <p:txBody>
          <a:bodyPr/>
          <a:lstStyle/>
          <a:p>
            <a:fld id="{9B618960-8005-486C-9A75-10CB2AAC16F9}"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03904" y="272275"/>
            <a:ext cx="8145178" cy="2062103"/>
          </a:xfrm>
          <a:prstGeom prst="rect">
            <a:avLst/>
          </a:prstGeom>
          <a:noFill/>
        </p:spPr>
        <p:txBody>
          <a:bodyPr wrap="none" rtlCol="0">
            <a:spAutoFit/>
          </a:bodyPr>
          <a:lstStyle/>
          <a:p>
            <a:r>
              <a:rPr lang="zh-CN" altLang="en-US" sz="3200" dirty="0"/>
              <a:t>解决互斥的方法：</a:t>
            </a:r>
            <a:endParaRPr lang="en-US" altLang="zh-CN" sz="3200" dirty="0"/>
          </a:p>
          <a:p>
            <a:pPr marL="457200" indent="-457200">
              <a:buAutoNum type="arabicPeriod"/>
            </a:pPr>
            <a:r>
              <a:rPr lang="zh-CN" altLang="en-US" sz="3200" dirty="0"/>
              <a:t>进程负责</a:t>
            </a:r>
            <a:r>
              <a:rPr lang="en-US" altLang="zh-CN" sz="3200" dirty="0"/>
              <a:t>(</a:t>
            </a:r>
            <a:r>
              <a:rPr lang="zh-CN" altLang="en-US" sz="3200" dirty="0"/>
              <a:t>称为软件方法</a:t>
            </a:r>
            <a:r>
              <a:rPr lang="en-US" altLang="zh-CN" sz="3200" dirty="0"/>
              <a:t>)</a:t>
            </a:r>
            <a:r>
              <a:rPr lang="zh-CN" altLang="en-US" sz="3200" dirty="0"/>
              <a:t>：效率低</a:t>
            </a:r>
            <a:r>
              <a:rPr lang="en-US" altLang="zh-CN" sz="3200" dirty="0"/>
              <a:t> </a:t>
            </a:r>
          </a:p>
          <a:p>
            <a:pPr marL="457200" indent="-457200">
              <a:buAutoNum type="arabicPeriod"/>
            </a:pPr>
            <a:r>
              <a:rPr lang="zh-CN" altLang="en-US" sz="3200" dirty="0"/>
              <a:t>专用机器指令 ：难通用</a:t>
            </a:r>
            <a:endParaRPr lang="en-US" altLang="zh-CN" sz="3200" dirty="0"/>
          </a:p>
          <a:p>
            <a:pPr marL="457200" indent="-457200">
              <a:buAutoNum type="arabicPeriod"/>
            </a:pPr>
            <a:r>
              <a:rPr lang="en-US" altLang="zh-CN" sz="3200" dirty="0"/>
              <a:t>OS</a:t>
            </a:r>
            <a:r>
              <a:rPr lang="zh-CN" altLang="en-US" sz="3200" dirty="0"/>
              <a:t>或程序设计语言中提供某种级别的支持</a:t>
            </a:r>
          </a:p>
        </p:txBody>
      </p:sp>
      <p:sp>
        <p:nvSpPr>
          <p:cNvPr id="3" name="Content Placeholder 2"/>
          <p:cNvSpPr txBox="1"/>
          <p:nvPr/>
        </p:nvSpPr>
        <p:spPr>
          <a:xfrm>
            <a:off x="503904" y="3143148"/>
            <a:ext cx="10515600" cy="10039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200" dirty="0">
                <a:highlight>
                  <a:srgbClr val="FFFF00"/>
                </a:highlight>
              </a:rPr>
              <a:t>中断禁用原理</a:t>
            </a:r>
            <a:r>
              <a:rPr lang="zh-CN" altLang="en-US" sz="3200" dirty="0"/>
              <a:t>：单处理器中，最多只有一个进程在运行，为实现互斥，只需要在临界区不被中断。</a:t>
            </a:r>
          </a:p>
          <a:p>
            <a:endParaRPr lang="zh-CN" altLang="en-US" sz="3200" dirty="0"/>
          </a:p>
        </p:txBody>
      </p:sp>
      <p:sp>
        <p:nvSpPr>
          <p:cNvPr id="5" name="文本框 4"/>
          <p:cNvSpPr txBox="1"/>
          <p:nvPr/>
        </p:nvSpPr>
        <p:spPr>
          <a:xfrm>
            <a:off x="503904" y="5212320"/>
            <a:ext cx="6840794" cy="584775"/>
          </a:xfrm>
          <a:prstGeom prst="rect">
            <a:avLst/>
          </a:prstGeom>
          <a:noFill/>
        </p:spPr>
        <p:txBody>
          <a:bodyPr wrap="square">
            <a:spAutoFit/>
          </a:bodyPr>
          <a:lstStyle/>
          <a:p>
            <a:r>
              <a:rPr lang="zh-CN" altLang="en-US" sz="3200" dirty="0">
                <a:highlight>
                  <a:srgbClr val="FFFF00"/>
                </a:highlight>
              </a:rPr>
              <a:t>专用机器指令</a:t>
            </a:r>
            <a:r>
              <a:rPr lang="zh-CN" altLang="en-US" sz="3200" dirty="0"/>
              <a:t>：忙等待；饥饿；死锁 </a:t>
            </a:r>
          </a:p>
        </p:txBody>
      </p:sp>
      <p:sp>
        <p:nvSpPr>
          <p:cNvPr id="4" name="灯片编号占位符 3"/>
          <p:cNvSpPr>
            <a:spLocks noGrp="1"/>
          </p:cNvSpPr>
          <p:nvPr>
            <p:ph type="sldNum" sz="quarter" idx="12"/>
          </p:nvPr>
        </p:nvSpPr>
        <p:spPr/>
        <p:txBody>
          <a:bodyPr/>
          <a:lstStyle/>
          <a:p>
            <a:fld id="{D75B5637-C3CB-4C8A-8640-3609C004F1D9}" type="slidenum">
              <a:rPr lang="zh-CN" altLang="en-US" smtClean="0"/>
              <a:t>32</a:t>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0412" y="66546"/>
            <a:ext cx="7400731" cy="857186"/>
          </a:xfrm>
        </p:spPr>
        <p:txBody>
          <a:bodyPr>
            <a:normAutofit fontScale="90000"/>
          </a:bodyPr>
          <a:lstStyle/>
          <a:p>
            <a:r>
              <a:rPr lang="zh-CN" altLang="en-US" dirty="0"/>
              <a:t>专用机器指令之</a:t>
            </a:r>
            <a:r>
              <a:rPr lang="en-US" altLang="zh-CN" dirty="0"/>
              <a:t>exchange</a:t>
            </a:r>
            <a:r>
              <a:rPr lang="zh-CN" altLang="en-US" dirty="0"/>
              <a:t>指令</a:t>
            </a:r>
          </a:p>
        </p:txBody>
      </p:sp>
      <p:sp>
        <p:nvSpPr>
          <p:cNvPr id="3" name="内容占位符 2"/>
          <p:cNvSpPr>
            <a:spLocks noGrp="1"/>
          </p:cNvSpPr>
          <p:nvPr>
            <p:ph idx="1"/>
          </p:nvPr>
        </p:nvSpPr>
        <p:spPr>
          <a:xfrm>
            <a:off x="436983" y="1974915"/>
            <a:ext cx="4321629" cy="3586130"/>
          </a:xfrm>
        </p:spPr>
        <p:txBody>
          <a:bodyPr>
            <a:normAutofit fontScale="92500"/>
          </a:bodyPr>
          <a:lstStyle/>
          <a:p>
            <a:pPr marL="0" indent="0">
              <a:buNone/>
            </a:pPr>
            <a:r>
              <a:rPr lang="en-US" altLang="zh-CN" dirty="0"/>
              <a:t>void exchange</a:t>
            </a:r>
          </a:p>
          <a:p>
            <a:pPr marL="0" indent="0">
              <a:buNone/>
            </a:pPr>
            <a:r>
              <a:rPr lang="en-US" altLang="zh-CN" dirty="0"/>
              <a:t>(int *register, int *memory){</a:t>
            </a:r>
          </a:p>
          <a:p>
            <a:pPr marL="0" indent="0">
              <a:buNone/>
            </a:pPr>
            <a:r>
              <a:rPr lang="en-US" altLang="zh-CN" dirty="0"/>
              <a:t>    int temp;</a:t>
            </a:r>
          </a:p>
          <a:p>
            <a:pPr marL="0" indent="0">
              <a:buNone/>
            </a:pPr>
            <a:r>
              <a:rPr lang="en-US" altLang="zh-CN" dirty="0"/>
              <a:t>    temp = *memory;</a:t>
            </a:r>
          </a:p>
          <a:p>
            <a:pPr marL="0" indent="0">
              <a:buNone/>
            </a:pPr>
            <a:r>
              <a:rPr lang="en-US" altLang="zh-CN" dirty="0"/>
              <a:t>    *memory=*register;</a:t>
            </a:r>
          </a:p>
          <a:p>
            <a:pPr marL="0" indent="0">
              <a:buNone/>
            </a:pPr>
            <a:r>
              <a:rPr lang="en-US" altLang="zh-CN" dirty="0"/>
              <a:t>    *register=temp;</a:t>
            </a:r>
          </a:p>
          <a:p>
            <a:pPr marL="0" indent="0">
              <a:buNone/>
            </a:pPr>
            <a:r>
              <a:rPr lang="en-US" altLang="zh-CN" dirty="0"/>
              <a:t>}    </a:t>
            </a:r>
          </a:p>
        </p:txBody>
      </p:sp>
      <p:sp>
        <p:nvSpPr>
          <p:cNvPr id="5" name="文本框 4"/>
          <p:cNvSpPr txBox="1"/>
          <p:nvPr/>
        </p:nvSpPr>
        <p:spPr>
          <a:xfrm>
            <a:off x="5859624" y="923732"/>
            <a:ext cx="5411755" cy="5632311"/>
          </a:xfrm>
          <a:prstGeom prst="rect">
            <a:avLst/>
          </a:prstGeom>
          <a:noFill/>
        </p:spPr>
        <p:txBody>
          <a:bodyPr wrap="square" rtlCol="0">
            <a:spAutoFit/>
          </a:bodyPr>
          <a:lstStyle/>
          <a:p>
            <a:r>
              <a:rPr lang="en-US" altLang="zh-CN" sz="2400" dirty="0"/>
              <a:t>/*program </a:t>
            </a:r>
            <a:r>
              <a:rPr lang="en-US" altLang="zh-CN" sz="2400" dirty="0" err="1"/>
              <a:t>mutualexclusion</a:t>
            </a:r>
            <a:r>
              <a:rPr lang="en-US" altLang="zh-CN" sz="2400" dirty="0"/>
              <a:t>*/</a:t>
            </a:r>
          </a:p>
          <a:p>
            <a:r>
              <a:rPr lang="en-US" altLang="zh-CN" sz="2400" dirty="0"/>
              <a:t>const int n=/*</a:t>
            </a:r>
            <a:r>
              <a:rPr lang="zh-CN" altLang="en-US" sz="2400" dirty="0"/>
              <a:t>进程个数</a:t>
            </a:r>
            <a:r>
              <a:rPr lang="en-US" altLang="zh-CN" sz="2400" dirty="0"/>
              <a:t>*/;</a:t>
            </a:r>
          </a:p>
          <a:p>
            <a:r>
              <a:rPr lang="en-US" altLang="zh-CN" sz="2400" dirty="0"/>
              <a:t>Int bolt;</a:t>
            </a:r>
          </a:p>
          <a:p>
            <a:r>
              <a:rPr lang="en-US" altLang="zh-CN" sz="2400" dirty="0"/>
              <a:t>void P(int </a:t>
            </a:r>
            <a:r>
              <a:rPr lang="en-US" altLang="zh-CN" sz="2400" dirty="0" err="1"/>
              <a:t>i</a:t>
            </a:r>
            <a:r>
              <a:rPr lang="en-US" altLang="zh-CN" sz="2400" dirty="0"/>
              <a:t>){</a:t>
            </a:r>
          </a:p>
          <a:p>
            <a:r>
              <a:rPr lang="en-US" altLang="zh-CN" sz="2400" dirty="0"/>
              <a:t>   while(true){</a:t>
            </a:r>
          </a:p>
          <a:p>
            <a:r>
              <a:rPr lang="en-US" altLang="zh-CN" sz="2400" dirty="0"/>
              <a:t>        int </a:t>
            </a:r>
            <a:r>
              <a:rPr lang="en-US" altLang="zh-CN" sz="2400" dirty="0" err="1"/>
              <a:t>keyi</a:t>
            </a:r>
            <a:r>
              <a:rPr lang="en-US" altLang="zh-CN" sz="2400" dirty="0"/>
              <a:t> = 1;</a:t>
            </a:r>
          </a:p>
          <a:p>
            <a:r>
              <a:rPr lang="en-US" altLang="zh-CN" sz="2400" dirty="0"/>
              <a:t>        do exchange(&amp;</a:t>
            </a:r>
            <a:r>
              <a:rPr lang="en-US" altLang="zh-CN" sz="2400" dirty="0" err="1"/>
              <a:t>keyi</a:t>
            </a:r>
            <a:r>
              <a:rPr lang="en-US" altLang="zh-CN" sz="2400" dirty="0"/>
              <a:t>, &amp;bolt)</a:t>
            </a:r>
          </a:p>
          <a:p>
            <a:r>
              <a:rPr lang="en-US" altLang="zh-CN" sz="2400" dirty="0"/>
              <a:t>        while(</a:t>
            </a:r>
            <a:r>
              <a:rPr lang="en-US" altLang="zh-CN" sz="2400" dirty="0" err="1"/>
              <a:t>keyi</a:t>
            </a:r>
            <a:r>
              <a:rPr lang="en-US" altLang="zh-CN" sz="2400" dirty="0"/>
              <a:t>!=0)</a:t>
            </a:r>
          </a:p>
          <a:p>
            <a:r>
              <a:rPr lang="en-US" altLang="zh-CN" sz="2400" dirty="0"/>
              <a:t>        </a:t>
            </a:r>
            <a:r>
              <a:rPr lang="zh-CN" altLang="en-US" sz="2400" dirty="0"/>
              <a:t>临界区；</a:t>
            </a:r>
            <a:r>
              <a:rPr lang="en-US" altLang="zh-CN" sz="2400" dirty="0"/>
              <a:t>bolt=0;   </a:t>
            </a:r>
            <a:r>
              <a:rPr lang="zh-CN" altLang="en-US" sz="2400" dirty="0"/>
              <a:t>其他；</a:t>
            </a:r>
            <a:endParaRPr lang="en-US" altLang="zh-CN" sz="2400" dirty="0"/>
          </a:p>
          <a:p>
            <a:r>
              <a:rPr lang="en-US" altLang="zh-CN" sz="2400" dirty="0"/>
              <a:t>   }</a:t>
            </a:r>
          </a:p>
          <a:p>
            <a:r>
              <a:rPr lang="en-US" altLang="zh-CN" sz="2400" dirty="0"/>
              <a:t>}</a:t>
            </a:r>
          </a:p>
          <a:p>
            <a:r>
              <a:rPr lang="en-US" altLang="zh-CN" sz="2400" dirty="0"/>
              <a:t>Void main(){</a:t>
            </a:r>
          </a:p>
          <a:p>
            <a:r>
              <a:rPr lang="en-US" altLang="zh-CN" sz="2400" dirty="0"/>
              <a:t>   bolt = 0;</a:t>
            </a:r>
          </a:p>
          <a:p>
            <a:r>
              <a:rPr lang="en-US" altLang="zh-CN" sz="2400" dirty="0"/>
              <a:t>   </a:t>
            </a:r>
            <a:r>
              <a:rPr lang="en-US" altLang="zh-CN" sz="2400" dirty="0" err="1"/>
              <a:t>parbegin</a:t>
            </a:r>
            <a:r>
              <a:rPr lang="en-US" altLang="zh-CN" sz="2400" dirty="0"/>
              <a:t>(P(1),P(2),…,P(n));</a:t>
            </a:r>
          </a:p>
          <a:p>
            <a:r>
              <a:rPr lang="en-US" altLang="zh-CN" sz="2400" dirty="0"/>
              <a:t>}</a:t>
            </a:r>
            <a:endParaRPr lang="zh-CN" altLang="en-US" sz="2400" dirty="0"/>
          </a:p>
        </p:txBody>
      </p:sp>
      <p:sp>
        <p:nvSpPr>
          <p:cNvPr id="4" name="灯片编号占位符 3"/>
          <p:cNvSpPr>
            <a:spLocks noGrp="1"/>
          </p:cNvSpPr>
          <p:nvPr>
            <p:ph type="sldNum" sz="quarter" idx="12"/>
          </p:nvPr>
        </p:nvSpPr>
        <p:spPr/>
        <p:txBody>
          <a:bodyPr/>
          <a:lstStyle/>
          <a:p>
            <a:fld id="{D75B5637-C3CB-4C8A-8640-3609C004F1D9}" type="slidenum">
              <a:rPr lang="zh-CN" altLang="en-US" smtClean="0"/>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30" y="135255"/>
            <a:ext cx="4333875" cy="904875"/>
          </a:xfrm>
        </p:spPr>
        <p:txBody>
          <a:bodyPr>
            <a:normAutofit fontScale="90000"/>
          </a:bodyPr>
          <a:lstStyle/>
          <a:p>
            <a:r>
              <a:rPr lang="zh-CN" altLang="en-US">
                <a:highlight>
                  <a:srgbClr val="FFFF00"/>
                </a:highlight>
                <a:sym typeface="+mn-ea"/>
              </a:rPr>
              <a:t>信号量</a:t>
            </a:r>
            <a:r>
              <a:rPr lang="en-US" altLang="zh-CN">
                <a:highlight>
                  <a:srgbClr val="FFFF00"/>
                </a:highlight>
                <a:sym typeface="+mn-ea"/>
              </a:rPr>
              <a:t>(semaphore)</a:t>
            </a:r>
          </a:p>
        </p:txBody>
      </p:sp>
      <p:graphicFrame>
        <p:nvGraphicFramePr>
          <p:cNvPr id="4" name="Content Placeholder 3"/>
          <p:cNvGraphicFramePr>
            <a:graphicFrameLocks noGrp="1"/>
          </p:cNvGraphicFramePr>
          <p:nvPr>
            <p:ph idx="1"/>
          </p:nvPr>
        </p:nvGraphicFramePr>
        <p:xfrm>
          <a:off x="1939925" y="4173855"/>
          <a:ext cx="9547860" cy="2527935"/>
        </p:xfrm>
        <a:graphic>
          <a:graphicData uri="http://schemas.openxmlformats.org/drawingml/2006/table">
            <a:tbl>
              <a:tblPr firstRow="1" bandRow="1">
                <a:tableStyleId>{5C22544A-7EE6-4342-B048-85BDC9FD1C3A}</a:tableStyleId>
              </a:tblPr>
              <a:tblGrid>
                <a:gridCol w="2753995">
                  <a:extLst>
                    <a:ext uri="{9D8B030D-6E8A-4147-A177-3AD203B41FA5}">
                      <a16:colId xmlns:a16="http://schemas.microsoft.com/office/drawing/2014/main" val="20000"/>
                    </a:ext>
                  </a:extLst>
                </a:gridCol>
                <a:gridCol w="6793865">
                  <a:extLst>
                    <a:ext uri="{9D8B030D-6E8A-4147-A177-3AD203B41FA5}">
                      <a16:colId xmlns:a16="http://schemas.microsoft.com/office/drawing/2014/main" val="20001"/>
                    </a:ext>
                  </a:extLst>
                </a:gridCol>
              </a:tblGrid>
              <a:tr h="944880">
                <a:tc>
                  <a:txBody>
                    <a:bodyPr/>
                    <a:lstStyle/>
                    <a:p>
                      <a:pPr algn="ctr">
                        <a:buNone/>
                      </a:pPr>
                      <a:r>
                        <a:rPr lang="zh-CN" altLang="en-US" sz="2800">
                          <a:solidFill>
                            <a:schemeClr val="tx1"/>
                          </a:solidFill>
                        </a:rPr>
                        <a:t>三种原子操作</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2800" dirty="0">
                          <a:solidFill>
                            <a:schemeClr val="tx1"/>
                          </a:solidFill>
                          <a:sym typeface="Arial" panose="020B0604020202020204" pitchFamily="34" charset="0"/>
                        </a:rPr>
                        <a:t>说明</a:t>
                      </a: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r h="527685">
                <a:tc>
                  <a:txBody>
                    <a:bodyPr/>
                    <a:lstStyle/>
                    <a:p>
                      <a:pPr>
                        <a:buNone/>
                      </a:pPr>
                      <a:r>
                        <a:rPr lang="zh-CN" altLang="en-US" sz="2800"/>
                        <a:t>初始化</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zh-CN" altLang="en-US" sz="2800">
                          <a:sym typeface="+mn-ea"/>
                        </a:rPr>
                        <a:t>初始化整数为非负数</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1"/>
                  </a:ext>
                </a:extLst>
              </a:tr>
              <a:tr h="527685">
                <a:tc>
                  <a:txBody>
                    <a:bodyPr/>
                    <a:lstStyle/>
                    <a:p>
                      <a:pPr>
                        <a:buNone/>
                      </a:pPr>
                      <a:r>
                        <a:rPr lang="zh-CN" altLang="en-US" sz="2800"/>
                        <a:t>递减</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2800">
                          <a:sym typeface="+mn-ea"/>
                        </a:rPr>
                        <a:t>semWait(s) </a:t>
                      </a:r>
                      <a:r>
                        <a:rPr lang="zh-CN" altLang="en-US" sz="2800">
                          <a:sym typeface="+mn-ea"/>
                        </a:rPr>
                        <a:t>，</a:t>
                      </a:r>
                      <a:r>
                        <a:rPr lang="zh-CN" altLang="en-US" sz="2800">
                          <a:sym typeface="Arial" panose="020B0604020202020204" pitchFamily="34" charset="0"/>
                        </a:rPr>
                        <a:t>用于阻塞进程。其它术语</a:t>
                      </a:r>
                      <a:r>
                        <a:rPr lang="en-US" altLang="zh-CN" sz="2800">
                          <a:sym typeface="Arial" panose="020B0604020202020204" pitchFamily="34" charset="0"/>
                        </a:rPr>
                        <a:t>P</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2"/>
                  </a:ext>
                </a:extLst>
              </a:tr>
              <a:tr h="527685">
                <a:tc>
                  <a:txBody>
                    <a:bodyPr/>
                    <a:lstStyle/>
                    <a:p>
                      <a:pPr>
                        <a:buNone/>
                      </a:pPr>
                      <a:r>
                        <a:rPr lang="zh-CN" altLang="en-US" sz="2800"/>
                        <a:t>递增</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buNone/>
                      </a:pPr>
                      <a:r>
                        <a:rPr lang="en-US" altLang="zh-CN" sz="2800" dirty="0" err="1">
                          <a:sym typeface="+mn-ea"/>
                        </a:rPr>
                        <a:t>semSignal</a:t>
                      </a:r>
                      <a:r>
                        <a:rPr lang="en-US" altLang="zh-CN" sz="2800" dirty="0">
                          <a:sym typeface="+mn-ea"/>
                        </a:rPr>
                        <a:t>(s) </a:t>
                      </a:r>
                      <a:r>
                        <a:rPr lang="zh-CN" altLang="en-US" sz="2800" dirty="0">
                          <a:sym typeface="+mn-ea"/>
                        </a:rPr>
                        <a:t>，</a:t>
                      </a:r>
                      <a:r>
                        <a:rPr lang="zh-CN" altLang="en-US" sz="2800" dirty="0">
                          <a:sym typeface="Arial" panose="020B0604020202020204" pitchFamily="34" charset="0"/>
                        </a:rPr>
                        <a:t>用于解除阻塞。其它术语</a:t>
                      </a:r>
                      <a:r>
                        <a:rPr lang="en-US" altLang="zh-CN" sz="2800" dirty="0">
                          <a:sym typeface="Arial" panose="020B0604020202020204" pitchFamily="34" charset="0"/>
                        </a:rPr>
                        <a:t>V</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3"/>
                  </a:ext>
                </a:extLst>
              </a:tr>
            </a:tbl>
          </a:graphicData>
        </a:graphic>
      </p:graphicFrame>
      <p:sp>
        <p:nvSpPr>
          <p:cNvPr id="5" name="Text Box 4"/>
          <p:cNvSpPr txBox="1"/>
          <p:nvPr/>
        </p:nvSpPr>
        <p:spPr>
          <a:xfrm>
            <a:off x="138430" y="1116965"/>
            <a:ext cx="6393815" cy="9531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wrap="square" rtlCol="0" anchor="t">
            <a:spAutoFit/>
          </a:bodyPr>
          <a:lstStyle/>
          <a:p>
            <a:pPr algn="l">
              <a:buNone/>
            </a:pPr>
            <a:r>
              <a:rPr lang="zh-CN" altLang="en-US" sz="2800" dirty="0">
                <a:sym typeface="+mn-ea"/>
              </a:rPr>
              <a:t>信号量</a:t>
            </a:r>
            <a:r>
              <a:rPr lang="en-US" altLang="zh-CN" sz="2800" dirty="0">
                <a:sym typeface="+mn-ea"/>
              </a:rPr>
              <a:t>s</a:t>
            </a:r>
            <a:r>
              <a:rPr lang="zh-CN" altLang="en-US" sz="2800" dirty="0">
                <a:sym typeface="+mn-ea"/>
              </a:rPr>
              <a:t>：进程间传递信号的一个整数值，</a:t>
            </a:r>
            <a:endParaRPr lang="zh-CN" altLang="en-US" sz="2800" dirty="0">
              <a:solidFill>
                <a:schemeClr val="tx1"/>
              </a:solidFill>
              <a:sym typeface="+mn-ea"/>
            </a:endParaRPr>
          </a:p>
          <a:p>
            <a:pPr algn="l">
              <a:buNone/>
            </a:pPr>
            <a:r>
              <a:rPr lang="zh-CN" altLang="en-US" sz="2800" dirty="0">
                <a:sym typeface="+mn-ea"/>
              </a:rPr>
              <a:t>更准确的说是一个</a:t>
            </a:r>
            <a:r>
              <a:rPr lang="zh-CN" altLang="en-US" sz="2800" dirty="0">
                <a:solidFill>
                  <a:srgbClr val="FF0000"/>
                </a:solidFill>
                <a:sym typeface="+mn-ea"/>
              </a:rPr>
              <a:t>二元组</a:t>
            </a:r>
            <a:r>
              <a:rPr lang="en-US" altLang="zh-CN" sz="2800" dirty="0">
                <a:solidFill>
                  <a:srgbClr val="FF0000"/>
                </a:solidFill>
                <a:sym typeface="+mn-ea"/>
              </a:rPr>
              <a:t>(</a:t>
            </a:r>
            <a:r>
              <a:rPr lang="zh-CN" altLang="en-US" sz="2800" dirty="0">
                <a:solidFill>
                  <a:srgbClr val="FF0000"/>
                </a:solidFill>
                <a:sym typeface="+mn-ea"/>
              </a:rPr>
              <a:t>整数，队列</a:t>
            </a:r>
            <a:r>
              <a:rPr lang="en-US" altLang="zh-CN" sz="2800" dirty="0">
                <a:solidFill>
                  <a:srgbClr val="FF0000"/>
                </a:solidFill>
                <a:sym typeface="+mn-ea"/>
              </a:rPr>
              <a:t>)</a:t>
            </a:r>
            <a:endParaRPr lang="zh-CN" altLang="en-US" sz="2800" dirty="0">
              <a:solidFill>
                <a:schemeClr val="tx1"/>
              </a:solidFill>
              <a:sym typeface="+mn-ea"/>
            </a:endParaRPr>
          </a:p>
        </p:txBody>
      </p:sp>
      <p:sp>
        <p:nvSpPr>
          <p:cNvPr id="6" name="Text Box 5"/>
          <p:cNvSpPr txBox="1"/>
          <p:nvPr/>
        </p:nvSpPr>
        <p:spPr>
          <a:xfrm>
            <a:off x="6820535" y="1203325"/>
            <a:ext cx="5212080" cy="2676525"/>
          </a:xfrm>
          <a:prstGeom prst="rect">
            <a:avLst/>
          </a:prstGeom>
          <a:noFill/>
          <a:ln>
            <a:solidFill>
              <a:schemeClr val="tx1"/>
            </a:solidFill>
          </a:ln>
        </p:spPr>
        <p:txBody>
          <a:bodyPr wrap="square" rtlCol="0" anchor="t">
            <a:spAutoFit/>
          </a:bodyPr>
          <a:lstStyle/>
          <a:p>
            <a:pPr algn="l">
              <a:buNone/>
            </a:pPr>
            <a:r>
              <a:rPr lang="zh-CN" altLang="en-US" sz="2800" dirty="0">
                <a:sym typeface="+mn-ea"/>
              </a:rPr>
              <a:t>二元信号量：</a:t>
            </a:r>
          </a:p>
          <a:p>
            <a:pPr algn="l">
              <a:buNone/>
            </a:pPr>
            <a:r>
              <a:rPr lang="en-US" altLang="zh-CN" sz="2800" dirty="0">
                <a:sym typeface="+mn-ea"/>
              </a:rPr>
              <a:t>	</a:t>
            </a:r>
            <a:r>
              <a:rPr lang="zh-CN" altLang="en-US" sz="2800" dirty="0">
                <a:sym typeface="+mn-ea"/>
              </a:rPr>
              <a:t>整数值只取</a:t>
            </a:r>
            <a:r>
              <a:rPr lang="en-US" altLang="zh-CN" sz="2800" dirty="0">
                <a:sym typeface="+mn-ea"/>
              </a:rPr>
              <a:t>0</a:t>
            </a:r>
            <a:r>
              <a:rPr lang="zh-CN" altLang="en-US" sz="2800" dirty="0">
                <a:sym typeface="+mn-ea"/>
              </a:rPr>
              <a:t>和</a:t>
            </a:r>
            <a:r>
              <a:rPr lang="en-US" altLang="zh-CN" sz="2800" dirty="0">
                <a:sym typeface="+mn-ea"/>
              </a:rPr>
              <a:t>1</a:t>
            </a:r>
            <a:endParaRPr lang="zh-CN" altLang="en-US" sz="2800" dirty="0">
              <a:sym typeface="+mn-ea"/>
            </a:endParaRPr>
          </a:p>
          <a:p>
            <a:pPr algn="l">
              <a:buNone/>
            </a:pPr>
            <a:endParaRPr lang="zh-CN" altLang="en-US" sz="2800" dirty="0">
              <a:solidFill>
                <a:schemeClr val="tx1"/>
              </a:solidFill>
              <a:sym typeface="+mn-ea"/>
            </a:endParaRPr>
          </a:p>
          <a:p>
            <a:pPr algn="l">
              <a:buNone/>
            </a:pPr>
            <a:endParaRPr lang="zh-CN" altLang="en-US" sz="2800" dirty="0">
              <a:solidFill>
                <a:schemeClr val="tx1"/>
              </a:solidFill>
              <a:sym typeface="+mn-ea"/>
            </a:endParaRPr>
          </a:p>
          <a:p>
            <a:pPr algn="l">
              <a:buNone/>
            </a:pPr>
            <a:r>
              <a:rPr lang="zh-CN" altLang="en-US" sz="2800" dirty="0">
                <a:sym typeface="+mn-ea"/>
              </a:rPr>
              <a:t>非二元信号量别名：</a:t>
            </a:r>
          </a:p>
          <a:p>
            <a:pPr algn="l">
              <a:buNone/>
            </a:pPr>
            <a:r>
              <a:rPr lang="en-US" altLang="zh-CN" sz="2800" dirty="0">
                <a:sym typeface="+mn-ea"/>
              </a:rPr>
              <a:t>	</a:t>
            </a:r>
            <a:r>
              <a:rPr lang="zh-CN" altLang="en-US" sz="2800" dirty="0">
                <a:sym typeface="+mn-ea"/>
              </a:rPr>
              <a:t>计数信号量或一般信号量</a:t>
            </a:r>
          </a:p>
        </p:txBody>
      </p:sp>
      <p:sp>
        <p:nvSpPr>
          <p:cNvPr id="7" name="Text Box 6"/>
          <p:cNvSpPr txBox="1"/>
          <p:nvPr/>
        </p:nvSpPr>
        <p:spPr>
          <a:xfrm>
            <a:off x="138430" y="2124075"/>
            <a:ext cx="6393180" cy="1938020"/>
          </a:xfrm>
          <a:prstGeom prst="rect">
            <a:avLst/>
          </a:prstGeom>
          <a:noFill/>
          <a:ln>
            <a:solidFill>
              <a:schemeClr val="tx1"/>
            </a:solidFill>
          </a:ln>
        </p:spPr>
        <p:txBody>
          <a:bodyPr wrap="square" rtlCol="0" anchor="t">
            <a:spAutoFit/>
          </a:bodyPr>
          <a:lstStyle/>
          <a:p>
            <a:pPr algn="l">
              <a:buNone/>
            </a:pPr>
            <a:r>
              <a:rPr lang="zh-CN" altLang="en-US" sz="2400">
                <a:sym typeface="+mn-ea"/>
              </a:rPr>
              <a:t>整数：指示资源可用程度</a:t>
            </a:r>
          </a:p>
          <a:p>
            <a:pPr algn="l">
              <a:buNone/>
            </a:pPr>
            <a:r>
              <a:rPr lang="zh-CN" altLang="en-US" sz="2400">
                <a:sym typeface="+mn-ea"/>
              </a:rPr>
              <a:t>正数为还能接受多少个进程使用</a:t>
            </a:r>
          </a:p>
          <a:p>
            <a:pPr algn="l">
              <a:buNone/>
            </a:pPr>
            <a:r>
              <a:rPr lang="en-US" altLang="zh-CN" sz="2400">
                <a:sym typeface="+mn-ea"/>
              </a:rPr>
              <a:t>|</a:t>
            </a:r>
            <a:r>
              <a:rPr lang="zh-CN" altLang="en-US" sz="2400" dirty="0">
                <a:sym typeface="+mn-ea"/>
              </a:rPr>
              <a:t>负数</a:t>
            </a:r>
            <a:r>
              <a:rPr lang="en-US" altLang="zh-CN" sz="2400" dirty="0">
                <a:sym typeface="+mn-ea"/>
              </a:rPr>
              <a:t>|</a:t>
            </a:r>
            <a:r>
              <a:rPr lang="zh-CN" altLang="en-US" sz="2400" dirty="0">
                <a:sym typeface="+mn-ea"/>
              </a:rPr>
              <a:t>为已经阻塞了多少个进程</a:t>
            </a:r>
          </a:p>
          <a:p>
            <a:pPr algn="l">
              <a:buNone/>
            </a:pPr>
            <a:endParaRPr lang="zh-CN" altLang="en-US" sz="2400" dirty="0">
              <a:solidFill>
                <a:schemeClr val="tx1"/>
              </a:solidFill>
              <a:sym typeface="+mn-ea"/>
            </a:endParaRPr>
          </a:p>
          <a:p>
            <a:pPr algn="l">
              <a:buNone/>
            </a:pPr>
            <a:r>
              <a:rPr lang="zh-CN" altLang="en-US" sz="2400" dirty="0">
                <a:sym typeface="+mn-ea"/>
              </a:rPr>
              <a:t>队列：想使用此资源却受阻的进程队列</a:t>
            </a:r>
          </a:p>
        </p:txBody>
      </p:sp>
      <p:sp>
        <p:nvSpPr>
          <p:cNvPr id="3" name="灯片编号占位符 2"/>
          <p:cNvSpPr>
            <a:spLocks noGrp="1"/>
          </p:cNvSpPr>
          <p:nvPr>
            <p:ph type="sldNum" sz="quarter" idx="12"/>
          </p:nvPr>
        </p:nvSpPr>
        <p:spPr/>
        <p:txBody>
          <a:bodyPr/>
          <a:lstStyle/>
          <a:p>
            <a:fld id="{D75B5637-C3CB-4C8A-8640-3609C004F1D9}" type="slidenum">
              <a:rPr lang="zh-CN" altLang="en-US" smtClean="0"/>
              <a:t>34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highlight>
                  <a:srgbClr val="FFFF00"/>
                </a:highlight>
              </a:rPr>
              <a:t>生产者</a:t>
            </a:r>
            <a:r>
              <a:rPr lang="en-US" altLang="zh-CN" dirty="0">
                <a:highlight>
                  <a:srgbClr val="FFFF00"/>
                </a:highlight>
              </a:rPr>
              <a:t>/</a:t>
            </a:r>
            <a:r>
              <a:rPr lang="zh-CN" altLang="en-US" dirty="0">
                <a:highlight>
                  <a:srgbClr val="FFFF00"/>
                </a:highlight>
              </a:rPr>
              <a:t>消费者问题</a:t>
            </a:r>
          </a:p>
        </p:txBody>
      </p:sp>
      <p:sp>
        <p:nvSpPr>
          <p:cNvPr id="3" name="Content Placeholder 2"/>
          <p:cNvSpPr>
            <a:spLocks noGrp="1"/>
          </p:cNvSpPr>
          <p:nvPr>
            <p:ph idx="1"/>
          </p:nvPr>
        </p:nvSpPr>
        <p:spPr/>
        <p:txBody>
          <a:bodyPr/>
          <a:lstStyle/>
          <a:p>
            <a:pPr marL="0" indent="0">
              <a:buNone/>
            </a:pPr>
            <a:r>
              <a:rPr lang="zh-CN" altLang="en-US" dirty="0"/>
              <a:t>对象：生产者</a:t>
            </a:r>
            <a:r>
              <a:rPr lang="zh-CN" altLang="en-US" b="1" dirty="0">
                <a:solidFill>
                  <a:srgbClr val="FF0000"/>
                </a:solidFill>
              </a:rPr>
              <a:t>若干</a:t>
            </a:r>
            <a:r>
              <a:rPr lang="zh-CN" altLang="en-US" dirty="0"/>
              <a:t>；消费者</a:t>
            </a:r>
            <a:r>
              <a:rPr lang="zh-CN" altLang="en-US" b="1" dirty="0">
                <a:solidFill>
                  <a:srgbClr val="FF0000"/>
                </a:solidFill>
              </a:rPr>
              <a:t>若干</a:t>
            </a:r>
            <a:endParaRPr lang="en-US" altLang="zh-CN" b="1" dirty="0">
              <a:solidFill>
                <a:srgbClr val="FF0000"/>
              </a:solidFill>
            </a:endParaRPr>
          </a:p>
          <a:p>
            <a:pPr marL="0" indent="0">
              <a:buNone/>
            </a:pPr>
            <a:r>
              <a:rPr lang="zh-CN" altLang="en-US" dirty="0"/>
              <a:t>场地：缓冲区一个</a:t>
            </a:r>
          </a:p>
          <a:p>
            <a:pPr marL="0" indent="0">
              <a:buNone/>
            </a:pPr>
            <a:r>
              <a:rPr lang="zh-CN" altLang="en-US" dirty="0"/>
              <a:t>场景：生产者可访问缓冲区，添加一个新项，称为生产</a:t>
            </a:r>
          </a:p>
          <a:p>
            <a:pPr marL="0" indent="0">
              <a:buNone/>
            </a:pPr>
            <a:r>
              <a:rPr lang="en-US" altLang="zh-CN" dirty="0"/>
              <a:t>           </a:t>
            </a:r>
            <a:r>
              <a:rPr lang="zh-CN" altLang="en-US" dirty="0"/>
              <a:t>消费者可访问缓冲区，拿走一个已有项，称为消费</a:t>
            </a:r>
          </a:p>
          <a:p>
            <a:pPr marL="0" indent="0">
              <a:buNone/>
            </a:pPr>
            <a:r>
              <a:rPr lang="zh-CN" altLang="en-US" dirty="0"/>
              <a:t>要求：</a:t>
            </a:r>
          </a:p>
          <a:p>
            <a:r>
              <a:rPr lang="zh-CN" altLang="en-US" dirty="0"/>
              <a:t>任意时刻，至多一个对象可访问缓冲区</a:t>
            </a:r>
          </a:p>
          <a:p>
            <a:r>
              <a:rPr lang="zh-CN" altLang="en-US" dirty="0"/>
              <a:t>缓冲区为空，消费者不能消费</a:t>
            </a:r>
          </a:p>
          <a:p>
            <a:r>
              <a:rPr lang="zh-CN" altLang="en-US" dirty="0"/>
              <a:t>缓冲区若满，生产者不能生产</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D75B5637-C3CB-4C8A-8640-3609C004F1D9}"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9326" y="234335"/>
            <a:ext cx="1452716" cy="893404"/>
          </a:xfrm>
        </p:spPr>
        <p:txBody>
          <a:bodyPr/>
          <a:lstStyle/>
          <a:p>
            <a:r>
              <a:rPr lang="zh-CN" altLang="en-US" b="1" dirty="0"/>
              <a:t>管程</a:t>
            </a:r>
          </a:p>
        </p:txBody>
      </p:sp>
      <p:sp>
        <p:nvSpPr>
          <p:cNvPr id="3" name="内容占位符 2"/>
          <p:cNvSpPr>
            <a:spLocks noGrp="1"/>
          </p:cNvSpPr>
          <p:nvPr>
            <p:ph idx="1"/>
          </p:nvPr>
        </p:nvSpPr>
        <p:spPr>
          <a:xfrm>
            <a:off x="631722" y="1471664"/>
            <a:ext cx="10515600" cy="4351338"/>
          </a:xfrm>
        </p:spPr>
        <p:txBody>
          <a:bodyPr/>
          <a:lstStyle/>
          <a:p>
            <a:pPr marL="0" indent="0">
              <a:buNone/>
            </a:pPr>
            <a:r>
              <a:rPr lang="zh-CN" altLang="en-US" dirty="0"/>
              <a:t>管程是由一个或多个过程、一个初始化序列和局部数据组成的软件模块，其主要特点如下：</a:t>
            </a:r>
            <a:endParaRPr lang="en-US" altLang="zh-CN" dirty="0"/>
          </a:p>
          <a:p>
            <a:pPr marL="0" indent="0">
              <a:buNone/>
            </a:pPr>
            <a:endParaRPr lang="en-US" altLang="zh-CN" dirty="0"/>
          </a:p>
          <a:p>
            <a:r>
              <a:rPr lang="zh-CN" altLang="en-US" dirty="0"/>
              <a:t>局部数据变量只能被管程的过程访问，任何外部过程都不能访问</a:t>
            </a:r>
            <a:endParaRPr lang="en-US" altLang="zh-CN" dirty="0"/>
          </a:p>
          <a:p>
            <a:endParaRPr lang="en-US" altLang="zh-CN" dirty="0"/>
          </a:p>
          <a:p>
            <a:r>
              <a:rPr lang="zh-CN" altLang="en-US" dirty="0"/>
              <a:t>一个进程通过调用管程的一个过程进入管程</a:t>
            </a:r>
            <a:endParaRPr lang="en-US" altLang="zh-CN" dirty="0"/>
          </a:p>
          <a:p>
            <a:endParaRPr lang="en-US" altLang="zh-CN" dirty="0"/>
          </a:p>
          <a:p>
            <a:r>
              <a:rPr lang="zh-CN" altLang="en-US" dirty="0">
                <a:highlight>
                  <a:srgbClr val="FFFF00"/>
                </a:highlight>
              </a:rPr>
              <a:t>任何时候，只能有一个进程在管程中执行，调用管程的任何其他进程都被阻塞，以等待管程可用</a:t>
            </a:r>
            <a:endParaRPr lang="en-US" altLang="zh-CN" dirty="0">
              <a:highlight>
                <a:srgbClr val="FFFF00"/>
              </a:highlight>
            </a:endParaRPr>
          </a:p>
          <a:p>
            <a:endParaRPr lang="zh-CN" altLang="en-US" dirty="0"/>
          </a:p>
        </p:txBody>
      </p:sp>
      <p:sp>
        <p:nvSpPr>
          <p:cNvPr id="4" name="灯片编号占位符 3"/>
          <p:cNvSpPr>
            <a:spLocks noGrp="1"/>
          </p:cNvSpPr>
          <p:nvPr>
            <p:ph type="sldNum" sz="quarter" idx="12"/>
          </p:nvPr>
        </p:nvSpPr>
        <p:spPr/>
        <p:txBody>
          <a:bodyPr/>
          <a:lstStyle/>
          <a:p>
            <a:fld id="{D75B5637-C3CB-4C8A-8640-3609C004F1D9}"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718187" cy="1325563"/>
          </a:xfrm>
        </p:spPr>
        <p:txBody>
          <a:bodyPr/>
          <a:lstStyle/>
          <a:p>
            <a:r>
              <a:rPr lang="zh-CN" altLang="en-US" dirty="0"/>
              <a:t>互斥</a:t>
            </a:r>
          </a:p>
        </p:txBody>
      </p:sp>
      <p:sp>
        <p:nvSpPr>
          <p:cNvPr id="3" name="内容占位符 2"/>
          <p:cNvSpPr>
            <a:spLocks noGrp="1"/>
          </p:cNvSpPr>
          <p:nvPr>
            <p:ph idx="1"/>
          </p:nvPr>
        </p:nvSpPr>
        <p:spPr>
          <a:xfrm>
            <a:off x="838200" y="1825625"/>
            <a:ext cx="4372897" cy="4351338"/>
          </a:xfrm>
        </p:spPr>
        <p:txBody>
          <a:bodyPr/>
          <a:lstStyle/>
          <a:p>
            <a:r>
              <a:rPr lang="zh-CN" altLang="en-US" dirty="0">
                <a:highlight>
                  <a:srgbClr val="FFFF00"/>
                </a:highlight>
              </a:rPr>
              <a:t>消息传递机制的假设</a:t>
            </a:r>
            <a:r>
              <a:rPr lang="zh-CN" altLang="en-US" dirty="0"/>
              <a:t>：</a:t>
            </a:r>
            <a:endParaRPr lang="en-US" altLang="zh-CN" dirty="0"/>
          </a:p>
          <a:p>
            <a:r>
              <a:rPr lang="zh-CN" altLang="en-US" dirty="0"/>
              <a:t>若有一条消息，则它仅传递给一个进程，而其他进程被阻塞</a:t>
            </a:r>
            <a:endParaRPr lang="en-US" altLang="zh-CN" dirty="0"/>
          </a:p>
          <a:p>
            <a:r>
              <a:rPr lang="zh-CN" altLang="en-US" dirty="0"/>
              <a:t>若消息队列为空，则所有进程被阻塞；</a:t>
            </a:r>
            <a:endParaRPr lang="en-US" altLang="zh-CN" dirty="0"/>
          </a:p>
          <a:p>
            <a:r>
              <a:rPr lang="zh-CN" altLang="en-US" dirty="0"/>
              <a:t>一条消息可用时，仅激活一个阻塞进程，并得到这条消息</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1097" y="681037"/>
            <a:ext cx="6750287" cy="5347417"/>
          </a:xfrm>
          <a:prstGeom prst="rect">
            <a:avLst/>
          </a:prstGeom>
        </p:spPr>
      </p:pic>
      <p:sp>
        <p:nvSpPr>
          <p:cNvPr id="4" name="灯片编号占位符 3"/>
          <p:cNvSpPr>
            <a:spLocks noGrp="1"/>
          </p:cNvSpPr>
          <p:nvPr>
            <p:ph type="sldNum" sz="quarter" idx="12"/>
          </p:nvPr>
        </p:nvSpPr>
        <p:spPr/>
        <p:txBody>
          <a:bodyPr/>
          <a:lstStyle/>
          <a:p>
            <a:fld id="{D75B5637-C3CB-4C8A-8640-3609C004F1D9}" type="slidenum">
              <a:rPr lang="zh-CN" altLang="en-US" smtClean="0"/>
              <a:t>37</a:t>
            </a:fld>
            <a:endParaRPr lang="zh-CN" altLang="en-US"/>
          </a:p>
        </p:txBody>
      </p:sp>
      <p:sp>
        <p:nvSpPr>
          <p:cNvPr id="6" name="圆角矩形 5"/>
          <p:cNvSpPr/>
          <p:nvPr/>
        </p:nvSpPr>
        <p:spPr>
          <a:xfrm>
            <a:off x="6805930" y="1541145"/>
            <a:ext cx="2413635" cy="565150"/>
          </a:xfrm>
          <a:prstGeom prst="roundRect">
            <a:avLst/>
          </a:prstGeom>
          <a:ln w="76200" cap="flat" cmpd="sng" algn="ctr">
            <a:solidFill>
              <a:srgbClr val="FFFF00"/>
            </a:solidFill>
            <a:prstDash val="solid"/>
            <a:miter lim="800000"/>
          </a:ln>
        </p:spPr>
        <p:style>
          <a:lnRef idx="0">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495" y="181610"/>
            <a:ext cx="4023995" cy="871855"/>
          </a:xfrm>
        </p:spPr>
        <p:txBody>
          <a:bodyPr/>
          <a:lstStyle/>
          <a:p>
            <a:r>
              <a:rPr lang="zh-CN" altLang="en-US" b="1"/>
              <a:t>读者</a:t>
            </a:r>
            <a:r>
              <a:rPr lang="en-US" altLang="zh-CN" b="1"/>
              <a:t>/</a:t>
            </a:r>
            <a:r>
              <a:rPr lang="zh-CN" altLang="en-US" b="1"/>
              <a:t>写者问题</a:t>
            </a:r>
          </a:p>
        </p:txBody>
      </p:sp>
      <p:sp>
        <p:nvSpPr>
          <p:cNvPr id="3" name="Content Placeholder 2"/>
          <p:cNvSpPr>
            <a:spLocks noGrp="1"/>
          </p:cNvSpPr>
          <p:nvPr>
            <p:ph idx="1"/>
          </p:nvPr>
        </p:nvSpPr>
        <p:spPr>
          <a:xfrm>
            <a:off x="345440" y="1053465"/>
            <a:ext cx="11240135" cy="5492750"/>
          </a:xfrm>
        </p:spPr>
        <p:txBody>
          <a:bodyPr>
            <a:normAutofit fontScale="90000" lnSpcReduction="20000"/>
          </a:bodyPr>
          <a:lstStyle/>
          <a:p>
            <a:r>
              <a:rPr lang="zh-CN" altLang="en-US" sz="3200"/>
              <a:t>背景：</a:t>
            </a:r>
          </a:p>
          <a:p>
            <a:pPr marL="514350" indent="-514350">
              <a:buFont typeface="+mj-lt"/>
              <a:buAutoNum type="arabicPeriod"/>
            </a:pPr>
            <a:r>
              <a:rPr lang="zh-CN" altLang="en-US" sz="3200"/>
              <a:t>存在一个数据区域</a:t>
            </a:r>
            <a:r>
              <a:rPr lang="en-US" altLang="zh-CN" sz="3200"/>
              <a:t>(</a:t>
            </a:r>
            <a:r>
              <a:rPr lang="zh-CN" altLang="en-US" sz="3200"/>
              <a:t>文件或内存或寄存器</a:t>
            </a:r>
            <a:r>
              <a:rPr lang="en-US" altLang="zh-CN" sz="3200"/>
              <a:t>)</a:t>
            </a:r>
            <a:r>
              <a:rPr lang="zh-CN" altLang="en-US" sz="3200"/>
              <a:t>，由多个进程共享</a:t>
            </a:r>
          </a:p>
          <a:p>
            <a:pPr marL="514350" indent="-514350">
              <a:buFont typeface="+mj-lt"/>
              <a:buAutoNum type="arabicPeriod"/>
            </a:pPr>
            <a:r>
              <a:rPr lang="zh-CN" altLang="en-US" sz="3200"/>
              <a:t>有些进程只读这块数据区域</a:t>
            </a:r>
          </a:p>
          <a:p>
            <a:pPr marL="514350" indent="-514350">
              <a:buFont typeface="+mj-lt"/>
              <a:buAutoNum type="arabicPeriod"/>
            </a:pPr>
            <a:r>
              <a:rPr lang="zh-CN" altLang="en-US" sz="3200"/>
              <a:t>有些进程只写这块数据区域</a:t>
            </a:r>
          </a:p>
          <a:p>
            <a:endParaRPr lang="zh-CN" altLang="en-US" sz="3200"/>
          </a:p>
          <a:p>
            <a:r>
              <a:rPr lang="zh-CN" altLang="en-US" sz="3200"/>
              <a:t>要求：</a:t>
            </a:r>
          </a:p>
          <a:p>
            <a:pPr marL="514350" indent="-514350">
              <a:buAutoNum type="arabicPeriod"/>
            </a:pPr>
            <a:r>
              <a:rPr lang="zh-CN" altLang="en-US" sz="3200"/>
              <a:t>任意数量的读进程可同时读这个文件</a:t>
            </a:r>
          </a:p>
          <a:p>
            <a:pPr marL="514350" indent="-514350">
              <a:buAutoNum type="arabicPeriod"/>
            </a:pPr>
            <a:r>
              <a:rPr lang="zh-CN" altLang="en-US" sz="3200"/>
              <a:t>一次只有一个写进程可以写文件</a:t>
            </a:r>
          </a:p>
          <a:p>
            <a:pPr marL="514350" indent="-514350">
              <a:buAutoNum type="arabicPeriod"/>
            </a:pPr>
            <a:r>
              <a:rPr lang="zh-CN" altLang="en-US" sz="3200"/>
              <a:t>若一个写进程再写文件，则禁止任何读进程</a:t>
            </a:r>
          </a:p>
          <a:p>
            <a:endParaRPr lang="zh-CN" altLang="en-US" sz="3200"/>
          </a:p>
          <a:p>
            <a:r>
              <a:rPr lang="zh-CN" altLang="en-US" sz="3200"/>
              <a:t>区别于生产者</a:t>
            </a:r>
            <a:r>
              <a:rPr lang="en-US" altLang="zh-CN" sz="3200"/>
              <a:t>/</a:t>
            </a:r>
            <a:r>
              <a:rPr lang="zh-CN" altLang="en-US" sz="3200"/>
              <a:t>消费者问题：</a:t>
            </a:r>
          </a:p>
          <a:p>
            <a:pPr marL="0" indent="0">
              <a:buNone/>
            </a:pPr>
            <a:r>
              <a:rPr lang="zh-CN" altLang="en-US" sz="3200"/>
              <a:t>生产者</a:t>
            </a:r>
            <a:r>
              <a:rPr lang="en-US" altLang="zh-CN" sz="3200"/>
              <a:t>/</a:t>
            </a:r>
            <a:r>
              <a:rPr lang="zh-CN" altLang="en-US" sz="3200"/>
              <a:t>消费者都是又读又写</a:t>
            </a:r>
          </a:p>
        </p:txBody>
      </p:sp>
      <p:sp>
        <p:nvSpPr>
          <p:cNvPr id="4" name="灯片编号占位符 3"/>
          <p:cNvSpPr>
            <a:spLocks noGrp="1"/>
          </p:cNvSpPr>
          <p:nvPr>
            <p:ph type="sldNum" sz="quarter" idx="12"/>
          </p:nvPr>
        </p:nvSpPr>
        <p:spPr/>
        <p:txBody>
          <a:bodyPr/>
          <a:lstStyle/>
          <a:p>
            <a:fld id="{D75B5637-C3CB-4C8A-8640-3609C004F1D9}"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并发：死锁和饥饿</a:t>
            </a:r>
          </a:p>
        </p:txBody>
      </p:sp>
      <p:sp>
        <p:nvSpPr>
          <p:cNvPr id="3" name="Subtitle 2"/>
          <p:cNvSpPr>
            <a:spLocks noGrp="1"/>
          </p:cNvSpPr>
          <p:nvPr>
            <p:ph type="subTitle" idx="1"/>
          </p:nvPr>
        </p:nvSpPr>
        <p:spPr/>
        <p:txBody>
          <a:bodyPr/>
          <a:lstStyle/>
          <a:p>
            <a:endParaRPr lang="en-US"/>
          </a:p>
        </p:txBody>
      </p:sp>
      <p:sp>
        <p:nvSpPr>
          <p:cNvPr id="4" name="灯片编号占位符 3"/>
          <p:cNvSpPr>
            <a:spLocks noGrp="1"/>
          </p:cNvSpPr>
          <p:nvPr>
            <p:ph type="sldNum" sz="quarter" idx="12"/>
          </p:nvPr>
        </p:nvSpPr>
        <p:spPr/>
        <p:txBody>
          <a:bodyPr/>
          <a:lstStyle/>
          <a:p>
            <a:fld id="{D75B5637-C3CB-4C8A-8640-3609C004F1D9}"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操作系统</a:t>
            </a:r>
            <a:r>
              <a:rPr lang="en-US" altLang="zh-CN" b="1" dirty="0"/>
              <a:t>(</a:t>
            </a:r>
            <a:r>
              <a:rPr lang="en-US" altLang="zh-CN" b="1" u="sng" dirty="0">
                <a:solidFill>
                  <a:srgbClr val="FF0000"/>
                </a:solidFill>
              </a:rPr>
              <a:t>O</a:t>
            </a:r>
            <a:r>
              <a:rPr lang="en-US" altLang="zh-CN" b="1" dirty="0"/>
              <a:t>perating </a:t>
            </a:r>
            <a:r>
              <a:rPr lang="en-US" altLang="zh-CN" b="1" u="sng" dirty="0">
                <a:solidFill>
                  <a:srgbClr val="FF0000"/>
                </a:solidFill>
              </a:rPr>
              <a:t>S</a:t>
            </a:r>
            <a:r>
              <a:rPr lang="en-US" altLang="zh-CN" b="1" dirty="0"/>
              <a:t>ystems)</a:t>
            </a:r>
            <a:r>
              <a:rPr lang="zh-CN" altLang="en-US" b="1" dirty="0"/>
              <a:t>是什么</a:t>
            </a:r>
          </a:p>
        </p:txBody>
      </p:sp>
      <p:sp>
        <p:nvSpPr>
          <p:cNvPr id="3" name="内容占位符 2"/>
          <p:cNvSpPr>
            <a:spLocks noGrp="1"/>
          </p:cNvSpPr>
          <p:nvPr>
            <p:ph idx="1"/>
          </p:nvPr>
        </p:nvSpPr>
        <p:spPr>
          <a:xfrm>
            <a:off x="291354" y="1933670"/>
            <a:ext cx="11900646" cy="1078940"/>
          </a:xfrm>
        </p:spPr>
        <p:txBody>
          <a:bodyPr>
            <a:normAutofit/>
          </a:bodyPr>
          <a:lstStyle/>
          <a:p>
            <a:pPr marL="0" indent="0">
              <a:buNone/>
            </a:pPr>
            <a:r>
              <a:rPr lang="en-US" altLang="zh-CN" sz="3200" dirty="0">
                <a:highlight>
                  <a:srgbClr val="FFFF00"/>
                </a:highlight>
              </a:rPr>
              <a:t>OS</a:t>
            </a:r>
            <a:r>
              <a:rPr lang="zh-CN" altLang="en-US" sz="3200" dirty="0">
                <a:highlight>
                  <a:srgbClr val="FFFF00"/>
                </a:highlight>
              </a:rPr>
              <a:t>是控制应用程序执行的程序，是应用程序和计算机硬件的接口</a:t>
            </a:r>
          </a:p>
        </p:txBody>
      </p:sp>
      <p:sp>
        <p:nvSpPr>
          <p:cNvPr id="6" name="文本框 5"/>
          <p:cNvSpPr txBox="1"/>
          <p:nvPr/>
        </p:nvSpPr>
        <p:spPr>
          <a:xfrm>
            <a:off x="838200" y="3012610"/>
            <a:ext cx="10672484" cy="3046988"/>
          </a:xfrm>
          <a:prstGeom prst="rect">
            <a:avLst/>
          </a:prstGeom>
          <a:noFill/>
        </p:spPr>
        <p:txBody>
          <a:bodyPr wrap="square">
            <a:spAutoFit/>
          </a:bodyPr>
          <a:lstStyle/>
          <a:p>
            <a:pPr marL="0" indent="0">
              <a:buNone/>
            </a:pPr>
            <a:r>
              <a:rPr lang="zh-CN" altLang="en-US" sz="3200" dirty="0"/>
              <a:t>理解：</a:t>
            </a:r>
            <a:endParaRPr lang="en-US" altLang="zh-CN" sz="3200" dirty="0"/>
          </a:p>
          <a:p>
            <a:pPr marL="914400" lvl="1" indent="-457200">
              <a:buFont typeface="Arial" panose="020B0604020202020204" pitchFamily="34" charset="0"/>
              <a:buChar char="•"/>
            </a:pPr>
            <a:r>
              <a:rPr lang="en-US" altLang="zh-CN" sz="3200" dirty="0"/>
              <a:t>OS</a:t>
            </a:r>
            <a:r>
              <a:rPr lang="zh-CN" altLang="en-US" sz="3200" dirty="0"/>
              <a:t>是程序，而且是</a:t>
            </a:r>
            <a:r>
              <a:rPr lang="zh-CN" altLang="en-US" sz="3200" dirty="0">
                <a:solidFill>
                  <a:srgbClr val="FF0000"/>
                </a:solidFill>
              </a:rPr>
              <a:t>控制</a:t>
            </a:r>
            <a:r>
              <a:rPr lang="zh-CN" altLang="en-US" sz="3200" dirty="0"/>
              <a:t>应用程序执行的程序</a:t>
            </a:r>
            <a:endParaRPr lang="en-US" altLang="zh-CN" sz="3200" dirty="0"/>
          </a:p>
          <a:p>
            <a:pPr marL="914400" lvl="1" indent="-457200">
              <a:buFont typeface="Arial" panose="020B0604020202020204" pitchFamily="34" charset="0"/>
              <a:buChar char="•"/>
            </a:pPr>
            <a:endParaRPr lang="en-US" altLang="zh-CN" sz="3200" dirty="0"/>
          </a:p>
          <a:p>
            <a:pPr marL="914400" lvl="1" indent="-457200">
              <a:buFont typeface="Arial" panose="020B0604020202020204" pitchFamily="34" charset="0"/>
              <a:buChar char="•"/>
            </a:pPr>
            <a:r>
              <a:rPr lang="zh-CN" altLang="en-US" sz="3200" dirty="0"/>
              <a:t>控制：管理系统内各种资源，组织多道程序的运行</a:t>
            </a:r>
            <a:endParaRPr lang="en-US" altLang="zh-CN" sz="3200" dirty="0"/>
          </a:p>
          <a:p>
            <a:pPr marL="914400" lvl="1" indent="-457200">
              <a:buFont typeface="Arial" panose="020B0604020202020204" pitchFamily="34" charset="0"/>
              <a:buChar char="•"/>
            </a:pPr>
            <a:endParaRPr lang="en-US" altLang="zh-CN" sz="3200" dirty="0"/>
          </a:p>
          <a:p>
            <a:pPr marL="914400" lvl="1" indent="-457200">
              <a:buFont typeface="Arial" panose="020B0604020202020204" pitchFamily="34" charset="0"/>
              <a:buChar char="•"/>
            </a:pPr>
            <a:r>
              <a:rPr lang="zh-CN" altLang="en-US" sz="3200" dirty="0">
                <a:solidFill>
                  <a:srgbClr val="FF0000"/>
                </a:solidFill>
              </a:rPr>
              <a:t>接口</a:t>
            </a:r>
            <a:r>
              <a:rPr lang="zh-CN" altLang="en-US" sz="3200" dirty="0"/>
              <a:t>：使计算机能被灵活、方便地使用</a:t>
            </a:r>
          </a:p>
        </p:txBody>
      </p:sp>
      <p:sp>
        <p:nvSpPr>
          <p:cNvPr id="4" name="灯片编号占位符 3"/>
          <p:cNvSpPr>
            <a:spLocks noGrp="1"/>
          </p:cNvSpPr>
          <p:nvPr>
            <p:ph type="sldNum" sz="quarter" idx="12"/>
          </p:nvPr>
        </p:nvSpPr>
        <p:spPr/>
        <p:txBody>
          <a:bodyPr/>
          <a:lstStyle/>
          <a:p>
            <a:fld id="{D75B5637-C3CB-4C8A-8640-3609C004F1D9}" type="slidenum">
              <a:rPr lang="zh-CN" altLang="en-US" smtClean="0"/>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死锁</a:t>
            </a:r>
          </a:p>
        </p:txBody>
      </p:sp>
      <p:sp>
        <p:nvSpPr>
          <p:cNvPr id="3" name="内容占位符 2"/>
          <p:cNvSpPr>
            <a:spLocks noGrp="1"/>
          </p:cNvSpPr>
          <p:nvPr>
            <p:ph idx="1"/>
          </p:nvPr>
        </p:nvSpPr>
        <p:spPr/>
        <p:txBody>
          <a:bodyPr>
            <a:normAutofit fontScale="92500"/>
          </a:bodyPr>
          <a:lstStyle/>
          <a:p>
            <a:r>
              <a:rPr lang="zh-CN" altLang="en-US" dirty="0"/>
              <a:t>定义：一组相互竞争资源或进行通信的进程间的“</a:t>
            </a:r>
            <a:r>
              <a:rPr lang="zh-CN" altLang="en-US" dirty="0">
                <a:highlight>
                  <a:srgbClr val="FFFF00"/>
                </a:highlight>
              </a:rPr>
              <a:t>永久</a:t>
            </a:r>
            <a:r>
              <a:rPr lang="zh-CN" altLang="en-US" dirty="0"/>
              <a:t>”阻塞</a:t>
            </a:r>
            <a:endParaRPr lang="en-US" altLang="zh-CN" dirty="0"/>
          </a:p>
          <a:p>
            <a:endParaRPr lang="zh-CN" altLang="en-US" dirty="0"/>
          </a:p>
          <a:p>
            <a:r>
              <a:rPr lang="zh-CN" altLang="en-US" dirty="0"/>
              <a:t>联合进程图：</a:t>
            </a:r>
            <a:r>
              <a:rPr lang="zh-CN" altLang="en-US" sz="2800" dirty="0"/>
              <a:t>是否发生死锁取决于动态执行和应用程序细节</a:t>
            </a:r>
            <a:endParaRPr lang="en-US" altLang="zh-CN" sz="2800" dirty="0"/>
          </a:p>
          <a:p>
            <a:endParaRPr lang="en-US" altLang="zh-CN" dirty="0"/>
          </a:p>
          <a:p>
            <a:r>
              <a:rPr lang="zh-CN" altLang="en-US" dirty="0"/>
              <a:t>死锁预防：采用某种策略消除</a:t>
            </a:r>
            <a:r>
              <a:rPr lang="en-US" altLang="zh-CN" dirty="0"/>
              <a:t>4</a:t>
            </a:r>
            <a:r>
              <a:rPr lang="zh-CN" altLang="en-US" dirty="0"/>
              <a:t>条件中的某个条件的出现</a:t>
            </a:r>
            <a:endParaRPr lang="en-US" altLang="zh-CN" dirty="0"/>
          </a:p>
          <a:p>
            <a:endParaRPr lang="en-US" altLang="zh-CN" dirty="0"/>
          </a:p>
          <a:p>
            <a:r>
              <a:rPr lang="zh-CN" altLang="en-US" dirty="0"/>
              <a:t>死锁避免：基于资源分配的当前状态做动态选择来避免死锁</a:t>
            </a:r>
            <a:endParaRPr lang="en-US" altLang="zh-CN" dirty="0"/>
          </a:p>
          <a:p>
            <a:endParaRPr lang="en-US" altLang="zh-CN" dirty="0"/>
          </a:p>
          <a:p>
            <a:r>
              <a:rPr lang="zh-CN" altLang="en-US" dirty="0"/>
              <a:t>死锁检测：试图检测死锁（满足</a:t>
            </a:r>
            <a:r>
              <a:rPr lang="en-US" altLang="zh-CN" dirty="0"/>
              <a:t>4</a:t>
            </a:r>
            <a:r>
              <a:rPr lang="zh-CN" altLang="en-US" dirty="0"/>
              <a:t>个条件）的存在并从死锁中恢复</a:t>
            </a:r>
          </a:p>
          <a:p>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fld id="{D75B5637-C3CB-4C8A-8640-3609C004F1D9}" type="slidenum">
              <a:rPr lang="zh-CN" altLang="en-US" smtClean="0"/>
              <a:t>40</a:t>
            </a:fld>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9032" y="141190"/>
            <a:ext cx="2520820" cy="707895"/>
          </a:xfrm>
        </p:spPr>
        <p:txBody>
          <a:bodyPr/>
          <a:lstStyle/>
          <a:p>
            <a:r>
              <a:rPr lang="zh-CN" altLang="en-US" dirty="0">
                <a:highlight>
                  <a:srgbClr val="FFFF00"/>
                </a:highlight>
              </a:rPr>
              <a:t>死锁条件</a:t>
            </a:r>
          </a:p>
        </p:txBody>
      </p:sp>
      <p:sp>
        <p:nvSpPr>
          <p:cNvPr id="3" name="内容占位符 2"/>
          <p:cNvSpPr>
            <a:spLocks noGrp="1"/>
          </p:cNvSpPr>
          <p:nvPr>
            <p:ph idx="1"/>
          </p:nvPr>
        </p:nvSpPr>
        <p:spPr>
          <a:xfrm>
            <a:off x="334349" y="1321770"/>
            <a:ext cx="6999512" cy="3651445"/>
          </a:xfrm>
        </p:spPr>
        <p:txBody>
          <a:bodyPr>
            <a:normAutofit fontScale="92500" lnSpcReduction="20000"/>
          </a:bodyPr>
          <a:lstStyle/>
          <a:p>
            <a:pPr marL="0" indent="0">
              <a:buNone/>
            </a:pPr>
            <a:r>
              <a:rPr lang="zh-CN" altLang="en-US" dirty="0"/>
              <a:t>三个必要条件：</a:t>
            </a:r>
            <a:endParaRPr lang="en-US" altLang="zh-CN" dirty="0"/>
          </a:p>
          <a:p>
            <a:endParaRPr lang="en-US" altLang="zh-CN" dirty="0"/>
          </a:p>
          <a:p>
            <a:r>
              <a:rPr lang="zh-CN" altLang="en-US" dirty="0"/>
              <a:t>互斥：一次只有一个进程可以使用一个资源，其他进程不能访问已分配给其他进程的资源</a:t>
            </a:r>
            <a:endParaRPr lang="en-US" altLang="zh-CN" dirty="0"/>
          </a:p>
          <a:p>
            <a:endParaRPr lang="en-US" altLang="zh-CN" dirty="0"/>
          </a:p>
          <a:p>
            <a:r>
              <a:rPr lang="zh-CN" altLang="en-US" dirty="0"/>
              <a:t>占有且等待：当一个进程等待其他进程时，继续占有已分配的资源</a:t>
            </a:r>
            <a:endParaRPr lang="en-US" altLang="zh-CN" dirty="0"/>
          </a:p>
          <a:p>
            <a:endParaRPr lang="en-US" altLang="zh-CN" dirty="0"/>
          </a:p>
          <a:p>
            <a:r>
              <a:rPr lang="zh-CN" altLang="en-US" dirty="0"/>
              <a:t>不可抢占：不能强行抢占进程已占有的资源</a:t>
            </a:r>
          </a:p>
        </p:txBody>
      </p:sp>
      <p:sp>
        <p:nvSpPr>
          <p:cNvPr id="5" name="文本框 4"/>
          <p:cNvSpPr txBox="1"/>
          <p:nvPr/>
        </p:nvSpPr>
        <p:spPr>
          <a:xfrm>
            <a:off x="334347" y="5063345"/>
            <a:ext cx="6906207" cy="1569660"/>
          </a:xfrm>
          <a:prstGeom prst="rect">
            <a:avLst/>
          </a:prstGeom>
          <a:noFill/>
        </p:spPr>
        <p:txBody>
          <a:bodyPr wrap="square">
            <a:spAutoFit/>
          </a:bodyPr>
          <a:lstStyle/>
          <a:p>
            <a:r>
              <a:rPr lang="zh-CN" altLang="en-US" sz="2400" dirty="0"/>
              <a:t>充分条件：</a:t>
            </a:r>
            <a:endParaRPr lang="en-US" altLang="zh-CN" sz="2400" dirty="0"/>
          </a:p>
          <a:p>
            <a:endParaRPr lang="en-US" altLang="zh-CN" sz="2400" dirty="0"/>
          </a:p>
          <a:p>
            <a:pPr marL="285750" indent="-285750">
              <a:buFont typeface="Arial" panose="020B0604020202020204" pitchFamily="34" charset="0"/>
              <a:buChar char="•"/>
            </a:pPr>
            <a:r>
              <a:rPr lang="zh-CN" altLang="en-US" sz="2400" dirty="0"/>
              <a:t>循环等待：存在一个闭合的进程链，每个进程至少占有此链中下一个进程所需的一个资源</a:t>
            </a:r>
          </a:p>
        </p:txBody>
      </p:sp>
      <p:sp>
        <p:nvSpPr>
          <p:cNvPr id="6" name="右大括号 5"/>
          <p:cNvSpPr/>
          <p:nvPr/>
        </p:nvSpPr>
        <p:spPr>
          <a:xfrm>
            <a:off x="7333861" y="2080727"/>
            <a:ext cx="765110" cy="2612571"/>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7" name="文本框 6"/>
          <p:cNvSpPr txBox="1"/>
          <p:nvPr/>
        </p:nvSpPr>
        <p:spPr>
          <a:xfrm>
            <a:off x="8098971" y="2151727"/>
            <a:ext cx="677108" cy="2554545"/>
          </a:xfrm>
          <a:prstGeom prst="rect">
            <a:avLst/>
          </a:prstGeom>
          <a:noFill/>
        </p:spPr>
        <p:txBody>
          <a:bodyPr vert="eaVert" wrap="none" rtlCol="0">
            <a:spAutoFit/>
          </a:bodyPr>
          <a:lstStyle/>
          <a:p>
            <a:r>
              <a:rPr lang="zh-CN" altLang="en-US" sz="3200" dirty="0"/>
              <a:t>死锁的可能性</a:t>
            </a:r>
          </a:p>
        </p:txBody>
      </p:sp>
      <p:sp>
        <p:nvSpPr>
          <p:cNvPr id="8" name="右大括号 7"/>
          <p:cNvSpPr/>
          <p:nvPr/>
        </p:nvSpPr>
        <p:spPr>
          <a:xfrm>
            <a:off x="9231085" y="3429000"/>
            <a:ext cx="765110" cy="2612571"/>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9" name="文本框 8"/>
          <p:cNvSpPr txBox="1"/>
          <p:nvPr/>
        </p:nvSpPr>
        <p:spPr>
          <a:xfrm>
            <a:off x="9996195" y="3500000"/>
            <a:ext cx="677108" cy="2554545"/>
          </a:xfrm>
          <a:prstGeom prst="rect">
            <a:avLst/>
          </a:prstGeom>
          <a:noFill/>
        </p:spPr>
        <p:txBody>
          <a:bodyPr vert="eaVert" wrap="none" rtlCol="0">
            <a:spAutoFit/>
          </a:bodyPr>
          <a:lstStyle/>
          <a:p>
            <a:r>
              <a:rPr lang="zh-CN" altLang="en-US" sz="3200" dirty="0"/>
              <a:t>死锁的存在性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7" grpId="0"/>
      <p:bldP spid="8" grpId="0" bldLvl="0" animBg="1"/>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2716763" cy="913169"/>
          </a:xfrm>
        </p:spPr>
        <p:txBody>
          <a:bodyPr/>
          <a:lstStyle/>
          <a:p>
            <a:r>
              <a:rPr lang="zh-CN" altLang="en-US" dirty="0"/>
              <a:t>循环等待</a:t>
            </a:r>
          </a:p>
        </p:txBody>
      </p:sp>
      <p:sp>
        <p:nvSpPr>
          <p:cNvPr id="3" name="内容占位符 2"/>
          <p:cNvSpPr>
            <a:spLocks noGrp="1"/>
          </p:cNvSpPr>
          <p:nvPr>
            <p:ph idx="1"/>
          </p:nvPr>
        </p:nvSpPr>
        <p:spPr/>
        <p:txBody>
          <a:bodyPr>
            <a:normAutofit lnSpcReduction="10000"/>
          </a:bodyPr>
          <a:lstStyle/>
          <a:p>
            <a:pPr marL="0" indent="0">
              <a:buNone/>
            </a:pPr>
            <a:r>
              <a:rPr lang="zh-CN" altLang="en-US" dirty="0">
                <a:highlight>
                  <a:srgbClr val="FFFF00"/>
                </a:highlight>
              </a:rPr>
              <a:t>策略：循环等待条件可通过定义资源类型的线性顺序来预防。若一个进程已分配了</a:t>
            </a:r>
            <a:r>
              <a:rPr lang="en-US" altLang="zh-CN" dirty="0">
                <a:highlight>
                  <a:srgbClr val="FFFF00"/>
                </a:highlight>
              </a:rPr>
              <a:t>R</a:t>
            </a:r>
            <a:r>
              <a:rPr lang="zh-CN" altLang="en-US" dirty="0">
                <a:highlight>
                  <a:srgbClr val="FFFF00"/>
                </a:highlight>
              </a:rPr>
              <a:t>类型的资源，则其接下来请求的资源只能是那些排在</a:t>
            </a:r>
            <a:r>
              <a:rPr lang="en-US" altLang="zh-CN" dirty="0">
                <a:highlight>
                  <a:srgbClr val="FFFF00"/>
                </a:highlight>
              </a:rPr>
              <a:t>R</a:t>
            </a:r>
            <a:r>
              <a:rPr lang="zh-CN" altLang="en-US" dirty="0">
                <a:highlight>
                  <a:srgbClr val="FFFF00"/>
                </a:highlight>
              </a:rPr>
              <a:t>类型之后的资源。</a:t>
            </a:r>
            <a:endParaRPr lang="en-US" altLang="zh-CN" dirty="0">
              <a:highlight>
                <a:srgbClr val="FFFF00"/>
              </a:highlight>
            </a:endParaRPr>
          </a:p>
          <a:p>
            <a:pPr marL="0" indent="0">
              <a:buNone/>
            </a:pPr>
            <a:endParaRPr lang="en-US" altLang="zh-CN" dirty="0"/>
          </a:p>
          <a:p>
            <a:pPr marL="0" indent="0">
              <a:buNone/>
            </a:pPr>
            <a:r>
              <a:rPr lang="en-US" altLang="zh-CN" dirty="0" err="1"/>
              <a:t>i</a:t>
            </a:r>
            <a:r>
              <a:rPr lang="en-US" altLang="zh-CN" dirty="0"/>
              <a:t>&lt;j</a:t>
            </a:r>
            <a:r>
              <a:rPr lang="zh-CN" altLang="en-US" dirty="0"/>
              <a:t>，</a:t>
            </a:r>
            <a:r>
              <a:rPr lang="en-US" altLang="zh-CN" dirty="0"/>
              <a:t>Ri</a:t>
            </a:r>
            <a:r>
              <a:rPr lang="zh-CN" altLang="en-US" dirty="0"/>
              <a:t>排在</a:t>
            </a:r>
            <a:r>
              <a:rPr lang="en-US" altLang="zh-CN" dirty="0" err="1"/>
              <a:t>Rj</a:t>
            </a:r>
            <a:r>
              <a:rPr lang="zh-CN" altLang="en-US" dirty="0"/>
              <a:t>前面。</a:t>
            </a:r>
            <a:endParaRPr lang="en-US" altLang="zh-CN" dirty="0"/>
          </a:p>
          <a:p>
            <a:pPr marL="0" indent="0">
              <a:buNone/>
            </a:pPr>
            <a:r>
              <a:rPr lang="zh-CN" altLang="en-US" dirty="0"/>
              <a:t>正确性：假设进程</a:t>
            </a:r>
            <a:r>
              <a:rPr lang="en-US" altLang="zh-CN" dirty="0"/>
              <a:t>A</a:t>
            </a:r>
            <a:r>
              <a:rPr lang="zh-CN" altLang="en-US" dirty="0"/>
              <a:t>和</a:t>
            </a:r>
            <a:r>
              <a:rPr lang="en-US" altLang="zh-CN" dirty="0"/>
              <a:t>B</a:t>
            </a:r>
            <a:r>
              <a:rPr lang="zh-CN" altLang="en-US" dirty="0"/>
              <a:t>死锁，原因是</a:t>
            </a:r>
            <a:r>
              <a:rPr lang="en-US" altLang="zh-CN" dirty="0"/>
              <a:t>A</a:t>
            </a:r>
            <a:r>
              <a:rPr lang="zh-CN" altLang="en-US" dirty="0"/>
              <a:t>获得</a:t>
            </a:r>
            <a:r>
              <a:rPr lang="en-US" altLang="zh-CN" dirty="0"/>
              <a:t>Ri</a:t>
            </a:r>
            <a:r>
              <a:rPr lang="zh-CN" altLang="en-US" dirty="0"/>
              <a:t>并请求</a:t>
            </a:r>
            <a:r>
              <a:rPr lang="en-US" altLang="zh-CN" dirty="0" err="1"/>
              <a:t>Rj</a:t>
            </a:r>
            <a:r>
              <a:rPr lang="zh-CN" altLang="en-US" dirty="0"/>
              <a:t>，</a:t>
            </a:r>
            <a:r>
              <a:rPr lang="en-US" altLang="zh-CN" dirty="0"/>
              <a:t>B</a:t>
            </a:r>
            <a:r>
              <a:rPr lang="zh-CN" altLang="en-US" dirty="0"/>
              <a:t>获得</a:t>
            </a:r>
            <a:r>
              <a:rPr lang="en-US" altLang="zh-CN" dirty="0" err="1"/>
              <a:t>Rj</a:t>
            </a:r>
            <a:r>
              <a:rPr lang="zh-CN" altLang="en-US" dirty="0"/>
              <a:t>并请求</a:t>
            </a:r>
            <a:r>
              <a:rPr lang="en-US" altLang="zh-CN" dirty="0"/>
              <a:t>Ri</a:t>
            </a:r>
            <a:r>
              <a:rPr lang="zh-CN" altLang="en-US" dirty="0"/>
              <a:t>，则意味着</a:t>
            </a:r>
            <a:r>
              <a:rPr lang="en-US" altLang="zh-CN" dirty="0" err="1"/>
              <a:t>i</a:t>
            </a:r>
            <a:r>
              <a:rPr lang="en-US" altLang="zh-CN" dirty="0"/>
              <a:t>&lt;j</a:t>
            </a:r>
            <a:r>
              <a:rPr lang="zh-CN" altLang="en-US" dirty="0"/>
              <a:t>且</a:t>
            </a:r>
            <a:r>
              <a:rPr lang="en-US" altLang="zh-CN" dirty="0"/>
              <a:t>j&lt;</a:t>
            </a:r>
            <a:r>
              <a:rPr lang="en-US" altLang="zh-CN" dirty="0" err="1"/>
              <a:t>i</a:t>
            </a:r>
            <a:r>
              <a:rPr lang="zh-CN" altLang="en-US" dirty="0"/>
              <a:t>。</a:t>
            </a:r>
            <a:endParaRPr lang="en-US" altLang="zh-CN" dirty="0"/>
          </a:p>
          <a:p>
            <a:pPr marL="0" indent="0">
              <a:buNone/>
            </a:pPr>
            <a:endParaRPr lang="en-US" altLang="zh-CN" dirty="0"/>
          </a:p>
          <a:p>
            <a:pPr marL="0" indent="0">
              <a:buNone/>
            </a:pPr>
            <a:r>
              <a:rPr lang="zh-CN" altLang="en-US" dirty="0"/>
              <a:t>类似于占有且等待的预防方法，具有低效性。例如在没必要的情况下拒绝资源访问。</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01" y="201125"/>
            <a:ext cx="3183294" cy="997145"/>
          </a:xfrm>
        </p:spPr>
        <p:txBody>
          <a:bodyPr/>
          <a:lstStyle/>
          <a:p>
            <a:r>
              <a:rPr lang="zh-CN" altLang="en-US" dirty="0"/>
              <a:t>死锁避免</a:t>
            </a:r>
          </a:p>
        </p:txBody>
      </p:sp>
      <p:sp>
        <p:nvSpPr>
          <p:cNvPr id="3" name="内容占位符 2"/>
          <p:cNvSpPr>
            <a:spLocks noGrp="1"/>
          </p:cNvSpPr>
          <p:nvPr>
            <p:ph idx="1"/>
          </p:nvPr>
        </p:nvSpPr>
        <p:spPr>
          <a:xfrm>
            <a:off x="287694" y="1806964"/>
            <a:ext cx="6523653" cy="4351338"/>
          </a:xfrm>
        </p:spPr>
        <p:txBody>
          <a:bodyPr>
            <a:normAutofit lnSpcReduction="10000"/>
          </a:bodyPr>
          <a:lstStyle/>
          <a:p>
            <a:r>
              <a:rPr lang="zh-CN" altLang="en-US" dirty="0"/>
              <a:t>和死锁预防差别很小。死锁预防在于至少破坏四个条件中的一个，但会导致低效的资源使用和低效的进程执行。</a:t>
            </a:r>
            <a:endParaRPr lang="en-US" altLang="zh-CN" dirty="0"/>
          </a:p>
          <a:p>
            <a:endParaRPr lang="en-US" altLang="zh-CN" dirty="0"/>
          </a:p>
          <a:p>
            <a:r>
              <a:rPr lang="zh-CN" altLang="en-US" dirty="0"/>
              <a:t>死锁避免允许三个必要条件，但通过明智地选择，可确保永远不会到达死锁点。</a:t>
            </a:r>
            <a:endParaRPr lang="en-US" altLang="zh-CN" dirty="0"/>
          </a:p>
          <a:p>
            <a:endParaRPr lang="en-US" altLang="zh-CN" dirty="0"/>
          </a:p>
          <a:p>
            <a:r>
              <a:rPr lang="zh-CN" altLang="en-US" dirty="0"/>
              <a:t>死锁避免中，是否允许当前的资源分配请求是通过判断该请求是否可能导致死锁来决定的。</a:t>
            </a:r>
          </a:p>
        </p:txBody>
      </p:sp>
      <p:sp>
        <p:nvSpPr>
          <p:cNvPr id="4" name="文本框 3"/>
          <p:cNvSpPr txBox="1"/>
          <p:nvPr/>
        </p:nvSpPr>
        <p:spPr>
          <a:xfrm>
            <a:off x="7660433" y="1690688"/>
            <a:ext cx="3823996" cy="4401205"/>
          </a:xfrm>
          <a:prstGeom prst="rect">
            <a:avLst/>
          </a:prstGeom>
          <a:noFill/>
        </p:spPr>
        <p:txBody>
          <a:bodyPr wrap="square" rtlCol="0">
            <a:spAutoFit/>
          </a:bodyPr>
          <a:lstStyle/>
          <a:p>
            <a:r>
              <a:rPr lang="zh-CN" altLang="en-US" sz="2800" dirty="0">
                <a:highlight>
                  <a:srgbClr val="FFFF00"/>
                </a:highlight>
              </a:rPr>
              <a:t>两种死锁避免方法：</a:t>
            </a:r>
            <a:endParaRPr lang="en-US" altLang="zh-CN" sz="2800" dirty="0">
              <a:highlight>
                <a:srgbClr val="FFFF00"/>
              </a:highlight>
            </a:endParaRPr>
          </a:p>
          <a:p>
            <a:endParaRPr lang="en-US" altLang="zh-CN" sz="2800" dirty="0"/>
          </a:p>
          <a:p>
            <a:pPr marL="285750" indent="-285750">
              <a:buFont typeface="Arial" panose="020B0604020202020204" pitchFamily="34" charset="0"/>
              <a:buChar char="•"/>
            </a:pPr>
            <a:r>
              <a:rPr lang="zh-CN" altLang="en-US" sz="2800" dirty="0"/>
              <a:t>若一个进程的请求会导致死锁，则不启动该进程；</a:t>
            </a:r>
            <a:endParaRPr lang="en-US" altLang="zh-CN" sz="2800" dirty="0"/>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r>
              <a:rPr lang="zh-CN" altLang="en-US" sz="2800" dirty="0"/>
              <a:t>若一个进程增加的资源请求会导致死锁，则不允许这一资源分配</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7734" y="150521"/>
            <a:ext cx="3799114" cy="791871"/>
          </a:xfrm>
        </p:spPr>
        <p:txBody>
          <a:bodyPr/>
          <a:lstStyle/>
          <a:p>
            <a:r>
              <a:rPr lang="zh-CN" altLang="en-US" dirty="0"/>
              <a:t>进程启动拒绝</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87694" y="1121164"/>
                <a:ext cx="8427098" cy="2307836"/>
              </a:xfrm>
            </p:spPr>
            <p:txBody>
              <a:bodyPr/>
              <a:lstStyle/>
              <a:p>
                <a:r>
                  <a:rPr lang="zh-CN" altLang="en-US" dirty="0"/>
                  <a:t>系统中每种资源的总量            </a:t>
                </a:r>
                <a14:m>
                  <m:oMath xmlns:m="http://schemas.openxmlformats.org/officeDocument/2006/math">
                    <m:r>
                      <a:rPr lang="en-US" altLang="zh-CN" b="0" i="1" smtClean="0">
                        <a:latin typeface="Cambria Math" panose="02040503050406030204" pitchFamily="18" charset="0"/>
                      </a:rPr>
                      <m:t>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𝑅</m:t>
                        </m:r>
                      </m:e>
                      <m:sub>
                        <m:r>
                          <a:rPr lang="en-US" altLang="zh-CN" b="0" i="1" smtClean="0">
                            <a:latin typeface="Cambria Math" panose="02040503050406030204" pitchFamily="18" charset="0"/>
                            <a:ea typeface="Cambria Math" panose="02040503050406030204" pitchFamily="18" charset="0"/>
                          </a:rPr>
                          <m:t>𝑚</m:t>
                        </m:r>
                      </m:sub>
                    </m:sSub>
                    <m:r>
                      <a:rPr lang="en-US" altLang="zh-CN" b="0" i="1" smtClean="0">
                        <a:latin typeface="Cambria Math" panose="02040503050406030204" pitchFamily="18" charset="0"/>
                      </a:rPr>
                      <m:t>)</m:t>
                    </m:r>
                  </m:oMath>
                </a14:m>
                <a:endParaRPr lang="en-US" altLang="zh-CN" dirty="0"/>
              </a:p>
              <a:p>
                <a:r>
                  <a:rPr lang="zh-CN" altLang="en-US" dirty="0"/>
                  <a:t>未分配的每种资源总量            </a:t>
                </a:r>
                <a14:m>
                  <m:oMath xmlns:m="http://schemas.openxmlformats.org/officeDocument/2006/math">
                    <m:r>
                      <m:rPr>
                        <m:sty m:val="p"/>
                      </m:rPr>
                      <a:rPr lang="en-US" altLang="zh-CN" b="0" i="1" dirty="0">
                        <a:latin typeface="Cambria Math" panose="02040503050406030204" pitchFamily="18" charset="0"/>
                      </a:rPr>
                      <m:t>V</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𝑉</m:t>
                        </m:r>
                      </m:e>
                      <m:sub>
                        <m:r>
                          <a:rPr lang="en-US" altLang="zh-CN" b="0" i="1" smtClean="0">
                            <a:latin typeface="Cambria Math" panose="02040503050406030204" pitchFamily="18" charset="0"/>
                            <a:ea typeface="Cambria Math" panose="02040503050406030204" pitchFamily="18" charset="0"/>
                          </a:rPr>
                          <m:t>𝑚</m:t>
                        </m:r>
                      </m:sub>
                    </m:sSub>
                    <m:r>
                      <a:rPr lang="en-US" altLang="zh-CN" b="0" i="1" smtClean="0">
                        <a:latin typeface="Cambria Math" panose="02040503050406030204" pitchFamily="18" charset="0"/>
                      </a:rPr>
                      <m:t>)</m:t>
                    </m:r>
                  </m:oMath>
                </a14:m>
                <a:endParaRPr lang="en-US" altLang="zh-CN" dirty="0"/>
              </a:p>
              <a:p>
                <a:r>
                  <a:rPr lang="zh-CN" altLang="en-US" dirty="0"/>
                  <a:t>进程</a:t>
                </a:r>
                <a:r>
                  <a:rPr lang="en-US" altLang="zh-CN" dirty="0" err="1"/>
                  <a:t>i</a:t>
                </a:r>
                <a:r>
                  <a:rPr lang="zh-CN" altLang="en-US" dirty="0"/>
                  <a:t>对资源</a:t>
                </a:r>
                <a:r>
                  <a:rPr lang="en-US" altLang="zh-CN" dirty="0"/>
                  <a:t>j</a:t>
                </a:r>
                <a:r>
                  <a:rPr lang="zh-CN" altLang="en-US" dirty="0"/>
                  <a:t>的最大需求量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endParaRPr lang="en-US" altLang="zh-CN" dirty="0"/>
              </a:p>
              <a:p>
                <a:r>
                  <a:rPr lang="zh-CN" altLang="en-US" dirty="0"/>
                  <a:t>当前分配给进程</a:t>
                </a:r>
                <a:r>
                  <a:rPr lang="en-US" altLang="zh-CN" dirty="0" err="1"/>
                  <a:t>i</a:t>
                </a:r>
                <a:r>
                  <a:rPr lang="zh-CN" altLang="en-US" dirty="0"/>
                  <a:t>的资源</a:t>
                </a:r>
                <a:r>
                  <a:rPr lang="en-US" altLang="zh-CN" dirty="0"/>
                  <a:t>j</a:t>
                </a:r>
                <a:r>
                  <a:rPr lang="zh-CN" altLang="en-US" dirty="0"/>
                  <a:t>的量   </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b="0" i="1">
                            <a:latin typeface="Cambria Math" panose="02040503050406030204" pitchFamily="18" charset="0"/>
                          </a:rPr>
                          <m:t>A</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endParaRPr lang="en-US" altLang="zh-CN"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287694" y="1121164"/>
                <a:ext cx="8427098" cy="2307836"/>
              </a:xfrm>
              <a:blipFill rotWithShape="1">
                <a:blip r:embed="rId2"/>
                <a:stretch>
                  <a:fillRect t="-99" r="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3032448" y="3833227"/>
                <a:ext cx="5848652" cy="1025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320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𝐴</m:t>
                          </m:r>
                        </m:e>
                        <m:sub>
                          <m:r>
                            <a:rPr lang="en-US" altLang="zh-CN" sz="3200" b="0" i="1" smtClean="0">
                              <a:latin typeface="Cambria Math" panose="02040503050406030204" pitchFamily="18" charset="0"/>
                              <a:ea typeface="Cambria Math" panose="02040503050406030204" pitchFamily="18" charset="0"/>
                            </a:rPr>
                            <m:t>𝑖</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𝑗</m:t>
                          </m:r>
                        </m:sub>
                      </m:sSub>
                      <m:r>
                        <a:rPr lang="en-US" altLang="zh-CN" sz="3200" i="1" smtClean="0">
                          <a:latin typeface="Cambria Math" panose="02040503050406030204" pitchFamily="18" charset="0"/>
                          <a:ea typeface="Cambria Math" panose="02040503050406030204" pitchFamily="18" charset="0"/>
                        </a:rPr>
                        <m:t>≤</m:t>
                      </m:r>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𝐶</m:t>
                          </m:r>
                        </m:e>
                        <m:sub>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𝑗</m:t>
                          </m:r>
                        </m:sub>
                      </m:sSub>
                      <m:r>
                        <a:rPr lang="en-US" altLang="zh-CN" sz="3200" i="1" smtClean="0">
                          <a:latin typeface="Cambria Math" panose="02040503050406030204" pitchFamily="18" charset="0"/>
                          <a:ea typeface="Cambria Math" panose="02040503050406030204" pitchFamily="18" charset="0"/>
                        </a:rPr>
                        <m:t>≤</m:t>
                      </m:r>
                      <m:sSub>
                        <m:sSubPr>
                          <m:ctrlPr>
                            <a:rPr lang="en-US" altLang="zh-CN" sz="320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𝑅</m:t>
                          </m:r>
                        </m:e>
                        <m:sub>
                          <m:r>
                            <a:rPr lang="en-US" altLang="zh-CN" sz="3200" b="0" i="1" smtClean="0">
                              <a:latin typeface="Cambria Math" panose="02040503050406030204" pitchFamily="18" charset="0"/>
                              <a:ea typeface="Cambria Math" panose="02040503050406030204" pitchFamily="18" charset="0"/>
                            </a:rPr>
                            <m:t>𝑗</m:t>
                          </m:r>
                        </m:sub>
                      </m:sSub>
                      <m:r>
                        <a:rPr lang="en-US" altLang="zh-CN" sz="3200" b="0" i="1" smtClean="0">
                          <a:latin typeface="Cambria Math" panose="02040503050406030204" pitchFamily="18" charset="0"/>
                          <a:ea typeface="Cambria Math" panose="02040503050406030204" pitchFamily="18" charset="0"/>
                        </a:rPr>
                        <m:t>=</m:t>
                      </m:r>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𝑉</m:t>
                          </m:r>
                        </m:e>
                        <m:sub>
                          <m:r>
                            <a:rPr lang="en-US" altLang="zh-CN" sz="3200" b="0" i="1" smtClean="0">
                              <a:latin typeface="Cambria Math" panose="02040503050406030204" pitchFamily="18" charset="0"/>
                              <a:ea typeface="Cambria Math" panose="02040503050406030204" pitchFamily="18" charset="0"/>
                            </a:rPr>
                            <m:t>𝑗</m:t>
                          </m:r>
                        </m:sub>
                      </m:sSub>
                      <m:r>
                        <a:rPr lang="en-US" altLang="zh-CN" sz="3200" b="0" i="1" smtClean="0">
                          <a:latin typeface="Cambria Math" panose="02040503050406030204" pitchFamily="18" charset="0"/>
                          <a:ea typeface="Cambria Math" panose="02040503050406030204" pitchFamily="18" charset="0"/>
                        </a:rPr>
                        <m:t>+</m:t>
                      </m:r>
                      <m:nary>
                        <m:naryPr>
                          <m:chr m:val="∑"/>
                          <m:limLoc m:val="subSup"/>
                          <m:ctrlPr>
                            <a:rPr lang="en-US" altLang="zh-CN" sz="3200" b="0" i="1" smtClean="0">
                              <a:latin typeface="Cambria Math" panose="02040503050406030204" pitchFamily="18" charset="0"/>
                              <a:ea typeface="Cambria Math" panose="02040503050406030204" pitchFamily="18" charset="0"/>
                            </a:rPr>
                          </m:ctrlPr>
                        </m:naryPr>
                        <m:sub>
                          <m:r>
                            <m:rPr>
                              <m:brk m:alnAt="25"/>
                            </m:rPr>
                            <a:rPr lang="en-US" altLang="zh-CN" sz="3200" b="0" i="1" smtClean="0">
                              <a:latin typeface="Cambria Math" panose="02040503050406030204" pitchFamily="18" charset="0"/>
                              <a:ea typeface="Cambria Math" panose="02040503050406030204" pitchFamily="18" charset="0"/>
                            </a:rPr>
                            <m:t>𝑖</m:t>
                          </m:r>
                          <m:r>
                            <a:rPr lang="en-US" altLang="zh-CN" sz="3200" b="0" i="1" smtClean="0">
                              <a:latin typeface="Cambria Math" panose="02040503050406030204" pitchFamily="18" charset="0"/>
                              <a:ea typeface="Cambria Math" panose="02040503050406030204" pitchFamily="18" charset="0"/>
                            </a:rPr>
                            <m:t>=1</m:t>
                          </m:r>
                        </m:sub>
                        <m:sup>
                          <m:r>
                            <a:rPr lang="en-US" altLang="zh-CN" sz="3200" b="0" i="1" smtClean="0">
                              <a:latin typeface="Cambria Math" panose="02040503050406030204" pitchFamily="18" charset="0"/>
                              <a:ea typeface="Cambria Math" panose="02040503050406030204" pitchFamily="18" charset="0"/>
                            </a:rPr>
                            <m:t>𝑖</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𝑛</m:t>
                          </m:r>
                        </m:sup>
                        <m:e>
                          <m:sSub>
                            <m:sSubPr>
                              <m:ctrlPr>
                                <a:rPr lang="en-US" altLang="zh-CN" sz="3200" b="0" i="1" smtClean="0">
                                  <a:latin typeface="Cambria Math" panose="02040503050406030204" pitchFamily="18" charset="0"/>
                                  <a:ea typeface="Cambria Math" panose="02040503050406030204" pitchFamily="18" charset="0"/>
                                </a:rPr>
                              </m:ctrlPr>
                            </m:sSubPr>
                            <m:e>
                              <m:r>
                                <a:rPr lang="en-US" altLang="zh-CN" sz="3200" b="0" i="1" smtClean="0">
                                  <a:latin typeface="Cambria Math" panose="02040503050406030204" pitchFamily="18" charset="0"/>
                                  <a:ea typeface="Cambria Math" panose="02040503050406030204" pitchFamily="18" charset="0"/>
                                </a:rPr>
                                <m:t>𝐴</m:t>
                              </m:r>
                            </m:e>
                            <m:sub>
                              <m:r>
                                <a:rPr lang="en-US" altLang="zh-CN" sz="3200" b="0" i="1" smtClean="0">
                                  <a:latin typeface="Cambria Math" panose="02040503050406030204" pitchFamily="18" charset="0"/>
                                  <a:ea typeface="Cambria Math" panose="02040503050406030204" pitchFamily="18" charset="0"/>
                                </a:rPr>
                                <m:t>𝑖</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𝑗</m:t>
                              </m:r>
                            </m:sub>
                          </m:sSub>
                        </m:e>
                      </m:nary>
                    </m:oMath>
                  </m:oMathPara>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3032448" y="3833227"/>
                <a:ext cx="5848652" cy="1025024"/>
              </a:xfrm>
              <a:prstGeom prst="rect">
                <a:avLst/>
              </a:prstGeom>
              <a:blipFill rotWithShape="1">
                <a:blip r:embed="rId3"/>
                <a:stretch>
                  <a:fillRect l="-6" t="-36" r="-293" b="49"/>
                </a:stretch>
              </a:blipFill>
            </p:spPr>
            <p:txBody>
              <a:bodyPr/>
              <a:lstStyle/>
              <a:p>
                <a:r>
                  <a:rPr lang="zh-CN" altLang="en-US">
                    <a:noFill/>
                  </a:rPr>
                  <a:t> </a:t>
                </a:r>
              </a:p>
            </p:txBody>
          </p:sp>
        </mc:Fallback>
      </mc:AlternateContent>
      <p:sp>
        <p:nvSpPr>
          <p:cNvPr id="6" name="文本框 5"/>
          <p:cNvSpPr txBox="1"/>
          <p:nvPr/>
        </p:nvSpPr>
        <p:spPr>
          <a:xfrm>
            <a:off x="466530" y="3547831"/>
            <a:ext cx="1980029" cy="523220"/>
          </a:xfrm>
          <a:prstGeom prst="rect">
            <a:avLst/>
          </a:prstGeom>
          <a:noFill/>
        </p:spPr>
        <p:txBody>
          <a:bodyPr wrap="none" rtlCol="0">
            <a:spAutoFit/>
          </a:bodyPr>
          <a:lstStyle/>
          <a:p>
            <a:r>
              <a:rPr lang="zh-CN" altLang="en-US" sz="2800" dirty="0"/>
              <a:t>约束条件：</a:t>
            </a:r>
          </a:p>
        </p:txBody>
      </p:sp>
      <mc:AlternateContent xmlns:mc="http://schemas.openxmlformats.org/markup-compatibility/2006" xmlns:a14="http://schemas.microsoft.com/office/drawing/2010/main">
        <mc:Choice Requires="a14">
          <p:sp>
            <p:nvSpPr>
              <p:cNvPr id="7" name="文本框 6"/>
              <p:cNvSpPr txBox="1"/>
              <p:nvPr/>
            </p:nvSpPr>
            <p:spPr>
              <a:xfrm>
                <a:off x="466529" y="5109153"/>
                <a:ext cx="3773790" cy="523220"/>
              </a:xfrm>
              <a:prstGeom prst="rect">
                <a:avLst/>
              </a:prstGeom>
              <a:noFill/>
            </p:spPr>
            <p:txBody>
              <a:bodyPr wrap="none" rtlCol="0">
                <a:spAutoFit/>
              </a:bodyPr>
              <a:lstStyle/>
              <a:p>
                <a:r>
                  <a:rPr lang="zh-CN" altLang="en-US" sz="2800" dirty="0"/>
                  <a:t>避免新进程</a:t>
                </a:r>
                <a14:m>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sub>
                    </m:sSub>
                  </m:oMath>
                </a14:m>
                <a:r>
                  <a:rPr lang="zh-CN" altLang="en-US" sz="2800" dirty="0"/>
                  <a:t>策略：</a:t>
                </a:r>
              </a:p>
            </p:txBody>
          </p:sp>
        </mc:Choice>
        <mc:Fallback xmlns="">
          <p:sp>
            <p:nvSpPr>
              <p:cNvPr id="7" name="文本框 6"/>
              <p:cNvSpPr txBox="1">
                <a:spLocks noRot="1" noChangeAspect="1" noMove="1" noResize="1" noEditPoints="1" noAdjustHandles="1" noChangeArrowheads="1" noChangeShapeType="1" noTextEdit="1"/>
              </p:cNvSpPr>
              <p:nvPr/>
            </p:nvSpPr>
            <p:spPr>
              <a:xfrm>
                <a:off x="466529" y="5109153"/>
                <a:ext cx="3773790" cy="523220"/>
              </a:xfrm>
              <a:prstGeom prst="rect">
                <a:avLst/>
              </a:prstGeom>
              <a:blipFill rotWithShape="1">
                <a:blip r:embed="rId4"/>
                <a:stretch>
                  <a:fillRect l="-12" t="-110" r="-1318" b="1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424334" y="5666295"/>
                <a:ext cx="4175887" cy="89678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i="1" smtClean="0">
                          <a:latin typeface="Cambria Math" panose="02040503050406030204" pitchFamily="18" charset="0"/>
                        </a:rPr>
                        <m:t>∀</m:t>
                      </m:r>
                      <m:r>
                        <m:rPr>
                          <m:sty m:val="p"/>
                        </m:rPr>
                        <a:rPr lang="en-US" altLang="zh-CN" sz="2800" b="0" i="0" smtClean="0">
                          <a:latin typeface="Cambria Math" panose="02040503050406030204" pitchFamily="18" charset="0"/>
                        </a:rPr>
                        <m:t>j</m:t>
                      </m:r>
                      <m:r>
                        <a:rPr lang="en-US" altLang="zh-CN" sz="2800" b="0" i="0" smtClean="0">
                          <a:latin typeface="Cambria Math" panose="02040503050406030204" pitchFamily="18" charset="0"/>
                        </a:rPr>
                        <m:t>, </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𝑅</m:t>
                          </m:r>
                        </m:e>
                        <m:sub>
                          <m:r>
                            <a:rPr lang="en-US" altLang="zh-CN" sz="2800" b="0" i="1" smtClean="0">
                              <a:latin typeface="Cambria Math" panose="02040503050406030204" pitchFamily="18" charset="0"/>
                            </a:rPr>
                            <m:t>𝑗</m:t>
                          </m:r>
                        </m:sub>
                      </m:sSub>
                      <m:r>
                        <a:rPr lang="en-US" altLang="zh-CN" sz="2800" b="0" i="1" smtClean="0">
                          <a:latin typeface="Cambria Math" panose="02040503050406030204" pitchFamily="18" charset="0"/>
                          <a:ea typeface="Cambria Math" panose="02040503050406030204" pitchFamily="18" charset="0"/>
                        </a:rPr>
                        <m:t>≥</m:t>
                      </m:r>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𝐶</m:t>
                          </m:r>
                        </m:e>
                        <m:sub>
                          <m:r>
                            <a:rPr lang="en-US" altLang="zh-CN" sz="2800" b="0" i="1" smtClean="0">
                              <a:latin typeface="Cambria Math" panose="02040503050406030204" pitchFamily="18" charset="0"/>
                              <a:ea typeface="Cambria Math" panose="02040503050406030204" pitchFamily="18" charset="0"/>
                            </a:rPr>
                            <m:t>𝑛</m:t>
                          </m:r>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𝑗</m:t>
                          </m:r>
                        </m:sub>
                      </m:sSub>
                      <m:r>
                        <a:rPr lang="en-US" altLang="zh-CN" sz="2800" b="0" i="1" smtClean="0">
                          <a:latin typeface="Cambria Math" panose="02040503050406030204" pitchFamily="18" charset="0"/>
                          <a:ea typeface="Cambria Math" panose="02040503050406030204" pitchFamily="18" charset="0"/>
                        </a:rPr>
                        <m:t>+</m:t>
                      </m:r>
                      <m:nary>
                        <m:naryPr>
                          <m:chr m:val="∑"/>
                          <m:limLoc m:val="subSup"/>
                          <m:ctrlPr>
                            <a:rPr lang="en-US" altLang="zh-CN" sz="2800" b="0" i="1" smtClean="0">
                              <a:latin typeface="Cambria Math" panose="02040503050406030204" pitchFamily="18" charset="0"/>
                              <a:ea typeface="Cambria Math" panose="02040503050406030204" pitchFamily="18" charset="0"/>
                            </a:rPr>
                          </m:ctrlPr>
                        </m:naryPr>
                        <m:sub>
                          <m:r>
                            <m:rPr>
                              <m:brk m:alnAt="25"/>
                            </m:rP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=1</m:t>
                          </m:r>
                        </m:sub>
                        <m:sup>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𝑛</m:t>
                          </m:r>
                        </m:sup>
                        <m:e>
                          <m:sSub>
                            <m:sSubPr>
                              <m:ctrlPr>
                                <a:rPr lang="en-US" altLang="zh-CN" sz="2800" b="0" i="1" smtClean="0">
                                  <a:latin typeface="Cambria Math" panose="02040503050406030204" pitchFamily="18" charset="0"/>
                                  <a:ea typeface="Cambria Math" panose="02040503050406030204" pitchFamily="18" charset="0"/>
                                </a:rPr>
                              </m:ctrlPr>
                            </m:sSubPr>
                            <m:e>
                              <m:r>
                                <a:rPr lang="en-US" altLang="zh-CN" sz="2800" b="0" i="1" smtClean="0">
                                  <a:latin typeface="Cambria Math" panose="02040503050406030204" pitchFamily="18" charset="0"/>
                                  <a:ea typeface="Cambria Math" panose="02040503050406030204" pitchFamily="18" charset="0"/>
                                </a:rPr>
                                <m:t>𝐶</m:t>
                              </m:r>
                            </m:e>
                            <m:sub>
                              <m:r>
                                <a:rPr lang="en-US" altLang="zh-CN" sz="2800" b="0" i="1" smtClean="0">
                                  <a:latin typeface="Cambria Math" panose="02040503050406030204" pitchFamily="18" charset="0"/>
                                  <a:ea typeface="Cambria Math" panose="02040503050406030204" pitchFamily="18" charset="0"/>
                                </a:rPr>
                                <m:t>𝑖</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𝑗</m:t>
                              </m:r>
                            </m:sub>
                          </m:sSub>
                        </m:e>
                      </m:nary>
                    </m:oMath>
                  </m:oMathPara>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3424334" y="5666295"/>
                <a:ext cx="4175887" cy="896784"/>
              </a:xfrm>
              <a:prstGeom prst="rect">
                <a:avLst/>
              </a:prstGeom>
              <a:blipFill rotWithShape="1">
                <a:blip r:embed="rId5"/>
                <a:stretch>
                  <a:fillRect l="-10" t="-21" r="-1584" b="39"/>
                </a:stretch>
              </a:blipFill>
            </p:spPr>
            <p:txBody>
              <a:bodyPr/>
              <a:lstStyle/>
              <a:p>
                <a:r>
                  <a:rPr lang="zh-CN"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735" y="213360"/>
            <a:ext cx="3905885" cy="926465"/>
          </a:xfrm>
        </p:spPr>
        <p:txBody>
          <a:bodyPr/>
          <a:lstStyle/>
          <a:p>
            <a:r>
              <a:rPr lang="zh-CN" altLang="en-US">
                <a:highlight>
                  <a:srgbClr val="FFFF00"/>
                </a:highlight>
              </a:rPr>
              <a:t>资源分配拒绝</a:t>
            </a:r>
          </a:p>
        </p:txBody>
      </p:sp>
      <p:sp>
        <p:nvSpPr>
          <p:cNvPr id="3" name="Content Placeholder 2"/>
          <p:cNvSpPr>
            <a:spLocks noGrp="1"/>
          </p:cNvSpPr>
          <p:nvPr>
            <p:ph idx="1"/>
          </p:nvPr>
        </p:nvSpPr>
        <p:spPr>
          <a:xfrm>
            <a:off x="648335" y="1321435"/>
            <a:ext cx="4049789" cy="5034915"/>
          </a:xfrm>
        </p:spPr>
        <p:txBody>
          <a:bodyPr>
            <a:normAutofit/>
          </a:bodyPr>
          <a:lstStyle/>
          <a:p>
            <a:r>
              <a:rPr lang="zh-CN" altLang="en-US" sz="3200" dirty="0"/>
              <a:t>资源分配拒绝策略又称为</a:t>
            </a:r>
            <a:r>
              <a:rPr lang="en-US" altLang="zh-CN" sz="3200" dirty="0"/>
              <a:t> </a:t>
            </a:r>
            <a:r>
              <a:rPr lang="zh-CN" altLang="en-US" sz="3200" dirty="0"/>
              <a:t>银行家算法</a:t>
            </a:r>
          </a:p>
          <a:p>
            <a:endParaRPr lang="zh-CN" altLang="en-US" sz="3200" dirty="0"/>
          </a:p>
          <a:p>
            <a:r>
              <a:rPr lang="zh-CN" altLang="en-US" sz="3200" dirty="0"/>
              <a:t>安全状态指至少有一个资源分配序列不会导致死锁（即所有进程都能运行直到结束）。</a:t>
            </a:r>
          </a:p>
        </p:txBody>
      </p:sp>
      <p:sp>
        <p:nvSpPr>
          <p:cNvPr id="4" name="灯片编号占位符 3"/>
          <p:cNvSpPr>
            <a:spLocks noGrp="1"/>
          </p:cNvSpPr>
          <p:nvPr>
            <p:ph type="sldNum" sz="quarter" idx="12"/>
          </p:nvPr>
        </p:nvSpPr>
        <p:spPr/>
        <p:txBody>
          <a:bodyPr/>
          <a:lstStyle/>
          <a:p>
            <a:fld id="{9B618960-8005-486C-9A75-10CB2AAC16F9}" type="slidenum">
              <a:rPr lang="en-US" smtClean="0"/>
              <a:t>45</a:t>
            </a:fld>
            <a:endParaRPr lang="en-US"/>
          </a:p>
        </p:txBody>
      </p:sp>
      <p:sp>
        <p:nvSpPr>
          <p:cNvPr id="5" name="标题 1"/>
          <p:cNvSpPr>
            <a:spLocks noGrp="1"/>
          </p:cNvSpPr>
          <p:nvPr/>
        </p:nvSpPr>
        <p:spPr>
          <a:xfrm>
            <a:off x="6810528" y="1396365"/>
            <a:ext cx="3338195" cy="5905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t>1. </a:t>
            </a:r>
            <a:r>
              <a:rPr lang="zh-CN" altLang="en-US" sz="3200" dirty="0"/>
              <a:t>是否超声明</a:t>
            </a:r>
          </a:p>
        </p:txBody>
      </p:sp>
      <p:sp>
        <p:nvSpPr>
          <p:cNvPr id="6" name="Text Box 16"/>
          <p:cNvSpPr txBox="1"/>
          <p:nvPr/>
        </p:nvSpPr>
        <p:spPr>
          <a:xfrm>
            <a:off x="6810528" y="3000159"/>
            <a:ext cx="2778760" cy="583565"/>
          </a:xfrm>
          <a:prstGeom prst="rect">
            <a:avLst/>
          </a:prstGeom>
          <a:noFill/>
        </p:spPr>
        <p:txBody>
          <a:bodyPr wrap="square" rtlCol="0" anchor="t">
            <a:spAutoFit/>
          </a:bodyPr>
          <a:lstStyle/>
          <a:p>
            <a:r>
              <a:rPr lang="en-US" altLang="zh-CN" sz="3200" dirty="0">
                <a:sym typeface="+mn-ea"/>
              </a:rPr>
              <a:t>2. </a:t>
            </a:r>
            <a:r>
              <a:rPr lang="zh-CN" altLang="en-US" sz="3200" dirty="0">
                <a:sym typeface="+mn-ea"/>
              </a:rPr>
              <a:t>是否够资源</a:t>
            </a:r>
          </a:p>
        </p:txBody>
      </p:sp>
      <p:sp>
        <p:nvSpPr>
          <p:cNvPr id="7" name="Text Box 17"/>
          <p:cNvSpPr txBox="1"/>
          <p:nvPr/>
        </p:nvSpPr>
        <p:spPr>
          <a:xfrm>
            <a:off x="6810528" y="4467758"/>
            <a:ext cx="2265364" cy="584775"/>
          </a:xfrm>
          <a:prstGeom prst="rect">
            <a:avLst/>
          </a:prstGeom>
          <a:noFill/>
        </p:spPr>
        <p:txBody>
          <a:bodyPr wrap="none" rtlCol="0" anchor="t">
            <a:spAutoFit/>
          </a:bodyPr>
          <a:lstStyle/>
          <a:p>
            <a:r>
              <a:rPr lang="en-US" altLang="zh-CN" sz="3200" b="1" dirty="0">
                <a:sym typeface="+mn-ea"/>
              </a:rPr>
              <a:t>3. </a:t>
            </a:r>
            <a:r>
              <a:rPr lang="zh-CN" altLang="en-US" sz="3200" b="1" dirty="0">
                <a:sym typeface="+mn-ea"/>
              </a:rPr>
              <a:t>是否安全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死锁检测算法</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a:t>定义一个请求矩阵</a:t>
                </a:r>
                <a:r>
                  <a:rPr lang="en-US" altLang="zh-CN"/>
                  <a:t>Q, </a:t>
                </a:r>
                <a:r>
                  <a:rPr lang="zh-CN" altLang="en-US"/>
                  <a:t>其中</a:t>
                </a:r>
                <a14:m>
                  <m:oMath xmlns:m="http://schemas.openxmlformats.org/officeDocument/2006/math">
                    <m:sSub>
                      <m:sSubPr>
                        <m:ctrlPr>
                          <a:rPr lang="en-US" altLang="zh-CN" i="1">
                            <a:latin typeface="Cambria Math" panose="02040503050406030204" pitchFamily="18" charset="0"/>
                            <a:cs typeface="Cambria Math" panose="02040503050406030204" pitchFamily="18" charset="0"/>
                          </a:rPr>
                        </m:ctrlPr>
                      </m:sSubPr>
                      <m:e>
                        <m:r>
                          <a:rPr lang="en-US" altLang="zh-CN" i="1">
                            <a:latin typeface="Cambria Math" panose="02040503050406030204" pitchFamily="18" charset="0"/>
                            <a:cs typeface="Cambria Math" panose="02040503050406030204" pitchFamily="18" charset="0"/>
                          </a:rPr>
                          <m:t>𝑄</m:t>
                        </m:r>
                      </m:e>
                      <m:sub>
                        <m:r>
                          <a:rPr lang="en-US" altLang="zh-CN" i="1">
                            <a:latin typeface="Cambria Math" panose="02040503050406030204" pitchFamily="18" charset="0"/>
                            <a:cs typeface="Cambria Math" panose="02040503050406030204" pitchFamily="18" charset="0"/>
                          </a:rPr>
                          <m:t>𝑖</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𝑗</m:t>
                        </m:r>
                      </m:sub>
                    </m:sSub>
                  </m:oMath>
                </a14:m>
                <a:r>
                  <a:rPr lang="zh-CN" altLang="en-US">
                    <a:latin typeface="Cambria Math" panose="02040503050406030204" pitchFamily="18" charset="0"/>
                    <a:cs typeface="Cambria Math" panose="02040503050406030204" pitchFamily="18" charset="0"/>
                  </a:rPr>
                  <a:t>表示第</a:t>
                </a:r>
                <a:r>
                  <a:rPr lang="en-US" altLang="zh-CN">
                    <a:latin typeface="Cambria Math" panose="02040503050406030204" pitchFamily="18" charset="0"/>
                    <a:cs typeface="Cambria Math" panose="02040503050406030204" pitchFamily="18" charset="0"/>
                  </a:rPr>
                  <a:t>i</a:t>
                </a:r>
                <a:r>
                  <a:rPr lang="zh-CN" altLang="en-US">
                    <a:latin typeface="Cambria Math" panose="02040503050406030204" pitchFamily="18" charset="0"/>
                    <a:cs typeface="Cambria Math" panose="02040503050406030204" pitchFamily="18" charset="0"/>
                  </a:rPr>
                  <a:t>个进程要申请多少资源</a:t>
                </a:r>
                <a:r>
                  <a:rPr lang="en-US" altLang="zh-CN">
                    <a:latin typeface="Cambria Math" panose="02040503050406030204" pitchFamily="18" charset="0"/>
                    <a:cs typeface="Cambria Math" panose="02040503050406030204" pitchFamily="18" charset="0"/>
                  </a:rPr>
                  <a:t>j</a:t>
                </a:r>
              </a:p>
              <a:p>
                <a:endParaRPr lang="en-US" altLang="zh-CN">
                  <a:latin typeface="Cambria Math" panose="02040503050406030204" pitchFamily="18" charset="0"/>
                  <a:cs typeface="Cambria Math" panose="02040503050406030204" pitchFamily="18" charset="0"/>
                </a:endParaRPr>
              </a:p>
              <a:p>
                <a:r>
                  <a:rPr lang="en-US" altLang="zh-CN">
                    <a:latin typeface="Cambria Math" panose="02040503050406030204" pitchFamily="18" charset="0"/>
                    <a:cs typeface="Cambria Math" panose="02040503050406030204" pitchFamily="18" charset="0"/>
                  </a:rPr>
                  <a:t>Q</a:t>
                </a:r>
                <a:r>
                  <a:rPr lang="zh-CN" altLang="en-US">
                    <a:latin typeface="Cambria Math" panose="02040503050406030204" pitchFamily="18" charset="0"/>
                    <a:cs typeface="Cambria Math" panose="02040503050406030204" pitchFamily="18" charset="0"/>
                  </a:rPr>
                  <a:t>类似于</a:t>
                </a:r>
                <a:r>
                  <a:rPr lang="en-US" altLang="zh-CN">
                    <a:latin typeface="Cambria Math" panose="02040503050406030204" pitchFamily="18" charset="0"/>
                    <a:cs typeface="Cambria Math" panose="02040503050406030204" pitchFamily="18" charset="0"/>
                  </a:rPr>
                  <a:t> </a:t>
                </a:r>
                <a:r>
                  <a:rPr lang="zh-CN" altLang="en-US">
                    <a:latin typeface="Cambria Math" panose="02040503050406030204" pitchFamily="18" charset="0"/>
                    <a:cs typeface="Cambria Math" panose="02040503050406030204" pitchFamily="18" charset="0"/>
                  </a:rPr>
                  <a:t>死锁避免</a:t>
                </a:r>
                <a:r>
                  <a:rPr lang="en-US" altLang="zh-CN">
                    <a:latin typeface="Cambria Math" panose="02040503050406030204" pitchFamily="18" charset="0"/>
                    <a:cs typeface="Cambria Math" panose="02040503050406030204" pitchFamily="18" charset="0"/>
                  </a:rPr>
                  <a:t> </a:t>
                </a:r>
                <a:r>
                  <a:rPr lang="zh-CN" altLang="en-US">
                    <a:latin typeface="Cambria Math" panose="02040503050406030204" pitchFamily="18" charset="0"/>
                    <a:cs typeface="Cambria Math" panose="02040503050406030204" pitchFamily="18" charset="0"/>
                  </a:rPr>
                  <a:t>中的</a:t>
                </a:r>
                <a:r>
                  <a:rPr lang="en-US" altLang="zh-CN">
                    <a:latin typeface="Cambria Math" panose="02040503050406030204" pitchFamily="18" charset="0"/>
                    <a:cs typeface="Cambria Math" panose="02040503050406030204" pitchFamily="18" charset="0"/>
                  </a:rPr>
                  <a:t>C-A</a:t>
                </a:r>
              </a:p>
              <a:p>
                <a:endParaRPr lang="en-US" altLang="zh-CN">
                  <a:latin typeface="Cambria Math" panose="02040503050406030204" pitchFamily="18" charset="0"/>
                  <a:cs typeface="Cambria Math" panose="02040503050406030204" pitchFamily="18" charset="0"/>
                </a:endParaRPr>
              </a:p>
              <a:p>
                <a:r>
                  <a:rPr lang="zh-CN" altLang="en-US">
                    <a:latin typeface="Cambria Math" panose="02040503050406030204" pitchFamily="18" charset="0"/>
                    <a:cs typeface="Cambria Math" panose="02040503050406030204" pitchFamily="18" charset="0"/>
                  </a:rPr>
                  <a:t>标记未开始进程和能运行至结束进程</a:t>
                </a:r>
              </a:p>
              <a:p>
                <a:endParaRPr lang="zh-CN" altLang="en-US">
                  <a:latin typeface="Cambria Math" panose="02040503050406030204" pitchFamily="18" charset="0"/>
                  <a:cs typeface="Cambria Math" panose="02040503050406030204" pitchFamily="18" charset="0"/>
                </a:endParaRPr>
              </a:p>
              <a:p>
                <a:r>
                  <a:rPr lang="zh-CN" altLang="en-US">
                    <a:latin typeface="Cambria Math" panose="02040503050406030204" pitchFamily="18" charset="0"/>
                    <a:cs typeface="Cambria Math" panose="02040503050406030204" pitchFamily="18" charset="0"/>
                  </a:rPr>
                  <a:t>若有未标记进程，则存在死锁</a:t>
                </a:r>
              </a:p>
            </p:txBody>
          </p:sp>
        </mc:Choice>
        <mc:Fallback xmlns="">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t="-263" b="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9B618960-8005-486C-9A75-10CB2AAC16F9}"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420" y="29125"/>
            <a:ext cx="7475376" cy="651912"/>
          </a:xfrm>
        </p:spPr>
        <p:txBody>
          <a:bodyPr>
            <a:normAutofit fontScale="90000"/>
          </a:bodyPr>
          <a:lstStyle/>
          <a:p>
            <a:r>
              <a:rPr lang="zh-CN" altLang="en-US" dirty="0"/>
              <a:t>死锁恢复</a:t>
            </a:r>
            <a:r>
              <a:rPr lang="en-US" altLang="zh-CN" dirty="0"/>
              <a:t>(</a:t>
            </a:r>
            <a:r>
              <a:rPr lang="zh-CN" altLang="en-US" dirty="0"/>
              <a:t>按复杂度递增顺序列出</a:t>
            </a:r>
            <a:r>
              <a:rPr lang="en-US" altLang="zh-CN" dirty="0"/>
              <a:t>)</a:t>
            </a:r>
            <a:endParaRPr lang="zh-CN" altLang="en-US" dirty="0"/>
          </a:p>
        </p:txBody>
      </p:sp>
      <p:sp>
        <p:nvSpPr>
          <p:cNvPr id="3" name="内容占位符 2"/>
          <p:cNvSpPr>
            <a:spLocks noGrp="1"/>
          </p:cNvSpPr>
          <p:nvPr>
            <p:ph idx="1"/>
          </p:nvPr>
        </p:nvSpPr>
        <p:spPr>
          <a:xfrm>
            <a:off x="297024" y="817918"/>
            <a:ext cx="6840894" cy="5918783"/>
          </a:xfrm>
        </p:spPr>
        <p:txBody>
          <a:bodyPr>
            <a:normAutofit fontScale="92500" lnSpcReduction="20000"/>
          </a:bodyPr>
          <a:lstStyle/>
          <a:p>
            <a:r>
              <a:rPr lang="zh-CN" altLang="en-US" dirty="0">
                <a:highlight>
                  <a:srgbClr val="FFFF00"/>
                </a:highlight>
              </a:rPr>
              <a:t>取消所有死锁进程</a:t>
            </a:r>
            <a:endParaRPr lang="en-US" altLang="zh-CN" dirty="0">
              <a:highlight>
                <a:srgbClr val="FFFF00"/>
              </a:highlight>
            </a:endParaRPr>
          </a:p>
          <a:p>
            <a:pPr lvl="1"/>
            <a:r>
              <a:rPr lang="en-US" altLang="zh-CN" dirty="0">
                <a:highlight>
                  <a:srgbClr val="FFFF00"/>
                </a:highlight>
              </a:rPr>
              <a:t>OS</a:t>
            </a:r>
            <a:r>
              <a:rPr lang="zh-CN" altLang="en-US" dirty="0">
                <a:highlight>
                  <a:srgbClr val="FFFF00"/>
                </a:highlight>
              </a:rPr>
              <a:t>最常用方法</a:t>
            </a:r>
            <a:endParaRPr lang="en-US" altLang="zh-CN" dirty="0">
              <a:highlight>
                <a:srgbClr val="FFFF00"/>
              </a:highlight>
            </a:endParaRPr>
          </a:p>
          <a:p>
            <a:r>
              <a:rPr lang="zh-CN" altLang="en-US" dirty="0"/>
              <a:t>回滚并重启</a:t>
            </a:r>
            <a:endParaRPr lang="en-US" altLang="zh-CN" dirty="0"/>
          </a:p>
          <a:p>
            <a:pPr lvl="1"/>
            <a:r>
              <a:rPr lang="zh-CN" altLang="en-US" dirty="0"/>
              <a:t>把死锁进程回滚到前面定义的某些检查点，并重启</a:t>
            </a:r>
            <a:endParaRPr lang="en-US" altLang="zh-CN" dirty="0"/>
          </a:p>
          <a:p>
            <a:pPr lvl="1"/>
            <a:r>
              <a:rPr lang="zh-CN" altLang="en-US" dirty="0"/>
              <a:t>要求系统有回滚和重启机制</a:t>
            </a:r>
            <a:endParaRPr lang="en-US" altLang="zh-CN" dirty="0"/>
          </a:p>
          <a:p>
            <a:pPr lvl="1"/>
            <a:r>
              <a:rPr lang="zh-CN" altLang="en-US" dirty="0"/>
              <a:t>死锁可能再次发生</a:t>
            </a:r>
            <a:endParaRPr lang="en-US" altLang="zh-CN" dirty="0"/>
          </a:p>
          <a:p>
            <a:pPr lvl="1"/>
            <a:r>
              <a:rPr lang="zh-CN" altLang="en-US" dirty="0"/>
              <a:t>但并发进程的不确定性通常能避免死锁复发</a:t>
            </a:r>
            <a:endParaRPr lang="en-US" altLang="zh-CN" dirty="0"/>
          </a:p>
          <a:p>
            <a:endParaRPr lang="en-US" altLang="zh-CN" dirty="0"/>
          </a:p>
          <a:p>
            <a:r>
              <a:rPr lang="zh-CN" altLang="en-US"/>
              <a:t>连续取消</a:t>
            </a:r>
            <a:endParaRPr lang="en-US" altLang="zh-CN"/>
          </a:p>
          <a:p>
            <a:pPr lvl="1"/>
            <a:r>
              <a:rPr lang="zh-CN" altLang="en-US"/>
              <a:t>连续死锁进程直到不存在死锁</a:t>
            </a:r>
            <a:endParaRPr lang="en-US" altLang="zh-CN"/>
          </a:p>
          <a:p>
            <a:pPr lvl="1"/>
            <a:r>
              <a:rPr lang="zh-CN" altLang="en-US"/>
              <a:t>所</a:t>
            </a:r>
            <a:r>
              <a:rPr lang="zh-CN" altLang="en-US" dirty="0"/>
              <a:t>选取消顺序应基于最小代价原则</a:t>
            </a:r>
            <a:endParaRPr lang="en-US" altLang="zh-CN" dirty="0"/>
          </a:p>
          <a:p>
            <a:pPr lvl="1"/>
            <a:r>
              <a:rPr lang="zh-CN" altLang="en-US" dirty="0"/>
              <a:t>每次取消后，得检测是否依然存在死锁</a:t>
            </a:r>
            <a:endParaRPr lang="en-US" altLang="zh-CN" dirty="0"/>
          </a:p>
          <a:p>
            <a:r>
              <a:rPr lang="zh-CN" altLang="en-US" dirty="0"/>
              <a:t>连续抢占</a:t>
            </a:r>
            <a:endParaRPr lang="en-US" altLang="zh-CN" dirty="0"/>
          </a:p>
          <a:p>
            <a:pPr lvl="1"/>
            <a:r>
              <a:rPr lang="zh-CN" altLang="en-US" dirty="0"/>
              <a:t>连续抢占资源直到不存在死锁</a:t>
            </a:r>
            <a:endParaRPr lang="en-US" altLang="zh-CN" dirty="0"/>
          </a:p>
          <a:p>
            <a:pPr lvl="1"/>
            <a:r>
              <a:rPr lang="zh-CN" altLang="en-US" dirty="0"/>
              <a:t>同样需要基于某种代价做选择</a:t>
            </a:r>
            <a:endParaRPr lang="en-US" altLang="zh-CN" dirty="0"/>
          </a:p>
          <a:p>
            <a:pPr lvl="1"/>
            <a:r>
              <a:rPr lang="zh-CN" altLang="en-US" dirty="0"/>
              <a:t>同样需要重新检测死锁是否存在</a:t>
            </a:r>
            <a:endParaRPr lang="en-US" altLang="zh-CN" dirty="0"/>
          </a:p>
          <a:p>
            <a:pPr lvl="1"/>
            <a:r>
              <a:rPr lang="zh-CN" altLang="en-US" dirty="0"/>
              <a:t>被抢占的进程需要回滚</a:t>
            </a:r>
            <a:endParaRPr lang="en-US" altLang="zh-CN" dirty="0"/>
          </a:p>
        </p:txBody>
      </p:sp>
      <p:sp>
        <p:nvSpPr>
          <p:cNvPr id="4" name="文本框 3"/>
          <p:cNvSpPr txBox="1"/>
          <p:nvPr/>
        </p:nvSpPr>
        <p:spPr>
          <a:xfrm>
            <a:off x="7987004" y="979468"/>
            <a:ext cx="3777343" cy="5293757"/>
          </a:xfrm>
          <a:prstGeom prst="rect">
            <a:avLst/>
          </a:prstGeom>
          <a:noFill/>
        </p:spPr>
        <p:txBody>
          <a:bodyPr wrap="square" rtlCol="0">
            <a:spAutoFit/>
          </a:bodyPr>
          <a:lstStyle/>
          <a:p>
            <a:r>
              <a:rPr lang="zh-CN" altLang="en-US" sz="2600" dirty="0"/>
              <a:t>代价原则：</a:t>
            </a:r>
            <a:endParaRPr lang="en-US" altLang="zh-CN" sz="2600" dirty="0"/>
          </a:p>
          <a:p>
            <a:pPr marL="285750" indent="-285750">
              <a:buFont typeface="Arial" panose="020B0604020202020204" pitchFamily="34" charset="0"/>
              <a:buChar char="•"/>
            </a:pPr>
            <a:r>
              <a:rPr lang="zh-CN" altLang="en-US" sz="2600" dirty="0"/>
              <a:t>目前为止消耗处理器时间最少；</a:t>
            </a:r>
            <a:endParaRPr lang="en-US" altLang="zh-CN" sz="2600" dirty="0"/>
          </a:p>
          <a:p>
            <a:pPr marL="285750" indent="-285750">
              <a:buFont typeface="Arial" panose="020B0604020202020204" pitchFamily="34" charset="0"/>
              <a:buChar char="•"/>
            </a:pPr>
            <a:endParaRPr lang="en-US" altLang="zh-CN" sz="2600" dirty="0"/>
          </a:p>
          <a:p>
            <a:pPr marL="285750" indent="-285750">
              <a:buFont typeface="Arial" panose="020B0604020202020204" pitchFamily="34" charset="0"/>
              <a:buChar char="•"/>
            </a:pPr>
            <a:r>
              <a:rPr lang="zh-CN" altLang="en-US" sz="2600" dirty="0"/>
              <a:t>目前位置产生的输出最少；</a:t>
            </a:r>
            <a:endParaRPr lang="en-US" altLang="zh-CN" sz="2600" dirty="0"/>
          </a:p>
          <a:p>
            <a:pPr marL="285750" indent="-285750">
              <a:buFont typeface="Arial" panose="020B0604020202020204" pitchFamily="34" charset="0"/>
              <a:buChar char="•"/>
            </a:pPr>
            <a:endParaRPr lang="en-US" altLang="zh-CN" sz="2600" dirty="0"/>
          </a:p>
          <a:p>
            <a:pPr marL="285750" indent="-285750">
              <a:buFont typeface="Arial" panose="020B0604020202020204" pitchFamily="34" charset="0"/>
              <a:buChar char="•"/>
            </a:pPr>
            <a:r>
              <a:rPr lang="zh-CN" altLang="en-US" sz="2600" dirty="0"/>
              <a:t>预计剩下的时间最长；</a:t>
            </a:r>
            <a:endParaRPr lang="en-US" altLang="zh-CN" sz="2600" dirty="0"/>
          </a:p>
          <a:p>
            <a:pPr marL="285750" indent="-285750">
              <a:buFont typeface="Arial" panose="020B0604020202020204" pitchFamily="34" charset="0"/>
              <a:buChar char="•"/>
            </a:pPr>
            <a:endParaRPr lang="en-US" altLang="zh-CN" sz="2600" dirty="0"/>
          </a:p>
          <a:p>
            <a:pPr marL="285750" indent="-285750">
              <a:buFont typeface="Arial" panose="020B0604020202020204" pitchFamily="34" charset="0"/>
              <a:buChar char="•"/>
            </a:pPr>
            <a:r>
              <a:rPr lang="zh-CN" altLang="en-US" sz="2600" dirty="0"/>
              <a:t>目前位置分配的资源总量最少；</a:t>
            </a:r>
            <a:endParaRPr lang="en-US" altLang="zh-CN" sz="2600" dirty="0"/>
          </a:p>
          <a:p>
            <a:pPr marL="285750" indent="-285750">
              <a:buFont typeface="Arial" panose="020B0604020202020204" pitchFamily="34" charset="0"/>
              <a:buChar char="•"/>
            </a:pPr>
            <a:endParaRPr lang="en-US" altLang="zh-CN" sz="2600" dirty="0"/>
          </a:p>
          <a:p>
            <a:pPr marL="285750" indent="-285750">
              <a:buFont typeface="Arial" panose="020B0604020202020204" pitchFamily="34" charset="0"/>
              <a:buChar char="•"/>
            </a:pPr>
            <a:r>
              <a:rPr lang="zh-CN" altLang="en-US" sz="2600" dirty="0"/>
              <a:t>优先级最低</a:t>
            </a:r>
          </a:p>
        </p:txBody>
      </p:sp>
      <p:sp>
        <p:nvSpPr>
          <p:cNvPr id="5" name="灯片编号占位符 4"/>
          <p:cNvSpPr>
            <a:spLocks noGrp="1"/>
          </p:cNvSpPr>
          <p:nvPr>
            <p:ph type="sldNum" sz="quarter" idx="12"/>
          </p:nvPr>
        </p:nvSpPr>
        <p:spPr/>
        <p:txBody>
          <a:bodyPr/>
          <a:lstStyle/>
          <a:p>
            <a:fld id="{9B618960-8005-486C-9A75-10CB2AAC16F9}" type="slidenum">
              <a:rPr lang="en-US" smtClean="0"/>
              <a:t>47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highlight>
                  <a:srgbClr val="FFFF00"/>
                </a:highlight>
              </a:rPr>
              <a:t>一种综合的死锁策略</a:t>
            </a:r>
          </a:p>
        </p:txBody>
      </p:sp>
      <p:sp>
        <p:nvSpPr>
          <p:cNvPr id="3" name="内容占位符 2"/>
          <p:cNvSpPr>
            <a:spLocks noGrp="1"/>
          </p:cNvSpPr>
          <p:nvPr>
            <p:ph idx="1"/>
          </p:nvPr>
        </p:nvSpPr>
        <p:spPr/>
        <p:txBody>
          <a:bodyPr>
            <a:normAutofit/>
          </a:bodyPr>
          <a:lstStyle/>
          <a:p>
            <a:pPr marL="514350" indent="-514350">
              <a:buFont typeface="+mj-lt"/>
              <a:buAutoNum type="arabicPeriod"/>
            </a:pPr>
            <a:r>
              <a:rPr lang="zh-CN" altLang="en-US" dirty="0"/>
              <a:t>首先把资源分成几组不同的资源类</a:t>
            </a:r>
            <a:endParaRPr lang="en-US" altLang="zh-CN" dirty="0"/>
          </a:p>
          <a:p>
            <a:pPr marL="514350" indent="-514350">
              <a:buFont typeface="+mj-lt"/>
              <a:buAutoNum type="arabicPeriod"/>
            </a:pPr>
            <a:endParaRPr lang="en-US" altLang="zh-CN" dirty="0"/>
          </a:p>
          <a:p>
            <a:pPr marL="514350" indent="-514350">
              <a:buFont typeface="+mj-lt"/>
              <a:buAutoNum type="arabicPeriod"/>
            </a:pPr>
            <a:r>
              <a:rPr lang="zh-CN" altLang="en-US" dirty="0"/>
              <a:t>为预防类间由于循环等待产生死锁，可使用线性排序策略</a:t>
            </a:r>
            <a:endParaRPr lang="en-US" altLang="zh-CN" dirty="0"/>
          </a:p>
          <a:p>
            <a:pPr marL="514350" indent="-514350">
              <a:buFont typeface="+mj-lt"/>
              <a:buAutoNum type="arabicPeriod"/>
            </a:pPr>
            <a:endParaRPr lang="en-US" altLang="zh-CN" dirty="0"/>
          </a:p>
          <a:p>
            <a:pPr marL="514350" indent="-514350">
              <a:buFont typeface="+mj-lt"/>
              <a:buAutoNum type="arabicPeriod"/>
            </a:pPr>
            <a:r>
              <a:rPr lang="zh-CN" altLang="en-US" dirty="0"/>
              <a:t>各类中，使用该类最适合的算法</a:t>
            </a:r>
            <a:endParaRPr lang="en-US" altLang="zh-CN" dirty="0"/>
          </a:p>
        </p:txBody>
      </p:sp>
      <p:sp>
        <p:nvSpPr>
          <p:cNvPr id="4" name="灯片编号占位符 3"/>
          <p:cNvSpPr>
            <a:spLocks noGrp="1"/>
          </p:cNvSpPr>
          <p:nvPr>
            <p:ph type="sldNum" sz="quarter" idx="12"/>
          </p:nvPr>
        </p:nvSpPr>
        <p:spPr/>
        <p:txBody>
          <a:bodyPr/>
          <a:lstStyle/>
          <a:p>
            <a:fld id="{9B618960-8005-486C-9A75-10CB2AAC16F9}"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95" y="137160"/>
            <a:ext cx="4352925" cy="793750"/>
          </a:xfrm>
        </p:spPr>
        <p:txBody>
          <a:bodyPr/>
          <a:lstStyle/>
          <a:p>
            <a:r>
              <a:rPr lang="zh-CN" altLang="en-US"/>
              <a:t>哲学家就餐问题</a:t>
            </a:r>
          </a:p>
        </p:txBody>
      </p:sp>
      <p:pic>
        <p:nvPicPr>
          <p:cNvPr id="5" name="Content Placeholder 4"/>
          <p:cNvPicPr>
            <a:picLocks noGrp="1" noChangeAspect="1"/>
          </p:cNvPicPr>
          <p:nvPr>
            <p:ph sz="half" idx="2"/>
          </p:nvPr>
        </p:nvPicPr>
        <p:blipFill>
          <a:blip r:embed="rId2"/>
          <a:stretch>
            <a:fillRect/>
          </a:stretch>
        </p:blipFill>
        <p:spPr>
          <a:xfrm>
            <a:off x="294640" y="1024255"/>
            <a:ext cx="5645150" cy="5740400"/>
          </a:xfrm>
          <a:prstGeom prst="rect">
            <a:avLst/>
          </a:prstGeom>
        </p:spPr>
      </p:pic>
      <p:sp>
        <p:nvSpPr>
          <p:cNvPr id="6" name="Text Box 5"/>
          <p:cNvSpPr txBox="1"/>
          <p:nvPr/>
        </p:nvSpPr>
        <p:spPr>
          <a:xfrm>
            <a:off x="6440280" y="418990"/>
            <a:ext cx="4793615" cy="1568450"/>
          </a:xfrm>
          <a:prstGeom prst="rect">
            <a:avLst/>
          </a:prstGeom>
          <a:noFill/>
        </p:spPr>
        <p:txBody>
          <a:bodyPr wrap="square" rtlCol="0">
            <a:spAutoFit/>
          </a:bodyPr>
          <a:lstStyle/>
          <a:p>
            <a:r>
              <a:rPr lang="zh-CN" altLang="en-US" sz="2400" dirty="0"/>
              <a:t>背景：</a:t>
            </a:r>
          </a:p>
          <a:p>
            <a:r>
              <a:rPr lang="zh-CN" altLang="en-US" sz="2400" dirty="0"/>
              <a:t>一张圆桌有一碗面和</a:t>
            </a:r>
            <a:r>
              <a:rPr lang="en-US" altLang="zh-CN" sz="2400" dirty="0"/>
              <a:t>5</a:t>
            </a:r>
            <a:r>
              <a:rPr lang="zh-CN" altLang="en-US" sz="2400" dirty="0"/>
              <a:t>个盘子；</a:t>
            </a:r>
          </a:p>
          <a:p>
            <a:r>
              <a:rPr lang="en-US" altLang="zh-CN" sz="2400" dirty="0"/>
              <a:t>5</a:t>
            </a:r>
            <a:r>
              <a:rPr lang="zh-CN" altLang="en-US" sz="2400" dirty="0"/>
              <a:t>位哲学家，每位一个盘子；</a:t>
            </a:r>
          </a:p>
          <a:p>
            <a:r>
              <a:rPr lang="zh-CN" altLang="en-US" sz="2400" dirty="0"/>
              <a:t>叉子</a:t>
            </a:r>
            <a:r>
              <a:rPr lang="en-US" altLang="zh-CN" sz="2400" dirty="0"/>
              <a:t>5</a:t>
            </a:r>
            <a:r>
              <a:rPr lang="zh-CN" altLang="en-US" sz="2400" dirty="0"/>
              <a:t>把，摆放如图。</a:t>
            </a:r>
            <a:endParaRPr lang="zh-CN" altLang="en-US" dirty="0"/>
          </a:p>
        </p:txBody>
      </p:sp>
      <p:sp>
        <p:nvSpPr>
          <p:cNvPr id="7" name="Text Box 6"/>
          <p:cNvSpPr txBox="1"/>
          <p:nvPr/>
        </p:nvSpPr>
        <p:spPr>
          <a:xfrm>
            <a:off x="6440280" y="2108473"/>
            <a:ext cx="4869180" cy="1198880"/>
          </a:xfrm>
          <a:prstGeom prst="rect">
            <a:avLst/>
          </a:prstGeom>
          <a:noFill/>
        </p:spPr>
        <p:txBody>
          <a:bodyPr wrap="square" rtlCol="0" anchor="t">
            <a:spAutoFit/>
          </a:bodyPr>
          <a:lstStyle/>
          <a:p>
            <a:r>
              <a:rPr lang="zh-CN" altLang="en-US" sz="2400" dirty="0">
                <a:sym typeface="+mn-ea"/>
              </a:rPr>
              <a:t>规定：</a:t>
            </a:r>
          </a:p>
          <a:p>
            <a:r>
              <a:rPr lang="zh-CN" altLang="en-US" sz="2400" dirty="0">
                <a:sym typeface="+mn-ea"/>
              </a:rPr>
              <a:t>每位哲学家需要</a:t>
            </a:r>
            <a:r>
              <a:rPr lang="en-US" altLang="zh-CN" sz="2400" dirty="0">
                <a:sym typeface="+mn-ea"/>
              </a:rPr>
              <a:t>2</a:t>
            </a:r>
            <a:r>
              <a:rPr lang="zh-CN" altLang="en-US" sz="2400" dirty="0">
                <a:sym typeface="+mn-ea"/>
              </a:rPr>
              <a:t>把叉子来吃面；</a:t>
            </a:r>
            <a:endParaRPr lang="zh-CN" altLang="en-US" sz="2400" dirty="0"/>
          </a:p>
          <a:p>
            <a:r>
              <a:rPr lang="zh-CN" altLang="en-US" sz="2400" dirty="0">
                <a:sym typeface="+mn-ea"/>
              </a:rPr>
              <a:t>不能同时使用同一把叉子。</a:t>
            </a:r>
          </a:p>
        </p:txBody>
      </p:sp>
      <p:sp>
        <p:nvSpPr>
          <p:cNvPr id="8" name="Text Box 7"/>
          <p:cNvSpPr txBox="1"/>
          <p:nvPr/>
        </p:nvSpPr>
        <p:spPr>
          <a:xfrm>
            <a:off x="6440280" y="3550648"/>
            <a:ext cx="4869180" cy="1198880"/>
          </a:xfrm>
          <a:prstGeom prst="rect">
            <a:avLst/>
          </a:prstGeom>
          <a:noFill/>
        </p:spPr>
        <p:txBody>
          <a:bodyPr wrap="square" rtlCol="0" anchor="t">
            <a:spAutoFit/>
          </a:bodyPr>
          <a:lstStyle/>
          <a:p>
            <a:r>
              <a:rPr lang="zh-CN" altLang="en-US" sz="2400" dirty="0">
                <a:sym typeface="+mn-ea"/>
              </a:rPr>
              <a:t>问题：</a:t>
            </a:r>
          </a:p>
          <a:p>
            <a:r>
              <a:rPr lang="zh-CN" altLang="en-US" sz="2400" dirty="0">
                <a:sym typeface="+mn-ea"/>
              </a:rPr>
              <a:t>设计一套吃饭的礼仪（算法），</a:t>
            </a:r>
          </a:p>
          <a:p>
            <a:r>
              <a:rPr lang="zh-CN" altLang="en-US" sz="2400" dirty="0">
                <a:sym typeface="+mn-ea"/>
              </a:rPr>
              <a:t>避免死锁和饥饿。</a:t>
            </a:r>
          </a:p>
        </p:txBody>
      </p:sp>
      <p:sp>
        <p:nvSpPr>
          <p:cNvPr id="9" name="Text Box 4"/>
          <p:cNvSpPr txBox="1"/>
          <p:nvPr/>
        </p:nvSpPr>
        <p:spPr>
          <a:xfrm>
            <a:off x="6440280" y="4992823"/>
            <a:ext cx="4051300" cy="1568450"/>
          </a:xfrm>
          <a:prstGeom prst="rect">
            <a:avLst/>
          </a:prstGeom>
          <a:noFill/>
        </p:spPr>
        <p:txBody>
          <a:bodyPr wrap="square" rtlCol="0">
            <a:spAutoFit/>
          </a:bodyPr>
          <a:lstStyle/>
          <a:p>
            <a:r>
              <a:rPr lang="zh-CN" altLang="en-US" sz="2400" dirty="0"/>
              <a:t>思路：</a:t>
            </a:r>
          </a:p>
          <a:p>
            <a:r>
              <a:rPr lang="zh-CN" altLang="en-US" sz="2400" dirty="0"/>
              <a:t>限制最多</a:t>
            </a:r>
            <a:r>
              <a:rPr lang="en-US" altLang="zh-CN" sz="2400" dirty="0"/>
              <a:t>4</a:t>
            </a:r>
            <a:r>
              <a:rPr lang="zh-CN" altLang="en-US" sz="2400" dirty="0"/>
              <a:t>个哲学家进入</a:t>
            </a:r>
            <a:r>
              <a:rPr lang="zh-CN" altLang="en-US" sz="2400" dirty="0">
                <a:solidFill>
                  <a:srgbClr val="FF0000"/>
                </a:solidFill>
              </a:rPr>
              <a:t>餐厅</a:t>
            </a:r>
            <a:r>
              <a:rPr lang="zh-CN" altLang="en-US" sz="2400" dirty="0"/>
              <a:t>，</a:t>
            </a:r>
          </a:p>
          <a:p>
            <a:r>
              <a:rPr lang="zh-CN" altLang="en-US" sz="2400" dirty="0"/>
              <a:t>这样，总有一个哲学家能拿到两把叉子。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2175388" y="1896241"/>
            <a:ext cx="732257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solidFill>
                  <a:srgbClr val="4F4F4F"/>
                </a:solidFill>
                <a:latin typeface="宋体" panose="02010600030101010101" pitchFamily="2" charset="-122"/>
                <a:ea typeface="宋体" panose="02010600030101010101" pitchFamily="2" charset="-122"/>
                <a:cs typeface="宋体" panose="02010600030101010101" pitchFamily="2" charset="-122"/>
              </a:rPr>
              <a:t>方便：作为用户</a:t>
            </a:r>
            <a:r>
              <a:rPr lang="en-US" altLang="zh-CN" b="1" dirty="0">
                <a:solidFill>
                  <a:srgbClr val="4F4F4F"/>
                </a:solidFill>
                <a:latin typeface="宋体" panose="02010600030101010101" pitchFamily="2" charset="-122"/>
                <a:ea typeface="宋体" panose="02010600030101010101" pitchFamily="2" charset="-122"/>
                <a:cs typeface="宋体" panose="02010600030101010101" pitchFamily="2" charset="-122"/>
              </a:rPr>
              <a:t>/</a:t>
            </a:r>
            <a:r>
              <a:rPr lang="zh-CN" altLang="en-US" b="1" dirty="0">
                <a:solidFill>
                  <a:srgbClr val="4F4F4F"/>
                </a:solidFill>
                <a:latin typeface="宋体" panose="02010600030101010101" pitchFamily="2" charset="-122"/>
                <a:ea typeface="宋体" panose="02010600030101010101" pitchFamily="2" charset="-122"/>
                <a:cs typeface="宋体" panose="02010600030101010101" pitchFamily="2" charset="-122"/>
              </a:rPr>
              <a:t>计算机接口</a:t>
            </a:r>
            <a:endParaRPr lang="zh-CN" altLang="en-US" b="1" dirty="0">
              <a:latin typeface="宋体" panose="02010600030101010101" pitchFamily="2" charset="-122"/>
              <a:ea typeface="宋体" panose="02010600030101010101" pitchFamily="2" charset="-122"/>
              <a:cs typeface="宋体" panose="02010600030101010101" pitchFamily="2" charset="-122"/>
            </a:endParaRPr>
          </a:p>
        </p:txBody>
      </p:sp>
      <p:sp>
        <p:nvSpPr>
          <p:cNvPr id="5" name="标题 1"/>
          <p:cNvSpPr txBox="1"/>
          <p:nvPr/>
        </p:nvSpPr>
        <p:spPr>
          <a:xfrm>
            <a:off x="2175388" y="3536027"/>
            <a:ext cx="732257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有效：作为资源管理器</a:t>
            </a:r>
          </a:p>
        </p:txBody>
      </p:sp>
      <p:sp>
        <p:nvSpPr>
          <p:cNvPr id="6" name="标题 1"/>
          <p:cNvSpPr txBox="1"/>
          <p:nvPr/>
        </p:nvSpPr>
        <p:spPr>
          <a:xfrm>
            <a:off x="2175388" y="5167312"/>
            <a:ext cx="732257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扩展能力：OS的易扩展性</a:t>
            </a:r>
          </a:p>
        </p:txBody>
      </p:sp>
      <p:sp>
        <p:nvSpPr>
          <p:cNvPr id="7" name="标题 1"/>
          <p:cNvSpPr txBox="1"/>
          <p:nvPr/>
        </p:nvSpPr>
        <p:spPr>
          <a:xfrm>
            <a:off x="582561"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highlight>
                  <a:srgbClr val="FFFF00"/>
                </a:highlight>
              </a:rPr>
              <a:t>OS</a:t>
            </a:r>
            <a:r>
              <a:rPr lang="zh-CN" altLang="en-US" b="1" dirty="0">
                <a:highlight>
                  <a:srgbClr val="FFFF00"/>
                </a:highlight>
              </a:rPr>
              <a:t>三个主要目标</a:t>
            </a:r>
          </a:p>
        </p:txBody>
      </p:sp>
      <p:sp>
        <p:nvSpPr>
          <p:cNvPr id="2" name="灯片编号占位符 1"/>
          <p:cNvSpPr>
            <a:spLocks noGrp="1"/>
          </p:cNvSpPr>
          <p:nvPr>
            <p:ph type="sldNum" sz="quarter" idx="12"/>
          </p:nvPr>
        </p:nvSpPr>
        <p:spPr/>
        <p:txBody>
          <a:bodyPr/>
          <a:lstStyle/>
          <a:p>
            <a:fld id="{D75B5637-C3CB-4C8A-8640-3609C004F1D9}" type="slidenum">
              <a:rPr lang="zh-CN" altLang="en-US" smtClean="0"/>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pPr algn="ctr"/>
            <a:r>
              <a:rPr lang="zh-CN" altLang="en-US" dirty="0"/>
              <a:t>内存管理</a:t>
            </a:r>
          </a:p>
        </p:txBody>
      </p:sp>
      <p:sp>
        <p:nvSpPr>
          <p:cNvPr id="7" name="副标题 6"/>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75B5637-C3CB-4C8A-8640-3609C004F1D9}" type="slidenum">
              <a:rPr lang="zh-CN" altLang="en-US" smtClean="0"/>
              <a:t>50</a:t>
            </a:fld>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内存管理的需求</a:t>
            </a:r>
          </a:p>
        </p:txBody>
      </p:sp>
      <p:sp>
        <p:nvSpPr>
          <p:cNvPr id="3" name="内容占位符 2"/>
          <p:cNvSpPr>
            <a:spLocks noGrp="1"/>
          </p:cNvSpPr>
          <p:nvPr>
            <p:ph idx="1"/>
          </p:nvPr>
        </p:nvSpPr>
        <p:spPr/>
        <p:txBody>
          <a:bodyPr/>
          <a:lstStyle/>
          <a:p>
            <a:pPr marL="0" indent="0">
              <a:buNone/>
            </a:pPr>
            <a:r>
              <a:rPr lang="zh-CN" altLang="en-US" dirty="0"/>
              <a:t>在研究与内存管理相关的各种机制和策略时，清楚内存管理要满足的需求非常有用。</a:t>
            </a:r>
            <a:endParaRPr lang="en-US" altLang="zh-CN" dirty="0"/>
          </a:p>
          <a:p>
            <a:pPr marL="0" indent="0">
              <a:buNone/>
            </a:pPr>
            <a:r>
              <a:rPr lang="zh-CN" altLang="en-US" dirty="0"/>
              <a:t>内存管理的需求如下：</a:t>
            </a:r>
            <a:endParaRPr lang="en-US" altLang="zh-CN" dirty="0"/>
          </a:p>
          <a:p>
            <a:pPr marL="514350" indent="-514350">
              <a:buFont typeface="+mj-lt"/>
              <a:buAutoNum type="arabicPeriod"/>
            </a:pPr>
            <a:r>
              <a:rPr lang="zh-CN" altLang="en-US" dirty="0"/>
              <a:t>重定位：换入换出，物理地址，逻辑地址</a:t>
            </a:r>
            <a:endParaRPr lang="en-US" altLang="zh-CN" dirty="0"/>
          </a:p>
          <a:p>
            <a:pPr marL="514350" indent="-514350">
              <a:buFont typeface="+mj-lt"/>
              <a:buAutoNum type="arabicPeriod"/>
            </a:pPr>
            <a:r>
              <a:rPr lang="zh-CN" altLang="en-US" dirty="0"/>
              <a:t>保护：不能访问别人也不给别人访问</a:t>
            </a:r>
            <a:endParaRPr lang="en-US" altLang="zh-CN" dirty="0"/>
          </a:p>
          <a:p>
            <a:pPr marL="514350" indent="-514350">
              <a:buFont typeface="+mj-lt"/>
              <a:buAutoNum type="arabicPeriod"/>
            </a:pPr>
            <a:r>
              <a:rPr lang="zh-CN" altLang="en-US" dirty="0"/>
              <a:t>共享：基本保护下，对共享区域受控访问</a:t>
            </a:r>
            <a:endParaRPr lang="en-US" altLang="zh-CN" dirty="0"/>
          </a:p>
          <a:p>
            <a:pPr marL="514350" indent="-514350">
              <a:buFont typeface="+mj-lt"/>
              <a:buAutoNum type="arabicPeriod"/>
            </a:pPr>
            <a:r>
              <a:rPr lang="zh-CN" altLang="en-US" dirty="0"/>
              <a:t>逻辑组织：大多数程序被组织成模块</a:t>
            </a:r>
            <a:r>
              <a:rPr lang="en-US" altLang="zh-CN" dirty="0"/>
              <a:t>--</a:t>
            </a:r>
            <a:r>
              <a:rPr lang="zh-CN" altLang="en-US" dirty="0"/>
              <a:t>分段</a:t>
            </a:r>
            <a:endParaRPr lang="en-US" altLang="zh-CN" dirty="0"/>
          </a:p>
          <a:p>
            <a:pPr marL="514350" indent="-514350">
              <a:buFont typeface="+mj-lt"/>
              <a:buAutoNum type="arabicPeriod"/>
            </a:pPr>
            <a:r>
              <a:rPr lang="zh-CN" altLang="en-US" dirty="0"/>
              <a:t>物理组织：内外存，信息流的组织</a:t>
            </a:r>
            <a:endParaRPr lang="en-US" altLang="zh-CN" dirty="0"/>
          </a:p>
        </p:txBody>
      </p:sp>
      <p:sp>
        <p:nvSpPr>
          <p:cNvPr id="4" name="Text Box 22"/>
          <p:cNvSpPr txBox="1"/>
          <p:nvPr/>
        </p:nvSpPr>
        <p:spPr>
          <a:xfrm>
            <a:off x="8300719" y="2743856"/>
            <a:ext cx="3633777" cy="922020"/>
          </a:xfrm>
          <a:prstGeom prst="rect">
            <a:avLst/>
          </a:prstGeom>
          <a:noFill/>
        </p:spPr>
        <p:txBody>
          <a:bodyPr wrap="square" rtlCol="0" anchor="t">
            <a:spAutoFit/>
          </a:bodyPr>
          <a:lstStyle/>
          <a:p>
            <a:pPr algn="l"/>
            <a:r>
              <a:rPr lang="zh-CN" altLang="en-US" dirty="0">
                <a:highlight>
                  <a:srgbClr val="FFFF00"/>
                </a:highlight>
              </a:rPr>
              <a:t>分页的逻辑地址</a:t>
            </a:r>
            <a:r>
              <a:rPr lang="en-US" altLang="zh-CN" dirty="0">
                <a:highlight>
                  <a:srgbClr val="FFFF00"/>
                </a:highlight>
              </a:rPr>
              <a:t>--&gt;</a:t>
            </a:r>
            <a:r>
              <a:rPr lang="zh-CN" altLang="en-US" dirty="0">
                <a:highlight>
                  <a:srgbClr val="FFFF00"/>
                </a:highlight>
              </a:rPr>
              <a:t>物理地址</a:t>
            </a:r>
          </a:p>
          <a:p>
            <a:pPr algn="l"/>
            <a:r>
              <a:rPr lang="zh-CN" altLang="en-US" dirty="0"/>
              <a:t>页号</a:t>
            </a:r>
            <a:r>
              <a:rPr lang="en-US" altLang="zh-CN" dirty="0"/>
              <a:t>--&gt;</a:t>
            </a:r>
            <a:r>
              <a:rPr lang="zh-CN" altLang="en-US" dirty="0"/>
              <a:t>页框号</a:t>
            </a:r>
          </a:p>
          <a:p>
            <a:pPr algn="l"/>
            <a:r>
              <a:rPr lang="zh-CN" altLang="en-US" dirty="0"/>
              <a:t>偏移量不变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内存分区</a:t>
            </a:r>
          </a:p>
        </p:txBody>
      </p:sp>
      <p:sp>
        <p:nvSpPr>
          <p:cNvPr id="3" name="内容占位符 2"/>
          <p:cNvSpPr>
            <a:spLocks noGrp="1"/>
          </p:cNvSpPr>
          <p:nvPr>
            <p:ph idx="1"/>
          </p:nvPr>
        </p:nvSpPr>
        <p:spPr/>
        <p:txBody>
          <a:bodyPr/>
          <a:lstStyle/>
          <a:p>
            <a:pPr fontAlgn="auto">
              <a:spcAft>
                <a:spcPts val="0"/>
              </a:spcAft>
              <a:buFont typeface="Wingdings" panose="05000000000000000000" pitchFamily="2" charset="2"/>
              <a:buChar char="l"/>
              <a:defRPr/>
            </a:pPr>
            <a:r>
              <a:rPr lang="zh-CN" altLang="en-US" sz="3200" dirty="0">
                <a:solidFill>
                  <a:schemeClr val="tx1">
                    <a:lumMod val="85000"/>
                    <a:lumOff val="15000"/>
                  </a:schemeClr>
                </a:solidFill>
              </a:rPr>
              <a:t>内存管理的主要操作是处理器把程序装入内存中执行</a:t>
            </a:r>
            <a:endParaRPr lang="en-NZ" altLang="zh-CN" sz="3200" dirty="0">
              <a:solidFill>
                <a:schemeClr val="tx1">
                  <a:lumMod val="85000"/>
                  <a:lumOff val="15000"/>
                </a:schemeClr>
              </a:solidFill>
            </a:endParaRPr>
          </a:p>
          <a:p>
            <a:pPr marL="1027430" lvl="5" indent="-279400">
              <a:buClr>
                <a:schemeClr val="accent1">
                  <a:lumMod val="75000"/>
                </a:schemeClr>
              </a:buClr>
              <a:buFont typeface="Wingdings" panose="05000000000000000000" pitchFamily="2" charset="2"/>
              <a:buChar char="§"/>
              <a:defRPr/>
            </a:pPr>
            <a:r>
              <a:rPr lang="en-NZ" altLang="zh-CN" sz="3200" dirty="0"/>
              <a:t> </a:t>
            </a:r>
            <a:r>
              <a:rPr lang="zh-CN" altLang="en-US" sz="3200" dirty="0"/>
              <a:t>涉及虚存（虚拟内存）的复杂方案</a:t>
            </a:r>
            <a:endParaRPr lang="en-NZ" altLang="zh-CN" sz="3200" dirty="0"/>
          </a:p>
          <a:p>
            <a:pPr marL="1082675" lvl="3" indent="-346075" fontAlgn="auto">
              <a:spcAft>
                <a:spcPts val="0"/>
              </a:spcAft>
              <a:buClr>
                <a:schemeClr val="accent1">
                  <a:lumMod val="75000"/>
                </a:schemeClr>
              </a:buClr>
              <a:buSzPct val="100000"/>
              <a:buFont typeface="Wingdings" panose="05000000000000000000" pitchFamily="2" charset="2"/>
              <a:buChar char="§"/>
              <a:defRPr/>
            </a:pPr>
            <a:r>
              <a:rPr lang="zh-CN" altLang="en-US" sz="3200" dirty="0">
                <a:solidFill>
                  <a:schemeClr val="tx1">
                    <a:lumMod val="85000"/>
                    <a:lumOff val="15000"/>
                  </a:schemeClr>
                </a:solidFill>
              </a:rPr>
              <a:t>基于分段和分页这两种基本技术</a:t>
            </a:r>
            <a:endParaRPr lang="en-NZ" altLang="zh-CN" sz="3200" dirty="0">
              <a:solidFill>
                <a:schemeClr val="tx1">
                  <a:lumMod val="85000"/>
                  <a:lumOff val="15000"/>
                </a:schemeClr>
              </a:solidFill>
            </a:endParaRPr>
          </a:p>
          <a:p>
            <a:pPr marL="342900" lvl="2" indent="-342900" fontAlgn="auto">
              <a:spcAft>
                <a:spcPts val="0"/>
              </a:spcAft>
              <a:defRPr/>
            </a:pPr>
            <a:endParaRPr lang="en-US" altLang="zh-CN" sz="3200" dirty="0">
              <a:solidFill>
                <a:schemeClr val="tx1">
                  <a:lumMod val="85000"/>
                  <a:lumOff val="15000"/>
                </a:schemeClr>
              </a:solidFill>
            </a:endParaRPr>
          </a:p>
          <a:p>
            <a:pPr marL="457200" lvl="2" indent="-457200" fontAlgn="auto">
              <a:spcAft>
                <a:spcPts val="0"/>
              </a:spcAft>
              <a:buFont typeface="Wingdings" panose="05000000000000000000" pitchFamily="2" charset="2"/>
              <a:buChar char="l"/>
              <a:defRPr/>
            </a:pPr>
            <a:r>
              <a:rPr lang="zh-CN" altLang="en-US" sz="3200" dirty="0">
                <a:solidFill>
                  <a:schemeClr val="tx1">
                    <a:lumMod val="85000"/>
                    <a:lumOff val="15000"/>
                  </a:schemeClr>
                </a:solidFill>
              </a:rPr>
              <a:t>分区技术</a:t>
            </a:r>
            <a:endParaRPr lang="en-NZ" altLang="zh-CN" sz="3200" dirty="0">
              <a:solidFill>
                <a:schemeClr val="tx1">
                  <a:lumMod val="85000"/>
                  <a:lumOff val="15000"/>
                </a:schemeClr>
              </a:solidFill>
            </a:endParaRPr>
          </a:p>
          <a:p>
            <a:pPr marL="1078230" lvl="5" indent="-278130">
              <a:buClr>
                <a:schemeClr val="accent1">
                  <a:lumMod val="75000"/>
                </a:schemeClr>
              </a:buClr>
              <a:buFont typeface="Wingdings" panose="05000000000000000000" pitchFamily="2" charset="2"/>
              <a:buChar char="§"/>
              <a:defRPr/>
            </a:pPr>
            <a:r>
              <a:rPr lang="zh-CN" altLang="en-US" sz="3200" dirty="0"/>
              <a:t>曾用在许多过时的操作系统中</a:t>
            </a:r>
            <a:endParaRPr lang="en-NZ" altLang="zh-CN" sz="3200" dirty="0"/>
          </a:p>
          <a:p>
            <a:pPr marL="1078230" lvl="5" indent="-278130">
              <a:buClr>
                <a:schemeClr val="accent1">
                  <a:lumMod val="75000"/>
                </a:schemeClr>
              </a:buClr>
              <a:buFont typeface="Wingdings" panose="05000000000000000000" pitchFamily="2" charset="2"/>
              <a:buChar char="§"/>
              <a:defRPr/>
            </a:pPr>
            <a:r>
              <a:rPr lang="zh-CN" altLang="en-US" sz="3200" dirty="0"/>
              <a:t>不涉及虚存的简单技术</a:t>
            </a:r>
            <a:endParaRPr lang="en-NZ" altLang="zh-CN" sz="3200" dirty="0"/>
          </a:p>
          <a:p>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highlight>
                  <a:srgbClr val="FFFF00"/>
                </a:highlight>
              </a:rPr>
              <a:t>固定分区</a:t>
            </a:r>
          </a:p>
        </p:txBody>
      </p:sp>
      <p:sp>
        <p:nvSpPr>
          <p:cNvPr id="3" name="内容占位符 2"/>
          <p:cNvSpPr>
            <a:spLocks noGrp="1"/>
          </p:cNvSpPr>
          <p:nvPr>
            <p:ph idx="1"/>
          </p:nvPr>
        </p:nvSpPr>
        <p:spPr/>
        <p:txBody>
          <a:bodyPr>
            <a:normAutofit/>
          </a:bodyPr>
          <a:lstStyle/>
          <a:p>
            <a:pPr>
              <a:buFont typeface="Wingdings" panose="05000000000000000000" pitchFamily="2" charset="2"/>
              <a:buChar char="l"/>
            </a:pPr>
            <a:r>
              <a:rPr lang="zh-CN" altLang="en-US" sz="3200" dirty="0"/>
              <a:t>大多数内存管理方案：</a:t>
            </a:r>
            <a:endParaRPr lang="en-US" altLang="zh-CN" sz="3200" dirty="0"/>
          </a:p>
          <a:p>
            <a:pPr lvl="1">
              <a:buClr>
                <a:schemeClr val="accent5"/>
              </a:buClr>
              <a:buFont typeface="Wingdings" panose="05000000000000000000" pitchFamily="2" charset="2"/>
              <a:buChar char="n"/>
            </a:pPr>
            <a:r>
              <a:rPr lang="en-US" altLang="zh-CN" sz="3200" dirty="0"/>
              <a:t>OS</a:t>
            </a:r>
            <a:r>
              <a:rPr lang="zh-CN" altLang="en-US" sz="3200" dirty="0"/>
              <a:t>占据内存中的某些固定部分</a:t>
            </a:r>
            <a:endParaRPr lang="en-US" altLang="zh-CN" sz="3200" dirty="0"/>
          </a:p>
          <a:p>
            <a:pPr lvl="1">
              <a:buClr>
                <a:schemeClr val="accent5"/>
              </a:buClr>
              <a:buFont typeface="Wingdings" panose="05000000000000000000" pitchFamily="2" charset="2"/>
              <a:buChar char="n"/>
            </a:pPr>
            <a:r>
              <a:rPr lang="zh-CN" altLang="en-US" sz="3200" dirty="0"/>
              <a:t>其余部分供多个用户进程使用</a:t>
            </a:r>
            <a:r>
              <a:rPr lang="en-US" altLang="zh-CN" sz="3200" dirty="0"/>
              <a:t>----</a:t>
            </a:r>
            <a:r>
              <a:rPr lang="zh-CN" altLang="en-US" sz="3200" dirty="0"/>
              <a:t>最简单管理方案：分区</a:t>
            </a:r>
            <a:endParaRPr lang="en-US" altLang="zh-CN" sz="3200" dirty="0"/>
          </a:p>
          <a:p>
            <a:endParaRPr lang="en-US" altLang="zh-CN" sz="3200" dirty="0"/>
          </a:p>
          <a:p>
            <a:pPr>
              <a:buFont typeface="Wingdings" panose="05000000000000000000" pitchFamily="2" charset="2"/>
              <a:buChar char="l"/>
            </a:pPr>
            <a:r>
              <a:rPr lang="zh-CN" altLang="en-US" sz="3200" dirty="0"/>
              <a:t>分区大小：分区数量固定，限制了活动进程数</a:t>
            </a:r>
            <a:endParaRPr lang="en-US" altLang="zh-CN" sz="3200" dirty="0"/>
          </a:p>
          <a:p>
            <a:pPr lvl="1">
              <a:buClr>
                <a:schemeClr val="accent5"/>
              </a:buClr>
              <a:buFont typeface="Wingdings" panose="05000000000000000000" pitchFamily="2" charset="2"/>
              <a:buChar char="n"/>
            </a:pPr>
            <a:r>
              <a:rPr lang="zh-CN" altLang="en-US" sz="3200" dirty="0"/>
              <a:t>大小相等的分区：不利大程序（覆盖技术）</a:t>
            </a:r>
            <a:endParaRPr lang="en-US" altLang="zh-CN" sz="3200" dirty="0"/>
          </a:p>
          <a:p>
            <a:pPr lvl="1">
              <a:buClr>
                <a:schemeClr val="accent5"/>
              </a:buClr>
              <a:buFont typeface="Wingdings" panose="05000000000000000000" pitchFamily="2" charset="2"/>
              <a:buChar char="n"/>
            </a:pPr>
            <a:r>
              <a:rPr lang="zh-CN" altLang="en-US" sz="3200" dirty="0"/>
              <a:t>大小不等的分区：小程序也占一分区</a:t>
            </a:r>
            <a:endParaRPr lang="en-US" altLang="zh-CN" sz="32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highlight>
                  <a:srgbClr val="FFFF00"/>
                </a:highlight>
              </a:rPr>
              <a:t>动态分区</a:t>
            </a:r>
          </a:p>
        </p:txBody>
      </p:sp>
      <p:sp>
        <p:nvSpPr>
          <p:cNvPr id="3" name="内容占位符 2"/>
          <p:cNvSpPr>
            <a:spLocks noGrp="1"/>
          </p:cNvSpPr>
          <p:nvPr>
            <p:ph idx="1"/>
          </p:nvPr>
        </p:nvSpPr>
        <p:spPr/>
        <p:txBody>
          <a:bodyPr/>
          <a:lstStyle/>
          <a:p>
            <a:r>
              <a:rPr lang="zh-CN" altLang="en-US" dirty="0"/>
              <a:t>分区长度和数量是可变的</a:t>
            </a:r>
            <a:endParaRPr lang="en-US" altLang="zh-CN" dirty="0"/>
          </a:p>
          <a:p>
            <a:r>
              <a:rPr lang="zh-CN" altLang="en-US" dirty="0"/>
              <a:t>进程装入内存时，系统会分配一块与其所需容量完全相等的内存空间</a:t>
            </a:r>
            <a:endParaRPr lang="en-US" altLang="zh-CN" dirty="0"/>
          </a:p>
          <a:p>
            <a:r>
              <a:rPr lang="zh-CN" altLang="en-US" dirty="0"/>
              <a:t>若内存不足，则换出一个进程</a:t>
            </a:r>
            <a:endParaRPr lang="en-US" altLang="zh-CN" dirty="0"/>
          </a:p>
          <a:p>
            <a:endParaRPr lang="en-US" altLang="zh-CN" dirty="0"/>
          </a:p>
          <a:p>
            <a:r>
              <a:rPr lang="zh-CN" altLang="en-US" dirty="0"/>
              <a:t>缺点：外部碎片现象</a:t>
            </a:r>
            <a:r>
              <a:rPr lang="en-US" altLang="zh-CN" dirty="0"/>
              <a:t>--</a:t>
            </a:r>
            <a:r>
              <a:rPr lang="zh-CN" altLang="en-US" dirty="0"/>
              <a:t>随着时间推移，内存中形成了越来越多的“空洞”，内存利用率随之下降</a:t>
            </a:r>
            <a:endParaRPr lang="en-US" altLang="zh-CN" dirty="0"/>
          </a:p>
          <a:p>
            <a:r>
              <a:rPr lang="zh-CN" altLang="en-US" dirty="0"/>
              <a:t>压缩：</a:t>
            </a:r>
            <a:r>
              <a:rPr lang="en-US" altLang="zh-CN" dirty="0"/>
              <a:t>OS</a:t>
            </a:r>
            <a:r>
              <a:rPr lang="zh-CN" altLang="en-US" dirty="0"/>
              <a:t>不时地移动进程，使空闲空间连成一片</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放置算法</a:t>
            </a:r>
          </a:p>
        </p:txBody>
      </p:sp>
      <p:sp>
        <p:nvSpPr>
          <p:cNvPr id="3" name="内容占位符 2"/>
          <p:cNvSpPr>
            <a:spLocks noGrp="1"/>
          </p:cNvSpPr>
          <p:nvPr>
            <p:ph idx="1"/>
          </p:nvPr>
        </p:nvSpPr>
        <p:spPr/>
        <p:txBody>
          <a:bodyPr>
            <a:normAutofit lnSpcReduction="10000"/>
          </a:bodyPr>
          <a:lstStyle/>
          <a:p>
            <a:r>
              <a:rPr lang="zh-CN" altLang="en-US" dirty="0"/>
              <a:t>压缩费时，需要巧妙地把进程分配到内存中</a:t>
            </a:r>
            <a:endParaRPr lang="en-US" altLang="zh-CN" dirty="0"/>
          </a:p>
          <a:p>
            <a:r>
              <a:rPr lang="zh-CN" altLang="en-US" dirty="0"/>
              <a:t>当有多个足够大的空闲块，</a:t>
            </a:r>
            <a:r>
              <a:rPr lang="en-US" altLang="zh-CN" dirty="0"/>
              <a:t>OS</a:t>
            </a:r>
            <a:r>
              <a:rPr lang="zh-CN" altLang="en-US" dirty="0"/>
              <a:t>该将进程分配到哪个</a:t>
            </a:r>
            <a:endParaRPr lang="en-US" altLang="zh-CN" dirty="0"/>
          </a:p>
          <a:p>
            <a:endParaRPr lang="en-US" altLang="zh-CN" dirty="0"/>
          </a:p>
          <a:p>
            <a:r>
              <a:rPr lang="zh-CN" altLang="en-US" dirty="0">
                <a:highlight>
                  <a:srgbClr val="FFFF00"/>
                </a:highlight>
              </a:rPr>
              <a:t>三种放置算法</a:t>
            </a:r>
            <a:r>
              <a:rPr lang="zh-CN" altLang="en-US" dirty="0"/>
              <a:t>：</a:t>
            </a:r>
            <a:endParaRPr lang="en-US" altLang="zh-CN" dirty="0"/>
          </a:p>
          <a:p>
            <a:r>
              <a:rPr lang="zh-CN" altLang="en-US" dirty="0"/>
              <a:t>首次适配：从头开始，找到第一个足够大的空闲块</a:t>
            </a:r>
            <a:endParaRPr lang="en-US" altLang="zh-CN" dirty="0"/>
          </a:p>
          <a:p>
            <a:r>
              <a:rPr lang="zh-CN" altLang="en-US" dirty="0"/>
              <a:t>下次适配：从上次操作的块开始，找到第一个足够大的空闲块</a:t>
            </a:r>
            <a:endParaRPr lang="en-US" altLang="zh-CN" dirty="0"/>
          </a:p>
          <a:p>
            <a:r>
              <a:rPr lang="zh-CN" altLang="en-US" dirty="0"/>
              <a:t>最佳适配：考虑所有足够大的块，选最小的</a:t>
            </a:r>
            <a:endParaRPr lang="en-US" altLang="zh-CN" dirty="0"/>
          </a:p>
          <a:p>
            <a:endParaRPr lang="en-US" altLang="zh-CN" dirty="0"/>
          </a:p>
          <a:p>
            <a:r>
              <a:rPr lang="zh-CN" altLang="en-US" dirty="0"/>
              <a:t>置换算法：在空间不足时，选择哪个进程换出</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2379" y="169182"/>
            <a:ext cx="2567473" cy="819863"/>
          </a:xfrm>
        </p:spPr>
        <p:txBody>
          <a:bodyPr/>
          <a:lstStyle/>
          <a:p>
            <a:r>
              <a:rPr lang="zh-CN" altLang="en-US" dirty="0"/>
              <a:t>伙伴系统</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25016" y="1060515"/>
                <a:ext cx="7232779" cy="5349616"/>
              </a:xfrm>
            </p:spPr>
            <p:txBody>
              <a:bodyPr>
                <a:normAutofit/>
              </a:bodyPr>
              <a:lstStyle/>
              <a:p>
                <a:r>
                  <a:rPr lang="zh-CN" altLang="en-US" dirty="0"/>
                  <a:t>固定分区：限制活动进程数，内存利用率低</a:t>
                </a:r>
                <a:endParaRPr lang="en-US" altLang="zh-CN" dirty="0"/>
              </a:p>
              <a:p>
                <a:r>
                  <a:rPr lang="zh-CN" altLang="en-US" dirty="0"/>
                  <a:t>动态分区：难维护，压缩开销大</a:t>
                </a:r>
                <a:endParaRPr lang="en-US" altLang="zh-CN" dirty="0"/>
              </a:p>
              <a:p>
                <a:endParaRPr lang="en-US" altLang="zh-CN" dirty="0"/>
              </a:p>
              <a:p>
                <a:r>
                  <a:rPr lang="zh-CN" altLang="en-US" dirty="0"/>
                  <a:t>记可分配内存总大小为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𝑈</m:t>
                        </m:r>
                      </m:sup>
                    </m:sSup>
                  </m:oMath>
                </a14:m>
                <a:endParaRPr lang="en-US" altLang="zh-CN" dirty="0"/>
              </a:p>
              <a:p>
                <a:r>
                  <a:rPr lang="zh-CN" altLang="en-US" dirty="0"/>
                  <a:t>记最小内存分配单元为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𝐿</m:t>
                        </m:r>
                      </m:sup>
                    </m:sSup>
                  </m:oMath>
                </a14:m>
                <a:endParaRPr lang="en-US" altLang="zh-CN" dirty="0"/>
              </a:p>
              <a:p>
                <a:r>
                  <a:rPr lang="zh-CN" altLang="en-US" dirty="0"/>
                  <a:t>伙伴系统中可用内存块大小为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𝑖</m:t>
                        </m:r>
                      </m:sup>
                    </m:sSup>
                  </m:oMath>
                </a14:m>
                <a:r>
                  <a:rPr lang="zh-CN" altLang="en-US" dirty="0"/>
                  <a:t>，</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b="0" i="1" dirty="0" smtClean="0">
                          <a:latin typeface="Cambria Math" panose="02040503050406030204" pitchFamily="18" charset="0"/>
                        </a:rPr>
                        <m:t>𝐿</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𝑖</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𝑈</m:t>
                      </m:r>
                    </m:oMath>
                  </m:oMathPara>
                </a14:m>
                <a:endParaRPr lang="en-US" altLang="zh-CN" dirty="0"/>
              </a:p>
              <a:p>
                <a:r>
                  <a:rPr lang="zh-CN" altLang="en-US" dirty="0"/>
                  <a:t>对一个大小为</a:t>
                </a:r>
                <a:r>
                  <a:rPr lang="en-US" altLang="zh-CN" dirty="0"/>
                  <a:t>k</a:t>
                </a:r>
                <a:r>
                  <a:rPr lang="zh-CN" altLang="en-US" dirty="0"/>
                  <a:t>的块请求，找到</a:t>
                </a:r>
                <a:r>
                  <a:rPr lang="en-US" altLang="zh-CN" dirty="0" err="1"/>
                  <a:t>i</a:t>
                </a:r>
                <a:r>
                  <a:rPr lang="zh-CN" altLang="en-US" dirty="0"/>
                  <a:t>满足</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p>
                      </m:sSup>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𝑖</m:t>
                          </m:r>
                        </m:sup>
                      </m:sSup>
                    </m:oMath>
                  </m:oMathPara>
                </a14:m>
                <a:endParaRPr lang="en-US" altLang="zh-CN" b="0" dirty="0">
                  <a:ea typeface="Cambria Math" panose="02040503050406030204" pitchFamily="18" charset="0"/>
                </a:endParaRPr>
              </a:p>
              <a:p>
                <a:pPr marL="0" indent="0">
                  <a:buNone/>
                </a:pPr>
                <a:r>
                  <a:rPr lang="zh-CN" altLang="en-US" dirty="0"/>
                  <a:t>然后找到一个大小为</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𝑖</m:t>
                        </m:r>
                      </m:sup>
                    </m:sSup>
                  </m:oMath>
                </a14:m>
                <a:r>
                  <a:rPr lang="zh-CN" altLang="en-US" dirty="0"/>
                  <a:t>的空洞</a:t>
                </a:r>
                <a:endParaRPr lang="en-US" altLang="zh-CN" dirty="0"/>
              </a:p>
              <a:p>
                <a:endParaRPr lang="en-US" altLang="zh-CN" dirty="0"/>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325016" y="1060515"/>
                <a:ext cx="7232779" cy="5349616"/>
              </a:xfrm>
              <a:blipFill rotWithShape="1">
                <a:blip r:embed="rId2"/>
                <a:stretch>
                  <a:fillRect l="-7" t="-37" b="-455"/>
                </a:stretch>
              </a:blipFill>
            </p:spPr>
            <p:txBody>
              <a:bodyPr/>
              <a:lstStyle/>
              <a:p>
                <a:r>
                  <a:rPr lang="zh-CN" altLang="en-US">
                    <a:noFill/>
                  </a:rPr>
                  <a:t> </a:t>
                </a: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985" y="1653572"/>
            <a:ext cx="6095999" cy="28157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a:t>虚拟内存</a:t>
            </a:r>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75B5637-C3CB-4C8A-8640-3609C004F1D9}" type="slidenum">
              <a:rPr lang="zh-CN" altLang="en-US" smtClean="0"/>
              <a:t>57</a:t>
            </a:fld>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916" y="285007"/>
            <a:ext cx="3448665" cy="766964"/>
          </a:xfrm>
        </p:spPr>
        <p:txBody>
          <a:bodyPr/>
          <a:lstStyle/>
          <a:p>
            <a:r>
              <a:rPr lang="zh-CN" altLang="en-US" b="1" dirty="0"/>
              <a:t>构想的实现</a:t>
            </a:r>
          </a:p>
        </p:txBody>
      </p:sp>
      <p:sp>
        <p:nvSpPr>
          <p:cNvPr id="4" name="矩形: 圆角 3"/>
          <p:cNvSpPr/>
          <p:nvPr/>
        </p:nvSpPr>
        <p:spPr>
          <a:xfrm>
            <a:off x="759542" y="1325895"/>
            <a:ext cx="10417944" cy="1810595"/>
          </a:xfrm>
          <a:prstGeom prst="roundRect">
            <a:avLst/>
          </a:prstGeom>
          <a:solidFill>
            <a:schemeClr val="bg2"/>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 name="文本框 4"/>
          <p:cNvSpPr txBox="1"/>
          <p:nvPr/>
        </p:nvSpPr>
        <p:spPr>
          <a:xfrm>
            <a:off x="1071717" y="1406013"/>
            <a:ext cx="3775393" cy="523220"/>
          </a:xfrm>
          <a:prstGeom prst="rect">
            <a:avLst/>
          </a:prstGeom>
          <a:noFill/>
        </p:spPr>
        <p:txBody>
          <a:bodyPr wrap="none" rtlCol="0">
            <a:spAutoFit/>
          </a:bodyPr>
          <a:lstStyle/>
          <a:p>
            <a:r>
              <a:rPr lang="zh-CN" altLang="en-US" sz="2800" b="1" dirty="0"/>
              <a:t>在内存中保留多个进程</a:t>
            </a:r>
          </a:p>
        </p:txBody>
      </p:sp>
      <p:sp>
        <p:nvSpPr>
          <p:cNvPr id="6" name="文本框 5"/>
          <p:cNvSpPr txBox="1"/>
          <p:nvPr/>
        </p:nvSpPr>
        <p:spPr>
          <a:xfrm>
            <a:off x="1297858" y="2191862"/>
            <a:ext cx="9161482" cy="523220"/>
          </a:xfrm>
          <a:prstGeom prst="rect">
            <a:avLst/>
          </a:prstGeom>
          <a:noFill/>
        </p:spPr>
        <p:txBody>
          <a:bodyPr wrap="none" rtlCol="0">
            <a:spAutoFit/>
          </a:bodyPr>
          <a:lstStyle/>
          <a:p>
            <a:r>
              <a:rPr lang="zh-CN" altLang="en-US" sz="2800" dirty="0"/>
              <a:t>放多点进程，容易总有就绪态进程，更有效利用了处理器</a:t>
            </a:r>
          </a:p>
        </p:txBody>
      </p:sp>
      <p:sp>
        <p:nvSpPr>
          <p:cNvPr id="7" name="矩形: 圆角 6"/>
          <p:cNvSpPr/>
          <p:nvPr/>
        </p:nvSpPr>
        <p:spPr>
          <a:xfrm>
            <a:off x="759542" y="3581049"/>
            <a:ext cx="10417944" cy="2750925"/>
          </a:xfrm>
          <a:prstGeom prst="roundRect">
            <a:avLst/>
          </a:prstGeom>
          <a:solidFill>
            <a:schemeClr val="bg2"/>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8" name="文本框 7"/>
          <p:cNvSpPr txBox="1"/>
          <p:nvPr/>
        </p:nvSpPr>
        <p:spPr>
          <a:xfrm>
            <a:off x="1071717" y="3661167"/>
            <a:ext cx="4217821" cy="523220"/>
          </a:xfrm>
          <a:prstGeom prst="rect">
            <a:avLst/>
          </a:prstGeom>
          <a:noFill/>
        </p:spPr>
        <p:txBody>
          <a:bodyPr wrap="none" rtlCol="0">
            <a:spAutoFit/>
          </a:bodyPr>
          <a:lstStyle/>
          <a:p>
            <a:r>
              <a:rPr lang="zh-CN" altLang="en-US" sz="2800" b="1" dirty="0"/>
              <a:t>进程可大于全部内存空间</a:t>
            </a:r>
          </a:p>
        </p:txBody>
      </p:sp>
      <p:sp>
        <p:nvSpPr>
          <p:cNvPr id="9" name="文本框 8"/>
          <p:cNvSpPr txBox="1"/>
          <p:nvPr/>
        </p:nvSpPr>
        <p:spPr>
          <a:xfrm>
            <a:off x="1297858" y="4367336"/>
            <a:ext cx="1683474" cy="523220"/>
          </a:xfrm>
          <a:prstGeom prst="rect">
            <a:avLst/>
          </a:prstGeom>
          <a:noFill/>
        </p:spPr>
        <p:txBody>
          <a:bodyPr wrap="none" rtlCol="0">
            <a:spAutoFit/>
          </a:bodyPr>
          <a:lstStyle/>
          <a:p>
            <a:r>
              <a:rPr lang="zh-CN" altLang="en-US" sz="2800" dirty="0"/>
              <a:t>覆盖技术</a:t>
            </a:r>
          </a:p>
        </p:txBody>
      </p:sp>
      <p:sp>
        <p:nvSpPr>
          <p:cNvPr id="10" name="文本框 9"/>
          <p:cNvSpPr txBox="1"/>
          <p:nvPr/>
        </p:nvSpPr>
        <p:spPr>
          <a:xfrm>
            <a:off x="1297858" y="5134211"/>
            <a:ext cx="7709162" cy="954107"/>
          </a:xfrm>
          <a:prstGeom prst="rect">
            <a:avLst/>
          </a:prstGeom>
          <a:noFill/>
        </p:spPr>
        <p:txBody>
          <a:bodyPr wrap="none" rtlCol="0">
            <a:spAutoFit/>
          </a:bodyPr>
          <a:lstStyle/>
          <a:p>
            <a:r>
              <a:rPr lang="zh-CN" altLang="en-US" sz="2800" dirty="0"/>
              <a:t>虚存技术：实存储器</a:t>
            </a:r>
            <a:r>
              <a:rPr lang="en-US" altLang="zh-CN" sz="2800" dirty="0"/>
              <a:t>(</a:t>
            </a:r>
            <a:r>
              <a:rPr lang="zh-CN" altLang="en-US" sz="2800" dirty="0"/>
              <a:t>内存、实存</a:t>
            </a:r>
            <a:r>
              <a:rPr lang="en-US" altLang="zh-CN" sz="2800" dirty="0"/>
              <a:t>)</a:t>
            </a:r>
            <a:r>
              <a:rPr lang="zh-CN" altLang="en-US" sz="2800" dirty="0"/>
              <a:t>，</a:t>
            </a:r>
            <a:endParaRPr lang="en-US" altLang="zh-CN" sz="2800" dirty="0"/>
          </a:p>
          <a:p>
            <a:r>
              <a:rPr lang="en-US" altLang="zh-CN" sz="2800" dirty="0"/>
              <a:t>                  </a:t>
            </a:r>
            <a:r>
              <a:rPr lang="zh-CN" altLang="en-US" sz="2800" dirty="0"/>
              <a:t>虚拟内存</a:t>
            </a:r>
            <a:r>
              <a:rPr lang="en-US" altLang="zh-CN" sz="2800" dirty="0"/>
              <a:t>(</a:t>
            </a:r>
            <a:r>
              <a:rPr lang="zh-CN" altLang="en-US" sz="2800" dirty="0"/>
              <a:t>用户感知到的内存、虚存</a:t>
            </a:r>
            <a:r>
              <a:rPr lang="en-US" altLang="zh-CN" sz="2800" dirty="0"/>
              <a:t>)</a:t>
            </a:r>
            <a:endParaRPr lang="zh-CN" altLang="en-US" sz="2800" dirty="0"/>
          </a:p>
        </p:txBody>
      </p:sp>
      <p:sp>
        <p:nvSpPr>
          <p:cNvPr id="3" name="灯片编号占位符 2"/>
          <p:cNvSpPr>
            <a:spLocks noGrp="1"/>
          </p:cNvSpPr>
          <p:nvPr>
            <p:ph type="sldNum" sz="quarter" idx="12"/>
          </p:nvPr>
        </p:nvSpPr>
        <p:spPr/>
        <p:txBody>
          <a:bodyPr/>
          <a:lstStyle/>
          <a:p>
            <a:fld id="{00C862B9-74E0-4350-9510-4D77239DCB42}" type="slidenum">
              <a:rPr lang="zh-CN" altLang="en-US" smtClean="0"/>
              <a:t>58</a:t>
            </a:fld>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s 15"/>
          <p:cNvSpPr/>
          <p:nvPr/>
        </p:nvSpPr>
        <p:spPr>
          <a:xfrm>
            <a:off x="3629025" y="4411980"/>
            <a:ext cx="7644130" cy="1780540"/>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5" name="Rounded Rectangle 4"/>
          <p:cNvSpPr/>
          <p:nvPr/>
        </p:nvSpPr>
        <p:spPr>
          <a:xfrm>
            <a:off x="744220" y="1386840"/>
            <a:ext cx="2022475" cy="5156835"/>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1010" y="214630"/>
            <a:ext cx="3684270" cy="958850"/>
          </a:xfrm>
        </p:spPr>
        <p:txBody>
          <a:bodyPr/>
          <a:lstStyle/>
          <a:p>
            <a:r>
              <a:rPr lang="zh-CN" altLang="en-US" b="1"/>
              <a:t>虚存可行探讨</a:t>
            </a:r>
          </a:p>
        </p:txBody>
      </p:sp>
      <p:graphicFrame>
        <p:nvGraphicFramePr>
          <p:cNvPr id="4" name="Content Placeholder 3"/>
          <p:cNvGraphicFramePr>
            <a:graphicFrameLocks noGrp="1"/>
          </p:cNvGraphicFramePr>
          <p:nvPr>
            <p:ph idx="1"/>
          </p:nvPr>
        </p:nvGraphicFramePr>
        <p:xfrm>
          <a:off x="1035050" y="1632585"/>
          <a:ext cx="1440815" cy="3474720"/>
        </p:xfrm>
        <a:graphic>
          <a:graphicData uri="http://schemas.openxmlformats.org/drawingml/2006/table">
            <a:tbl>
              <a:tblPr firstRow="1" bandRow="1">
                <a:tableStyleId>{5C22544A-7EE6-4342-B048-85BDC9FD1C3A}</a:tableStyleId>
              </a:tblPr>
              <a:tblGrid>
                <a:gridCol w="1440815">
                  <a:extLst>
                    <a:ext uri="{9D8B030D-6E8A-4147-A177-3AD203B41FA5}">
                      <a16:colId xmlns:a16="http://schemas.microsoft.com/office/drawing/2014/main" val="20000"/>
                    </a:ext>
                  </a:extLst>
                </a:gridCol>
              </a:tblGrid>
              <a:tr h="579120">
                <a:tc>
                  <a:txBody>
                    <a:bodyPr/>
                    <a:lstStyle/>
                    <a:p>
                      <a:pPr algn="ctr">
                        <a:buNone/>
                      </a:pPr>
                      <a:r>
                        <a:rPr lang="zh-CN" altLang="en-US" sz="3200" b="0">
                          <a:solidFill>
                            <a:schemeClr val="tx1"/>
                          </a:solidFill>
                        </a:rPr>
                        <a:t>大进程</a:t>
                      </a: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95605">
                <a:tc>
                  <a:txBody>
                    <a:bodyPr/>
                    <a:lstStyle/>
                    <a:p>
                      <a:pPr algn="ctr">
                        <a:buNone/>
                      </a:pPr>
                      <a:r>
                        <a:rPr lang="en-US" sz="3200"/>
                        <a:t>A</a:t>
                      </a:r>
                    </a:p>
                  </a:txBody>
                  <a:tcPr>
                    <a:lnL>
                      <a:noFill/>
                    </a:lnL>
                    <a:lnR>
                      <a:noFill/>
                    </a:lnR>
                    <a:lnT>
                      <a:noFill/>
                    </a:lnT>
                    <a:lnB>
                      <a:noFill/>
                    </a:lnB>
                    <a:lnTlToBr>
                      <a:noFill/>
                    </a:lnTlToBr>
                    <a:lnBlToTr>
                      <a:noFill/>
                    </a:lnBlToTr>
                  </a:tcPr>
                </a:tc>
                <a:extLst>
                  <a:ext uri="{0D108BD9-81ED-4DB2-BD59-A6C34878D82A}">
                    <a16:rowId xmlns:a16="http://schemas.microsoft.com/office/drawing/2014/main" val="10001"/>
                  </a:ext>
                </a:extLst>
              </a:tr>
              <a:tr h="511175">
                <a:tc>
                  <a:txBody>
                    <a:bodyPr/>
                    <a:lstStyle/>
                    <a:p>
                      <a:pPr algn="ctr">
                        <a:buNone/>
                      </a:pPr>
                      <a:r>
                        <a:rPr lang="en-US" sz="3200"/>
                        <a:t>B</a:t>
                      </a:r>
                    </a:p>
                  </a:txBody>
                  <a:tcPr>
                    <a:lnL>
                      <a:noFill/>
                    </a:lnL>
                    <a:lnR>
                      <a:noFill/>
                    </a:lnR>
                    <a:lnT>
                      <a:noFill/>
                    </a:lnT>
                    <a:lnB>
                      <a:noFill/>
                    </a:lnB>
                    <a:lnTlToBr>
                      <a:noFill/>
                    </a:lnTlToBr>
                    <a:lnBlToTr>
                      <a:noFill/>
                    </a:lnBlToTr>
                  </a:tcPr>
                </a:tc>
                <a:extLst>
                  <a:ext uri="{0D108BD9-81ED-4DB2-BD59-A6C34878D82A}">
                    <a16:rowId xmlns:a16="http://schemas.microsoft.com/office/drawing/2014/main" val="10002"/>
                  </a:ext>
                </a:extLst>
              </a:tr>
              <a:tr h="579120">
                <a:tc>
                  <a:txBody>
                    <a:bodyPr/>
                    <a:lstStyle/>
                    <a:p>
                      <a:pPr algn="ctr">
                        <a:buNone/>
                      </a:pPr>
                      <a:r>
                        <a:rPr lang="en-US" altLang="zh-CN" sz="3200"/>
                        <a:t>...</a:t>
                      </a:r>
                    </a:p>
                  </a:txBody>
                  <a:tcPr>
                    <a:lnL>
                      <a:noFill/>
                    </a:lnL>
                    <a:lnR>
                      <a:noFill/>
                    </a:lnR>
                    <a:lnT>
                      <a:noFill/>
                    </a:lnT>
                    <a:lnB>
                      <a:noFill/>
                    </a:lnB>
                    <a:lnTlToBr>
                      <a:noFill/>
                    </a:lnTlToBr>
                    <a:lnBlToTr>
                      <a:noFill/>
                    </a:lnBlToTr>
                  </a:tcPr>
                </a:tc>
                <a:extLst>
                  <a:ext uri="{0D108BD9-81ED-4DB2-BD59-A6C34878D82A}">
                    <a16:rowId xmlns:a16="http://schemas.microsoft.com/office/drawing/2014/main" val="10003"/>
                  </a:ext>
                </a:extLst>
              </a:tr>
              <a:tr h="501650">
                <a:tc>
                  <a:txBody>
                    <a:bodyPr/>
                    <a:lstStyle/>
                    <a:p>
                      <a:pPr algn="ctr">
                        <a:buNone/>
                      </a:pPr>
                      <a:r>
                        <a:rPr lang="en-US" sz="3200"/>
                        <a:t>Y</a:t>
                      </a:r>
                    </a:p>
                  </a:txBody>
                  <a:tcPr>
                    <a:lnL>
                      <a:noFill/>
                    </a:lnL>
                    <a:lnR>
                      <a:noFill/>
                    </a:lnR>
                    <a:lnT>
                      <a:noFill/>
                    </a:lnT>
                    <a:lnB>
                      <a:noFill/>
                    </a:lnB>
                    <a:lnTlToBr>
                      <a:noFill/>
                    </a:lnTlToBr>
                    <a:lnBlToTr>
                      <a:noFill/>
                    </a:lnBlToTr>
                  </a:tcPr>
                </a:tc>
                <a:extLst>
                  <a:ext uri="{0D108BD9-81ED-4DB2-BD59-A6C34878D82A}">
                    <a16:rowId xmlns:a16="http://schemas.microsoft.com/office/drawing/2014/main" val="10004"/>
                  </a:ext>
                </a:extLst>
              </a:tr>
              <a:tr h="579120">
                <a:tc>
                  <a:txBody>
                    <a:bodyPr/>
                    <a:lstStyle/>
                    <a:p>
                      <a:pPr algn="ctr">
                        <a:buNone/>
                      </a:pPr>
                      <a:r>
                        <a:rPr lang="en-US" sz="3200"/>
                        <a:t>Z</a:t>
                      </a:r>
                    </a:p>
                  </a:txBody>
                  <a:tcPr>
                    <a:lnL>
                      <a:noFill/>
                    </a:lnL>
                    <a:lnR>
                      <a:noFill/>
                    </a:lnR>
                    <a:lnT>
                      <a:noFill/>
                    </a:lnT>
                    <a:lnB>
                      <a:noFill/>
                    </a:lnB>
                    <a:lnTlToBr>
                      <a:noFill/>
                    </a:lnTlToBr>
                    <a:lnBlToTr>
                      <a:noFill/>
                    </a:lnBlToTr>
                  </a:tcPr>
                </a:tc>
                <a:extLst>
                  <a:ext uri="{0D108BD9-81ED-4DB2-BD59-A6C34878D82A}">
                    <a16:rowId xmlns:a16="http://schemas.microsoft.com/office/drawing/2014/main" val="10005"/>
                  </a:ext>
                </a:extLst>
              </a:tr>
            </a:tbl>
          </a:graphicData>
        </a:graphic>
      </p:graphicFrame>
      <p:sp>
        <p:nvSpPr>
          <p:cNvPr id="6" name="Text Box 5"/>
          <p:cNvSpPr txBox="1"/>
          <p:nvPr/>
        </p:nvSpPr>
        <p:spPr>
          <a:xfrm>
            <a:off x="1198880" y="5682615"/>
            <a:ext cx="999490" cy="583565"/>
          </a:xfrm>
          <a:prstGeom prst="rect">
            <a:avLst/>
          </a:prstGeom>
          <a:noFill/>
        </p:spPr>
        <p:txBody>
          <a:bodyPr wrap="none" rtlCol="0">
            <a:spAutoFit/>
          </a:bodyPr>
          <a:lstStyle/>
          <a:p>
            <a:r>
              <a:rPr lang="zh-CN" altLang="en-US" sz="3200" b="1"/>
              <a:t>内存</a:t>
            </a:r>
          </a:p>
        </p:txBody>
      </p:sp>
      <p:sp>
        <p:nvSpPr>
          <p:cNvPr id="7" name="Rectangles 6"/>
          <p:cNvSpPr/>
          <p:nvPr/>
        </p:nvSpPr>
        <p:spPr>
          <a:xfrm>
            <a:off x="3629025" y="2992120"/>
            <a:ext cx="7644130" cy="109537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Text Box 8"/>
          <p:cNvSpPr txBox="1"/>
          <p:nvPr/>
        </p:nvSpPr>
        <p:spPr>
          <a:xfrm>
            <a:off x="3889375" y="3090545"/>
            <a:ext cx="4241800" cy="460375"/>
          </a:xfrm>
          <a:prstGeom prst="rect">
            <a:avLst/>
          </a:prstGeom>
          <a:noFill/>
        </p:spPr>
        <p:txBody>
          <a:bodyPr wrap="square" rtlCol="0">
            <a:spAutoFit/>
          </a:bodyPr>
          <a:lstStyle/>
          <a:p>
            <a:r>
              <a:rPr lang="zh-CN" altLang="en-US" sz="2400" b="1"/>
              <a:t>不使用虚存的简单分块：</a:t>
            </a:r>
          </a:p>
        </p:txBody>
      </p:sp>
      <p:sp>
        <p:nvSpPr>
          <p:cNvPr id="10" name="Text Box 9"/>
          <p:cNvSpPr txBox="1"/>
          <p:nvPr/>
        </p:nvSpPr>
        <p:spPr>
          <a:xfrm>
            <a:off x="4547235" y="5600065"/>
            <a:ext cx="4193540" cy="460375"/>
          </a:xfrm>
          <a:prstGeom prst="rect">
            <a:avLst/>
          </a:prstGeom>
          <a:noFill/>
        </p:spPr>
        <p:txBody>
          <a:bodyPr wrap="square" rtlCol="0">
            <a:spAutoFit/>
          </a:bodyPr>
          <a:lstStyle/>
          <a:p>
            <a:r>
              <a:rPr lang="zh-CN" altLang="en-US" sz="2400" b="1">
                <a:solidFill>
                  <a:srgbClr val="FF0000"/>
                </a:solidFill>
              </a:rPr>
              <a:t>缺点</a:t>
            </a:r>
            <a:r>
              <a:rPr lang="zh-CN" altLang="en-US" sz="2400"/>
              <a:t>：内存访问可能引发缺块</a:t>
            </a:r>
          </a:p>
        </p:txBody>
      </p:sp>
      <p:sp>
        <p:nvSpPr>
          <p:cNvPr id="11" name="Text Box 10"/>
          <p:cNvSpPr txBox="1"/>
          <p:nvPr/>
        </p:nvSpPr>
        <p:spPr>
          <a:xfrm>
            <a:off x="4547235" y="3635375"/>
            <a:ext cx="3840480" cy="460375"/>
          </a:xfrm>
          <a:prstGeom prst="rect">
            <a:avLst/>
          </a:prstGeom>
          <a:noFill/>
        </p:spPr>
        <p:txBody>
          <a:bodyPr wrap="none" rtlCol="0" anchor="t">
            <a:spAutoFit/>
          </a:bodyPr>
          <a:lstStyle/>
          <a:p>
            <a:r>
              <a:rPr lang="zh-CN" altLang="en-US" sz="2400">
                <a:sym typeface="+mn-ea"/>
              </a:rPr>
              <a:t>换出换入涉及大量无关的块</a:t>
            </a:r>
          </a:p>
        </p:txBody>
      </p:sp>
      <p:sp>
        <p:nvSpPr>
          <p:cNvPr id="12" name="Rectangles 11"/>
          <p:cNvSpPr/>
          <p:nvPr/>
        </p:nvSpPr>
        <p:spPr>
          <a:xfrm>
            <a:off x="3629025" y="1670685"/>
            <a:ext cx="7644130" cy="109537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Text Box 12"/>
          <p:cNvSpPr txBox="1"/>
          <p:nvPr/>
        </p:nvSpPr>
        <p:spPr>
          <a:xfrm>
            <a:off x="3889375" y="1769110"/>
            <a:ext cx="4241800" cy="460375"/>
          </a:xfrm>
          <a:prstGeom prst="rect">
            <a:avLst/>
          </a:prstGeom>
          <a:noFill/>
        </p:spPr>
        <p:txBody>
          <a:bodyPr wrap="square" rtlCol="0">
            <a:spAutoFit/>
          </a:bodyPr>
          <a:lstStyle/>
          <a:p>
            <a:r>
              <a:rPr lang="zh-CN" altLang="en-US" sz="2400" b="1">
                <a:sym typeface="+mn-ea"/>
              </a:rPr>
              <a:t>进程执行</a:t>
            </a:r>
            <a:r>
              <a:rPr lang="zh-CN" altLang="en-US" sz="2400" b="1">
                <a:solidFill>
                  <a:srgbClr val="FF0000"/>
                </a:solidFill>
                <a:sym typeface="+mn-ea"/>
              </a:rPr>
              <a:t>假设</a:t>
            </a:r>
            <a:r>
              <a:rPr lang="zh-CN" altLang="en-US" sz="2400" b="1">
                <a:sym typeface="+mn-ea"/>
              </a:rPr>
              <a:t>：</a:t>
            </a:r>
            <a:endParaRPr lang="zh-CN" altLang="en-US" sz="2400" b="1"/>
          </a:p>
        </p:txBody>
      </p:sp>
      <p:sp>
        <p:nvSpPr>
          <p:cNvPr id="14" name="Text Box 13"/>
          <p:cNvSpPr txBox="1"/>
          <p:nvPr/>
        </p:nvSpPr>
        <p:spPr>
          <a:xfrm>
            <a:off x="4547235" y="2313940"/>
            <a:ext cx="6583680" cy="460375"/>
          </a:xfrm>
          <a:prstGeom prst="rect">
            <a:avLst/>
          </a:prstGeom>
          <a:noFill/>
        </p:spPr>
        <p:txBody>
          <a:bodyPr wrap="none" rtlCol="0" anchor="t">
            <a:spAutoFit/>
          </a:bodyPr>
          <a:lstStyle/>
          <a:p>
            <a:pPr algn="l"/>
            <a:r>
              <a:rPr lang="zh-CN" altLang="en-US" sz="2400">
                <a:highlight>
                  <a:srgbClr val="FFFF00"/>
                </a:highlight>
                <a:sym typeface="+mn-ea"/>
              </a:rPr>
              <a:t>任何一段很短的时间内，执行局限在很少的块中</a:t>
            </a:r>
          </a:p>
        </p:txBody>
      </p:sp>
      <p:sp>
        <p:nvSpPr>
          <p:cNvPr id="17" name="Text Box 16"/>
          <p:cNvSpPr txBox="1"/>
          <p:nvPr/>
        </p:nvSpPr>
        <p:spPr>
          <a:xfrm>
            <a:off x="3889375" y="4510405"/>
            <a:ext cx="4241800" cy="460375"/>
          </a:xfrm>
          <a:prstGeom prst="rect">
            <a:avLst/>
          </a:prstGeom>
          <a:noFill/>
        </p:spPr>
        <p:txBody>
          <a:bodyPr wrap="square" rtlCol="0">
            <a:spAutoFit/>
          </a:bodyPr>
          <a:lstStyle/>
          <a:p>
            <a:r>
              <a:rPr lang="zh-CN" altLang="en-US" sz="2400" b="1"/>
              <a:t>使用虚存：</a:t>
            </a:r>
          </a:p>
        </p:txBody>
      </p:sp>
      <p:sp>
        <p:nvSpPr>
          <p:cNvPr id="18" name="Text Box 17"/>
          <p:cNvSpPr txBox="1"/>
          <p:nvPr/>
        </p:nvSpPr>
        <p:spPr>
          <a:xfrm>
            <a:off x="4547235" y="5055235"/>
            <a:ext cx="3535680" cy="460375"/>
          </a:xfrm>
          <a:prstGeom prst="rect">
            <a:avLst/>
          </a:prstGeom>
          <a:noFill/>
        </p:spPr>
        <p:txBody>
          <a:bodyPr wrap="none" rtlCol="0" anchor="t">
            <a:spAutoFit/>
          </a:bodyPr>
          <a:lstStyle/>
          <a:p>
            <a:pPr algn="l"/>
            <a:r>
              <a:rPr lang="zh-CN" altLang="en-US" sz="2400">
                <a:sym typeface="+mn-ea"/>
              </a:rPr>
              <a:t>换出换入仅涉及相关的块</a:t>
            </a:r>
          </a:p>
        </p:txBody>
      </p:sp>
      <p:sp>
        <p:nvSpPr>
          <p:cNvPr id="3" name="灯片编号占位符 2"/>
          <p:cNvSpPr>
            <a:spLocks noGrp="1"/>
          </p:cNvSpPr>
          <p:nvPr>
            <p:ph type="sldNum" sz="quarter" idx="12"/>
          </p:nvPr>
        </p:nvSpPr>
        <p:spPr/>
        <p:txBody>
          <a:bodyPr/>
          <a:lstStyle/>
          <a:p>
            <a:fld id="{00C862B9-74E0-4350-9510-4D77239DCB42}" type="slidenum">
              <a:rPr lang="zh-CN" altLang="en-US" smtClean="0"/>
              <a:t>59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highlight>
                  <a:srgbClr val="FFFF00"/>
                </a:highlight>
              </a:rPr>
              <a:t>扩展能力：OS的</a:t>
            </a:r>
            <a:r>
              <a:rPr lang="zh-CN" altLang="en-US" b="1" i="0" dirty="0">
                <a:highlight>
                  <a:srgbClr val="FFFF00"/>
                </a:highlight>
              </a:rPr>
              <a:t>易扩展性</a:t>
            </a:r>
          </a:p>
        </p:txBody>
      </p:sp>
      <p:sp>
        <p:nvSpPr>
          <p:cNvPr id="3" name="内容占位符 2"/>
          <p:cNvSpPr>
            <a:spLocks noGrp="1"/>
          </p:cNvSpPr>
          <p:nvPr>
            <p:ph idx="1"/>
          </p:nvPr>
        </p:nvSpPr>
        <p:spPr/>
        <p:txBody>
          <a:bodyPr/>
          <a:lstStyle/>
          <a:p>
            <a:pPr marL="514350" indent="-514350" algn="l">
              <a:buFont typeface="+mj-lt"/>
              <a:buAutoNum type="arabicPeriod"/>
            </a:pPr>
            <a:r>
              <a:rPr lang="zh-CN" altLang="en-US" b="0" i="0" dirty="0">
                <a:effectLst/>
                <a:latin typeface="宋体" panose="02010600030101010101" pitchFamily="2" charset="-122"/>
                <a:ea typeface="宋体" panose="02010600030101010101" pitchFamily="2" charset="-122"/>
                <a:cs typeface="宋体" panose="02010600030101010101" pitchFamily="2" charset="-122"/>
              </a:rPr>
              <a:t>硬件升级和新型硬件出现</a:t>
            </a:r>
            <a:endParaRPr lang="en-US" altLang="zh-CN" b="0" i="0" dirty="0">
              <a:effectLst/>
              <a:latin typeface="宋体" panose="02010600030101010101" pitchFamily="2" charset="-122"/>
              <a:ea typeface="宋体" panose="02010600030101010101" pitchFamily="2" charset="-122"/>
              <a:cs typeface="宋体" panose="02010600030101010101" pitchFamily="2" charset="-122"/>
            </a:endParaRPr>
          </a:p>
          <a:p>
            <a:pPr lvl="1"/>
            <a:r>
              <a:rPr lang="zh-CN" altLang="en-US" b="0" i="0" dirty="0">
                <a:effectLst/>
                <a:latin typeface="宋体" panose="02010600030101010101" pitchFamily="2" charset="-122"/>
                <a:ea typeface="宋体" panose="02010600030101010101" pitchFamily="2" charset="-122"/>
                <a:cs typeface="宋体" panose="02010600030101010101" pitchFamily="2" charset="-122"/>
              </a:rPr>
              <a:t>例如，处理器有了 “分页” 的硬件机制</a:t>
            </a:r>
            <a:r>
              <a:rPr lang="en-US" altLang="zh-CN" b="0" i="0" dirty="0">
                <a:effectLst/>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a:t>
            </a:r>
            <a:r>
              <a:rPr lang="zh-CN" altLang="en-US" b="0" i="0" dirty="0">
                <a:effectLst/>
                <a:latin typeface="宋体" panose="02010600030101010101" pitchFamily="2" charset="-122"/>
                <a:ea typeface="宋体" panose="02010600030101010101" pitchFamily="2" charset="-122"/>
                <a:cs typeface="宋体" panose="02010600030101010101" pitchFamily="2" charset="-122"/>
              </a:rPr>
              <a:t> </a:t>
            </a:r>
            <a:r>
              <a:rPr lang="en-US" altLang="zh-CN" b="0" i="0" dirty="0">
                <a:effectLst/>
                <a:latin typeface="宋体" panose="02010600030101010101" pitchFamily="2" charset="-122"/>
                <a:ea typeface="宋体" panose="02010600030101010101" pitchFamily="2" charset="-122"/>
                <a:cs typeface="宋体" panose="02010600030101010101" pitchFamily="2" charset="-122"/>
              </a:rPr>
              <a:t>Unix</a:t>
            </a:r>
            <a:r>
              <a:rPr lang="zh-CN" altLang="en-US" b="0" i="0" dirty="0">
                <a:effectLst/>
                <a:latin typeface="宋体" panose="02010600030101010101" pitchFamily="2" charset="-122"/>
                <a:ea typeface="宋体" panose="02010600030101010101" pitchFamily="2" charset="-122"/>
                <a:cs typeface="宋体" panose="02010600030101010101" pitchFamily="2" charset="-122"/>
              </a:rPr>
              <a:t>改版后具备了分页功能</a:t>
            </a:r>
          </a:p>
          <a:p>
            <a:pPr algn="l">
              <a:buFont typeface="Arial" panose="020B0604020202020204" pitchFamily="34" charset="0"/>
              <a:buChar char="•"/>
            </a:pPr>
            <a:endParaRPr lang="en-US" altLang="zh-CN" b="0" i="0" dirty="0">
              <a:effectLst/>
              <a:latin typeface="宋体" panose="02010600030101010101" pitchFamily="2" charset="-122"/>
              <a:ea typeface="宋体" panose="02010600030101010101" pitchFamily="2" charset="-122"/>
              <a:cs typeface="宋体" panose="02010600030101010101" pitchFamily="2" charset="-122"/>
            </a:endParaRPr>
          </a:p>
          <a:p>
            <a:pPr marL="514350" indent="-514350" algn="l">
              <a:buFont typeface="+mj-lt"/>
              <a:buAutoNum type="arabicPeriod" startAt="2"/>
            </a:pPr>
            <a:r>
              <a:rPr lang="zh-CN" altLang="en-US" b="0" i="0" dirty="0">
                <a:effectLst/>
                <a:latin typeface="宋体" panose="02010600030101010101" pitchFamily="2" charset="-122"/>
                <a:ea typeface="宋体" panose="02010600030101010101" pitchFamily="2" charset="-122"/>
                <a:cs typeface="宋体" panose="02010600030101010101" pitchFamily="2" charset="-122"/>
              </a:rPr>
              <a:t>新的服务</a:t>
            </a:r>
            <a:endParaRPr lang="en-US" altLang="zh-CN" b="0" i="0" dirty="0">
              <a:effectLst/>
              <a:latin typeface="宋体" panose="02010600030101010101" pitchFamily="2" charset="-122"/>
              <a:ea typeface="宋体" panose="02010600030101010101" pitchFamily="2" charset="-122"/>
              <a:cs typeface="宋体" panose="02010600030101010101" pitchFamily="2" charset="-122"/>
            </a:endParaRPr>
          </a:p>
          <a:p>
            <a:pPr lvl="1"/>
            <a:r>
              <a:rPr lang="zh-CN" altLang="en-US" b="0" i="0" dirty="0">
                <a:effectLst/>
                <a:latin typeface="宋体" panose="02010600030101010101" pitchFamily="2" charset="-122"/>
                <a:ea typeface="宋体" panose="02010600030101010101" pitchFamily="2" charset="-122"/>
                <a:cs typeface="宋体" panose="02010600030101010101" pitchFamily="2" charset="-122"/>
              </a:rPr>
              <a:t>为适应用户的要求或满足系统管理员的需要，需扩展操作系统以提供新的服务。</a:t>
            </a:r>
          </a:p>
          <a:p>
            <a:pPr algn="l">
              <a:buFont typeface="Arial" panose="020B0604020202020204" pitchFamily="34" charset="0"/>
              <a:buChar char="•"/>
            </a:pPr>
            <a:endParaRPr lang="en-US" altLang="zh-CN" b="0" i="0" dirty="0">
              <a:effectLst/>
              <a:latin typeface="宋体" panose="02010600030101010101" pitchFamily="2" charset="-122"/>
              <a:ea typeface="宋体" panose="02010600030101010101" pitchFamily="2" charset="-122"/>
              <a:cs typeface="宋体" panose="02010600030101010101" pitchFamily="2" charset="-122"/>
            </a:endParaRPr>
          </a:p>
          <a:p>
            <a:pPr marL="514350" indent="-514350" algn="l">
              <a:buFont typeface="+mj-lt"/>
              <a:buAutoNum type="arabicPeriod" startAt="3"/>
            </a:pPr>
            <a:r>
              <a:rPr lang="zh-CN" altLang="en-US" b="0" i="0" dirty="0">
                <a:effectLst/>
                <a:latin typeface="宋体" panose="02010600030101010101" pitchFamily="2" charset="-122"/>
                <a:ea typeface="宋体" panose="02010600030101010101" pitchFamily="2" charset="-122"/>
                <a:cs typeface="宋体" panose="02010600030101010101" pitchFamily="2" charset="-122"/>
              </a:rPr>
              <a:t>纠正错误</a:t>
            </a:r>
            <a:endParaRPr lang="en-US" altLang="zh-CN" b="0" i="0" dirty="0">
              <a:effectLst/>
              <a:latin typeface="宋体" panose="02010600030101010101" pitchFamily="2" charset="-122"/>
              <a:ea typeface="宋体" panose="02010600030101010101" pitchFamily="2" charset="-122"/>
              <a:cs typeface="宋体" panose="02010600030101010101" pitchFamily="2" charset="-122"/>
            </a:endParaRPr>
          </a:p>
          <a:p>
            <a:pPr lvl="1"/>
            <a:r>
              <a:rPr lang="zh-CN" altLang="en-US" dirty="0">
                <a:latin typeface="宋体" panose="02010600030101010101" pitchFamily="2" charset="-122"/>
                <a:ea typeface="宋体" panose="02010600030101010101" pitchFamily="2" charset="-122"/>
                <a:cs typeface="宋体" panose="02010600030101010101" pitchFamily="2" charset="-122"/>
              </a:rPr>
              <a:t>漏洞</a:t>
            </a:r>
            <a:r>
              <a:rPr lang="en-US" altLang="zh-CN" dirty="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a:t>
            </a:r>
            <a:r>
              <a:rPr lang="zh-CN" altLang="en-US" dirty="0">
                <a:latin typeface="宋体" panose="02010600030101010101" pitchFamily="2" charset="-122"/>
                <a:ea typeface="宋体" panose="02010600030101010101" pitchFamily="2" charset="-122"/>
                <a:cs typeface="宋体" panose="02010600030101010101" pitchFamily="2" charset="-122"/>
                <a:sym typeface="Wingdings" panose="05000000000000000000" pitchFamily="2" charset="2"/>
              </a:rPr>
              <a:t>补丁</a:t>
            </a:r>
            <a:endParaRPr lang="zh-CN" altLang="en-US" dirty="0">
              <a:latin typeface="宋体" panose="02010600030101010101" pitchFamily="2" charset="-122"/>
              <a:ea typeface="宋体" panose="02010600030101010101" pitchFamily="2" charset="-122"/>
              <a:cs typeface="宋体" panose="02010600030101010101" pitchFamily="2" charset="-122"/>
            </a:endParaRPr>
          </a:p>
        </p:txBody>
      </p:sp>
      <p:sp>
        <p:nvSpPr>
          <p:cNvPr id="4" name="灯片编号占位符 3"/>
          <p:cNvSpPr>
            <a:spLocks noGrp="1"/>
          </p:cNvSpPr>
          <p:nvPr>
            <p:ph type="sldNum" sz="quarter" idx="12"/>
          </p:nvPr>
        </p:nvSpPr>
        <p:spPr/>
        <p:txBody>
          <a:bodyPr/>
          <a:lstStyle/>
          <a:p>
            <a:fld id="{D75B5637-C3CB-4C8A-8640-3609C004F1D9}" type="slidenum">
              <a:rPr lang="zh-CN" altLang="en-US" smtClean="0"/>
              <a:t>6</a:t>
            </a:fld>
            <a:endParaRPr lang="zh-CN"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s 14"/>
          <p:cNvSpPr/>
          <p:nvPr/>
        </p:nvSpPr>
        <p:spPr>
          <a:xfrm>
            <a:off x="4273550" y="1714500"/>
            <a:ext cx="7310755" cy="484060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96240" y="171450"/>
            <a:ext cx="3190240" cy="843280"/>
          </a:xfrm>
        </p:spPr>
        <p:txBody>
          <a:bodyPr/>
          <a:lstStyle/>
          <a:p>
            <a:r>
              <a:rPr lang="zh-CN" altLang="en-US" b="1" dirty="0">
                <a:highlight>
                  <a:srgbClr val="FFFF00"/>
                </a:highlight>
              </a:rPr>
              <a:t>局部性原理</a:t>
            </a:r>
          </a:p>
        </p:txBody>
      </p:sp>
      <p:sp>
        <p:nvSpPr>
          <p:cNvPr id="12" name="Rectangles 11"/>
          <p:cNvSpPr/>
          <p:nvPr/>
        </p:nvSpPr>
        <p:spPr>
          <a:xfrm>
            <a:off x="4273550" y="412750"/>
            <a:ext cx="7310120" cy="118427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Text Box 10"/>
          <p:cNvSpPr txBox="1"/>
          <p:nvPr/>
        </p:nvSpPr>
        <p:spPr>
          <a:xfrm>
            <a:off x="5191760" y="1068705"/>
            <a:ext cx="5364480" cy="460375"/>
          </a:xfrm>
          <a:prstGeom prst="rect">
            <a:avLst/>
          </a:prstGeom>
          <a:noFill/>
        </p:spPr>
        <p:txBody>
          <a:bodyPr wrap="none" rtlCol="0" anchor="t">
            <a:spAutoFit/>
          </a:bodyPr>
          <a:lstStyle/>
          <a:p>
            <a:r>
              <a:rPr lang="zh-CN" altLang="en-US" sz="2400">
                <a:highlight>
                  <a:srgbClr val="FFFF00"/>
                </a:highlight>
                <a:sym typeface="+mn-ea"/>
              </a:rPr>
              <a:t>一个进程中程序和数据引用的集簇倾向</a:t>
            </a:r>
          </a:p>
        </p:txBody>
      </p:sp>
      <p:sp>
        <p:nvSpPr>
          <p:cNvPr id="13" name="Text Box 12"/>
          <p:cNvSpPr txBox="1"/>
          <p:nvPr/>
        </p:nvSpPr>
        <p:spPr>
          <a:xfrm>
            <a:off x="4533900" y="511175"/>
            <a:ext cx="1755775" cy="460375"/>
          </a:xfrm>
          <a:prstGeom prst="rect">
            <a:avLst/>
          </a:prstGeom>
          <a:noFill/>
        </p:spPr>
        <p:txBody>
          <a:bodyPr wrap="square" rtlCol="0">
            <a:spAutoFit/>
          </a:bodyPr>
          <a:lstStyle/>
          <a:p>
            <a:r>
              <a:rPr lang="zh-CN" altLang="en-US" sz="2400" b="1">
                <a:sym typeface="+mn-ea"/>
              </a:rPr>
              <a:t>原理描述：</a:t>
            </a:r>
            <a:endParaRPr lang="zh-CN" altLang="en-US" sz="2400" b="1"/>
          </a:p>
        </p:txBody>
      </p:sp>
      <p:sp>
        <p:nvSpPr>
          <p:cNvPr id="6" name="Text Box 5"/>
          <p:cNvSpPr txBox="1"/>
          <p:nvPr/>
        </p:nvSpPr>
        <p:spPr>
          <a:xfrm>
            <a:off x="5050790" y="2462530"/>
            <a:ext cx="2722880" cy="706755"/>
          </a:xfrm>
          <a:prstGeom prst="rect">
            <a:avLst/>
          </a:prstGeom>
          <a:noFill/>
        </p:spPr>
        <p:txBody>
          <a:bodyPr wrap="none" rtlCol="0">
            <a:spAutoFit/>
          </a:bodyPr>
          <a:lstStyle/>
          <a:p>
            <a:r>
              <a:rPr lang="zh-CN" altLang="en-US" sz="2000"/>
              <a:t>大部分顺序执行</a:t>
            </a:r>
          </a:p>
          <a:p>
            <a:r>
              <a:rPr lang="zh-CN" altLang="en-US" sz="2000"/>
              <a:t>下一条指令紧跟上一条</a:t>
            </a:r>
          </a:p>
        </p:txBody>
      </p:sp>
      <p:sp>
        <p:nvSpPr>
          <p:cNvPr id="8" name="Text Box 7"/>
          <p:cNvSpPr txBox="1"/>
          <p:nvPr/>
        </p:nvSpPr>
        <p:spPr>
          <a:xfrm>
            <a:off x="5050790" y="4395470"/>
            <a:ext cx="3834765" cy="706755"/>
          </a:xfrm>
          <a:prstGeom prst="rect">
            <a:avLst/>
          </a:prstGeom>
          <a:noFill/>
        </p:spPr>
        <p:txBody>
          <a:bodyPr wrap="square" rtlCol="0">
            <a:spAutoFit/>
          </a:bodyPr>
          <a:lstStyle/>
          <a:p>
            <a:r>
              <a:rPr lang="zh-CN" altLang="en-US" sz="2000"/>
              <a:t>很长且连续的过程调用很少出现</a:t>
            </a:r>
          </a:p>
          <a:p>
            <a:r>
              <a:rPr lang="zh-CN" altLang="en-US" sz="2000"/>
              <a:t>此处为一</a:t>
            </a:r>
            <a:r>
              <a:rPr lang="zh-CN" altLang="en-US" sz="2000">
                <a:solidFill>
                  <a:srgbClr val="FF0000"/>
                </a:solidFill>
              </a:rPr>
              <a:t>反例</a:t>
            </a:r>
            <a:r>
              <a:rPr lang="en-US" altLang="zh-CN" sz="2000"/>
              <a:t>(</a:t>
            </a:r>
            <a:r>
              <a:rPr lang="zh-CN" altLang="en-US" sz="2000"/>
              <a:t>考虑</a:t>
            </a:r>
            <a:r>
              <a:rPr lang="en-US" altLang="zh-CN" sz="2000" b="1">
                <a:solidFill>
                  <a:srgbClr val="0070C0"/>
                </a:solidFill>
              </a:rPr>
              <a:t>inline</a:t>
            </a:r>
            <a:r>
              <a:rPr lang="zh-CN" altLang="en-US" sz="2000"/>
              <a:t>关键字</a:t>
            </a:r>
            <a:r>
              <a:rPr lang="en-US" altLang="zh-CN" sz="2000"/>
              <a:t>)</a:t>
            </a:r>
          </a:p>
        </p:txBody>
      </p:sp>
      <p:sp>
        <p:nvSpPr>
          <p:cNvPr id="10" name="Text Box 9"/>
          <p:cNvSpPr txBox="1"/>
          <p:nvPr/>
        </p:nvSpPr>
        <p:spPr>
          <a:xfrm>
            <a:off x="4971415" y="5485130"/>
            <a:ext cx="3992880" cy="706755"/>
          </a:xfrm>
          <a:prstGeom prst="rect">
            <a:avLst/>
          </a:prstGeom>
          <a:noFill/>
        </p:spPr>
        <p:txBody>
          <a:bodyPr wrap="none" rtlCol="0">
            <a:spAutoFit/>
          </a:bodyPr>
          <a:lstStyle/>
          <a:p>
            <a:r>
              <a:rPr lang="zh-CN" altLang="en-US" sz="2000"/>
              <a:t>大多数循环结构由较少的指令组成</a:t>
            </a:r>
          </a:p>
          <a:p>
            <a:r>
              <a:rPr lang="zh-CN" altLang="en-US" sz="2000"/>
              <a:t>循环过程限制在这些指令中</a:t>
            </a:r>
          </a:p>
        </p:txBody>
      </p:sp>
      <p:sp>
        <p:nvSpPr>
          <p:cNvPr id="16" name="Text Box 15"/>
          <p:cNvSpPr txBox="1"/>
          <p:nvPr/>
        </p:nvSpPr>
        <p:spPr>
          <a:xfrm>
            <a:off x="4533900" y="1799590"/>
            <a:ext cx="3240405" cy="460375"/>
          </a:xfrm>
          <a:prstGeom prst="rect">
            <a:avLst/>
          </a:prstGeom>
          <a:noFill/>
        </p:spPr>
        <p:txBody>
          <a:bodyPr wrap="square" rtlCol="0">
            <a:spAutoFit/>
          </a:bodyPr>
          <a:lstStyle/>
          <a:p>
            <a:r>
              <a:rPr lang="zh-CN" altLang="en-US" sz="2400" b="1">
                <a:sym typeface="+mn-ea"/>
              </a:rPr>
              <a:t>有效性原因：</a:t>
            </a:r>
            <a:r>
              <a:rPr lang="zh-CN" altLang="en-US" sz="2400">
                <a:sym typeface="+mn-ea"/>
              </a:rPr>
              <a:t>（</a:t>
            </a:r>
            <a:r>
              <a:rPr lang="en-US" altLang="zh-CN" sz="2400">
                <a:sym typeface="+mn-ea"/>
              </a:rPr>
              <a:t>21</a:t>
            </a:r>
            <a:r>
              <a:rPr lang="zh-CN" altLang="en-US" sz="2400">
                <a:sym typeface="+mn-ea"/>
              </a:rPr>
              <a:t>页）</a:t>
            </a:r>
          </a:p>
        </p:txBody>
      </p:sp>
      <p:sp>
        <p:nvSpPr>
          <p:cNvPr id="19" name="Text Box 18"/>
          <p:cNvSpPr txBox="1"/>
          <p:nvPr/>
        </p:nvSpPr>
        <p:spPr>
          <a:xfrm>
            <a:off x="5050790" y="3429000"/>
            <a:ext cx="6532880" cy="706755"/>
          </a:xfrm>
          <a:prstGeom prst="rect">
            <a:avLst/>
          </a:prstGeom>
          <a:noFill/>
        </p:spPr>
        <p:txBody>
          <a:bodyPr wrap="none" rtlCol="0">
            <a:spAutoFit/>
          </a:bodyPr>
          <a:lstStyle/>
          <a:p>
            <a:r>
              <a:rPr lang="zh-CN" altLang="en-US" sz="2000"/>
              <a:t>数据结构的连续引用大都是对位置相邻的数据项进行操作</a:t>
            </a:r>
          </a:p>
          <a:p>
            <a:r>
              <a:rPr lang="zh-CN" altLang="en-US" sz="2000"/>
              <a:t>例如：数组：</a:t>
            </a:r>
            <a:r>
              <a:rPr lang="en-US" altLang="zh-CN" sz="2000"/>
              <a:t>*d, d[1], *(d+2)</a:t>
            </a:r>
            <a:r>
              <a:rPr lang="zh-CN" altLang="en-US" sz="2000"/>
              <a:t>；类：</a:t>
            </a:r>
            <a:r>
              <a:rPr lang="en-US" altLang="zh-CN" sz="2000"/>
              <a:t>a.x, a.y, a.z</a:t>
            </a:r>
            <a:endParaRPr lang="zh-CN" altLang="en-US" sz="2000"/>
          </a:p>
        </p:txBody>
      </p:sp>
      <p:sp>
        <p:nvSpPr>
          <p:cNvPr id="3" name="Rectangles 2"/>
          <p:cNvSpPr/>
          <p:nvPr/>
        </p:nvSpPr>
        <p:spPr>
          <a:xfrm>
            <a:off x="396240" y="1171575"/>
            <a:ext cx="3546475" cy="172656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4" name="Text Box 13"/>
          <p:cNvSpPr txBox="1"/>
          <p:nvPr/>
        </p:nvSpPr>
        <p:spPr>
          <a:xfrm>
            <a:off x="1013460" y="1818640"/>
            <a:ext cx="2929255" cy="460375"/>
          </a:xfrm>
          <a:prstGeom prst="rect">
            <a:avLst/>
          </a:prstGeom>
          <a:noFill/>
        </p:spPr>
        <p:txBody>
          <a:bodyPr wrap="square" rtlCol="0" anchor="t">
            <a:spAutoFit/>
          </a:bodyPr>
          <a:lstStyle/>
          <a:p>
            <a:r>
              <a:rPr lang="zh-CN" altLang="en-US" sz="2400">
                <a:sym typeface="+mn-ea"/>
              </a:rPr>
              <a:t>进程执行</a:t>
            </a:r>
            <a:r>
              <a:rPr lang="zh-CN" altLang="en-US" sz="2400">
                <a:solidFill>
                  <a:srgbClr val="FF0000"/>
                </a:solidFill>
                <a:sym typeface="+mn-ea"/>
              </a:rPr>
              <a:t>假设</a:t>
            </a:r>
            <a:r>
              <a:rPr lang="zh-CN" altLang="en-US" sz="2400">
                <a:sym typeface="+mn-ea"/>
              </a:rPr>
              <a:t>合理；</a:t>
            </a:r>
          </a:p>
        </p:txBody>
      </p:sp>
      <p:sp>
        <p:nvSpPr>
          <p:cNvPr id="21" name="Text Box 20"/>
          <p:cNvSpPr txBox="1"/>
          <p:nvPr/>
        </p:nvSpPr>
        <p:spPr>
          <a:xfrm>
            <a:off x="656590" y="1270000"/>
            <a:ext cx="1449705" cy="460375"/>
          </a:xfrm>
          <a:prstGeom prst="rect">
            <a:avLst/>
          </a:prstGeom>
          <a:noFill/>
        </p:spPr>
        <p:txBody>
          <a:bodyPr wrap="square" rtlCol="0">
            <a:spAutoFit/>
          </a:bodyPr>
          <a:lstStyle/>
          <a:p>
            <a:r>
              <a:rPr lang="zh-CN" altLang="en-US" sz="2400" b="1">
                <a:sym typeface="+mn-ea"/>
              </a:rPr>
              <a:t>原理用途：</a:t>
            </a:r>
            <a:endParaRPr lang="zh-CN" altLang="en-US" sz="2400" b="1"/>
          </a:p>
        </p:txBody>
      </p:sp>
      <p:sp>
        <p:nvSpPr>
          <p:cNvPr id="22" name="Text Box 21"/>
          <p:cNvSpPr txBox="1"/>
          <p:nvPr/>
        </p:nvSpPr>
        <p:spPr>
          <a:xfrm>
            <a:off x="1035050" y="2367280"/>
            <a:ext cx="2907665" cy="460375"/>
          </a:xfrm>
          <a:prstGeom prst="rect">
            <a:avLst/>
          </a:prstGeom>
          <a:noFill/>
        </p:spPr>
        <p:txBody>
          <a:bodyPr wrap="square" rtlCol="0" anchor="t">
            <a:spAutoFit/>
          </a:bodyPr>
          <a:lstStyle/>
          <a:p>
            <a:r>
              <a:rPr lang="zh-CN" altLang="en-US" sz="2400">
                <a:sym typeface="+mn-ea"/>
              </a:rPr>
              <a:t>为</a:t>
            </a:r>
            <a:r>
              <a:rPr lang="zh-CN" altLang="en-US" sz="2400">
                <a:solidFill>
                  <a:srgbClr val="FF0000"/>
                </a:solidFill>
                <a:sym typeface="+mn-ea"/>
              </a:rPr>
              <a:t>推断</a:t>
            </a:r>
            <a:r>
              <a:rPr lang="zh-CN" altLang="en-US" sz="2400">
                <a:sym typeface="+mn-ea"/>
              </a:rPr>
              <a:t>提供依据。</a:t>
            </a:r>
          </a:p>
        </p:txBody>
      </p:sp>
      <p:sp>
        <p:nvSpPr>
          <p:cNvPr id="23" name="Rectangles 22"/>
          <p:cNvSpPr/>
          <p:nvPr/>
        </p:nvSpPr>
        <p:spPr>
          <a:xfrm>
            <a:off x="396240" y="3082925"/>
            <a:ext cx="3546475" cy="199707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Text Box 23"/>
          <p:cNvSpPr txBox="1"/>
          <p:nvPr/>
        </p:nvSpPr>
        <p:spPr>
          <a:xfrm>
            <a:off x="1013460" y="3675380"/>
            <a:ext cx="2929255" cy="460375"/>
          </a:xfrm>
          <a:prstGeom prst="rect">
            <a:avLst/>
          </a:prstGeom>
          <a:noFill/>
        </p:spPr>
        <p:txBody>
          <a:bodyPr wrap="square" rtlCol="0" anchor="t">
            <a:spAutoFit/>
          </a:bodyPr>
          <a:lstStyle/>
          <a:p>
            <a:r>
              <a:rPr lang="zh-CN" altLang="en-US" sz="2400">
                <a:sym typeface="+mn-ea"/>
              </a:rPr>
              <a:t>硬件：分块的支持；</a:t>
            </a:r>
          </a:p>
        </p:txBody>
      </p:sp>
      <p:sp>
        <p:nvSpPr>
          <p:cNvPr id="25" name="Text Box 24"/>
          <p:cNvSpPr txBox="1"/>
          <p:nvPr/>
        </p:nvSpPr>
        <p:spPr>
          <a:xfrm>
            <a:off x="656590" y="3181350"/>
            <a:ext cx="2513330" cy="460375"/>
          </a:xfrm>
          <a:prstGeom prst="rect">
            <a:avLst/>
          </a:prstGeom>
          <a:noFill/>
        </p:spPr>
        <p:txBody>
          <a:bodyPr wrap="square" rtlCol="0">
            <a:spAutoFit/>
          </a:bodyPr>
          <a:lstStyle/>
          <a:p>
            <a:r>
              <a:rPr lang="zh-CN" altLang="en-US" sz="2400" b="1">
                <a:sym typeface="+mn-ea"/>
              </a:rPr>
              <a:t>虚存可行的需求：</a:t>
            </a:r>
            <a:endParaRPr lang="zh-CN" altLang="en-US" sz="2400" b="1"/>
          </a:p>
        </p:txBody>
      </p:sp>
      <p:sp>
        <p:nvSpPr>
          <p:cNvPr id="26" name="Text Box 25"/>
          <p:cNvSpPr txBox="1"/>
          <p:nvPr/>
        </p:nvSpPr>
        <p:spPr>
          <a:xfrm>
            <a:off x="1035050" y="4180205"/>
            <a:ext cx="2907665" cy="829945"/>
          </a:xfrm>
          <a:prstGeom prst="rect">
            <a:avLst/>
          </a:prstGeom>
          <a:noFill/>
        </p:spPr>
        <p:txBody>
          <a:bodyPr wrap="square" rtlCol="0" anchor="t">
            <a:spAutoFit/>
          </a:bodyPr>
          <a:lstStyle/>
          <a:p>
            <a:r>
              <a:rPr lang="zh-CN" altLang="en-US" sz="2400">
                <a:sym typeface="+mn-ea"/>
              </a:rPr>
              <a:t>软件：</a:t>
            </a:r>
            <a:r>
              <a:rPr lang="en-US" altLang="zh-CN" sz="2400">
                <a:sym typeface="+mn-ea"/>
              </a:rPr>
              <a:t>OS</a:t>
            </a:r>
            <a:r>
              <a:rPr lang="zh-CN" altLang="en-US" sz="2400">
                <a:sym typeface="+mn-ea"/>
              </a:rPr>
              <a:t>得能在内存和辅存间移动块。</a:t>
            </a:r>
            <a:endParaRPr lang="en-US" altLang="zh-CN" sz="2400">
              <a:sym typeface="+mn-ea"/>
            </a:endParaRPr>
          </a:p>
        </p:txBody>
      </p:sp>
      <p:sp>
        <p:nvSpPr>
          <p:cNvPr id="27" name="Cloud Callout 26"/>
          <p:cNvSpPr/>
          <p:nvPr/>
        </p:nvSpPr>
        <p:spPr>
          <a:xfrm>
            <a:off x="734695" y="5480050"/>
            <a:ext cx="3018790" cy="1044575"/>
          </a:xfrm>
          <a:prstGeom prst="cloudCallout">
            <a:avLst>
              <a:gd name="adj1" fmla="val 862"/>
              <a:gd name="adj2" fmla="val -10112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a:sym typeface="+mn-ea"/>
              </a:rPr>
              <a:t>内存管理需求之物理组织</a:t>
            </a:r>
          </a:p>
        </p:txBody>
      </p:sp>
      <p:sp>
        <p:nvSpPr>
          <p:cNvPr id="4" name="灯片编号占位符 3"/>
          <p:cNvSpPr>
            <a:spLocks noGrp="1"/>
          </p:cNvSpPr>
          <p:nvPr>
            <p:ph type="sldNum" sz="quarter" idx="12"/>
          </p:nvPr>
        </p:nvSpPr>
        <p:spPr/>
        <p:txBody>
          <a:bodyPr/>
          <a:lstStyle/>
          <a:p>
            <a:fld id="{00C862B9-74E0-4350-9510-4D77239DCB42}" type="slidenum">
              <a:rPr lang="zh-CN" altLang="en-US" smtClean="0"/>
              <a:t>60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22" grpId="0"/>
      <p:bldP spid="22" grpId="1"/>
      <p:bldP spid="24" grpId="0"/>
      <p:bldP spid="24" grpId="1"/>
      <p:bldP spid="26" grpId="0"/>
      <p:bldP spid="26" grpId="1"/>
      <p:bldP spid="27" grpId="0" bldLvl="0" animBg="1"/>
      <p:bldP spid="27"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15" y="296545"/>
            <a:ext cx="3844290" cy="868045"/>
          </a:xfrm>
        </p:spPr>
        <p:txBody>
          <a:bodyPr/>
          <a:lstStyle/>
          <a:p>
            <a:r>
              <a:rPr lang="zh-CN" altLang="en-US" b="1" dirty="0"/>
              <a:t>分页之</a:t>
            </a:r>
            <a:r>
              <a:rPr lang="zh-CN" altLang="en-US" b="1" dirty="0">
                <a:highlight>
                  <a:srgbClr val="FFFF00"/>
                </a:highlight>
              </a:rPr>
              <a:t>页表项</a:t>
            </a:r>
          </a:p>
        </p:txBody>
      </p:sp>
      <p:graphicFrame>
        <p:nvGraphicFramePr>
          <p:cNvPr id="4" name="Table 3"/>
          <p:cNvGraphicFramePr/>
          <p:nvPr/>
        </p:nvGraphicFramePr>
        <p:xfrm>
          <a:off x="2306955" y="1164590"/>
          <a:ext cx="6454775" cy="1036320"/>
        </p:xfrm>
        <a:graphic>
          <a:graphicData uri="http://schemas.openxmlformats.org/drawingml/2006/table">
            <a:tbl>
              <a:tblPr firstRow="1" bandRow="1">
                <a:tableStyleId>{5C22544A-7EE6-4342-B048-85BDC9FD1C3A}</a:tableStyleId>
              </a:tblPr>
              <a:tblGrid>
                <a:gridCol w="3485515">
                  <a:extLst>
                    <a:ext uri="{9D8B030D-6E8A-4147-A177-3AD203B41FA5}">
                      <a16:colId xmlns:a16="http://schemas.microsoft.com/office/drawing/2014/main" val="20000"/>
                    </a:ext>
                  </a:extLst>
                </a:gridCol>
                <a:gridCol w="2969260">
                  <a:extLst>
                    <a:ext uri="{9D8B030D-6E8A-4147-A177-3AD203B41FA5}">
                      <a16:colId xmlns:a16="http://schemas.microsoft.com/office/drawing/2014/main" val="20001"/>
                    </a:ext>
                  </a:extLst>
                </a:gridCol>
              </a:tblGrid>
              <a:tr h="381000">
                <a:tc gridSpan="2">
                  <a:txBody>
                    <a:bodyPr/>
                    <a:lstStyle/>
                    <a:p>
                      <a:pPr algn="l">
                        <a:buNone/>
                      </a:pPr>
                      <a:r>
                        <a:rPr lang="zh-CN" altLang="en-US" sz="2800">
                          <a:solidFill>
                            <a:schemeClr val="tx1"/>
                          </a:solidFill>
                        </a:rPr>
                        <a:t>页表项</a:t>
                      </a:r>
                    </a:p>
                  </a:txBody>
                  <a:tcPr anchor="ctr">
                    <a:noFill/>
                  </a:tcPr>
                </a:tc>
                <a:tc hMerge="1">
                  <a:txBody>
                    <a:bodyPr/>
                    <a:lstStyle/>
                    <a:p>
                      <a:endParaRPr lang="zh-CN"/>
                    </a:p>
                  </a:txBody>
                  <a:tcPr anchor="ctr"/>
                </a:tc>
                <a:extLst>
                  <a:ext uri="{0D108BD9-81ED-4DB2-BD59-A6C34878D82A}">
                    <a16:rowId xmlns:a16="http://schemas.microsoft.com/office/drawing/2014/main" val="10000"/>
                  </a:ext>
                </a:extLst>
              </a:tr>
              <a:tr h="381000">
                <a:tc>
                  <a:txBody>
                    <a:bodyPr/>
                    <a:lstStyle/>
                    <a:p>
                      <a:pPr algn="ctr">
                        <a:buNone/>
                      </a:pPr>
                      <a:r>
                        <a:rPr lang="zh-CN" altLang="en-US" sz="2800"/>
                        <a:t>控制位</a:t>
                      </a:r>
                      <a:endParaRPr lang="en-US" sz="2800"/>
                    </a:p>
                  </a:txBody>
                  <a:tcPr anchor="ctr">
                    <a:solidFill>
                      <a:schemeClr val="bg2"/>
                    </a:solidFill>
                  </a:tcPr>
                </a:tc>
                <a:tc>
                  <a:txBody>
                    <a:bodyPr/>
                    <a:lstStyle/>
                    <a:p>
                      <a:pPr algn="ctr">
                        <a:buNone/>
                      </a:pPr>
                      <a:r>
                        <a:rPr lang="zh-CN" altLang="en-US" sz="2800"/>
                        <a:t>页框号</a:t>
                      </a:r>
                    </a:p>
                  </a:txBody>
                  <a:tcPr anchor="ctr">
                    <a:solidFill>
                      <a:schemeClr val="bg2"/>
                    </a:solidFill>
                  </a:tcPr>
                </a:tc>
                <a:extLst>
                  <a:ext uri="{0D108BD9-81ED-4DB2-BD59-A6C34878D82A}">
                    <a16:rowId xmlns:a16="http://schemas.microsoft.com/office/drawing/2014/main" val="10001"/>
                  </a:ext>
                </a:extLst>
              </a:tr>
            </a:tbl>
          </a:graphicData>
        </a:graphic>
      </p:graphicFrame>
      <p:graphicFrame>
        <p:nvGraphicFramePr>
          <p:cNvPr id="5" name="Table 4"/>
          <p:cNvGraphicFramePr/>
          <p:nvPr/>
        </p:nvGraphicFramePr>
        <p:xfrm>
          <a:off x="2306955" y="1682750"/>
          <a:ext cx="3485515" cy="518160"/>
        </p:xfrm>
        <a:graphic>
          <a:graphicData uri="http://schemas.openxmlformats.org/drawingml/2006/table">
            <a:tbl>
              <a:tblPr firstRow="1" bandRow="1">
                <a:tableStyleId>{5C22544A-7EE6-4342-B048-85BDC9FD1C3A}</a:tableStyleId>
              </a:tblPr>
              <a:tblGrid>
                <a:gridCol w="567690">
                  <a:extLst>
                    <a:ext uri="{9D8B030D-6E8A-4147-A177-3AD203B41FA5}">
                      <a16:colId xmlns:a16="http://schemas.microsoft.com/office/drawing/2014/main" val="20000"/>
                    </a:ext>
                  </a:extLst>
                </a:gridCol>
                <a:gridCol w="621030">
                  <a:extLst>
                    <a:ext uri="{9D8B030D-6E8A-4147-A177-3AD203B41FA5}">
                      <a16:colId xmlns:a16="http://schemas.microsoft.com/office/drawing/2014/main" val="20001"/>
                    </a:ext>
                  </a:extLst>
                </a:gridCol>
                <a:gridCol w="2296795">
                  <a:extLst>
                    <a:ext uri="{9D8B030D-6E8A-4147-A177-3AD203B41FA5}">
                      <a16:colId xmlns:a16="http://schemas.microsoft.com/office/drawing/2014/main" val="20002"/>
                    </a:ext>
                  </a:extLst>
                </a:gridCol>
              </a:tblGrid>
              <a:tr h="518160">
                <a:tc>
                  <a:txBody>
                    <a:bodyPr/>
                    <a:lstStyle/>
                    <a:p>
                      <a:pPr algn="ctr">
                        <a:buNone/>
                      </a:pPr>
                      <a:r>
                        <a:rPr lang="en-US" sz="2800" b="0">
                          <a:solidFill>
                            <a:schemeClr val="tx1"/>
                          </a:solidFill>
                        </a:rPr>
                        <a:t>P</a:t>
                      </a:r>
                    </a:p>
                  </a:txBody>
                  <a:tcPr anchor="ctr">
                    <a:solidFill>
                      <a:schemeClr val="bg2"/>
                    </a:solidFill>
                  </a:tcPr>
                </a:tc>
                <a:tc>
                  <a:txBody>
                    <a:bodyPr/>
                    <a:lstStyle/>
                    <a:p>
                      <a:pPr algn="ctr">
                        <a:buNone/>
                      </a:pPr>
                      <a:r>
                        <a:rPr lang="en-US" sz="2800" b="0">
                          <a:solidFill>
                            <a:schemeClr val="tx1"/>
                          </a:solidFill>
                        </a:rPr>
                        <a:t>M</a:t>
                      </a:r>
                    </a:p>
                  </a:txBody>
                  <a:tcPr anchor="ctr">
                    <a:solidFill>
                      <a:schemeClr val="bg2"/>
                    </a:solidFill>
                  </a:tcPr>
                </a:tc>
                <a:tc>
                  <a:txBody>
                    <a:bodyPr/>
                    <a:lstStyle/>
                    <a:p>
                      <a:pPr algn="ctr">
                        <a:buNone/>
                      </a:pPr>
                      <a:r>
                        <a:rPr lang="zh-CN" altLang="en-US" sz="2800" b="0">
                          <a:solidFill>
                            <a:schemeClr val="tx1"/>
                          </a:solidFill>
                        </a:rPr>
                        <a:t>其它控制位</a:t>
                      </a:r>
                    </a:p>
                  </a:txBody>
                  <a:tcPr anchor="ctr">
                    <a:solidFill>
                      <a:schemeClr val="bg2"/>
                    </a:solidFill>
                  </a:tcPr>
                </a:tc>
                <a:extLst>
                  <a:ext uri="{0D108BD9-81ED-4DB2-BD59-A6C34878D82A}">
                    <a16:rowId xmlns:a16="http://schemas.microsoft.com/office/drawing/2014/main" val="10000"/>
                  </a:ext>
                </a:extLst>
              </a:tr>
            </a:tbl>
          </a:graphicData>
        </a:graphic>
      </p:graphicFrame>
      <p:sp>
        <p:nvSpPr>
          <p:cNvPr id="12" name="Rectangles 11"/>
          <p:cNvSpPr/>
          <p:nvPr/>
        </p:nvSpPr>
        <p:spPr>
          <a:xfrm>
            <a:off x="360680" y="3221990"/>
            <a:ext cx="3449320" cy="210502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Text Box 10"/>
          <p:cNvSpPr txBox="1"/>
          <p:nvPr/>
        </p:nvSpPr>
        <p:spPr>
          <a:xfrm>
            <a:off x="1024890" y="3780790"/>
            <a:ext cx="2621280" cy="460375"/>
          </a:xfrm>
          <a:prstGeom prst="rect">
            <a:avLst/>
          </a:prstGeom>
          <a:noFill/>
        </p:spPr>
        <p:txBody>
          <a:bodyPr wrap="none" rtlCol="0" anchor="t">
            <a:spAutoFit/>
          </a:bodyPr>
          <a:lstStyle/>
          <a:p>
            <a:r>
              <a:rPr lang="zh-CN" altLang="en-US" sz="2400">
                <a:sym typeface="+mn-ea"/>
              </a:rPr>
              <a:t>该页是否在内存中</a:t>
            </a:r>
          </a:p>
        </p:txBody>
      </p:sp>
      <p:sp>
        <p:nvSpPr>
          <p:cNvPr id="13" name="Text Box 12"/>
          <p:cNvSpPr txBox="1"/>
          <p:nvPr/>
        </p:nvSpPr>
        <p:spPr>
          <a:xfrm>
            <a:off x="536575" y="3320415"/>
            <a:ext cx="2924380" cy="461665"/>
          </a:xfrm>
          <a:prstGeom prst="rect">
            <a:avLst/>
          </a:prstGeom>
          <a:noFill/>
        </p:spPr>
        <p:txBody>
          <a:bodyPr wrap="square" rtlCol="0">
            <a:spAutoFit/>
          </a:bodyPr>
          <a:lstStyle/>
          <a:p>
            <a:r>
              <a:rPr lang="zh-CN" altLang="en-US" sz="2400" b="1" dirty="0">
                <a:sym typeface="+mn-ea"/>
              </a:rPr>
              <a:t>存在位</a:t>
            </a:r>
            <a:r>
              <a:rPr lang="en-US" altLang="zh-CN" sz="2400" b="1" dirty="0">
                <a:sym typeface="+mn-ea"/>
              </a:rPr>
              <a:t>P</a:t>
            </a:r>
            <a:r>
              <a:rPr lang="zh-CN" altLang="en-US" sz="2400" b="1" dirty="0">
                <a:sym typeface="+mn-ea"/>
              </a:rPr>
              <a:t>：</a:t>
            </a:r>
            <a:r>
              <a:rPr lang="en-US" altLang="zh-CN" sz="2400" b="1" dirty="0">
                <a:sym typeface="+mn-ea"/>
              </a:rPr>
              <a:t> (present)</a:t>
            </a:r>
            <a:endParaRPr lang="zh-CN" altLang="en-US" sz="2400" b="1" dirty="0"/>
          </a:p>
        </p:txBody>
      </p:sp>
      <p:sp>
        <p:nvSpPr>
          <p:cNvPr id="14" name="Text Box 13"/>
          <p:cNvSpPr txBox="1"/>
          <p:nvPr/>
        </p:nvSpPr>
        <p:spPr>
          <a:xfrm>
            <a:off x="1024890" y="4368165"/>
            <a:ext cx="2316480" cy="829945"/>
          </a:xfrm>
          <a:prstGeom prst="rect">
            <a:avLst/>
          </a:prstGeom>
          <a:noFill/>
        </p:spPr>
        <p:txBody>
          <a:bodyPr wrap="none" rtlCol="0" anchor="t">
            <a:spAutoFit/>
          </a:bodyPr>
          <a:lstStyle/>
          <a:p>
            <a:pPr algn="l"/>
            <a:r>
              <a:rPr lang="zh-CN" altLang="en-US" sz="2400">
                <a:sym typeface="+mn-ea"/>
              </a:rPr>
              <a:t>是，存储页框号</a:t>
            </a:r>
          </a:p>
          <a:p>
            <a:pPr algn="l"/>
            <a:r>
              <a:rPr lang="zh-CN" altLang="en-US" sz="2400">
                <a:sym typeface="+mn-ea"/>
              </a:rPr>
              <a:t>否，无须页框号</a:t>
            </a:r>
          </a:p>
        </p:txBody>
      </p:sp>
      <p:sp>
        <p:nvSpPr>
          <p:cNvPr id="6" name="Rectangles 5"/>
          <p:cNvSpPr/>
          <p:nvPr/>
        </p:nvSpPr>
        <p:spPr>
          <a:xfrm>
            <a:off x="4370705" y="3221990"/>
            <a:ext cx="4238625" cy="210502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 Box 6"/>
          <p:cNvSpPr txBox="1"/>
          <p:nvPr/>
        </p:nvSpPr>
        <p:spPr>
          <a:xfrm>
            <a:off x="5224145" y="3780790"/>
            <a:ext cx="3230880" cy="460375"/>
          </a:xfrm>
          <a:prstGeom prst="rect">
            <a:avLst/>
          </a:prstGeom>
          <a:noFill/>
        </p:spPr>
        <p:txBody>
          <a:bodyPr wrap="none" rtlCol="0" anchor="t">
            <a:spAutoFit/>
          </a:bodyPr>
          <a:lstStyle/>
          <a:p>
            <a:r>
              <a:rPr lang="zh-CN" altLang="en-US" sz="2400">
                <a:sym typeface="+mn-ea"/>
              </a:rPr>
              <a:t>该页自载入后是否变动</a:t>
            </a:r>
          </a:p>
        </p:txBody>
      </p:sp>
      <p:sp>
        <p:nvSpPr>
          <p:cNvPr id="8" name="Text Box 7"/>
          <p:cNvSpPr txBox="1"/>
          <p:nvPr/>
        </p:nvSpPr>
        <p:spPr>
          <a:xfrm>
            <a:off x="4546600" y="3320415"/>
            <a:ext cx="3692832" cy="461665"/>
          </a:xfrm>
          <a:prstGeom prst="rect">
            <a:avLst/>
          </a:prstGeom>
          <a:noFill/>
        </p:spPr>
        <p:txBody>
          <a:bodyPr wrap="square" rtlCol="0">
            <a:spAutoFit/>
          </a:bodyPr>
          <a:lstStyle/>
          <a:p>
            <a:r>
              <a:rPr lang="zh-CN" altLang="en-US" sz="2400" b="1" dirty="0">
                <a:sym typeface="+mn-ea"/>
              </a:rPr>
              <a:t>修改位</a:t>
            </a:r>
            <a:r>
              <a:rPr lang="en-US" altLang="zh-CN" sz="2400" b="1" dirty="0">
                <a:sym typeface="+mn-ea"/>
              </a:rPr>
              <a:t>M</a:t>
            </a:r>
            <a:r>
              <a:rPr lang="zh-CN" altLang="en-US" sz="2400" b="1" dirty="0">
                <a:sym typeface="+mn-ea"/>
              </a:rPr>
              <a:t>：</a:t>
            </a:r>
            <a:r>
              <a:rPr lang="en-US" altLang="zh-CN" sz="2400" b="1" dirty="0">
                <a:sym typeface="+mn-ea"/>
              </a:rPr>
              <a:t>(modified)</a:t>
            </a:r>
            <a:endParaRPr lang="zh-CN" altLang="en-US" sz="2400" b="1" dirty="0"/>
          </a:p>
        </p:txBody>
      </p:sp>
      <p:sp>
        <p:nvSpPr>
          <p:cNvPr id="9" name="Text Box 8"/>
          <p:cNvSpPr txBox="1"/>
          <p:nvPr/>
        </p:nvSpPr>
        <p:spPr>
          <a:xfrm>
            <a:off x="5224145" y="4368165"/>
            <a:ext cx="2926080" cy="829945"/>
          </a:xfrm>
          <a:prstGeom prst="rect">
            <a:avLst/>
          </a:prstGeom>
          <a:noFill/>
        </p:spPr>
        <p:txBody>
          <a:bodyPr wrap="none" rtlCol="0" anchor="t">
            <a:spAutoFit/>
          </a:bodyPr>
          <a:lstStyle/>
          <a:p>
            <a:pPr algn="l"/>
            <a:r>
              <a:rPr lang="zh-CN" altLang="en-US" sz="2400">
                <a:sym typeface="+mn-ea"/>
              </a:rPr>
              <a:t>是，换出时写入辅存</a:t>
            </a:r>
          </a:p>
          <a:p>
            <a:pPr algn="l"/>
            <a:r>
              <a:rPr lang="zh-CN" altLang="en-US" sz="2400">
                <a:sym typeface="+mn-ea"/>
              </a:rPr>
              <a:t>否，换出时无须更新</a:t>
            </a:r>
          </a:p>
        </p:txBody>
      </p:sp>
      <p:sp>
        <p:nvSpPr>
          <p:cNvPr id="10" name="Rectangles 9"/>
          <p:cNvSpPr/>
          <p:nvPr/>
        </p:nvSpPr>
        <p:spPr>
          <a:xfrm>
            <a:off x="8837295" y="3221990"/>
            <a:ext cx="2972435" cy="210502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Text Box 14"/>
          <p:cNvSpPr txBox="1"/>
          <p:nvPr/>
        </p:nvSpPr>
        <p:spPr>
          <a:xfrm>
            <a:off x="8973185" y="3490595"/>
            <a:ext cx="2701290" cy="1568450"/>
          </a:xfrm>
          <a:prstGeom prst="rect">
            <a:avLst/>
          </a:prstGeom>
          <a:noFill/>
        </p:spPr>
        <p:txBody>
          <a:bodyPr wrap="square" rtlCol="0">
            <a:spAutoFit/>
          </a:bodyPr>
          <a:lstStyle/>
          <a:p>
            <a:r>
              <a:rPr lang="zh-CN" altLang="en-US" sz="2400">
                <a:sym typeface="+mn-ea"/>
              </a:rPr>
              <a:t>其它控制位，例如，若需要在页一级控制保护和共享，则需要相应的位</a:t>
            </a:r>
            <a:endParaRPr lang="zh-CN" altLang="en-US" sz="2400"/>
          </a:p>
        </p:txBody>
      </p:sp>
      <p:cxnSp>
        <p:nvCxnSpPr>
          <p:cNvPr id="16" name="Straight Arrow Connector 15"/>
          <p:cNvCxnSpPr>
            <a:endCxn id="12" idx="0"/>
          </p:cNvCxnSpPr>
          <p:nvPr/>
        </p:nvCxnSpPr>
        <p:spPr>
          <a:xfrm flipH="1">
            <a:off x="2085340" y="2091690"/>
            <a:ext cx="488950" cy="1130300"/>
          </a:xfrm>
          <a:prstGeom prst="straightConnector1">
            <a:avLst/>
          </a:prstGeom>
          <a:ln w="38100">
            <a:tailEnd type="arrow" w="med" len="med"/>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3188970" y="2091690"/>
            <a:ext cx="1921510" cy="1092835"/>
          </a:xfrm>
          <a:prstGeom prst="straightConnector1">
            <a:avLst/>
          </a:prstGeom>
          <a:ln w="38100">
            <a:tailEnd type="arrow" w="med" len="med"/>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827905" y="2111375"/>
            <a:ext cx="4457065" cy="1092200"/>
          </a:xfrm>
          <a:prstGeom prst="straightConnector1">
            <a:avLst/>
          </a:prstGeom>
          <a:ln w="38100">
            <a:tailEnd type="arrow" w="med" len="med"/>
          </a:ln>
        </p:spPr>
        <p:style>
          <a:lnRef idx="3">
            <a:schemeClr val="accent1"/>
          </a:lnRef>
          <a:fillRef idx="0">
            <a:schemeClr val="accent1"/>
          </a:fillRef>
          <a:effectRef idx="2">
            <a:schemeClr val="accent1"/>
          </a:effectRef>
          <a:fontRef idx="minor">
            <a:schemeClr val="tx1"/>
          </a:fontRef>
        </p:style>
      </p:cxnSp>
      <p:sp>
        <p:nvSpPr>
          <p:cNvPr id="3" name="灯片编号占位符 2"/>
          <p:cNvSpPr>
            <a:spLocks noGrp="1"/>
          </p:cNvSpPr>
          <p:nvPr>
            <p:ph type="sldNum" sz="quarter" idx="12"/>
          </p:nvPr>
        </p:nvSpPr>
        <p:spPr/>
        <p:txBody>
          <a:bodyPr/>
          <a:lstStyle/>
          <a:p>
            <a:fld id="{00C862B9-74E0-4350-9510-4D77239DCB42}" type="slidenum">
              <a:rPr lang="zh-CN" altLang="en-US" smtClean="0"/>
              <a:t>61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4" grpId="0"/>
      <p:bldP spid="14" grpId="1"/>
      <p:bldP spid="7" grpId="0"/>
      <p:bldP spid="7" grpId="1"/>
      <p:bldP spid="8" grpId="0"/>
      <p:bldP spid="8" grpId="1"/>
      <p:bldP spid="9" grpId="0"/>
      <p:bldP spid="9" grpId="1"/>
      <p:bldP spid="15" grpId="0"/>
      <p:bldP spid="15"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188566" y="125031"/>
            <a:ext cx="7401937" cy="868045"/>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highlight>
                  <a:srgbClr val="FFFF00"/>
                </a:highlight>
              </a:rPr>
              <a:t>分页之页表结构</a:t>
            </a:r>
            <a:r>
              <a:rPr lang="en-US" altLang="zh-CN" b="1" dirty="0">
                <a:highlight>
                  <a:srgbClr val="FFFF00"/>
                </a:highlight>
              </a:rPr>
              <a:t>--</a:t>
            </a:r>
            <a:r>
              <a:rPr lang="zh-CN" altLang="en-US" b="1" dirty="0">
                <a:highlight>
                  <a:srgbClr val="FFFF00"/>
                </a:highlight>
              </a:rPr>
              <a:t>两级层次页表</a:t>
            </a:r>
          </a:p>
        </p:txBody>
      </p:sp>
      <p:sp>
        <p:nvSpPr>
          <p:cNvPr id="12" name="Rectangles 11"/>
          <p:cNvSpPr/>
          <p:nvPr/>
        </p:nvSpPr>
        <p:spPr>
          <a:xfrm>
            <a:off x="2185669" y="998855"/>
            <a:ext cx="8127999" cy="116395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3" name="Text Box 12"/>
          <p:cNvSpPr txBox="1"/>
          <p:nvPr/>
        </p:nvSpPr>
        <p:spPr>
          <a:xfrm>
            <a:off x="2446020" y="1097280"/>
            <a:ext cx="4241800" cy="460375"/>
          </a:xfrm>
          <a:prstGeom prst="rect">
            <a:avLst/>
          </a:prstGeom>
          <a:noFill/>
        </p:spPr>
        <p:txBody>
          <a:bodyPr wrap="square" rtlCol="0">
            <a:spAutoFit/>
          </a:bodyPr>
          <a:lstStyle/>
          <a:p>
            <a:r>
              <a:rPr lang="zh-CN" altLang="en-US" sz="2400" b="1" dirty="0">
                <a:sym typeface="+mn-ea"/>
              </a:rPr>
              <a:t>进程很大，页很小</a:t>
            </a:r>
            <a:r>
              <a:rPr lang="zh-CN" altLang="en-US" sz="2400" b="1" dirty="0">
                <a:latin typeface="Arial" panose="020B0604020202020204" pitchFamily="34" charset="0"/>
                <a:cs typeface="Arial" panose="020B0604020202020204" pitchFamily="34" charset="0"/>
                <a:sym typeface="+mn-ea"/>
              </a:rPr>
              <a:t>→页表很长</a:t>
            </a:r>
          </a:p>
        </p:txBody>
      </p:sp>
      <p:sp>
        <p:nvSpPr>
          <p:cNvPr id="14" name="Text Box 13"/>
          <p:cNvSpPr txBox="1"/>
          <p:nvPr/>
        </p:nvSpPr>
        <p:spPr>
          <a:xfrm>
            <a:off x="3103880" y="1642110"/>
            <a:ext cx="6412333" cy="461665"/>
          </a:xfrm>
          <a:prstGeom prst="rect">
            <a:avLst/>
          </a:prstGeom>
          <a:noFill/>
        </p:spPr>
        <p:txBody>
          <a:bodyPr wrap="none" rtlCol="0" anchor="t">
            <a:spAutoFit/>
          </a:bodyPr>
          <a:lstStyle/>
          <a:p>
            <a:pPr algn="l"/>
            <a:r>
              <a:rPr lang="zh-CN" altLang="en-US" sz="2400" dirty="0">
                <a:sym typeface="+mn-ea"/>
              </a:rPr>
              <a:t>例如：</a:t>
            </a:r>
            <a:r>
              <a:rPr lang="en-US" altLang="zh-CN" sz="2400" dirty="0">
                <a:sym typeface="+mn-ea"/>
              </a:rPr>
              <a:t>4GB(2</a:t>
            </a:r>
            <a:r>
              <a:rPr lang="en-US" altLang="zh-CN" sz="2400" baseline="30000" dirty="0">
                <a:sym typeface="+mn-ea"/>
              </a:rPr>
              <a:t>32</a:t>
            </a:r>
            <a:r>
              <a:rPr lang="en-US" altLang="zh-CN" sz="2400" dirty="0">
                <a:sym typeface="+mn-ea"/>
              </a:rPr>
              <a:t>)</a:t>
            </a:r>
            <a:r>
              <a:rPr lang="zh-CN" altLang="en-US" sz="2400" dirty="0">
                <a:sym typeface="+mn-ea"/>
              </a:rPr>
              <a:t>进程，</a:t>
            </a:r>
            <a:r>
              <a:rPr lang="en-US" altLang="zh-CN" sz="2400" dirty="0">
                <a:sym typeface="+mn-ea"/>
              </a:rPr>
              <a:t>4KB(2</a:t>
            </a:r>
            <a:r>
              <a:rPr lang="en-US" altLang="zh-CN" sz="2400" baseline="30000" dirty="0">
                <a:sym typeface="+mn-ea"/>
              </a:rPr>
              <a:t>12</a:t>
            </a:r>
            <a:r>
              <a:rPr lang="en-US" altLang="zh-CN" sz="2400" dirty="0">
                <a:sym typeface="+mn-ea"/>
              </a:rPr>
              <a:t>)</a:t>
            </a:r>
            <a:r>
              <a:rPr lang="zh-CN" altLang="en-US" sz="2400" dirty="0">
                <a:sym typeface="+mn-ea"/>
              </a:rPr>
              <a:t>页</a:t>
            </a:r>
            <a:r>
              <a:rPr lang="zh-CN" altLang="en-US" sz="2400" b="1" dirty="0">
                <a:latin typeface="Arial" panose="020B0604020202020204" pitchFamily="34" charset="0"/>
                <a:cs typeface="Arial" panose="020B0604020202020204" pitchFamily="34" charset="0"/>
                <a:sym typeface="+mn-ea"/>
              </a:rPr>
              <a:t>→</a:t>
            </a:r>
            <a:r>
              <a:rPr lang="en-US" altLang="zh-CN" sz="2400" dirty="0">
                <a:sym typeface="+mn-ea"/>
              </a:rPr>
              <a:t>2</a:t>
            </a:r>
            <a:r>
              <a:rPr lang="en-US" altLang="zh-CN" sz="2400" baseline="30000" dirty="0">
                <a:sym typeface="+mn-ea"/>
              </a:rPr>
              <a:t>20</a:t>
            </a:r>
            <a:r>
              <a:rPr lang="zh-CN" altLang="en-US" sz="2400" dirty="0">
                <a:sym typeface="+mn-ea"/>
              </a:rPr>
              <a:t>个页表项</a:t>
            </a:r>
          </a:p>
        </p:txBody>
      </p:sp>
      <p:sp>
        <p:nvSpPr>
          <p:cNvPr id="5" name="Rectangles 4"/>
          <p:cNvSpPr/>
          <p:nvPr/>
        </p:nvSpPr>
        <p:spPr>
          <a:xfrm>
            <a:off x="2185663" y="5511980"/>
            <a:ext cx="8127995" cy="116395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6" name="Text Box 5"/>
          <p:cNvSpPr txBox="1"/>
          <p:nvPr/>
        </p:nvSpPr>
        <p:spPr>
          <a:xfrm>
            <a:off x="2446014" y="5610405"/>
            <a:ext cx="4241800" cy="460375"/>
          </a:xfrm>
          <a:prstGeom prst="rect">
            <a:avLst/>
          </a:prstGeom>
          <a:noFill/>
        </p:spPr>
        <p:txBody>
          <a:bodyPr wrap="square" rtlCol="0">
            <a:spAutoFit/>
          </a:bodyPr>
          <a:lstStyle/>
          <a:p>
            <a:r>
              <a:rPr lang="zh-CN" altLang="en-US" sz="2400" b="1" dirty="0">
                <a:latin typeface="Arial" panose="020B0604020202020204" pitchFamily="34" charset="0"/>
                <a:cs typeface="Arial" panose="020B0604020202020204" pitchFamily="34" charset="0"/>
                <a:sym typeface="+mn-ea"/>
              </a:rPr>
              <a:t>页表分页管理：</a:t>
            </a:r>
          </a:p>
        </p:txBody>
      </p:sp>
      <p:sp>
        <p:nvSpPr>
          <p:cNvPr id="7" name="Text Box 6"/>
          <p:cNvSpPr txBox="1"/>
          <p:nvPr/>
        </p:nvSpPr>
        <p:spPr>
          <a:xfrm>
            <a:off x="3103874" y="6155235"/>
            <a:ext cx="7378943" cy="461665"/>
          </a:xfrm>
          <a:prstGeom prst="rect">
            <a:avLst/>
          </a:prstGeom>
          <a:noFill/>
        </p:spPr>
        <p:txBody>
          <a:bodyPr wrap="none" rtlCol="0" anchor="t">
            <a:spAutoFit/>
          </a:bodyPr>
          <a:lstStyle/>
          <a:p>
            <a:pPr algn="l"/>
            <a:r>
              <a:rPr lang="zh-CN" altLang="en-US" sz="2400" dirty="0">
                <a:sym typeface="+mn-ea"/>
              </a:rPr>
              <a:t>例如：</a:t>
            </a:r>
            <a:r>
              <a:rPr lang="en-US" altLang="zh-CN" sz="2400" dirty="0">
                <a:sym typeface="+mn-ea"/>
              </a:rPr>
              <a:t>2</a:t>
            </a:r>
            <a:r>
              <a:rPr lang="en-US" altLang="zh-CN" sz="2400" baseline="30000" dirty="0">
                <a:sym typeface="+mn-ea"/>
              </a:rPr>
              <a:t>20</a:t>
            </a:r>
            <a:r>
              <a:rPr lang="zh-CN" altLang="en-US" sz="2400" dirty="0">
                <a:sym typeface="+mn-ea"/>
              </a:rPr>
              <a:t>页表项</a:t>
            </a:r>
            <a:r>
              <a:rPr lang="zh-CN" altLang="en-US" sz="2400" dirty="0">
                <a:latin typeface="Arial" panose="020B0604020202020204" pitchFamily="34" charset="0"/>
                <a:cs typeface="Arial" panose="020B0604020202020204" pitchFamily="34" charset="0"/>
                <a:sym typeface="+mn-ea"/>
              </a:rPr>
              <a:t>→按</a:t>
            </a:r>
            <a:r>
              <a:rPr lang="en-US" altLang="zh-CN" sz="2400" dirty="0">
                <a:latin typeface="Arial" panose="020B0604020202020204" pitchFamily="34" charset="0"/>
                <a:cs typeface="Arial" panose="020B0604020202020204" pitchFamily="34" charset="0"/>
                <a:sym typeface="+mn-ea"/>
              </a:rPr>
              <a:t>4KB</a:t>
            </a:r>
            <a:r>
              <a:rPr lang="zh-CN" altLang="en-US" sz="2400" dirty="0">
                <a:latin typeface="Arial" panose="020B0604020202020204" pitchFamily="34" charset="0"/>
                <a:cs typeface="Arial" panose="020B0604020202020204" pitchFamily="34" charset="0"/>
                <a:sym typeface="+mn-ea"/>
              </a:rPr>
              <a:t>一页</a:t>
            </a:r>
            <a:r>
              <a:rPr lang="en-US" altLang="zh-CN" sz="2400" dirty="0">
                <a:latin typeface="Arial" panose="020B0604020202020204" pitchFamily="34" charset="0"/>
                <a:cs typeface="Arial" panose="020B0604020202020204" pitchFamily="34" charset="0"/>
                <a:sym typeface="+mn-ea"/>
              </a:rPr>
              <a:t>(</a:t>
            </a:r>
            <a:r>
              <a:rPr lang="zh-CN" altLang="en-US" sz="2400" dirty="0">
                <a:latin typeface="Arial" panose="020B0604020202020204" pitchFamily="34" charset="0"/>
                <a:cs typeface="Arial" panose="020B0604020202020204" pitchFamily="34" charset="0"/>
                <a:sym typeface="+mn-ea"/>
              </a:rPr>
              <a:t>即</a:t>
            </a:r>
            <a:r>
              <a:rPr lang="en-US" altLang="zh-CN" sz="2400" dirty="0">
                <a:latin typeface="Arial" panose="020B0604020202020204" pitchFamily="34" charset="0"/>
                <a:cs typeface="Arial" panose="020B0604020202020204" pitchFamily="34" charset="0"/>
                <a:sym typeface="+mn-ea"/>
              </a:rPr>
              <a:t>2</a:t>
            </a:r>
            <a:r>
              <a:rPr lang="en-US" altLang="zh-CN" sz="2400" baseline="30000" dirty="0">
                <a:latin typeface="Arial" panose="020B0604020202020204" pitchFamily="34" charset="0"/>
                <a:cs typeface="Arial" panose="020B0604020202020204" pitchFamily="34" charset="0"/>
                <a:sym typeface="+mn-ea"/>
              </a:rPr>
              <a:t>10</a:t>
            </a:r>
            <a:r>
              <a:rPr lang="zh-CN" altLang="en-US" sz="2400" dirty="0">
                <a:latin typeface="Arial" panose="020B0604020202020204" pitchFamily="34" charset="0"/>
                <a:cs typeface="Arial" panose="020B0604020202020204" pitchFamily="34" charset="0"/>
                <a:sym typeface="+mn-ea"/>
              </a:rPr>
              <a:t>项一页</a:t>
            </a:r>
            <a:r>
              <a:rPr lang="en-US" altLang="zh-CN" sz="2400" dirty="0">
                <a:latin typeface="Arial" panose="020B0604020202020204" pitchFamily="34" charset="0"/>
                <a:cs typeface="Arial" panose="020B0604020202020204" pitchFamily="34" charset="0"/>
                <a:sym typeface="+mn-ea"/>
              </a:rPr>
              <a:t>)</a:t>
            </a:r>
            <a:r>
              <a:rPr lang="zh-CN" altLang="en-US" sz="2400" dirty="0">
                <a:latin typeface="Arial" panose="020B0604020202020204" pitchFamily="34" charset="0"/>
                <a:cs typeface="Arial" panose="020B0604020202020204" pitchFamily="34" charset="0"/>
                <a:sym typeface="+mn-ea"/>
              </a:rPr>
              <a:t>分成</a:t>
            </a:r>
            <a:r>
              <a:rPr lang="en-US" altLang="zh-CN" sz="2400" dirty="0">
                <a:latin typeface="Arial" panose="020B0604020202020204" pitchFamily="34" charset="0"/>
                <a:cs typeface="Arial" panose="020B0604020202020204" pitchFamily="34" charset="0"/>
                <a:sym typeface="+mn-ea"/>
              </a:rPr>
              <a:t>2</a:t>
            </a:r>
            <a:r>
              <a:rPr lang="en-US" altLang="zh-CN" sz="2400" baseline="30000" dirty="0">
                <a:latin typeface="Arial" panose="020B0604020202020204" pitchFamily="34" charset="0"/>
                <a:cs typeface="Arial" panose="020B0604020202020204" pitchFamily="34" charset="0"/>
                <a:sym typeface="+mn-ea"/>
              </a:rPr>
              <a:t>10</a:t>
            </a:r>
            <a:r>
              <a:rPr lang="zh-CN" altLang="en-US" sz="2400" dirty="0">
                <a:latin typeface="Arial" panose="020B0604020202020204" pitchFamily="34" charset="0"/>
                <a:cs typeface="Arial" panose="020B0604020202020204" pitchFamily="34" charset="0"/>
                <a:sym typeface="+mn-ea"/>
              </a:rPr>
              <a:t>页</a:t>
            </a:r>
          </a:p>
        </p:txBody>
      </p:sp>
      <p:graphicFrame>
        <p:nvGraphicFramePr>
          <p:cNvPr id="2" name="表格 2"/>
          <p:cNvGraphicFramePr>
            <a:graphicFrameLocks noGrp="1"/>
          </p:cNvGraphicFramePr>
          <p:nvPr/>
        </p:nvGraphicFramePr>
        <p:xfrm>
          <a:off x="2185664" y="4988858"/>
          <a:ext cx="4057818" cy="370840"/>
        </p:xfrm>
        <a:graphic>
          <a:graphicData uri="http://schemas.openxmlformats.org/drawingml/2006/table">
            <a:tbl>
              <a:tblPr firstRow="1" bandRow="1">
                <a:tableStyleId>{5C22544A-7EE6-4342-B048-85BDC9FD1C3A}</a:tableStyleId>
              </a:tblPr>
              <a:tblGrid>
                <a:gridCol w="676303">
                  <a:extLst>
                    <a:ext uri="{9D8B030D-6E8A-4147-A177-3AD203B41FA5}">
                      <a16:colId xmlns:a16="http://schemas.microsoft.com/office/drawing/2014/main" val="20000"/>
                    </a:ext>
                  </a:extLst>
                </a:gridCol>
                <a:gridCol w="676303">
                  <a:extLst>
                    <a:ext uri="{9D8B030D-6E8A-4147-A177-3AD203B41FA5}">
                      <a16:colId xmlns:a16="http://schemas.microsoft.com/office/drawing/2014/main" val="20001"/>
                    </a:ext>
                  </a:extLst>
                </a:gridCol>
                <a:gridCol w="676303">
                  <a:extLst>
                    <a:ext uri="{9D8B030D-6E8A-4147-A177-3AD203B41FA5}">
                      <a16:colId xmlns:a16="http://schemas.microsoft.com/office/drawing/2014/main" val="20002"/>
                    </a:ext>
                  </a:extLst>
                </a:gridCol>
                <a:gridCol w="676303">
                  <a:extLst>
                    <a:ext uri="{9D8B030D-6E8A-4147-A177-3AD203B41FA5}">
                      <a16:colId xmlns:a16="http://schemas.microsoft.com/office/drawing/2014/main" val="20003"/>
                    </a:ext>
                  </a:extLst>
                </a:gridCol>
                <a:gridCol w="676303">
                  <a:extLst>
                    <a:ext uri="{9D8B030D-6E8A-4147-A177-3AD203B41FA5}">
                      <a16:colId xmlns:a16="http://schemas.microsoft.com/office/drawing/2014/main" val="20004"/>
                    </a:ext>
                  </a:extLst>
                </a:gridCol>
                <a:gridCol w="676303">
                  <a:extLst>
                    <a:ext uri="{9D8B030D-6E8A-4147-A177-3AD203B41FA5}">
                      <a16:colId xmlns:a16="http://schemas.microsoft.com/office/drawing/2014/main" val="20005"/>
                    </a:ext>
                  </a:extLst>
                </a:gridCol>
              </a:tblGrid>
              <a:tr h="370840">
                <a:tc>
                  <a:txBody>
                    <a:bodyPr/>
                    <a:lstStyle/>
                    <a:p>
                      <a:pPr algn="ctr"/>
                      <a:r>
                        <a:rPr lang="en-US" altLang="zh-CN" dirty="0"/>
                        <a:t>4B</a:t>
                      </a:r>
                      <a:endParaRPr lang="zh-CN" altLang="en-US" dirty="0"/>
                    </a:p>
                  </a:txBody>
                  <a:tcPr>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4B</a:t>
                      </a:r>
                      <a:endParaRPr lang="zh-CN" altLang="en-US" dirty="0"/>
                    </a:p>
                  </a:txBody>
                  <a:tcPr>
                    <a:solidFill>
                      <a:schemeClr val="bg1">
                        <a:lumMod val="50000"/>
                      </a:schemeClr>
                    </a:solidFill>
                  </a:tcPr>
                </a:tc>
                <a:tc>
                  <a:txBody>
                    <a:bodyPr/>
                    <a:lstStyle/>
                    <a:p>
                      <a:pPr algn="ctr"/>
                      <a:r>
                        <a:rPr lang="en-US" altLang="zh-CN" dirty="0"/>
                        <a:t>…</a:t>
                      </a:r>
                      <a:endParaRPr lang="zh-CN" altLang="en-US" dirty="0"/>
                    </a:p>
                  </a:txBody>
                  <a:tcPr>
                    <a:solidFill>
                      <a:schemeClr val="bg1">
                        <a:lumMod val="50000"/>
                      </a:schemeClr>
                    </a:solidFill>
                  </a:tcPr>
                </a:tc>
                <a:tc>
                  <a:txBody>
                    <a:bodyPr/>
                    <a:lstStyle/>
                    <a:p>
                      <a:pPr algn="ctr"/>
                      <a:endParaRPr lang="zh-CN" altLang="en-US" dirty="0"/>
                    </a:p>
                  </a:txBody>
                  <a:tcPr>
                    <a:solidFill>
                      <a:schemeClr val="bg1">
                        <a:lumMod val="50000"/>
                      </a:schemeClr>
                    </a:solidFill>
                  </a:tcPr>
                </a:tc>
                <a:tc>
                  <a:txBody>
                    <a:bodyPr/>
                    <a:lstStyle/>
                    <a:p>
                      <a:pPr algn="ctr"/>
                      <a:endParaRPr lang="zh-CN" altLang="en-US" dirty="0"/>
                    </a:p>
                  </a:txBody>
                  <a:tcPr>
                    <a:solidFill>
                      <a:schemeClr val="bg1">
                        <a:lumMod val="50000"/>
                      </a:schemeClr>
                    </a:solidFill>
                  </a:tcPr>
                </a:tc>
                <a:tc>
                  <a:txBody>
                    <a:bodyPr/>
                    <a:lstStyle/>
                    <a:p>
                      <a:pPr algn="ctr"/>
                      <a:endParaRPr lang="zh-CN" altLang="en-US" dirty="0"/>
                    </a:p>
                  </a:txBody>
                  <a:tcPr>
                    <a:solidFill>
                      <a:schemeClr val="bg1">
                        <a:lumMod val="50000"/>
                      </a:schemeClr>
                    </a:solidFill>
                  </a:tcPr>
                </a:tc>
                <a:extLst>
                  <a:ext uri="{0D108BD9-81ED-4DB2-BD59-A6C34878D82A}">
                    <a16:rowId xmlns:a16="http://schemas.microsoft.com/office/drawing/2014/main" val="10000"/>
                  </a:ext>
                </a:extLst>
              </a:tr>
            </a:tbl>
          </a:graphicData>
        </a:graphic>
      </p:graphicFrame>
      <p:graphicFrame>
        <p:nvGraphicFramePr>
          <p:cNvPr id="3" name="表格 7"/>
          <p:cNvGraphicFramePr>
            <a:graphicFrameLocks noGrp="1"/>
          </p:cNvGraphicFramePr>
          <p:nvPr/>
        </p:nvGraphicFramePr>
        <p:xfrm>
          <a:off x="2185665" y="3563332"/>
          <a:ext cx="5149200" cy="370840"/>
        </p:xfrm>
        <a:graphic>
          <a:graphicData uri="http://schemas.openxmlformats.org/drawingml/2006/table">
            <a:tbl>
              <a:tblPr firstRow="1" bandRow="1">
                <a:tableStyleId>{5C22544A-7EE6-4342-B048-85BDC9FD1C3A}</a:tableStyleId>
              </a:tblPr>
              <a:tblGrid>
                <a:gridCol w="429100">
                  <a:extLst>
                    <a:ext uri="{9D8B030D-6E8A-4147-A177-3AD203B41FA5}">
                      <a16:colId xmlns:a16="http://schemas.microsoft.com/office/drawing/2014/main" val="20000"/>
                    </a:ext>
                  </a:extLst>
                </a:gridCol>
                <a:gridCol w="429100">
                  <a:extLst>
                    <a:ext uri="{9D8B030D-6E8A-4147-A177-3AD203B41FA5}">
                      <a16:colId xmlns:a16="http://schemas.microsoft.com/office/drawing/2014/main" val="20001"/>
                    </a:ext>
                  </a:extLst>
                </a:gridCol>
                <a:gridCol w="429100">
                  <a:extLst>
                    <a:ext uri="{9D8B030D-6E8A-4147-A177-3AD203B41FA5}">
                      <a16:colId xmlns:a16="http://schemas.microsoft.com/office/drawing/2014/main" val="20002"/>
                    </a:ext>
                  </a:extLst>
                </a:gridCol>
                <a:gridCol w="429100">
                  <a:extLst>
                    <a:ext uri="{9D8B030D-6E8A-4147-A177-3AD203B41FA5}">
                      <a16:colId xmlns:a16="http://schemas.microsoft.com/office/drawing/2014/main" val="20003"/>
                    </a:ext>
                  </a:extLst>
                </a:gridCol>
                <a:gridCol w="429100">
                  <a:extLst>
                    <a:ext uri="{9D8B030D-6E8A-4147-A177-3AD203B41FA5}">
                      <a16:colId xmlns:a16="http://schemas.microsoft.com/office/drawing/2014/main" val="20004"/>
                    </a:ext>
                  </a:extLst>
                </a:gridCol>
                <a:gridCol w="429100">
                  <a:extLst>
                    <a:ext uri="{9D8B030D-6E8A-4147-A177-3AD203B41FA5}">
                      <a16:colId xmlns:a16="http://schemas.microsoft.com/office/drawing/2014/main" val="20005"/>
                    </a:ext>
                  </a:extLst>
                </a:gridCol>
                <a:gridCol w="429100">
                  <a:extLst>
                    <a:ext uri="{9D8B030D-6E8A-4147-A177-3AD203B41FA5}">
                      <a16:colId xmlns:a16="http://schemas.microsoft.com/office/drawing/2014/main" val="20006"/>
                    </a:ext>
                  </a:extLst>
                </a:gridCol>
                <a:gridCol w="429100">
                  <a:extLst>
                    <a:ext uri="{9D8B030D-6E8A-4147-A177-3AD203B41FA5}">
                      <a16:colId xmlns:a16="http://schemas.microsoft.com/office/drawing/2014/main" val="20007"/>
                    </a:ext>
                  </a:extLst>
                </a:gridCol>
                <a:gridCol w="429100">
                  <a:extLst>
                    <a:ext uri="{9D8B030D-6E8A-4147-A177-3AD203B41FA5}">
                      <a16:colId xmlns:a16="http://schemas.microsoft.com/office/drawing/2014/main" val="20008"/>
                    </a:ext>
                  </a:extLst>
                </a:gridCol>
                <a:gridCol w="429100">
                  <a:extLst>
                    <a:ext uri="{9D8B030D-6E8A-4147-A177-3AD203B41FA5}">
                      <a16:colId xmlns:a16="http://schemas.microsoft.com/office/drawing/2014/main" val="20009"/>
                    </a:ext>
                  </a:extLst>
                </a:gridCol>
                <a:gridCol w="429100">
                  <a:extLst>
                    <a:ext uri="{9D8B030D-6E8A-4147-A177-3AD203B41FA5}">
                      <a16:colId xmlns:a16="http://schemas.microsoft.com/office/drawing/2014/main" val="20010"/>
                    </a:ext>
                  </a:extLst>
                </a:gridCol>
                <a:gridCol w="429100">
                  <a:extLst>
                    <a:ext uri="{9D8B030D-6E8A-4147-A177-3AD203B41FA5}">
                      <a16:colId xmlns:a16="http://schemas.microsoft.com/office/drawing/2014/main" val="20011"/>
                    </a:ext>
                  </a:extLst>
                </a:gridCol>
              </a:tblGrid>
              <a:tr h="370840">
                <a:tc>
                  <a:txBody>
                    <a:bodyPr/>
                    <a:lstStyle/>
                    <a:p>
                      <a:pPr algn="ctr"/>
                      <a:r>
                        <a:rPr lang="en-US" altLang="zh-CN" sz="1600" dirty="0">
                          <a:solidFill>
                            <a:srgbClr val="FF0000"/>
                          </a:solidFill>
                        </a:rPr>
                        <a:t>4B</a:t>
                      </a:r>
                      <a:endParaRPr lang="zh-CN" altLang="en-US" sz="1600" dirty="0">
                        <a:solidFill>
                          <a:srgbClr val="FF0000"/>
                        </a:solidFill>
                      </a:endParaRPr>
                    </a:p>
                  </a:txBody>
                  <a:tcP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rgbClr val="FF0000"/>
                          </a:solidFill>
                        </a:rPr>
                        <a:t>4B</a:t>
                      </a:r>
                      <a:endParaRPr lang="zh-CN" altLang="en-US" dirty="0"/>
                    </a:p>
                  </a:txBody>
                  <a:tcPr>
                    <a:solidFill>
                      <a:schemeClr val="bg1">
                        <a:lumMod val="75000"/>
                      </a:schemeClr>
                    </a:solidFill>
                  </a:tcPr>
                </a:tc>
                <a:tc>
                  <a:txBody>
                    <a:bodyPr/>
                    <a:lstStyle/>
                    <a:p>
                      <a:pPr algn="ctr"/>
                      <a:r>
                        <a:rPr lang="en-US" altLang="zh-CN" dirty="0">
                          <a:solidFill>
                            <a:srgbClr val="FF0000"/>
                          </a:solidFill>
                        </a:rPr>
                        <a:t>…</a:t>
                      </a:r>
                      <a:endParaRPr lang="zh-CN" altLang="en-US" dirty="0">
                        <a:solidFill>
                          <a:srgbClr val="FF0000"/>
                        </a:solidFill>
                      </a:endParaRPr>
                    </a:p>
                  </a:txBody>
                  <a:tcPr>
                    <a:solidFill>
                      <a:schemeClr val="bg1">
                        <a:lumMod val="75000"/>
                      </a:schemeClr>
                    </a:solidFill>
                  </a:tcPr>
                </a:tc>
                <a:tc>
                  <a:txBody>
                    <a:bodyPr/>
                    <a:lstStyle/>
                    <a:p>
                      <a:pPr algn="ctr"/>
                      <a:r>
                        <a:rPr lang="en-US" altLang="zh-CN" dirty="0">
                          <a:solidFill>
                            <a:srgbClr val="FF0000"/>
                          </a:solidFill>
                        </a:rPr>
                        <a:t>…</a:t>
                      </a:r>
                      <a:endParaRPr lang="zh-CN" altLang="en-US" dirty="0">
                        <a:solidFill>
                          <a:srgbClr val="FF0000"/>
                        </a:solidFill>
                      </a:endParaRPr>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extLst>
                  <a:ext uri="{0D108BD9-81ED-4DB2-BD59-A6C34878D82A}">
                    <a16:rowId xmlns:a16="http://schemas.microsoft.com/office/drawing/2014/main" val="10000"/>
                  </a:ext>
                </a:extLst>
              </a:tr>
            </a:tbl>
          </a:graphicData>
        </a:graphic>
      </p:graphicFrame>
      <p:graphicFrame>
        <p:nvGraphicFramePr>
          <p:cNvPr id="8" name="表格 8"/>
          <p:cNvGraphicFramePr>
            <a:graphicFrameLocks noGrp="1"/>
          </p:cNvGraphicFramePr>
          <p:nvPr/>
        </p:nvGraphicFramePr>
        <p:xfrm>
          <a:off x="2185670" y="2562389"/>
          <a:ext cx="8127996" cy="3657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gridCol w="677333">
                  <a:extLst>
                    <a:ext uri="{9D8B030D-6E8A-4147-A177-3AD203B41FA5}">
                      <a16:colId xmlns:a16="http://schemas.microsoft.com/office/drawing/2014/main" val="20009"/>
                    </a:ext>
                  </a:extLst>
                </a:gridCol>
                <a:gridCol w="677333">
                  <a:extLst>
                    <a:ext uri="{9D8B030D-6E8A-4147-A177-3AD203B41FA5}">
                      <a16:colId xmlns:a16="http://schemas.microsoft.com/office/drawing/2014/main" val="20010"/>
                    </a:ext>
                  </a:extLst>
                </a:gridCol>
                <a:gridCol w="677333">
                  <a:extLst>
                    <a:ext uri="{9D8B030D-6E8A-4147-A177-3AD203B41FA5}">
                      <a16:colId xmlns:a16="http://schemas.microsoft.com/office/drawing/2014/main" val="20011"/>
                    </a:ext>
                  </a:extLst>
                </a:gridCol>
              </a:tblGrid>
              <a:tr h="308952">
                <a:tc>
                  <a:txBody>
                    <a:bodyPr/>
                    <a:lstStyle/>
                    <a:p>
                      <a:pPr algn="ctr"/>
                      <a:r>
                        <a:rPr lang="en-US" altLang="zh-CN" sz="1400" b="1" dirty="0">
                          <a:solidFill>
                            <a:srgbClr val="FF0000"/>
                          </a:solidFill>
                        </a:rPr>
                        <a:t>4KB</a:t>
                      </a:r>
                      <a:endParaRPr lang="zh-CN" altLang="en-US" sz="1400" b="1" dirty="0">
                        <a:solidFill>
                          <a:srgbClr val="FF0000"/>
                        </a:solidFill>
                      </a:endParaRPr>
                    </a:p>
                  </a:txBody>
                  <a:tcPr>
                    <a:solidFill>
                      <a:schemeClr val="bg2"/>
                    </a:solidFill>
                  </a:tcPr>
                </a:tc>
                <a:tc>
                  <a:txBody>
                    <a:bodyPr/>
                    <a:lstStyle/>
                    <a:p>
                      <a:pPr marL="0" algn="ctr" defTabSz="914400" rtl="0" eaLnBrk="1" latinLnBrk="0" hangingPunct="1"/>
                      <a:r>
                        <a:rPr lang="en-US" altLang="zh-CN" sz="1400" b="1" kern="1200" dirty="0">
                          <a:solidFill>
                            <a:srgbClr val="FF0000"/>
                          </a:solidFill>
                          <a:latin typeface="+mn-lt"/>
                          <a:ea typeface="+mn-ea"/>
                          <a:cs typeface="+mn-cs"/>
                        </a:rPr>
                        <a:t>4KB</a:t>
                      </a:r>
                      <a:endParaRPr lang="zh-CN" altLang="en-US" sz="1400" b="1" kern="1200" dirty="0">
                        <a:solidFill>
                          <a:srgbClr val="FF0000"/>
                        </a:solidFill>
                        <a:latin typeface="+mn-lt"/>
                        <a:ea typeface="+mn-ea"/>
                        <a:cs typeface="+mn-cs"/>
                      </a:endParaRP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solidFill>
                            <a:srgbClr val="FF0000"/>
                          </a:solidFill>
                        </a:rPr>
                        <a:t>…</a:t>
                      </a:r>
                      <a:endParaRPr lang="zh-CN" altLang="en-US" dirty="0">
                        <a:solidFill>
                          <a:srgbClr val="FF0000"/>
                        </a:solidFill>
                      </a:endParaRPr>
                    </a:p>
                  </a:txBody>
                  <a:tcPr>
                    <a:solidFill>
                      <a:schemeClr val="bg2"/>
                    </a:solidFill>
                  </a:tcPr>
                </a:tc>
                <a:tc>
                  <a:txBody>
                    <a:bodyPr/>
                    <a:lstStyle/>
                    <a:p>
                      <a:pPr algn="ctr"/>
                      <a:r>
                        <a:rPr lang="en-US" altLang="zh-CN" dirty="0">
                          <a:solidFill>
                            <a:srgbClr val="FF0000"/>
                          </a:solidFill>
                        </a:rPr>
                        <a:t>…</a:t>
                      </a:r>
                      <a:endParaRPr lang="zh-CN" altLang="en-US" dirty="0">
                        <a:solidFill>
                          <a:srgbClr val="FF0000"/>
                        </a:solidFill>
                      </a:endParaRPr>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dirty="0">
                        <a:solidFill>
                          <a:srgbClr val="FF0000"/>
                        </a:solidFill>
                      </a:endParaRPr>
                    </a:p>
                  </a:txBody>
                  <a:tcPr>
                    <a:solidFill>
                      <a:schemeClr val="bg2"/>
                    </a:solidFill>
                  </a:tcPr>
                </a:tc>
                <a:tc>
                  <a:txBody>
                    <a:bodyPr/>
                    <a:lstStyle/>
                    <a:p>
                      <a:endParaRPr lang="zh-CN" altLang="en-US" dirty="0"/>
                    </a:p>
                  </a:txBody>
                  <a:tcPr>
                    <a:solidFill>
                      <a:schemeClr val="bg2"/>
                    </a:solidFill>
                  </a:tcPr>
                </a:tc>
                <a:extLst>
                  <a:ext uri="{0D108BD9-81ED-4DB2-BD59-A6C34878D82A}">
                    <a16:rowId xmlns:a16="http://schemas.microsoft.com/office/drawing/2014/main" val="10000"/>
                  </a:ext>
                </a:extLst>
              </a:tr>
            </a:tbl>
          </a:graphicData>
        </a:graphic>
      </p:graphicFrame>
      <p:sp>
        <p:nvSpPr>
          <p:cNvPr id="15" name="Text Box 12"/>
          <p:cNvSpPr txBox="1"/>
          <p:nvPr/>
        </p:nvSpPr>
        <p:spPr>
          <a:xfrm>
            <a:off x="445524" y="2312971"/>
            <a:ext cx="1432806" cy="830997"/>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sym typeface="+mn-ea"/>
              </a:rPr>
              <a:t>4GB</a:t>
            </a:r>
            <a:r>
              <a:rPr lang="zh-CN" altLang="en-US" sz="2400" b="1" dirty="0">
                <a:latin typeface="Arial" panose="020B0604020202020204" pitchFamily="34" charset="0"/>
                <a:cs typeface="Arial" panose="020B0604020202020204" pitchFamily="34" charset="0"/>
                <a:sym typeface="+mn-ea"/>
              </a:rPr>
              <a:t>用户</a:t>
            </a:r>
            <a:endParaRPr lang="en-US" altLang="zh-CN" sz="2400" b="1" dirty="0">
              <a:latin typeface="Arial" panose="020B0604020202020204" pitchFamily="34" charset="0"/>
              <a:cs typeface="Arial" panose="020B0604020202020204" pitchFamily="34" charset="0"/>
              <a:sym typeface="+mn-ea"/>
            </a:endParaRPr>
          </a:p>
          <a:p>
            <a:r>
              <a:rPr lang="zh-CN" altLang="en-US" sz="2400" b="1" dirty="0">
                <a:latin typeface="Arial" panose="020B0604020202020204" pitchFamily="34" charset="0"/>
                <a:cs typeface="Arial" panose="020B0604020202020204" pitchFamily="34" charset="0"/>
                <a:sym typeface="+mn-ea"/>
              </a:rPr>
              <a:t>地址空间</a:t>
            </a:r>
          </a:p>
        </p:txBody>
      </p:sp>
      <p:sp>
        <p:nvSpPr>
          <p:cNvPr id="16" name="Text Box 12"/>
          <p:cNvSpPr txBox="1"/>
          <p:nvPr/>
        </p:nvSpPr>
        <p:spPr>
          <a:xfrm>
            <a:off x="696430" y="3333253"/>
            <a:ext cx="930993" cy="830997"/>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sym typeface="+mn-ea"/>
              </a:rPr>
              <a:t>4MB</a:t>
            </a:r>
          </a:p>
          <a:p>
            <a:r>
              <a:rPr lang="zh-CN" altLang="en-US" sz="2400" b="1" dirty="0">
                <a:latin typeface="Arial" panose="020B0604020202020204" pitchFamily="34" charset="0"/>
                <a:cs typeface="Arial" panose="020B0604020202020204" pitchFamily="34" charset="0"/>
                <a:sym typeface="+mn-ea"/>
              </a:rPr>
              <a:t>页表</a:t>
            </a:r>
          </a:p>
        </p:txBody>
      </p:sp>
      <p:sp>
        <p:nvSpPr>
          <p:cNvPr id="17" name="文本框 16"/>
          <p:cNvSpPr txBox="1"/>
          <p:nvPr/>
        </p:nvSpPr>
        <p:spPr>
          <a:xfrm>
            <a:off x="7375438" y="3498655"/>
            <a:ext cx="4623589" cy="461665"/>
          </a:xfrm>
          <a:prstGeom prst="rect">
            <a:avLst/>
          </a:prstGeom>
          <a:noFill/>
        </p:spPr>
        <p:txBody>
          <a:bodyPr wrap="square">
            <a:spAutoFit/>
          </a:bodyPr>
          <a:lstStyle/>
          <a:p>
            <a:r>
              <a:rPr lang="en-US" altLang="zh-CN" sz="2400" dirty="0">
                <a:sym typeface="+mn-ea"/>
              </a:rPr>
              <a:t>2</a:t>
            </a:r>
            <a:r>
              <a:rPr lang="en-US" altLang="zh-CN" sz="2400" baseline="30000" dirty="0">
                <a:sym typeface="+mn-ea"/>
              </a:rPr>
              <a:t>20</a:t>
            </a:r>
            <a:r>
              <a:rPr lang="zh-CN" altLang="en-US" sz="2400" dirty="0">
                <a:sym typeface="+mn-ea"/>
              </a:rPr>
              <a:t>个页表项</a:t>
            </a:r>
            <a:r>
              <a:rPr lang="en-US" altLang="zh-CN" sz="2400" dirty="0">
                <a:sym typeface="+mn-ea"/>
              </a:rPr>
              <a:t>*4B</a:t>
            </a:r>
            <a:r>
              <a:rPr lang="zh-CN" altLang="en-US" sz="2400" dirty="0">
                <a:sym typeface="+mn-ea"/>
              </a:rPr>
              <a:t>每个页表项</a:t>
            </a:r>
            <a:r>
              <a:rPr lang="en-US" altLang="zh-CN" sz="2400" dirty="0">
                <a:sym typeface="+mn-ea"/>
              </a:rPr>
              <a:t>=4MB</a:t>
            </a:r>
            <a:endParaRPr lang="zh-CN" altLang="en-US" sz="2400" dirty="0"/>
          </a:p>
        </p:txBody>
      </p:sp>
      <p:cxnSp>
        <p:nvCxnSpPr>
          <p:cNvPr id="10" name="直接箭头连接符 9"/>
          <p:cNvCxnSpPr/>
          <p:nvPr/>
        </p:nvCxnSpPr>
        <p:spPr>
          <a:xfrm flipH="1" flipV="1">
            <a:off x="2185665" y="2928149"/>
            <a:ext cx="260355" cy="7392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 name="直接箭头连接符 17"/>
          <p:cNvCxnSpPr/>
          <p:nvPr/>
        </p:nvCxnSpPr>
        <p:spPr>
          <a:xfrm flipV="1">
            <a:off x="2874084" y="2918460"/>
            <a:ext cx="0" cy="64487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直接箭头连接符 18"/>
          <p:cNvCxnSpPr/>
          <p:nvPr/>
        </p:nvCxnSpPr>
        <p:spPr>
          <a:xfrm flipV="1">
            <a:off x="7150755" y="2935134"/>
            <a:ext cx="2498355" cy="7226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直接箭头连接符 20"/>
          <p:cNvCxnSpPr/>
          <p:nvPr/>
        </p:nvCxnSpPr>
        <p:spPr>
          <a:xfrm flipV="1">
            <a:off x="6643929" y="2928149"/>
            <a:ext cx="2342755" cy="7049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Text Box 12"/>
          <p:cNvSpPr txBox="1"/>
          <p:nvPr/>
        </p:nvSpPr>
        <p:spPr>
          <a:xfrm>
            <a:off x="583358" y="4758779"/>
            <a:ext cx="1157135" cy="830997"/>
          </a:xfrm>
          <a:prstGeom prst="rect">
            <a:avLst/>
          </a:prstGeom>
          <a:noFill/>
        </p:spPr>
        <p:txBody>
          <a:bodyPr wrap="square" rtlCol="0">
            <a:spAutoFit/>
          </a:bodyPr>
          <a:lstStyle/>
          <a:p>
            <a:pPr algn="ctr"/>
            <a:r>
              <a:rPr lang="en-US" altLang="zh-CN" sz="2400" b="1" dirty="0">
                <a:latin typeface="Arial" panose="020B0604020202020204" pitchFamily="34" charset="0"/>
                <a:cs typeface="Arial" panose="020B0604020202020204" pitchFamily="34" charset="0"/>
                <a:sym typeface="+mn-ea"/>
              </a:rPr>
              <a:t>4KB</a:t>
            </a:r>
          </a:p>
          <a:p>
            <a:pPr algn="ctr"/>
            <a:r>
              <a:rPr lang="zh-CN" altLang="en-US" sz="2400" b="1" dirty="0">
                <a:latin typeface="Arial" panose="020B0604020202020204" pitchFamily="34" charset="0"/>
                <a:cs typeface="Arial" panose="020B0604020202020204" pitchFamily="34" charset="0"/>
                <a:sym typeface="+mn-ea"/>
              </a:rPr>
              <a:t>根页表</a:t>
            </a:r>
          </a:p>
        </p:txBody>
      </p:sp>
      <p:sp>
        <p:nvSpPr>
          <p:cNvPr id="24" name="左大括号 23"/>
          <p:cNvSpPr/>
          <p:nvPr/>
        </p:nvSpPr>
        <p:spPr>
          <a:xfrm rot="16200000">
            <a:off x="2710938" y="3470059"/>
            <a:ext cx="254242" cy="13047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p:cNvSpPr txBox="1"/>
          <p:nvPr/>
        </p:nvSpPr>
        <p:spPr>
          <a:xfrm>
            <a:off x="2517255" y="4264023"/>
            <a:ext cx="713657" cy="369332"/>
          </a:xfrm>
          <a:prstGeom prst="rect">
            <a:avLst/>
          </a:prstGeom>
          <a:noFill/>
        </p:spPr>
        <p:txBody>
          <a:bodyPr wrap="none" rtlCol="0">
            <a:spAutoFit/>
          </a:bodyPr>
          <a:lstStyle/>
          <a:p>
            <a:r>
              <a:rPr lang="en-US" altLang="zh-CN" sz="1800" dirty="0">
                <a:latin typeface="Arial" panose="020B0604020202020204" pitchFamily="34" charset="0"/>
                <a:cs typeface="Arial" panose="020B0604020202020204" pitchFamily="34" charset="0"/>
                <a:sym typeface="+mn-ea"/>
              </a:rPr>
              <a:t>2</a:t>
            </a:r>
            <a:r>
              <a:rPr lang="en-US" altLang="zh-CN" sz="1800" baseline="30000" dirty="0">
                <a:latin typeface="Arial" panose="020B0604020202020204" pitchFamily="34" charset="0"/>
                <a:cs typeface="Arial" panose="020B0604020202020204" pitchFamily="34" charset="0"/>
                <a:sym typeface="+mn-ea"/>
              </a:rPr>
              <a:t>10</a:t>
            </a:r>
            <a:r>
              <a:rPr lang="zh-CN" altLang="en-US" sz="1800" dirty="0">
                <a:latin typeface="Arial" panose="020B0604020202020204" pitchFamily="34" charset="0"/>
                <a:cs typeface="Arial" panose="020B0604020202020204" pitchFamily="34" charset="0"/>
                <a:sym typeface="+mn-ea"/>
              </a:rPr>
              <a:t>项</a:t>
            </a:r>
            <a:endParaRPr lang="zh-CN" altLang="en-US" dirty="0"/>
          </a:p>
        </p:txBody>
      </p:sp>
      <p:cxnSp>
        <p:nvCxnSpPr>
          <p:cNvPr id="26" name="直接箭头连接符 25"/>
          <p:cNvCxnSpPr/>
          <p:nvPr/>
        </p:nvCxnSpPr>
        <p:spPr>
          <a:xfrm flipH="1" flipV="1">
            <a:off x="2185663" y="3922162"/>
            <a:ext cx="340456" cy="11665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p:nvPr/>
        </p:nvCxnSpPr>
        <p:spPr>
          <a:xfrm flipV="1">
            <a:off x="3199197" y="3918835"/>
            <a:ext cx="291258" cy="11442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0" name="左大括号 29"/>
          <p:cNvSpPr/>
          <p:nvPr/>
        </p:nvSpPr>
        <p:spPr>
          <a:xfrm rot="16200000">
            <a:off x="6549229" y="3417817"/>
            <a:ext cx="254242" cy="130479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6355546" y="4211781"/>
            <a:ext cx="713657" cy="369332"/>
          </a:xfrm>
          <a:prstGeom prst="rect">
            <a:avLst/>
          </a:prstGeom>
          <a:noFill/>
        </p:spPr>
        <p:txBody>
          <a:bodyPr wrap="none" rtlCol="0">
            <a:spAutoFit/>
          </a:bodyPr>
          <a:lstStyle/>
          <a:p>
            <a:r>
              <a:rPr lang="en-US" altLang="zh-CN" sz="1800" dirty="0">
                <a:latin typeface="Arial" panose="020B0604020202020204" pitchFamily="34" charset="0"/>
                <a:cs typeface="Arial" panose="020B0604020202020204" pitchFamily="34" charset="0"/>
                <a:sym typeface="+mn-ea"/>
              </a:rPr>
              <a:t>2</a:t>
            </a:r>
            <a:r>
              <a:rPr lang="en-US" altLang="zh-CN" sz="1800" baseline="30000" dirty="0">
                <a:latin typeface="Arial" panose="020B0604020202020204" pitchFamily="34" charset="0"/>
                <a:cs typeface="Arial" panose="020B0604020202020204" pitchFamily="34" charset="0"/>
                <a:sym typeface="+mn-ea"/>
              </a:rPr>
              <a:t>10</a:t>
            </a:r>
            <a:r>
              <a:rPr lang="zh-CN" altLang="en-US" sz="1800" dirty="0">
                <a:latin typeface="Arial" panose="020B0604020202020204" pitchFamily="34" charset="0"/>
                <a:cs typeface="Arial" panose="020B0604020202020204" pitchFamily="34" charset="0"/>
                <a:sym typeface="+mn-ea"/>
              </a:rPr>
              <a:t>项</a:t>
            </a:r>
            <a:endParaRPr lang="zh-CN" altLang="en-US" dirty="0"/>
          </a:p>
        </p:txBody>
      </p:sp>
      <p:cxnSp>
        <p:nvCxnSpPr>
          <p:cNvPr id="33" name="直接箭头连接符 32"/>
          <p:cNvCxnSpPr>
            <a:endCxn id="30" idx="0"/>
          </p:cNvCxnSpPr>
          <p:nvPr/>
        </p:nvCxnSpPr>
        <p:spPr>
          <a:xfrm flipV="1">
            <a:off x="5950371" y="3943092"/>
            <a:ext cx="73583" cy="12100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文本框 36"/>
          <p:cNvSpPr txBox="1"/>
          <p:nvPr/>
        </p:nvSpPr>
        <p:spPr>
          <a:xfrm>
            <a:off x="6849827" y="4898033"/>
            <a:ext cx="5149199" cy="461665"/>
          </a:xfrm>
          <a:prstGeom prst="rect">
            <a:avLst/>
          </a:prstGeom>
          <a:noFill/>
        </p:spPr>
        <p:txBody>
          <a:bodyPr wrap="square">
            <a:spAutoFit/>
          </a:bodyPr>
          <a:lstStyle/>
          <a:p>
            <a:r>
              <a:rPr lang="en-US" altLang="zh-CN" sz="2400" dirty="0">
                <a:sym typeface="+mn-ea"/>
              </a:rPr>
              <a:t>2</a:t>
            </a:r>
            <a:r>
              <a:rPr lang="en-US" altLang="zh-CN" sz="2400" baseline="30000" dirty="0">
                <a:sym typeface="+mn-ea"/>
              </a:rPr>
              <a:t>10</a:t>
            </a:r>
            <a:r>
              <a:rPr lang="zh-CN" altLang="en-US" sz="2400" dirty="0">
                <a:sym typeface="+mn-ea"/>
              </a:rPr>
              <a:t>个根页表项</a:t>
            </a:r>
            <a:r>
              <a:rPr lang="en-US" altLang="zh-CN" sz="2400" dirty="0">
                <a:sym typeface="+mn-ea"/>
              </a:rPr>
              <a:t>*4B</a:t>
            </a:r>
            <a:r>
              <a:rPr lang="zh-CN" altLang="en-US" sz="2400" dirty="0">
                <a:sym typeface="+mn-ea"/>
              </a:rPr>
              <a:t>每个根页表项</a:t>
            </a:r>
            <a:r>
              <a:rPr lang="en-US" altLang="zh-CN" sz="2400" dirty="0">
                <a:sym typeface="+mn-ea"/>
              </a:rPr>
              <a:t>=4KB</a:t>
            </a:r>
            <a:endParaRPr lang="zh-CN" altLang="en-US" sz="2400" dirty="0"/>
          </a:p>
        </p:txBody>
      </p:sp>
      <p:cxnSp>
        <p:nvCxnSpPr>
          <p:cNvPr id="39" name="直接箭头连接符 38"/>
          <p:cNvCxnSpPr>
            <a:stCxn id="25" idx="3"/>
          </p:cNvCxnSpPr>
          <p:nvPr/>
        </p:nvCxnSpPr>
        <p:spPr>
          <a:xfrm flipV="1">
            <a:off x="3230912" y="4444181"/>
            <a:ext cx="701991" cy="4508"/>
          </a:xfrm>
          <a:prstGeom prst="straightConnector1">
            <a:avLst/>
          </a:prstGeom>
          <a:ln w="28575">
            <a:tailEnd type="triangle"/>
          </a:ln>
        </p:spPr>
        <p:style>
          <a:lnRef idx="3">
            <a:schemeClr val="accent2"/>
          </a:lnRef>
          <a:fillRef idx="0">
            <a:schemeClr val="accent2"/>
          </a:fillRef>
          <a:effectRef idx="2">
            <a:schemeClr val="accent2"/>
          </a:effectRef>
          <a:fontRef idx="minor">
            <a:schemeClr val="tx1"/>
          </a:fontRef>
        </p:style>
      </p:cxnSp>
      <p:sp>
        <p:nvSpPr>
          <p:cNvPr id="40" name="文本框 39"/>
          <p:cNvSpPr txBox="1"/>
          <p:nvPr/>
        </p:nvSpPr>
        <p:spPr>
          <a:xfrm>
            <a:off x="3971773" y="4274962"/>
            <a:ext cx="620683" cy="369332"/>
          </a:xfrm>
          <a:prstGeom prst="rect">
            <a:avLst/>
          </a:prstGeom>
          <a:noFill/>
        </p:spPr>
        <p:txBody>
          <a:bodyPr wrap="none" rtlCol="0">
            <a:spAutoFit/>
          </a:bodyPr>
          <a:lstStyle/>
          <a:p>
            <a:r>
              <a:rPr lang="en-US" altLang="zh-CN" sz="1800" dirty="0">
                <a:solidFill>
                  <a:srgbClr val="FF0000"/>
                </a:solidFill>
                <a:latin typeface="Arial" panose="020B0604020202020204" pitchFamily="34" charset="0"/>
                <a:cs typeface="Arial" panose="020B0604020202020204" pitchFamily="34" charset="0"/>
                <a:sym typeface="+mn-ea"/>
              </a:rPr>
              <a:t>4KB</a:t>
            </a:r>
            <a:endParaRPr lang="zh-CN" altLang="en-US" dirty="0">
              <a:solidFill>
                <a:srgbClr val="FF0000"/>
              </a:solidFill>
            </a:endParaRPr>
          </a:p>
        </p:txBody>
      </p:sp>
      <p:sp>
        <p:nvSpPr>
          <p:cNvPr id="41" name="灯片编号占位符 40"/>
          <p:cNvSpPr>
            <a:spLocks noGrp="1"/>
          </p:cNvSpPr>
          <p:nvPr>
            <p:ph type="sldNum" sz="quarter" idx="12"/>
          </p:nvPr>
        </p:nvSpPr>
        <p:spPr/>
        <p:txBody>
          <a:bodyPr/>
          <a:lstStyle/>
          <a:p>
            <a:fld id="{00C862B9-74E0-4350-9510-4D77239DCB42}" type="slidenum">
              <a:rPr lang="zh-CN" altLang="en-US" smtClean="0"/>
              <a:t>62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p:bldP spid="16" grpId="0"/>
      <p:bldP spid="17" grpId="0"/>
      <p:bldP spid="23" grpId="0"/>
      <p:bldP spid="24" grpId="0" bldLvl="0" animBg="1"/>
      <p:bldP spid="25" grpId="0"/>
      <p:bldP spid="30" grpId="0" bldLvl="0" animBg="1"/>
      <p:bldP spid="31" grpId="0"/>
      <p:bldP spid="37" grpId="0"/>
      <p:bldP spid="4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2"/>
          <p:cNvGraphicFramePr>
            <a:graphicFrameLocks noGrp="1"/>
          </p:cNvGraphicFramePr>
          <p:nvPr/>
        </p:nvGraphicFramePr>
        <p:xfrm>
          <a:off x="2185663" y="2281985"/>
          <a:ext cx="4057818" cy="370840"/>
        </p:xfrm>
        <a:graphic>
          <a:graphicData uri="http://schemas.openxmlformats.org/drawingml/2006/table">
            <a:tbl>
              <a:tblPr firstRow="1" bandRow="1">
                <a:tableStyleId>{5C22544A-7EE6-4342-B048-85BDC9FD1C3A}</a:tableStyleId>
              </a:tblPr>
              <a:tblGrid>
                <a:gridCol w="676303">
                  <a:extLst>
                    <a:ext uri="{9D8B030D-6E8A-4147-A177-3AD203B41FA5}">
                      <a16:colId xmlns:a16="http://schemas.microsoft.com/office/drawing/2014/main" val="20000"/>
                    </a:ext>
                  </a:extLst>
                </a:gridCol>
                <a:gridCol w="676303">
                  <a:extLst>
                    <a:ext uri="{9D8B030D-6E8A-4147-A177-3AD203B41FA5}">
                      <a16:colId xmlns:a16="http://schemas.microsoft.com/office/drawing/2014/main" val="20001"/>
                    </a:ext>
                  </a:extLst>
                </a:gridCol>
                <a:gridCol w="676303">
                  <a:extLst>
                    <a:ext uri="{9D8B030D-6E8A-4147-A177-3AD203B41FA5}">
                      <a16:colId xmlns:a16="http://schemas.microsoft.com/office/drawing/2014/main" val="20002"/>
                    </a:ext>
                  </a:extLst>
                </a:gridCol>
                <a:gridCol w="676303">
                  <a:extLst>
                    <a:ext uri="{9D8B030D-6E8A-4147-A177-3AD203B41FA5}">
                      <a16:colId xmlns:a16="http://schemas.microsoft.com/office/drawing/2014/main" val="20003"/>
                    </a:ext>
                  </a:extLst>
                </a:gridCol>
                <a:gridCol w="676303">
                  <a:extLst>
                    <a:ext uri="{9D8B030D-6E8A-4147-A177-3AD203B41FA5}">
                      <a16:colId xmlns:a16="http://schemas.microsoft.com/office/drawing/2014/main" val="20004"/>
                    </a:ext>
                  </a:extLst>
                </a:gridCol>
                <a:gridCol w="676303">
                  <a:extLst>
                    <a:ext uri="{9D8B030D-6E8A-4147-A177-3AD203B41FA5}">
                      <a16:colId xmlns:a16="http://schemas.microsoft.com/office/drawing/2014/main" val="20005"/>
                    </a:ext>
                  </a:extLst>
                </a:gridCol>
              </a:tblGrid>
              <a:tr h="370840">
                <a:tc>
                  <a:txBody>
                    <a:bodyPr/>
                    <a:lstStyle/>
                    <a:p>
                      <a:pPr algn="ctr"/>
                      <a:endParaRPr lang="zh-CN" altLang="en-US" dirty="0"/>
                    </a:p>
                  </a:txBody>
                  <a:tcPr>
                    <a:solidFill>
                      <a:schemeClr val="bg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dirty="0"/>
                    </a:p>
                  </a:txBody>
                  <a:tcPr>
                    <a:solidFill>
                      <a:schemeClr val="bg1">
                        <a:lumMod val="50000"/>
                      </a:schemeClr>
                    </a:solidFill>
                  </a:tcPr>
                </a:tc>
                <a:tc>
                  <a:txBody>
                    <a:bodyPr/>
                    <a:lstStyle/>
                    <a:p>
                      <a:pPr algn="ctr"/>
                      <a:endParaRPr lang="zh-CN" altLang="en-US" dirty="0"/>
                    </a:p>
                  </a:txBody>
                  <a:tcPr>
                    <a:solidFill>
                      <a:schemeClr val="bg1">
                        <a:lumMod val="50000"/>
                      </a:schemeClr>
                    </a:solidFill>
                  </a:tcPr>
                </a:tc>
                <a:tc>
                  <a:txBody>
                    <a:bodyPr/>
                    <a:lstStyle/>
                    <a:p>
                      <a:pPr algn="ctr"/>
                      <a:endParaRPr lang="zh-CN" altLang="en-US" dirty="0"/>
                    </a:p>
                  </a:txBody>
                  <a:tcPr>
                    <a:solidFill>
                      <a:schemeClr val="bg1">
                        <a:lumMod val="50000"/>
                      </a:schemeClr>
                    </a:solidFill>
                  </a:tcPr>
                </a:tc>
                <a:tc>
                  <a:txBody>
                    <a:bodyPr/>
                    <a:lstStyle/>
                    <a:p>
                      <a:pPr algn="ctr"/>
                      <a:endParaRPr lang="zh-CN" altLang="en-US" dirty="0"/>
                    </a:p>
                  </a:txBody>
                  <a:tcPr>
                    <a:solidFill>
                      <a:schemeClr val="bg1">
                        <a:lumMod val="50000"/>
                      </a:schemeClr>
                    </a:solidFill>
                  </a:tcPr>
                </a:tc>
                <a:tc>
                  <a:txBody>
                    <a:bodyPr/>
                    <a:lstStyle/>
                    <a:p>
                      <a:pPr algn="ctr"/>
                      <a:endParaRPr lang="zh-CN" altLang="en-US" dirty="0"/>
                    </a:p>
                  </a:txBody>
                  <a:tcPr>
                    <a:solidFill>
                      <a:schemeClr val="bg1">
                        <a:lumMod val="50000"/>
                      </a:schemeClr>
                    </a:solidFill>
                  </a:tcPr>
                </a:tc>
                <a:extLst>
                  <a:ext uri="{0D108BD9-81ED-4DB2-BD59-A6C34878D82A}">
                    <a16:rowId xmlns:a16="http://schemas.microsoft.com/office/drawing/2014/main" val="10000"/>
                  </a:ext>
                </a:extLst>
              </a:tr>
            </a:tbl>
          </a:graphicData>
        </a:graphic>
      </p:graphicFrame>
      <p:graphicFrame>
        <p:nvGraphicFramePr>
          <p:cNvPr id="3" name="表格 7"/>
          <p:cNvGraphicFramePr>
            <a:graphicFrameLocks noGrp="1"/>
          </p:cNvGraphicFramePr>
          <p:nvPr/>
        </p:nvGraphicFramePr>
        <p:xfrm>
          <a:off x="2168564" y="3865314"/>
          <a:ext cx="5149200" cy="370840"/>
        </p:xfrm>
        <a:graphic>
          <a:graphicData uri="http://schemas.openxmlformats.org/drawingml/2006/table">
            <a:tbl>
              <a:tblPr firstRow="1" bandRow="1">
                <a:tableStyleId>{5C22544A-7EE6-4342-B048-85BDC9FD1C3A}</a:tableStyleId>
              </a:tblPr>
              <a:tblGrid>
                <a:gridCol w="429100">
                  <a:extLst>
                    <a:ext uri="{9D8B030D-6E8A-4147-A177-3AD203B41FA5}">
                      <a16:colId xmlns:a16="http://schemas.microsoft.com/office/drawing/2014/main" val="20000"/>
                    </a:ext>
                  </a:extLst>
                </a:gridCol>
                <a:gridCol w="429100">
                  <a:extLst>
                    <a:ext uri="{9D8B030D-6E8A-4147-A177-3AD203B41FA5}">
                      <a16:colId xmlns:a16="http://schemas.microsoft.com/office/drawing/2014/main" val="20001"/>
                    </a:ext>
                  </a:extLst>
                </a:gridCol>
                <a:gridCol w="429100">
                  <a:extLst>
                    <a:ext uri="{9D8B030D-6E8A-4147-A177-3AD203B41FA5}">
                      <a16:colId xmlns:a16="http://schemas.microsoft.com/office/drawing/2014/main" val="20002"/>
                    </a:ext>
                  </a:extLst>
                </a:gridCol>
                <a:gridCol w="429100">
                  <a:extLst>
                    <a:ext uri="{9D8B030D-6E8A-4147-A177-3AD203B41FA5}">
                      <a16:colId xmlns:a16="http://schemas.microsoft.com/office/drawing/2014/main" val="20003"/>
                    </a:ext>
                  </a:extLst>
                </a:gridCol>
                <a:gridCol w="429100">
                  <a:extLst>
                    <a:ext uri="{9D8B030D-6E8A-4147-A177-3AD203B41FA5}">
                      <a16:colId xmlns:a16="http://schemas.microsoft.com/office/drawing/2014/main" val="20004"/>
                    </a:ext>
                  </a:extLst>
                </a:gridCol>
                <a:gridCol w="429100">
                  <a:extLst>
                    <a:ext uri="{9D8B030D-6E8A-4147-A177-3AD203B41FA5}">
                      <a16:colId xmlns:a16="http://schemas.microsoft.com/office/drawing/2014/main" val="20005"/>
                    </a:ext>
                  </a:extLst>
                </a:gridCol>
                <a:gridCol w="429100">
                  <a:extLst>
                    <a:ext uri="{9D8B030D-6E8A-4147-A177-3AD203B41FA5}">
                      <a16:colId xmlns:a16="http://schemas.microsoft.com/office/drawing/2014/main" val="20006"/>
                    </a:ext>
                  </a:extLst>
                </a:gridCol>
                <a:gridCol w="429100">
                  <a:extLst>
                    <a:ext uri="{9D8B030D-6E8A-4147-A177-3AD203B41FA5}">
                      <a16:colId xmlns:a16="http://schemas.microsoft.com/office/drawing/2014/main" val="20007"/>
                    </a:ext>
                  </a:extLst>
                </a:gridCol>
                <a:gridCol w="429100">
                  <a:extLst>
                    <a:ext uri="{9D8B030D-6E8A-4147-A177-3AD203B41FA5}">
                      <a16:colId xmlns:a16="http://schemas.microsoft.com/office/drawing/2014/main" val="20008"/>
                    </a:ext>
                  </a:extLst>
                </a:gridCol>
                <a:gridCol w="429100">
                  <a:extLst>
                    <a:ext uri="{9D8B030D-6E8A-4147-A177-3AD203B41FA5}">
                      <a16:colId xmlns:a16="http://schemas.microsoft.com/office/drawing/2014/main" val="20009"/>
                    </a:ext>
                  </a:extLst>
                </a:gridCol>
                <a:gridCol w="429100">
                  <a:extLst>
                    <a:ext uri="{9D8B030D-6E8A-4147-A177-3AD203B41FA5}">
                      <a16:colId xmlns:a16="http://schemas.microsoft.com/office/drawing/2014/main" val="20010"/>
                    </a:ext>
                  </a:extLst>
                </a:gridCol>
                <a:gridCol w="429100">
                  <a:extLst>
                    <a:ext uri="{9D8B030D-6E8A-4147-A177-3AD203B41FA5}">
                      <a16:colId xmlns:a16="http://schemas.microsoft.com/office/drawing/2014/main" val="20011"/>
                    </a:ext>
                  </a:extLst>
                </a:gridCol>
              </a:tblGrid>
              <a:tr h="370840">
                <a:tc>
                  <a:txBody>
                    <a:bodyPr/>
                    <a:lstStyle/>
                    <a:p>
                      <a:pPr algn="ctr"/>
                      <a:endParaRPr lang="zh-CN" altLang="en-US" sz="1600" dirty="0">
                        <a:solidFill>
                          <a:srgbClr val="FF0000"/>
                        </a:solidFill>
                      </a:endParaRPr>
                    </a:p>
                  </a:txBody>
                  <a:tcP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dirty="0"/>
                    </a:p>
                  </a:txBody>
                  <a:tcPr>
                    <a:solidFill>
                      <a:schemeClr val="bg1">
                        <a:lumMod val="75000"/>
                      </a:schemeClr>
                    </a:solidFill>
                  </a:tcPr>
                </a:tc>
                <a:tc>
                  <a:txBody>
                    <a:bodyPr/>
                    <a:lstStyle/>
                    <a:p>
                      <a:pPr algn="ctr"/>
                      <a:r>
                        <a:rPr lang="en-US" altLang="zh-CN" dirty="0">
                          <a:solidFill>
                            <a:schemeClr val="bg1"/>
                          </a:solidFill>
                        </a:rPr>
                        <a:t>…</a:t>
                      </a:r>
                      <a:endParaRPr lang="zh-CN" altLang="en-US" dirty="0">
                        <a:solidFill>
                          <a:schemeClr val="bg1"/>
                        </a:solidFill>
                      </a:endParaRPr>
                    </a:p>
                  </a:txBody>
                  <a:tcPr>
                    <a:solidFill>
                      <a:schemeClr val="bg1">
                        <a:lumMod val="75000"/>
                      </a:schemeClr>
                    </a:solidFill>
                  </a:tcPr>
                </a:tc>
                <a:tc>
                  <a:txBody>
                    <a:bodyPr/>
                    <a:lstStyle/>
                    <a:p>
                      <a:pPr algn="ctr"/>
                      <a:endParaRPr lang="zh-CN" altLang="en-US" dirty="0">
                        <a:solidFill>
                          <a:srgbClr val="FF0000"/>
                        </a:solidFill>
                      </a:endParaRPr>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tc>
                  <a:txBody>
                    <a:bodyPr/>
                    <a:lstStyle/>
                    <a:p>
                      <a:pPr algn="ctr"/>
                      <a:endParaRPr lang="zh-CN" altLang="en-US" dirty="0"/>
                    </a:p>
                  </a:txBody>
                  <a:tcPr>
                    <a:solidFill>
                      <a:schemeClr val="bg1">
                        <a:lumMod val="75000"/>
                      </a:schemeClr>
                    </a:solidFill>
                  </a:tcPr>
                </a:tc>
                <a:extLst>
                  <a:ext uri="{0D108BD9-81ED-4DB2-BD59-A6C34878D82A}">
                    <a16:rowId xmlns:a16="http://schemas.microsoft.com/office/drawing/2014/main" val="10000"/>
                  </a:ext>
                </a:extLst>
              </a:tr>
            </a:tbl>
          </a:graphicData>
        </a:graphic>
      </p:graphicFrame>
      <p:graphicFrame>
        <p:nvGraphicFramePr>
          <p:cNvPr id="4" name="表格 8"/>
          <p:cNvGraphicFramePr>
            <a:graphicFrameLocks noGrp="1"/>
          </p:cNvGraphicFramePr>
          <p:nvPr/>
        </p:nvGraphicFramePr>
        <p:xfrm>
          <a:off x="2186895" y="5804309"/>
          <a:ext cx="8127996" cy="36576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gridCol w="677333">
                  <a:extLst>
                    <a:ext uri="{9D8B030D-6E8A-4147-A177-3AD203B41FA5}">
                      <a16:colId xmlns:a16="http://schemas.microsoft.com/office/drawing/2014/main" val="20009"/>
                    </a:ext>
                  </a:extLst>
                </a:gridCol>
                <a:gridCol w="677333">
                  <a:extLst>
                    <a:ext uri="{9D8B030D-6E8A-4147-A177-3AD203B41FA5}">
                      <a16:colId xmlns:a16="http://schemas.microsoft.com/office/drawing/2014/main" val="20010"/>
                    </a:ext>
                  </a:extLst>
                </a:gridCol>
                <a:gridCol w="677333">
                  <a:extLst>
                    <a:ext uri="{9D8B030D-6E8A-4147-A177-3AD203B41FA5}">
                      <a16:colId xmlns:a16="http://schemas.microsoft.com/office/drawing/2014/main" val="20011"/>
                    </a:ext>
                  </a:extLst>
                </a:gridCol>
              </a:tblGrid>
              <a:tr h="308952">
                <a:tc>
                  <a:txBody>
                    <a:bodyPr/>
                    <a:lstStyle/>
                    <a:p>
                      <a:pPr algn="ctr"/>
                      <a:endParaRPr lang="zh-CN" altLang="en-US" sz="1400" b="1" dirty="0">
                        <a:solidFill>
                          <a:srgbClr val="FF0000"/>
                        </a:solidFill>
                      </a:endParaRPr>
                    </a:p>
                  </a:txBody>
                  <a:tcPr>
                    <a:solidFill>
                      <a:schemeClr val="bg2"/>
                    </a:solidFill>
                  </a:tcPr>
                </a:tc>
                <a:tc>
                  <a:txBody>
                    <a:bodyPr/>
                    <a:lstStyle/>
                    <a:p>
                      <a:pPr marL="0" algn="ctr" defTabSz="914400" rtl="0" eaLnBrk="1" latinLnBrk="0" hangingPunct="1"/>
                      <a:endParaRPr lang="zh-CN" altLang="en-US" sz="1400" b="1" kern="1200" dirty="0">
                        <a:solidFill>
                          <a:srgbClr val="FF0000"/>
                        </a:solidFill>
                        <a:latin typeface="+mn-lt"/>
                        <a:ea typeface="+mn-ea"/>
                        <a:cs typeface="+mn-cs"/>
                      </a:endParaRPr>
                    </a:p>
                  </a:txBody>
                  <a:tcP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dirty="0">
                        <a:solidFill>
                          <a:srgbClr val="FF0000"/>
                        </a:solidFill>
                      </a:endParaRPr>
                    </a:p>
                  </a:txBody>
                  <a:tcPr>
                    <a:solidFill>
                      <a:schemeClr val="bg2"/>
                    </a:solidFill>
                  </a:tcPr>
                </a:tc>
                <a:tc>
                  <a:txBody>
                    <a:bodyPr/>
                    <a:lstStyle/>
                    <a:p>
                      <a:pPr algn="ctr"/>
                      <a:endParaRPr lang="zh-CN" altLang="en-US" dirty="0">
                        <a:solidFill>
                          <a:srgbClr val="FF0000"/>
                        </a:solidFill>
                      </a:endParaRPr>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a:p>
                  </a:txBody>
                  <a:tcPr>
                    <a:solidFill>
                      <a:schemeClr val="bg2"/>
                    </a:solidFill>
                  </a:tcPr>
                </a:tc>
                <a:tc>
                  <a:txBody>
                    <a:bodyPr/>
                    <a:lstStyle/>
                    <a:p>
                      <a:pPr algn="ctr"/>
                      <a:endParaRPr lang="zh-CN" altLang="en-US" dirty="0">
                        <a:solidFill>
                          <a:srgbClr val="FF0000"/>
                        </a:solidFill>
                      </a:endParaRPr>
                    </a:p>
                  </a:txBody>
                  <a:tcPr>
                    <a:solidFill>
                      <a:schemeClr val="bg2"/>
                    </a:solidFill>
                  </a:tcPr>
                </a:tc>
                <a:tc>
                  <a:txBody>
                    <a:bodyPr/>
                    <a:lstStyle/>
                    <a:p>
                      <a:endParaRPr lang="zh-CN" altLang="en-US" dirty="0"/>
                    </a:p>
                  </a:txBody>
                  <a:tcPr>
                    <a:solidFill>
                      <a:schemeClr val="bg2"/>
                    </a:solidFill>
                  </a:tcPr>
                </a:tc>
                <a:extLst>
                  <a:ext uri="{0D108BD9-81ED-4DB2-BD59-A6C34878D82A}">
                    <a16:rowId xmlns:a16="http://schemas.microsoft.com/office/drawing/2014/main" val="10000"/>
                  </a:ext>
                </a:extLst>
              </a:tr>
            </a:tbl>
          </a:graphicData>
        </a:graphic>
      </p:graphicFrame>
      <p:sp>
        <p:nvSpPr>
          <p:cNvPr id="5" name="Text Box 12"/>
          <p:cNvSpPr txBox="1"/>
          <p:nvPr/>
        </p:nvSpPr>
        <p:spPr>
          <a:xfrm>
            <a:off x="696430" y="5571691"/>
            <a:ext cx="1432806" cy="830997"/>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sym typeface="+mn-ea"/>
              </a:rPr>
              <a:t>4GB</a:t>
            </a:r>
            <a:r>
              <a:rPr lang="zh-CN" altLang="en-US" sz="2400" b="1" dirty="0">
                <a:latin typeface="Arial" panose="020B0604020202020204" pitchFamily="34" charset="0"/>
                <a:cs typeface="Arial" panose="020B0604020202020204" pitchFamily="34" charset="0"/>
                <a:sym typeface="+mn-ea"/>
              </a:rPr>
              <a:t>用户</a:t>
            </a:r>
            <a:endParaRPr lang="en-US" altLang="zh-CN" sz="2400" b="1" dirty="0">
              <a:latin typeface="Arial" panose="020B0604020202020204" pitchFamily="34" charset="0"/>
              <a:cs typeface="Arial" panose="020B0604020202020204" pitchFamily="34" charset="0"/>
              <a:sym typeface="+mn-ea"/>
            </a:endParaRPr>
          </a:p>
          <a:p>
            <a:r>
              <a:rPr lang="zh-CN" altLang="en-US" sz="2400" b="1" dirty="0">
                <a:latin typeface="Arial" panose="020B0604020202020204" pitchFamily="34" charset="0"/>
                <a:cs typeface="Arial" panose="020B0604020202020204" pitchFamily="34" charset="0"/>
                <a:sym typeface="+mn-ea"/>
              </a:rPr>
              <a:t>地址空间</a:t>
            </a:r>
          </a:p>
        </p:txBody>
      </p:sp>
      <p:sp>
        <p:nvSpPr>
          <p:cNvPr id="6" name="Text Box 12"/>
          <p:cNvSpPr txBox="1"/>
          <p:nvPr/>
        </p:nvSpPr>
        <p:spPr>
          <a:xfrm>
            <a:off x="947336" y="3635235"/>
            <a:ext cx="930993" cy="830997"/>
          </a:xfrm>
          <a:prstGeom prst="rect">
            <a:avLst/>
          </a:prstGeom>
          <a:noFill/>
        </p:spPr>
        <p:txBody>
          <a:bodyPr wrap="square" rtlCol="0">
            <a:spAutoFit/>
          </a:bodyPr>
          <a:lstStyle/>
          <a:p>
            <a:r>
              <a:rPr lang="en-US" altLang="zh-CN" sz="2400" b="1" dirty="0">
                <a:latin typeface="Arial" panose="020B0604020202020204" pitchFamily="34" charset="0"/>
                <a:cs typeface="Arial" panose="020B0604020202020204" pitchFamily="34" charset="0"/>
                <a:sym typeface="+mn-ea"/>
              </a:rPr>
              <a:t>4MB</a:t>
            </a:r>
          </a:p>
          <a:p>
            <a:r>
              <a:rPr lang="zh-CN" altLang="en-US" sz="2400" b="1" dirty="0">
                <a:latin typeface="Arial" panose="020B0604020202020204" pitchFamily="34" charset="0"/>
                <a:cs typeface="Arial" panose="020B0604020202020204" pitchFamily="34" charset="0"/>
                <a:sym typeface="+mn-ea"/>
              </a:rPr>
              <a:t>页表</a:t>
            </a:r>
          </a:p>
        </p:txBody>
      </p:sp>
      <p:sp>
        <p:nvSpPr>
          <p:cNvPr id="8" name="Text Box 12"/>
          <p:cNvSpPr txBox="1"/>
          <p:nvPr/>
        </p:nvSpPr>
        <p:spPr>
          <a:xfrm>
            <a:off x="834264" y="2051906"/>
            <a:ext cx="1157135" cy="830997"/>
          </a:xfrm>
          <a:prstGeom prst="rect">
            <a:avLst/>
          </a:prstGeom>
          <a:noFill/>
        </p:spPr>
        <p:txBody>
          <a:bodyPr wrap="square" rtlCol="0">
            <a:spAutoFit/>
          </a:bodyPr>
          <a:lstStyle/>
          <a:p>
            <a:pPr algn="ctr"/>
            <a:r>
              <a:rPr lang="en-US" altLang="zh-CN" sz="2400" b="1" dirty="0">
                <a:latin typeface="Arial" panose="020B0604020202020204" pitchFamily="34" charset="0"/>
                <a:cs typeface="Arial" panose="020B0604020202020204" pitchFamily="34" charset="0"/>
                <a:sym typeface="+mn-ea"/>
              </a:rPr>
              <a:t>4KB</a:t>
            </a:r>
          </a:p>
          <a:p>
            <a:pPr algn="ctr"/>
            <a:r>
              <a:rPr lang="zh-CN" altLang="en-US" sz="2400" b="1" dirty="0">
                <a:latin typeface="Arial" panose="020B0604020202020204" pitchFamily="34" charset="0"/>
                <a:cs typeface="Arial" panose="020B0604020202020204" pitchFamily="34" charset="0"/>
                <a:sym typeface="+mn-ea"/>
              </a:rPr>
              <a:t>根页表</a:t>
            </a:r>
          </a:p>
        </p:txBody>
      </p:sp>
      <p:sp>
        <p:nvSpPr>
          <p:cNvPr id="9" name="左大括号 8"/>
          <p:cNvSpPr/>
          <p:nvPr/>
        </p:nvSpPr>
        <p:spPr>
          <a:xfrm rot="16200000">
            <a:off x="2693839" y="3763372"/>
            <a:ext cx="254242" cy="1304792"/>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2500156" y="4557336"/>
            <a:ext cx="713657" cy="369332"/>
          </a:xfrm>
          <a:prstGeom prst="rect">
            <a:avLst/>
          </a:prstGeom>
          <a:noFill/>
        </p:spPr>
        <p:txBody>
          <a:bodyPr wrap="none" rtlCol="0">
            <a:spAutoFit/>
          </a:bodyPr>
          <a:lstStyle/>
          <a:p>
            <a:r>
              <a:rPr lang="en-US" altLang="zh-CN" sz="1800" dirty="0">
                <a:solidFill>
                  <a:srgbClr val="FF0000"/>
                </a:solidFill>
                <a:latin typeface="Arial" panose="020B0604020202020204" pitchFamily="34" charset="0"/>
                <a:cs typeface="Arial" panose="020B0604020202020204" pitchFamily="34" charset="0"/>
                <a:sym typeface="+mn-ea"/>
              </a:rPr>
              <a:t>2</a:t>
            </a:r>
            <a:r>
              <a:rPr lang="en-US" altLang="zh-CN" sz="1800" baseline="30000" dirty="0">
                <a:solidFill>
                  <a:srgbClr val="FF0000"/>
                </a:solidFill>
                <a:latin typeface="Arial" panose="020B0604020202020204" pitchFamily="34" charset="0"/>
                <a:cs typeface="Arial" panose="020B0604020202020204" pitchFamily="34" charset="0"/>
                <a:sym typeface="+mn-ea"/>
              </a:rPr>
              <a:t>10</a:t>
            </a:r>
            <a:r>
              <a:rPr lang="zh-CN" altLang="en-US" sz="1800" dirty="0">
                <a:solidFill>
                  <a:srgbClr val="FF0000"/>
                </a:solidFill>
                <a:latin typeface="Arial" panose="020B0604020202020204" pitchFamily="34" charset="0"/>
                <a:cs typeface="Arial" panose="020B0604020202020204" pitchFamily="34" charset="0"/>
                <a:sym typeface="+mn-ea"/>
              </a:rPr>
              <a:t>项</a:t>
            </a:r>
            <a:endParaRPr lang="zh-CN" altLang="en-US" dirty="0">
              <a:solidFill>
                <a:srgbClr val="FF0000"/>
              </a:solidFill>
            </a:endParaRPr>
          </a:p>
        </p:txBody>
      </p:sp>
      <p:graphicFrame>
        <p:nvGraphicFramePr>
          <p:cNvPr id="12" name="Table 5"/>
          <p:cNvGraphicFramePr/>
          <p:nvPr/>
        </p:nvGraphicFramePr>
        <p:xfrm>
          <a:off x="532911" y="572006"/>
          <a:ext cx="6654469" cy="975360"/>
        </p:xfrm>
        <a:graphic>
          <a:graphicData uri="http://schemas.openxmlformats.org/drawingml/2006/table">
            <a:tbl>
              <a:tblPr firstRow="1" bandRow="1">
                <a:tableStyleId>{5C22544A-7EE6-4342-B048-85BDC9FD1C3A}</a:tableStyleId>
              </a:tblPr>
              <a:tblGrid>
                <a:gridCol w="2236060">
                  <a:extLst>
                    <a:ext uri="{9D8B030D-6E8A-4147-A177-3AD203B41FA5}">
                      <a16:colId xmlns:a16="http://schemas.microsoft.com/office/drawing/2014/main" val="20000"/>
                    </a:ext>
                  </a:extLst>
                </a:gridCol>
                <a:gridCol w="2046195">
                  <a:extLst>
                    <a:ext uri="{9D8B030D-6E8A-4147-A177-3AD203B41FA5}">
                      <a16:colId xmlns:a16="http://schemas.microsoft.com/office/drawing/2014/main" val="20001"/>
                    </a:ext>
                  </a:extLst>
                </a:gridCol>
                <a:gridCol w="2372214">
                  <a:extLst>
                    <a:ext uri="{9D8B030D-6E8A-4147-A177-3AD203B41FA5}">
                      <a16:colId xmlns:a16="http://schemas.microsoft.com/office/drawing/2014/main" val="20002"/>
                    </a:ext>
                  </a:extLst>
                </a:gridCol>
              </a:tblGrid>
              <a:tr h="381000">
                <a:tc gridSpan="3">
                  <a:txBody>
                    <a:bodyPr/>
                    <a:lstStyle/>
                    <a:p>
                      <a:pPr algn="ctr">
                        <a:buNone/>
                      </a:pPr>
                      <a:r>
                        <a:rPr lang="zh-CN" altLang="en-US" sz="2800" dirty="0">
                          <a:solidFill>
                            <a:schemeClr val="tx1"/>
                          </a:solidFill>
                        </a:rPr>
                        <a:t>虚拟地址</a:t>
                      </a:r>
                    </a:p>
                  </a:txBody>
                  <a:tcPr anchor="ctr">
                    <a:noFill/>
                  </a:tcPr>
                </a:tc>
                <a:tc hMerge="1">
                  <a:txBody>
                    <a:bodyPr/>
                    <a:lstStyle/>
                    <a:p>
                      <a:endParaRPr lang="zh-CN"/>
                    </a:p>
                  </a:txBody>
                  <a:tcPr anchor="ctr"/>
                </a:tc>
                <a:tc hMerge="1">
                  <a:txBody>
                    <a:bodyPr/>
                    <a:lstStyle/>
                    <a:p>
                      <a:endParaRPr lang="zh-CN"/>
                    </a:p>
                  </a:txBody>
                  <a:tcPr anchor="ctr">
                    <a:noFill/>
                  </a:tcPr>
                </a:tc>
                <a:extLst>
                  <a:ext uri="{0D108BD9-81ED-4DB2-BD59-A6C34878D82A}">
                    <a16:rowId xmlns:a16="http://schemas.microsoft.com/office/drawing/2014/main" val="10000"/>
                  </a:ext>
                </a:extLst>
              </a:tr>
              <a:tr h="381000">
                <a:tc>
                  <a:txBody>
                    <a:bodyPr/>
                    <a:lstStyle/>
                    <a:p>
                      <a:pPr algn="ctr">
                        <a:buNone/>
                      </a:pPr>
                      <a:r>
                        <a:rPr lang="en-US" altLang="zh-CN" sz="2400" b="1" dirty="0">
                          <a:solidFill>
                            <a:srgbClr val="FF0000"/>
                          </a:solidFill>
                        </a:rPr>
                        <a:t>0000000000</a:t>
                      </a:r>
                      <a:endParaRPr lang="zh-CN" altLang="en-US" sz="2400" b="1" dirty="0">
                        <a:solidFill>
                          <a:srgbClr val="FF0000"/>
                        </a:solidFill>
                      </a:endParaRPr>
                    </a:p>
                  </a:txBody>
                  <a:tcPr anchor="ctr">
                    <a:solidFill>
                      <a:schemeClr val="bg2"/>
                    </a:solidFill>
                  </a:tcPr>
                </a:tc>
                <a:tc>
                  <a:txBody>
                    <a:bodyPr/>
                    <a:lstStyle/>
                    <a:p>
                      <a:pPr algn="ctr">
                        <a:buNone/>
                      </a:pPr>
                      <a:r>
                        <a:rPr lang="en-US" altLang="zh-CN" sz="2400" b="1" dirty="0">
                          <a:solidFill>
                            <a:srgbClr val="00B050"/>
                          </a:solidFill>
                        </a:rPr>
                        <a:t>0000000001</a:t>
                      </a:r>
                      <a:endParaRPr lang="zh-CN" altLang="en-US" sz="2400" b="1" dirty="0">
                        <a:solidFill>
                          <a:srgbClr val="00B050"/>
                        </a:solidFill>
                      </a:endParaRPr>
                    </a:p>
                  </a:txBody>
                  <a:tcPr anchor="ctr">
                    <a:solidFill>
                      <a:schemeClr val="bg2"/>
                    </a:solidFill>
                  </a:tcPr>
                </a:tc>
                <a:tc>
                  <a:txBody>
                    <a:bodyPr/>
                    <a:lstStyle/>
                    <a:p>
                      <a:pPr algn="ctr">
                        <a:buNone/>
                      </a:pPr>
                      <a:r>
                        <a:rPr lang="en-US" altLang="zh-CN" sz="2400" b="1" dirty="0">
                          <a:solidFill>
                            <a:srgbClr val="0070C0"/>
                          </a:solidFill>
                        </a:rPr>
                        <a:t>100000000000</a:t>
                      </a:r>
                      <a:endParaRPr lang="zh-CN" altLang="en-US" sz="2400" b="1" dirty="0">
                        <a:solidFill>
                          <a:srgbClr val="0070C0"/>
                        </a:solidFill>
                      </a:endParaRPr>
                    </a:p>
                  </a:txBody>
                  <a:tcPr anchor="ctr">
                    <a:solidFill>
                      <a:schemeClr val="bg2"/>
                    </a:solidFill>
                  </a:tcPr>
                </a:tc>
                <a:extLst>
                  <a:ext uri="{0D108BD9-81ED-4DB2-BD59-A6C34878D82A}">
                    <a16:rowId xmlns:a16="http://schemas.microsoft.com/office/drawing/2014/main" val="10001"/>
                  </a:ext>
                </a:extLst>
              </a:tr>
            </a:tbl>
          </a:graphicData>
        </a:graphic>
      </p:graphicFrame>
      <p:sp>
        <p:nvSpPr>
          <p:cNvPr id="13" name="椭圆 12"/>
          <p:cNvSpPr/>
          <p:nvPr/>
        </p:nvSpPr>
        <p:spPr>
          <a:xfrm>
            <a:off x="2129236" y="2051906"/>
            <a:ext cx="790945" cy="83099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5" name="直接箭头连接符 14"/>
          <p:cNvCxnSpPr>
            <a:endCxn id="13" idx="1"/>
          </p:cNvCxnSpPr>
          <p:nvPr/>
        </p:nvCxnSpPr>
        <p:spPr>
          <a:xfrm>
            <a:off x="1602658" y="1547366"/>
            <a:ext cx="642409" cy="626237"/>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6" name="椭圆 15"/>
          <p:cNvSpPr/>
          <p:nvPr/>
        </p:nvSpPr>
        <p:spPr>
          <a:xfrm>
            <a:off x="2422868" y="3617522"/>
            <a:ext cx="790945" cy="830997"/>
          </a:xfrm>
          <a:prstGeom prst="ellipse">
            <a:avLst/>
          </a:prstGeom>
          <a:noFill/>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7" name="直接箭头连接符 16"/>
          <p:cNvCxnSpPr>
            <a:stCxn id="12" idx="2"/>
            <a:endCxn id="16" idx="0"/>
          </p:cNvCxnSpPr>
          <p:nvPr/>
        </p:nvCxnSpPr>
        <p:spPr>
          <a:xfrm flipH="1">
            <a:off x="2818341" y="1547366"/>
            <a:ext cx="1041804" cy="2070156"/>
          </a:xfrm>
          <a:prstGeom prst="straightConnector1">
            <a:avLst/>
          </a:prstGeom>
          <a:ln w="38100">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21" name="直接箭头连接符 20"/>
          <p:cNvCxnSpPr/>
          <p:nvPr/>
        </p:nvCxnSpPr>
        <p:spPr>
          <a:xfrm>
            <a:off x="2800002" y="4138521"/>
            <a:ext cx="56982" cy="1665788"/>
          </a:xfrm>
          <a:prstGeom prst="straightConnector1">
            <a:avLst/>
          </a:prstGeom>
          <a:ln w="38100">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24" name="直接箭头连接符 23"/>
          <p:cNvCxnSpPr/>
          <p:nvPr/>
        </p:nvCxnSpPr>
        <p:spPr>
          <a:xfrm flipH="1">
            <a:off x="3210416" y="1547366"/>
            <a:ext cx="2885584" cy="4256943"/>
          </a:xfrm>
          <a:prstGeom prst="straightConnector1">
            <a:avLst/>
          </a:prstGeom>
          <a:ln w="38100">
            <a:solidFill>
              <a:srgbClr val="0070C0"/>
            </a:solidFill>
            <a:tailEnd type="triangle"/>
          </a:ln>
        </p:spPr>
        <p:style>
          <a:lnRef idx="3">
            <a:schemeClr val="accent2"/>
          </a:lnRef>
          <a:fillRef idx="0">
            <a:schemeClr val="accent2"/>
          </a:fillRef>
          <a:effectRef idx="2">
            <a:schemeClr val="accent2"/>
          </a:effectRef>
          <a:fontRef idx="minor">
            <a:schemeClr val="tx1"/>
          </a:fontRef>
        </p:style>
      </p:cxnSp>
      <p:graphicFrame>
        <p:nvGraphicFramePr>
          <p:cNvPr id="27" name="表格 26"/>
          <p:cNvGraphicFramePr>
            <a:graphicFrameLocks noGrp="1"/>
          </p:cNvGraphicFramePr>
          <p:nvPr/>
        </p:nvGraphicFramePr>
        <p:xfrm>
          <a:off x="2856984" y="5818755"/>
          <a:ext cx="677333" cy="351313"/>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tblGrid>
              <a:tr h="351313">
                <a:tc>
                  <a:txBody>
                    <a:bodyPr/>
                    <a:lstStyle/>
                    <a:p>
                      <a:pPr marL="0" algn="ctr" defTabSz="914400" rtl="0" eaLnBrk="1" latinLnBrk="0" hangingPunct="1"/>
                      <a:endParaRPr lang="zh-CN" altLang="en-US" sz="1400" b="1" kern="1200" dirty="0">
                        <a:solidFill>
                          <a:srgbClr val="FF0000"/>
                        </a:solidFill>
                        <a:latin typeface="+mn-lt"/>
                        <a:ea typeface="+mn-ea"/>
                        <a:cs typeface="+mn-cs"/>
                      </a:endParaRPr>
                    </a:p>
                  </a:txBody>
                  <a:tcPr>
                    <a:solidFill>
                      <a:srgbClr val="00B050"/>
                    </a:solidFill>
                  </a:tcPr>
                </a:tc>
                <a:extLst>
                  <a:ext uri="{0D108BD9-81ED-4DB2-BD59-A6C34878D82A}">
                    <a16:rowId xmlns:a16="http://schemas.microsoft.com/office/drawing/2014/main" val="10000"/>
                  </a:ext>
                </a:extLst>
              </a:tr>
            </a:tbl>
          </a:graphicData>
        </a:graphic>
      </p:graphicFrame>
      <p:sp>
        <p:nvSpPr>
          <p:cNvPr id="28" name="矩形 27"/>
          <p:cNvSpPr/>
          <p:nvPr/>
        </p:nvSpPr>
        <p:spPr>
          <a:xfrm>
            <a:off x="412955" y="946447"/>
            <a:ext cx="4503174" cy="739700"/>
          </a:xfrm>
          <a:prstGeom prst="rect">
            <a:avLst/>
          </a:prstGeom>
          <a:noFill/>
          <a:ln w="38100"/>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cxnSp>
        <p:nvCxnSpPr>
          <p:cNvPr id="30" name="直接箭头连接符 29"/>
          <p:cNvCxnSpPr>
            <a:stCxn id="28" idx="3"/>
          </p:cNvCxnSpPr>
          <p:nvPr/>
        </p:nvCxnSpPr>
        <p:spPr>
          <a:xfrm>
            <a:off x="4916129" y="1316297"/>
            <a:ext cx="3156155" cy="617642"/>
          </a:xfrm>
          <a:prstGeom prst="straightConnector1">
            <a:avLst/>
          </a:prstGeom>
          <a:ln w="38100">
            <a:solidFill>
              <a:schemeClr val="tx1"/>
            </a:solidFill>
            <a:tailEnd type="triangle"/>
          </a:ln>
          <a:effectLst>
            <a:outerShdw blurRad="50800" dist="38100" algn="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31" name="矩形 30"/>
          <p:cNvSpPr/>
          <p:nvPr/>
        </p:nvSpPr>
        <p:spPr>
          <a:xfrm>
            <a:off x="8072284" y="1946788"/>
            <a:ext cx="3746090" cy="3594916"/>
          </a:xfrm>
          <a:prstGeom prst="rect">
            <a:avLst/>
          </a:prstGeom>
          <a:noFill/>
          <a:ln w="38100"/>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2" name="文本框 31"/>
          <p:cNvSpPr txBox="1"/>
          <p:nvPr/>
        </p:nvSpPr>
        <p:spPr>
          <a:xfrm>
            <a:off x="8955314" y="2405281"/>
            <a:ext cx="1980029" cy="523220"/>
          </a:xfrm>
          <a:prstGeom prst="rect">
            <a:avLst/>
          </a:prstGeom>
          <a:noFill/>
        </p:spPr>
        <p:txBody>
          <a:bodyPr wrap="none" rtlCol="0">
            <a:spAutoFit/>
          </a:bodyPr>
          <a:lstStyle/>
          <a:p>
            <a:r>
              <a:rPr lang="zh-CN" altLang="en-US" sz="2800" b="1" dirty="0"/>
              <a:t>定位到页框</a:t>
            </a:r>
          </a:p>
        </p:txBody>
      </p:sp>
      <p:sp>
        <p:nvSpPr>
          <p:cNvPr id="33" name="文本框 32"/>
          <p:cNvSpPr txBox="1"/>
          <p:nvPr/>
        </p:nvSpPr>
        <p:spPr>
          <a:xfrm>
            <a:off x="8219765" y="1947490"/>
            <a:ext cx="1261884" cy="523220"/>
          </a:xfrm>
          <a:prstGeom prst="rect">
            <a:avLst/>
          </a:prstGeom>
          <a:noFill/>
        </p:spPr>
        <p:txBody>
          <a:bodyPr wrap="none" rtlCol="0">
            <a:spAutoFit/>
          </a:bodyPr>
          <a:lstStyle/>
          <a:p>
            <a:r>
              <a:rPr lang="zh-CN" altLang="en-US" sz="2800" b="1" dirty="0"/>
              <a:t>用途：</a:t>
            </a:r>
          </a:p>
        </p:txBody>
      </p:sp>
      <p:sp>
        <p:nvSpPr>
          <p:cNvPr id="34" name="文本框 33"/>
          <p:cNvSpPr txBox="1"/>
          <p:nvPr/>
        </p:nvSpPr>
        <p:spPr>
          <a:xfrm>
            <a:off x="8955314" y="3417128"/>
            <a:ext cx="2696572" cy="523220"/>
          </a:xfrm>
          <a:prstGeom prst="rect">
            <a:avLst/>
          </a:prstGeom>
          <a:noFill/>
        </p:spPr>
        <p:txBody>
          <a:bodyPr wrap="none" rtlCol="0">
            <a:spAutoFit/>
          </a:bodyPr>
          <a:lstStyle/>
          <a:p>
            <a:r>
              <a:rPr lang="zh-CN" altLang="en-US" sz="2800" b="1" dirty="0"/>
              <a:t>进程大则位数多</a:t>
            </a:r>
          </a:p>
        </p:txBody>
      </p:sp>
      <p:sp>
        <p:nvSpPr>
          <p:cNvPr id="35" name="文本框 34"/>
          <p:cNvSpPr txBox="1"/>
          <p:nvPr/>
        </p:nvSpPr>
        <p:spPr>
          <a:xfrm>
            <a:off x="8226140" y="2882903"/>
            <a:ext cx="1261884" cy="523220"/>
          </a:xfrm>
          <a:prstGeom prst="rect">
            <a:avLst/>
          </a:prstGeom>
          <a:noFill/>
        </p:spPr>
        <p:txBody>
          <a:bodyPr wrap="none" rtlCol="0">
            <a:spAutoFit/>
          </a:bodyPr>
          <a:lstStyle/>
          <a:p>
            <a:r>
              <a:rPr lang="zh-CN" altLang="en-US" sz="2800" b="1" dirty="0"/>
              <a:t>缺陷：</a:t>
            </a:r>
          </a:p>
        </p:txBody>
      </p:sp>
      <p:sp>
        <p:nvSpPr>
          <p:cNvPr id="38" name="文本框 37"/>
          <p:cNvSpPr txBox="1"/>
          <p:nvPr/>
        </p:nvSpPr>
        <p:spPr>
          <a:xfrm>
            <a:off x="8955314" y="4535537"/>
            <a:ext cx="2339102" cy="954107"/>
          </a:xfrm>
          <a:prstGeom prst="rect">
            <a:avLst/>
          </a:prstGeom>
          <a:noFill/>
        </p:spPr>
        <p:txBody>
          <a:bodyPr wrap="none" rtlCol="0">
            <a:spAutoFit/>
          </a:bodyPr>
          <a:lstStyle/>
          <a:p>
            <a:r>
              <a:rPr lang="zh-CN" altLang="en-US" sz="2800" b="1" dirty="0"/>
              <a:t>位数代表数量</a:t>
            </a:r>
            <a:endParaRPr lang="en-US" altLang="zh-CN" sz="2800" b="1" dirty="0"/>
          </a:p>
          <a:p>
            <a:r>
              <a:rPr lang="zh-CN" altLang="en-US" sz="2800" b="1" dirty="0"/>
              <a:t>远超总页框数</a:t>
            </a:r>
          </a:p>
        </p:txBody>
      </p:sp>
      <p:sp>
        <p:nvSpPr>
          <p:cNvPr id="39" name="文本框 38"/>
          <p:cNvSpPr txBox="1"/>
          <p:nvPr/>
        </p:nvSpPr>
        <p:spPr>
          <a:xfrm>
            <a:off x="8226140" y="3950255"/>
            <a:ext cx="1261884" cy="523220"/>
          </a:xfrm>
          <a:prstGeom prst="rect">
            <a:avLst/>
          </a:prstGeom>
          <a:noFill/>
        </p:spPr>
        <p:txBody>
          <a:bodyPr wrap="none" rtlCol="0">
            <a:spAutoFit/>
          </a:bodyPr>
          <a:lstStyle/>
          <a:p>
            <a:r>
              <a:rPr lang="zh-CN" altLang="en-US" sz="2800" b="1" dirty="0"/>
              <a:t>思考：</a:t>
            </a:r>
          </a:p>
        </p:txBody>
      </p:sp>
      <p:sp>
        <p:nvSpPr>
          <p:cNvPr id="40" name="灯片编号占位符 39"/>
          <p:cNvSpPr>
            <a:spLocks noGrp="1"/>
          </p:cNvSpPr>
          <p:nvPr>
            <p:ph type="sldNum" sz="quarter" idx="12"/>
          </p:nvPr>
        </p:nvSpPr>
        <p:spPr/>
        <p:txBody>
          <a:bodyPr/>
          <a:lstStyle/>
          <a:p>
            <a:fld id="{00C862B9-74E0-4350-9510-4D77239DCB42}" type="slidenum">
              <a:rPr lang="zh-CN" altLang="en-US" smtClean="0"/>
              <a:t>63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P spid="13" grpId="0" bldLvl="0" animBg="1"/>
      <p:bldP spid="16" grpId="0" bldLvl="0" animBg="1"/>
      <p:bldP spid="28" grpId="0" bldLvl="0" animBg="1"/>
      <p:bldP spid="31" grpId="0" bldLvl="0" animBg="1"/>
      <p:bldP spid="32" grpId="0"/>
      <p:bldP spid="33" grpId="0"/>
      <p:bldP spid="34" grpId="0"/>
      <p:bldP spid="35" grpId="0"/>
      <p:bldP spid="38" grpId="0"/>
      <p:bldP spid="39"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520525" y="107624"/>
            <a:ext cx="4802669" cy="86804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highlight>
                  <a:srgbClr val="FFFF00"/>
                </a:highlight>
              </a:rPr>
              <a:t>倒排页表结构</a:t>
            </a:r>
          </a:p>
        </p:txBody>
      </p:sp>
      <p:graphicFrame>
        <p:nvGraphicFramePr>
          <p:cNvPr id="3" name="表格 3"/>
          <p:cNvGraphicFramePr>
            <a:graphicFrameLocks noGrp="1"/>
          </p:cNvGraphicFramePr>
          <p:nvPr/>
        </p:nvGraphicFramePr>
        <p:xfrm>
          <a:off x="2671098" y="1911129"/>
          <a:ext cx="6118942" cy="4340526"/>
        </p:xfrm>
        <a:graphic>
          <a:graphicData uri="http://schemas.openxmlformats.org/drawingml/2006/table">
            <a:tbl>
              <a:tblPr firstRow="1" bandRow="1">
                <a:tableStyleId>{5C22544A-7EE6-4342-B048-85BDC9FD1C3A}</a:tableStyleId>
              </a:tblPr>
              <a:tblGrid>
                <a:gridCol w="1537109">
                  <a:extLst>
                    <a:ext uri="{9D8B030D-6E8A-4147-A177-3AD203B41FA5}">
                      <a16:colId xmlns:a16="http://schemas.microsoft.com/office/drawing/2014/main" val="20000"/>
                    </a:ext>
                  </a:extLst>
                </a:gridCol>
                <a:gridCol w="1022555">
                  <a:extLst>
                    <a:ext uri="{9D8B030D-6E8A-4147-A177-3AD203B41FA5}">
                      <a16:colId xmlns:a16="http://schemas.microsoft.com/office/drawing/2014/main" val="20001"/>
                    </a:ext>
                  </a:extLst>
                </a:gridCol>
                <a:gridCol w="1120878">
                  <a:extLst>
                    <a:ext uri="{9D8B030D-6E8A-4147-A177-3AD203B41FA5}">
                      <a16:colId xmlns:a16="http://schemas.microsoft.com/office/drawing/2014/main" val="20002"/>
                    </a:ext>
                  </a:extLst>
                </a:gridCol>
                <a:gridCol w="1101212">
                  <a:extLst>
                    <a:ext uri="{9D8B030D-6E8A-4147-A177-3AD203B41FA5}">
                      <a16:colId xmlns:a16="http://schemas.microsoft.com/office/drawing/2014/main" val="20003"/>
                    </a:ext>
                  </a:extLst>
                </a:gridCol>
                <a:gridCol w="1337188">
                  <a:extLst>
                    <a:ext uri="{9D8B030D-6E8A-4147-A177-3AD203B41FA5}">
                      <a16:colId xmlns:a16="http://schemas.microsoft.com/office/drawing/2014/main" val="20004"/>
                    </a:ext>
                  </a:extLst>
                </a:gridCol>
              </a:tblGrid>
              <a:tr h="82400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chemeClr val="tx1"/>
                          </a:solidFill>
                        </a:rPr>
                        <a:t>索引值</a:t>
                      </a:r>
                    </a:p>
                    <a:p>
                      <a:pPr algn="ctr"/>
                      <a:r>
                        <a:rPr lang="en-US" altLang="zh-CN" sz="2400" dirty="0">
                          <a:solidFill>
                            <a:schemeClr val="tx1"/>
                          </a:solidFill>
                        </a:rPr>
                        <a:t>(</a:t>
                      </a:r>
                      <a:r>
                        <a:rPr lang="zh-CN" altLang="en-US" sz="2400" dirty="0">
                          <a:solidFill>
                            <a:schemeClr val="tx1"/>
                          </a:solidFill>
                        </a:rPr>
                        <a:t>如页框号</a:t>
                      </a:r>
                      <a:r>
                        <a:rPr lang="en-US" altLang="zh-CN" sz="2400" dirty="0">
                          <a:solidFill>
                            <a:schemeClr val="tx1"/>
                          </a:solidFill>
                        </a:rPr>
                        <a:t>)</a:t>
                      </a:r>
                    </a:p>
                  </a:txBody>
                  <a:tcPr anchor="ctr">
                    <a:noFill/>
                  </a:tcPr>
                </a:tc>
                <a:tc>
                  <a:txBody>
                    <a:bodyPr/>
                    <a:lstStyle/>
                    <a:p>
                      <a:pPr algn="ctr"/>
                      <a:r>
                        <a:rPr lang="zh-CN" altLang="en-US" sz="2400" dirty="0"/>
                        <a:t>页号</a:t>
                      </a:r>
                    </a:p>
                  </a:txBody>
                  <a:tcPr anchor="ctr"/>
                </a:tc>
                <a:tc>
                  <a:txBody>
                    <a:bodyPr/>
                    <a:lstStyle/>
                    <a:p>
                      <a:pPr algn="ctr"/>
                      <a:r>
                        <a:rPr lang="zh-CN" altLang="en-US" sz="2400" dirty="0"/>
                        <a:t>进程</a:t>
                      </a:r>
                      <a:r>
                        <a:rPr lang="en-US" altLang="zh-CN" sz="2400" dirty="0"/>
                        <a:t>ID</a:t>
                      </a:r>
                      <a:endParaRPr lang="zh-CN" altLang="en-US" sz="2400" dirty="0"/>
                    </a:p>
                  </a:txBody>
                  <a:tcPr anchor="ctr"/>
                </a:tc>
                <a:tc>
                  <a:txBody>
                    <a:bodyPr/>
                    <a:lstStyle/>
                    <a:p>
                      <a:pPr algn="ctr"/>
                      <a:r>
                        <a:rPr lang="zh-CN" altLang="en-US" sz="2400" dirty="0"/>
                        <a:t>控制位</a:t>
                      </a:r>
                    </a:p>
                  </a:txBody>
                  <a:tcPr anchor="ctr"/>
                </a:tc>
                <a:tc>
                  <a:txBody>
                    <a:bodyPr/>
                    <a:lstStyle/>
                    <a:p>
                      <a:pPr algn="ctr"/>
                      <a:r>
                        <a:rPr lang="zh-CN" altLang="en-US" sz="2400" dirty="0"/>
                        <a:t>链指针</a:t>
                      </a:r>
                      <a:endParaRPr lang="en-US" altLang="zh-CN" sz="2400" dirty="0"/>
                    </a:p>
                    <a:p>
                      <a:pPr algn="ctr"/>
                      <a:r>
                        <a:rPr lang="en-US" altLang="zh-CN" sz="2400" dirty="0"/>
                        <a:t>(</a:t>
                      </a:r>
                      <a:r>
                        <a:rPr lang="zh-CN" altLang="en-US" sz="2400" dirty="0"/>
                        <a:t>索引值</a:t>
                      </a:r>
                      <a:r>
                        <a:rPr lang="en-US" altLang="zh-CN" sz="2400" dirty="0"/>
                        <a:t>)</a:t>
                      </a:r>
                      <a:endParaRPr lang="zh-CN" altLang="en-US" sz="2400" dirty="0"/>
                    </a:p>
                  </a:txBody>
                  <a:tcPr anchor="ctr"/>
                </a:tc>
                <a:extLst>
                  <a:ext uri="{0D108BD9-81ED-4DB2-BD59-A6C34878D82A}">
                    <a16:rowId xmlns:a16="http://schemas.microsoft.com/office/drawing/2014/main" val="10000"/>
                  </a:ext>
                </a:extLst>
              </a:tr>
              <a:tr h="363794">
                <a:tc>
                  <a:txBody>
                    <a:bodyPr/>
                    <a:lstStyle/>
                    <a:p>
                      <a:pPr algn="ctr"/>
                      <a:r>
                        <a:rPr lang="en-US" altLang="zh-CN" sz="2400" dirty="0"/>
                        <a:t>0</a:t>
                      </a:r>
                      <a:endParaRPr lang="zh-CN" altLang="en-US" sz="2400" dirty="0"/>
                    </a:p>
                  </a:txBody>
                  <a:tcPr anchor="ctr">
                    <a:noFill/>
                  </a:tcPr>
                </a:tc>
                <a:tc>
                  <a:txBody>
                    <a:bodyPr/>
                    <a:lstStyle/>
                    <a:p>
                      <a:pPr algn="ctr"/>
                      <a:endParaRPr lang="zh-CN" altLang="en-US" sz="2400" dirty="0"/>
                    </a:p>
                  </a:txBody>
                  <a:tcPr anchor="ctr"/>
                </a:tc>
                <a:tc>
                  <a:txBody>
                    <a:bodyPr/>
                    <a:lstStyle/>
                    <a:p>
                      <a:pPr algn="ctr"/>
                      <a:endParaRPr lang="zh-CN" altLang="en-US" sz="240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1"/>
                  </a:ext>
                </a:extLst>
              </a:tr>
              <a:tr h="0">
                <a:tc>
                  <a:txBody>
                    <a:bodyPr/>
                    <a:lstStyle/>
                    <a:p>
                      <a:pPr marL="0" algn="ctr" defTabSz="914400" rtl="0" eaLnBrk="1" latinLnBrk="0" hangingPunct="1"/>
                      <a:r>
                        <a:rPr lang="en-US" altLang="zh-CN" sz="2800" b="1" kern="1200" dirty="0">
                          <a:solidFill>
                            <a:schemeClr val="dk1"/>
                          </a:solidFill>
                          <a:latin typeface="+mn-lt"/>
                          <a:ea typeface="+mn-ea"/>
                          <a:cs typeface="+mn-cs"/>
                        </a:rPr>
                        <a:t>…</a:t>
                      </a:r>
                      <a:endParaRPr lang="zh-CN" altLang="en-US" sz="2800" b="1" kern="1200" dirty="0">
                        <a:solidFill>
                          <a:schemeClr val="dk1"/>
                        </a:solidFill>
                        <a:latin typeface="+mn-lt"/>
                        <a:ea typeface="+mn-ea"/>
                        <a:cs typeface="+mn-cs"/>
                      </a:endParaRPr>
                    </a:p>
                  </a:txBody>
                  <a:tcPr anchor="ctr">
                    <a:noFill/>
                  </a:tcPr>
                </a:tc>
                <a:tc>
                  <a:txBody>
                    <a:bodyPr/>
                    <a:lstStyle/>
                    <a:p>
                      <a:pPr algn="ctr"/>
                      <a:endParaRPr lang="zh-CN" altLang="en-US" sz="2400" dirty="0"/>
                    </a:p>
                  </a:txBody>
                  <a:tcPr anchor="ctr"/>
                </a:tc>
                <a:tc>
                  <a:txBody>
                    <a:bodyPr/>
                    <a:lstStyle/>
                    <a:p>
                      <a:pPr algn="ctr"/>
                      <a:endParaRPr lang="zh-CN" altLang="en-US" sz="2400"/>
                    </a:p>
                  </a:txBody>
                  <a:tcPr anchor="ctr"/>
                </a:tc>
                <a:tc>
                  <a:txBody>
                    <a:bodyPr/>
                    <a:lstStyle/>
                    <a:p>
                      <a:pPr algn="ctr"/>
                      <a:endParaRPr lang="zh-CN" altLang="en-US" sz="2400" dirty="0"/>
                    </a:p>
                  </a:txBody>
                  <a:tcPr anchor="ctr"/>
                </a:tc>
                <a:tc>
                  <a:txBody>
                    <a:bodyPr/>
                    <a:lstStyle/>
                    <a:p>
                      <a:pPr algn="ctr"/>
                      <a:endParaRPr lang="zh-CN" altLang="en-US" sz="2400" dirty="0"/>
                    </a:p>
                  </a:txBody>
                  <a:tcPr anchor="ctr"/>
                </a:tc>
                <a:extLst>
                  <a:ext uri="{0D108BD9-81ED-4DB2-BD59-A6C34878D82A}">
                    <a16:rowId xmlns:a16="http://schemas.microsoft.com/office/drawing/2014/main" val="10002"/>
                  </a:ext>
                </a:extLst>
              </a:tr>
              <a:tr h="468525">
                <a:tc>
                  <a:txBody>
                    <a:bodyPr/>
                    <a:lstStyle/>
                    <a:p>
                      <a:pPr marL="0" algn="ctr" defTabSz="914400" rtl="0" eaLnBrk="1" latinLnBrk="0" hangingPunct="1"/>
                      <a:r>
                        <a:rPr lang="en-US" altLang="zh-CN" sz="2800" b="1" i="0" kern="1200" dirty="0" err="1">
                          <a:solidFill>
                            <a:schemeClr val="dk1"/>
                          </a:solidFill>
                          <a:latin typeface="华文隶书" panose="02010800040101010101" pitchFamily="2" charset="-122"/>
                          <a:ea typeface="华文隶书" panose="02010800040101010101" pitchFamily="2" charset="-122"/>
                          <a:cs typeface="+mn-cs"/>
                        </a:rPr>
                        <a:t>i</a:t>
                      </a:r>
                      <a:endParaRPr lang="zh-CN" altLang="en-US" sz="2800" b="1" i="0" kern="1200" dirty="0">
                        <a:solidFill>
                          <a:schemeClr val="dk1"/>
                        </a:solidFill>
                        <a:latin typeface="华文隶书" panose="02010800040101010101" pitchFamily="2" charset="-122"/>
                        <a:ea typeface="华文隶书" panose="02010800040101010101" pitchFamily="2" charset="-122"/>
                        <a:cs typeface="+mn-cs"/>
                      </a:endParaRPr>
                    </a:p>
                  </a:txBody>
                  <a:tcPr anchor="ctr">
                    <a:noFill/>
                  </a:tcPr>
                </a:tc>
                <a:tc>
                  <a:txBody>
                    <a:bodyPr/>
                    <a:lstStyle/>
                    <a:p>
                      <a:pPr algn="ctr"/>
                      <a:r>
                        <a:rPr lang="en-US" altLang="zh-CN" sz="2400" dirty="0"/>
                        <a:t>3</a:t>
                      </a:r>
                      <a:endParaRPr lang="zh-CN" altLang="en-US" sz="2400" dirty="0"/>
                    </a:p>
                  </a:txBody>
                  <a:tcPr anchor="ctr"/>
                </a:tc>
                <a:tc>
                  <a:txBody>
                    <a:bodyPr/>
                    <a:lstStyle/>
                    <a:p>
                      <a:pPr algn="ctr"/>
                      <a:r>
                        <a:rPr lang="en-US" altLang="zh-CN" sz="2400" dirty="0"/>
                        <a:t>4</a:t>
                      </a:r>
                      <a:endParaRPr lang="zh-CN" altLang="en-US" sz="2400" dirty="0"/>
                    </a:p>
                  </a:txBody>
                  <a:tcPr anchor="ctr"/>
                </a:tc>
                <a:tc>
                  <a:txBody>
                    <a:bodyPr/>
                    <a:lstStyle/>
                    <a:p>
                      <a:pPr algn="ctr"/>
                      <a:endParaRPr lang="zh-CN" altLang="en-US" sz="2400"/>
                    </a:p>
                  </a:txBody>
                  <a:tcPr anchor="ctr"/>
                </a:tc>
                <a:tc>
                  <a:txBody>
                    <a:bodyPr/>
                    <a:lstStyle/>
                    <a:p>
                      <a:pPr marL="0" algn="ctr" defTabSz="914400" rtl="0" eaLnBrk="1" latinLnBrk="0" hangingPunct="1"/>
                      <a:r>
                        <a:rPr lang="en-US" altLang="zh-CN" sz="2800" b="1" i="0" kern="1200" dirty="0">
                          <a:solidFill>
                            <a:schemeClr val="dk1"/>
                          </a:solidFill>
                          <a:latin typeface="华文隶书" panose="02010800040101010101" pitchFamily="2" charset="-122"/>
                          <a:ea typeface="华文隶书" panose="02010800040101010101" pitchFamily="2" charset="-122"/>
                          <a:cs typeface="+mn-cs"/>
                        </a:rPr>
                        <a:t>j</a:t>
                      </a:r>
                      <a:endParaRPr lang="zh-CN" altLang="en-US" sz="2800" b="1" i="0" kern="1200" dirty="0">
                        <a:solidFill>
                          <a:schemeClr val="dk1"/>
                        </a:solidFill>
                        <a:latin typeface="华文隶书" panose="02010800040101010101" pitchFamily="2" charset="-122"/>
                        <a:ea typeface="华文隶书" panose="02010800040101010101" pitchFamily="2" charset="-122"/>
                        <a:cs typeface="+mn-cs"/>
                      </a:endParaRPr>
                    </a:p>
                  </a:txBody>
                  <a:tcPr anchor="ctr"/>
                </a:tc>
                <a:extLst>
                  <a:ext uri="{0D108BD9-81ED-4DB2-BD59-A6C34878D82A}">
                    <a16:rowId xmlns:a16="http://schemas.microsoft.com/office/drawing/2014/main" val="10003"/>
                  </a:ext>
                </a:extLst>
              </a:tr>
              <a:tr h="468525">
                <a:tc>
                  <a:txBody>
                    <a:bodyPr/>
                    <a:lstStyle/>
                    <a:p>
                      <a:pPr algn="ctr"/>
                      <a:r>
                        <a:rPr lang="en-US" altLang="zh-CN" sz="2800" b="1" dirty="0"/>
                        <a:t>…</a:t>
                      </a:r>
                      <a:endParaRPr lang="zh-CN" altLang="en-US" sz="2800" b="1" dirty="0"/>
                    </a:p>
                  </a:txBody>
                  <a:tcPr anchor="ctr">
                    <a:noFill/>
                  </a:tcPr>
                </a:tc>
                <a:tc>
                  <a:txBody>
                    <a:bodyPr/>
                    <a:lstStyle/>
                    <a:p>
                      <a:pPr algn="ctr"/>
                      <a:endParaRPr lang="zh-CN" altLang="en-US" sz="2400"/>
                    </a:p>
                  </a:txBody>
                  <a:tcPr anchor="ctr"/>
                </a:tc>
                <a:tc>
                  <a:txBody>
                    <a:bodyPr/>
                    <a:lstStyle/>
                    <a:p>
                      <a:pPr algn="ctr"/>
                      <a:endParaRPr lang="zh-CN" altLang="en-US" sz="2400" dirty="0"/>
                    </a:p>
                  </a:txBody>
                  <a:tcPr anchor="ctr"/>
                </a:tc>
                <a:tc>
                  <a:txBody>
                    <a:bodyPr/>
                    <a:lstStyle/>
                    <a:p>
                      <a:pPr algn="ctr"/>
                      <a:endParaRPr lang="zh-CN" altLang="en-US" sz="2400"/>
                    </a:p>
                  </a:txBody>
                  <a:tcPr anchor="ctr"/>
                </a:tc>
                <a:tc>
                  <a:txBody>
                    <a:bodyPr/>
                    <a:lstStyle/>
                    <a:p>
                      <a:pPr algn="ctr"/>
                      <a:endParaRPr lang="zh-CN" altLang="en-US" sz="2400"/>
                    </a:p>
                  </a:txBody>
                  <a:tcPr anchor="ctr"/>
                </a:tc>
                <a:extLst>
                  <a:ext uri="{0D108BD9-81ED-4DB2-BD59-A6C34878D82A}">
                    <a16:rowId xmlns:a16="http://schemas.microsoft.com/office/drawing/2014/main" val="10004"/>
                  </a:ext>
                </a:extLst>
              </a:tr>
              <a:tr h="468525">
                <a:tc>
                  <a:txBody>
                    <a:bodyPr/>
                    <a:lstStyle/>
                    <a:p>
                      <a:pPr algn="ctr"/>
                      <a:r>
                        <a:rPr lang="en-US" altLang="zh-CN" sz="2800" b="1" i="0" dirty="0">
                          <a:latin typeface="华文隶书" panose="02010800040101010101" pitchFamily="2" charset="-122"/>
                          <a:ea typeface="华文隶书" panose="02010800040101010101" pitchFamily="2" charset="-122"/>
                        </a:rPr>
                        <a:t>j</a:t>
                      </a:r>
                    </a:p>
                  </a:txBody>
                  <a:tcPr anchor="ctr">
                    <a:noFill/>
                  </a:tcPr>
                </a:tc>
                <a:tc>
                  <a:txBody>
                    <a:bodyPr/>
                    <a:lstStyle/>
                    <a:p>
                      <a:pPr algn="ctr"/>
                      <a:r>
                        <a:rPr lang="en-US" altLang="zh-CN" sz="2400" dirty="0"/>
                        <a:t>2</a:t>
                      </a:r>
                      <a:endParaRPr lang="zh-CN" altLang="en-US" sz="2400" dirty="0"/>
                    </a:p>
                  </a:txBody>
                  <a:tcPr anchor="ctr"/>
                </a:tc>
                <a:tc>
                  <a:txBody>
                    <a:bodyPr/>
                    <a:lstStyle/>
                    <a:p>
                      <a:pPr algn="ctr"/>
                      <a:r>
                        <a:rPr lang="en-US" altLang="zh-CN" sz="2400" dirty="0"/>
                        <a:t>1</a:t>
                      </a:r>
                      <a:endParaRPr lang="zh-CN" altLang="en-US" sz="2400" dirty="0"/>
                    </a:p>
                  </a:txBody>
                  <a:tcPr anchor="ctr"/>
                </a:tc>
                <a:tc>
                  <a:txBody>
                    <a:bodyPr/>
                    <a:lstStyle/>
                    <a:p>
                      <a:pPr algn="ctr"/>
                      <a:endParaRPr lang="zh-CN" altLang="en-US" sz="2400"/>
                    </a:p>
                  </a:txBody>
                  <a:tcPr anchor="ctr"/>
                </a:tc>
                <a:tc>
                  <a:txBody>
                    <a:bodyPr/>
                    <a:lstStyle/>
                    <a:p>
                      <a:pPr algn="ctr"/>
                      <a:endParaRPr lang="zh-CN" altLang="en-US" sz="2400"/>
                    </a:p>
                  </a:txBody>
                  <a:tcPr anchor="ctr"/>
                </a:tc>
                <a:extLst>
                  <a:ext uri="{0D108BD9-81ED-4DB2-BD59-A6C34878D82A}">
                    <a16:rowId xmlns:a16="http://schemas.microsoft.com/office/drawing/2014/main" val="10005"/>
                  </a:ext>
                </a:extLst>
              </a:tr>
              <a:tr h="46852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t>…</a:t>
                      </a:r>
                      <a:endParaRPr lang="zh-CN" altLang="en-US" sz="2800" b="1" dirty="0"/>
                    </a:p>
                  </a:txBody>
                  <a:tcPr anchor="ctr">
                    <a:noFill/>
                  </a:tcPr>
                </a:tc>
                <a:tc>
                  <a:txBody>
                    <a:bodyPr/>
                    <a:lstStyle/>
                    <a:p>
                      <a:pPr algn="ctr"/>
                      <a:endParaRPr lang="zh-CN" altLang="en-US" sz="2400"/>
                    </a:p>
                  </a:txBody>
                  <a:tcPr anchor="ctr"/>
                </a:tc>
                <a:tc>
                  <a:txBody>
                    <a:bodyPr/>
                    <a:lstStyle/>
                    <a:p>
                      <a:pPr algn="ctr"/>
                      <a:endParaRPr lang="zh-CN" altLang="en-US" sz="2400"/>
                    </a:p>
                  </a:txBody>
                  <a:tcPr anchor="ctr"/>
                </a:tc>
                <a:tc>
                  <a:txBody>
                    <a:bodyPr/>
                    <a:lstStyle/>
                    <a:p>
                      <a:pPr algn="ctr"/>
                      <a:endParaRPr lang="zh-CN" altLang="en-US" sz="2400"/>
                    </a:p>
                  </a:txBody>
                  <a:tcPr anchor="ctr"/>
                </a:tc>
                <a:tc>
                  <a:txBody>
                    <a:bodyPr/>
                    <a:lstStyle/>
                    <a:p>
                      <a:pPr algn="ctr"/>
                      <a:endParaRPr lang="zh-CN" altLang="en-US" sz="2400"/>
                    </a:p>
                  </a:txBody>
                  <a:tcPr anchor="ctr"/>
                </a:tc>
                <a:extLst>
                  <a:ext uri="{0D108BD9-81ED-4DB2-BD59-A6C34878D82A}">
                    <a16:rowId xmlns:a16="http://schemas.microsoft.com/office/drawing/2014/main" val="10006"/>
                  </a:ext>
                </a:extLst>
              </a:tr>
              <a:tr h="468525">
                <a:tc>
                  <a:txBody>
                    <a:bodyPr/>
                    <a:lstStyle/>
                    <a:p>
                      <a:pPr algn="ctr"/>
                      <a:r>
                        <a:rPr lang="en-US" altLang="zh-CN" sz="2400" dirty="0"/>
                        <a:t>2</a:t>
                      </a:r>
                      <a:r>
                        <a:rPr lang="en-US" altLang="zh-CN" sz="2400" baseline="30000" dirty="0"/>
                        <a:t>m</a:t>
                      </a:r>
                      <a:r>
                        <a:rPr lang="en-US" altLang="zh-CN" sz="2400" dirty="0"/>
                        <a:t>-1</a:t>
                      </a:r>
                      <a:endParaRPr lang="zh-CN" altLang="en-US" sz="2400" dirty="0"/>
                    </a:p>
                  </a:txBody>
                  <a:tcPr anchor="ctr">
                    <a:noFill/>
                  </a:tcPr>
                </a:tc>
                <a:tc>
                  <a:txBody>
                    <a:bodyPr/>
                    <a:lstStyle/>
                    <a:p>
                      <a:pPr algn="ctr"/>
                      <a:endParaRPr lang="zh-CN" altLang="en-US" sz="2400"/>
                    </a:p>
                  </a:txBody>
                  <a:tcPr anchor="ctr"/>
                </a:tc>
                <a:tc>
                  <a:txBody>
                    <a:bodyPr/>
                    <a:lstStyle/>
                    <a:p>
                      <a:pPr algn="ctr"/>
                      <a:endParaRPr lang="zh-CN" altLang="en-US" sz="2400"/>
                    </a:p>
                  </a:txBody>
                  <a:tcPr anchor="ctr"/>
                </a:tc>
                <a:tc>
                  <a:txBody>
                    <a:bodyPr/>
                    <a:lstStyle/>
                    <a:p>
                      <a:pPr algn="ctr"/>
                      <a:endParaRPr lang="zh-CN" altLang="en-US" sz="2400"/>
                    </a:p>
                  </a:txBody>
                  <a:tcPr anchor="ctr"/>
                </a:tc>
                <a:tc>
                  <a:txBody>
                    <a:bodyPr/>
                    <a:lstStyle/>
                    <a:p>
                      <a:pPr algn="ctr"/>
                      <a:endParaRPr lang="zh-CN" altLang="en-US" sz="2400" dirty="0"/>
                    </a:p>
                  </a:txBody>
                  <a:tcPr anchor="ctr"/>
                </a:tc>
                <a:extLst>
                  <a:ext uri="{0D108BD9-81ED-4DB2-BD59-A6C34878D82A}">
                    <a16:rowId xmlns:a16="http://schemas.microsoft.com/office/drawing/2014/main" val="10007"/>
                  </a:ext>
                </a:extLst>
              </a:tr>
            </a:tbl>
          </a:graphicData>
        </a:graphic>
      </p:graphicFrame>
      <p:sp>
        <p:nvSpPr>
          <p:cNvPr id="4" name="文本框 3"/>
          <p:cNvSpPr txBox="1"/>
          <p:nvPr/>
        </p:nvSpPr>
        <p:spPr>
          <a:xfrm>
            <a:off x="4820290" y="6223819"/>
            <a:ext cx="2371162" cy="523220"/>
          </a:xfrm>
          <a:prstGeom prst="rect">
            <a:avLst/>
          </a:prstGeom>
          <a:noFill/>
        </p:spPr>
        <p:txBody>
          <a:bodyPr wrap="none" rtlCol="0">
            <a:spAutoFit/>
          </a:bodyPr>
          <a:lstStyle/>
          <a:p>
            <a:r>
              <a:rPr lang="en-US" altLang="zh-CN" sz="2800" dirty="0"/>
              <a:t>2</a:t>
            </a:r>
            <a:r>
              <a:rPr lang="en-US" altLang="zh-CN" sz="2800" baseline="30000" dirty="0"/>
              <a:t>m</a:t>
            </a:r>
            <a:r>
              <a:rPr lang="zh-CN" altLang="en-US" sz="2800" dirty="0"/>
              <a:t>是页框总数</a:t>
            </a:r>
          </a:p>
        </p:txBody>
      </p:sp>
      <p:graphicFrame>
        <p:nvGraphicFramePr>
          <p:cNvPr id="5" name="Table 5"/>
          <p:cNvGraphicFramePr/>
          <p:nvPr/>
        </p:nvGraphicFramePr>
        <p:xfrm>
          <a:off x="139624" y="975028"/>
          <a:ext cx="3645796" cy="975360"/>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1225074">
                  <a:extLst>
                    <a:ext uri="{9D8B030D-6E8A-4147-A177-3AD203B41FA5}">
                      <a16:colId xmlns:a16="http://schemas.microsoft.com/office/drawing/2014/main" val="20000"/>
                    </a:ext>
                  </a:extLst>
                </a:gridCol>
                <a:gridCol w="1121053">
                  <a:extLst>
                    <a:ext uri="{9D8B030D-6E8A-4147-A177-3AD203B41FA5}">
                      <a16:colId xmlns:a16="http://schemas.microsoft.com/office/drawing/2014/main" val="20001"/>
                    </a:ext>
                  </a:extLst>
                </a:gridCol>
                <a:gridCol w="1299669">
                  <a:extLst>
                    <a:ext uri="{9D8B030D-6E8A-4147-A177-3AD203B41FA5}">
                      <a16:colId xmlns:a16="http://schemas.microsoft.com/office/drawing/2014/main" val="20002"/>
                    </a:ext>
                  </a:extLst>
                </a:gridCol>
              </a:tblGrid>
              <a:tr h="381000">
                <a:tc gridSpan="3">
                  <a:txBody>
                    <a:bodyPr/>
                    <a:lstStyle/>
                    <a:p>
                      <a:pPr algn="ctr">
                        <a:buNone/>
                      </a:pPr>
                      <a:r>
                        <a:rPr lang="zh-CN" altLang="en-US" sz="2800" dirty="0">
                          <a:solidFill>
                            <a:schemeClr val="tx1"/>
                          </a:solidFill>
                        </a:rPr>
                        <a:t>         虚拟地址</a:t>
                      </a:r>
                    </a:p>
                  </a:txBody>
                  <a:tcPr anchor="ctr">
                    <a:noFill/>
                  </a:tcPr>
                </a:tc>
                <a:tc hMerge="1">
                  <a:txBody>
                    <a:bodyPr/>
                    <a:lstStyle/>
                    <a:p>
                      <a:endParaRPr lang="zh-CN"/>
                    </a:p>
                  </a:txBody>
                  <a:tcPr anchor="ctr"/>
                </a:tc>
                <a:tc hMerge="1">
                  <a:txBody>
                    <a:bodyPr/>
                    <a:lstStyle/>
                    <a:p>
                      <a:endParaRPr lang="zh-CN"/>
                    </a:p>
                  </a:txBody>
                  <a:tcPr anchor="ctr">
                    <a:noFill/>
                  </a:tcPr>
                </a:tc>
                <a:extLst>
                  <a:ext uri="{0D108BD9-81ED-4DB2-BD59-A6C34878D82A}">
                    <a16:rowId xmlns:a16="http://schemas.microsoft.com/office/drawing/2014/main" val="10000"/>
                  </a:ext>
                </a:extLst>
              </a:tr>
              <a:tr h="381000">
                <a:tc>
                  <a:txBody>
                    <a:bodyPr/>
                    <a:lstStyle/>
                    <a:p>
                      <a:pPr algn="ctr">
                        <a:buNone/>
                      </a:pPr>
                      <a:r>
                        <a:rPr lang="zh-CN" altLang="en-US" sz="2400" b="1" dirty="0">
                          <a:solidFill>
                            <a:srgbClr val="FF0000"/>
                          </a:solidFill>
                        </a:rPr>
                        <a:t>进程</a:t>
                      </a:r>
                      <a:r>
                        <a:rPr lang="en-US" altLang="zh-CN" sz="2400" b="1" dirty="0">
                          <a:solidFill>
                            <a:srgbClr val="FF0000"/>
                          </a:solidFill>
                        </a:rPr>
                        <a:t>1</a:t>
                      </a:r>
                      <a:endParaRPr lang="zh-CN" altLang="en-US" sz="2400" b="1" dirty="0">
                        <a:solidFill>
                          <a:srgbClr val="FF0000"/>
                        </a:solidFill>
                      </a:endParaRPr>
                    </a:p>
                  </a:txBody>
                  <a:tcPr anchor="ctr">
                    <a:noFill/>
                  </a:tcPr>
                </a:tc>
                <a:tc>
                  <a:txBody>
                    <a:bodyPr/>
                    <a:lstStyle/>
                    <a:p>
                      <a:pPr algn="ctr">
                        <a:buNone/>
                      </a:pPr>
                      <a:r>
                        <a:rPr lang="zh-CN" altLang="en-US" sz="2400" b="1" dirty="0">
                          <a:solidFill>
                            <a:srgbClr val="00B050"/>
                          </a:solidFill>
                        </a:rPr>
                        <a:t>页号</a:t>
                      </a:r>
                      <a:r>
                        <a:rPr lang="en-US" altLang="zh-CN" sz="2400" b="1" dirty="0">
                          <a:solidFill>
                            <a:srgbClr val="00B050"/>
                          </a:solidFill>
                        </a:rPr>
                        <a:t>2</a:t>
                      </a:r>
                      <a:endParaRPr lang="zh-CN" altLang="en-US" sz="2400" b="1" dirty="0">
                        <a:solidFill>
                          <a:srgbClr val="00B050"/>
                        </a:solidFill>
                      </a:endParaRPr>
                    </a:p>
                  </a:txBody>
                  <a:tcPr anchor="ctr">
                    <a:solidFill>
                      <a:schemeClr val="bg2"/>
                    </a:solidFill>
                  </a:tcPr>
                </a:tc>
                <a:tc>
                  <a:txBody>
                    <a:bodyPr/>
                    <a:lstStyle/>
                    <a:p>
                      <a:pPr algn="ctr">
                        <a:buNone/>
                      </a:pPr>
                      <a:r>
                        <a:rPr lang="zh-CN" altLang="en-US" sz="2400" b="1" dirty="0">
                          <a:solidFill>
                            <a:srgbClr val="0070C0"/>
                          </a:solidFill>
                        </a:rPr>
                        <a:t>偏移量</a:t>
                      </a:r>
                    </a:p>
                  </a:txBody>
                  <a:tcPr anchor="ctr">
                    <a:solidFill>
                      <a:schemeClr val="bg2"/>
                    </a:solidFill>
                  </a:tcPr>
                </a:tc>
                <a:extLst>
                  <a:ext uri="{0D108BD9-81ED-4DB2-BD59-A6C34878D82A}">
                    <a16:rowId xmlns:a16="http://schemas.microsoft.com/office/drawing/2014/main" val="10001"/>
                  </a:ext>
                </a:extLst>
              </a:tr>
            </a:tbl>
          </a:graphicData>
        </a:graphic>
      </p:graphicFrame>
      <p:sp>
        <p:nvSpPr>
          <p:cNvPr id="6" name="Down Arrow 12"/>
          <p:cNvSpPr/>
          <p:nvPr/>
        </p:nvSpPr>
        <p:spPr>
          <a:xfrm>
            <a:off x="1671176" y="2006407"/>
            <a:ext cx="102462" cy="738348"/>
          </a:xfrm>
          <a:prstGeom prst="downArrow">
            <a:avLst>
              <a:gd name="adj1" fmla="val 50000"/>
              <a:gd name="adj2" fmla="val 142857"/>
            </a:avLst>
          </a:prstGeom>
          <a:effectLst>
            <a:outerShdw blurRad="50800" dist="38100" dir="5400000" algn="t"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矩形 6"/>
          <p:cNvSpPr/>
          <p:nvPr/>
        </p:nvSpPr>
        <p:spPr>
          <a:xfrm>
            <a:off x="1250459" y="2743473"/>
            <a:ext cx="943897" cy="975360"/>
          </a:xfrm>
          <a:prstGeom prst="rect">
            <a:avLst/>
          </a:prstGeom>
          <a:ln w="28575"/>
          <a:effectLst>
            <a:outerShdw blurRad="50800" dist="38100" algn="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散列</a:t>
            </a:r>
            <a:endParaRPr lang="en-US" altLang="zh-CN" sz="2800" dirty="0"/>
          </a:p>
          <a:p>
            <a:pPr algn="ctr"/>
            <a:r>
              <a:rPr lang="zh-CN" altLang="en-US" sz="2800" dirty="0"/>
              <a:t>函数</a:t>
            </a:r>
          </a:p>
        </p:txBody>
      </p:sp>
      <p:sp>
        <p:nvSpPr>
          <p:cNvPr id="8" name="箭头: 圆角右 7"/>
          <p:cNvSpPr/>
          <p:nvPr/>
        </p:nvSpPr>
        <p:spPr>
          <a:xfrm flipV="1">
            <a:off x="1722407" y="3718832"/>
            <a:ext cx="1453412" cy="253399"/>
          </a:xfrm>
          <a:prstGeom prst="bentArrow">
            <a:avLst>
              <a:gd name="adj1" fmla="val 2033"/>
              <a:gd name="adj2" fmla="val 6407"/>
              <a:gd name="adj3" fmla="val 21195"/>
              <a:gd name="adj4" fmla="val 58362"/>
            </a:avLst>
          </a:prstGeom>
          <a:solidFill>
            <a:schemeClr val="tx1"/>
          </a:solidFill>
          <a:ln w="38100">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矩形 8"/>
          <p:cNvSpPr/>
          <p:nvPr/>
        </p:nvSpPr>
        <p:spPr>
          <a:xfrm>
            <a:off x="4166931" y="3669435"/>
            <a:ext cx="2233869" cy="605591"/>
          </a:xfrm>
          <a:prstGeom prst="rect">
            <a:avLst/>
          </a:prstGeom>
          <a:noFill/>
          <a:ln w="381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sz="2800" dirty="0"/>
          </a:p>
        </p:txBody>
      </p:sp>
      <p:sp>
        <p:nvSpPr>
          <p:cNvPr id="10" name="矩形 9"/>
          <p:cNvSpPr/>
          <p:nvPr/>
        </p:nvSpPr>
        <p:spPr>
          <a:xfrm>
            <a:off x="7453630" y="3652680"/>
            <a:ext cx="1336410" cy="605591"/>
          </a:xfrm>
          <a:prstGeom prst="rect">
            <a:avLst/>
          </a:prstGeom>
          <a:noFill/>
          <a:ln w="381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sz="2800" dirty="0"/>
          </a:p>
        </p:txBody>
      </p:sp>
      <p:sp>
        <p:nvSpPr>
          <p:cNvPr id="11" name="矩形 10"/>
          <p:cNvSpPr/>
          <p:nvPr/>
        </p:nvSpPr>
        <p:spPr>
          <a:xfrm>
            <a:off x="3040164" y="4693227"/>
            <a:ext cx="3272146" cy="605591"/>
          </a:xfrm>
          <a:prstGeom prst="rect">
            <a:avLst/>
          </a:prstGeom>
          <a:noFill/>
          <a:ln w="38100">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sz="2800" dirty="0"/>
          </a:p>
        </p:txBody>
      </p:sp>
      <p:sp>
        <p:nvSpPr>
          <p:cNvPr id="12" name="箭头: 圆角右 11"/>
          <p:cNvSpPr/>
          <p:nvPr/>
        </p:nvSpPr>
        <p:spPr>
          <a:xfrm rot="5400000">
            <a:off x="6149058" y="-671290"/>
            <a:ext cx="3000879" cy="7728157"/>
          </a:xfrm>
          <a:prstGeom prst="bentArrow">
            <a:avLst>
              <a:gd name="adj1" fmla="val 2322"/>
              <a:gd name="adj2" fmla="val 5222"/>
              <a:gd name="adj3" fmla="val 18386"/>
              <a:gd name="adj4" fmla="val 21815"/>
            </a:avLst>
          </a:prstGeom>
          <a:solidFill>
            <a:schemeClr val="tx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5" name="表格 14"/>
          <p:cNvGraphicFramePr>
            <a:graphicFrameLocks noGrp="1"/>
          </p:cNvGraphicFramePr>
          <p:nvPr/>
        </p:nvGraphicFramePr>
        <p:xfrm>
          <a:off x="9399640" y="4247365"/>
          <a:ext cx="2420722" cy="975360"/>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1121053">
                  <a:extLst>
                    <a:ext uri="{9D8B030D-6E8A-4147-A177-3AD203B41FA5}">
                      <a16:colId xmlns:a16="http://schemas.microsoft.com/office/drawing/2014/main" val="20000"/>
                    </a:ext>
                  </a:extLst>
                </a:gridCol>
                <a:gridCol w="1299669">
                  <a:extLst>
                    <a:ext uri="{9D8B030D-6E8A-4147-A177-3AD203B41FA5}">
                      <a16:colId xmlns:a16="http://schemas.microsoft.com/office/drawing/2014/main" val="20001"/>
                    </a:ext>
                  </a:extLst>
                </a:gridCol>
              </a:tblGrid>
              <a:tr h="351835">
                <a:tc gridSpan="2">
                  <a:txBody>
                    <a:bodyPr/>
                    <a:lstStyle/>
                    <a:p>
                      <a:pPr algn="ctr">
                        <a:buNone/>
                      </a:pPr>
                      <a:r>
                        <a:rPr lang="zh-CN" altLang="en-US" sz="2800" dirty="0">
                          <a:solidFill>
                            <a:schemeClr val="tx1"/>
                          </a:solidFill>
                        </a:rPr>
                        <a:t>实地址</a:t>
                      </a:r>
                    </a:p>
                  </a:txBody>
                  <a:tcPr anchor="ctr">
                    <a:noFill/>
                  </a:tcPr>
                </a:tc>
                <a:tc hMerge="1">
                  <a:txBody>
                    <a:bodyPr/>
                    <a:lstStyle/>
                    <a:p>
                      <a:endParaRPr lang="zh-CN"/>
                    </a:p>
                  </a:txBody>
                  <a:tcPr anchor="ctr">
                    <a:noFill/>
                  </a:tcPr>
                </a:tc>
                <a:extLst>
                  <a:ext uri="{0D108BD9-81ED-4DB2-BD59-A6C34878D82A}">
                    <a16:rowId xmlns:a16="http://schemas.microsoft.com/office/drawing/2014/main" val="10000"/>
                  </a:ext>
                </a:extLst>
              </a:tr>
              <a:tr h="381000">
                <a:tc>
                  <a:txBody>
                    <a:bodyPr/>
                    <a:lstStyle/>
                    <a:p>
                      <a:pPr algn="ctr">
                        <a:buNone/>
                      </a:pPr>
                      <a:r>
                        <a:rPr lang="zh-CN" altLang="en-US" sz="2400" b="1" dirty="0">
                          <a:solidFill>
                            <a:srgbClr val="00B050"/>
                          </a:solidFill>
                        </a:rPr>
                        <a:t>页框号</a:t>
                      </a:r>
                    </a:p>
                  </a:txBody>
                  <a:tcPr anchor="ctr">
                    <a:solidFill>
                      <a:schemeClr val="bg2"/>
                    </a:solidFill>
                  </a:tcPr>
                </a:tc>
                <a:tc>
                  <a:txBody>
                    <a:bodyPr/>
                    <a:lstStyle/>
                    <a:p>
                      <a:pPr algn="ctr">
                        <a:buNone/>
                      </a:pPr>
                      <a:r>
                        <a:rPr lang="zh-CN" altLang="en-US" sz="2400" b="1" dirty="0">
                          <a:solidFill>
                            <a:srgbClr val="0070C0"/>
                          </a:solidFill>
                        </a:rPr>
                        <a:t>偏移量</a:t>
                      </a:r>
                    </a:p>
                  </a:txBody>
                  <a:tcPr anchor="ctr">
                    <a:solidFill>
                      <a:schemeClr val="bg2"/>
                    </a:solidFill>
                  </a:tcPr>
                </a:tc>
                <a:extLst>
                  <a:ext uri="{0D108BD9-81ED-4DB2-BD59-A6C34878D82A}">
                    <a16:rowId xmlns:a16="http://schemas.microsoft.com/office/drawing/2014/main" val="10001"/>
                  </a:ext>
                </a:extLst>
              </a:tr>
            </a:tbl>
          </a:graphicData>
        </a:graphic>
      </p:graphicFrame>
      <p:cxnSp>
        <p:nvCxnSpPr>
          <p:cNvPr id="17" name="直接箭头连接符 16"/>
          <p:cNvCxnSpPr/>
          <p:nvPr/>
        </p:nvCxnSpPr>
        <p:spPr>
          <a:xfrm>
            <a:off x="8790040" y="5034116"/>
            <a:ext cx="609600" cy="0"/>
          </a:xfrm>
          <a:prstGeom prst="straightConnector1">
            <a:avLst/>
          </a:prstGeom>
          <a:ln w="57150">
            <a:tailEnd type="triangle"/>
          </a:ln>
          <a:effectLst>
            <a:outerShdw blurRad="50800" dist="38100" dir="5400000" algn="t"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18" name="矩形 17"/>
          <p:cNvSpPr/>
          <p:nvPr/>
        </p:nvSpPr>
        <p:spPr>
          <a:xfrm>
            <a:off x="55409" y="4455899"/>
            <a:ext cx="2831691" cy="2118192"/>
          </a:xfrm>
          <a:prstGeom prst="rect">
            <a:avLst/>
          </a:prstGeom>
          <a:noFill/>
          <a:ln w="38100"/>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9" name="文本框 18"/>
          <p:cNvSpPr txBox="1"/>
          <p:nvPr/>
        </p:nvSpPr>
        <p:spPr>
          <a:xfrm>
            <a:off x="185198" y="5205885"/>
            <a:ext cx="2646878" cy="461665"/>
          </a:xfrm>
          <a:prstGeom prst="rect">
            <a:avLst/>
          </a:prstGeom>
          <a:noFill/>
        </p:spPr>
        <p:txBody>
          <a:bodyPr wrap="none" rtlCol="0">
            <a:spAutoFit/>
          </a:bodyPr>
          <a:lstStyle/>
          <a:p>
            <a:r>
              <a:rPr lang="zh-CN" altLang="en-US" sz="2400" b="1" dirty="0"/>
              <a:t>物理内存访问两次</a:t>
            </a:r>
            <a:endParaRPr lang="en-US" altLang="zh-CN" sz="2400" b="1" dirty="0"/>
          </a:p>
        </p:txBody>
      </p:sp>
      <p:sp>
        <p:nvSpPr>
          <p:cNvPr id="20" name="文本框 19"/>
          <p:cNvSpPr txBox="1"/>
          <p:nvPr/>
        </p:nvSpPr>
        <p:spPr>
          <a:xfrm>
            <a:off x="184433" y="4572133"/>
            <a:ext cx="1261884" cy="523220"/>
          </a:xfrm>
          <a:prstGeom prst="rect">
            <a:avLst/>
          </a:prstGeom>
          <a:noFill/>
        </p:spPr>
        <p:txBody>
          <a:bodyPr wrap="none" rtlCol="0">
            <a:spAutoFit/>
          </a:bodyPr>
          <a:lstStyle/>
          <a:p>
            <a:r>
              <a:rPr lang="zh-CN" altLang="en-US" sz="2800" b="1" dirty="0"/>
              <a:t>缺陷：</a:t>
            </a:r>
          </a:p>
        </p:txBody>
      </p:sp>
      <p:sp>
        <p:nvSpPr>
          <p:cNvPr id="21" name="文本框 20"/>
          <p:cNvSpPr txBox="1"/>
          <p:nvPr/>
        </p:nvSpPr>
        <p:spPr>
          <a:xfrm>
            <a:off x="481201" y="5789990"/>
            <a:ext cx="1936749" cy="461665"/>
          </a:xfrm>
          <a:prstGeom prst="rect">
            <a:avLst/>
          </a:prstGeom>
          <a:noFill/>
        </p:spPr>
        <p:txBody>
          <a:bodyPr wrap="none" rtlCol="0">
            <a:spAutoFit/>
          </a:bodyPr>
          <a:lstStyle/>
          <a:p>
            <a:r>
              <a:rPr lang="zh-CN" altLang="en-US" sz="2400" b="1" dirty="0"/>
              <a:t>页表项</a:t>
            </a:r>
            <a:r>
              <a:rPr lang="en-US" altLang="zh-CN" sz="2400" b="1" dirty="0"/>
              <a:t>+</a:t>
            </a:r>
            <a:r>
              <a:rPr lang="zh-CN" altLang="en-US" sz="2400" b="1" dirty="0"/>
              <a:t>数据</a:t>
            </a:r>
          </a:p>
        </p:txBody>
      </p:sp>
      <p:sp>
        <p:nvSpPr>
          <p:cNvPr id="22" name="灯片编号占位符 21"/>
          <p:cNvSpPr>
            <a:spLocks noGrp="1"/>
          </p:cNvSpPr>
          <p:nvPr>
            <p:ph type="sldNum" sz="quarter" idx="12"/>
          </p:nvPr>
        </p:nvSpPr>
        <p:spPr/>
        <p:txBody>
          <a:bodyPr/>
          <a:lstStyle/>
          <a:p>
            <a:fld id="{00C862B9-74E0-4350-9510-4D77239DCB42}" type="slidenum">
              <a:rPr lang="zh-CN" altLang="en-US" smtClean="0"/>
              <a:t>64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P spid="18" grpId="0" bldLvl="0" animBg="1"/>
      <p:bldP spid="19" grpId="0"/>
      <p:bldP spid="20" grpId="0"/>
      <p:bldP spid="2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526414" y="296545"/>
            <a:ext cx="4802669" cy="86804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分页硬件组织</a:t>
            </a:r>
          </a:p>
        </p:txBody>
      </p:sp>
      <p:sp>
        <p:nvSpPr>
          <p:cNvPr id="3" name="Rectangles 11"/>
          <p:cNvSpPr/>
          <p:nvPr/>
        </p:nvSpPr>
        <p:spPr>
          <a:xfrm>
            <a:off x="1701902" y="1164590"/>
            <a:ext cx="7914046" cy="1873578"/>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 name="Text Box 10"/>
          <p:cNvSpPr txBox="1"/>
          <p:nvPr/>
        </p:nvSpPr>
        <p:spPr>
          <a:xfrm>
            <a:off x="2620112" y="1820545"/>
            <a:ext cx="4570482" cy="461665"/>
          </a:xfrm>
          <a:prstGeom prst="rect">
            <a:avLst/>
          </a:prstGeom>
          <a:noFill/>
        </p:spPr>
        <p:txBody>
          <a:bodyPr wrap="none" rtlCol="0" anchor="t">
            <a:spAutoFit/>
          </a:bodyPr>
          <a:lstStyle/>
          <a:p>
            <a:r>
              <a:rPr lang="en-US" altLang="zh-CN" sz="2400" dirty="0">
                <a:sym typeface="+mn-ea"/>
              </a:rPr>
              <a:t>Translation Lookaside Buffer,</a:t>
            </a:r>
            <a:r>
              <a:rPr lang="en-US" altLang="zh-CN" sz="2400" b="1" dirty="0">
                <a:sym typeface="+mn-ea"/>
              </a:rPr>
              <a:t> TLB</a:t>
            </a:r>
            <a:endParaRPr lang="zh-CN" altLang="en-US" sz="2400" dirty="0">
              <a:sym typeface="+mn-ea"/>
            </a:endParaRPr>
          </a:p>
        </p:txBody>
      </p:sp>
      <p:sp>
        <p:nvSpPr>
          <p:cNvPr id="5" name="Text Box 12"/>
          <p:cNvSpPr txBox="1"/>
          <p:nvPr/>
        </p:nvSpPr>
        <p:spPr>
          <a:xfrm>
            <a:off x="1962251" y="1263015"/>
            <a:ext cx="7368562" cy="461665"/>
          </a:xfrm>
          <a:prstGeom prst="rect">
            <a:avLst/>
          </a:prstGeom>
          <a:noFill/>
        </p:spPr>
        <p:txBody>
          <a:bodyPr wrap="square" rtlCol="0">
            <a:spAutoFit/>
          </a:bodyPr>
          <a:lstStyle/>
          <a:p>
            <a:r>
              <a:rPr lang="zh-CN" altLang="en-US" sz="2400" b="1" dirty="0">
                <a:highlight>
                  <a:srgbClr val="FFFF00"/>
                </a:highlight>
                <a:sym typeface="+mn-ea"/>
              </a:rPr>
              <a:t>转换检测缓冲区</a:t>
            </a:r>
            <a:endParaRPr lang="zh-CN" altLang="en-US" sz="2400" b="1" dirty="0">
              <a:highlight>
                <a:srgbClr val="FFFF00"/>
              </a:highlight>
            </a:endParaRPr>
          </a:p>
        </p:txBody>
      </p:sp>
      <p:sp>
        <p:nvSpPr>
          <p:cNvPr id="6" name="Text Box 10"/>
          <p:cNvSpPr txBox="1"/>
          <p:nvPr/>
        </p:nvSpPr>
        <p:spPr>
          <a:xfrm>
            <a:off x="2620112" y="2393603"/>
            <a:ext cx="4801314" cy="461665"/>
          </a:xfrm>
          <a:prstGeom prst="rect">
            <a:avLst/>
          </a:prstGeom>
          <a:noFill/>
        </p:spPr>
        <p:txBody>
          <a:bodyPr wrap="none" rtlCol="0" anchor="t">
            <a:spAutoFit/>
          </a:bodyPr>
          <a:lstStyle/>
          <a:p>
            <a:r>
              <a:rPr lang="zh-CN" altLang="en-US" sz="2400" dirty="0">
                <a:sym typeface="+mn-ea"/>
              </a:rPr>
              <a:t>高速缓存，含最近使用过的页表项</a:t>
            </a:r>
          </a:p>
        </p:txBody>
      </p:sp>
      <p:sp>
        <p:nvSpPr>
          <p:cNvPr id="7" name="Rectangles 11"/>
          <p:cNvSpPr/>
          <p:nvPr/>
        </p:nvSpPr>
        <p:spPr>
          <a:xfrm>
            <a:off x="1701902" y="3428999"/>
            <a:ext cx="7914046" cy="329626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8" name="Text Box 10"/>
          <p:cNvSpPr txBox="1"/>
          <p:nvPr/>
        </p:nvSpPr>
        <p:spPr>
          <a:xfrm>
            <a:off x="2370717" y="3985404"/>
            <a:ext cx="6231193" cy="461665"/>
          </a:xfrm>
          <a:prstGeom prst="rect">
            <a:avLst/>
          </a:prstGeom>
          <a:noFill/>
        </p:spPr>
        <p:txBody>
          <a:bodyPr wrap="none" rtlCol="0" anchor="t">
            <a:spAutoFit/>
          </a:bodyPr>
          <a:lstStyle/>
          <a:p>
            <a:r>
              <a:rPr lang="zh-CN" altLang="en-US" sz="2400" dirty="0">
                <a:sym typeface="+mn-ea"/>
              </a:rPr>
              <a:t>处理器检查虚拟地址需要的页表项是否在</a:t>
            </a:r>
            <a:r>
              <a:rPr lang="en-US" altLang="zh-CN" sz="2400" b="1" dirty="0">
                <a:sym typeface="+mn-ea"/>
              </a:rPr>
              <a:t>TLB</a:t>
            </a:r>
            <a:endParaRPr lang="zh-CN" altLang="en-US" sz="2400" dirty="0">
              <a:sym typeface="+mn-ea"/>
            </a:endParaRPr>
          </a:p>
        </p:txBody>
      </p:sp>
      <p:sp>
        <p:nvSpPr>
          <p:cNvPr id="9" name="Text Box 12"/>
          <p:cNvSpPr txBox="1"/>
          <p:nvPr/>
        </p:nvSpPr>
        <p:spPr>
          <a:xfrm>
            <a:off x="1962251" y="3527425"/>
            <a:ext cx="7368562" cy="461665"/>
          </a:xfrm>
          <a:prstGeom prst="rect">
            <a:avLst/>
          </a:prstGeom>
          <a:noFill/>
        </p:spPr>
        <p:txBody>
          <a:bodyPr wrap="square" rtlCol="0">
            <a:spAutoFit/>
          </a:bodyPr>
          <a:lstStyle/>
          <a:p>
            <a:r>
              <a:rPr lang="zh-CN" altLang="en-US" sz="2400" b="1" dirty="0">
                <a:sym typeface="+mn-ea"/>
              </a:rPr>
              <a:t>用法：</a:t>
            </a:r>
            <a:endParaRPr lang="zh-CN" altLang="en-US" sz="2400" b="1" dirty="0"/>
          </a:p>
        </p:txBody>
      </p:sp>
      <p:sp>
        <p:nvSpPr>
          <p:cNvPr id="10" name="Text Box 10"/>
          <p:cNvSpPr txBox="1"/>
          <p:nvPr/>
        </p:nvSpPr>
        <p:spPr>
          <a:xfrm>
            <a:off x="2774000" y="4501373"/>
            <a:ext cx="4493538" cy="461665"/>
          </a:xfrm>
          <a:prstGeom prst="rect">
            <a:avLst/>
          </a:prstGeom>
          <a:noFill/>
        </p:spPr>
        <p:txBody>
          <a:bodyPr wrap="none" rtlCol="0" anchor="t">
            <a:spAutoFit/>
          </a:bodyPr>
          <a:lstStyle/>
          <a:p>
            <a:r>
              <a:rPr lang="zh-CN" altLang="en-US" sz="2400" dirty="0">
                <a:sym typeface="+mn-ea"/>
              </a:rPr>
              <a:t>是，则检索页框号并形成实地址</a:t>
            </a:r>
          </a:p>
        </p:txBody>
      </p:sp>
      <p:sp>
        <p:nvSpPr>
          <p:cNvPr id="11" name="Text Box 10"/>
          <p:cNvSpPr txBox="1"/>
          <p:nvPr/>
        </p:nvSpPr>
        <p:spPr>
          <a:xfrm>
            <a:off x="2774000" y="5012761"/>
            <a:ext cx="6336991" cy="461665"/>
          </a:xfrm>
          <a:prstGeom prst="rect">
            <a:avLst/>
          </a:prstGeom>
          <a:noFill/>
        </p:spPr>
        <p:txBody>
          <a:bodyPr wrap="none" rtlCol="0" anchor="t">
            <a:spAutoFit/>
          </a:bodyPr>
          <a:lstStyle/>
          <a:p>
            <a:r>
              <a:rPr lang="zh-CN" altLang="en-US" sz="2400" dirty="0">
                <a:sym typeface="+mn-ea"/>
              </a:rPr>
              <a:t>否，则检索页表相应的页表项的“存在位</a:t>
            </a:r>
            <a:r>
              <a:rPr lang="en-US" altLang="zh-CN" sz="2400" dirty="0">
                <a:sym typeface="+mn-ea"/>
              </a:rPr>
              <a:t>(P</a:t>
            </a:r>
            <a:r>
              <a:rPr lang="zh-CN" altLang="en-US" sz="2400" dirty="0">
                <a:sym typeface="+mn-ea"/>
              </a:rPr>
              <a:t>位</a:t>
            </a:r>
            <a:r>
              <a:rPr lang="en-US" altLang="zh-CN" sz="2400" dirty="0">
                <a:sym typeface="+mn-ea"/>
              </a:rPr>
              <a:t>)</a:t>
            </a:r>
            <a:r>
              <a:rPr lang="zh-CN" altLang="en-US" sz="2400" dirty="0">
                <a:sym typeface="+mn-ea"/>
              </a:rPr>
              <a:t>”</a:t>
            </a:r>
          </a:p>
        </p:txBody>
      </p:sp>
      <p:sp>
        <p:nvSpPr>
          <p:cNvPr id="12" name="Text Box 10"/>
          <p:cNvSpPr txBox="1"/>
          <p:nvPr/>
        </p:nvSpPr>
        <p:spPr>
          <a:xfrm>
            <a:off x="3342784" y="5571280"/>
            <a:ext cx="4350871" cy="461665"/>
          </a:xfrm>
          <a:prstGeom prst="rect">
            <a:avLst/>
          </a:prstGeom>
          <a:noFill/>
        </p:spPr>
        <p:txBody>
          <a:bodyPr wrap="none" rtlCol="0" anchor="t">
            <a:spAutoFit/>
          </a:bodyPr>
          <a:lstStyle/>
          <a:p>
            <a:r>
              <a:rPr lang="zh-CN" altLang="en-US" sz="2400" dirty="0">
                <a:sym typeface="+mn-ea"/>
              </a:rPr>
              <a:t>存在，则获得实地址，更新</a:t>
            </a:r>
            <a:r>
              <a:rPr lang="en-US" altLang="zh-CN" sz="2400" b="1" dirty="0">
                <a:sym typeface="+mn-ea"/>
              </a:rPr>
              <a:t>TLB</a:t>
            </a:r>
            <a:endParaRPr lang="zh-CN" altLang="en-US" sz="2400" b="1" dirty="0">
              <a:sym typeface="+mn-ea"/>
            </a:endParaRPr>
          </a:p>
        </p:txBody>
      </p:sp>
      <p:sp>
        <p:nvSpPr>
          <p:cNvPr id="13" name="Text Box 10"/>
          <p:cNvSpPr txBox="1"/>
          <p:nvPr/>
        </p:nvSpPr>
        <p:spPr>
          <a:xfrm>
            <a:off x="3342784" y="6118831"/>
            <a:ext cx="5808000" cy="461665"/>
          </a:xfrm>
          <a:prstGeom prst="rect">
            <a:avLst/>
          </a:prstGeom>
          <a:noFill/>
        </p:spPr>
        <p:txBody>
          <a:bodyPr wrap="none" rtlCol="0" anchor="t">
            <a:spAutoFit/>
          </a:bodyPr>
          <a:lstStyle/>
          <a:p>
            <a:r>
              <a:rPr lang="zh-CN" altLang="en-US" sz="2400" dirty="0">
                <a:sym typeface="+mn-ea"/>
              </a:rPr>
              <a:t>不存在，则缺页，</a:t>
            </a:r>
            <a:r>
              <a:rPr lang="en-US" altLang="zh-CN" sz="2400" dirty="0">
                <a:sym typeface="+mn-ea"/>
              </a:rPr>
              <a:t>OS</a:t>
            </a:r>
            <a:r>
              <a:rPr lang="zh-CN" altLang="en-US" sz="2400" dirty="0">
                <a:sym typeface="+mn-ea"/>
              </a:rPr>
              <a:t>加载缺页，更新页表</a:t>
            </a:r>
          </a:p>
        </p:txBody>
      </p:sp>
      <p:sp>
        <p:nvSpPr>
          <p:cNvPr id="14" name="灯片编号占位符 13"/>
          <p:cNvSpPr>
            <a:spLocks noGrp="1"/>
          </p:cNvSpPr>
          <p:nvPr>
            <p:ph type="sldNum" sz="quarter" idx="12"/>
          </p:nvPr>
        </p:nvSpPr>
        <p:spPr/>
        <p:txBody>
          <a:bodyPr/>
          <a:lstStyle/>
          <a:p>
            <a:fld id="{00C862B9-74E0-4350-9510-4D77239DCB42}" type="slidenum">
              <a:rPr lang="zh-CN" altLang="en-US" smtClean="0"/>
              <a:t>65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11" grpId="0"/>
      <p:bldP spid="12" grpId="0"/>
      <p:bldP spid="1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6587" y="183228"/>
            <a:ext cx="5847736" cy="873740"/>
          </a:xfrm>
        </p:spPr>
        <p:txBody>
          <a:bodyPr>
            <a:normAutofit/>
          </a:bodyPr>
          <a:lstStyle/>
          <a:p>
            <a:r>
              <a:rPr lang="zh-CN" altLang="en-US" b="1" dirty="0"/>
              <a:t>页尺寸</a:t>
            </a:r>
            <a:r>
              <a:rPr lang="zh-CN" altLang="en-US" sz="4400" b="1" dirty="0"/>
              <a:t>与缺页率</a:t>
            </a:r>
            <a:endParaRPr lang="zh-CN" altLang="en-US" b="1" dirty="0"/>
          </a:p>
        </p:txBody>
      </p:sp>
      <p:sp>
        <p:nvSpPr>
          <p:cNvPr id="4" name="灯片编号占位符 3"/>
          <p:cNvSpPr>
            <a:spLocks noGrp="1"/>
          </p:cNvSpPr>
          <p:nvPr>
            <p:ph type="sldNum" sz="quarter" idx="12"/>
          </p:nvPr>
        </p:nvSpPr>
        <p:spPr/>
        <p:txBody>
          <a:bodyPr/>
          <a:lstStyle/>
          <a:p>
            <a:fld id="{00C862B9-74E0-4350-9510-4D77239DCB42}" type="slidenum">
              <a:rPr lang="zh-CN" altLang="en-US" smtClean="0"/>
              <a:t>66</a:t>
            </a:fld>
            <a:endParaRPr lang="zh-CN" altLang="en-US"/>
          </a:p>
        </p:txBody>
      </p:sp>
      <p:sp>
        <p:nvSpPr>
          <p:cNvPr id="6" name="箭头: 下 5"/>
          <p:cNvSpPr/>
          <p:nvPr/>
        </p:nvSpPr>
        <p:spPr>
          <a:xfrm>
            <a:off x="8867471" y="1694370"/>
            <a:ext cx="1712038" cy="4288353"/>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每</a:t>
            </a:r>
            <a:endParaRPr lang="en-US" altLang="zh-CN" sz="3600" dirty="0"/>
          </a:p>
          <a:p>
            <a:pPr algn="ctr"/>
            <a:r>
              <a:rPr lang="zh-CN" altLang="en-US" sz="3600" dirty="0"/>
              <a:t>页有用率变大</a:t>
            </a:r>
          </a:p>
        </p:txBody>
      </p:sp>
      <p:sp>
        <p:nvSpPr>
          <p:cNvPr id="8" name="箭头: 上 7"/>
          <p:cNvSpPr/>
          <p:nvPr/>
        </p:nvSpPr>
        <p:spPr>
          <a:xfrm>
            <a:off x="1200766" y="1799047"/>
            <a:ext cx="1610033" cy="418367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总页数变少</a:t>
            </a:r>
          </a:p>
        </p:txBody>
      </p:sp>
      <p:sp>
        <p:nvSpPr>
          <p:cNvPr id="14" name="箭头: 直角双向 13"/>
          <p:cNvSpPr/>
          <p:nvPr/>
        </p:nvSpPr>
        <p:spPr>
          <a:xfrm flipH="1">
            <a:off x="3667431" y="1694370"/>
            <a:ext cx="4670323" cy="4288354"/>
          </a:xfrm>
          <a:prstGeom prst="leftUpArrow">
            <a:avLst>
              <a:gd name="adj1" fmla="val 1617"/>
              <a:gd name="adj2" fmla="val 3133"/>
              <a:gd name="adj3" fmla="val 162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a:off x="4197148" y="3259109"/>
            <a:ext cx="3013585" cy="2533579"/>
          </a:xfrm>
          <a:custGeom>
            <a:avLst/>
            <a:gdLst>
              <a:gd name="connsiteX0" fmla="*/ 0 w 3824749"/>
              <a:gd name="connsiteY0" fmla="*/ 2268108 h 2533579"/>
              <a:gd name="connsiteX1" fmla="*/ 1189703 w 3824749"/>
              <a:gd name="connsiteY1" fmla="*/ 1697837 h 2533579"/>
              <a:gd name="connsiteX2" fmla="*/ 1779639 w 3824749"/>
              <a:gd name="connsiteY2" fmla="*/ 134508 h 2533579"/>
              <a:gd name="connsiteX3" fmla="*/ 2723536 w 3824749"/>
              <a:gd name="connsiteY3" fmla="*/ 272159 h 2533579"/>
              <a:gd name="connsiteX4" fmla="*/ 3067665 w 3824749"/>
              <a:gd name="connsiteY4" fmla="*/ 1805992 h 2533579"/>
              <a:gd name="connsiteX5" fmla="*/ 3824749 w 3824749"/>
              <a:gd name="connsiteY5" fmla="*/ 2533579 h 2533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24749" h="2533579">
                <a:moveTo>
                  <a:pt x="0" y="2268108"/>
                </a:moveTo>
                <a:cubicBezTo>
                  <a:pt x="446548" y="2160772"/>
                  <a:pt x="893097" y="2053437"/>
                  <a:pt x="1189703" y="1697837"/>
                </a:cubicBezTo>
                <a:cubicBezTo>
                  <a:pt x="1486310" y="1342237"/>
                  <a:pt x="1524000" y="372121"/>
                  <a:pt x="1779639" y="134508"/>
                </a:cubicBezTo>
                <a:cubicBezTo>
                  <a:pt x="2035278" y="-103105"/>
                  <a:pt x="2508865" y="-6422"/>
                  <a:pt x="2723536" y="272159"/>
                </a:cubicBezTo>
                <a:cubicBezTo>
                  <a:pt x="2938207" y="550740"/>
                  <a:pt x="2884130" y="1429089"/>
                  <a:pt x="3067665" y="1805992"/>
                </a:cubicBezTo>
                <a:cubicBezTo>
                  <a:pt x="3251200" y="2182895"/>
                  <a:pt x="3690375" y="2410676"/>
                  <a:pt x="3824749" y="2533579"/>
                </a:cubicBezTo>
              </a:path>
            </a:pathLst>
          </a:custGeom>
          <a:noFill/>
          <a:ln w="38100"/>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5024284" y="6033184"/>
            <a:ext cx="1569660" cy="646331"/>
          </a:xfrm>
          <a:prstGeom prst="rect">
            <a:avLst/>
          </a:prstGeom>
          <a:noFill/>
        </p:spPr>
        <p:txBody>
          <a:bodyPr wrap="none" rtlCol="0">
            <a:spAutoFit/>
          </a:bodyPr>
          <a:lstStyle/>
          <a:p>
            <a:r>
              <a:rPr lang="zh-CN" altLang="en-US" sz="3600" dirty="0"/>
              <a:t>页尺寸</a:t>
            </a:r>
          </a:p>
        </p:txBody>
      </p:sp>
      <p:sp>
        <p:nvSpPr>
          <p:cNvPr id="22" name="文本框 21"/>
          <p:cNvSpPr txBox="1"/>
          <p:nvPr/>
        </p:nvSpPr>
        <p:spPr>
          <a:xfrm>
            <a:off x="2810799" y="3259109"/>
            <a:ext cx="738664" cy="1477328"/>
          </a:xfrm>
          <a:prstGeom prst="rect">
            <a:avLst/>
          </a:prstGeom>
          <a:noFill/>
        </p:spPr>
        <p:txBody>
          <a:bodyPr vert="vert270" wrap="none" rtlCol="0">
            <a:spAutoFit/>
          </a:bodyPr>
          <a:lstStyle/>
          <a:p>
            <a:r>
              <a:rPr lang="zh-CN" altLang="en-US" sz="3600" dirty="0"/>
              <a:t>缺页率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6587" y="183228"/>
            <a:ext cx="5847736" cy="873740"/>
          </a:xfrm>
        </p:spPr>
        <p:txBody>
          <a:bodyPr>
            <a:normAutofit/>
          </a:bodyPr>
          <a:lstStyle/>
          <a:p>
            <a:r>
              <a:rPr lang="zh-CN" altLang="en-US" sz="4400" b="1" dirty="0"/>
              <a:t>缺页率</a:t>
            </a:r>
            <a:r>
              <a:rPr lang="zh-CN" altLang="en-US" b="1" dirty="0"/>
              <a:t>与页框数</a:t>
            </a:r>
          </a:p>
        </p:txBody>
      </p:sp>
      <p:sp>
        <p:nvSpPr>
          <p:cNvPr id="4" name="灯片编号占位符 3"/>
          <p:cNvSpPr>
            <a:spLocks noGrp="1"/>
          </p:cNvSpPr>
          <p:nvPr>
            <p:ph type="sldNum" sz="quarter" idx="12"/>
          </p:nvPr>
        </p:nvSpPr>
        <p:spPr/>
        <p:txBody>
          <a:bodyPr/>
          <a:lstStyle/>
          <a:p>
            <a:fld id="{00C862B9-74E0-4350-9510-4D77239DCB42}" type="slidenum">
              <a:rPr lang="zh-CN" altLang="en-US" smtClean="0"/>
              <a:t>67</a:t>
            </a:fld>
            <a:endParaRPr lang="zh-CN" altLang="en-US"/>
          </a:p>
        </p:txBody>
      </p:sp>
      <p:sp>
        <p:nvSpPr>
          <p:cNvPr id="6" name="箭头: 下 5"/>
          <p:cNvSpPr/>
          <p:nvPr/>
        </p:nvSpPr>
        <p:spPr>
          <a:xfrm>
            <a:off x="8867471" y="1694370"/>
            <a:ext cx="1712038" cy="4288353"/>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总页数变多</a:t>
            </a:r>
          </a:p>
        </p:txBody>
      </p:sp>
      <p:sp>
        <p:nvSpPr>
          <p:cNvPr id="14" name="箭头: 直角双向 13"/>
          <p:cNvSpPr/>
          <p:nvPr/>
        </p:nvSpPr>
        <p:spPr>
          <a:xfrm flipH="1">
            <a:off x="3667431" y="1694370"/>
            <a:ext cx="4670323" cy="4288354"/>
          </a:xfrm>
          <a:prstGeom prst="leftUpArrow">
            <a:avLst>
              <a:gd name="adj1" fmla="val 1617"/>
              <a:gd name="adj2" fmla="val 3133"/>
              <a:gd name="adj3" fmla="val 162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493342" y="6125101"/>
            <a:ext cx="2492990" cy="646331"/>
          </a:xfrm>
          <a:prstGeom prst="rect">
            <a:avLst/>
          </a:prstGeom>
          <a:noFill/>
        </p:spPr>
        <p:txBody>
          <a:bodyPr wrap="none" rtlCol="0">
            <a:spAutoFit/>
          </a:bodyPr>
          <a:lstStyle/>
          <a:p>
            <a:r>
              <a:rPr lang="zh-CN" altLang="en-US" sz="3600" dirty="0"/>
              <a:t>分配页框数</a:t>
            </a:r>
          </a:p>
        </p:txBody>
      </p:sp>
      <p:sp>
        <p:nvSpPr>
          <p:cNvPr id="22" name="文本框 21"/>
          <p:cNvSpPr txBox="1"/>
          <p:nvPr/>
        </p:nvSpPr>
        <p:spPr>
          <a:xfrm>
            <a:off x="2810799" y="3259109"/>
            <a:ext cx="738664" cy="1477328"/>
          </a:xfrm>
          <a:prstGeom prst="rect">
            <a:avLst/>
          </a:prstGeom>
          <a:noFill/>
        </p:spPr>
        <p:txBody>
          <a:bodyPr vert="vert270" wrap="none" rtlCol="0">
            <a:spAutoFit/>
          </a:bodyPr>
          <a:lstStyle/>
          <a:p>
            <a:r>
              <a:rPr lang="zh-CN" altLang="en-US" sz="3600" dirty="0"/>
              <a:t>缺页率</a:t>
            </a:r>
          </a:p>
        </p:txBody>
      </p:sp>
      <p:sp>
        <p:nvSpPr>
          <p:cNvPr id="3" name="弧形 2"/>
          <p:cNvSpPr/>
          <p:nvPr/>
        </p:nvSpPr>
        <p:spPr>
          <a:xfrm flipH="1" flipV="1">
            <a:off x="4208206" y="648929"/>
            <a:ext cx="4866968" cy="5161936"/>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p:nvSpPr>
        <p:spPr>
          <a:xfrm>
            <a:off x="1612491" y="1799046"/>
            <a:ext cx="816077" cy="41836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页尺寸固定</a:t>
            </a:r>
          </a:p>
        </p:txBody>
      </p:sp>
      <p:cxnSp>
        <p:nvCxnSpPr>
          <p:cNvPr id="9" name="直接连接符 8"/>
          <p:cNvCxnSpPr/>
          <p:nvPr/>
        </p:nvCxnSpPr>
        <p:spPr>
          <a:xfrm>
            <a:off x="4729316" y="4857135"/>
            <a:ext cx="0" cy="953730"/>
          </a:xfrm>
          <a:prstGeom prst="line">
            <a:avLst/>
          </a:prstGeom>
          <a:ln w="38100">
            <a:solidFill>
              <a:srgbClr val="FF0000"/>
            </a:solidFill>
            <a:prstDash val="dash"/>
          </a:ln>
        </p:spPr>
        <p:style>
          <a:lnRef idx="3">
            <a:schemeClr val="accent2"/>
          </a:lnRef>
          <a:fillRef idx="0">
            <a:schemeClr val="accent2"/>
          </a:fillRef>
          <a:effectRef idx="2">
            <a:schemeClr val="accent2"/>
          </a:effectRef>
          <a:fontRef idx="minor">
            <a:schemeClr val="tx1"/>
          </a:fontRef>
        </p:style>
      </p:cxnSp>
      <p:sp>
        <p:nvSpPr>
          <p:cNvPr id="15" name="文本框 14"/>
          <p:cNvSpPr txBox="1"/>
          <p:nvPr/>
        </p:nvSpPr>
        <p:spPr>
          <a:xfrm>
            <a:off x="4472675" y="5768094"/>
            <a:ext cx="513282" cy="523220"/>
          </a:xfrm>
          <a:prstGeom prst="rect">
            <a:avLst/>
          </a:prstGeom>
          <a:noFill/>
        </p:spPr>
        <p:txBody>
          <a:bodyPr wrap="none" rtlCol="0">
            <a:spAutoFit/>
          </a:bodyPr>
          <a:lstStyle/>
          <a:p>
            <a:r>
              <a:rPr lang="en-US" altLang="zh-CN" sz="2800" dirty="0">
                <a:solidFill>
                  <a:srgbClr val="FF0000"/>
                </a:solidFill>
              </a:rPr>
              <a:t>W</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15" y="296545"/>
            <a:ext cx="3844290" cy="868045"/>
          </a:xfrm>
        </p:spPr>
        <p:txBody>
          <a:bodyPr>
            <a:normAutofit/>
          </a:bodyPr>
          <a:lstStyle/>
          <a:p>
            <a:r>
              <a:rPr lang="zh-CN" altLang="en-US" b="1" dirty="0">
                <a:highlight>
                  <a:srgbClr val="FFFF00"/>
                </a:highlight>
              </a:rPr>
              <a:t>分段之段表项</a:t>
            </a:r>
          </a:p>
        </p:txBody>
      </p:sp>
      <p:graphicFrame>
        <p:nvGraphicFramePr>
          <p:cNvPr id="4" name="Table 3"/>
          <p:cNvGraphicFramePr/>
          <p:nvPr/>
        </p:nvGraphicFramePr>
        <p:xfrm>
          <a:off x="2306955" y="1164590"/>
          <a:ext cx="7928427" cy="1036320"/>
        </p:xfrm>
        <a:graphic>
          <a:graphicData uri="http://schemas.openxmlformats.org/drawingml/2006/table">
            <a:tbl>
              <a:tblPr firstRow="1" bandRow="1">
                <a:tableStyleId>{5C22544A-7EE6-4342-B048-85BDC9FD1C3A}</a:tableStyleId>
              </a:tblPr>
              <a:tblGrid>
                <a:gridCol w="3484245">
                  <a:extLst>
                    <a:ext uri="{9D8B030D-6E8A-4147-A177-3AD203B41FA5}">
                      <a16:colId xmlns:a16="http://schemas.microsoft.com/office/drawing/2014/main" val="20000"/>
                    </a:ext>
                  </a:extLst>
                </a:gridCol>
                <a:gridCol w="2222091">
                  <a:extLst>
                    <a:ext uri="{9D8B030D-6E8A-4147-A177-3AD203B41FA5}">
                      <a16:colId xmlns:a16="http://schemas.microsoft.com/office/drawing/2014/main" val="20001"/>
                    </a:ext>
                  </a:extLst>
                </a:gridCol>
                <a:gridCol w="2222091">
                  <a:extLst>
                    <a:ext uri="{9D8B030D-6E8A-4147-A177-3AD203B41FA5}">
                      <a16:colId xmlns:a16="http://schemas.microsoft.com/office/drawing/2014/main" val="20002"/>
                    </a:ext>
                  </a:extLst>
                </a:gridCol>
              </a:tblGrid>
              <a:tr h="381000">
                <a:tc gridSpan="3">
                  <a:txBody>
                    <a:bodyPr/>
                    <a:lstStyle/>
                    <a:p>
                      <a:pPr algn="l">
                        <a:buNone/>
                      </a:pPr>
                      <a:r>
                        <a:rPr lang="zh-CN" altLang="en-US" sz="2800" dirty="0">
                          <a:solidFill>
                            <a:schemeClr val="tx1"/>
                          </a:solidFill>
                        </a:rPr>
                        <a:t>段表项</a:t>
                      </a:r>
                    </a:p>
                  </a:txBody>
                  <a:tcPr anchor="ctr">
                    <a:noFill/>
                  </a:tcPr>
                </a:tc>
                <a:tc hMerge="1">
                  <a:txBody>
                    <a:bodyPr/>
                    <a:lstStyle/>
                    <a:p>
                      <a:endParaRPr lang="zh-CN"/>
                    </a:p>
                  </a:txBody>
                  <a:tcPr anchor="ctr"/>
                </a:tc>
                <a:tc hMerge="1">
                  <a:txBody>
                    <a:bodyPr/>
                    <a:lstStyle/>
                    <a:p>
                      <a:endParaRPr lang="zh-CN"/>
                    </a:p>
                  </a:txBody>
                  <a:tcPr/>
                </a:tc>
                <a:extLst>
                  <a:ext uri="{0D108BD9-81ED-4DB2-BD59-A6C34878D82A}">
                    <a16:rowId xmlns:a16="http://schemas.microsoft.com/office/drawing/2014/main" val="10000"/>
                  </a:ext>
                </a:extLst>
              </a:tr>
              <a:tr h="381000">
                <a:tc>
                  <a:txBody>
                    <a:bodyPr/>
                    <a:lstStyle/>
                    <a:p>
                      <a:pPr algn="ctr">
                        <a:buNone/>
                      </a:pPr>
                      <a:r>
                        <a:rPr lang="zh-CN" altLang="en-US" sz="2800"/>
                        <a:t>控制位</a:t>
                      </a:r>
                      <a:endParaRPr lang="en-US" sz="2800"/>
                    </a:p>
                  </a:txBody>
                  <a:tcPr anchor="ctr">
                    <a:solidFill>
                      <a:schemeClr val="bg2"/>
                    </a:solidFill>
                  </a:tcPr>
                </a:tc>
                <a:tc>
                  <a:txBody>
                    <a:bodyPr/>
                    <a:lstStyle/>
                    <a:p>
                      <a:pPr algn="ctr">
                        <a:buNone/>
                      </a:pPr>
                      <a:r>
                        <a:rPr lang="zh-CN" altLang="en-US" sz="2800" dirty="0"/>
                        <a:t>长度</a:t>
                      </a:r>
                    </a:p>
                  </a:txBody>
                  <a:tcPr anchor="ctr">
                    <a:solidFill>
                      <a:schemeClr val="bg2"/>
                    </a:solidFill>
                  </a:tcPr>
                </a:tc>
                <a:tc>
                  <a:txBody>
                    <a:bodyPr/>
                    <a:lstStyle/>
                    <a:p>
                      <a:pPr algn="ctr">
                        <a:buNone/>
                      </a:pPr>
                      <a:r>
                        <a:rPr lang="zh-CN" altLang="en-US" sz="2800" dirty="0"/>
                        <a:t>段基址</a:t>
                      </a:r>
                    </a:p>
                  </a:txBody>
                  <a:tcPr anchor="ctr">
                    <a:solidFill>
                      <a:schemeClr val="bg2"/>
                    </a:solidFill>
                  </a:tcPr>
                </a:tc>
                <a:extLst>
                  <a:ext uri="{0D108BD9-81ED-4DB2-BD59-A6C34878D82A}">
                    <a16:rowId xmlns:a16="http://schemas.microsoft.com/office/drawing/2014/main" val="10001"/>
                  </a:ext>
                </a:extLst>
              </a:tr>
            </a:tbl>
          </a:graphicData>
        </a:graphic>
      </p:graphicFrame>
      <p:graphicFrame>
        <p:nvGraphicFramePr>
          <p:cNvPr id="5" name="Table 4"/>
          <p:cNvGraphicFramePr/>
          <p:nvPr/>
        </p:nvGraphicFramePr>
        <p:xfrm>
          <a:off x="2306955" y="1682750"/>
          <a:ext cx="3485515" cy="518160"/>
        </p:xfrm>
        <a:graphic>
          <a:graphicData uri="http://schemas.openxmlformats.org/drawingml/2006/table">
            <a:tbl>
              <a:tblPr firstRow="1" bandRow="1">
                <a:tableStyleId>{5C22544A-7EE6-4342-B048-85BDC9FD1C3A}</a:tableStyleId>
              </a:tblPr>
              <a:tblGrid>
                <a:gridCol w="567690">
                  <a:extLst>
                    <a:ext uri="{9D8B030D-6E8A-4147-A177-3AD203B41FA5}">
                      <a16:colId xmlns:a16="http://schemas.microsoft.com/office/drawing/2014/main" val="20000"/>
                    </a:ext>
                  </a:extLst>
                </a:gridCol>
                <a:gridCol w="621030">
                  <a:extLst>
                    <a:ext uri="{9D8B030D-6E8A-4147-A177-3AD203B41FA5}">
                      <a16:colId xmlns:a16="http://schemas.microsoft.com/office/drawing/2014/main" val="20001"/>
                    </a:ext>
                  </a:extLst>
                </a:gridCol>
                <a:gridCol w="2296795">
                  <a:extLst>
                    <a:ext uri="{9D8B030D-6E8A-4147-A177-3AD203B41FA5}">
                      <a16:colId xmlns:a16="http://schemas.microsoft.com/office/drawing/2014/main" val="20002"/>
                    </a:ext>
                  </a:extLst>
                </a:gridCol>
              </a:tblGrid>
              <a:tr h="518160">
                <a:tc>
                  <a:txBody>
                    <a:bodyPr/>
                    <a:lstStyle/>
                    <a:p>
                      <a:pPr algn="ctr">
                        <a:buNone/>
                      </a:pPr>
                      <a:r>
                        <a:rPr lang="en-US" sz="2800" b="0">
                          <a:solidFill>
                            <a:schemeClr val="tx1"/>
                          </a:solidFill>
                        </a:rPr>
                        <a:t>P</a:t>
                      </a:r>
                    </a:p>
                  </a:txBody>
                  <a:tcPr anchor="ctr">
                    <a:solidFill>
                      <a:schemeClr val="bg2"/>
                    </a:solidFill>
                  </a:tcPr>
                </a:tc>
                <a:tc>
                  <a:txBody>
                    <a:bodyPr/>
                    <a:lstStyle/>
                    <a:p>
                      <a:pPr algn="ctr">
                        <a:buNone/>
                      </a:pPr>
                      <a:r>
                        <a:rPr lang="en-US" sz="2800" b="0">
                          <a:solidFill>
                            <a:schemeClr val="tx1"/>
                          </a:solidFill>
                        </a:rPr>
                        <a:t>M</a:t>
                      </a:r>
                    </a:p>
                  </a:txBody>
                  <a:tcPr anchor="ctr">
                    <a:solidFill>
                      <a:schemeClr val="bg2"/>
                    </a:solidFill>
                  </a:tcPr>
                </a:tc>
                <a:tc>
                  <a:txBody>
                    <a:bodyPr/>
                    <a:lstStyle/>
                    <a:p>
                      <a:pPr algn="ctr">
                        <a:buNone/>
                      </a:pPr>
                      <a:r>
                        <a:rPr lang="zh-CN" altLang="en-US" sz="2800" b="0" dirty="0">
                          <a:solidFill>
                            <a:schemeClr val="tx1"/>
                          </a:solidFill>
                        </a:rPr>
                        <a:t>其它控制位</a:t>
                      </a:r>
                    </a:p>
                  </a:txBody>
                  <a:tcPr anchor="ctr">
                    <a:solidFill>
                      <a:schemeClr val="bg2"/>
                    </a:solidFill>
                  </a:tcPr>
                </a:tc>
                <a:extLst>
                  <a:ext uri="{0D108BD9-81ED-4DB2-BD59-A6C34878D82A}">
                    <a16:rowId xmlns:a16="http://schemas.microsoft.com/office/drawing/2014/main" val="10000"/>
                  </a:ext>
                </a:extLst>
              </a:tr>
            </a:tbl>
          </a:graphicData>
        </a:graphic>
      </p:graphicFrame>
      <p:sp>
        <p:nvSpPr>
          <p:cNvPr id="12" name="Rectangles 11"/>
          <p:cNvSpPr/>
          <p:nvPr/>
        </p:nvSpPr>
        <p:spPr>
          <a:xfrm>
            <a:off x="360680" y="3221990"/>
            <a:ext cx="3449320" cy="210502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Text Box 10"/>
          <p:cNvSpPr txBox="1"/>
          <p:nvPr/>
        </p:nvSpPr>
        <p:spPr>
          <a:xfrm>
            <a:off x="827108" y="3785071"/>
            <a:ext cx="2646878" cy="461665"/>
          </a:xfrm>
          <a:prstGeom prst="rect">
            <a:avLst/>
          </a:prstGeom>
          <a:noFill/>
        </p:spPr>
        <p:txBody>
          <a:bodyPr wrap="none" rtlCol="0" anchor="t">
            <a:spAutoFit/>
          </a:bodyPr>
          <a:lstStyle/>
          <a:p>
            <a:r>
              <a:rPr lang="zh-CN" altLang="en-US" sz="2400" dirty="0">
                <a:sym typeface="+mn-ea"/>
              </a:rPr>
              <a:t>该段是否在内存中</a:t>
            </a:r>
          </a:p>
        </p:txBody>
      </p:sp>
      <p:sp>
        <p:nvSpPr>
          <p:cNvPr id="13" name="Text Box 12"/>
          <p:cNvSpPr txBox="1"/>
          <p:nvPr/>
        </p:nvSpPr>
        <p:spPr>
          <a:xfrm>
            <a:off x="536575" y="3320415"/>
            <a:ext cx="3071864" cy="461665"/>
          </a:xfrm>
          <a:prstGeom prst="rect">
            <a:avLst/>
          </a:prstGeom>
          <a:noFill/>
        </p:spPr>
        <p:txBody>
          <a:bodyPr wrap="square" rtlCol="0">
            <a:spAutoFit/>
          </a:bodyPr>
          <a:lstStyle/>
          <a:p>
            <a:r>
              <a:rPr lang="zh-CN" altLang="en-US" sz="2400" b="1" dirty="0">
                <a:sym typeface="+mn-ea"/>
              </a:rPr>
              <a:t>存在位</a:t>
            </a:r>
            <a:r>
              <a:rPr lang="en-US" altLang="zh-CN" sz="2400" b="1" dirty="0">
                <a:sym typeface="+mn-ea"/>
              </a:rPr>
              <a:t>P</a:t>
            </a:r>
            <a:r>
              <a:rPr lang="zh-CN" altLang="en-US" sz="2400" b="1" dirty="0">
                <a:sym typeface="+mn-ea"/>
              </a:rPr>
              <a:t>：</a:t>
            </a:r>
            <a:r>
              <a:rPr lang="en-US" altLang="zh-CN" sz="2400" b="1" dirty="0">
                <a:sym typeface="+mn-ea"/>
              </a:rPr>
              <a:t>(present)</a:t>
            </a:r>
            <a:endParaRPr lang="zh-CN" altLang="en-US" sz="2400" b="1" dirty="0"/>
          </a:p>
        </p:txBody>
      </p:sp>
      <p:sp>
        <p:nvSpPr>
          <p:cNvPr id="14" name="Text Box 13"/>
          <p:cNvSpPr txBox="1"/>
          <p:nvPr/>
        </p:nvSpPr>
        <p:spPr>
          <a:xfrm>
            <a:off x="855345" y="4368165"/>
            <a:ext cx="2954655" cy="830997"/>
          </a:xfrm>
          <a:prstGeom prst="rect">
            <a:avLst/>
          </a:prstGeom>
          <a:noFill/>
        </p:spPr>
        <p:txBody>
          <a:bodyPr wrap="none" rtlCol="0" anchor="t">
            <a:spAutoFit/>
          </a:bodyPr>
          <a:lstStyle/>
          <a:p>
            <a:pPr algn="l"/>
            <a:r>
              <a:rPr lang="zh-CN" altLang="en-US" sz="2400" dirty="0">
                <a:sym typeface="+mn-ea"/>
              </a:rPr>
              <a:t>是，存储长度和基址</a:t>
            </a:r>
          </a:p>
          <a:p>
            <a:r>
              <a:rPr lang="zh-CN" altLang="en-US" sz="2400" dirty="0">
                <a:sym typeface="+mn-ea"/>
              </a:rPr>
              <a:t>否，不需要存储</a:t>
            </a:r>
          </a:p>
        </p:txBody>
      </p:sp>
      <p:sp>
        <p:nvSpPr>
          <p:cNvPr id="6" name="Rectangles 5"/>
          <p:cNvSpPr/>
          <p:nvPr/>
        </p:nvSpPr>
        <p:spPr>
          <a:xfrm>
            <a:off x="4370705" y="3221990"/>
            <a:ext cx="4238625" cy="210502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7" name="Text Box 6"/>
          <p:cNvSpPr txBox="1"/>
          <p:nvPr/>
        </p:nvSpPr>
        <p:spPr>
          <a:xfrm>
            <a:off x="5224145" y="3780790"/>
            <a:ext cx="3262432" cy="461665"/>
          </a:xfrm>
          <a:prstGeom prst="rect">
            <a:avLst/>
          </a:prstGeom>
          <a:noFill/>
        </p:spPr>
        <p:txBody>
          <a:bodyPr wrap="none" rtlCol="0" anchor="t">
            <a:spAutoFit/>
          </a:bodyPr>
          <a:lstStyle/>
          <a:p>
            <a:r>
              <a:rPr lang="zh-CN" altLang="en-US" sz="2400" dirty="0">
                <a:sym typeface="+mn-ea"/>
              </a:rPr>
              <a:t>该段自载入后是否变动</a:t>
            </a:r>
          </a:p>
        </p:txBody>
      </p:sp>
      <p:sp>
        <p:nvSpPr>
          <p:cNvPr id="8" name="Text Box 7"/>
          <p:cNvSpPr txBox="1"/>
          <p:nvPr/>
        </p:nvSpPr>
        <p:spPr>
          <a:xfrm>
            <a:off x="4546599" y="3320415"/>
            <a:ext cx="3262431" cy="461665"/>
          </a:xfrm>
          <a:prstGeom prst="rect">
            <a:avLst/>
          </a:prstGeom>
          <a:noFill/>
        </p:spPr>
        <p:txBody>
          <a:bodyPr wrap="square" rtlCol="0">
            <a:spAutoFit/>
          </a:bodyPr>
          <a:lstStyle/>
          <a:p>
            <a:r>
              <a:rPr lang="zh-CN" altLang="en-US" sz="2400" b="1" dirty="0">
                <a:sym typeface="+mn-ea"/>
              </a:rPr>
              <a:t>修改位</a:t>
            </a:r>
            <a:r>
              <a:rPr lang="en-US" altLang="zh-CN" sz="2400" b="1" dirty="0">
                <a:sym typeface="+mn-ea"/>
              </a:rPr>
              <a:t>M</a:t>
            </a:r>
            <a:r>
              <a:rPr lang="zh-CN" altLang="en-US" sz="2400" b="1" dirty="0">
                <a:sym typeface="+mn-ea"/>
              </a:rPr>
              <a:t>：</a:t>
            </a:r>
            <a:r>
              <a:rPr lang="en-US" altLang="zh-CN" sz="2400" b="1" dirty="0">
                <a:sym typeface="+mn-ea"/>
              </a:rPr>
              <a:t>(modified)</a:t>
            </a:r>
            <a:endParaRPr lang="zh-CN" altLang="en-US" sz="2400" b="1" dirty="0"/>
          </a:p>
        </p:txBody>
      </p:sp>
      <p:sp>
        <p:nvSpPr>
          <p:cNvPr id="9" name="Text Box 8"/>
          <p:cNvSpPr txBox="1"/>
          <p:nvPr/>
        </p:nvSpPr>
        <p:spPr>
          <a:xfrm>
            <a:off x="5224145" y="4368165"/>
            <a:ext cx="2926080" cy="829945"/>
          </a:xfrm>
          <a:prstGeom prst="rect">
            <a:avLst/>
          </a:prstGeom>
          <a:noFill/>
        </p:spPr>
        <p:txBody>
          <a:bodyPr wrap="none" rtlCol="0" anchor="t">
            <a:spAutoFit/>
          </a:bodyPr>
          <a:lstStyle/>
          <a:p>
            <a:pPr algn="l"/>
            <a:r>
              <a:rPr lang="zh-CN" altLang="en-US" sz="2400">
                <a:sym typeface="+mn-ea"/>
              </a:rPr>
              <a:t>是，换出时写入辅存</a:t>
            </a:r>
          </a:p>
          <a:p>
            <a:pPr algn="l"/>
            <a:r>
              <a:rPr lang="zh-CN" altLang="en-US" sz="2400">
                <a:sym typeface="+mn-ea"/>
              </a:rPr>
              <a:t>否，换出时无须更新</a:t>
            </a:r>
          </a:p>
        </p:txBody>
      </p:sp>
      <p:sp>
        <p:nvSpPr>
          <p:cNvPr id="10" name="Rectangles 9"/>
          <p:cNvSpPr/>
          <p:nvPr/>
        </p:nvSpPr>
        <p:spPr>
          <a:xfrm>
            <a:off x="8837295" y="3221990"/>
            <a:ext cx="2972435" cy="2105025"/>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5" name="Text Box 14"/>
          <p:cNvSpPr txBox="1"/>
          <p:nvPr/>
        </p:nvSpPr>
        <p:spPr>
          <a:xfrm>
            <a:off x="8973185" y="3490595"/>
            <a:ext cx="2701290" cy="1568450"/>
          </a:xfrm>
          <a:prstGeom prst="rect">
            <a:avLst/>
          </a:prstGeom>
          <a:noFill/>
        </p:spPr>
        <p:txBody>
          <a:bodyPr wrap="square" rtlCol="0">
            <a:spAutoFit/>
          </a:bodyPr>
          <a:lstStyle/>
          <a:p>
            <a:r>
              <a:rPr lang="zh-CN" altLang="en-US" sz="2400" dirty="0">
                <a:sym typeface="+mn-ea"/>
              </a:rPr>
              <a:t>其它控制位，例如，若需要在段一级控制保护和共享，则需要相应的位</a:t>
            </a:r>
            <a:endParaRPr lang="zh-CN" altLang="en-US" sz="2400" dirty="0"/>
          </a:p>
        </p:txBody>
      </p:sp>
      <p:cxnSp>
        <p:nvCxnSpPr>
          <p:cNvPr id="16" name="Straight Arrow Connector 15"/>
          <p:cNvCxnSpPr>
            <a:endCxn id="12" idx="0"/>
          </p:cNvCxnSpPr>
          <p:nvPr/>
        </p:nvCxnSpPr>
        <p:spPr>
          <a:xfrm flipH="1">
            <a:off x="2085340" y="2091690"/>
            <a:ext cx="488950" cy="1130300"/>
          </a:xfrm>
          <a:prstGeom prst="straightConnector1">
            <a:avLst/>
          </a:prstGeom>
          <a:ln w="38100">
            <a:tailEnd type="arrow" w="med" len="med"/>
          </a:ln>
        </p:spPr>
        <p:style>
          <a:lnRef idx="3">
            <a:schemeClr val="accent1"/>
          </a:lnRef>
          <a:fillRef idx="0">
            <a:schemeClr val="accent1"/>
          </a:fillRef>
          <a:effectRef idx="2">
            <a:schemeClr val="accent1"/>
          </a:effectRef>
          <a:fontRef idx="minor">
            <a:schemeClr val="tx1"/>
          </a:fontRef>
        </p:style>
      </p:cxnSp>
      <p:cxnSp>
        <p:nvCxnSpPr>
          <p:cNvPr id="17" name="Straight Arrow Connector 16"/>
          <p:cNvCxnSpPr/>
          <p:nvPr/>
        </p:nvCxnSpPr>
        <p:spPr>
          <a:xfrm>
            <a:off x="3188970" y="2091690"/>
            <a:ext cx="1921510" cy="1092835"/>
          </a:xfrm>
          <a:prstGeom prst="straightConnector1">
            <a:avLst/>
          </a:prstGeom>
          <a:ln w="38100">
            <a:tailEnd type="arrow" w="med" len="med"/>
          </a:ln>
        </p:spPr>
        <p:style>
          <a:lnRef idx="3">
            <a:schemeClr val="accent1"/>
          </a:lnRef>
          <a:fillRef idx="0">
            <a:schemeClr val="accent1"/>
          </a:fillRef>
          <a:effectRef idx="2">
            <a:schemeClr val="accent1"/>
          </a:effectRef>
          <a:fontRef idx="minor">
            <a:schemeClr val="tx1"/>
          </a:fontRef>
        </p:style>
      </p:cxnSp>
      <p:cxnSp>
        <p:nvCxnSpPr>
          <p:cNvPr id="18" name="Straight Arrow Connector 17"/>
          <p:cNvCxnSpPr/>
          <p:nvPr/>
        </p:nvCxnSpPr>
        <p:spPr>
          <a:xfrm>
            <a:off x="4827905" y="2111375"/>
            <a:ext cx="4457065" cy="1092200"/>
          </a:xfrm>
          <a:prstGeom prst="straightConnector1">
            <a:avLst/>
          </a:prstGeom>
          <a:ln w="38100">
            <a:tailEnd type="arrow" w="med" len="med"/>
          </a:ln>
        </p:spPr>
        <p:style>
          <a:lnRef idx="3">
            <a:schemeClr val="accent1"/>
          </a:lnRef>
          <a:fillRef idx="0">
            <a:schemeClr val="accent1"/>
          </a:fillRef>
          <a:effectRef idx="2">
            <a:schemeClr val="accent1"/>
          </a:effectRef>
          <a:fontRef idx="minor">
            <a:schemeClr val="tx1"/>
          </a:fontRef>
        </p:style>
      </p:cxnSp>
      <p:sp>
        <p:nvSpPr>
          <p:cNvPr id="3" name="灯片编号占位符 2"/>
          <p:cNvSpPr>
            <a:spLocks noGrp="1"/>
          </p:cNvSpPr>
          <p:nvPr>
            <p:ph type="sldNum" sz="quarter" idx="12"/>
          </p:nvPr>
        </p:nvSpPr>
        <p:spPr/>
        <p:txBody>
          <a:bodyPr/>
          <a:lstStyle/>
          <a:p>
            <a:fld id="{00C862B9-74E0-4350-9510-4D77239DCB42}" type="slidenum">
              <a:rPr lang="zh-CN" altLang="en-US" smtClean="0"/>
              <a:t>68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3" grpId="0"/>
      <p:bldP spid="13" grpId="1"/>
      <p:bldP spid="14" grpId="0"/>
      <p:bldP spid="14" grpId="1"/>
      <p:bldP spid="7" grpId="0"/>
      <p:bldP spid="7" grpId="1"/>
      <p:bldP spid="8" grpId="0"/>
      <p:bldP spid="8" grpId="1"/>
      <p:bldP spid="9" grpId="0"/>
      <p:bldP spid="9" grpId="1"/>
      <p:bldP spid="15" grpId="0"/>
      <p:bldP spid="15"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0C862B9-74E0-4350-9510-4D77239DCB42}" type="slidenum">
              <a:rPr lang="zh-CN" altLang="en-US" smtClean="0"/>
              <a:t>69</a:t>
            </a:fld>
            <a:endParaRPr lang="zh-CN" altLang="en-US"/>
          </a:p>
        </p:txBody>
      </p:sp>
      <p:sp>
        <p:nvSpPr>
          <p:cNvPr id="5" name="Title 1"/>
          <p:cNvSpPr>
            <a:spLocks noGrp="1"/>
          </p:cNvSpPr>
          <p:nvPr/>
        </p:nvSpPr>
        <p:spPr>
          <a:xfrm>
            <a:off x="241280" y="60058"/>
            <a:ext cx="3844290" cy="86804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highlight>
                  <a:srgbClr val="FFFF00"/>
                </a:highlight>
              </a:rPr>
              <a:t>段页式</a:t>
            </a:r>
          </a:p>
        </p:txBody>
      </p:sp>
      <p:graphicFrame>
        <p:nvGraphicFramePr>
          <p:cNvPr id="7" name="Table 5"/>
          <p:cNvGraphicFramePr/>
          <p:nvPr/>
        </p:nvGraphicFramePr>
        <p:xfrm>
          <a:off x="619431" y="3253025"/>
          <a:ext cx="3578943" cy="1036320"/>
        </p:xfrm>
        <a:graphic>
          <a:graphicData uri="http://schemas.openxmlformats.org/drawingml/2006/table">
            <a:tbl>
              <a:tblPr firstRow="1" bandRow="1">
                <a:tableStyleId>{5C22544A-7EE6-4342-B048-85BDC9FD1C3A}</a:tableStyleId>
              </a:tblPr>
              <a:tblGrid>
                <a:gridCol w="1013161">
                  <a:extLst>
                    <a:ext uri="{9D8B030D-6E8A-4147-A177-3AD203B41FA5}">
                      <a16:colId xmlns:a16="http://schemas.microsoft.com/office/drawing/2014/main" val="20000"/>
                    </a:ext>
                  </a:extLst>
                </a:gridCol>
                <a:gridCol w="2565782">
                  <a:extLst>
                    <a:ext uri="{9D8B030D-6E8A-4147-A177-3AD203B41FA5}">
                      <a16:colId xmlns:a16="http://schemas.microsoft.com/office/drawing/2014/main" val="20001"/>
                    </a:ext>
                  </a:extLst>
                </a:gridCol>
              </a:tblGrid>
              <a:tr h="381000">
                <a:tc gridSpan="2">
                  <a:txBody>
                    <a:bodyPr/>
                    <a:lstStyle/>
                    <a:p>
                      <a:pPr algn="l">
                        <a:buNone/>
                      </a:pPr>
                      <a:r>
                        <a:rPr lang="zh-CN" altLang="en-US" sz="2800" dirty="0">
                          <a:solidFill>
                            <a:schemeClr val="tx1"/>
                          </a:solidFill>
                        </a:rPr>
                        <a:t>虚拟地址</a:t>
                      </a:r>
                    </a:p>
                  </a:txBody>
                  <a:tcPr anchor="ctr">
                    <a:noFill/>
                  </a:tcPr>
                </a:tc>
                <a:tc hMerge="1">
                  <a:txBody>
                    <a:bodyPr/>
                    <a:lstStyle/>
                    <a:p>
                      <a:endParaRPr lang="zh-CN"/>
                    </a:p>
                  </a:txBody>
                  <a:tcPr anchor="ctr"/>
                </a:tc>
                <a:extLst>
                  <a:ext uri="{0D108BD9-81ED-4DB2-BD59-A6C34878D82A}">
                    <a16:rowId xmlns:a16="http://schemas.microsoft.com/office/drawing/2014/main" val="10000"/>
                  </a:ext>
                </a:extLst>
              </a:tr>
              <a:tr h="381000">
                <a:tc>
                  <a:txBody>
                    <a:bodyPr/>
                    <a:lstStyle/>
                    <a:p>
                      <a:pPr algn="ctr">
                        <a:buNone/>
                      </a:pPr>
                      <a:r>
                        <a:rPr lang="zh-CN" altLang="en-US" sz="2800" dirty="0"/>
                        <a:t>段号</a:t>
                      </a:r>
                    </a:p>
                  </a:txBody>
                  <a:tcPr anchor="ctr">
                    <a:solidFill>
                      <a:schemeClr val="bg2"/>
                    </a:solidFill>
                  </a:tcPr>
                </a:tc>
                <a:tc>
                  <a:txBody>
                    <a:bodyPr/>
                    <a:lstStyle/>
                    <a:p>
                      <a:pPr algn="ctr">
                        <a:buNone/>
                      </a:pPr>
                      <a:r>
                        <a:rPr lang="zh-CN" altLang="en-US" sz="2800" dirty="0"/>
                        <a:t>偏移量</a:t>
                      </a:r>
                    </a:p>
                  </a:txBody>
                  <a:tcPr anchor="ctr">
                    <a:solidFill>
                      <a:schemeClr val="bg2"/>
                    </a:solidFill>
                  </a:tcPr>
                </a:tc>
                <a:extLst>
                  <a:ext uri="{0D108BD9-81ED-4DB2-BD59-A6C34878D82A}">
                    <a16:rowId xmlns:a16="http://schemas.microsoft.com/office/drawing/2014/main" val="10001"/>
                  </a:ext>
                </a:extLst>
              </a:tr>
            </a:tbl>
          </a:graphicData>
        </a:graphic>
      </p:graphicFrame>
      <p:sp>
        <p:nvSpPr>
          <p:cNvPr id="8" name="Rectangles 11"/>
          <p:cNvSpPr/>
          <p:nvPr/>
        </p:nvSpPr>
        <p:spPr>
          <a:xfrm>
            <a:off x="619431" y="928103"/>
            <a:ext cx="10510683" cy="2158713"/>
          </a:xfrm>
          <a:prstGeom prst="rect">
            <a:avLst/>
          </a:prstGeom>
          <a:solidFill>
            <a:schemeClr val="bg2"/>
          </a:solidFill>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文本框 8"/>
          <p:cNvSpPr txBox="1"/>
          <p:nvPr/>
        </p:nvSpPr>
        <p:spPr>
          <a:xfrm>
            <a:off x="730978" y="1036257"/>
            <a:ext cx="10399136" cy="523220"/>
          </a:xfrm>
          <a:prstGeom prst="rect">
            <a:avLst/>
          </a:prstGeom>
          <a:noFill/>
        </p:spPr>
        <p:txBody>
          <a:bodyPr wrap="square">
            <a:spAutoFit/>
          </a:bodyPr>
          <a:lstStyle/>
          <a:p>
            <a:r>
              <a:rPr lang="zh-CN" altLang="en-US" sz="2800" b="1" dirty="0"/>
              <a:t>有些系统配备了特殊处理器硬件和</a:t>
            </a:r>
            <a:r>
              <a:rPr lang="en-US" altLang="zh-CN" sz="2800" b="1" dirty="0"/>
              <a:t>OS</a:t>
            </a:r>
            <a:r>
              <a:rPr lang="zh-CN" altLang="en-US" sz="2800" b="1" dirty="0"/>
              <a:t>软件来同时支持分段与分页</a:t>
            </a:r>
            <a:endParaRPr lang="en-US" altLang="zh-CN" sz="2800" b="1" dirty="0"/>
          </a:p>
        </p:txBody>
      </p:sp>
      <p:sp>
        <p:nvSpPr>
          <p:cNvPr id="10" name="文本框 9"/>
          <p:cNvSpPr txBox="1"/>
          <p:nvPr/>
        </p:nvSpPr>
        <p:spPr>
          <a:xfrm>
            <a:off x="730977" y="1716321"/>
            <a:ext cx="10399136" cy="523220"/>
          </a:xfrm>
          <a:prstGeom prst="rect">
            <a:avLst/>
          </a:prstGeom>
          <a:noFill/>
        </p:spPr>
        <p:txBody>
          <a:bodyPr wrap="square">
            <a:spAutoFit/>
          </a:bodyPr>
          <a:lstStyle/>
          <a:p>
            <a:r>
              <a:rPr lang="zh-CN" altLang="en-US" sz="2800" b="1" dirty="0"/>
              <a:t>用户地址空间被程序员划分为许多段</a:t>
            </a:r>
            <a:endParaRPr lang="en-US" altLang="zh-CN" sz="2800" b="1" dirty="0"/>
          </a:p>
        </p:txBody>
      </p:sp>
      <p:sp>
        <p:nvSpPr>
          <p:cNvPr id="11" name="文本框 10"/>
          <p:cNvSpPr txBox="1"/>
          <p:nvPr/>
        </p:nvSpPr>
        <p:spPr>
          <a:xfrm>
            <a:off x="730977" y="2396385"/>
            <a:ext cx="10399136" cy="523220"/>
          </a:xfrm>
          <a:prstGeom prst="rect">
            <a:avLst/>
          </a:prstGeom>
          <a:noFill/>
        </p:spPr>
        <p:txBody>
          <a:bodyPr wrap="square">
            <a:spAutoFit/>
          </a:bodyPr>
          <a:lstStyle/>
          <a:p>
            <a:r>
              <a:rPr lang="zh-CN" altLang="en-US" sz="2800" b="1" dirty="0"/>
              <a:t>每段依次划分为固定大小的页（页大小</a:t>
            </a:r>
            <a:r>
              <a:rPr lang="en-US" altLang="zh-CN" sz="2800" b="1" dirty="0"/>
              <a:t>=</a:t>
            </a:r>
            <a:r>
              <a:rPr lang="zh-CN" altLang="en-US" sz="2800" b="1" dirty="0"/>
              <a:t>页框大小）</a:t>
            </a:r>
            <a:endParaRPr lang="en-US" altLang="zh-CN" sz="2800" b="1" dirty="0"/>
          </a:p>
        </p:txBody>
      </p:sp>
      <p:graphicFrame>
        <p:nvGraphicFramePr>
          <p:cNvPr id="12" name="表格 11"/>
          <p:cNvGraphicFramePr>
            <a:graphicFrameLocks noGrp="1"/>
          </p:cNvGraphicFramePr>
          <p:nvPr/>
        </p:nvGraphicFramePr>
        <p:xfrm>
          <a:off x="1614949" y="3778415"/>
          <a:ext cx="2563761" cy="518160"/>
        </p:xfrm>
        <a:graphic>
          <a:graphicData uri="http://schemas.openxmlformats.org/drawingml/2006/table">
            <a:tbl>
              <a:tblPr firstRow="1" bandRow="1">
                <a:tableStyleId>{5C22544A-7EE6-4342-B048-85BDC9FD1C3A}</a:tableStyleId>
              </a:tblPr>
              <a:tblGrid>
                <a:gridCol w="1029929">
                  <a:extLst>
                    <a:ext uri="{9D8B030D-6E8A-4147-A177-3AD203B41FA5}">
                      <a16:colId xmlns:a16="http://schemas.microsoft.com/office/drawing/2014/main" val="20000"/>
                    </a:ext>
                  </a:extLst>
                </a:gridCol>
                <a:gridCol w="1533832">
                  <a:extLst>
                    <a:ext uri="{9D8B030D-6E8A-4147-A177-3AD203B41FA5}">
                      <a16:colId xmlns:a16="http://schemas.microsoft.com/office/drawing/2014/main" val="20001"/>
                    </a:ext>
                  </a:extLst>
                </a:gridCol>
              </a:tblGrid>
              <a:tr h="381000">
                <a:tc>
                  <a:txBody>
                    <a:bodyPr/>
                    <a:lstStyle/>
                    <a:p>
                      <a:pPr algn="ctr">
                        <a:buNone/>
                      </a:pPr>
                      <a:r>
                        <a:rPr lang="zh-CN" altLang="en-US" sz="2800" b="0" dirty="0">
                          <a:solidFill>
                            <a:schemeClr val="tx1"/>
                          </a:solidFill>
                        </a:rPr>
                        <a:t>页号</a:t>
                      </a:r>
                    </a:p>
                  </a:txBody>
                  <a:tcPr anchor="ctr">
                    <a:solidFill>
                      <a:schemeClr val="bg2"/>
                    </a:solidFill>
                  </a:tcPr>
                </a:tc>
                <a:tc>
                  <a:txBody>
                    <a:bodyPr/>
                    <a:lstStyle/>
                    <a:p>
                      <a:pPr algn="ctr">
                        <a:buNone/>
                      </a:pPr>
                      <a:r>
                        <a:rPr lang="zh-CN" altLang="en-US" sz="2800" b="0" dirty="0">
                          <a:solidFill>
                            <a:schemeClr val="tx1"/>
                          </a:solidFill>
                        </a:rPr>
                        <a:t>偏移量</a:t>
                      </a:r>
                    </a:p>
                  </a:txBody>
                  <a:tcPr anchor="ctr">
                    <a:solidFill>
                      <a:schemeClr val="bg2"/>
                    </a:solidFill>
                  </a:tcPr>
                </a:tc>
                <a:extLst>
                  <a:ext uri="{0D108BD9-81ED-4DB2-BD59-A6C34878D82A}">
                    <a16:rowId xmlns:a16="http://schemas.microsoft.com/office/drawing/2014/main" val="10000"/>
                  </a:ext>
                </a:extLst>
              </a:tr>
            </a:tbl>
          </a:graphicData>
        </a:graphic>
      </p:graphicFrame>
      <p:graphicFrame>
        <p:nvGraphicFramePr>
          <p:cNvPr id="13" name="Table 3"/>
          <p:cNvGraphicFramePr/>
          <p:nvPr/>
        </p:nvGraphicFramePr>
        <p:xfrm>
          <a:off x="619431" y="5109577"/>
          <a:ext cx="7928427" cy="1036320"/>
        </p:xfrm>
        <a:graphic>
          <a:graphicData uri="http://schemas.openxmlformats.org/drawingml/2006/table">
            <a:tbl>
              <a:tblPr firstRow="1" bandRow="1">
                <a:tableStyleId>{5C22544A-7EE6-4342-B048-85BDC9FD1C3A}</a:tableStyleId>
              </a:tblPr>
              <a:tblGrid>
                <a:gridCol w="609601">
                  <a:extLst>
                    <a:ext uri="{9D8B030D-6E8A-4147-A177-3AD203B41FA5}">
                      <a16:colId xmlns:a16="http://schemas.microsoft.com/office/drawing/2014/main" val="20000"/>
                    </a:ext>
                  </a:extLst>
                </a:gridCol>
                <a:gridCol w="521110">
                  <a:extLst>
                    <a:ext uri="{9D8B030D-6E8A-4147-A177-3AD203B41FA5}">
                      <a16:colId xmlns:a16="http://schemas.microsoft.com/office/drawing/2014/main" val="20001"/>
                    </a:ext>
                  </a:extLst>
                </a:gridCol>
                <a:gridCol w="2353534">
                  <a:extLst>
                    <a:ext uri="{9D8B030D-6E8A-4147-A177-3AD203B41FA5}">
                      <a16:colId xmlns:a16="http://schemas.microsoft.com/office/drawing/2014/main" val="20002"/>
                    </a:ext>
                  </a:extLst>
                </a:gridCol>
                <a:gridCol w="2222091">
                  <a:extLst>
                    <a:ext uri="{9D8B030D-6E8A-4147-A177-3AD203B41FA5}">
                      <a16:colId xmlns:a16="http://schemas.microsoft.com/office/drawing/2014/main" val="20003"/>
                    </a:ext>
                  </a:extLst>
                </a:gridCol>
                <a:gridCol w="2222091">
                  <a:extLst>
                    <a:ext uri="{9D8B030D-6E8A-4147-A177-3AD203B41FA5}">
                      <a16:colId xmlns:a16="http://schemas.microsoft.com/office/drawing/2014/main" val="20004"/>
                    </a:ext>
                  </a:extLst>
                </a:gridCol>
              </a:tblGrid>
              <a:tr h="381000">
                <a:tc gridSpan="5">
                  <a:txBody>
                    <a:bodyPr/>
                    <a:lstStyle/>
                    <a:p>
                      <a:pPr algn="l">
                        <a:buNone/>
                      </a:pPr>
                      <a:r>
                        <a:rPr lang="zh-CN" altLang="en-US" sz="2800" dirty="0">
                          <a:solidFill>
                            <a:schemeClr val="tx1"/>
                          </a:solidFill>
                        </a:rPr>
                        <a:t>段表项</a:t>
                      </a:r>
                    </a:p>
                  </a:txBody>
                  <a:tcPr anchor="ctr">
                    <a:noFill/>
                  </a:tcPr>
                </a:tc>
                <a:tc hMerge="1">
                  <a:txBody>
                    <a:bodyPr/>
                    <a:lstStyle/>
                    <a:p>
                      <a:endParaRPr lang="zh-CN"/>
                    </a:p>
                  </a:txBody>
                  <a:tcPr/>
                </a:tc>
                <a:tc hMerge="1">
                  <a:txBody>
                    <a:bodyPr/>
                    <a:lstStyle/>
                    <a:p>
                      <a:endParaRPr lang="zh-CN"/>
                    </a:p>
                  </a:txBody>
                  <a:tcPr/>
                </a:tc>
                <a:tc hMerge="1">
                  <a:txBody>
                    <a:bodyPr/>
                    <a:lstStyle/>
                    <a:p>
                      <a:endParaRPr lang="zh-CN"/>
                    </a:p>
                  </a:txBody>
                  <a:tcPr anchor="ctr"/>
                </a:tc>
                <a:tc hMerge="1">
                  <a:txBody>
                    <a:bodyPr/>
                    <a:lstStyle/>
                    <a:p>
                      <a:endParaRPr lang="zh-CN"/>
                    </a:p>
                  </a:txBody>
                  <a:tcPr/>
                </a:tc>
                <a:extLst>
                  <a:ext uri="{0D108BD9-81ED-4DB2-BD59-A6C34878D82A}">
                    <a16:rowId xmlns:a16="http://schemas.microsoft.com/office/drawing/2014/main" val="10000"/>
                  </a:ext>
                </a:extLst>
              </a:tr>
              <a:tr h="518160">
                <a:tc>
                  <a:txBody>
                    <a:bodyPr/>
                    <a:lstStyle/>
                    <a:p>
                      <a:pPr algn="ctr">
                        <a:buNone/>
                      </a:pPr>
                      <a:r>
                        <a:rPr lang="en-US" sz="2800" b="0" dirty="0">
                          <a:solidFill>
                            <a:schemeClr val="tx1"/>
                          </a:solidFill>
                        </a:rPr>
                        <a:t>P</a:t>
                      </a:r>
                    </a:p>
                  </a:txBody>
                  <a:tcPr anchor="ctr">
                    <a:solidFill>
                      <a:schemeClr val="bg2"/>
                    </a:solidFill>
                  </a:tcPr>
                </a:tc>
                <a:tc>
                  <a:txBody>
                    <a:bodyPr/>
                    <a:lstStyle/>
                    <a:p>
                      <a:pPr algn="ctr">
                        <a:buNone/>
                      </a:pPr>
                      <a:r>
                        <a:rPr lang="en-US" sz="2800" b="0" dirty="0">
                          <a:solidFill>
                            <a:schemeClr val="tx1"/>
                          </a:solidFill>
                        </a:rPr>
                        <a:t>M</a:t>
                      </a:r>
                    </a:p>
                  </a:txBody>
                  <a:tcPr anchor="ctr">
                    <a:solidFill>
                      <a:schemeClr val="bg2"/>
                    </a:solidFill>
                  </a:tcPr>
                </a:tc>
                <a:tc>
                  <a:txBody>
                    <a:bodyPr/>
                    <a:lstStyle/>
                    <a:p>
                      <a:pPr algn="ctr">
                        <a:buNone/>
                      </a:pPr>
                      <a:r>
                        <a:rPr lang="zh-CN" altLang="en-US" sz="2800" b="0" dirty="0">
                          <a:solidFill>
                            <a:schemeClr val="tx1"/>
                          </a:solidFill>
                        </a:rPr>
                        <a:t>其它控制位</a:t>
                      </a:r>
                    </a:p>
                  </a:txBody>
                  <a:tcPr anchor="ctr">
                    <a:solidFill>
                      <a:schemeClr val="bg2"/>
                    </a:solidFill>
                  </a:tcPr>
                </a:tc>
                <a:tc>
                  <a:txBody>
                    <a:bodyPr/>
                    <a:lstStyle/>
                    <a:p>
                      <a:pPr algn="ctr">
                        <a:buNone/>
                      </a:pPr>
                      <a:r>
                        <a:rPr lang="zh-CN" altLang="en-US" sz="2800" dirty="0"/>
                        <a:t>长度</a:t>
                      </a:r>
                    </a:p>
                  </a:txBody>
                  <a:tcPr anchor="ctr">
                    <a:solidFill>
                      <a:schemeClr val="bg2"/>
                    </a:solidFill>
                  </a:tcPr>
                </a:tc>
                <a:tc>
                  <a:txBody>
                    <a:bodyPr/>
                    <a:lstStyle/>
                    <a:p>
                      <a:pPr algn="ctr">
                        <a:buNone/>
                      </a:pPr>
                      <a:r>
                        <a:rPr lang="zh-CN" altLang="en-US" sz="2800" dirty="0"/>
                        <a:t>段基址</a:t>
                      </a:r>
                    </a:p>
                  </a:txBody>
                  <a:tcPr anchor="ctr">
                    <a:solidFill>
                      <a:schemeClr val="bg2"/>
                    </a:solidFill>
                  </a:tcPr>
                </a:tc>
                <a:extLst>
                  <a:ext uri="{0D108BD9-81ED-4DB2-BD59-A6C34878D82A}">
                    <a16:rowId xmlns:a16="http://schemas.microsoft.com/office/drawing/2014/main" val="10001"/>
                  </a:ext>
                </a:extLst>
              </a:tr>
            </a:tbl>
          </a:graphicData>
        </a:graphic>
      </p:graphicFrame>
      <p:graphicFrame>
        <p:nvGraphicFramePr>
          <p:cNvPr id="15" name="Table 3"/>
          <p:cNvGraphicFramePr/>
          <p:nvPr/>
        </p:nvGraphicFramePr>
        <p:xfrm>
          <a:off x="5423777" y="3275986"/>
          <a:ext cx="5706336" cy="1036320"/>
        </p:xfrm>
        <a:graphic>
          <a:graphicData uri="http://schemas.openxmlformats.org/drawingml/2006/table">
            <a:tbl>
              <a:tblPr firstRow="1" bandRow="1">
                <a:tableStyleId>{5C22544A-7EE6-4342-B048-85BDC9FD1C3A}</a:tableStyleId>
              </a:tblPr>
              <a:tblGrid>
                <a:gridCol w="609601">
                  <a:extLst>
                    <a:ext uri="{9D8B030D-6E8A-4147-A177-3AD203B41FA5}">
                      <a16:colId xmlns:a16="http://schemas.microsoft.com/office/drawing/2014/main" val="20000"/>
                    </a:ext>
                  </a:extLst>
                </a:gridCol>
                <a:gridCol w="521110">
                  <a:extLst>
                    <a:ext uri="{9D8B030D-6E8A-4147-A177-3AD203B41FA5}">
                      <a16:colId xmlns:a16="http://schemas.microsoft.com/office/drawing/2014/main" val="20001"/>
                    </a:ext>
                  </a:extLst>
                </a:gridCol>
                <a:gridCol w="2353534">
                  <a:extLst>
                    <a:ext uri="{9D8B030D-6E8A-4147-A177-3AD203B41FA5}">
                      <a16:colId xmlns:a16="http://schemas.microsoft.com/office/drawing/2014/main" val="20002"/>
                    </a:ext>
                  </a:extLst>
                </a:gridCol>
                <a:gridCol w="2222091">
                  <a:extLst>
                    <a:ext uri="{9D8B030D-6E8A-4147-A177-3AD203B41FA5}">
                      <a16:colId xmlns:a16="http://schemas.microsoft.com/office/drawing/2014/main" val="20003"/>
                    </a:ext>
                  </a:extLst>
                </a:gridCol>
              </a:tblGrid>
              <a:tr h="381000">
                <a:tc gridSpan="4">
                  <a:txBody>
                    <a:bodyPr/>
                    <a:lstStyle/>
                    <a:p>
                      <a:pPr algn="l">
                        <a:buNone/>
                      </a:pPr>
                      <a:r>
                        <a:rPr lang="zh-CN" altLang="en-US" sz="2800" dirty="0">
                          <a:solidFill>
                            <a:schemeClr val="tx1"/>
                          </a:solidFill>
                        </a:rPr>
                        <a:t>页表项</a:t>
                      </a:r>
                    </a:p>
                  </a:txBody>
                  <a:tcPr anchor="ctr">
                    <a:noFill/>
                  </a:tcPr>
                </a:tc>
                <a:tc hMerge="1">
                  <a:txBody>
                    <a:bodyPr/>
                    <a:lstStyle/>
                    <a:p>
                      <a:endParaRPr lang="zh-CN"/>
                    </a:p>
                  </a:txBody>
                  <a:tcPr/>
                </a:tc>
                <a:tc hMerge="1">
                  <a:txBody>
                    <a:bodyPr/>
                    <a:lstStyle/>
                    <a:p>
                      <a:endParaRPr lang="zh-CN"/>
                    </a:p>
                  </a:txBody>
                  <a:tcPr/>
                </a:tc>
                <a:tc hMerge="1">
                  <a:txBody>
                    <a:bodyPr/>
                    <a:lstStyle/>
                    <a:p>
                      <a:endParaRPr lang="zh-CN"/>
                    </a:p>
                  </a:txBody>
                  <a:tcPr anchor="ctr"/>
                </a:tc>
                <a:extLst>
                  <a:ext uri="{0D108BD9-81ED-4DB2-BD59-A6C34878D82A}">
                    <a16:rowId xmlns:a16="http://schemas.microsoft.com/office/drawing/2014/main" val="10000"/>
                  </a:ext>
                </a:extLst>
              </a:tr>
              <a:tr h="381000">
                <a:tc>
                  <a:txBody>
                    <a:bodyPr/>
                    <a:lstStyle/>
                    <a:p>
                      <a:pPr algn="ctr">
                        <a:buNone/>
                      </a:pPr>
                      <a:r>
                        <a:rPr lang="en-US" sz="2800" b="0" dirty="0">
                          <a:solidFill>
                            <a:schemeClr val="tx1"/>
                          </a:solidFill>
                        </a:rPr>
                        <a:t>P</a:t>
                      </a:r>
                    </a:p>
                  </a:txBody>
                  <a:tcPr anchor="ctr">
                    <a:solidFill>
                      <a:schemeClr val="bg2"/>
                    </a:solidFill>
                  </a:tcPr>
                </a:tc>
                <a:tc>
                  <a:txBody>
                    <a:bodyPr/>
                    <a:lstStyle/>
                    <a:p>
                      <a:pPr algn="ctr">
                        <a:buNone/>
                      </a:pPr>
                      <a:r>
                        <a:rPr lang="en-US" sz="2800" b="0" dirty="0">
                          <a:solidFill>
                            <a:schemeClr val="tx1"/>
                          </a:solidFill>
                        </a:rPr>
                        <a:t>M</a:t>
                      </a:r>
                    </a:p>
                  </a:txBody>
                  <a:tcPr anchor="ctr">
                    <a:solidFill>
                      <a:schemeClr val="bg2"/>
                    </a:solidFill>
                  </a:tcPr>
                </a:tc>
                <a:tc>
                  <a:txBody>
                    <a:bodyPr/>
                    <a:lstStyle/>
                    <a:p>
                      <a:pPr algn="ctr">
                        <a:buNone/>
                      </a:pPr>
                      <a:r>
                        <a:rPr lang="zh-CN" altLang="en-US" sz="2800" b="0" dirty="0">
                          <a:solidFill>
                            <a:schemeClr val="tx1"/>
                          </a:solidFill>
                        </a:rPr>
                        <a:t>其它控制位</a:t>
                      </a:r>
                    </a:p>
                  </a:txBody>
                  <a:tcPr anchor="ctr">
                    <a:solidFill>
                      <a:schemeClr val="bg2"/>
                    </a:solidFill>
                  </a:tcPr>
                </a:tc>
                <a:tc>
                  <a:txBody>
                    <a:bodyPr/>
                    <a:lstStyle/>
                    <a:p>
                      <a:pPr algn="ctr">
                        <a:buNone/>
                      </a:pPr>
                      <a:r>
                        <a:rPr lang="zh-CN" altLang="en-US" sz="2800" dirty="0"/>
                        <a:t>页框号</a:t>
                      </a:r>
                    </a:p>
                  </a:txBody>
                  <a:tcPr anchor="ctr">
                    <a:solidFill>
                      <a:schemeClr val="bg2"/>
                    </a:solidFill>
                  </a:tcPr>
                </a:tc>
                <a:extLst>
                  <a:ext uri="{0D108BD9-81ED-4DB2-BD59-A6C34878D82A}">
                    <a16:rowId xmlns:a16="http://schemas.microsoft.com/office/drawing/2014/main" val="10001"/>
                  </a:ext>
                </a:extLst>
              </a:tr>
            </a:tbl>
          </a:graphicData>
        </a:graphic>
      </p:graphicFrame>
      <p:graphicFrame>
        <p:nvGraphicFramePr>
          <p:cNvPr id="16" name="表格 15"/>
          <p:cNvGraphicFramePr>
            <a:graphicFrameLocks noGrp="1"/>
          </p:cNvGraphicFramePr>
          <p:nvPr/>
        </p:nvGraphicFramePr>
        <p:xfrm>
          <a:off x="619431" y="5627737"/>
          <a:ext cx="1130711" cy="518160"/>
        </p:xfrm>
        <a:graphic>
          <a:graphicData uri="http://schemas.openxmlformats.org/drawingml/2006/table">
            <a:tbl>
              <a:tblPr firstRow="1" bandRow="1">
                <a:tableStyleId>{5C22544A-7EE6-4342-B048-85BDC9FD1C3A}</a:tableStyleId>
              </a:tblPr>
              <a:tblGrid>
                <a:gridCol w="609601">
                  <a:extLst>
                    <a:ext uri="{9D8B030D-6E8A-4147-A177-3AD203B41FA5}">
                      <a16:colId xmlns:a16="http://schemas.microsoft.com/office/drawing/2014/main" val="20000"/>
                    </a:ext>
                  </a:extLst>
                </a:gridCol>
                <a:gridCol w="521110">
                  <a:extLst>
                    <a:ext uri="{9D8B030D-6E8A-4147-A177-3AD203B41FA5}">
                      <a16:colId xmlns:a16="http://schemas.microsoft.com/office/drawing/2014/main" val="20001"/>
                    </a:ext>
                  </a:extLst>
                </a:gridCol>
              </a:tblGrid>
              <a:tr h="381000">
                <a:tc>
                  <a:txBody>
                    <a:bodyPr/>
                    <a:lstStyle/>
                    <a:p>
                      <a:pPr algn="ctr">
                        <a:buNone/>
                      </a:pPr>
                      <a:endParaRPr lang="en-US" sz="2800" b="0" dirty="0">
                        <a:solidFill>
                          <a:schemeClr val="tx1"/>
                        </a:solidFill>
                      </a:endParaRPr>
                    </a:p>
                  </a:txBody>
                  <a:tcPr anchor="ctr">
                    <a:solidFill>
                      <a:schemeClr val="bg1"/>
                    </a:solidFill>
                  </a:tcPr>
                </a:tc>
                <a:tc>
                  <a:txBody>
                    <a:bodyPr/>
                    <a:lstStyle/>
                    <a:p>
                      <a:pPr algn="ctr">
                        <a:buNone/>
                      </a:pPr>
                      <a:endParaRPr lang="en-US" sz="2800" b="0" dirty="0">
                        <a:solidFill>
                          <a:schemeClr val="tx1"/>
                        </a:solidFill>
                      </a:endParaRPr>
                    </a:p>
                  </a:txBody>
                  <a:tcPr anchor="ctr">
                    <a:solidFill>
                      <a:schemeClr val="bg1"/>
                    </a:solidFill>
                  </a:tcPr>
                </a:tc>
                <a:extLst>
                  <a:ext uri="{0D108BD9-81ED-4DB2-BD59-A6C34878D82A}">
                    <a16:rowId xmlns:a16="http://schemas.microsoft.com/office/drawing/2014/main" val="10000"/>
                  </a:ext>
                </a:extLst>
              </a:tr>
            </a:tbl>
          </a:graphicData>
        </a:graphic>
      </p:graphicFrame>
      <p:sp>
        <p:nvSpPr>
          <p:cNvPr id="17" name="文本框 11"/>
          <p:cNvSpPr txBox="1"/>
          <p:nvPr/>
        </p:nvSpPr>
        <p:spPr>
          <a:xfrm>
            <a:off x="6704430" y="4501476"/>
            <a:ext cx="3277770" cy="523220"/>
          </a:xfrm>
          <a:prstGeom prst="rect">
            <a:avLst/>
          </a:prstGeom>
          <a:noFill/>
        </p:spPr>
        <p:txBody>
          <a:bodyPr wrap="square" rtlCol="0">
            <a:spAutoFit/>
          </a:bodyPr>
          <a:lstStyle/>
          <a:p>
            <a:r>
              <a:rPr lang="zh-CN" altLang="en-US" sz="2800" dirty="0"/>
              <a:t>每段都有一个页表</a:t>
            </a:r>
          </a:p>
        </p:txBody>
      </p:sp>
      <p:graphicFrame>
        <p:nvGraphicFramePr>
          <p:cNvPr id="20" name="表格 19"/>
          <p:cNvGraphicFramePr>
            <a:graphicFrameLocks noGrp="1"/>
          </p:cNvGraphicFramePr>
          <p:nvPr/>
        </p:nvGraphicFramePr>
        <p:xfrm>
          <a:off x="8547858" y="5627737"/>
          <a:ext cx="2222091" cy="518160"/>
        </p:xfrm>
        <a:graphic>
          <a:graphicData uri="http://schemas.openxmlformats.org/drawingml/2006/table">
            <a:tbl>
              <a:tblPr firstRow="1" bandRow="1">
                <a:tableStyleId>{5C22544A-7EE6-4342-B048-85BDC9FD1C3A}</a:tableStyleId>
              </a:tblPr>
              <a:tblGrid>
                <a:gridCol w="2222091">
                  <a:extLst>
                    <a:ext uri="{9D8B030D-6E8A-4147-A177-3AD203B41FA5}">
                      <a16:colId xmlns:a16="http://schemas.microsoft.com/office/drawing/2014/main" val="20000"/>
                    </a:ext>
                  </a:extLst>
                </a:gridCol>
              </a:tblGrid>
              <a:tr h="381000">
                <a:tc>
                  <a:txBody>
                    <a:bodyPr/>
                    <a:lstStyle/>
                    <a:p>
                      <a:pPr algn="ctr">
                        <a:buNone/>
                      </a:pPr>
                      <a:r>
                        <a:rPr lang="zh-CN" altLang="en-US" sz="2800" b="0" dirty="0">
                          <a:solidFill>
                            <a:schemeClr val="tx1"/>
                          </a:solidFill>
                        </a:rPr>
                        <a:t>页表指针？</a:t>
                      </a:r>
                    </a:p>
                  </a:txBody>
                  <a:tcPr anchor="ctr">
                    <a:solidFill>
                      <a:schemeClr val="bg2"/>
                    </a:solidFill>
                  </a:tcPr>
                </a:tc>
                <a:extLst>
                  <a:ext uri="{0D108BD9-81ED-4DB2-BD59-A6C34878D82A}">
                    <a16:rowId xmlns:a16="http://schemas.microsoft.com/office/drawing/2014/main" val="10000"/>
                  </a:ext>
                </a:extLst>
              </a:tr>
            </a:tbl>
          </a:graphicData>
        </a:graphic>
      </p:graphicFrame>
      <p:cxnSp>
        <p:nvCxnSpPr>
          <p:cNvPr id="22" name="直接箭头连接符 21"/>
          <p:cNvCxnSpPr/>
          <p:nvPr/>
        </p:nvCxnSpPr>
        <p:spPr>
          <a:xfrm flipH="1" flipV="1">
            <a:off x="9311148" y="4996222"/>
            <a:ext cx="344129" cy="6315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操作系统的演化</a:t>
            </a:r>
          </a:p>
        </p:txBody>
      </p:sp>
      <p:graphicFrame>
        <p:nvGraphicFramePr>
          <p:cNvPr id="4" name="Diagram 4"/>
          <p:cNvGraphicFramePr/>
          <p:nvPr/>
        </p:nvGraphicFramePr>
        <p:xfrm>
          <a:off x="1621155" y="1421765"/>
          <a:ext cx="9094470" cy="50158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灯片编号占位符 2"/>
          <p:cNvSpPr>
            <a:spLocks noGrp="1"/>
          </p:cNvSpPr>
          <p:nvPr>
            <p:ph type="sldNum" sz="quarter" idx="12"/>
          </p:nvPr>
        </p:nvSpPr>
        <p:spPr/>
        <p:txBody>
          <a:bodyPr/>
          <a:lstStyle/>
          <a:p>
            <a:fld id="{D75B5637-C3CB-4C8A-8640-3609C004F1D9}" type="slidenum">
              <a:rPr lang="zh-CN" altLang="en-US" smtClean="0"/>
              <a:t>7</a:t>
            </a:fld>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70</a:t>
            </a:fld>
            <a:endParaRPr lang="zh-CN" altLang="en-US"/>
          </a:p>
        </p:txBody>
      </p:sp>
      <p:sp>
        <p:nvSpPr>
          <p:cNvPr id="3" name="Title 1"/>
          <p:cNvSpPr>
            <a:spLocks noGrp="1"/>
          </p:cNvSpPr>
          <p:nvPr/>
        </p:nvSpPr>
        <p:spPr>
          <a:xfrm>
            <a:off x="324464" y="99584"/>
            <a:ext cx="5397910" cy="87381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分页环境中的虚存策略</a:t>
            </a:r>
          </a:p>
        </p:txBody>
      </p:sp>
      <p:sp>
        <p:nvSpPr>
          <p:cNvPr id="5" name="矩形 4"/>
          <p:cNvSpPr/>
          <p:nvPr/>
        </p:nvSpPr>
        <p:spPr>
          <a:xfrm>
            <a:off x="634864" y="1037632"/>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页何</a:t>
            </a:r>
            <a:r>
              <a:rPr lang="zh-CN" altLang="en-US" sz="2800" dirty="0">
                <a:solidFill>
                  <a:schemeClr val="tx1"/>
                </a:solidFill>
              </a:rPr>
              <a:t>时</a:t>
            </a:r>
            <a:r>
              <a:rPr lang="zh-CN" altLang="en-US" sz="2800" dirty="0"/>
              <a:t>怎么读入内存？</a:t>
            </a:r>
          </a:p>
        </p:txBody>
      </p:sp>
      <p:sp>
        <p:nvSpPr>
          <p:cNvPr id="6" name="矩形 5"/>
          <p:cNvSpPr/>
          <p:nvPr/>
        </p:nvSpPr>
        <p:spPr>
          <a:xfrm>
            <a:off x="6449961" y="1037632"/>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读取策略</a:t>
            </a:r>
            <a:r>
              <a:rPr lang="en-US" altLang="zh-CN" sz="2800" dirty="0"/>
              <a:t>(</a:t>
            </a:r>
            <a:r>
              <a:rPr lang="zh-CN" altLang="en-US" sz="2800" dirty="0"/>
              <a:t>请求、预先、综合</a:t>
            </a:r>
            <a:r>
              <a:rPr lang="en-US" altLang="zh-CN" sz="2800" dirty="0"/>
              <a:t>)</a:t>
            </a:r>
            <a:endParaRPr lang="zh-CN" altLang="en-US" sz="2800" dirty="0"/>
          </a:p>
        </p:txBody>
      </p:sp>
      <p:sp>
        <p:nvSpPr>
          <p:cNvPr id="7" name="箭头: 右 6"/>
          <p:cNvSpPr/>
          <p:nvPr/>
        </p:nvSpPr>
        <p:spPr>
          <a:xfrm>
            <a:off x="5240594" y="1114026"/>
            <a:ext cx="1209367" cy="469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34864" y="1977991"/>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读进来的页放</a:t>
            </a:r>
            <a:r>
              <a:rPr lang="zh-CN" altLang="en-US" sz="2800" dirty="0">
                <a:solidFill>
                  <a:schemeClr val="tx1"/>
                </a:solidFill>
              </a:rPr>
              <a:t>哪</a:t>
            </a:r>
            <a:r>
              <a:rPr lang="zh-CN" altLang="en-US" sz="2800" dirty="0"/>
              <a:t>？</a:t>
            </a:r>
          </a:p>
        </p:txBody>
      </p:sp>
      <p:sp>
        <p:nvSpPr>
          <p:cNvPr id="9" name="矩形 8"/>
          <p:cNvSpPr/>
          <p:nvPr/>
        </p:nvSpPr>
        <p:spPr>
          <a:xfrm>
            <a:off x="6449961" y="1977991"/>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放置策略</a:t>
            </a:r>
            <a:r>
              <a:rPr lang="en-US" altLang="zh-CN" sz="2800" dirty="0"/>
              <a:t>(</a:t>
            </a:r>
            <a:r>
              <a:rPr lang="zh-CN" altLang="en-US" sz="2800" dirty="0"/>
              <a:t>不重要</a:t>
            </a:r>
            <a:r>
              <a:rPr lang="en-US" altLang="zh-CN" sz="2800" dirty="0"/>
              <a:t>)</a:t>
            </a:r>
            <a:endParaRPr lang="zh-CN" altLang="en-US" sz="2800" dirty="0"/>
          </a:p>
        </p:txBody>
      </p:sp>
      <p:sp>
        <p:nvSpPr>
          <p:cNvPr id="10" name="箭头: 右 9"/>
          <p:cNvSpPr/>
          <p:nvPr/>
        </p:nvSpPr>
        <p:spPr>
          <a:xfrm>
            <a:off x="5240594" y="2054385"/>
            <a:ext cx="1209367" cy="469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34864" y="3042313"/>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放不进得把</a:t>
            </a:r>
            <a:r>
              <a:rPr lang="zh-CN" altLang="en-US" sz="2800" dirty="0">
                <a:solidFill>
                  <a:schemeClr val="tx1"/>
                </a:solidFill>
              </a:rPr>
              <a:t>谁</a:t>
            </a:r>
            <a:r>
              <a:rPr lang="zh-CN" altLang="en-US" sz="2800" dirty="0"/>
              <a:t>写回辅存？</a:t>
            </a:r>
          </a:p>
        </p:txBody>
      </p:sp>
      <p:sp>
        <p:nvSpPr>
          <p:cNvPr id="12" name="矩形 11"/>
          <p:cNvSpPr/>
          <p:nvPr/>
        </p:nvSpPr>
        <p:spPr>
          <a:xfrm>
            <a:off x="6449961" y="3042313"/>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置换策略</a:t>
            </a:r>
            <a:r>
              <a:rPr lang="en-US" altLang="zh-CN" sz="2800" dirty="0"/>
              <a:t>(</a:t>
            </a:r>
            <a:r>
              <a:rPr lang="zh-CN" altLang="en-US" sz="2800" dirty="0"/>
              <a:t>最近最不可能访问</a:t>
            </a:r>
            <a:r>
              <a:rPr lang="en-US" altLang="zh-CN" sz="2800" dirty="0"/>
              <a:t>)</a:t>
            </a:r>
            <a:endParaRPr lang="zh-CN" altLang="en-US" sz="2800" dirty="0"/>
          </a:p>
        </p:txBody>
      </p:sp>
      <p:sp>
        <p:nvSpPr>
          <p:cNvPr id="13" name="箭头: 右 12"/>
          <p:cNvSpPr/>
          <p:nvPr/>
        </p:nvSpPr>
        <p:spPr>
          <a:xfrm>
            <a:off x="5240594" y="3118707"/>
            <a:ext cx="1209367" cy="469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34864" y="4980652"/>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老进程留页</a:t>
            </a:r>
            <a:r>
              <a:rPr lang="zh-CN" altLang="en-US" sz="2800" dirty="0">
                <a:solidFill>
                  <a:schemeClr val="tx1"/>
                </a:solidFill>
              </a:rPr>
              <a:t>问题</a:t>
            </a:r>
          </a:p>
        </p:txBody>
      </p:sp>
      <p:sp>
        <p:nvSpPr>
          <p:cNvPr id="15" name="矩形 14"/>
          <p:cNvSpPr/>
          <p:nvPr/>
        </p:nvSpPr>
        <p:spPr>
          <a:xfrm>
            <a:off x="6449961" y="4980652"/>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驻留集管理</a:t>
            </a:r>
            <a:r>
              <a:rPr lang="en-US" altLang="zh-CN" sz="2800" dirty="0"/>
              <a:t>(</a:t>
            </a:r>
            <a:r>
              <a:rPr lang="zh-CN" altLang="en-US" sz="2800" dirty="0"/>
              <a:t>工作集</a:t>
            </a:r>
            <a:r>
              <a:rPr lang="en-US" altLang="zh-CN" sz="2800" dirty="0"/>
              <a:t>)</a:t>
            </a:r>
            <a:endParaRPr lang="zh-CN" altLang="en-US" sz="2800" dirty="0"/>
          </a:p>
        </p:txBody>
      </p:sp>
      <p:sp>
        <p:nvSpPr>
          <p:cNvPr id="16" name="箭头: 右 15"/>
          <p:cNvSpPr/>
          <p:nvPr/>
        </p:nvSpPr>
        <p:spPr>
          <a:xfrm>
            <a:off x="5240594" y="5057046"/>
            <a:ext cx="1209367" cy="469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34864" y="3992204"/>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页何</a:t>
            </a:r>
            <a:r>
              <a:rPr lang="zh-CN" altLang="en-US" sz="2800" dirty="0">
                <a:solidFill>
                  <a:schemeClr val="tx1"/>
                </a:solidFill>
              </a:rPr>
              <a:t>时</a:t>
            </a:r>
            <a:r>
              <a:rPr lang="zh-CN" altLang="en-US" sz="2800" dirty="0"/>
              <a:t>怎么写回辅存？</a:t>
            </a:r>
          </a:p>
        </p:txBody>
      </p:sp>
      <p:sp>
        <p:nvSpPr>
          <p:cNvPr id="18" name="矩形 17"/>
          <p:cNvSpPr/>
          <p:nvPr/>
        </p:nvSpPr>
        <p:spPr>
          <a:xfrm>
            <a:off x="6449961" y="3992204"/>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清除策略</a:t>
            </a:r>
            <a:r>
              <a:rPr lang="en-US" altLang="zh-CN" sz="2800" dirty="0"/>
              <a:t>(</a:t>
            </a:r>
            <a:r>
              <a:rPr lang="zh-CN" altLang="en-US" sz="2800" dirty="0"/>
              <a:t>请求、预先、综合</a:t>
            </a:r>
            <a:r>
              <a:rPr lang="en-US" altLang="zh-CN" sz="2800" dirty="0"/>
              <a:t>)</a:t>
            </a:r>
            <a:endParaRPr lang="zh-CN" altLang="en-US" sz="2800" dirty="0"/>
          </a:p>
        </p:txBody>
      </p:sp>
      <p:sp>
        <p:nvSpPr>
          <p:cNvPr id="19" name="箭头: 右 18"/>
          <p:cNvSpPr/>
          <p:nvPr/>
        </p:nvSpPr>
        <p:spPr>
          <a:xfrm>
            <a:off x="5240594" y="4068598"/>
            <a:ext cx="1209367" cy="469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34864" y="5968579"/>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新进程加载</a:t>
            </a:r>
            <a:r>
              <a:rPr lang="zh-CN" altLang="en-US" sz="2800" dirty="0">
                <a:solidFill>
                  <a:schemeClr val="tx1"/>
                </a:solidFill>
              </a:rPr>
              <a:t>问题</a:t>
            </a:r>
          </a:p>
        </p:txBody>
      </p:sp>
      <p:sp>
        <p:nvSpPr>
          <p:cNvPr id="21" name="矩形 20"/>
          <p:cNvSpPr/>
          <p:nvPr/>
        </p:nvSpPr>
        <p:spPr>
          <a:xfrm>
            <a:off x="6449961" y="5968579"/>
            <a:ext cx="4605730" cy="622751"/>
          </a:xfrm>
          <a:prstGeom prst="rect">
            <a:avLst/>
          </a:prstGeom>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t>加载控制</a:t>
            </a:r>
            <a:r>
              <a:rPr lang="en-US" altLang="zh-CN" sz="2800" dirty="0"/>
              <a:t>(</a:t>
            </a:r>
            <a:r>
              <a:rPr lang="zh-CN" altLang="en-US" sz="2800" dirty="0"/>
              <a:t>并发度</a:t>
            </a:r>
            <a:r>
              <a:rPr lang="en-US" altLang="zh-CN" sz="2800" dirty="0"/>
              <a:t>)</a:t>
            </a:r>
            <a:endParaRPr lang="zh-CN" altLang="en-US" sz="2800" dirty="0"/>
          </a:p>
        </p:txBody>
      </p:sp>
      <p:sp>
        <p:nvSpPr>
          <p:cNvPr id="22" name="箭头: 右 21"/>
          <p:cNvSpPr/>
          <p:nvPr/>
        </p:nvSpPr>
        <p:spPr>
          <a:xfrm>
            <a:off x="5240594" y="6044973"/>
            <a:ext cx="1209367" cy="4699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9" grpId="0" bldLvl="0" animBg="1"/>
      <p:bldP spid="10" grpId="0" bldLvl="0" animBg="1"/>
      <p:bldP spid="12" grpId="0" bldLvl="0" animBg="1"/>
      <p:bldP spid="13" grpId="0" bldLvl="0" animBg="1"/>
      <p:bldP spid="15" grpId="0" bldLvl="0" animBg="1"/>
      <p:bldP spid="16" grpId="0" bldLvl="0" animBg="1"/>
      <p:bldP spid="18" grpId="0" bldLvl="0" animBg="1"/>
      <p:bldP spid="19" grpId="0" bldLvl="0" animBg="1"/>
      <p:bldP spid="21" grpId="0" bldLvl="0" animBg="1"/>
      <p:bldP spid="22"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71</a:t>
            </a:fld>
            <a:endParaRPr lang="zh-CN" altLang="en-US" dirty="0"/>
          </a:p>
        </p:txBody>
      </p:sp>
      <p:sp>
        <p:nvSpPr>
          <p:cNvPr id="3" name="Title 1"/>
          <p:cNvSpPr>
            <a:spLocks noGrp="1"/>
          </p:cNvSpPr>
          <p:nvPr/>
        </p:nvSpPr>
        <p:spPr>
          <a:xfrm>
            <a:off x="324464" y="99584"/>
            <a:ext cx="2526891" cy="87381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置换策略</a:t>
            </a:r>
          </a:p>
        </p:txBody>
      </p:sp>
      <p:sp>
        <p:nvSpPr>
          <p:cNvPr id="5" name="矩形: 圆角 4"/>
          <p:cNvSpPr/>
          <p:nvPr/>
        </p:nvSpPr>
        <p:spPr>
          <a:xfrm>
            <a:off x="599768" y="865052"/>
            <a:ext cx="10648335" cy="1719688"/>
          </a:xfrm>
          <a:prstGeom prst="roundRect">
            <a:avLst/>
          </a:prstGeom>
          <a:noFill/>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文本框 5"/>
          <p:cNvSpPr txBox="1"/>
          <p:nvPr/>
        </p:nvSpPr>
        <p:spPr>
          <a:xfrm>
            <a:off x="943897" y="877937"/>
            <a:ext cx="5070304" cy="523220"/>
          </a:xfrm>
          <a:prstGeom prst="rect">
            <a:avLst/>
          </a:prstGeom>
          <a:noFill/>
        </p:spPr>
        <p:txBody>
          <a:bodyPr wrap="square" rtlCol="0">
            <a:spAutoFit/>
          </a:bodyPr>
          <a:lstStyle/>
          <a:p>
            <a:r>
              <a:rPr lang="zh-CN" altLang="en-US" sz="2800" b="1" dirty="0"/>
              <a:t>背景：</a:t>
            </a:r>
            <a:r>
              <a:rPr lang="zh-CN" altLang="en-US" sz="2800" dirty="0"/>
              <a:t>缺页</a:t>
            </a:r>
            <a:r>
              <a:rPr lang="en-US" altLang="zh-CN" sz="2800" dirty="0">
                <a:sym typeface="Wingdings" panose="05000000000000000000" pitchFamily="2" charset="2"/>
              </a:rPr>
              <a:t></a:t>
            </a:r>
            <a:r>
              <a:rPr lang="zh-CN" altLang="en-US" sz="2800" dirty="0">
                <a:sym typeface="Wingdings" panose="05000000000000000000" pitchFamily="2" charset="2"/>
              </a:rPr>
              <a:t>得换出</a:t>
            </a:r>
            <a:r>
              <a:rPr lang="en-US" altLang="zh-CN" sz="2800" dirty="0">
                <a:sym typeface="Wingdings" panose="05000000000000000000" pitchFamily="2" charset="2"/>
              </a:rPr>
              <a:t></a:t>
            </a:r>
            <a:r>
              <a:rPr lang="zh-CN" altLang="en-US" sz="2800" dirty="0">
                <a:sym typeface="Wingdings" panose="05000000000000000000" pitchFamily="2" charset="2"/>
              </a:rPr>
              <a:t>选哪个</a:t>
            </a:r>
            <a:endParaRPr lang="zh-CN" altLang="en-US" sz="2800" b="1" dirty="0"/>
          </a:p>
        </p:txBody>
      </p:sp>
      <p:sp>
        <p:nvSpPr>
          <p:cNvPr id="13" name="矩形: 圆角 12"/>
          <p:cNvSpPr/>
          <p:nvPr/>
        </p:nvSpPr>
        <p:spPr>
          <a:xfrm>
            <a:off x="599768" y="2690515"/>
            <a:ext cx="10648335" cy="1989771"/>
          </a:xfrm>
          <a:prstGeom prst="roundRect">
            <a:avLst/>
          </a:prstGeom>
          <a:noFill/>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文本框 13"/>
          <p:cNvSpPr txBox="1"/>
          <p:nvPr/>
        </p:nvSpPr>
        <p:spPr>
          <a:xfrm>
            <a:off x="811162" y="2913518"/>
            <a:ext cx="6464710" cy="523220"/>
          </a:xfrm>
          <a:prstGeom prst="rect">
            <a:avLst/>
          </a:prstGeom>
          <a:noFill/>
        </p:spPr>
        <p:txBody>
          <a:bodyPr wrap="square" rtlCol="0">
            <a:spAutoFit/>
          </a:bodyPr>
          <a:lstStyle/>
          <a:p>
            <a:r>
              <a:rPr lang="zh-CN" altLang="en-US" sz="2800" b="1" dirty="0"/>
              <a:t>基本策略：</a:t>
            </a:r>
            <a:r>
              <a:rPr lang="zh-CN" altLang="en-US" sz="2800" dirty="0"/>
              <a:t>换出最近最不可能访问的页</a:t>
            </a:r>
            <a:endParaRPr lang="zh-CN" altLang="en-US" sz="2800" b="1" dirty="0"/>
          </a:p>
        </p:txBody>
      </p:sp>
      <p:sp>
        <p:nvSpPr>
          <p:cNvPr id="16" name="文本框 15"/>
          <p:cNvSpPr txBox="1"/>
          <p:nvPr/>
        </p:nvSpPr>
        <p:spPr>
          <a:xfrm>
            <a:off x="1509248" y="3502441"/>
            <a:ext cx="4451860" cy="523220"/>
          </a:xfrm>
          <a:prstGeom prst="rect">
            <a:avLst/>
          </a:prstGeom>
          <a:noFill/>
        </p:spPr>
        <p:txBody>
          <a:bodyPr wrap="none" rtlCol="0">
            <a:spAutoFit/>
          </a:bodyPr>
          <a:lstStyle/>
          <a:p>
            <a:r>
              <a:rPr lang="zh-CN" altLang="en-US" sz="2800" dirty="0"/>
              <a:t>需要基于过去行为预测未来</a:t>
            </a:r>
          </a:p>
        </p:txBody>
      </p:sp>
      <p:sp>
        <p:nvSpPr>
          <p:cNvPr id="19" name="文本框 18"/>
          <p:cNvSpPr txBox="1"/>
          <p:nvPr/>
        </p:nvSpPr>
        <p:spPr>
          <a:xfrm>
            <a:off x="6764593" y="1422956"/>
            <a:ext cx="1966455" cy="523220"/>
          </a:xfrm>
          <a:prstGeom prst="rect">
            <a:avLst/>
          </a:prstGeom>
          <a:noFill/>
        </p:spPr>
        <p:txBody>
          <a:bodyPr wrap="square" rtlCol="0">
            <a:spAutoFit/>
          </a:bodyPr>
          <a:lstStyle/>
          <a:p>
            <a:r>
              <a:rPr lang="zh-CN" altLang="en-US" sz="2800" dirty="0"/>
              <a:t>驻留集管理</a:t>
            </a:r>
          </a:p>
        </p:txBody>
      </p:sp>
      <p:cxnSp>
        <p:nvCxnSpPr>
          <p:cNvPr id="7" name="直接箭头连接符 6"/>
          <p:cNvCxnSpPr>
            <a:stCxn id="26" idx="3"/>
          </p:cNvCxnSpPr>
          <p:nvPr/>
        </p:nvCxnSpPr>
        <p:spPr>
          <a:xfrm>
            <a:off x="5849113" y="1684566"/>
            <a:ext cx="915480" cy="0"/>
          </a:xfrm>
          <a:prstGeom prst="straightConnector1">
            <a:avLst/>
          </a:prstGeom>
          <a:ln>
            <a:solidFill>
              <a:schemeClr val="tx1"/>
            </a:solidFill>
            <a:tailEnd type="triangle"/>
          </a:ln>
          <a:effectLst>
            <a:outerShdw blurRad="50800" dist="38100" algn="l"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23" name="文本框 22"/>
          <p:cNvSpPr txBox="1"/>
          <p:nvPr/>
        </p:nvSpPr>
        <p:spPr>
          <a:xfrm>
            <a:off x="1509248" y="4091364"/>
            <a:ext cx="7366119" cy="523220"/>
          </a:xfrm>
          <a:prstGeom prst="rect">
            <a:avLst/>
          </a:prstGeom>
          <a:noFill/>
        </p:spPr>
        <p:txBody>
          <a:bodyPr wrap="none" rtlCol="0">
            <a:spAutoFit/>
          </a:bodyPr>
          <a:lstStyle/>
          <a:p>
            <a:r>
              <a:rPr lang="zh-CN" altLang="en-US" sz="2800" dirty="0"/>
              <a:t>需折中考虑：策略越精细复杂，硬件开销越大</a:t>
            </a:r>
          </a:p>
        </p:txBody>
      </p:sp>
      <p:sp>
        <p:nvSpPr>
          <p:cNvPr id="26" name="文本框 25"/>
          <p:cNvSpPr txBox="1"/>
          <p:nvPr/>
        </p:nvSpPr>
        <p:spPr>
          <a:xfrm>
            <a:off x="1621241" y="1422956"/>
            <a:ext cx="4227872" cy="523220"/>
          </a:xfrm>
          <a:prstGeom prst="rect">
            <a:avLst/>
          </a:prstGeom>
          <a:noFill/>
        </p:spPr>
        <p:txBody>
          <a:bodyPr wrap="square">
            <a:spAutoFit/>
          </a:bodyPr>
          <a:lstStyle/>
          <a:p>
            <a:r>
              <a:rPr lang="zh-CN" altLang="en-US" sz="2800" dirty="0">
                <a:sym typeface="Wingdings" panose="05000000000000000000" pitchFamily="2" charset="2"/>
              </a:rPr>
              <a:t>已有些候选</a:t>
            </a:r>
            <a:r>
              <a:rPr lang="en-US" altLang="zh-CN" sz="2800" dirty="0">
                <a:sym typeface="Wingdings" panose="05000000000000000000" pitchFamily="2" charset="2"/>
              </a:rPr>
              <a:t>(</a:t>
            </a:r>
            <a:r>
              <a:rPr lang="zh-CN" altLang="en-US" sz="2800" dirty="0">
                <a:sym typeface="Wingdings" panose="05000000000000000000" pitchFamily="2" charset="2"/>
              </a:rPr>
              <a:t>计划置换页集</a:t>
            </a:r>
            <a:r>
              <a:rPr lang="en-US" altLang="zh-CN" sz="2800" dirty="0">
                <a:sym typeface="Wingdings" panose="05000000000000000000" pitchFamily="2" charset="2"/>
              </a:rPr>
              <a:t>)</a:t>
            </a:r>
            <a:endParaRPr lang="zh-CN" altLang="en-US" sz="2800" dirty="0"/>
          </a:p>
        </p:txBody>
      </p:sp>
      <p:sp>
        <p:nvSpPr>
          <p:cNvPr id="29" name="文本框 28"/>
          <p:cNvSpPr txBox="1"/>
          <p:nvPr/>
        </p:nvSpPr>
        <p:spPr>
          <a:xfrm>
            <a:off x="1621241" y="1925931"/>
            <a:ext cx="8633804" cy="523220"/>
          </a:xfrm>
          <a:prstGeom prst="rect">
            <a:avLst/>
          </a:prstGeom>
          <a:noFill/>
        </p:spPr>
        <p:txBody>
          <a:bodyPr wrap="square">
            <a:spAutoFit/>
          </a:bodyPr>
          <a:lstStyle/>
          <a:p>
            <a:r>
              <a:rPr lang="zh-CN" altLang="en-US" sz="2800" dirty="0">
                <a:sym typeface="Wingdings" panose="05000000000000000000" pitchFamily="2" charset="2"/>
              </a:rPr>
              <a:t>页框锁定：不能置换的页框，如</a:t>
            </a:r>
            <a:r>
              <a:rPr lang="en-US" altLang="zh-CN" sz="2800" dirty="0">
                <a:sym typeface="Wingdings" panose="05000000000000000000" pitchFamily="2" charset="2"/>
              </a:rPr>
              <a:t>OS</a:t>
            </a:r>
            <a:r>
              <a:rPr lang="zh-CN" altLang="en-US" sz="2800" dirty="0">
                <a:sym typeface="Wingdings" panose="05000000000000000000" pitchFamily="2" charset="2"/>
              </a:rPr>
              <a:t>内核，</a:t>
            </a:r>
            <a:r>
              <a:rPr lang="en-US" altLang="zh-CN" sz="2800" dirty="0">
                <a:sym typeface="Wingdings" panose="05000000000000000000" pitchFamily="2" charset="2"/>
              </a:rPr>
              <a:t>I/O</a:t>
            </a:r>
            <a:r>
              <a:rPr lang="zh-CN" altLang="en-US" sz="2800" dirty="0">
                <a:sym typeface="Wingdings" panose="05000000000000000000" pitchFamily="2" charset="2"/>
              </a:rPr>
              <a:t>缓冲区等</a:t>
            </a:r>
            <a:endParaRPr lang="zh-CN" altLang="en-US" sz="2800" dirty="0"/>
          </a:p>
        </p:txBody>
      </p:sp>
      <p:sp>
        <p:nvSpPr>
          <p:cNvPr id="30" name="矩形: 圆角 29"/>
          <p:cNvSpPr/>
          <p:nvPr/>
        </p:nvSpPr>
        <p:spPr>
          <a:xfrm>
            <a:off x="599768" y="4866003"/>
            <a:ext cx="10648335" cy="1868419"/>
          </a:xfrm>
          <a:prstGeom prst="roundRect">
            <a:avLst/>
          </a:prstGeom>
          <a:noFill/>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1" name="文本框 30"/>
          <p:cNvSpPr txBox="1"/>
          <p:nvPr/>
        </p:nvSpPr>
        <p:spPr>
          <a:xfrm>
            <a:off x="1025696" y="4972553"/>
            <a:ext cx="5070304" cy="523220"/>
          </a:xfrm>
          <a:prstGeom prst="rect">
            <a:avLst/>
          </a:prstGeom>
          <a:noFill/>
        </p:spPr>
        <p:txBody>
          <a:bodyPr wrap="square" rtlCol="0">
            <a:spAutoFit/>
          </a:bodyPr>
          <a:lstStyle/>
          <a:p>
            <a:r>
              <a:rPr lang="zh-CN" altLang="en-US" sz="2800" b="1" dirty="0"/>
              <a:t>算法：</a:t>
            </a:r>
          </a:p>
        </p:txBody>
      </p:sp>
      <p:sp>
        <p:nvSpPr>
          <p:cNvPr id="32" name="文本框 31"/>
          <p:cNvSpPr txBox="1"/>
          <p:nvPr/>
        </p:nvSpPr>
        <p:spPr>
          <a:xfrm>
            <a:off x="1621241" y="5505109"/>
            <a:ext cx="3304719" cy="523220"/>
          </a:xfrm>
          <a:prstGeom prst="rect">
            <a:avLst/>
          </a:prstGeom>
          <a:noFill/>
        </p:spPr>
        <p:txBody>
          <a:bodyPr wrap="square">
            <a:spAutoFit/>
          </a:bodyPr>
          <a:lstStyle/>
          <a:p>
            <a:r>
              <a:rPr lang="zh-CN" altLang="en-US" sz="2800" dirty="0">
                <a:highlight>
                  <a:srgbClr val="FFFF00"/>
                </a:highlight>
                <a:sym typeface="Wingdings" panose="05000000000000000000" pitchFamily="2" charset="2"/>
              </a:rPr>
              <a:t>最佳</a:t>
            </a:r>
            <a:r>
              <a:rPr lang="en-US" altLang="zh-CN" sz="2800" dirty="0">
                <a:highlight>
                  <a:srgbClr val="FFFF00"/>
                </a:highlight>
                <a:sym typeface="Wingdings" panose="05000000000000000000" pitchFamily="2" charset="2"/>
              </a:rPr>
              <a:t>(Optimal, OPT)</a:t>
            </a:r>
          </a:p>
        </p:txBody>
      </p:sp>
      <p:sp>
        <p:nvSpPr>
          <p:cNvPr id="33" name="文本框 32"/>
          <p:cNvSpPr txBox="1"/>
          <p:nvPr/>
        </p:nvSpPr>
        <p:spPr>
          <a:xfrm>
            <a:off x="1580536" y="6134104"/>
            <a:ext cx="6490372" cy="523220"/>
          </a:xfrm>
          <a:prstGeom prst="rect">
            <a:avLst/>
          </a:prstGeom>
          <a:noFill/>
        </p:spPr>
        <p:txBody>
          <a:bodyPr wrap="square">
            <a:spAutoFit/>
          </a:bodyPr>
          <a:lstStyle/>
          <a:p>
            <a:r>
              <a:rPr lang="zh-CN" altLang="en-US" sz="2800" dirty="0">
                <a:highlight>
                  <a:srgbClr val="FFFF00"/>
                </a:highlight>
                <a:sym typeface="Wingdings" panose="05000000000000000000" pitchFamily="2" charset="2"/>
              </a:rPr>
              <a:t>最近最少使用</a:t>
            </a:r>
            <a:r>
              <a:rPr lang="en-US" altLang="zh-CN" sz="2800" dirty="0">
                <a:highlight>
                  <a:srgbClr val="FFFF00"/>
                </a:highlight>
                <a:sym typeface="Wingdings" panose="05000000000000000000" pitchFamily="2" charset="2"/>
              </a:rPr>
              <a:t>(Least Recently Used, LRU)</a:t>
            </a:r>
          </a:p>
        </p:txBody>
      </p:sp>
      <p:sp>
        <p:nvSpPr>
          <p:cNvPr id="34" name="文本框 33"/>
          <p:cNvSpPr txBox="1"/>
          <p:nvPr/>
        </p:nvSpPr>
        <p:spPr>
          <a:xfrm>
            <a:off x="5441614" y="5513488"/>
            <a:ext cx="5290835" cy="523220"/>
          </a:xfrm>
          <a:prstGeom prst="rect">
            <a:avLst/>
          </a:prstGeom>
          <a:noFill/>
        </p:spPr>
        <p:txBody>
          <a:bodyPr wrap="square">
            <a:spAutoFit/>
          </a:bodyPr>
          <a:lstStyle/>
          <a:p>
            <a:r>
              <a:rPr lang="zh-CN" altLang="en-US" sz="2800" dirty="0">
                <a:highlight>
                  <a:srgbClr val="FFFF00"/>
                </a:highlight>
                <a:sym typeface="Wingdings" panose="05000000000000000000" pitchFamily="2" charset="2"/>
              </a:rPr>
              <a:t>先进先出</a:t>
            </a:r>
            <a:r>
              <a:rPr lang="en-US" altLang="zh-CN" sz="2800" dirty="0">
                <a:highlight>
                  <a:srgbClr val="FFFF00"/>
                </a:highlight>
                <a:sym typeface="Wingdings" panose="05000000000000000000" pitchFamily="2" charset="2"/>
              </a:rPr>
              <a:t>(First In First Out, FIFO)</a:t>
            </a:r>
          </a:p>
        </p:txBody>
      </p:sp>
      <p:sp>
        <p:nvSpPr>
          <p:cNvPr id="35" name="文本框 34"/>
          <p:cNvSpPr txBox="1"/>
          <p:nvPr/>
        </p:nvSpPr>
        <p:spPr>
          <a:xfrm>
            <a:off x="8638868" y="6142483"/>
            <a:ext cx="2041275" cy="523220"/>
          </a:xfrm>
          <a:prstGeom prst="rect">
            <a:avLst/>
          </a:prstGeom>
          <a:noFill/>
        </p:spPr>
        <p:txBody>
          <a:bodyPr wrap="square">
            <a:spAutoFit/>
          </a:bodyPr>
          <a:lstStyle/>
          <a:p>
            <a:r>
              <a:rPr lang="zh-CN" altLang="en-US" sz="2800" dirty="0">
                <a:highlight>
                  <a:srgbClr val="FFFF00"/>
                </a:highlight>
                <a:sym typeface="Wingdings" panose="05000000000000000000" pitchFamily="2" charset="2"/>
              </a:rPr>
              <a:t>时钟</a:t>
            </a:r>
            <a:r>
              <a:rPr lang="en-US" altLang="zh-CN" sz="2800" dirty="0">
                <a:highlight>
                  <a:srgbClr val="FFFF00"/>
                </a:highlight>
                <a:sym typeface="Wingdings" panose="05000000000000000000" pitchFamily="2" charset="2"/>
              </a:rPr>
              <a:t>(Clock)</a:t>
            </a:r>
          </a:p>
        </p:txBody>
      </p:sp>
      <p:cxnSp>
        <p:nvCxnSpPr>
          <p:cNvPr id="20" name="直接箭头连接符 19"/>
          <p:cNvCxnSpPr>
            <a:stCxn id="21" idx="2"/>
            <a:endCxn id="35" idx="0"/>
          </p:cNvCxnSpPr>
          <p:nvPr/>
        </p:nvCxnSpPr>
        <p:spPr>
          <a:xfrm>
            <a:off x="9508463" y="4008966"/>
            <a:ext cx="151043" cy="213351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1" name="矩形 20"/>
          <p:cNvSpPr/>
          <p:nvPr/>
        </p:nvSpPr>
        <p:spPr>
          <a:xfrm>
            <a:off x="7636088" y="2840493"/>
            <a:ext cx="3744750" cy="1168473"/>
          </a:xfrm>
          <a:prstGeom prst="rect">
            <a:avLst/>
          </a:prstGeom>
          <a:no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chemeClr val="tx1"/>
                </a:solidFill>
              </a:rPr>
              <a:t>给频繁使用的页</a:t>
            </a:r>
            <a:endParaRPr lang="en-US" altLang="zh-CN" sz="3200" dirty="0">
              <a:solidFill>
                <a:schemeClr val="tx1"/>
              </a:solidFill>
            </a:endParaRPr>
          </a:p>
          <a:p>
            <a:pPr algn="ctr"/>
            <a:r>
              <a:rPr lang="zh-CN" altLang="en-US" sz="3200" dirty="0">
                <a:solidFill>
                  <a:schemeClr val="tx1"/>
                </a:solidFill>
              </a:rPr>
              <a:t>多一次留下的机会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72</a:t>
            </a:fld>
            <a:endParaRPr lang="zh-CN" altLang="en-US"/>
          </a:p>
        </p:txBody>
      </p:sp>
      <p:sp>
        <p:nvSpPr>
          <p:cNvPr id="3" name="Title 1"/>
          <p:cNvSpPr>
            <a:spLocks noGrp="1"/>
          </p:cNvSpPr>
          <p:nvPr/>
        </p:nvSpPr>
        <p:spPr>
          <a:xfrm>
            <a:off x="324464" y="99584"/>
            <a:ext cx="6381136" cy="8934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时钟策略改进</a:t>
            </a:r>
            <a:r>
              <a:rPr lang="en-US" altLang="zh-CN" b="1" dirty="0"/>
              <a:t>--</a:t>
            </a:r>
            <a:r>
              <a:rPr lang="zh-CN" altLang="en-US" b="1" dirty="0"/>
              <a:t>增加位数</a:t>
            </a:r>
          </a:p>
        </p:txBody>
      </p:sp>
      <p:graphicFrame>
        <p:nvGraphicFramePr>
          <p:cNvPr id="4" name="表格 4"/>
          <p:cNvGraphicFramePr>
            <a:graphicFrameLocks noGrp="1"/>
          </p:cNvGraphicFramePr>
          <p:nvPr/>
        </p:nvGraphicFramePr>
        <p:xfrm>
          <a:off x="416231" y="1888073"/>
          <a:ext cx="4604774" cy="3017520"/>
        </p:xfrm>
        <a:graphic>
          <a:graphicData uri="http://schemas.openxmlformats.org/drawingml/2006/table">
            <a:tbl>
              <a:tblPr firstRow="1" bandRow="1">
                <a:tableStyleId>{5C22544A-7EE6-4342-B048-85BDC9FD1C3A}</a:tableStyleId>
              </a:tblPr>
              <a:tblGrid>
                <a:gridCol w="1310824">
                  <a:extLst>
                    <a:ext uri="{9D8B030D-6E8A-4147-A177-3AD203B41FA5}">
                      <a16:colId xmlns:a16="http://schemas.microsoft.com/office/drawing/2014/main" val="20000"/>
                    </a:ext>
                  </a:extLst>
                </a:gridCol>
                <a:gridCol w="1327715">
                  <a:extLst>
                    <a:ext uri="{9D8B030D-6E8A-4147-A177-3AD203B41FA5}">
                      <a16:colId xmlns:a16="http://schemas.microsoft.com/office/drawing/2014/main" val="20001"/>
                    </a:ext>
                  </a:extLst>
                </a:gridCol>
                <a:gridCol w="1966235">
                  <a:extLst>
                    <a:ext uri="{9D8B030D-6E8A-4147-A177-3AD203B41FA5}">
                      <a16:colId xmlns:a16="http://schemas.microsoft.com/office/drawing/2014/main" val="20002"/>
                    </a:ext>
                  </a:extLst>
                </a:gridCol>
              </a:tblGrid>
              <a:tr h="370840">
                <a:tc>
                  <a:txBody>
                    <a:bodyPr/>
                    <a:lstStyle/>
                    <a:p>
                      <a:pPr algn="ctr"/>
                      <a:r>
                        <a:rPr lang="zh-CN" altLang="en-US" sz="2800" dirty="0"/>
                        <a:t>使用位</a:t>
                      </a:r>
                      <a:r>
                        <a:rPr lang="en-US" altLang="zh-CN" sz="2800" dirty="0"/>
                        <a:t>u</a:t>
                      </a:r>
                      <a:endParaRPr lang="zh-CN" altLang="en-US" sz="2800" dirty="0"/>
                    </a:p>
                  </a:txBody>
                  <a:tcPr/>
                </a:tc>
                <a:tc>
                  <a:txBody>
                    <a:bodyPr/>
                    <a:lstStyle/>
                    <a:p>
                      <a:pPr algn="ctr"/>
                      <a:r>
                        <a:rPr lang="zh-CN" altLang="en-US" sz="2800" dirty="0"/>
                        <a:t>修改位</a:t>
                      </a:r>
                      <a:r>
                        <a:rPr lang="en-US" altLang="zh-CN" sz="2800" dirty="0"/>
                        <a:t>m</a:t>
                      </a:r>
                      <a:endParaRPr lang="zh-CN" altLang="en-US" sz="2800" dirty="0"/>
                    </a:p>
                  </a:txBody>
                  <a:tcPr/>
                </a:tc>
                <a:tc>
                  <a:txBody>
                    <a:bodyPr/>
                    <a:lstStyle/>
                    <a:p>
                      <a:pPr algn="ctr"/>
                      <a:r>
                        <a:rPr lang="zh-CN" altLang="en-US" sz="2800" dirty="0"/>
                        <a:t>被选择换出</a:t>
                      </a:r>
                      <a:endParaRPr lang="en-US" altLang="zh-CN" sz="2800" dirty="0"/>
                    </a:p>
                    <a:p>
                      <a:pPr algn="ctr"/>
                      <a:r>
                        <a:rPr lang="zh-CN" altLang="en-US" sz="2800" dirty="0"/>
                        <a:t>优先级</a:t>
                      </a:r>
                    </a:p>
                  </a:txBody>
                  <a:tcPr/>
                </a:tc>
                <a:extLst>
                  <a:ext uri="{0D108BD9-81ED-4DB2-BD59-A6C34878D82A}">
                    <a16:rowId xmlns:a16="http://schemas.microsoft.com/office/drawing/2014/main" val="10000"/>
                  </a:ext>
                </a:extLst>
              </a:tr>
              <a:tr h="370840">
                <a:tc>
                  <a:txBody>
                    <a:bodyPr/>
                    <a:lstStyle/>
                    <a:p>
                      <a:pPr algn="ctr"/>
                      <a:r>
                        <a:rPr lang="en-US" altLang="zh-CN" sz="2800" dirty="0"/>
                        <a:t>0</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zh-CN" altLang="en-US" sz="2800" dirty="0"/>
                        <a:t>最优先</a:t>
                      </a:r>
                    </a:p>
                  </a:txBody>
                  <a:tcPr/>
                </a:tc>
                <a:extLst>
                  <a:ext uri="{0D108BD9-81ED-4DB2-BD59-A6C34878D82A}">
                    <a16:rowId xmlns:a16="http://schemas.microsoft.com/office/drawing/2014/main" val="10001"/>
                  </a:ext>
                </a:extLst>
              </a:tr>
              <a:tr h="370840">
                <a:tc>
                  <a:txBody>
                    <a:bodyPr/>
                    <a:lstStyle/>
                    <a:p>
                      <a:pPr algn="ctr"/>
                      <a:r>
                        <a:rPr lang="en-US" altLang="zh-CN" sz="2800" dirty="0"/>
                        <a:t>0</a:t>
                      </a:r>
                      <a:endParaRPr lang="zh-CN" altLang="en-US" sz="2800" dirty="0"/>
                    </a:p>
                  </a:txBody>
                  <a:tcPr/>
                </a:tc>
                <a:tc>
                  <a:txBody>
                    <a:bodyPr/>
                    <a:lstStyle/>
                    <a:p>
                      <a:pPr algn="ctr"/>
                      <a:r>
                        <a:rPr lang="en-US" altLang="zh-CN" sz="2800" dirty="0"/>
                        <a:t>1</a:t>
                      </a:r>
                      <a:endParaRPr lang="zh-CN" altLang="en-US" sz="2800" dirty="0"/>
                    </a:p>
                  </a:txBody>
                  <a:tcPr/>
                </a:tc>
                <a:tc>
                  <a:txBody>
                    <a:bodyPr/>
                    <a:lstStyle/>
                    <a:p>
                      <a:pPr algn="ctr"/>
                      <a:r>
                        <a:rPr lang="zh-CN" altLang="en-US" sz="2800" dirty="0"/>
                        <a:t>优先</a:t>
                      </a:r>
                    </a:p>
                  </a:txBody>
                  <a:tcPr/>
                </a:tc>
                <a:extLst>
                  <a:ext uri="{0D108BD9-81ED-4DB2-BD59-A6C34878D82A}">
                    <a16:rowId xmlns:a16="http://schemas.microsoft.com/office/drawing/2014/main" val="10002"/>
                  </a:ext>
                </a:extLst>
              </a:tr>
              <a:tr h="370840">
                <a:tc>
                  <a:txBody>
                    <a:bodyPr/>
                    <a:lstStyle/>
                    <a:p>
                      <a:pPr algn="ctr"/>
                      <a:r>
                        <a:rPr lang="en-US" altLang="zh-CN" sz="2800" dirty="0"/>
                        <a:t>1</a:t>
                      </a:r>
                      <a:endParaRPr lang="zh-CN" altLang="en-US" sz="2800" dirty="0"/>
                    </a:p>
                  </a:txBody>
                  <a:tcPr/>
                </a:tc>
                <a:tc>
                  <a:txBody>
                    <a:bodyPr/>
                    <a:lstStyle/>
                    <a:p>
                      <a:pPr algn="ctr"/>
                      <a:r>
                        <a:rPr lang="en-US" altLang="zh-CN" sz="2800" dirty="0"/>
                        <a:t>0</a:t>
                      </a:r>
                      <a:endParaRPr lang="zh-CN" altLang="en-US" sz="2800" dirty="0"/>
                    </a:p>
                  </a:txBody>
                  <a:tcPr/>
                </a:tc>
                <a:tc>
                  <a:txBody>
                    <a:bodyPr/>
                    <a:lstStyle/>
                    <a:p>
                      <a:pPr algn="ctr"/>
                      <a:r>
                        <a:rPr lang="zh-CN" altLang="en-US" sz="2800" dirty="0"/>
                        <a:t>次优先</a:t>
                      </a:r>
                    </a:p>
                  </a:txBody>
                  <a:tcPr/>
                </a:tc>
                <a:extLst>
                  <a:ext uri="{0D108BD9-81ED-4DB2-BD59-A6C34878D82A}">
                    <a16:rowId xmlns:a16="http://schemas.microsoft.com/office/drawing/2014/main" val="10003"/>
                  </a:ext>
                </a:extLst>
              </a:tr>
              <a:tr h="370840">
                <a:tc>
                  <a:txBody>
                    <a:bodyPr/>
                    <a:lstStyle/>
                    <a:p>
                      <a:pPr algn="ctr"/>
                      <a:r>
                        <a:rPr lang="en-US" altLang="zh-CN" sz="2800" dirty="0"/>
                        <a:t>1</a:t>
                      </a:r>
                      <a:endParaRPr lang="zh-CN" altLang="en-US" sz="2800" dirty="0"/>
                    </a:p>
                  </a:txBody>
                  <a:tcPr/>
                </a:tc>
                <a:tc>
                  <a:txBody>
                    <a:bodyPr/>
                    <a:lstStyle/>
                    <a:p>
                      <a:pPr algn="ctr"/>
                      <a:r>
                        <a:rPr lang="en-US" altLang="zh-CN" sz="2800" dirty="0"/>
                        <a:t>1</a:t>
                      </a:r>
                      <a:endParaRPr lang="zh-CN" altLang="en-US" sz="2800" dirty="0"/>
                    </a:p>
                  </a:txBody>
                  <a:tcPr/>
                </a:tc>
                <a:tc>
                  <a:txBody>
                    <a:bodyPr/>
                    <a:lstStyle/>
                    <a:p>
                      <a:pPr algn="ctr"/>
                      <a:r>
                        <a:rPr lang="zh-CN" altLang="en-US" sz="2800" dirty="0"/>
                        <a:t>最不优先</a:t>
                      </a:r>
                    </a:p>
                  </a:txBody>
                  <a:tcPr/>
                </a:tc>
                <a:extLst>
                  <a:ext uri="{0D108BD9-81ED-4DB2-BD59-A6C34878D82A}">
                    <a16:rowId xmlns:a16="http://schemas.microsoft.com/office/drawing/2014/main" val="10004"/>
                  </a:ext>
                </a:extLst>
              </a:tr>
            </a:tbl>
          </a:graphicData>
        </a:graphic>
      </p:graphicFrame>
      <p:sp>
        <p:nvSpPr>
          <p:cNvPr id="5" name="文本框 4"/>
          <p:cNvSpPr txBox="1"/>
          <p:nvPr/>
        </p:nvSpPr>
        <p:spPr>
          <a:xfrm>
            <a:off x="943897" y="4905593"/>
            <a:ext cx="3559278" cy="1815882"/>
          </a:xfrm>
          <a:prstGeom prst="rect">
            <a:avLst/>
          </a:prstGeom>
          <a:noFill/>
        </p:spPr>
        <p:txBody>
          <a:bodyPr wrap="square" rtlCol="0">
            <a:spAutoFit/>
          </a:bodyPr>
          <a:lstStyle/>
          <a:p>
            <a:r>
              <a:rPr lang="zh-CN" altLang="en-US" sz="2800" dirty="0"/>
              <a:t>置换优先未使用的，因为把使用的换出，</a:t>
            </a:r>
            <a:endParaRPr lang="en-US" altLang="zh-CN" sz="2800" dirty="0"/>
          </a:p>
          <a:p>
            <a:r>
              <a:rPr lang="zh-CN" altLang="en-US" sz="2800" dirty="0"/>
              <a:t>容易导致缺页，</a:t>
            </a:r>
            <a:endParaRPr lang="en-US" altLang="zh-CN" sz="2800" dirty="0"/>
          </a:p>
          <a:p>
            <a:r>
              <a:rPr lang="zh-CN" altLang="en-US" sz="2800" dirty="0"/>
              <a:t>又得考虑置换。</a:t>
            </a:r>
          </a:p>
        </p:txBody>
      </p:sp>
      <p:sp>
        <p:nvSpPr>
          <p:cNvPr id="6" name="文本框 5"/>
          <p:cNvSpPr txBox="1"/>
          <p:nvPr/>
        </p:nvSpPr>
        <p:spPr>
          <a:xfrm>
            <a:off x="5538834" y="1377835"/>
            <a:ext cx="1375283" cy="523220"/>
          </a:xfrm>
          <a:prstGeom prst="rect">
            <a:avLst/>
          </a:prstGeom>
          <a:noFill/>
        </p:spPr>
        <p:txBody>
          <a:bodyPr wrap="square" rtlCol="0">
            <a:spAutoFit/>
          </a:bodyPr>
          <a:lstStyle/>
          <a:p>
            <a:r>
              <a:rPr lang="zh-CN" altLang="en-US" sz="2800" b="1" dirty="0"/>
              <a:t>算法：</a:t>
            </a:r>
          </a:p>
        </p:txBody>
      </p:sp>
      <p:sp>
        <p:nvSpPr>
          <p:cNvPr id="7" name="矩形 6"/>
          <p:cNvSpPr/>
          <p:nvPr/>
        </p:nvSpPr>
        <p:spPr>
          <a:xfrm>
            <a:off x="5538834" y="1275124"/>
            <a:ext cx="6046844" cy="5081226"/>
          </a:xfrm>
          <a:prstGeom prst="rect">
            <a:avLst/>
          </a:prstGeom>
          <a:noFill/>
          <a:ln w="28575"/>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文本框 7"/>
          <p:cNvSpPr txBox="1"/>
          <p:nvPr/>
        </p:nvSpPr>
        <p:spPr>
          <a:xfrm>
            <a:off x="5717452" y="1901055"/>
            <a:ext cx="5727295" cy="954107"/>
          </a:xfrm>
          <a:prstGeom prst="rect">
            <a:avLst/>
          </a:prstGeom>
          <a:noFill/>
        </p:spPr>
        <p:txBody>
          <a:bodyPr wrap="square" rtlCol="0">
            <a:spAutoFit/>
          </a:bodyPr>
          <a:lstStyle/>
          <a:p>
            <a:r>
              <a:rPr lang="en-US" altLang="zh-CN" sz="2800" dirty="0"/>
              <a:t>1. </a:t>
            </a:r>
            <a:r>
              <a:rPr lang="zh-CN" altLang="en-US" sz="2800" dirty="0"/>
              <a:t>从当前指针开始扫描，顺次查找</a:t>
            </a:r>
            <a:r>
              <a:rPr lang="en-US" altLang="zh-CN" sz="2800" dirty="0"/>
              <a:t>u=0, m=0 </a:t>
            </a:r>
            <a:r>
              <a:rPr lang="zh-CN" altLang="en-US" sz="2800" dirty="0"/>
              <a:t>。找到将其换出，结束。</a:t>
            </a:r>
          </a:p>
        </p:txBody>
      </p:sp>
      <p:sp>
        <p:nvSpPr>
          <p:cNvPr id="9" name="文本框 8"/>
          <p:cNvSpPr txBox="1"/>
          <p:nvPr/>
        </p:nvSpPr>
        <p:spPr>
          <a:xfrm>
            <a:off x="5717452" y="3310341"/>
            <a:ext cx="5530651" cy="1384995"/>
          </a:xfrm>
          <a:prstGeom prst="rect">
            <a:avLst/>
          </a:prstGeom>
          <a:noFill/>
        </p:spPr>
        <p:txBody>
          <a:bodyPr wrap="square" rtlCol="0">
            <a:spAutoFit/>
          </a:bodyPr>
          <a:lstStyle/>
          <a:p>
            <a:r>
              <a:rPr lang="en-US" altLang="zh-CN" sz="2800" dirty="0"/>
              <a:t>2. 1</a:t>
            </a:r>
            <a:r>
              <a:rPr lang="zh-CN" altLang="en-US" sz="2800" dirty="0"/>
              <a:t>没找到，回到了最开始位置。</a:t>
            </a:r>
            <a:endParaRPr lang="en-US" altLang="zh-CN" sz="2800" dirty="0"/>
          </a:p>
          <a:p>
            <a:r>
              <a:rPr lang="zh-CN" altLang="en-US" sz="2800" dirty="0"/>
              <a:t>顺次查找</a:t>
            </a:r>
            <a:r>
              <a:rPr lang="en-US" altLang="zh-CN" sz="2800" dirty="0"/>
              <a:t>u=0, m=1</a:t>
            </a:r>
            <a:r>
              <a:rPr lang="zh-CN" altLang="en-US" sz="2800" dirty="0"/>
              <a:t>，找到将其换出，结束。</a:t>
            </a:r>
            <a:r>
              <a:rPr lang="en-US" altLang="zh-CN" sz="2800" dirty="0"/>
              <a:t>2</a:t>
            </a:r>
            <a:r>
              <a:rPr lang="zh-CN" altLang="en-US" sz="2800" dirty="0"/>
              <a:t>中跳过的页的</a:t>
            </a:r>
            <a:r>
              <a:rPr lang="en-US" altLang="zh-CN" sz="2800" dirty="0"/>
              <a:t>u</a:t>
            </a:r>
            <a:r>
              <a:rPr lang="en-US" altLang="zh-CN" sz="2800" dirty="0">
                <a:sym typeface="Wingdings" panose="05000000000000000000" pitchFamily="2" charset="2"/>
              </a:rPr>
              <a:t>0</a:t>
            </a:r>
            <a:r>
              <a:rPr lang="zh-CN" altLang="en-US" sz="2800" dirty="0">
                <a:sym typeface="Wingdings" panose="05000000000000000000" pitchFamily="2" charset="2"/>
              </a:rPr>
              <a:t>。</a:t>
            </a:r>
            <a:endParaRPr lang="zh-CN" altLang="en-US" sz="2800" dirty="0"/>
          </a:p>
        </p:txBody>
      </p:sp>
      <p:sp>
        <p:nvSpPr>
          <p:cNvPr id="10" name="文本框 9"/>
          <p:cNvSpPr txBox="1"/>
          <p:nvPr/>
        </p:nvSpPr>
        <p:spPr>
          <a:xfrm>
            <a:off x="5717452" y="5261210"/>
            <a:ext cx="5530651" cy="954107"/>
          </a:xfrm>
          <a:prstGeom prst="rect">
            <a:avLst/>
          </a:prstGeom>
          <a:noFill/>
        </p:spPr>
        <p:txBody>
          <a:bodyPr wrap="square" rtlCol="0">
            <a:spAutoFit/>
          </a:bodyPr>
          <a:lstStyle/>
          <a:p>
            <a:r>
              <a:rPr lang="en-US" altLang="zh-CN" sz="2800" dirty="0"/>
              <a:t>3. 2</a:t>
            </a:r>
            <a:r>
              <a:rPr lang="zh-CN" altLang="en-US" sz="2800" dirty="0"/>
              <a:t>也没找到，又回到了最开始位置。重复</a:t>
            </a:r>
            <a:r>
              <a:rPr lang="en-US" altLang="zh-CN" sz="2800" dirty="0"/>
              <a:t>1</a:t>
            </a:r>
            <a:r>
              <a:rPr lang="zh-CN" altLang="en-US" sz="2800" dirty="0"/>
              <a:t>，</a:t>
            </a:r>
            <a:r>
              <a:rPr lang="en-US" altLang="zh-CN" sz="2800" dirty="0"/>
              <a:t>2</a:t>
            </a:r>
            <a:r>
              <a:rPr lang="zh-CN" altLang="en-US" sz="2800" dirty="0"/>
              <a:t>。</a:t>
            </a:r>
            <a:endParaRPr lang="en-US" altLang="zh-CN" sz="2800" dirty="0"/>
          </a:p>
        </p:txBody>
      </p:sp>
      <p:sp>
        <p:nvSpPr>
          <p:cNvPr id="12" name="文本框 11"/>
          <p:cNvSpPr txBox="1"/>
          <p:nvPr/>
        </p:nvSpPr>
        <p:spPr>
          <a:xfrm>
            <a:off x="1750141" y="1085447"/>
            <a:ext cx="1936954" cy="584775"/>
          </a:xfrm>
          <a:prstGeom prst="rect">
            <a:avLst/>
          </a:prstGeom>
          <a:noFill/>
        </p:spPr>
        <p:txBody>
          <a:bodyPr wrap="square">
            <a:spAutoFit/>
          </a:bodyPr>
          <a:lstStyle/>
          <a:p>
            <a:r>
              <a:rPr lang="zh-CN" altLang="en-US" sz="3200" b="1" dirty="0"/>
              <a:t>利用</a:t>
            </a:r>
            <a:r>
              <a:rPr lang="en-US" altLang="zh-CN" sz="3200" b="1" dirty="0"/>
              <a:t>M</a:t>
            </a:r>
            <a:r>
              <a:rPr lang="zh-CN" altLang="en-US" sz="3200" b="1" dirty="0"/>
              <a:t>位</a:t>
            </a:r>
            <a:endParaRPr lang="zh-CN" altLang="en-US" sz="32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75B5637-C3CB-4C8A-8640-3609C004F1D9}" type="slidenum">
              <a:rPr lang="zh-CN" altLang="en-US" smtClean="0"/>
              <a:t>73</a:t>
            </a:fld>
            <a:endParaRPr lang="zh-CN" altLang="en-US"/>
          </a:p>
        </p:txBody>
      </p:sp>
      <p:sp>
        <p:nvSpPr>
          <p:cNvPr id="3" name="Title 1"/>
          <p:cNvSpPr>
            <a:spLocks noGrp="1"/>
          </p:cNvSpPr>
          <p:nvPr/>
        </p:nvSpPr>
        <p:spPr>
          <a:xfrm>
            <a:off x="324464" y="99584"/>
            <a:ext cx="3313471" cy="8934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工作集策略</a:t>
            </a:r>
          </a:p>
        </p:txBody>
      </p:sp>
      <p:sp>
        <p:nvSpPr>
          <p:cNvPr id="4" name="矩形: 圆角 3"/>
          <p:cNvSpPr/>
          <p:nvPr/>
        </p:nvSpPr>
        <p:spPr>
          <a:xfrm>
            <a:off x="887028" y="1023936"/>
            <a:ext cx="10417944" cy="1375136"/>
          </a:xfrm>
          <a:prstGeom prst="roundRect">
            <a:avLst/>
          </a:prstGeom>
          <a:solidFill>
            <a:schemeClr val="bg2"/>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 name="文本框 4"/>
          <p:cNvSpPr txBox="1"/>
          <p:nvPr/>
        </p:nvSpPr>
        <p:spPr>
          <a:xfrm>
            <a:off x="963562" y="1084679"/>
            <a:ext cx="2161169" cy="523220"/>
          </a:xfrm>
          <a:prstGeom prst="rect">
            <a:avLst/>
          </a:prstGeom>
          <a:noFill/>
        </p:spPr>
        <p:txBody>
          <a:bodyPr wrap="none" rtlCol="0">
            <a:spAutoFit/>
          </a:bodyPr>
          <a:lstStyle/>
          <a:p>
            <a:r>
              <a:rPr lang="zh-CN" altLang="en-US" sz="2800" b="1" dirty="0"/>
              <a:t>定义 </a:t>
            </a:r>
            <a:r>
              <a:rPr lang="en-US" altLang="zh-CN" sz="2800" b="1" dirty="0"/>
              <a:t>W(t,△)</a:t>
            </a:r>
            <a:endParaRPr lang="zh-CN" altLang="en-US" sz="2800" b="1" dirty="0"/>
          </a:p>
        </p:txBody>
      </p:sp>
      <p:sp>
        <p:nvSpPr>
          <p:cNvPr id="6" name="文本框 5"/>
          <p:cNvSpPr txBox="1"/>
          <p:nvPr/>
        </p:nvSpPr>
        <p:spPr>
          <a:xfrm>
            <a:off x="1515259" y="1607899"/>
            <a:ext cx="9373079" cy="523220"/>
          </a:xfrm>
          <a:prstGeom prst="rect">
            <a:avLst/>
          </a:prstGeom>
          <a:noFill/>
        </p:spPr>
        <p:txBody>
          <a:bodyPr wrap="none" rtlCol="0">
            <a:spAutoFit/>
          </a:bodyPr>
          <a:lstStyle/>
          <a:p>
            <a:r>
              <a:rPr lang="en-US" altLang="zh-CN" sz="2800" dirty="0"/>
              <a:t>W(t,△)</a:t>
            </a:r>
            <a:r>
              <a:rPr lang="zh-CN" altLang="en-US" sz="2800" dirty="0"/>
              <a:t>是一个在</a:t>
            </a:r>
            <a:r>
              <a:rPr lang="en-US" altLang="zh-CN" sz="2800" dirty="0"/>
              <a:t>t</a:t>
            </a:r>
            <a:r>
              <a:rPr lang="zh-CN" altLang="en-US" sz="2800" dirty="0"/>
              <a:t>时刻，过去</a:t>
            </a:r>
            <a:r>
              <a:rPr lang="en-US" altLang="zh-CN" sz="2800" dirty="0"/>
              <a:t>△</a:t>
            </a:r>
            <a:r>
              <a:rPr lang="zh-CN" altLang="en-US" sz="2800" dirty="0"/>
              <a:t>时间内被访问到的页的集合</a:t>
            </a:r>
          </a:p>
        </p:txBody>
      </p:sp>
      <p:pic>
        <p:nvPicPr>
          <p:cNvPr id="8" name="图片 7"/>
          <p:cNvPicPr>
            <a:picLocks noChangeAspect="1"/>
          </p:cNvPicPr>
          <p:nvPr/>
        </p:nvPicPr>
        <p:blipFill>
          <a:blip r:embed="rId2"/>
          <a:stretch>
            <a:fillRect/>
          </a:stretch>
        </p:blipFill>
        <p:spPr>
          <a:xfrm>
            <a:off x="194442" y="3076978"/>
            <a:ext cx="6419850" cy="3209925"/>
          </a:xfrm>
          <a:prstGeom prst="rect">
            <a:avLst/>
          </a:prstGeom>
        </p:spPr>
      </p:pic>
      <p:sp>
        <p:nvSpPr>
          <p:cNvPr id="9" name="矩形: 圆角 8"/>
          <p:cNvSpPr/>
          <p:nvPr/>
        </p:nvSpPr>
        <p:spPr>
          <a:xfrm>
            <a:off x="6766034" y="3197058"/>
            <a:ext cx="5278821" cy="2751907"/>
          </a:xfrm>
          <a:prstGeom prst="roundRect">
            <a:avLst/>
          </a:prstGeom>
          <a:solidFill>
            <a:schemeClr val="bg2"/>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0" name="文本框 9"/>
          <p:cNvSpPr txBox="1"/>
          <p:nvPr/>
        </p:nvSpPr>
        <p:spPr>
          <a:xfrm>
            <a:off x="6842568" y="3257802"/>
            <a:ext cx="1980029" cy="523220"/>
          </a:xfrm>
          <a:prstGeom prst="rect">
            <a:avLst/>
          </a:prstGeom>
          <a:noFill/>
        </p:spPr>
        <p:txBody>
          <a:bodyPr wrap="none" rtlCol="0">
            <a:spAutoFit/>
          </a:bodyPr>
          <a:lstStyle/>
          <a:p>
            <a:r>
              <a:rPr lang="zh-CN" altLang="en-US" sz="2800" b="1" dirty="0"/>
              <a:t>存在问题：</a:t>
            </a:r>
          </a:p>
        </p:txBody>
      </p:sp>
      <p:sp>
        <p:nvSpPr>
          <p:cNvPr id="11" name="文本框 10"/>
          <p:cNvSpPr txBox="1"/>
          <p:nvPr/>
        </p:nvSpPr>
        <p:spPr>
          <a:xfrm>
            <a:off x="7394265" y="3781022"/>
            <a:ext cx="4294765" cy="1965666"/>
          </a:xfrm>
          <a:prstGeom prst="rect">
            <a:avLst/>
          </a:prstGeom>
          <a:noFill/>
        </p:spPr>
        <p:txBody>
          <a:bodyPr wrap="none" rtlCol="0">
            <a:spAutoFit/>
          </a:bodyPr>
          <a:lstStyle/>
          <a:p>
            <a:pPr marL="514350" indent="-514350">
              <a:lnSpc>
                <a:spcPct val="150000"/>
              </a:lnSpc>
              <a:buAutoNum type="arabicPeriod"/>
            </a:pPr>
            <a:r>
              <a:rPr lang="zh-CN" altLang="en-US" sz="2800" dirty="0">
                <a:highlight>
                  <a:srgbClr val="FFFF00"/>
                </a:highlight>
              </a:rPr>
              <a:t>过去并不总能预测未来</a:t>
            </a:r>
            <a:endParaRPr lang="en-US" altLang="zh-CN" sz="2800" dirty="0">
              <a:highlight>
                <a:srgbClr val="FFFF00"/>
              </a:highlight>
            </a:endParaRPr>
          </a:p>
          <a:p>
            <a:pPr marL="514350" indent="-514350">
              <a:lnSpc>
                <a:spcPct val="150000"/>
              </a:lnSpc>
              <a:buAutoNum type="arabicPeriod"/>
            </a:pPr>
            <a:r>
              <a:rPr lang="zh-CN" altLang="en-US" sz="2800" dirty="0"/>
              <a:t>真实测量工作集不实际</a:t>
            </a:r>
            <a:endParaRPr lang="en-US" altLang="zh-CN" sz="2800" dirty="0"/>
          </a:p>
          <a:p>
            <a:pPr marL="514350" indent="-514350">
              <a:lnSpc>
                <a:spcPct val="150000"/>
              </a:lnSpc>
              <a:buAutoNum type="arabicPeriod"/>
            </a:pPr>
            <a:r>
              <a:rPr lang="zh-CN" altLang="en-US" sz="2800" dirty="0"/>
              <a:t>△最优值未知，且可变</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圆角 31"/>
          <p:cNvSpPr/>
          <p:nvPr/>
        </p:nvSpPr>
        <p:spPr>
          <a:xfrm>
            <a:off x="594567" y="897417"/>
            <a:ext cx="5850535" cy="2531583"/>
          </a:xfrm>
          <a:prstGeom prst="roundRect">
            <a:avLst/>
          </a:prstGeom>
          <a:solidFill>
            <a:schemeClr val="bg2"/>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灯片编号占位符 1"/>
          <p:cNvSpPr>
            <a:spLocks noGrp="1"/>
          </p:cNvSpPr>
          <p:nvPr>
            <p:ph type="sldNum" sz="quarter" idx="12"/>
          </p:nvPr>
        </p:nvSpPr>
        <p:spPr/>
        <p:txBody>
          <a:bodyPr/>
          <a:lstStyle/>
          <a:p>
            <a:fld id="{00C862B9-74E0-4350-9510-4D77239DCB42}" type="slidenum">
              <a:rPr lang="zh-CN" altLang="en-US" smtClean="0"/>
              <a:t>74</a:t>
            </a:fld>
            <a:endParaRPr lang="zh-CN" altLang="en-US"/>
          </a:p>
        </p:txBody>
      </p:sp>
      <p:sp>
        <p:nvSpPr>
          <p:cNvPr id="3" name="Title 1"/>
          <p:cNvSpPr>
            <a:spLocks noGrp="1"/>
          </p:cNvSpPr>
          <p:nvPr/>
        </p:nvSpPr>
        <p:spPr>
          <a:xfrm>
            <a:off x="206477" y="99584"/>
            <a:ext cx="9144000" cy="89347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400" b="1" dirty="0"/>
              <a:t>缺页中断频率算法</a:t>
            </a:r>
            <a:r>
              <a:rPr lang="en-US" altLang="zh-CN" sz="4400" dirty="0">
                <a:solidFill>
                  <a:srgbClr val="FF0000"/>
                </a:solidFill>
              </a:rPr>
              <a:t>P</a:t>
            </a:r>
            <a:r>
              <a:rPr lang="en-US" altLang="zh-CN" sz="4400" dirty="0"/>
              <a:t>age </a:t>
            </a:r>
            <a:r>
              <a:rPr lang="en-US" altLang="zh-CN" sz="4400" dirty="0">
                <a:solidFill>
                  <a:srgbClr val="FF0000"/>
                </a:solidFill>
              </a:rPr>
              <a:t>F</a:t>
            </a:r>
            <a:r>
              <a:rPr lang="en-US" altLang="zh-CN" sz="4400" dirty="0"/>
              <a:t>ault </a:t>
            </a:r>
            <a:r>
              <a:rPr lang="en-US" altLang="zh-CN" sz="4400" dirty="0">
                <a:solidFill>
                  <a:srgbClr val="FF0000"/>
                </a:solidFill>
              </a:rPr>
              <a:t>F</a:t>
            </a:r>
            <a:r>
              <a:rPr lang="en-US" altLang="zh-CN" sz="4400" dirty="0"/>
              <a:t>requency, PFF</a:t>
            </a:r>
            <a:endParaRPr lang="zh-CN" altLang="en-US" b="1" dirty="0"/>
          </a:p>
        </p:txBody>
      </p:sp>
      <p:sp>
        <p:nvSpPr>
          <p:cNvPr id="5" name="文本框 4"/>
          <p:cNvSpPr txBox="1"/>
          <p:nvPr/>
        </p:nvSpPr>
        <p:spPr>
          <a:xfrm>
            <a:off x="668749" y="926110"/>
            <a:ext cx="1980029" cy="523220"/>
          </a:xfrm>
          <a:prstGeom prst="rect">
            <a:avLst/>
          </a:prstGeom>
          <a:noFill/>
        </p:spPr>
        <p:txBody>
          <a:bodyPr wrap="square" rtlCol="0">
            <a:spAutoFit/>
          </a:bodyPr>
          <a:lstStyle/>
          <a:p>
            <a:r>
              <a:rPr lang="zh-CN" altLang="en-US" sz="2800" dirty="0"/>
              <a:t>思想：</a:t>
            </a:r>
          </a:p>
        </p:txBody>
      </p:sp>
      <p:sp>
        <p:nvSpPr>
          <p:cNvPr id="7" name="矩形 6"/>
          <p:cNvSpPr/>
          <p:nvPr/>
        </p:nvSpPr>
        <p:spPr>
          <a:xfrm>
            <a:off x="314631" y="3546243"/>
            <a:ext cx="1238864" cy="1100031"/>
          </a:xfrm>
          <a:prstGeom prst="rect">
            <a:avLst/>
          </a:prstGeom>
          <a:ln w="3810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400" dirty="0"/>
              <a:t>上上次</a:t>
            </a:r>
            <a:endParaRPr lang="en-US" altLang="zh-CN" sz="2400" dirty="0"/>
          </a:p>
          <a:p>
            <a:pPr algn="ctr"/>
            <a:r>
              <a:rPr lang="zh-CN" altLang="en-US" sz="3200" dirty="0"/>
              <a:t>缺页</a:t>
            </a:r>
          </a:p>
        </p:txBody>
      </p:sp>
      <p:sp>
        <p:nvSpPr>
          <p:cNvPr id="8" name="矩形 7"/>
          <p:cNvSpPr/>
          <p:nvPr/>
        </p:nvSpPr>
        <p:spPr>
          <a:xfrm>
            <a:off x="5169361" y="3543369"/>
            <a:ext cx="1238864" cy="1100031"/>
          </a:xfrm>
          <a:prstGeom prst="rect">
            <a:avLst/>
          </a:prstGeom>
          <a:ln w="3810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200" dirty="0"/>
              <a:t>上次</a:t>
            </a:r>
            <a:endParaRPr lang="en-US" altLang="zh-CN" sz="3200" dirty="0"/>
          </a:p>
          <a:p>
            <a:pPr algn="ctr"/>
            <a:r>
              <a:rPr lang="zh-CN" altLang="en-US" sz="3200" dirty="0"/>
              <a:t>缺页</a:t>
            </a:r>
          </a:p>
        </p:txBody>
      </p:sp>
      <p:sp>
        <p:nvSpPr>
          <p:cNvPr id="9" name="左大括号 8"/>
          <p:cNvSpPr/>
          <p:nvPr/>
        </p:nvSpPr>
        <p:spPr>
          <a:xfrm rot="16200000">
            <a:off x="3102077" y="2544533"/>
            <a:ext cx="530943" cy="4866972"/>
          </a:xfrm>
          <a:prstGeom prst="leftBrac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p:cNvSpPr txBox="1"/>
          <p:nvPr/>
        </p:nvSpPr>
        <p:spPr>
          <a:xfrm>
            <a:off x="1378973" y="5339605"/>
            <a:ext cx="4134465" cy="1319336"/>
          </a:xfrm>
          <a:prstGeom prst="rect">
            <a:avLst/>
          </a:prstGeom>
          <a:noFill/>
        </p:spPr>
        <p:txBody>
          <a:bodyPr wrap="none" rtlCol="0">
            <a:spAutoFit/>
          </a:bodyPr>
          <a:lstStyle/>
          <a:p>
            <a:pPr algn="ctr">
              <a:lnSpc>
                <a:spcPct val="150000"/>
              </a:lnSpc>
            </a:pPr>
            <a:r>
              <a:rPr lang="zh-CN" altLang="en-US" sz="2800" dirty="0">
                <a:highlight>
                  <a:srgbClr val="FFFF00"/>
                </a:highlight>
              </a:rPr>
              <a:t>缺页中断发生的时间间隔</a:t>
            </a:r>
            <a:endParaRPr lang="en-US" altLang="zh-CN" sz="2800" dirty="0">
              <a:highlight>
                <a:srgbClr val="FFFF00"/>
              </a:highlight>
            </a:endParaRPr>
          </a:p>
          <a:p>
            <a:pPr algn="ctr">
              <a:lnSpc>
                <a:spcPct val="150000"/>
              </a:lnSpc>
            </a:pPr>
            <a:r>
              <a:rPr lang="zh-CN" altLang="en-US" sz="2800" dirty="0">
                <a:highlight>
                  <a:srgbClr val="FFFF00"/>
                </a:highlight>
              </a:rPr>
              <a:t>与缺页率成反比</a:t>
            </a:r>
          </a:p>
        </p:txBody>
      </p:sp>
      <p:sp>
        <p:nvSpPr>
          <p:cNvPr id="11" name="矩形 10"/>
          <p:cNvSpPr/>
          <p:nvPr/>
        </p:nvSpPr>
        <p:spPr>
          <a:xfrm>
            <a:off x="7133276" y="3546243"/>
            <a:ext cx="1238864" cy="1100031"/>
          </a:xfrm>
          <a:prstGeom prst="rect">
            <a:avLst/>
          </a:prstGeom>
          <a:ln w="38100">
            <a:solidFill>
              <a:srgbClr val="FF000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200" dirty="0">
                <a:solidFill>
                  <a:srgbClr val="FF0000"/>
                </a:solidFill>
              </a:rPr>
              <a:t>下次</a:t>
            </a:r>
            <a:endParaRPr lang="en-US" altLang="zh-CN" sz="3200" dirty="0">
              <a:solidFill>
                <a:srgbClr val="FF0000"/>
              </a:solidFill>
            </a:endParaRPr>
          </a:p>
          <a:p>
            <a:pPr algn="ctr"/>
            <a:r>
              <a:rPr lang="zh-CN" altLang="en-US" sz="3200" dirty="0">
                <a:solidFill>
                  <a:srgbClr val="FF0000"/>
                </a:solidFill>
              </a:rPr>
              <a:t>缺页</a:t>
            </a:r>
          </a:p>
        </p:txBody>
      </p:sp>
      <p:cxnSp>
        <p:nvCxnSpPr>
          <p:cNvPr id="13" name="直接连接符 12"/>
          <p:cNvCxnSpPr/>
          <p:nvPr/>
        </p:nvCxnSpPr>
        <p:spPr>
          <a:xfrm>
            <a:off x="8927690" y="2015613"/>
            <a:ext cx="0" cy="398366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8219770" y="1189139"/>
            <a:ext cx="1402924" cy="673005"/>
          </a:xfrm>
          <a:prstGeom prst="rect">
            <a:avLst/>
          </a:prstGeom>
          <a:noFill/>
        </p:spPr>
        <p:txBody>
          <a:bodyPr wrap="square" rtlCol="0">
            <a:spAutoFit/>
          </a:bodyPr>
          <a:lstStyle/>
          <a:p>
            <a:pPr>
              <a:lnSpc>
                <a:spcPct val="150000"/>
              </a:lnSpc>
            </a:pPr>
            <a:r>
              <a:rPr lang="zh-CN" altLang="en-US" sz="2800" dirty="0"/>
              <a:t>阈值</a:t>
            </a:r>
            <a:r>
              <a:rPr lang="en-US" altLang="zh-CN" sz="2800" dirty="0"/>
              <a:t>F</a:t>
            </a:r>
            <a:endParaRPr lang="zh-CN" altLang="en-US" sz="2800" dirty="0"/>
          </a:p>
        </p:txBody>
      </p:sp>
      <p:sp>
        <p:nvSpPr>
          <p:cNvPr id="15" name="矩形 14"/>
          <p:cNvSpPr/>
          <p:nvPr/>
        </p:nvSpPr>
        <p:spPr>
          <a:xfrm>
            <a:off x="9254509" y="3556418"/>
            <a:ext cx="1238864" cy="1100031"/>
          </a:xfrm>
          <a:prstGeom prst="rect">
            <a:avLst/>
          </a:prstGeom>
          <a:ln w="38100">
            <a:solidFill>
              <a:srgbClr val="00B05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200" dirty="0">
                <a:solidFill>
                  <a:srgbClr val="00B050"/>
                </a:solidFill>
              </a:rPr>
              <a:t>下次</a:t>
            </a:r>
            <a:endParaRPr lang="en-US" altLang="zh-CN" sz="3200" dirty="0">
              <a:solidFill>
                <a:srgbClr val="00B050"/>
              </a:solidFill>
            </a:endParaRPr>
          </a:p>
          <a:p>
            <a:pPr algn="ctr"/>
            <a:r>
              <a:rPr lang="zh-CN" altLang="en-US" sz="3200" dirty="0">
                <a:solidFill>
                  <a:srgbClr val="00B050"/>
                </a:solidFill>
              </a:rPr>
              <a:t>缺页</a:t>
            </a:r>
          </a:p>
        </p:txBody>
      </p:sp>
      <p:sp>
        <p:nvSpPr>
          <p:cNvPr id="16" name="矩形 15"/>
          <p:cNvSpPr/>
          <p:nvPr/>
        </p:nvSpPr>
        <p:spPr>
          <a:xfrm>
            <a:off x="10825105" y="3556418"/>
            <a:ext cx="1238864" cy="1100031"/>
          </a:xfrm>
          <a:prstGeom prst="rect">
            <a:avLst/>
          </a:prstGeom>
          <a:ln w="38100">
            <a:solidFill>
              <a:srgbClr val="0070C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200" dirty="0">
                <a:solidFill>
                  <a:srgbClr val="0070C0"/>
                </a:solidFill>
              </a:rPr>
              <a:t>下次</a:t>
            </a:r>
            <a:endParaRPr lang="en-US" altLang="zh-CN" sz="3200" dirty="0">
              <a:solidFill>
                <a:srgbClr val="0070C0"/>
              </a:solidFill>
            </a:endParaRPr>
          </a:p>
          <a:p>
            <a:pPr algn="ctr"/>
            <a:r>
              <a:rPr lang="zh-CN" altLang="en-US" sz="3200" dirty="0">
                <a:solidFill>
                  <a:srgbClr val="0070C0"/>
                </a:solidFill>
              </a:rPr>
              <a:t>缺页</a:t>
            </a:r>
          </a:p>
        </p:txBody>
      </p:sp>
      <p:sp>
        <p:nvSpPr>
          <p:cNvPr id="17" name="左大括号 16"/>
          <p:cNvSpPr/>
          <p:nvPr/>
        </p:nvSpPr>
        <p:spPr>
          <a:xfrm rot="16200000">
            <a:off x="6543371" y="3976916"/>
            <a:ext cx="530943" cy="2015611"/>
          </a:xfrm>
          <a:prstGeom prst="leftBrac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6101835" y="5091201"/>
            <a:ext cx="1636152" cy="673005"/>
          </a:xfrm>
          <a:prstGeom prst="rect">
            <a:avLst/>
          </a:prstGeom>
          <a:noFill/>
        </p:spPr>
        <p:txBody>
          <a:bodyPr wrap="square" rtlCol="0">
            <a:spAutoFit/>
          </a:bodyPr>
          <a:lstStyle/>
          <a:p>
            <a:pPr>
              <a:lnSpc>
                <a:spcPct val="150000"/>
              </a:lnSpc>
            </a:pPr>
            <a:r>
              <a:rPr lang="zh-CN" altLang="en-US" sz="2800" dirty="0"/>
              <a:t>间隔太短</a:t>
            </a:r>
          </a:p>
        </p:txBody>
      </p:sp>
      <p:sp>
        <p:nvSpPr>
          <p:cNvPr id="21" name="左大括号 20"/>
          <p:cNvSpPr/>
          <p:nvPr/>
        </p:nvSpPr>
        <p:spPr>
          <a:xfrm rot="16200000">
            <a:off x="8393830" y="2942826"/>
            <a:ext cx="536626" cy="5722215"/>
          </a:xfrm>
          <a:prstGeom prst="leftBrace">
            <a:avLst/>
          </a:prstGeom>
          <a:ln w="28575">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文本框 21"/>
          <p:cNvSpPr txBox="1"/>
          <p:nvPr/>
        </p:nvSpPr>
        <p:spPr>
          <a:xfrm>
            <a:off x="7924827" y="5985936"/>
            <a:ext cx="1631890" cy="673005"/>
          </a:xfrm>
          <a:prstGeom prst="rect">
            <a:avLst/>
          </a:prstGeom>
          <a:noFill/>
        </p:spPr>
        <p:txBody>
          <a:bodyPr wrap="square" rtlCol="0">
            <a:spAutoFit/>
          </a:bodyPr>
          <a:lstStyle/>
          <a:p>
            <a:pPr>
              <a:lnSpc>
                <a:spcPct val="150000"/>
              </a:lnSpc>
            </a:pPr>
            <a:r>
              <a:rPr lang="zh-CN" altLang="en-US" sz="2800" dirty="0"/>
              <a:t>间隔较长</a:t>
            </a:r>
          </a:p>
        </p:txBody>
      </p:sp>
      <p:cxnSp>
        <p:nvCxnSpPr>
          <p:cNvPr id="24" name="直接箭头连接符 23"/>
          <p:cNvCxnSpPr>
            <a:stCxn id="11" idx="0"/>
          </p:cNvCxnSpPr>
          <p:nvPr/>
        </p:nvCxnSpPr>
        <p:spPr>
          <a:xfrm flipV="1">
            <a:off x="7752708" y="2910348"/>
            <a:ext cx="0" cy="635895"/>
          </a:xfrm>
          <a:prstGeom prst="straightConnector1">
            <a:avLst/>
          </a:prstGeom>
          <a:ln w="38100">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5" name="文本框 24"/>
          <p:cNvSpPr txBox="1"/>
          <p:nvPr/>
        </p:nvSpPr>
        <p:spPr>
          <a:xfrm>
            <a:off x="6735255" y="2002456"/>
            <a:ext cx="2069689" cy="954107"/>
          </a:xfrm>
          <a:prstGeom prst="rect">
            <a:avLst/>
          </a:prstGeom>
          <a:noFill/>
        </p:spPr>
        <p:txBody>
          <a:bodyPr wrap="square" rtlCol="0">
            <a:spAutoFit/>
          </a:bodyPr>
          <a:lstStyle/>
          <a:p>
            <a:pPr algn="ctr"/>
            <a:r>
              <a:rPr lang="zh-CN" altLang="en-US" sz="2800" dirty="0"/>
              <a:t>该页加入</a:t>
            </a:r>
            <a:endParaRPr lang="en-US" altLang="zh-CN" sz="2800" dirty="0"/>
          </a:p>
          <a:p>
            <a:pPr algn="ctr"/>
            <a:r>
              <a:rPr lang="zh-CN" altLang="en-US" sz="2800" dirty="0"/>
              <a:t>驻留集</a:t>
            </a:r>
          </a:p>
        </p:txBody>
      </p:sp>
      <p:cxnSp>
        <p:nvCxnSpPr>
          <p:cNvPr id="27" name="直接连接符 26"/>
          <p:cNvCxnSpPr/>
          <p:nvPr/>
        </p:nvCxnSpPr>
        <p:spPr>
          <a:xfrm>
            <a:off x="10702358" y="2015613"/>
            <a:ext cx="0" cy="398366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10148667" y="1196543"/>
            <a:ext cx="1374584" cy="673005"/>
          </a:xfrm>
          <a:prstGeom prst="rect">
            <a:avLst/>
          </a:prstGeom>
          <a:noFill/>
        </p:spPr>
        <p:txBody>
          <a:bodyPr wrap="square" rtlCol="0">
            <a:spAutoFit/>
          </a:bodyPr>
          <a:lstStyle/>
          <a:p>
            <a:pPr>
              <a:lnSpc>
                <a:spcPct val="150000"/>
              </a:lnSpc>
            </a:pPr>
            <a:r>
              <a:rPr lang="zh-CN" altLang="en-US" sz="2800" dirty="0"/>
              <a:t>阈值</a:t>
            </a:r>
            <a:r>
              <a:rPr lang="en-US" altLang="zh-CN" sz="2800" dirty="0"/>
              <a:t>F2</a:t>
            </a:r>
            <a:endParaRPr lang="zh-CN" altLang="en-US" sz="2800" dirty="0"/>
          </a:p>
        </p:txBody>
      </p:sp>
      <p:cxnSp>
        <p:nvCxnSpPr>
          <p:cNvPr id="29" name="直接箭头连接符 28"/>
          <p:cNvCxnSpPr/>
          <p:nvPr/>
        </p:nvCxnSpPr>
        <p:spPr>
          <a:xfrm flipV="1">
            <a:off x="11469249" y="2910348"/>
            <a:ext cx="0" cy="635895"/>
          </a:xfrm>
          <a:prstGeom prst="straightConnector1">
            <a:avLst/>
          </a:prstGeom>
          <a:ln w="38100">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30" name="文本框 29"/>
          <p:cNvSpPr txBox="1"/>
          <p:nvPr/>
        </p:nvSpPr>
        <p:spPr>
          <a:xfrm>
            <a:off x="10795453" y="1979193"/>
            <a:ext cx="1438226" cy="954107"/>
          </a:xfrm>
          <a:prstGeom prst="rect">
            <a:avLst/>
          </a:prstGeom>
          <a:noFill/>
        </p:spPr>
        <p:txBody>
          <a:bodyPr wrap="square" rtlCol="0">
            <a:spAutoFit/>
          </a:bodyPr>
          <a:lstStyle/>
          <a:p>
            <a:pPr algn="ctr"/>
            <a:r>
              <a:rPr lang="zh-CN" altLang="en-US" sz="2800" dirty="0"/>
              <a:t>淘汰</a:t>
            </a:r>
            <a:endParaRPr lang="en-US" altLang="zh-CN" sz="2800" dirty="0"/>
          </a:p>
          <a:p>
            <a:pPr algn="ctr"/>
            <a:r>
              <a:rPr lang="zh-CN" altLang="en-US" sz="2800" dirty="0"/>
              <a:t>使用位</a:t>
            </a:r>
            <a:r>
              <a:rPr lang="en-US" altLang="zh-CN" sz="2800" dirty="0"/>
              <a:t>0</a:t>
            </a:r>
            <a:endParaRPr lang="zh-CN" altLang="en-US" sz="2800" dirty="0"/>
          </a:p>
        </p:txBody>
      </p:sp>
      <p:sp>
        <p:nvSpPr>
          <p:cNvPr id="31" name="文本框 30"/>
          <p:cNvSpPr txBox="1"/>
          <p:nvPr/>
        </p:nvSpPr>
        <p:spPr>
          <a:xfrm>
            <a:off x="1048871" y="1458051"/>
            <a:ext cx="5359354" cy="1815882"/>
          </a:xfrm>
          <a:prstGeom prst="rect">
            <a:avLst/>
          </a:prstGeom>
          <a:noFill/>
        </p:spPr>
        <p:txBody>
          <a:bodyPr wrap="square" rtlCol="0">
            <a:spAutoFit/>
          </a:bodyPr>
          <a:lstStyle/>
          <a:p>
            <a:r>
              <a:rPr lang="zh-CN" altLang="en-US" sz="2800" dirty="0"/>
              <a:t>被访问</a:t>
            </a:r>
            <a:r>
              <a:rPr lang="en-US" altLang="zh-CN" sz="2800" dirty="0">
                <a:sym typeface="Wingdings" panose="05000000000000000000" pitchFamily="2" charset="2"/>
              </a:rPr>
              <a:t></a:t>
            </a:r>
            <a:r>
              <a:rPr lang="zh-CN" altLang="en-US" sz="2800" dirty="0">
                <a:sym typeface="Wingdings" panose="05000000000000000000" pitchFamily="2" charset="2"/>
              </a:rPr>
              <a:t>使用位置为</a:t>
            </a:r>
            <a:r>
              <a:rPr lang="en-US" altLang="zh-CN" sz="2800" dirty="0">
                <a:sym typeface="Wingdings" panose="05000000000000000000" pitchFamily="2" charset="2"/>
              </a:rPr>
              <a:t>1</a:t>
            </a:r>
          </a:p>
          <a:p>
            <a:r>
              <a:rPr lang="zh-CN" altLang="en-US" sz="2800" dirty="0">
                <a:sym typeface="Wingdings" panose="05000000000000000000" pitchFamily="2" charset="2"/>
              </a:rPr>
              <a:t>缺页间隔过短</a:t>
            </a:r>
            <a:r>
              <a:rPr lang="en-US" altLang="zh-CN" sz="2800" dirty="0">
                <a:sym typeface="Wingdings" panose="05000000000000000000" pitchFamily="2" charset="2"/>
              </a:rPr>
              <a:t></a:t>
            </a:r>
            <a:r>
              <a:rPr lang="zh-CN" altLang="en-US" sz="2800" dirty="0">
                <a:sym typeface="Wingdings" panose="05000000000000000000" pitchFamily="2" charset="2"/>
              </a:rPr>
              <a:t>加该页</a:t>
            </a:r>
            <a:endParaRPr lang="en-US" altLang="zh-CN" sz="2800" dirty="0">
              <a:sym typeface="Wingdings" panose="05000000000000000000" pitchFamily="2" charset="2"/>
            </a:endParaRPr>
          </a:p>
          <a:p>
            <a:r>
              <a:rPr lang="zh-CN" altLang="en-US" sz="2800" dirty="0">
                <a:sym typeface="Wingdings" panose="05000000000000000000" pitchFamily="2" charset="2"/>
              </a:rPr>
              <a:t>缺页间隔过长</a:t>
            </a:r>
            <a:r>
              <a:rPr lang="en-US" altLang="zh-CN" sz="2800" dirty="0">
                <a:sym typeface="Wingdings" panose="05000000000000000000" pitchFamily="2" charset="2"/>
              </a:rPr>
              <a:t></a:t>
            </a:r>
            <a:r>
              <a:rPr lang="zh-CN" altLang="en-US" sz="2800" dirty="0">
                <a:sym typeface="Wingdings" panose="05000000000000000000" pitchFamily="2" charset="2"/>
              </a:rPr>
              <a:t>淘汰使用位</a:t>
            </a:r>
            <a:r>
              <a:rPr lang="en-US" altLang="zh-CN" sz="2800" dirty="0">
                <a:sym typeface="Wingdings" panose="05000000000000000000" pitchFamily="2" charset="2"/>
              </a:rPr>
              <a:t>0</a:t>
            </a:r>
            <a:r>
              <a:rPr lang="zh-CN" altLang="en-US" sz="2800" dirty="0">
                <a:sym typeface="Wingdings" panose="05000000000000000000" pitchFamily="2" charset="2"/>
              </a:rPr>
              <a:t>的页</a:t>
            </a:r>
            <a:endParaRPr lang="en-US" altLang="zh-CN" sz="2800" dirty="0">
              <a:sym typeface="Wingdings" panose="05000000000000000000" pitchFamily="2" charset="2"/>
            </a:endParaRPr>
          </a:p>
          <a:p>
            <a:r>
              <a:rPr lang="zh-CN" altLang="en-US" sz="2800" dirty="0">
                <a:sym typeface="Wingdings" panose="05000000000000000000" pitchFamily="2" charset="2"/>
              </a:rPr>
              <a:t>缺页</a:t>
            </a:r>
            <a:r>
              <a:rPr lang="en-US" altLang="zh-CN" sz="2800" dirty="0">
                <a:sym typeface="Wingdings" panose="05000000000000000000" pitchFamily="2" charset="2"/>
              </a:rPr>
              <a:t></a:t>
            </a:r>
            <a:r>
              <a:rPr lang="zh-CN" altLang="en-US" sz="2800" dirty="0">
                <a:sym typeface="Wingdings" panose="05000000000000000000" pitchFamily="2" charset="2"/>
              </a:rPr>
              <a:t>驻留页使用位全置为</a:t>
            </a:r>
            <a:r>
              <a:rPr lang="en-US" altLang="zh-CN" sz="2800" dirty="0">
                <a:sym typeface="Wingdings" panose="05000000000000000000" pitchFamily="2" charset="2"/>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bldLvl="0" animBg="1"/>
      <p:bldP spid="9" grpId="0" bldLvl="0" animBg="1"/>
      <p:bldP spid="10" grpId="0"/>
      <p:bldP spid="11" grpId="0" bldLvl="0" animBg="1"/>
      <p:bldP spid="14" grpId="0"/>
      <p:bldP spid="15" grpId="0" bldLvl="0" animBg="1"/>
      <p:bldP spid="16" grpId="0" bldLvl="0" animBg="1"/>
      <p:bldP spid="17" grpId="0" bldLvl="0" animBg="1"/>
      <p:bldP spid="20" grpId="0"/>
      <p:bldP spid="21" grpId="0" bldLvl="0" animBg="1"/>
      <p:bldP spid="22" grpId="0"/>
      <p:bldP spid="25" grpId="0"/>
      <p:bldP spid="28" grpId="0"/>
      <p:bldP spid="30" grpId="0"/>
      <p:bldP spid="3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75</a:t>
            </a:fld>
            <a:endParaRPr lang="zh-CN" altLang="en-US"/>
          </a:p>
        </p:txBody>
      </p:sp>
      <p:sp>
        <p:nvSpPr>
          <p:cNvPr id="3" name="Title 1"/>
          <p:cNvSpPr>
            <a:spLocks noGrp="1"/>
          </p:cNvSpPr>
          <p:nvPr/>
        </p:nvSpPr>
        <p:spPr>
          <a:xfrm>
            <a:off x="152401" y="416472"/>
            <a:ext cx="9144000" cy="893474"/>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hlinkClick r:id="rId2"/>
              </a:rPr>
              <a:t>可变采样间隔的工作集</a:t>
            </a:r>
            <a:endParaRPr lang="en-US" altLang="zh-CN" sz="4400" b="1" dirty="0"/>
          </a:p>
          <a:p>
            <a:r>
              <a:rPr lang="en-US" altLang="zh-CN" b="1" dirty="0">
                <a:solidFill>
                  <a:srgbClr val="FF0000"/>
                </a:solidFill>
              </a:rPr>
              <a:t>V</a:t>
            </a:r>
            <a:r>
              <a:rPr lang="en-US" altLang="zh-CN" b="1" dirty="0"/>
              <a:t>ariable-interval </a:t>
            </a:r>
            <a:r>
              <a:rPr lang="en-US" altLang="zh-CN" b="1" dirty="0">
                <a:solidFill>
                  <a:srgbClr val="FF0000"/>
                </a:solidFill>
              </a:rPr>
              <a:t>S</a:t>
            </a:r>
            <a:r>
              <a:rPr lang="en-US" altLang="zh-CN" b="1" dirty="0"/>
              <a:t>ampled </a:t>
            </a:r>
            <a:r>
              <a:rPr lang="en-US" altLang="zh-CN" b="1" dirty="0">
                <a:solidFill>
                  <a:srgbClr val="FF0000"/>
                </a:solidFill>
              </a:rPr>
              <a:t>W</a:t>
            </a:r>
            <a:r>
              <a:rPr lang="en-US" altLang="zh-CN" b="1" dirty="0"/>
              <a:t>orking </a:t>
            </a:r>
            <a:r>
              <a:rPr lang="en-US" altLang="zh-CN" b="1" dirty="0">
                <a:solidFill>
                  <a:srgbClr val="FF0000"/>
                </a:solidFill>
              </a:rPr>
              <a:t>S</a:t>
            </a:r>
            <a:r>
              <a:rPr lang="en-US" altLang="zh-CN" b="1" dirty="0"/>
              <a:t>et, VSWS</a:t>
            </a:r>
            <a:endParaRPr lang="zh-CN" altLang="en-US" b="1" dirty="0"/>
          </a:p>
        </p:txBody>
      </p:sp>
      <p:sp>
        <p:nvSpPr>
          <p:cNvPr id="4" name="矩形: 圆角 3"/>
          <p:cNvSpPr/>
          <p:nvPr/>
        </p:nvSpPr>
        <p:spPr>
          <a:xfrm>
            <a:off x="1889919" y="1279574"/>
            <a:ext cx="7589361" cy="2149426"/>
          </a:xfrm>
          <a:prstGeom prst="roundRect">
            <a:avLst/>
          </a:prstGeom>
          <a:solidFill>
            <a:schemeClr val="bg2"/>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5" name="文本框 4"/>
          <p:cNvSpPr txBox="1"/>
          <p:nvPr/>
        </p:nvSpPr>
        <p:spPr>
          <a:xfrm>
            <a:off x="1966453" y="1340318"/>
            <a:ext cx="4706738" cy="523220"/>
          </a:xfrm>
          <a:prstGeom prst="rect">
            <a:avLst/>
          </a:prstGeom>
          <a:noFill/>
        </p:spPr>
        <p:txBody>
          <a:bodyPr wrap="none" rtlCol="0">
            <a:spAutoFit/>
          </a:bodyPr>
          <a:lstStyle/>
          <a:p>
            <a:r>
              <a:rPr lang="en-US" altLang="zh-CN" sz="2800" b="1" dirty="0"/>
              <a:t>PFF</a:t>
            </a:r>
            <a:r>
              <a:rPr lang="zh-CN" altLang="en-US" sz="2800" b="1" dirty="0"/>
              <a:t>缺点</a:t>
            </a:r>
            <a:r>
              <a:rPr lang="en-US" altLang="zh-CN" sz="2800" b="1" dirty="0"/>
              <a:t>--</a:t>
            </a:r>
            <a:r>
              <a:rPr lang="zh-CN" altLang="en-US" sz="2800" b="1" dirty="0"/>
              <a:t>局部过渡性问题：</a:t>
            </a:r>
          </a:p>
        </p:txBody>
      </p:sp>
      <p:sp>
        <p:nvSpPr>
          <p:cNvPr id="6" name="文本框 5"/>
          <p:cNvSpPr txBox="1"/>
          <p:nvPr/>
        </p:nvSpPr>
        <p:spPr>
          <a:xfrm>
            <a:off x="2518151" y="1863538"/>
            <a:ext cx="6686810" cy="1319336"/>
          </a:xfrm>
          <a:prstGeom prst="rect">
            <a:avLst/>
          </a:prstGeom>
          <a:noFill/>
        </p:spPr>
        <p:txBody>
          <a:bodyPr wrap="square" rtlCol="0">
            <a:spAutoFit/>
          </a:bodyPr>
          <a:lstStyle/>
          <a:p>
            <a:pPr>
              <a:lnSpc>
                <a:spcPct val="150000"/>
              </a:lnSpc>
            </a:pPr>
            <a:r>
              <a:rPr lang="zh-CN" altLang="en-US" sz="2800" dirty="0"/>
              <a:t>在转移到新局部性阶段的过渡性阶段中，快速而连续的缺页导致驻留集急剧膨胀。</a:t>
            </a:r>
          </a:p>
        </p:txBody>
      </p:sp>
      <p:sp>
        <p:nvSpPr>
          <p:cNvPr id="9" name="矩形: 圆角 8"/>
          <p:cNvSpPr/>
          <p:nvPr/>
        </p:nvSpPr>
        <p:spPr>
          <a:xfrm>
            <a:off x="1889919" y="3894542"/>
            <a:ext cx="7589361" cy="2719618"/>
          </a:xfrm>
          <a:prstGeom prst="roundRect">
            <a:avLst/>
          </a:prstGeom>
          <a:solidFill>
            <a:schemeClr val="bg2"/>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0" name="文本框 9"/>
          <p:cNvSpPr txBox="1"/>
          <p:nvPr/>
        </p:nvSpPr>
        <p:spPr>
          <a:xfrm>
            <a:off x="1966453" y="3955286"/>
            <a:ext cx="4025461" cy="523220"/>
          </a:xfrm>
          <a:prstGeom prst="rect">
            <a:avLst/>
          </a:prstGeom>
          <a:noFill/>
        </p:spPr>
        <p:txBody>
          <a:bodyPr wrap="none" rtlCol="0">
            <a:spAutoFit/>
          </a:bodyPr>
          <a:lstStyle/>
          <a:p>
            <a:r>
              <a:rPr lang="en-US" altLang="zh-CN" sz="2800" b="1" dirty="0"/>
              <a:t>VSWS</a:t>
            </a:r>
            <a:r>
              <a:rPr lang="zh-CN" altLang="en-US" sz="2800" b="1" dirty="0"/>
              <a:t>策略的三个参数：</a:t>
            </a:r>
          </a:p>
        </p:txBody>
      </p:sp>
      <p:sp>
        <p:nvSpPr>
          <p:cNvPr id="11" name="文本框 10"/>
          <p:cNvSpPr txBox="1"/>
          <p:nvPr/>
        </p:nvSpPr>
        <p:spPr>
          <a:xfrm>
            <a:off x="2518151" y="4478506"/>
            <a:ext cx="6686810" cy="1965666"/>
          </a:xfrm>
          <a:prstGeom prst="rect">
            <a:avLst/>
          </a:prstGeom>
          <a:noFill/>
        </p:spPr>
        <p:txBody>
          <a:bodyPr wrap="square" rtlCol="0">
            <a:spAutoFit/>
          </a:bodyPr>
          <a:lstStyle/>
          <a:p>
            <a:pPr>
              <a:lnSpc>
                <a:spcPct val="150000"/>
              </a:lnSpc>
            </a:pPr>
            <a:r>
              <a:rPr lang="en-US" altLang="zh-CN" sz="2800" dirty="0"/>
              <a:t>M: </a:t>
            </a:r>
            <a:r>
              <a:rPr lang="zh-CN" altLang="en-US" sz="2800" dirty="0"/>
              <a:t>采样区间的最</a:t>
            </a:r>
            <a:r>
              <a:rPr lang="zh-CN" altLang="en-US" sz="2800" b="1" dirty="0">
                <a:solidFill>
                  <a:srgbClr val="FF0000"/>
                </a:solidFill>
              </a:rPr>
              <a:t>小</a:t>
            </a:r>
            <a:r>
              <a:rPr lang="zh-CN" altLang="en-US" sz="2800" dirty="0"/>
              <a:t>宽度</a:t>
            </a:r>
            <a:endParaRPr lang="en-US" altLang="zh-CN" sz="2800" dirty="0"/>
          </a:p>
          <a:p>
            <a:pPr>
              <a:lnSpc>
                <a:spcPct val="150000"/>
              </a:lnSpc>
            </a:pPr>
            <a:r>
              <a:rPr lang="en-US" altLang="zh-CN" sz="2800" dirty="0"/>
              <a:t>L:  </a:t>
            </a:r>
            <a:r>
              <a:rPr lang="zh-CN" altLang="en-US" sz="2800" dirty="0"/>
              <a:t>采样区间的最</a:t>
            </a:r>
            <a:r>
              <a:rPr lang="zh-CN" altLang="en-US" sz="2800" b="1" dirty="0">
                <a:solidFill>
                  <a:srgbClr val="FF0000"/>
                </a:solidFill>
              </a:rPr>
              <a:t>大</a:t>
            </a:r>
            <a:r>
              <a:rPr lang="zh-CN" altLang="en-US" sz="2800" dirty="0"/>
              <a:t>宽度</a:t>
            </a:r>
            <a:endParaRPr lang="en-US" altLang="zh-CN" sz="2800" dirty="0"/>
          </a:p>
          <a:p>
            <a:pPr>
              <a:lnSpc>
                <a:spcPct val="150000"/>
              </a:lnSpc>
            </a:pPr>
            <a:r>
              <a:rPr lang="en-US" altLang="zh-CN" sz="2800" dirty="0"/>
              <a:t>Q: </a:t>
            </a:r>
            <a:r>
              <a:rPr lang="zh-CN" altLang="en-US" sz="2800" dirty="0"/>
              <a:t>采样实例间允许发生的缺页中断数量</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76</a:t>
            </a:fld>
            <a:endParaRPr lang="zh-CN" altLang="en-US"/>
          </a:p>
        </p:txBody>
      </p:sp>
      <p:sp>
        <p:nvSpPr>
          <p:cNvPr id="3" name="Title 1"/>
          <p:cNvSpPr>
            <a:spLocks noGrp="1"/>
          </p:cNvSpPr>
          <p:nvPr/>
        </p:nvSpPr>
        <p:spPr>
          <a:xfrm>
            <a:off x="324464" y="99584"/>
            <a:ext cx="2851355" cy="8934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VSWS</a:t>
            </a:r>
            <a:r>
              <a:rPr lang="zh-CN" altLang="en-US" b="1" dirty="0"/>
              <a:t>策略</a:t>
            </a:r>
          </a:p>
        </p:txBody>
      </p:sp>
      <p:sp>
        <p:nvSpPr>
          <p:cNvPr id="4" name="矩形 3"/>
          <p:cNvSpPr/>
          <p:nvPr/>
        </p:nvSpPr>
        <p:spPr>
          <a:xfrm>
            <a:off x="324464" y="2808823"/>
            <a:ext cx="1238864" cy="1100031"/>
          </a:xfrm>
          <a:prstGeom prst="rect">
            <a:avLst/>
          </a:prstGeom>
          <a:ln w="38100">
            <a:solidFill>
              <a:schemeClr val="tx1"/>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3200" dirty="0"/>
              <a:t>上次</a:t>
            </a:r>
            <a:endParaRPr lang="en-US" altLang="zh-CN" sz="3200" dirty="0"/>
          </a:p>
          <a:p>
            <a:pPr algn="ctr"/>
            <a:r>
              <a:rPr lang="zh-CN" altLang="en-US" sz="3200" dirty="0"/>
              <a:t>采样</a:t>
            </a:r>
            <a:endParaRPr lang="zh-CN" altLang="en-US" sz="4000" dirty="0"/>
          </a:p>
        </p:txBody>
      </p:sp>
      <p:sp>
        <p:nvSpPr>
          <p:cNvPr id="5" name="矩形 4"/>
          <p:cNvSpPr/>
          <p:nvPr/>
        </p:nvSpPr>
        <p:spPr>
          <a:xfrm>
            <a:off x="9820020" y="2808823"/>
            <a:ext cx="1238864" cy="1100031"/>
          </a:xfrm>
          <a:prstGeom prst="rect">
            <a:avLst/>
          </a:prstGeom>
          <a:ln w="38100">
            <a:solidFill>
              <a:srgbClr val="FF000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solidFill>
                  <a:srgbClr val="FF0000"/>
                </a:solidFill>
              </a:rPr>
              <a:t>第</a:t>
            </a:r>
            <a:r>
              <a:rPr lang="en-US" altLang="zh-CN" sz="2800" dirty="0">
                <a:solidFill>
                  <a:srgbClr val="FF0000"/>
                </a:solidFill>
              </a:rPr>
              <a:t>Q</a:t>
            </a:r>
            <a:r>
              <a:rPr lang="zh-CN" altLang="en-US" sz="2800" dirty="0">
                <a:solidFill>
                  <a:srgbClr val="FF0000"/>
                </a:solidFill>
              </a:rPr>
              <a:t>次</a:t>
            </a:r>
            <a:endParaRPr lang="en-US" altLang="zh-CN" sz="2800" dirty="0">
              <a:solidFill>
                <a:srgbClr val="FF0000"/>
              </a:solidFill>
            </a:endParaRPr>
          </a:p>
          <a:p>
            <a:pPr algn="ctr"/>
            <a:r>
              <a:rPr lang="zh-CN" altLang="en-US" sz="3200" dirty="0">
                <a:solidFill>
                  <a:srgbClr val="FF0000"/>
                </a:solidFill>
              </a:rPr>
              <a:t>缺页</a:t>
            </a:r>
          </a:p>
        </p:txBody>
      </p:sp>
      <p:sp>
        <p:nvSpPr>
          <p:cNvPr id="6" name="左大括号 5"/>
          <p:cNvSpPr/>
          <p:nvPr/>
        </p:nvSpPr>
        <p:spPr>
          <a:xfrm rot="16200000">
            <a:off x="4670322" y="248701"/>
            <a:ext cx="530943" cy="7983796"/>
          </a:xfrm>
          <a:prstGeom prst="leftBrace">
            <a:avLst/>
          </a:prstGeom>
          <a:ln w="28575">
            <a:solidFill>
              <a:srgbClr val="FF0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2885768" y="4477103"/>
            <a:ext cx="4100050" cy="954107"/>
          </a:xfrm>
          <a:prstGeom prst="rect">
            <a:avLst/>
          </a:prstGeom>
          <a:noFill/>
        </p:spPr>
        <p:txBody>
          <a:bodyPr wrap="square" rtlCol="0">
            <a:spAutoFit/>
          </a:bodyPr>
          <a:lstStyle/>
          <a:p>
            <a:pPr algn="ctr"/>
            <a:r>
              <a:rPr lang="zh-CN" altLang="en-US" sz="2800" dirty="0">
                <a:solidFill>
                  <a:srgbClr val="FF0000"/>
                </a:solidFill>
              </a:rPr>
              <a:t>间隔达到最大</a:t>
            </a:r>
            <a:r>
              <a:rPr lang="en-US" altLang="zh-CN" sz="2800" dirty="0">
                <a:solidFill>
                  <a:srgbClr val="FF0000"/>
                </a:solidFill>
              </a:rPr>
              <a:t>L</a:t>
            </a:r>
          </a:p>
          <a:p>
            <a:pPr algn="ctr"/>
            <a:r>
              <a:rPr lang="zh-CN" altLang="en-US" sz="2800" dirty="0">
                <a:solidFill>
                  <a:srgbClr val="FF0000"/>
                </a:solidFill>
              </a:rPr>
              <a:t>进行一次扫描使用位</a:t>
            </a:r>
          </a:p>
        </p:txBody>
      </p:sp>
      <p:cxnSp>
        <p:nvCxnSpPr>
          <p:cNvPr id="10" name="直接连接符 9"/>
          <p:cNvCxnSpPr/>
          <p:nvPr/>
        </p:nvCxnSpPr>
        <p:spPr>
          <a:xfrm>
            <a:off x="8927690" y="2015613"/>
            <a:ext cx="0" cy="398366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127819" y="5989584"/>
            <a:ext cx="10668000" cy="523220"/>
          </a:xfrm>
          <a:prstGeom prst="rect">
            <a:avLst/>
          </a:prstGeom>
          <a:noFill/>
        </p:spPr>
        <p:txBody>
          <a:bodyPr wrap="square" rtlCol="0">
            <a:spAutoFit/>
          </a:bodyPr>
          <a:lstStyle/>
          <a:p>
            <a:r>
              <a:rPr lang="zh-CN" altLang="en-US" sz="2800" dirty="0"/>
              <a:t>扫描使用位：驻留集中，使用位</a:t>
            </a:r>
            <a:r>
              <a:rPr lang="en-US" altLang="zh-CN" sz="2800" dirty="0"/>
              <a:t>0</a:t>
            </a:r>
            <a:r>
              <a:rPr lang="zh-CN" altLang="en-US" sz="2800" dirty="0"/>
              <a:t>的所有页淘汰，之后</a:t>
            </a:r>
            <a:r>
              <a:rPr lang="en-US" altLang="zh-CN" sz="2800" dirty="0"/>
              <a:t>1</a:t>
            </a:r>
            <a:r>
              <a:rPr lang="zh-CN" altLang="en-US" sz="2800" dirty="0"/>
              <a:t>的页置为</a:t>
            </a:r>
            <a:r>
              <a:rPr lang="en-US" altLang="zh-CN" sz="2800" dirty="0"/>
              <a:t>0</a:t>
            </a:r>
            <a:endParaRPr lang="zh-CN" altLang="en-US" sz="2800" dirty="0"/>
          </a:p>
        </p:txBody>
      </p:sp>
      <p:sp>
        <p:nvSpPr>
          <p:cNvPr id="13" name="矩形 12"/>
          <p:cNvSpPr/>
          <p:nvPr/>
        </p:nvSpPr>
        <p:spPr>
          <a:xfrm>
            <a:off x="4489654" y="2808317"/>
            <a:ext cx="1238864" cy="1100031"/>
          </a:xfrm>
          <a:prstGeom prst="rect">
            <a:avLst/>
          </a:prstGeom>
          <a:ln w="38100">
            <a:solidFill>
              <a:srgbClr val="00B05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solidFill>
                  <a:srgbClr val="00B050"/>
                </a:solidFill>
              </a:rPr>
              <a:t>第</a:t>
            </a:r>
            <a:r>
              <a:rPr lang="en-US" altLang="zh-CN" sz="2800" dirty="0">
                <a:solidFill>
                  <a:srgbClr val="00B050"/>
                </a:solidFill>
              </a:rPr>
              <a:t>Q</a:t>
            </a:r>
            <a:r>
              <a:rPr lang="zh-CN" altLang="en-US" sz="2800" dirty="0">
                <a:solidFill>
                  <a:srgbClr val="00B050"/>
                </a:solidFill>
              </a:rPr>
              <a:t>次</a:t>
            </a:r>
            <a:endParaRPr lang="en-US" altLang="zh-CN" sz="2800" dirty="0">
              <a:solidFill>
                <a:srgbClr val="00B050"/>
              </a:solidFill>
            </a:endParaRPr>
          </a:p>
          <a:p>
            <a:pPr algn="ctr"/>
            <a:r>
              <a:rPr lang="zh-CN" altLang="en-US" sz="3200" dirty="0">
                <a:solidFill>
                  <a:srgbClr val="00B050"/>
                </a:solidFill>
              </a:rPr>
              <a:t>缺页</a:t>
            </a:r>
          </a:p>
        </p:txBody>
      </p:sp>
      <p:cxnSp>
        <p:nvCxnSpPr>
          <p:cNvPr id="14" name="直接连接符 13"/>
          <p:cNvCxnSpPr/>
          <p:nvPr/>
        </p:nvCxnSpPr>
        <p:spPr>
          <a:xfrm>
            <a:off x="6602361" y="2015613"/>
            <a:ext cx="0" cy="3983660"/>
          </a:xfrm>
          <a:prstGeom prst="line">
            <a:avLst/>
          </a:prstGeom>
          <a:ln w="381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6" name="左大括号 15"/>
          <p:cNvSpPr/>
          <p:nvPr/>
        </p:nvSpPr>
        <p:spPr>
          <a:xfrm rot="5400000" flipV="1">
            <a:off x="2777610" y="377382"/>
            <a:ext cx="530944" cy="4198378"/>
          </a:xfrm>
          <a:prstGeom prst="leftBrace">
            <a:avLst/>
          </a:prstGeom>
          <a:ln w="28575">
            <a:solidFill>
              <a:srgbClr val="00B05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p:cNvSpPr txBox="1"/>
          <p:nvPr/>
        </p:nvSpPr>
        <p:spPr>
          <a:xfrm>
            <a:off x="1042222" y="826104"/>
            <a:ext cx="4100050" cy="1384995"/>
          </a:xfrm>
          <a:prstGeom prst="rect">
            <a:avLst/>
          </a:prstGeom>
          <a:noFill/>
        </p:spPr>
        <p:txBody>
          <a:bodyPr wrap="square" rtlCol="0">
            <a:spAutoFit/>
          </a:bodyPr>
          <a:lstStyle/>
          <a:p>
            <a:pPr algn="ctr"/>
            <a:r>
              <a:rPr lang="zh-CN" altLang="en-US" sz="2800" dirty="0">
                <a:solidFill>
                  <a:srgbClr val="00B050"/>
                </a:solidFill>
              </a:rPr>
              <a:t>间隔未达最小</a:t>
            </a:r>
            <a:r>
              <a:rPr lang="en-US" altLang="zh-CN" sz="2800" dirty="0">
                <a:solidFill>
                  <a:srgbClr val="00B050"/>
                </a:solidFill>
              </a:rPr>
              <a:t>M</a:t>
            </a:r>
          </a:p>
          <a:p>
            <a:pPr algn="ctr"/>
            <a:r>
              <a:rPr lang="zh-CN" altLang="en-US" sz="2800" dirty="0">
                <a:solidFill>
                  <a:srgbClr val="00B050"/>
                </a:solidFill>
              </a:rPr>
              <a:t>等到时间够</a:t>
            </a:r>
            <a:r>
              <a:rPr lang="en-US" altLang="zh-CN" sz="2800" dirty="0">
                <a:solidFill>
                  <a:srgbClr val="00B050"/>
                </a:solidFill>
              </a:rPr>
              <a:t>M</a:t>
            </a:r>
            <a:r>
              <a:rPr lang="zh-CN" altLang="en-US" sz="2800" dirty="0">
                <a:solidFill>
                  <a:srgbClr val="00B050"/>
                </a:solidFill>
              </a:rPr>
              <a:t>后</a:t>
            </a:r>
            <a:endParaRPr lang="en-US" altLang="zh-CN" sz="2800" dirty="0">
              <a:solidFill>
                <a:srgbClr val="00B050"/>
              </a:solidFill>
            </a:endParaRPr>
          </a:p>
          <a:p>
            <a:pPr algn="ctr"/>
            <a:r>
              <a:rPr lang="zh-CN" altLang="en-US" sz="2800" dirty="0">
                <a:solidFill>
                  <a:srgbClr val="00B050"/>
                </a:solidFill>
              </a:rPr>
              <a:t>扫描使用位</a:t>
            </a:r>
          </a:p>
        </p:txBody>
      </p:sp>
      <p:sp>
        <p:nvSpPr>
          <p:cNvPr id="18" name="矩形 17"/>
          <p:cNvSpPr/>
          <p:nvPr/>
        </p:nvSpPr>
        <p:spPr>
          <a:xfrm>
            <a:off x="7111181" y="2805229"/>
            <a:ext cx="1238864" cy="1100031"/>
          </a:xfrm>
          <a:prstGeom prst="rect">
            <a:avLst/>
          </a:prstGeom>
          <a:ln w="38100">
            <a:solidFill>
              <a:srgbClr val="0070C0"/>
            </a:solid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800" dirty="0">
                <a:solidFill>
                  <a:srgbClr val="0070C0"/>
                </a:solidFill>
              </a:rPr>
              <a:t>第</a:t>
            </a:r>
            <a:r>
              <a:rPr lang="en-US" altLang="zh-CN" sz="2800" dirty="0">
                <a:solidFill>
                  <a:srgbClr val="0070C0"/>
                </a:solidFill>
              </a:rPr>
              <a:t>Q</a:t>
            </a:r>
            <a:r>
              <a:rPr lang="zh-CN" altLang="en-US" sz="2800" dirty="0">
                <a:solidFill>
                  <a:srgbClr val="0070C0"/>
                </a:solidFill>
              </a:rPr>
              <a:t>次</a:t>
            </a:r>
            <a:endParaRPr lang="en-US" altLang="zh-CN" sz="2800" dirty="0">
              <a:solidFill>
                <a:srgbClr val="0070C0"/>
              </a:solidFill>
            </a:endParaRPr>
          </a:p>
          <a:p>
            <a:pPr algn="ctr"/>
            <a:r>
              <a:rPr lang="zh-CN" altLang="en-US" sz="3200" dirty="0">
                <a:solidFill>
                  <a:srgbClr val="0070C0"/>
                </a:solidFill>
              </a:rPr>
              <a:t>缺页</a:t>
            </a:r>
          </a:p>
        </p:txBody>
      </p:sp>
      <p:cxnSp>
        <p:nvCxnSpPr>
          <p:cNvPr id="19" name="直接箭头连接符 18"/>
          <p:cNvCxnSpPr/>
          <p:nvPr/>
        </p:nvCxnSpPr>
        <p:spPr>
          <a:xfrm flipV="1">
            <a:off x="7736915" y="2399071"/>
            <a:ext cx="0" cy="401403"/>
          </a:xfrm>
          <a:prstGeom prst="straightConnector1">
            <a:avLst/>
          </a:prstGeom>
          <a:ln w="38100">
            <a:solidFill>
              <a:srgbClr val="0070C0"/>
            </a:solidFill>
            <a:tailEnd type="triangle"/>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20" name="文本框 19"/>
          <p:cNvSpPr txBox="1"/>
          <p:nvPr/>
        </p:nvSpPr>
        <p:spPr>
          <a:xfrm>
            <a:off x="6653932" y="1893045"/>
            <a:ext cx="2172924" cy="523220"/>
          </a:xfrm>
          <a:prstGeom prst="rect">
            <a:avLst/>
          </a:prstGeom>
          <a:noFill/>
        </p:spPr>
        <p:txBody>
          <a:bodyPr wrap="square" rtlCol="0">
            <a:spAutoFit/>
          </a:bodyPr>
          <a:lstStyle/>
          <a:p>
            <a:pPr algn="ctr"/>
            <a:r>
              <a:rPr lang="zh-CN" altLang="en-US" sz="2800" dirty="0">
                <a:solidFill>
                  <a:srgbClr val="0070C0"/>
                </a:solidFill>
              </a:rPr>
              <a:t>扫描使用位</a:t>
            </a:r>
          </a:p>
        </p:txBody>
      </p:sp>
      <p:sp>
        <p:nvSpPr>
          <p:cNvPr id="21" name="文本框 20"/>
          <p:cNvSpPr txBox="1"/>
          <p:nvPr/>
        </p:nvSpPr>
        <p:spPr>
          <a:xfrm>
            <a:off x="6272981" y="1355668"/>
            <a:ext cx="648926" cy="523220"/>
          </a:xfrm>
          <a:prstGeom prst="rect">
            <a:avLst/>
          </a:prstGeom>
          <a:noFill/>
        </p:spPr>
        <p:txBody>
          <a:bodyPr wrap="square" rtlCol="0">
            <a:spAutoFit/>
          </a:bodyPr>
          <a:lstStyle/>
          <a:p>
            <a:pPr algn="ctr"/>
            <a:r>
              <a:rPr lang="en-US" altLang="zh-CN" sz="2800" dirty="0">
                <a:solidFill>
                  <a:srgbClr val="00B050"/>
                </a:solidFill>
              </a:rPr>
              <a:t>M</a:t>
            </a:r>
            <a:endParaRPr lang="zh-CN" altLang="en-US" sz="2800" dirty="0">
              <a:solidFill>
                <a:srgbClr val="00B050"/>
              </a:solidFill>
            </a:endParaRPr>
          </a:p>
        </p:txBody>
      </p:sp>
      <p:sp>
        <p:nvSpPr>
          <p:cNvPr id="23" name="文本框 22"/>
          <p:cNvSpPr txBox="1"/>
          <p:nvPr/>
        </p:nvSpPr>
        <p:spPr>
          <a:xfrm>
            <a:off x="8610600" y="1396926"/>
            <a:ext cx="648926" cy="523220"/>
          </a:xfrm>
          <a:prstGeom prst="rect">
            <a:avLst/>
          </a:prstGeom>
          <a:noFill/>
        </p:spPr>
        <p:txBody>
          <a:bodyPr wrap="square" rtlCol="0">
            <a:spAutoFit/>
          </a:bodyPr>
          <a:lstStyle/>
          <a:p>
            <a:pPr algn="ctr"/>
            <a:r>
              <a:rPr lang="en-US" altLang="zh-CN" sz="2800" dirty="0">
                <a:solidFill>
                  <a:srgbClr val="FF0000"/>
                </a:solidFill>
              </a:rPr>
              <a:t>L</a:t>
            </a:r>
            <a:endParaRPr lang="zh-CN" altLang="en-US" sz="28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9" grpId="0"/>
      <p:bldP spid="12" grpId="0"/>
      <p:bldP spid="13" grpId="0" bldLvl="0" animBg="1"/>
      <p:bldP spid="16" grpId="0" bldLvl="0" animBg="1"/>
      <p:bldP spid="17" grpId="0"/>
      <p:bldP spid="18" grpId="0" bldLvl="0" animBg="1"/>
      <p:bldP spid="2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77</a:t>
            </a:fld>
            <a:endParaRPr lang="zh-CN" altLang="en-US"/>
          </a:p>
        </p:txBody>
      </p:sp>
      <p:sp>
        <p:nvSpPr>
          <p:cNvPr id="3" name="Title 1"/>
          <p:cNvSpPr>
            <a:spLocks noGrp="1"/>
          </p:cNvSpPr>
          <p:nvPr/>
        </p:nvSpPr>
        <p:spPr>
          <a:xfrm>
            <a:off x="324464" y="99584"/>
            <a:ext cx="3618271" cy="8934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加载控制策略</a:t>
            </a:r>
          </a:p>
        </p:txBody>
      </p:sp>
      <p:sp>
        <p:nvSpPr>
          <p:cNvPr id="4" name="文本框 3"/>
          <p:cNvSpPr txBox="1"/>
          <p:nvPr/>
        </p:nvSpPr>
        <p:spPr>
          <a:xfrm>
            <a:off x="1735291" y="885010"/>
            <a:ext cx="8392041" cy="584775"/>
          </a:xfrm>
          <a:prstGeom prst="rect">
            <a:avLst/>
          </a:prstGeom>
          <a:noFill/>
        </p:spPr>
        <p:txBody>
          <a:bodyPr wrap="none" rtlCol="0">
            <a:spAutoFit/>
          </a:bodyPr>
          <a:lstStyle/>
          <a:p>
            <a:r>
              <a:rPr lang="zh-CN" altLang="en-US" sz="3200" dirty="0"/>
              <a:t>影响驻留在内存中的进程数量（系统并发度）</a:t>
            </a:r>
            <a:endParaRPr lang="en-US" altLang="zh-CN" sz="3200" dirty="0"/>
          </a:p>
        </p:txBody>
      </p:sp>
      <p:sp>
        <p:nvSpPr>
          <p:cNvPr id="6" name="箭头: 直角双向 5"/>
          <p:cNvSpPr/>
          <p:nvPr/>
        </p:nvSpPr>
        <p:spPr>
          <a:xfrm flipH="1">
            <a:off x="3389670" y="2094271"/>
            <a:ext cx="5715002" cy="4031226"/>
          </a:xfrm>
          <a:prstGeom prst="leftUpArrow">
            <a:avLst>
              <a:gd name="adj1" fmla="val 1617"/>
              <a:gd name="adj2" fmla="val 3133"/>
              <a:gd name="adj3" fmla="val 1621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810799" y="3072396"/>
            <a:ext cx="615553" cy="2246769"/>
          </a:xfrm>
          <a:prstGeom prst="rect">
            <a:avLst/>
          </a:prstGeom>
          <a:noFill/>
        </p:spPr>
        <p:txBody>
          <a:bodyPr vert="eaVert" wrap="none" rtlCol="0">
            <a:spAutoFit/>
          </a:bodyPr>
          <a:lstStyle/>
          <a:p>
            <a:r>
              <a:rPr lang="zh-CN" altLang="en-US" sz="2800" dirty="0"/>
              <a:t>处理器利用率</a:t>
            </a:r>
          </a:p>
        </p:txBody>
      </p:sp>
      <p:sp>
        <p:nvSpPr>
          <p:cNvPr id="8" name="文本框 7"/>
          <p:cNvSpPr txBox="1"/>
          <p:nvPr/>
        </p:nvSpPr>
        <p:spPr>
          <a:xfrm>
            <a:off x="4921048" y="6094740"/>
            <a:ext cx="2020528" cy="523220"/>
          </a:xfrm>
          <a:prstGeom prst="rect">
            <a:avLst/>
          </a:prstGeom>
          <a:noFill/>
        </p:spPr>
        <p:txBody>
          <a:bodyPr wrap="square" rtlCol="0">
            <a:spAutoFit/>
          </a:bodyPr>
          <a:lstStyle/>
          <a:p>
            <a:r>
              <a:rPr lang="zh-CN" altLang="en-US" sz="2800" dirty="0"/>
              <a:t>系统并发度</a:t>
            </a:r>
          </a:p>
        </p:txBody>
      </p:sp>
      <p:sp>
        <p:nvSpPr>
          <p:cNvPr id="9" name="任意多边形: 形状 8"/>
          <p:cNvSpPr/>
          <p:nvPr/>
        </p:nvSpPr>
        <p:spPr>
          <a:xfrm>
            <a:off x="3500286" y="2880853"/>
            <a:ext cx="4748980" cy="3126658"/>
          </a:xfrm>
          <a:custGeom>
            <a:avLst/>
            <a:gdLst>
              <a:gd name="connsiteX0" fmla="*/ 0 w 4748980"/>
              <a:gd name="connsiteY0" fmla="*/ 2736435 h 2736435"/>
              <a:gd name="connsiteX1" fmla="*/ 2064774 w 4748980"/>
              <a:gd name="connsiteY1" fmla="*/ 22731 h 2736435"/>
              <a:gd name="connsiteX2" fmla="*/ 3048000 w 4748980"/>
              <a:gd name="connsiteY2" fmla="*/ 1497570 h 2736435"/>
              <a:gd name="connsiteX3" fmla="*/ 4748980 w 4748980"/>
              <a:gd name="connsiteY3" fmla="*/ 2569286 h 2736435"/>
            </a:gdLst>
            <a:ahLst/>
            <a:cxnLst>
              <a:cxn ang="0">
                <a:pos x="connsiteX0" y="connsiteY0"/>
              </a:cxn>
              <a:cxn ang="0">
                <a:pos x="connsiteX1" y="connsiteY1"/>
              </a:cxn>
              <a:cxn ang="0">
                <a:pos x="connsiteX2" y="connsiteY2"/>
              </a:cxn>
              <a:cxn ang="0">
                <a:pos x="connsiteX3" y="connsiteY3"/>
              </a:cxn>
            </a:cxnLst>
            <a:rect l="l" t="t" r="r" b="b"/>
            <a:pathLst>
              <a:path w="4748980" h="2736435">
                <a:moveTo>
                  <a:pt x="0" y="2736435"/>
                </a:moveTo>
                <a:cubicBezTo>
                  <a:pt x="778387" y="1482821"/>
                  <a:pt x="1556774" y="229208"/>
                  <a:pt x="2064774" y="22731"/>
                </a:cubicBezTo>
                <a:cubicBezTo>
                  <a:pt x="2572774" y="-183746"/>
                  <a:pt x="2600632" y="1073144"/>
                  <a:pt x="3048000" y="1497570"/>
                </a:cubicBezTo>
                <a:cubicBezTo>
                  <a:pt x="3495368" y="1921996"/>
                  <a:pt x="4311445" y="2395583"/>
                  <a:pt x="4748980" y="2569286"/>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p:cNvSpPr/>
          <p:nvPr/>
        </p:nvSpPr>
        <p:spPr>
          <a:xfrm>
            <a:off x="8867471" y="1694370"/>
            <a:ext cx="1712038" cy="4288353"/>
          </a:xfrm>
          <a:prstGeom prst="down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驻留集不够用缺页变多</a:t>
            </a:r>
          </a:p>
        </p:txBody>
      </p:sp>
      <p:sp>
        <p:nvSpPr>
          <p:cNvPr id="13" name="箭头: 上 12"/>
          <p:cNvSpPr/>
          <p:nvPr/>
        </p:nvSpPr>
        <p:spPr>
          <a:xfrm>
            <a:off x="1200766" y="1799047"/>
            <a:ext cx="1610033" cy="4183677"/>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阻塞概率降低</a:t>
            </a:r>
            <a:endParaRPr lang="en-US" altLang="zh-CN" sz="2400" dirty="0"/>
          </a:p>
          <a:p>
            <a:pPr algn="ctr"/>
            <a:r>
              <a:rPr lang="zh-CN" altLang="en-US" sz="2400" dirty="0"/>
              <a:t>交换变少</a:t>
            </a:r>
          </a:p>
        </p:txBody>
      </p:sp>
      <p:cxnSp>
        <p:nvCxnSpPr>
          <p:cNvPr id="14" name="直接连接符 13"/>
          <p:cNvCxnSpPr/>
          <p:nvPr/>
        </p:nvCxnSpPr>
        <p:spPr>
          <a:xfrm>
            <a:off x="5687961" y="2880853"/>
            <a:ext cx="0" cy="3213887"/>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p:cNvSpPr/>
          <p:nvPr/>
        </p:nvSpPr>
        <p:spPr>
          <a:xfrm>
            <a:off x="835741" y="884597"/>
            <a:ext cx="10382865" cy="3169095"/>
          </a:xfrm>
          <a:prstGeom prst="roundRect">
            <a:avLst/>
          </a:prstGeom>
          <a:solidFill>
            <a:schemeClr val="bg2"/>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灯片编号占位符 1"/>
          <p:cNvSpPr>
            <a:spLocks noGrp="1"/>
          </p:cNvSpPr>
          <p:nvPr>
            <p:ph type="sldNum" sz="quarter" idx="12"/>
          </p:nvPr>
        </p:nvSpPr>
        <p:spPr/>
        <p:txBody>
          <a:bodyPr/>
          <a:lstStyle/>
          <a:p>
            <a:fld id="{00C862B9-74E0-4350-9510-4D77239DCB42}" type="slidenum">
              <a:rPr lang="zh-CN" altLang="en-US" smtClean="0"/>
              <a:t>78</a:t>
            </a:fld>
            <a:endParaRPr lang="zh-CN" altLang="en-US"/>
          </a:p>
        </p:txBody>
      </p:sp>
      <p:sp>
        <p:nvSpPr>
          <p:cNvPr id="4" name="文本框 3"/>
          <p:cNvSpPr txBox="1"/>
          <p:nvPr/>
        </p:nvSpPr>
        <p:spPr>
          <a:xfrm>
            <a:off x="1661651" y="1579574"/>
            <a:ext cx="9045677" cy="954107"/>
          </a:xfrm>
          <a:prstGeom prst="rect">
            <a:avLst/>
          </a:prstGeom>
          <a:noFill/>
        </p:spPr>
        <p:txBody>
          <a:bodyPr wrap="square">
            <a:spAutoFit/>
          </a:bodyPr>
          <a:lstStyle/>
          <a:p>
            <a:r>
              <a:rPr lang="en-US" altLang="zh-CN" sz="2800" dirty="0"/>
              <a:t>L</a:t>
            </a:r>
            <a:r>
              <a:rPr lang="zh-CN" altLang="en-US" sz="2800" dirty="0"/>
              <a:t>是缺页之间的平均时间</a:t>
            </a:r>
            <a:endParaRPr lang="en-US" altLang="zh-CN" sz="2800" dirty="0"/>
          </a:p>
          <a:p>
            <a:r>
              <a:rPr lang="en-US" altLang="zh-CN" sz="2800" dirty="0"/>
              <a:t>S</a:t>
            </a:r>
            <a:r>
              <a:rPr lang="zh-CN" altLang="en-US" sz="2800" dirty="0"/>
              <a:t>是平均缺页服务时间，即用于置换一个页面所需的时间</a:t>
            </a:r>
          </a:p>
        </p:txBody>
      </p:sp>
      <p:sp>
        <p:nvSpPr>
          <p:cNvPr id="5" name="Title 1"/>
          <p:cNvSpPr>
            <a:spLocks noGrp="1"/>
          </p:cNvSpPr>
          <p:nvPr/>
        </p:nvSpPr>
        <p:spPr>
          <a:xfrm>
            <a:off x="973394" y="784021"/>
            <a:ext cx="2467897" cy="8934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highlight>
                  <a:srgbClr val="FFFF00"/>
                </a:highlight>
              </a:rPr>
              <a:t>L=S</a:t>
            </a:r>
            <a:r>
              <a:rPr lang="zh-CN" altLang="en-US" sz="3600" b="1" dirty="0">
                <a:highlight>
                  <a:srgbClr val="FFFF00"/>
                </a:highlight>
              </a:rPr>
              <a:t>准则</a:t>
            </a:r>
          </a:p>
        </p:txBody>
      </p:sp>
      <p:sp>
        <p:nvSpPr>
          <p:cNvPr id="7" name="文本框 6"/>
          <p:cNvSpPr txBox="1"/>
          <p:nvPr/>
        </p:nvSpPr>
        <p:spPr>
          <a:xfrm>
            <a:off x="1661651" y="2668697"/>
            <a:ext cx="8603226" cy="1384995"/>
          </a:xfrm>
          <a:prstGeom prst="rect">
            <a:avLst/>
          </a:prstGeom>
          <a:noFill/>
        </p:spPr>
        <p:txBody>
          <a:bodyPr wrap="square">
            <a:spAutoFit/>
          </a:bodyPr>
          <a:lstStyle/>
          <a:p>
            <a:r>
              <a:rPr lang="en-US" altLang="zh-CN" sz="2800" b="0" i="0" dirty="0">
                <a:solidFill>
                  <a:srgbClr val="333333"/>
                </a:solidFill>
                <a:effectLst/>
                <a:latin typeface="system"/>
              </a:rPr>
              <a:t>L &gt; S</a:t>
            </a:r>
            <a:r>
              <a:rPr lang="zh-CN" altLang="en-US" sz="2800" b="0" i="0" dirty="0">
                <a:solidFill>
                  <a:srgbClr val="333333"/>
                </a:solidFill>
                <a:effectLst/>
                <a:latin typeface="system"/>
              </a:rPr>
              <a:t>时，很少缺页，存储能力没有充分利用</a:t>
            </a:r>
            <a:endParaRPr lang="en-US" altLang="zh-CN" sz="2800" dirty="0">
              <a:solidFill>
                <a:srgbClr val="333333"/>
              </a:solidFill>
              <a:latin typeface="system"/>
            </a:endParaRPr>
          </a:p>
          <a:p>
            <a:r>
              <a:rPr lang="en-US" altLang="zh-CN" sz="2800" b="0" i="0" dirty="0">
                <a:solidFill>
                  <a:srgbClr val="333333"/>
                </a:solidFill>
                <a:effectLst/>
                <a:latin typeface="system"/>
              </a:rPr>
              <a:t>L &lt; S</a:t>
            </a:r>
            <a:r>
              <a:rPr lang="zh-CN" altLang="en-US" sz="2800" b="0" i="0" dirty="0">
                <a:solidFill>
                  <a:srgbClr val="333333"/>
                </a:solidFill>
                <a:effectLst/>
                <a:latin typeface="system"/>
              </a:rPr>
              <a:t>时，频繁缺页，缺页速度超过了</a:t>
            </a:r>
            <a:r>
              <a:rPr lang="zh-CN" altLang="en-US" sz="2800" dirty="0">
                <a:solidFill>
                  <a:srgbClr val="333333"/>
                </a:solidFill>
                <a:latin typeface="system"/>
              </a:rPr>
              <a:t>存储</a:t>
            </a:r>
            <a:r>
              <a:rPr lang="zh-CN" altLang="en-US" sz="2800" b="0" i="0" dirty="0">
                <a:solidFill>
                  <a:srgbClr val="333333"/>
                </a:solidFill>
                <a:effectLst/>
                <a:latin typeface="system"/>
              </a:rPr>
              <a:t>能力</a:t>
            </a:r>
            <a:endParaRPr lang="en-US" altLang="zh-CN" sz="2800" dirty="0">
              <a:solidFill>
                <a:srgbClr val="333333"/>
              </a:solidFill>
              <a:latin typeface="system"/>
            </a:endParaRPr>
          </a:p>
          <a:p>
            <a:r>
              <a:rPr lang="en-US" altLang="zh-CN" sz="2800" b="0" i="0" dirty="0">
                <a:solidFill>
                  <a:srgbClr val="333333"/>
                </a:solidFill>
                <a:effectLst/>
                <a:latin typeface="system"/>
              </a:rPr>
              <a:t>L = S</a:t>
            </a:r>
            <a:r>
              <a:rPr lang="zh-CN" altLang="en-US" sz="2800" b="0" i="0" dirty="0">
                <a:solidFill>
                  <a:srgbClr val="333333"/>
                </a:solidFill>
                <a:effectLst/>
                <a:latin typeface="system"/>
              </a:rPr>
              <a:t>时，处于最佳位置</a:t>
            </a:r>
            <a:endParaRPr lang="zh-CN" altLang="en-US" sz="2800" dirty="0"/>
          </a:p>
        </p:txBody>
      </p:sp>
      <p:sp>
        <p:nvSpPr>
          <p:cNvPr id="9" name="矩形: 圆角 8"/>
          <p:cNvSpPr/>
          <p:nvPr/>
        </p:nvSpPr>
        <p:spPr>
          <a:xfrm>
            <a:off x="835741" y="4384952"/>
            <a:ext cx="10382866" cy="1760208"/>
          </a:xfrm>
          <a:prstGeom prst="roundRect">
            <a:avLst/>
          </a:prstGeom>
          <a:solidFill>
            <a:schemeClr val="bg2"/>
          </a:solidFill>
          <a:ln w="1905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10" name="文本框 9"/>
          <p:cNvSpPr txBox="1"/>
          <p:nvPr/>
        </p:nvSpPr>
        <p:spPr>
          <a:xfrm>
            <a:off x="1661651" y="5450183"/>
            <a:ext cx="9045677" cy="523220"/>
          </a:xfrm>
          <a:prstGeom prst="rect">
            <a:avLst/>
          </a:prstGeom>
          <a:noFill/>
        </p:spPr>
        <p:txBody>
          <a:bodyPr wrap="square">
            <a:spAutoFit/>
          </a:bodyPr>
          <a:lstStyle/>
          <a:p>
            <a:r>
              <a:rPr lang="zh-CN" altLang="en-US" sz="2800" dirty="0"/>
              <a:t>辅存利用率为</a:t>
            </a:r>
            <a:r>
              <a:rPr lang="en-US" altLang="zh-CN" sz="2800" dirty="0"/>
              <a:t>50%</a:t>
            </a:r>
            <a:r>
              <a:rPr lang="zh-CN" altLang="en-US" sz="2800" dirty="0"/>
              <a:t>时，处理器利用率最大</a:t>
            </a:r>
          </a:p>
        </p:txBody>
      </p:sp>
      <p:sp>
        <p:nvSpPr>
          <p:cNvPr id="11" name="Title 1"/>
          <p:cNvSpPr>
            <a:spLocks noGrp="1"/>
          </p:cNvSpPr>
          <p:nvPr/>
        </p:nvSpPr>
        <p:spPr>
          <a:xfrm>
            <a:off x="973394" y="4555212"/>
            <a:ext cx="2467897" cy="8934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b="1" dirty="0">
                <a:highlight>
                  <a:srgbClr val="FFFF00"/>
                </a:highlight>
              </a:rPr>
              <a:t>50%</a:t>
            </a:r>
            <a:r>
              <a:rPr lang="zh-CN" altLang="en-US" sz="3600" b="1" dirty="0">
                <a:highlight>
                  <a:srgbClr val="FFFF00"/>
                </a:highlight>
              </a:rPr>
              <a:t>准则</a:t>
            </a:r>
          </a:p>
        </p:txBody>
      </p:sp>
      <p:sp>
        <p:nvSpPr>
          <p:cNvPr id="12" name="Title 1"/>
          <p:cNvSpPr>
            <a:spLocks noGrp="1"/>
          </p:cNvSpPr>
          <p:nvPr/>
        </p:nvSpPr>
        <p:spPr>
          <a:xfrm>
            <a:off x="324464" y="99584"/>
            <a:ext cx="3618271" cy="89347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加载控制策略</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单处理器调度</a:t>
            </a:r>
          </a:p>
        </p:txBody>
      </p:sp>
      <p:sp>
        <p:nvSpPr>
          <p:cNvPr id="4" name="副标题 3"/>
          <p:cNvSpPr>
            <a:spLocks noGrp="1"/>
          </p:cNvSpPr>
          <p:nvPr>
            <p:ph type="subTitle"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D75B5637-C3CB-4C8A-8640-3609C004F1D9}" type="slidenum">
              <a:rPr lang="zh-CN" altLang="en-US" smtClean="0"/>
              <a:t>79</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50435" y="4522907"/>
            <a:ext cx="1103187" cy="523220"/>
          </a:xfrm>
          <a:prstGeom prst="rect">
            <a:avLst/>
          </a:prstGeom>
          <a:noFill/>
        </p:spPr>
        <p:txBody>
          <a:bodyPr wrap="none" rtlCol="0">
            <a:spAutoFit/>
          </a:bodyPr>
          <a:lstStyle/>
          <a:p>
            <a:r>
              <a:rPr lang="zh-CN" altLang="en-US" sz="2800" dirty="0"/>
              <a:t>程序</a:t>
            </a:r>
            <a:r>
              <a:rPr lang="en-US" altLang="zh-CN" sz="2800" dirty="0"/>
              <a:t>B</a:t>
            </a:r>
            <a:endParaRPr lang="zh-CN" altLang="en-US" sz="2800" dirty="0"/>
          </a:p>
        </p:txBody>
      </p:sp>
      <p:graphicFrame>
        <p:nvGraphicFramePr>
          <p:cNvPr id="8" name="图示 7"/>
          <p:cNvGraphicFramePr/>
          <p:nvPr/>
        </p:nvGraphicFramePr>
        <p:xfrm>
          <a:off x="2353310" y="3152140"/>
          <a:ext cx="9246870" cy="1249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文本框 8"/>
          <p:cNvSpPr txBox="1"/>
          <p:nvPr/>
        </p:nvSpPr>
        <p:spPr>
          <a:xfrm>
            <a:off x="1121582" y="3515227"/>
            <a:ext cx="1132041" cy="523220"/>
          </a:xfrm>
          <a:prstGeom prst="rect">
            <a:avLst/>
          </a:prstGeom>
          <a:noFill/>
        </p:spPr>
        <p:txBody>
          <a:bodyPr wrap="none" rtlCol="0">
            <a:spAutoFit/>
          </a:bodyPr>
          <a:lstStyle/>
          <a:p>
            <a:r>
              <a:rPr lang="zh-CN" altLang="en-US" sz="2800" dirty="0"/>
              <a:t>程序</a:t>
            </a:r>
            <a:r>
              <a:rPr lang="en-US" altLang="zh-CN" sz="2800" dirty="0"/>
              <a:t>A</a:t>
            </a:r>
            <a:endParaRPr lang="zh-CN" altLang="en-US" sz="2800" dirty="0"/>
          </a:p>
        </p:txBody>
      </p:sp>
      <p:sp>
        <p:nvSpPr>
          <p:cNvPr id="11" name="文本框 10"/>
          <p:cNvSpPr txBox="1"/>
          <p:nvPr/>
        </p:nvSpPr>
        <p:spPr>
          <a:xfrm>
            <a:off x="1121582" y="5932562"/>
            <a:ext cx="902811" cy="523220"/>
          </a:xfrm>
          <a:prstGeom prst="rect">
            <a:avLst/>
          </a:prstGeom>
          <a:noFill/>
        </p:spPr>
        <p:txBody>
          <a:bodyPr wrap="none" rtlCol="0">
            <a:spAutoFit/>
          </a:bodyPr>
          <a:lstStyle/>
          <a:p>
            <a:r>
              <a:rPr lang="zh-CN" altLang="en-US" sz="2800" dirty="0"/>
              <a:t>组合</a:t>
            </a:r>
          </a:p>
        </p:txBody>
      </p:sp>
      <p:graphicFrame>
        <p:nvGraphicFramePr>
          <p:cNvPr id="12" name="图示 11"/>
          <p:cNvGraphicFramePr/>
          <p:nvPr/>
        </p:nvGraphicFramePr>
        <p:xfrm>
          <a:off x="4428490" y="4401820"/>
          <a:ext cx="9218295" cy="12496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图示 12"/>
          <p:cNvGraphicFramePr/>
          <p:nvPr/>
        </p:nvGraphicFramePr>
        <p:xfrm>
          <a:off x="2253622" y="5530588"/>
          <a:ext cx="4618233" cy="111959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图示 13"/>
          <p:cNvGraphicFramePr/>
          <p:nvPr/>
        </p:nvGraphicFramePr>
        <p:xfrm>
          <a:off x="6728640" y="5530588"/>
          <a:ext cx="4618233" cy="111959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5" name="文本框 14"/>
          <p:cNvSpPr txBox="1"/>
          <p:nvPr/>
        </p:nvSpPr>
        <p:spPr>
          <a:xfrm>
            <a:off x="651164" y="344346"/>
            <a:ext cx="11234403" cy="2185214"/>
          </a:xfrm>
          <a:prstGeom prst="rect">
            <a:avLst/>
          </a:prstGeom>
          <a:noFill/>
        </p:spPr>
        <p:txBody>
          <a:bodyPr wrap="square" rtlCol="0">
            <a:spAutoFit/>
          </a:bodyPr>
          <a:lstStyle/>
          <a:p>
            <a:r>
              <a:rPr lang="zh-CN" altLang="en-US" sz="4000" dirty="0">
                <a:highlight>
                  <a:srgbClr val="FFFF00"/>
                </a:highlight>
              </a:rPr>
              <a:t>多道批处理系统</a:t>
            </a:r>
            <a:r>
              <a:rPr lang="en-US" altLang="zh-CN" sz="4000" dirty="0"/>
              <a:t>(</a:t>
            </a:r>
            <a:r>
              <a:rPr lang="en-US" altLang="zh-CN" sz="4000" dirty="0" err="1"/>
              <a:t>Multiprogrammed</a:t>
            </a:r>
            <a:r>
              <a:rPr lang="en-US" altLang="zh-CN" sz="4000" dirty="0"/>
              <a:t> Batch Systems)</a:t>
            </a:r>
          </a:p>
          <a:p>
            <a:endParaRPr lang="en-US" altLang="zh-CN" sz="3200" dirty="0"/>
          </a:p>
          <a:p>
            <a:r>
              <a:rPr lang="zh-CN" altLang="en-US" sz="3200" dirty="0"/>
              <a:t>思想：多道程序设计或多任务处理</a:t>
            </a:r>
            <a:r>
              <a:rPr lang="en-US" altLang="zh-CN" sz="3200" dirty="0"/>
              <a:t>(Multiprogramming or Multitasking)</a:t>
            </a:r>
            <a:r>
              <a:rPr lang="zh-CN" altLang="en-US" sz="3200" dirty="0"/>
              <a:t>，这也是现代操作系统的主要方案</a:t>
            </a:r>
          </a:p>
        </p:txBody>
      </p:sp>
      <p:sp>
        <p:nvSpPr>
          <p:cNvPr id="2" name="灯片编号占位符 1"/>
          <p:cNvSpPr>
            <a:spLocks noGrp="1"/>
          </p:cNvSpPr>
          <p:nvPr>
            <p:ph type="sldNum" sz="quarter" idx="12"/>
          </p:nvPr>
        </p:nvSpPr>
        <p:spPr/>
        <p:txBody>
          <a:bodyPr/>
          <a:lstStyle/>
          <a:p>
            <a:fld id="{D75B5637-C3CB-4C8A-8640-3609C004F1D9}" type="slidenum">
              <a:rPr lang="zh-CN" altLang="en-US" smtClean="0"/>
              <a:t>8</a:t>
            </a:fld>
            <a:endParaRPr lang="zh-CN"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调度</a:t>
            </a:r>
          </a:p>
        </p:txBody>
      </p:sp>
      <p:sp>
        <p:nvSpPr>
          <p:cNvPr id="3" name="内容占位符 2"/>
          <p:cNvSpPr>
            <a:spLocks noGrp="1"/>
          </p:cNvSpPr>
          <p:nvPr>
            <p:ph idx="1"/>
          </p:nvPr>
        </p:nvSpPr>
        <p:spPr/>
        <p:txBody>
          <a:bodyPr/>
          <a:lstStyle/>
          <a:p>
            <a:r>
              <a:rPr lang="zh-CN" altLang="en-US" dirty="0"/>
              <a:t>多道程序设计的关键是调度</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00C862B9-74E0-4350-9510-4D77239DCB42}" type="slidenum">
              <a:rPr lang="zh-CN" altLang="en-US" smtClean="0"/>
              <a:t>80</a:t>
            </a:fld>
            <a:endParaRPr lang="zh-CN" altLang="en-US"/>
          </a:p>
        </p:txBody>
      </p:sp>
      <p:graphicFrame>
        <p:nvGraphicFramePr>
          <p:cNvPr id="5" name="表格 5"/>
          <p:cNvGraphicFramePr>
            <a:graphicFrameLocks noGrp="1"/>
          </p:cNvGraphicFramePr>
          <p:nvPr/>
        </p:nvGraphicFramePr>
        <p:xfrm>
          <a:off x="2159819" y="2646788"/>
          <a:ext cx="8128000" cy="3444240"/>
        </p:xfrm>
        <a:graphic>
          <a:graphicData uri="http://schemas.openxmlformats.org/drawingml/2006/table">
            <a:tbl>
              <a:tblPr firstRow="1" bandRow="1">
                <a:tableStyleId>{5C22544A-7EE6-4342-B048-85BDC9FD1C3A}</a:tableStyleId>
              </a:tblPr>
              <a:tblGrid>
                <a:gridCol w="2068052">
                  <a:extLst>
                    <a:ext uri="{9D8B030D-6E8A-4147-A177-3AD203B41FA5}">
                      <a16:colId xmlns:a16="http://schemas.microsoft.com/office/drawing/2014/main" val="20000"/>
                    </a:ext>
                  </a:extLst>
                </a:gridCol>
                <a:gridCol w="6059948">
                  <a:extLst>
                    <a:ext uri="{9D8B030D-6E8A-4147-A177-3AD203B41FA5}">
                      <a16:colId xmlns:a16="http://schemas.microsoft.com/office/drawing/2014/main" val="20001"/>
                    </a:ext>
                  </a:extLst>
                </a:gridCol>
              </a:tblGrid>
              <a:tr h="370840">
                <a:tc gridSpan="2">
                  <a:txBody>
                    <a:bodyPr/>
                    <a:lstStyle/>
                    <a:p>
                      <a:pPr algn="ctr"/>
                      <a:r>
                        <a:rPr lang="zh-CN" altLang="en-US" sz="2800" dirty="0"/>
                        <a:t>调度的类型</a:t>
                      </a:r>
                    </a:p>
                  </a:txBody>
                  <a:tcPr/>
                </a:tc>
                <a:tc hMerge="1">
                  <a:txBody>
                    <a:bodyPr/>
                    <a:lstStyle/>
                    <a:p>
                      <a:endParaRPr lang="zh-CN"/>
                    </a:p>
                  </a:txBody>
                  <a:tcPr/>
                </a:tc>
                <a:extLst>
                  <a:ext uri="{0D108BD9-81ED-4DB2-BD59-A6C34878D82A}">
                    <a16:rowId xmlns:a16="http://schemas.microsoft.com/office/drawing/2014/main" val="10000"/>
                  </a:ext>
                </a:extLst>
              </a:tr>
              <a:tr h="370840">
                <a:tc>
                  <a:txBody>
                    <a:bodyPr/>
                    <a:lstStyle/>
                    <a:p>
                      <a:pPr algn="ctr"/>
                      <a:r>
                        <a:rPr lang="zh-CN" altLang="en-US" sz="2800" dirty="0">
                          <a:highlight>
                            <a:srgbClr val="FFFF00"/>
                          </a:highlight>
                        </a:rPr>
                        <a:t>长程调度</a:t>
                      </a:r>
                    </a:p>
                  </a:txBody>
                  <a:tcPr/>
                </a:tc>
                <a:tc>
                  <a:txBody>
                    <a:bodyPr/>
                    <a:lstStyle/>
                    <a:p>
                      <a:pPr algn="l"/>
                      <a:r>
                        <a:rPr lang="zh-CN" altLang="en-US" sz="2800" dirty="0"/>
                        <a:t>决定加入待执行进程池</a:t>
                      </a:r>
                    </a:p>
                  </a:txBody>
                  <a:tcPr/>
                </a:tc>
                <a:extLst>
                  <a:ext uri="{0D108BD9-81ED-4DB2-BD59-A6C34878D82A}">
                    <a16:rowId xmlns:a16="http://schemas.microsoft.com/office/drawing/2014/main" val="10001"/>
                  </a:ext>
                </a:extLst>
              </a:tr>
              <a:tr h="370840">
                <a:tc>
                  <a:txBody>
                    <a:bodyPr/>
                    <a:lstStyle/>
                    <a:p>
                      <a:pPr algn="ctr"/>
                      <a:r>
                        <a:rPr lang="zh-CN" altLang="en-US" sz="2800" dirty="0">
                          <a:highlight>
                            <a:srgbClr val="FFFF00"/>
                          </a:highlight>
                        </a:rPr>
                        <a:t>中程调度</a:t>
                      </a:r>
                    </a:p>
                  </a:txBody>
                  <a:tcPr/>
                </a:tc>
                <a:tc>
                  <a:txBody>
                    <a:bodyPr/>
                    <a:lstStyle/>
                    <a:p>
                      <a:pPr algn="l"/>
                      <a:r>
                        <a:rPr lang="zh-CN" altLang="en-US" sz="2800" dirty="0"/>
                        <a:t>决定加入部分或全部位于内存中的进程集合</a:t>
                      </a:r>
                    </a:p>
                  </a:txBody>
                  <a:tcPr/>
                </a:tc>
                <a:extLst>
                  <a:ext uri="{0D108BD9-81ED-4DB2-BD59-A6C34878D82A}">
                    <a16:rowId xmlns:a16="http://schemas.microsoft.com/office/drawing/2014/main" val="10002"/>
                  </a:ext>
                </a:extLst>
              </a:tr>
              <a:tr h="370840">
                <a:tc>
                  <a:txBody>
                    <a:bodyPr/>
                    <a:lstStyle/>
                    <a:p>
                      <a:pPr algn="ctr"/>
                      <a:r>
                        <a:rPr lang="zh-CN" altLang="en-US" sz="2800" b="1" dirty="0">
                          <a:solidFill>
                            <a:srgbClr val="FF0000"/>
                          </a:solidFill>
                          <a:highlight>
                            <a:srgbClr val="FFFF00"/>
                          </a:highlight>
                        </a:rPr>
                        <a:t>短程调度</a:t>
                      </a:r>
                    </a:p>
                  </a:txBody>
                  <a:tcPr/>
                </a:tc>
                <a:tc>
                  <a:txBody>
                    <a:bodyPr/>
                    <a:lstStyle/>
                    <a:p>
                      <a:pPr algn="l"/>
                      <a:r>
                        <a:rPr lang="zh-CN" altLang="en-US" sz="2800" dirty="0"/>
                        <a:t>决定处理器执行哪个可运行进程</a:t>
                      </a:r>
                    </a:p>
                  </a:txBody>
                  <a:tcPr/>
                </a:tc>
                <a:extLst>
                  <a:ext uri="{0D108BD9-81ED-4DB2-BD59-A6C34878D82A}">
                    <a16:rowId xmlns:a16="http://schemas.microsoft.com/office/drawing/2014/main" val="10003"/>
                  </a:ext>
                </a:extLst>
              </a:tr>
              <a:tr h="370840">
                <a:tc>
                  <a:txBody>
                    <a:bodyPr/>
                    <a:lstStyle/>
                    <a:p>
                      <a:pPr algn="ctr"/>
                      <a:r>
                        <a:rPr lang="en-US" altLang="zh-CN" sz="2800" dirty="0"/>
                        <a:t>I/O</a:t>
                      </a:r>
                      <a:r>
                        <a:rPr lang="zh-CN" altLang="en-US" sz="2800" dirty="0"/>
                        <a:t>调度</a:t>
                      </a:r>
                    </a:p>
                  </a:txBody>
                  <a:tcPr/>
                </a:tc>
                <a:tc>
                  <a:txBody>
                    <a:bodyPr/>
                    <a:lstStyle/>
                    <a:p>
                      <a:pPr algn="l"/>
                      <a:r>
                        <a:rPr lang="zh-CN" altLang="en-US" sz="2800" dirty="0"/>
                        <a:t>决定可用</a:t>
                      </a:r>
                      <a:r>
                        <a:rPr lang="en-US" altLang="zh-CN" sz="2800" dirty="0"/>
                        <a:t>I/O</a:t>
                      </a:r>
                      <a:r>
                        <a:rPr lang="zh-CN" altLang="en-US" sz="2800" dirty="0"/>
                        <a:t>设备处理哪个进程挂起的</a:t>
                      </a:r>
                      <a:r>
                        <a:rPr lang="en-US" altLang="zh-CN" sz="2800" dirty="0"/>
                        <a:t>I/O</a:t>
                      </a:r>
                      <a:r>
                        <a:rPr lang="zh-CN" altLang="en-US" sz="2800" dirty="0"/>
                        <a:t>请求</a:t>
                      </a:r>
                    </a:p>
                  </a:txBody>
                  <a:tcPr/>
                </a:tc>
                <a:extLst>
                  <a:ext uri="{0D108BD9-81ED-4DB2-BD59-A6C34878D82A}">
                    <a16:rowId xmlns:a16="http://schemas.microsoft.com/office/drawing/2014/main" val="10004"/>
                  </a:ext>
                </a:extLst>
              </a:tr>
            </a:tbl>
          </a:graphicData>
        </a:graphic>
      </p:graphicFrame>
      <p:sp>
        <p:nvSpPr>
          <p:cNvPr id="6" name="左大括号 5"/>
          <p:cNvSpPr/>
          <p:nvPr/>
        </p:nvSpPr>
        <p:spPr>
          <a:xfrm>
            <a:off x="1592826" y="3224981"/>
            <a:ext cx="294968" cy="1887793"/>
          </a:xfrm>
          <a:prstGeom prst="leftBrace">
            <a:avLst/>
          </a:prstGeom>
          <a:ln w="28575"/>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7" name="文本框 6"/>
          <p:cNvSpPr txBox="1"/>
          <p:nvPr/>
        </p:nvSpPr>
        <p:spPr>
          <a:xfrm>
            <a:off x="845877" y="3045492"/>
            <a:ext cx="739273" cy="2246769"/>
          </a:xfrm>
          <a:prstGeom prst="rect">
            <a:avLst/>
          </a:prstGeom>
          <a:noFill/>
        </p:spPr>
        <p:txBody>
          <a:bodyPr wrap="square" rtlCol="0">
            <a:spAutoFit/>
          </a:bodyPr>
          <a:lstStyle/>
          <a:p>
            <a:r>
              <a:rPr lang="zh-CN" altLang="en-US" sz="2800" dirty="0"/>
              <a:t>处理器调度</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0C862B9-74E0-4350-9510-4D77239DCB42}" type="slidenum">
              <a:rPr lang="zh-CN" altLang="en-US" smtClean="0"/>
              <a:t>81</a:t>
            </a:fld>
            <a:endParaRPr lang="zh-CN" altLang="en-US"/>
          </a:p>
        </p:txBody>
      </p:sp>
      <p:sp>
        <p:nvSpPr>
          <p:cNvPr id="5" name="标题 1"/>
          <p:cNvSpPr txBox="1"/>
          <p:nvPr/>
        </p:nvSpPr>
        <p:spPr>
          <a:xfrm>
            <a:off x="344128" y="80242"/>
            <a:ext cx="2802195" cy="8410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调度规则</a:t>
            </a:r>
          </a:p>
        </p:txBody>
      </p:sp>
      <p:sp>
        <p:nvSpPr>
          <p:cNvPr id="6" name="内容占位符 2"/>
          <p:cNvSpPr txBox="1"/>
          <p:nvPr/>
        </p:nvSpPr>
        <p:spPr>
          <a:xfrm>
            <a:off x="926691" y="1126870"/>
            <a:ext cx="6034548" cy="612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规则相互依赖，不可能同时达到最优</a:t>
            </a:r>
            <a:endParaRPr lang="en-US" altLang="zh-CN" dirty="0"/>
          </a:p>
        </p:txBody>
      </p:sp>
      <p:sp>
        <p:nvSpPr>
          <p:cNvPr id="7" name="内容占位符 2"/>
          <p:cNvSpPr txBox="1"/>
          <p:nvPr/>
        </p:nvSpPr>
        <p:spPr>
          <a:xfrm>
            <a:off x="1666568" y="2053363"/>
            <a:ext cx="8315632" cy="612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响应时间</a:t>
            </a:r>
            <a:r>
              <a:rPr lang="en-US" altLang="zh-CN" dirty="0">
                <a:sym typeface="Wingdings" panose="05000000000000000000" pitchFamily="2" charset="2"/>
              </a:rPr>
              <a:t></a:t>
            </a:r>
            <a:r>
              <a:rPr lang="zh-CN" altLang="en-US" dirty="0">
                <a:sym typeface="Wingdings" panose="05000000000000000000" pitchFamily="2" charset="2"/>
              </a:rPr>
              <a:t>切换进程</a:t>
            </a:r>
            <a:r>
              <a:rPr lang="en-US" altLang="zh-CN" dirty="0">
                <a:sym typeface="Wingdings" panose="05000000000000000000" pitchFamily="2" charset="2"/>
              </a:rPr>
              <a:t></a:t>
            </a:r>
            <a:r>
              <a:rPr lang="zh-CN" altLang="en-US" dirty="0">
                <a:sym typeface="Wingdings" panose="05000000000000000000" pitchFamily="2" charset="2"/>
              </a:rPr>
              <a:t>增加系统开销</a:t>
            </a:r>
            <a:r>
              <a:rPr lang="en-US" altLang="zh-CN" dirty="0">
                <a:sym typeface="Wingdings" panose="05000000000000000000" pitchFamily="2" charset="2"/>
              </a:rPr>
              <a:t></a:t>
            </a:r>
            <a:r>
              <a:rPr lang="zh-CN" altLang="en-US" dirty="0">
                <a:sym typeface="Wingdings" panose="05000000000000000000" pitchFamily="2" charset="2"/>
              </a:rPr>
              <a:t>降低吞吐量</a:t>
            </a:r>
            <a:endParaRPr lang="en-US" altLang="zh-CN" dirty="0"/>
          </a:p>
        </p:txBody>
      </p:sp>
      <p:sp>
        <p:nvSpPr>
          <p:cNvPr id="8" name="内容占位符 2"/>
          <p:cNvSpPr txBox="1"/>
          <p:nvPr/>
        </p:nvSpPr>
        <p:spPr>
          <a:xfrm>
            <a:off x="1666568" y="3122612"/>
            <a:ext cx="8315632" cy="612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公平性</a:t>
            </a:r>
            <a:r>
              <a:rPr lang="en-US" altLang="zh-CN" dirty="0"/>
              <a:t>----</a:t>
            </a:r>
            <a:r>
              <a:rPr lang="zh-CN" altLang="en-US" dirty="0"/>
              <a:t>强制优先级</a:t>
            </a:r>
            <a:endParaRPr lang="en-US" altLang="zh-CN" dirty="0"/>
          </a:p>
        </p:txBody>
      </p:sp>
      <p:sp>
        <p:nvSpPr>
          <p:cNvPr id="9" name="内容占位符 2"/>
          <p:cNvSpPr txBox="1"/>
          <p:nvPr/>
        </p:nvSpPr>
        <p:spPr>
          <a:xfrm>
            <a:off x="926691" y="4356766"/>
            <a:ext cx="6034548" cy="612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折中考虑，视情况设定权值</a:t>
            </a:r>
            <a:endParaRPr lang="en-US" altLang="zh-CN" dirty="0"/>
          </a:p>
        </p:txBody>
      </p:sp>
      <p:sp>
        <p:nvSpPr>
          <p:cNvPr id="10" name="内容占位符 2"/>
          <p:cNvSpPr txBox="1"/>
          <p:nvPr/>
        </p:nvSpPr>
        <p:spPr>
          <a:xfrm>
            <a:off x="1592825" y="5198285"/>
            <a:ext cx="8315632" cy="612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dirty="0"/>
              <a:t>交互式系统：响应时间是关键</a:t>
            </a: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82</a:t>
            </a:fld>
            <a:endParaRPr lang="zh-CN" altLang="en-US"/>
          </a:p>
        </p:txBody>
      </p:sp>
      <p:sp>
        <p:nvSpPr>
          <p:cNvPr id="3" name="标题 1"/>
          <p:cNvSpPr txBox="1"/>
          <p:nvPr/>
        </p:nvSpPr>
        <p:spPr>
          <a:xfrm>
            <a:off x="275302" y="119571"/>
            <a:ext cx="3451124" cy="824326"/>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选择调度策略</a:t>
            </a:r>
          </a:p>
        </p:txBody>
      </p:sp>
      <p:sp>
        <p:nvSpPr>
          <p:cNvPr id="4" name="矩形: 圆角 3"/>
          <p:cNvSpPr/>
          <p:nvPr/>
        </p:nvSpPr>
        <p:spPr>
          <a:xfrm>
            <a:off x="1253291" y="2123561"/>
            <a:ext cx="3377703" cy="3972439"/>
          </a:xfrm>
          <a:prstGeom prst="roundRect">
            <a:avLst/>
          </a:prstGeom>
          <a:no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rPr>
              <a:t>非抢占</a:t>
            </a:r>
            <a:r>
              <a:rPr lang="zh-CN" altLang="en-US" sz="2800" dirty="0">
                <a:solidFill>
                  <a:schemeClr val="tx1"/>
                </a:solidFill>
              </a:rPr>
              <a:t>：</a:t>
            </a:r>
            <a:endParaRPr lang="en-US" altLang="zh-CN" sz="2800" dirty="0">
              <a:solidFill>
                <a:schemeClr val="tx1"/>
              </a:solidFill>
            </a:endParaRPr>
          </a:p>
          <a:p>
            <a:r>
              <a:rPr lang="en-US" altLang="zh-CN" sz="2800" dirty="0">
                <a:solidFill>
                  <a:schemeClr val="tx1"/>
                </a:solidFill>
              </a:rPr>
              <a:t>       </a:t>
            </a:r>
            <a:r>
              <a:rPr lang="zh-CN" altLang="en-US" sz="2800" dirty="0">
                <a:solidFill>
                  <a:schemeClr val="tx1"/>
                </a:solidFill>
              </a:rPr>
              <a:t>进程一旦运行，就会不断执行直到终止。除非请求</a:t>
            </a:r>
            <a:r>
              <a:rPr lang="en-US" altLang="zh-CN" sz="2800" dirty="0">
                <a:solidFill>
                  <a:schemeClr val="tx1"/>
                </a:solidFill>
              </a:rPr>
              <a:t>I/O</a:t>
            </a:r>
            <a:r>
              <a:rPr lang="zh-CN" altLang="en-US" sz="2800" dirty="0">
                <a:solidFill>
                  <a:schemeClr val="tx1"/>
                </a:solidFill>
              </a:rPr>
              <a:t>或者系统调用</a:t>
            </a:r>
          </a:p>
        </p:txBody>
      </p:sp>
      <p:sp>
        <p:nvSpPr>
          <p:cNvPr id="7" name="文本框 6"/>
          <p:cNvSpPr txBox="1"/>
          <p:nvPr/>
        </p:nvSpPr>
        <p:spPr>
          <a:xfrm>
            <a:off x="1023140" y="1078036"/>
            <a:ext cx="3071675" cy="523220"/>
          </a:xfrm>
          <a:prstGeom prst="rect">
            <a:avLst/>
          </a:prstGeom>
          <a:noFill/>
        </p:spPr>
        <p:txBody>
          <a:bodyPr wrap="none" rtlCol="0">
            <a:spAutoFit/>
          </a:bodyPr>
          <a:lstStyle/>
          <a:p>
            <a:r>
              <a:rPr lang="zh-CN" altLang="en-US" sz="2800" dirty="0">
                <a:highlight>
                  <a:srgbClr val="FFFF00"/>
                </a:highlight>
              </a:rPr>
              <a:t>选择函数决策模式</a:t>
            </a:r>
          </a:p>
        </p:txBody>
      </p:sp>
      <p:sp>
        <p:nvSpPr>
          <p:cNvPr id="8" name="矩形: 圆角 7"/>
          <p:cNvSpPr/>
          <p:nvPr/>
        </p:nvSpPr>
        <p:spPr>
          <a:xfrm>
            <a:off x="6724943" y="2101438"/>
            <a:ext cx="3377703" cy="3972439"/>
          </a:xfrm>
          <a:prstGeom prst="roundRect">
            <a:avLst/>
          </a:prstGeom>
          <a:noFill/>
          <a:ln w="38100">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rPr>
              <a:t>抢占</a:t>
            </a:r>
            <a:r>
              <a:rPr lang="zh-CN" altLang="en-US" sz="2800" dirty="0">
                <a:solidFill>
                  <a:schemeClr val="tx1"/>
                </a:solidFill>
              </a:rPr>
              <a:t>：</a:t>
            </a:r>
            <a:endParaRPr lang="en-US" altLang="zh-CN" sz="2800" dirty="0">
              <a:solidFill>
                <a:schemeClr val="tx1"/>
              </a:solidFill>
            </a:endParaRPr>
          </a:p>
          <a:p>
            <a:r>
              <a:rPr lang="en-US" altLang="zh-CN" sz="2800" dirty="0">
                <a:solidFill>
                  <a:schemeClr val="tx1"/>
                </a:solidFill>
              </a:rPr>
              <a:t>       </a:t>
            </a:r>
            <a:r>
              <a:rPr lang="zh-CN" altLang="en-US" sz="2800" dirty="0">
                <a:solidFill>
                  <a:schemeClr val="tx1"/>
                </a:solidFill>
              </a:rPr>
              <a:t>运行的进程可被</a:t>
            </a:r>
            <a:r>
              <a:rPr lang="en-US" altLang="zh-CN" sz="2800" dirty="0">
                <a:solidFill>
                  <a:schemeClr val="tx1"/>
                </a:solidFill>
              </a:rPr>
              <a:t>OS</a:t>
            </a:r>
            <a:r>
              <a:rPr lang="zh-CN" altLang="en-US" sz="2800" dirty="0">
                <a:solidFill>
                  <a:schemeClr val="tx1"/>
                </a:solidFill>
              </a:rPr>
              <a:t>中断。</a:t>
            </a:r>
            <a:endParaRPr lang="en-US" altLang="zh-CN" sz="2800" dirty="0">
              <a:solidFill>
                <a:schemeClr val="tx1"/>
              </a:solidFill>
            </a:endParaRPr>
          </a:p>
          <a:p>
            <a:endParaRPr lang="en-US" altLang="zh-CN" sz="2800" dirty="0">
              <a:solidFill>
                <a:schemeClr val="tx1"/>
              </a:solidFill>
            </a:endParaRPr>
          </a:p>
          <a:p>
            <a:r>
              <a:rPr lang="zh-CN" altLang="en-US" sz="2800" dirty="0">
                <a:solidFill>
                  <a:schemeClr val="tx1"/>
                </a:solidFill>
              </a:rPr>
              <a:t>避免独占，但开销大。需要有效的进程切换机制，较大的内存。</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83</a:t>
            </a:fld>
            <a:endParaRPr lang="zh-CN" altLang="en-US"/>
          </a:p>
        </p:txBody>
      </p:sp>
      <p:graphicFrame>
        <p:nvGraphicFramePr>
          <p:cNvPr id="3" name="表格 3"/>
          <p:cNvGraphicFramePr>
            <a:graphicFrameLocks noGrp="1"/>
          </p:cNvGraphicFramePr>
          <p:nvPr/>
        </p:nvGraphicFramePr>
        <p:xfrm>
          <a:off x="658761" y="2049398"/>
          <a:ext cx="10540179" cy="4306952"/>
        </p:xfrm>
        <a:graphic>
          <a:graphicData uri="http://schemas.openxmlformats.org/drawingml/2006/table">
            <a:tbl>
              <a:tblPr firstRow="1" bandRow="1">
                <a:tableStyleId>{5C22544A-7EE6-4342-B048-85BDC9FD1C3A}</a:tableStyleId>
              </a:tblPr>
              <a:tblGrid>
                <a:gridCol w="1469163">
                  <a:extLst>
                    <a:ext uri="{9D8B030D-6E8A-4147-A177-3AD203B41FA5}">
                      <a16:colId xmlns:a16="http://schemas.microsoft.com/office/drawing/2014/main" val="20000"/>
                    </a:ext>
                  </a:extLst>
                </a:gridCol>
                <a:gridCol w="1511836">
                  <a:extLst>
                    <a:ext uri="{9D8B030D-6E8A-4147-A177-3AD203B41FA5}">
                      <a16:colId xmlns:a16="http://schemas.microsoft.com/office/drawing/2014/main" val="20001"/>
                    </a:ext>
                  </a:extLst>
                </a:gridCol>
                <a:gridCol w="1511836">
                  <a:extLst>
                    <a:ext uri="{9D8B030D-6E8A-4147-A177-3AD203B41FA5}">
                      <a16:colId xmlns:a16="http://schemas.microsoft.com/office/drawing/2014/main" val="20002"/>
                    </a:ext>
                  </a:extLst>
                </a:gridCol>
                <a:gridCol w="1511836">
                  <a:extLst>
                    <a:ext uri="{9D8B030D-6E8A-4147-A177-3AD203B41FA5}">
                      <a16:colId xmlns:a16="http://schemas.microsoft.com/office/drawing/2014/main" val="20003"/>
                    </a:ext>
                  </a:extLst>
                </a:gridCol>
                <a:gridCol w="1511836">
                  <a:extLst>
                    <a:ext uri="{9D8B030D-6E8A-4147-A177-3AD203B41FA5}">
                      <a16:colId xmlns:a16="http://schemas.microsoft.com/office/drawing/2014/main" val="20004"/>
                    </a:ext>
                  </a:extLst>
                </a:gridCol>
                <a:gridCol w="1511836">
                  <a:extLst>
                    <a:ext uri="{9D8B030D-6E8A-4147-A177-3AD203B41FA5}">
                      <a16:colId xmlns:a16="http://schemas.microsoft.com/office/drawing/2014/main" val="20005"/>
                    </a:ext>
                  </a:extLst>
                </a:gridCol>
                <a:gridCol w="1511836">
                  <a:extLst>
                    <a:ext uri="{9D8B030D-6E8A-4147-A177-3AD203B41FA5}">
                      <a16:colId xmlns:a16="http://schemas.microsoft.com/office/drawing/2014/main" val="20006"/>
                    </a:ext>
                  </a:extLst>
                </a:gridCol>
              </a:tblGrid>
              <a:tr h="460814">
                <a:tc>
                  <a:txBody>
                    <a:bodyPr/>
                    <a:lstStyle/>
                    <a:p>
                      <a:pPr algn="ctr"/>
                      <a:endParaRPr lang="zh-CN" altLang="en-US" sz="24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400" dirty="0"/>
                        <a:t>FCFS</a:t>
                      </a:r>
                      <a:endParaRPr lang="zh-CN" altLang="en-US" sz="24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400" dirty="0"/>
                        <a:t>RR</a:t>
                      </a:r>
                      <a:endParaRPr lang="zh-CN" altLang="en-US" sz="24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400" dirty="0"/>
                        <a:t>SPN</a:t>
                      </a:r>
                      <a:endParaRPr lang="zh-CN" altLang="en-US" sz="24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400" dirty="0"/>
                        <a:t>SRT</a:t>
                      </a:r>
                      <a:endParaRPr lang="zh-CN" altLang="en-US" sz="2400"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2400" dirty="0"/>
                        <a:t>HRRN</a:t>
                      </a:r>
                      <a:endParaRPr lang="zh-CN" altLang="en-US" sz="2400" dirty="0"/>
                    </a:p>
                  </a:txBody>
                  <a:tcPr anchor="ctr">
                    <a:lnB w="12700" cap="flat" cmpd="sng" algn="ctr">
                      <a:solidFill>
                        <a:schemeClr val="tx1"/>
                      </a:solidFill>
                      <a:prstDash val="solid"/>
                      <a:round/>
                      <a:headEnd type="none" w="med" len="med"/>
                      <a:tailEnd type="none" w="med" len="med"/>
                    </a:lnB>
                  </a:tcPr>
                </a:tc>
                <a:tc>
                  <a:txBody>
                    <a:bodyPr/>
                    <a:lstStyle/>
                    <a:p>
                      <a:pPr algn="ctr"/>
                      <a:r>
                        <a:rPr lang="zh-CN" altLang="en-US" sz="2400" dirty="0"/>
                        <a:t>反馈</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0814">
                <a:tc>
                  <a:txBody>
                    <a:bodyPr/>
                    <a:lstStyle/>
                    <a:p>
                      <a:pPr algn="ctr"/>
                      <a:r>
                        <a:rPr lang="zh-CN" altLang="en-US" sz="2400" dirty="0"/>
                        <a:t>决策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非抢占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抢占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非抢占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抢占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非抢占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抢占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60814">
                <a:tc>
                  <a:txBody>
                    <a:bodyPr/>
                    <a:lstStyle/>
                    <a:p>
                      <a:pPr algn="ctr"/>
                      <a:r>
                        <a:rPr lang="zh-CN" altLang="en-US" sz="2400" dirty="0"/>
                        <a:t>饥饿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60814">
                <a:tc>
                  <a:txBody>
                    <a:bodyPr/>
                    <a:lstStyle/>
                    <a:p>
                      <a:pPr algn="ctr"/>
                      <a:r>
                        <a:rPr lang="zh-CN" altLang="en-US" sz="2400" dirty="0"/>
                        <a:t>吞吐量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algn="ctr"/>
                      <a:r>
                        <a:rPr lang="zh-CN" altLang="en-US" sz="24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tc hMerge="1">
                  <a:txBody>
                    <a:bodyPr/>
                    <a:lstStyle/>
                    <a:p>
                      <a:endParaRPr lang="zh-CN"/>
                    </a:p>
                  </a:txBody>
                  <a:tcPr/>
                </a:tc>
                <a:tc>
                  <a:txBody>
                    <a:bodyPr/>
                    <a:lstStyle/>
                    <a:p>
                      <a:pPr algn="ctr"/>
                      <a:endParaRPr lang="zh-CN" altLang="en-US" sz="2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30619">
                <a:tc>
                  <a:txBody>
                    <a:bodyPr/>
                    <a:lstStyle/>
                    <a:p>
                      <a:pPr algn="ctr"/>
                      <a:r>
                        <a:rPr lang="zh-CN" altLang="en-US" sz="2400" dirty="0"/>
                        <a:t>响应时间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可能很高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sz="2400" dirty="0"/>
                        <a:t>短进程较好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tc gridSpan="2">
                  <a:txBody>
                    <a:bodyPr/>
                    <a:lstStyle/>
                    <a:p>
                      <a:pPr algn="ctr"/>
                      <a:r>
                        <a:rPr lang="zh-CN" altLang="en-US" sz="2400" dirty="0"/>
                        <a:t>较好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tc>
                  <a:txBody>
                    <a:bodyPr/>
                    <a:lstStyle/>
                    <a:p>
                      <a:pPr algn="ctr"/>
                      <a:r>
                        <a:rPr lang="zh-CN" altLang="en-US" sz="2400" dirty="0"/>
                        <a:t>不强调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933077">
                <a:tc>
                  <a:txBody>
                    <a:bodyPr/>
                    <a:lstStyle/>
                    <a:p>
                      <a:pPr algn="ctr"/>
                      <a:r>
                        <a:rPr lang="zh-CN" altLang="en-US" sz="2400" dirty="0"/>
                        <a:t>影响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t>短进程不利；</a:t>
                      </a:r>
                      <a:endParaRPr lang="en-US" altLang="zh-CN" sz="2400" dirty="0"/>
                    </a:p>
                    <a:p>
                      <a:pPr algn="l"/>
                      <a:r>
                        <a:rPr lang="en-US" altLang="zh-CN" sz="2400" dirty="0"/>
                        <a:t>I/O</a:t>
                      </a:r>
                      <a:r>
                        <a:rPr lang="zh-CN" altLang="en-US" sz="2400" dirty="0"/>
                        <a:t>密集型不利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a:t>公平对待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zh-CN" altLang="en-US" sz="2400" dirty="0"/>
                        <a:t>长进程不利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tc>
                <a:tc>
                  <a:txBody>
                    <a:bodyPr/>
                    <a:lstStyle/>
                    <a:p>
                      <a:pPr algn="ctr"/>
                      <a:r>
                        <a:rPr lang="zh-CN" altLang="en-US" sz="2400" dirty="0"/>
                        <a:t>平衡性好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t>对</a:t>
                      </a:r>
                      <a:r>
                        <a:rPr lang="en-US" altLang="zh-CN" sz="2400" dirty="0"/>
                        <a:t>I/O</a:t>
                      </a:r>
                      <a:r>
                        <a:rPr lang="zh-CN" altLang="en-US" sz="2400" dirty="0"/>
                        <a:t>密集型可能有利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graphicFrame>
        <p:nvGraphicFramePr>
          <p:cNvPr id="4" name="表格 4"/>
          <p:cNvGraphicFramePr>
            <a:graphicFrameLocks noGrp="1"/>
          </p:cNvGraphicFramePr>
          <p:nvPr/>
        </p:nvGraphicFramePr>
        <p:xfrm>
          <a:off x="658761" y="937022"/>
          <a:ext cx="10540179" cy="914400"/>
        </p:xfrm>
        <a:graphic>
          <a:graphicData uri="http://schemas.openxmlformats.org/drawingml/2006/table">
            <a:tbl>
              <a:tblPr firstRow="1" bandRow="1">
                <a:tableStyleId>{5C22544A-7EE6-4342-B048-85BDC9FD1C3A}</a:tableStyleId>
              </a:tblPr>
              <a:tblGrid>
                <a:gridCol w="3513393">
                  <a:extLst>
                    <a:ext uri="{9D8B030D-6E8A-4147-A177-3AD203B41FA5}">
                      <a16:colId xmlns:a16="http://schemas.microsoft.com/office/drawing/2014/main" val="20000"/>
                    </a:ext>
                  </a:extLst>
                </a:gridCol>
                <a:gridCol w="3513393">
                  <a:extLst>
                    <a:ext uri="{9D8B030D-6E8A-4147-A177-3AD203B41FA5}">
                      <a16:colId xmlns:a16="http://schemas.microsoft.com/office/drawing/2014/main" val="20001"/>
                    </a:ext>
                  </a:extLst>
                </a:gridCol>
                <a:gridCol w="3513393">
                  <a:extLst>
                    <a:ext uri="{9D8B030D-6E8A-4147-A177-3AD203B41FA5}">
                      <a16:colId xmlns:a16="http://schemas.microsoft.com/office/drawing/2014/main" val="20002"/>
                    </a:ext>
                  </a:extLst>
                </a:gridCol>
              </a:tblGrid>
              <a:tr h="370840">
                <a:tc>
                  <a:txBody>
                    <a:bodyPr/>
                    <a:lstStyle/>
                    <a:p>
                      <a:pPr algn="ctr"/>
                      <a:r>
                        <a:rPr lang="zh-CN" altLang="en-US" sz="2400" dirty="0"/>
                        <a:t>长程调度</a:t>
                      </a:r>
                    </a:p>
                  </a:txBody>
                  <a:tcPr/>
                </a:tc>
                <a:tc>
                  <a:txBody>
                    <a:bodyPr/>
                    <a:lstStyle/>
                    <a:p>
                      <a:pPr algn="ctr"/>
                      <a:r>
                        <a:rPr lang="zh-CN" altLang="en-US" sz="2400" dirty="0"/>
                        <a:t>中程调度</a:t>
                      </a:r>
                    </a:p>
                  </a:txBody>
                  <a:tcPr/>
                </a:tc>
                <a:tc>
                  <a:txBody>
                    <a:bodyPr/>
                    <a:lstStyle/>
                    <a:p>
                      <a:pPr algn="ctr"/>
                      <a:r>
                        <a:rPr lang="zh-CN" altLang="en-US" sz="2400" dirty="0"/>
                        <a:t>短程调度</a:t>
                      </a:r>
                    </a:p>
                  </a:txBody>
                  <a:tcPr/>
                </a:tc>
                <a:extLst>
                  <a:ext uri="{0D108BD9-81ED-4DB2-BD59-A6C34878D82A}">
                    <a16:rowId xmlns:a16="http://schemas.microsoft.com/office/drawing/2014/main" val="10000"/>
                  </a:ext>
                </a:extLst>
              </a:tr>
              <a:tr h="370840">
                <a:tc>
                  <a:txBody>
                    <a:bodyPr/>
                    <a:lstStyle/>
                    <a:p>
                      <a:pPr algn="ctr"/>
                      <a:r>
                        <a:rPr lang="zh-CN" altLang="en-US" sz="2400" dirty="0"/>
                        <a:t>决定新进程进入系统</a:t>
                      </a:r>
                    </a:p>
                  </a:txBody>
                  <a:tcPr/>
                </a:tc>
                <a:tc>
                  <a:txBody>
                    <a:bodyPr/>
                    <a:lstStyle/>
                    <a:p>
                      <a:pPr algn="ctr"/>
                      <a:r>
                        <a:rPr lang="zh-CN" altLang="en-US" sz="2400" dirty="0"/>
                        <a:t>决定进程何时入内存</a:t>
                      </a:r>
                    </a:p>
                  </a:txBody>
                  <a:tcPr/>
                </a:tc>
                <a:tc>
                  <a:txBody>
                    <a:bodyPr/>
                    <a:lstStyle/>
                    <a:p>
                      <a:pPr algn="ctr"/>
                      <a:r>
                        <a:rPr lang="zh-CN" altLang="en-US" sz="2400" dirty="0"/>
                        <a:t>决定调度哪个就绪进程</a:t>
                      </a:r>
                    </a:p>
                  </a:txBody>
                  <a:tcPr/>
                </a:tc>
                <a:extLst>
                  <a:ext uri="{0D108BD9-81ED-4DB2-BD59-A6C34878D82A}">
                    <a16:rowId xmlns:a16="http://schemas.microsoft.com/office/drawing/2014/main" val="10001"/>
                  </a:ext>
                </a:extLst>
              </a:tr>
            </a:tbl>
          </a:graphicData>
        </a:graphic>
      </p:graphicFrame>
      <p:sp>
        <p:nvSpPr>
          <p:cNvPr id="5" name="标题 1"/>
          <p:cNvSpPr txBox="1"/>
          <p:nvPr/>
        </p:nvSpPr>
        <p:spPr>
          <a:xfrm>
            <a:off x="275301" y="119571"/>
            <a:ext cx="1553499" cy="88331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zh-CN" altLang="en-US" b="1" dirty="0">
                <a:highlight>
                  <a:srgbClr val="FFFF00"/>
                </a:highlight>
              </a:rPr>
              <a:t>小结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84</a:t>
            </a:fld>
            <a:endParaRPr lang="zh-CN" altLang="en-US"/>
          </a:p>
        </p:txBody>
      </p:sp>
      <p:sp>
        <p:nvSpPr>
          <p:cNvPr id="3" name="标题 1"/>
          <p:cNvSpPr txBox="1"/>
          <p:nvPr/>
        </p:nvSpPr>
        <p:spPr>
          <a:xfrm>
            <a:off x="275301" y="119571"/>
            <a:ext cx="5230763" cy="82432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虚拟轮转</a:t>
            </a:r>
            <a:r>
              <a:rPr lang="en-US" altLang="zh-CN" b="1" dirty="0"/>
              <a:t>(Virtual RR)</a:t>
            </a:r>
            <a:endParaRPr lang="zh-CN" altLang="en-US" b="1"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73" y="1052251"/>
            <a:ext cx="5230763" cy="5402428"/>
          </a:xfrm>
          <a:prstGeom prst="rect">
            <a:avLst/>
          </a:prstGeom>
        </p:spPr>
      </p:pic>
      <p:sp>
        <p:nvSpPr>
          <p:cNvPr id="6" name="文本框 5"/>
          <p:cNvSpPr txBox="1"/>
          <p:nvPr/>
        </p:nvSpPr>
        <p:spPr>
          <a:xfrm>
            <a:off x="3958591" y="2133600"/>
            <a:ext cx="723275" cy="307777"/>
          </a:xfrm>
          <a:prstGeom prst="rect">
            <a:avLst/>
          </a:prstGeom>
          <a:noFill/>
        </p:spPr>
        <p:txBody>
          <a:bodyPr wrap="none" rtlCol="0">
            <a:spAutoFit/>
          </a:bodyPr>
          <a:lstStyle/>
          <a:p>
            <a:r>
              <a:rPr lang="zh-CN" altLang="en-US" sz="1400" b="1" dirty="0">
                <a:solidFill>
                  <a:schemeClr val="bg1"/>
                </a:solidFill>
              </a:rPr>
              <a:t>处理器</a:t>
            </a:r>
          </a:p>
        </p:txBody>
      </p:sp>
      <p:sp>
        <p:nvSpPr>
          <p:cNvPr id="9" name="文本框 8"/>
          <p:cNvSpPr txBox="1"/>
          <p:nvPr/>
        </p:nvSpPr>
        <p:spPr>
          <a:xfrm>
            <a:off x="6352164" y="1210376"/>
            <a:ext cx="4886107" cy="1815882"/>
          </a:xfrm>
          <a:prstGeom prst="rect">
            <a:avLst/>
          </a:prstGeom>
          <a:noFill/>
        </p:spPr>
        <p:txBody>
          <a:bodyPr wrap="square" rtlCol="0">
            <a:spAutoFit/>
          </a:bodyPr>
          <a:lstStyle/>
          <a:p>
            <a:r>
              <a:rPr lang="zh-CN" altLang="en-US" sz="2800" b="1" dirty="0"/>
              <a:t>轮转法缺点：</a:t>
            </a:r>
            <a:endParaRPr lang="en-US" altLang="zh-CN" sz="2800" b="1" dirty="0"/>
          </a:p>
          <a:p>
            <a:r>
              <a:rPr lang="en-US" altLang="zh-CN" sz="2800" dirty="0"/>
              <a:t>	</a:t>
            </a:r>
            <a:r>
              <a:rPr lang="zh-CN" altLang="en-US" sz="2800" dirty="0"/>
              <a:t>处理器密集型进程不公平地使用了大部分处理器时间，导致</a:t>
            </a:r>
            <a:r>
              <a:rPr lang="en-US" altLang="zh-CN" sz="2800" dirty="0"/>
              <a:t>I/O</a:t>
            </a:r>
            <a:r>
              <a:rPr lang="zh-CN" altLang="en-US" sz="2800" dirty="0"/>
              <a:t>密集型进程性能低。</a:t>
            </a:r>
          </a:p>
        </p:txBody>
      </p:sp>
      <p:sp>
        <p:nvSpPr>
          <p:cNvPr id="10" name="文本框 9"/>
          <p:cNvSpPr txBox="1"/>
          <p:nvPr/>
        </p:nvSpPr>
        <p:spPr>
          <a:xfrm>
            <a:off x="4967788" y="1887378"/>
            <a:ext cx="697627" cy="400110"/>
          </a:xfrm>
          <a:prstGeom prst="rect">
            <a:avLst/>
          </a:prstGeom>
          <a:noFill/>
        </p:spPr>
        <p:txBody>
          <a:bodyPr wrap="none" rtlCol="0">
            <a:spAutoFit/>
          </a:bodyPr>
          <a:lstStyle/>
          <a:p>
            <a:r>
              <a:rPr lang="zh-CN" altLang="en-US" sz="2000" b="1" dirty="0"/>
              <a:t>释放</a:t>
            </a:r>
          </a:p>
        </p:txBody>
      </p:sp>
      <p:sp>
        <p:nvSpPr>
          <p:cNvPr id="11" name="文本框 10"/>
          <p:cNvSpPr txBox="1"/>
          <p:nvPr/>
        </p:nvSpPr>
        <p:spPr>
          <a:xfrm>
            <a:off x="2768618" y="1148927"/>
            <a:ext cx="697627" cy="400110"/>
          </a:xfrm>
          <a:prstGeom prst="rect">
            <a:avLst/>
          </a:prstGeom>
          <a:noFill/>
        </p:spPr>
        <p:txBody>
          <a:bodyPr wrap="none" rtlCol="0">
            <a:spAutoFit/>
          </a:bodyPr>
          <a:lstStyle/>
          <a:p>
            <a:r>
              <a:rPr lang="zh-CN" altLang="en-US" sz="2000" b="1" dirty="0"/>
              <a:t>超时</a:t>
            </a:r>
          </a:p>
        </p:txBody>
      </p:sp>
      <p:sp>
        <p:nvSpPr>
          <p:cNvPr id="12" name="文本框 11"/>
          <p:cNvSpPr txBox="1"/>
          <p:nvPr/>
        </p:nvSpPr>
        <p:spPr>
          <a:xfrm>
            <a:off x="3001359" y="2287488"/>
            <a:ext cx="697627" cy="400110"/>
          </a:xfrm>
          <a:prstGeom prst="rect">
            <a:avLst/>
          </a:prstGeom>
          <a:noFill/>
        </p:spPr>
        <p:txBody>
          <a:bodyPr wrap="none" rtlCol="0">
            <a:spAutoFit/>
          </a:bodyPr>
          <a:lstStyle/>
          <a:p>
            <a:r>
              <a:rPr lang="zh-CN" altLang="en-US" sz="2000" b="1" dirty="0"/>
              <a:t>调度</a:t>
            </a:r>
          </a:p>
        </p:txBody>
      </p:sp>
      <p:sp>
        <p:nvSpPr>
          <p:cNvPr id="13" name="文本框 12"/>
          <p:cNvSpPr txBox="1"/>
          <p:nvPr/>
        </p:nvSpPr>
        <p:spPr>
          <a:xfrm>
            <a:off x="76906" y="1918262"/>
            <a:ext cx="697627" cy="707886"/>
          </a:xfrm>
          <a:prstGeom prst="rect">
            <a:avLst/>
          </a:prstGeom>
          <a:noFill/>
        </p:spPr>
        <p:txBody>
          <a:bodyPr wrap="none" rtlCol="0">
            <a:spAutoFit/>
          </a:bodyPr>
          <a:lstStyle/>
          <a:p>
            <a:r>
              <a:rPr lang="zh-CN" altLang="en-US" sz="2000" b="1" dirty="0"/>
              <a:t>允许</a:t>
            </a:r>
            <a:endParaRPr lang="en-US" altLang="zh-CN" sz="2000" b="1" dirty="0"/>
          </a:p>
          <a:p>
            <a:r>
              <a:rPr lang="zh-CN" altLang="en-US" sz="2000" b="1" dirty="0"/>
              <a:t>进入</a:t>
            </a:r>
          </a:p>
        </p:txBody>
      </p:sp>
      <p:sp>
        <p:nvSpPr>
          <p:cNvPr id="14" name="文本框 13"/>
          <p:cNvSpPr txBox="1"/>
          <p:nvPr/>
        </p:nvSpPr>
        <p:spPr>
          <a:xfrm>
            <a:off x="1735420" y="1718207"/>
            <a:ext cx="1210588" cy="400110"/>
          </a:xfrm>
          <a:prstGeom prst="rect">
            <a:avLst/>
          </a:prstGeom>
          <a:noFill/>
        </p:spPr>
        <p:txBody>
          <a:bodyPr wrap="none" rtlCol="0">
            <a:spAutoFit/>
          </a:bodyPr>
          <a:lstStyle/>
          <a:p>
            <a:r>
              <a:rPr lang="zh-CN" altLang="en-US" sz="2000" b="1" dirty="0"/>
              <a:t>就绪队列</a:t>
            </a:r>
          </a:p>
        </p:txBody>
      </p:sp>
      <p:sp>
        <p:nvSpPr>
          <p:cNvPr id="15" name="文本框 14"/>
          <p:cNvSpPr txBox="1"/>
          <p:nvPr/>
        </p:nvSpPr>
        <p:spPr>
          <a:xfrm>
            <a:off x="1726603" y="2942633"/>
            <a:ext cx="1210588" cy="400110"/>
          </a:xfrm>
          <a:prstGeom prst="rect">
            <a:avLst/>
          </a:prstGeom>
          <a:noFill/>
        </p:spPr>
        <p:txBody>
          <a:bodyPr wrap="none" rtlCol="0">
            <a:spAutoFit/>
          </a:bodyPr>
          <a:lstStyle/>
          <a:p>
            <a:r>
              <a:rPr lang="zh-CN" altLang="en-US" sz="2000" b="1" dirty="0"/>
              <a:t>辅助队列</a:t>
            </a:r>
          </a:p>
        </p:txBody>
      </p:sp>
      <p:sp>
        <p:nvSpPr>
          <p:cNvPr id="16" name="文本框 15"/>
          <p:cNvSpPr txBox="1"/>
          <p:nvPr/>
        </p:nvSpPr>
        <p:spPr>
          <a:xfrm>
            <a:off x="3407880" y="3724752"/>
            <a:ext cx="1215397" cy="400110"/>
          </a:xfrm>
          <a:prstGeom prst="rect">
            <a:avLst/>
          </a:prstGeom>
          <a:noFill/>
        </p:spPr>
        <p:txBody>
          <a:bodyPr wrap="none" rtlCol="0">
            <a:spAutoFit/>
          </a:bodyPr>
          <a:lstStyle/>
          <a:p>
            <a:r>
              <a:rPr lang="en-US" altLang="zh-CN" sz="2000" b="1" dirty="0"/>
              <a:t>I/O1</a:t>
            </a:r>
            <a:r>
              <a:rPr lang="zh-CN" altLang="en-US" sz="2000" b="1" dirty="0"/>
              <a:t>等待</a:t>
            </a:r>
          </a:p>
        </p:txBody>
      </p:sp>
      <p:sp>
        <p:nvSpPr>
          <p:cNvPr id="17" name="文本框 16"/>
          <p:cNvSpPr txBox="1"/>
          <p:nvPr/>
        </p:nvSpPr>
        <p:spPr>
          <a:xfrm>
            <a:off x="3407880" y="4394711"/>
            <a:ext cx="1215397" cy="400110"/>
          </a:xfrm>
          <a:prstGeom prst="rect">
            <a:avLst/>
          </a:prstGeom>
          <a:noFill/>
        </p:spPr>
        <p:txBody>
          <a:bodyPr wrap="none" rtlCol="0">
            <a:spAutoFit/>
          </a:bodyPr>
          <a:lstStyle/>
          <a:p>
            <a:r>
              <a:rPr lang="en-US" altLang="zh-CN" sz="2000" b="1" dirty="0"/>
              <a:t>I/O2</a:t>
            </a:r>
            <a:r>
              <a:rPr lang="zh-CN" altLang="en-US" sz="2000" b="1" dirty="0"/>
              <a:t>等待</a:t>
            </a:r>
          </a:p>
        </p:txBody>
      </p:sp>
      <p:sp>
        <p:nvSpPr>
          <p:cNvPr id="18" name="文本框 17"/>
          <p:cNvSpPr txBox="1"/>
          <p:nvPr/>
        </p:nvSpPr>
        <p:spPr>
          <a:xfrm>
            <a:off x="3407880" y="5509018"/>
            <a:ext cx="1221809" cy="400110"/>
          </a:xfrm>
          <a:prstGeom prst="rect">
            <a:avLst/>
          </a:prstGeom>
          <a:noFill/>
        </p:spPr>
        <p:txBody>
          <a:bodyPr wrap="none" rtlCol="0">
            <a:spAutoFit/>
          </a:bodyPr>
          <a:lstStyle/>
          <a:p>
            <a:r>
              <a:rPr lang="en-US" altLang="zh-CN" sz="2000" b="1" dirty="0"/>
              <a:t>I/On</a:t>
            </a:r>
            <a:r>
              <a:rPr lang="zh-CN" altLang="en-US" sz="2000" b="1" dirty="0"/>
              <a:t>等待</a:t>
            </a:r>
          </a:p>
        </p:txBody>
      </p:sp>
      <p:sp>
        <p:nvSpPr>
          <p:cNvPr id="19" name="文本框 18"/>
          <p:cNvSpPr txBox="1"/>
          <p:nvPr/>
        </p:nvSpPr>
        <p:spPr>
          <a:xfrm>
            <a:off x="1724199" y="6008054"/>
            <a:ext cx="1221809" cy="400110"/>
          </a:xfrm>
          <a:prstGeom prst="rect">
            <a:avLst/>
          </a:prstGeom>
          <a:noFill/>
        </p:spPr>
        <p:txBody>
          <a:bodyPr wrap="none" rtlCol="0">
            <a:spAutoFit/>
          </a:bodyPr>
          <a:lstStyle/>
          <a:p>
            <a:r>
              <a:rPr lang="en-US" altLang="zh-CN" sz="2000" b="1" dirty="0"/>
              <a:t>I/On</a:t>
            </a:r>
            <a:r>
              <a:rPr lang="zh-CN" altLang="en-US" sz="2000" b="1" dirty="0"/>
              <a:t>队列</a:t>
            </a:r>
          </a:p>
        </p:txBody>
      </p:sp>
      <p:sp>
        <p:nvSpPr>
          <p:cNvPr id="20" name="文本框 19"/>
          <p:cNvSpPr txBox="1"/>
          <p:nvPr/>
        </p:nvSpPr>
        <p:spPr>
          <a:xfrm>
            <a:off x="1724199" y="4837319"/>
            <a:ext cx="1215397" cy="400110"/>
          </a:xfrm>
          <a:prstGeom prst="rect">
            <a:avLst/>
          </a:prstGeom>
          <a:noFill/>
        </p:spPr>
        <p:txBody>
          <a:bodyPr wrap="none" rtlCol="0">
            <a:spAutoFit/>
          </a:bodyPr>
          <a:lstStyle/>
          <a:p>
            <a:r>
              <a:rPr lang="en-US" altLang="zh-CN" sz="2000" b="1" dirty="0"/>
              <a:t>I/O2</a:t>
            </a:r>
            <a:r>
              <a:rPr lang="zh-CN" altLang="en-US" sz="2000" b="1" dirty="0"/>
              <a:t>队列</a:t>
            </a:r>
          </a:p>
        </p:txBody>
      </p:sp>
      <p:sp>
        <p:nvSpPr>
          <p:cNvPr id="21" name="文本框 20"/>
          <p:cNvSpPr txBox="1"/>
          <p:nvPr/>
        </p:nvSpPr>
        <p:spPr>
          <a:xfrm>
            <a:off x="1735420" y="4167059"/>
            <a:ext cx="1215397" cy="400110"/>
          </a:xfrm>
          <a:prstGeom prst="rect">
            <a:avLst/>
          </a:prstGeom>
          <a:noFill/>
        </p:spPr>
        <p:txBody>
          <a:bodyPr wrap="none" rtlCol="0">
            <a:spAutoFit/>
          </a:bodyPr>
          <a:lstStyle/>
          <a:p>
            <a:r>
              <a:rPr lang="en-US" altLang="zh-CN" sz="2000" b="1" dirty="0"/>
              <a:t>I/O1</a:t>
            </a:r>
            <a:r>
              <a:rPr lang="zh-CN" altLang="en-US" sz="2000" b="1" dirty="0"/>
              <a:t>队列</a:t>
            </a:r>
          </a:p>
        </p:txBody>
      </p:sp>
      <p:sp>
        <p:nvSpPr>
          <p:cNvPr id="22" name="文本框 21"/>
          <p:cNvSpPr txBox="1"/>
          <p:nvPr/>
        </p:nvSpPr>
        <p:spPr>
          <a:xfrm>
            <a:off x="611852" y="5500223"/>
            <a:ext cx="708848" cy="707886"/>
          </a:xfrm>
          <a:prstGeom prst="rect">
            <a:avLst/>
          </a:prstGeom>
          <a:noFill/>
        </p:spPr>
        <p:txBody>
          <a:bodyPr wrap="none" rtlCol="0">
            <a:spAutoFit/>
          </a:bodyPr>
          <a:lstStyle/>
          <a:p>
            <a:r>
              <a:rPr lang="en-US" altLang="zh-CN" sz="2000" b="1" dirty="0"/>
              <a:t>I/On</a:t>
            </a:r>
          </a:p>
          <a:p>
            <a:r>
              <a:rPr lang="zh-CN" altLang="en-US" sz="2000" b="1" dirty="0"/>
              <a:t>发生</a:t>
            </a:r>
          </a:p>
        </p:txBody>
      </p:sp>
      <p:sp>
        <p:nvSpPr>
          <p:cNvPr id="23" name="文本框 22"/>
          <p:cNvSpPr txBox="1"/>
          <p:nvPr/>
        </p:nvSpPr>
        <p:spPr>
          <a:xfrm>
            <a:off x="595402" y="4405004"/>
            <a:ext cx="708848" cy="707886"/>
          </a:xfrm>
          <a:prstGeom prst="rect">
            <a:avLst/>
          </a:prstGeom>
          <a:noFill/>
        </p:spPr>
        <p:txBody>
          <a:bodyPr wrap="none" rtlCol="0">
            <a:spAutoFit/>
          </a:bodyPr>
          <a:lstStyle/>
          <a:p>
            <a:r>
              <a:rPr lang="en-US" altLang="zh-CN" sz="2000" b="1" dirty="0"/>
              <a:t>I/O2</a:t>
            </a:r>
          </a:p>
          <a:p>
            <a:r>
              <a:rPr lang="zh-CN" altLang="en-US" sz="2000" b="1" dirty="0"/>
              <a:t>发生</a:t>
            </a:r>
          </a:p>
        </p:txBody>
      </p:sp>
      <p:sp>
        <p:nvSpPr>
          <p:cNvPr id="24" name="文本框 23"/>
          <p:cNvSpPr txBox="1"/>
          <p:nvPr/>
        </p:nvSpPr>
        <p:spPr>
          <a:xfrm>
            <a:off x="615029" y="3756692"/>
            <a:ext cx="708848" cy="707886"/>
          </a:xfrm>
          <a:prstGeom prst="rect">
            <a:avLst/>
          </a:prstGeom>
          <a:noFill/>
        </p:spPr>
        <p:txBody>
          <a:bodyPr wrap="none" rtlCol="0">
            <a:spAutoFit/>
          </a:bodyPr>
          <a:lstStyle/>
          <a:p>
            <a:r>
              <a:rPr lang="en-US" altLang="zh-CN" sz="2000" b="1" dirty="0"/>
              <a:t>I/O1</a:t>
            </a:r>
          </a:p>
          <a:p>
            <a:r>
              <a:rPr lang="zh-CN" altLang="en-US" sz="2000" b="1" dirty="0"/>
              <a:t>发生</a:t>
            </a:r>
          </a:p>
        </p:txBody>
      </p:sp>
      <p:sp>
        <p:nvSpPr>
          <p:cNvPr id="25" name="文本框 24"/>
          <p:cNvSpPr txBox="1"/>
          <p:nvPr/>
        </p:nvSpPr>
        <p:spPr>
          <a:xfrm>
            <a:off x="6273506" y="3713934"/>
            <a:ext cx="4886107" cy="2246769"/>
          </a:xfrm>
          <a:prstGeom prst="rect">
            <a:avLst/>
          </a:prstGeom>
          <a:noFill/>
        </p:spPr>
        <p:txBody>
          <a:bodyPr wrap="square" rtlCol="0">
            <a:spAutoFit/>
          </a:bodyPr>
          <a:lstStyle/>
          <a:p>
            <a:r>
              <a:rPr lang="zh-CN" altLang="en-US" sz="2800" b="1" dirty="0"/>
              <a:t>虚拟轮转法：</a:t>
            </a:r>
            <a:endParaRPr lang="en-US" altLang="zh-CN" sz="2800" b="1" dirty="0"/>
          </a:p>
          <a:p>
            <a:r>
              <a:rPr lang="en-US" altLang="zh-CN" sz="2800" dirty="0"/>
              <a:t>	I/O</a:t>
            </a:r>
            <a:r>
              <a:rPr lang="zh-CN" altLang="en-US" sz="2800" dirty="0"/>
              <a:t>阻塞进程恢复就绪时，进入辅助队列排队。辅助队列优先于就绪队列，但时间片长为基本时长减去上次所用时长。</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a:t>I/O</a:t>
            </a:r>
            <a:r>
              <a:rPr lang="zh-CN" altLang="en-US" dirty="0"/>
              <a:t>管理和磁盘调度</a:t>
            </a:r>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75B5637-C3CB-4C8A-8640-3609C004F1D9}" type="slidenum">
              <a:rPr lang="zh-CN" altLang="en-US" smtClean="0"/>
              <a:t>85</a:t>
            </a:fld>
            <a:endParaRPr lang="zh-CN"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86</a:t>
            </a:fld>
            <a:endParaRPr lang="zh-CN" altLang="en-US" dirty="0"/>
          </a:p>
        </p:txBody>
      </p:sp>
      <p:sp>
        <p:nvSpPr>
          <p:cNvPr id="3" name="标题 1"/>
          <p:cNvSpPr txBox="1"/>
          <p:nvPr/>
        </p:nvSpPr>
        <p:spPr>
          <a:xfrm>
            <a:off x="317090" y="125361"/>
            <a:ext cx="5061155" cy="7065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为何需要</a:t>
            </a:r>
            <a:r>
              <a:rPr lang="en-US" altLang="zh-CN" b="1" dirty="0"/>
              <a:t>I/O</a:t>
            </a:r>
            <a:r>
              <a:rPr lang="zh-CN" altLang="en-US" b="1" dirty="0"/>
              <a:t>缓冲</a:t>
            </a:r>
            <a:endParaRPr lang="zh-CN" altLang="en-US" dirty="0"/>
          </a:p>
        </p:txBody>
      </p:sp>
      <p:graphicFrame>
        <p:nvGraphicFramePr>
          <p:cNvPr id="8" name="图示 7"/>
          <p:cNvGraphicFramePr/>
          <p:nvPr/>
        </p:nvGraphicFramePr>
        <p:xfrm>
          <a:off x="-482599" y="100650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箭头: 右 8"/>
          <p:cNvSpPr/>
          <p:nvPr/>
        </p:nvSpPr>
        <p:spPr>
          <a:xfrm>
            <a:off x="7492181" y="5550757"/>
            <a:ext cx="688258" cy="42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8384647" y="5490466"/>
            <a:ext cx="3392982" cy="523220"/>
          </a:xfrm>
          <a:prstGeom prst="rect">
            <a:avLst/>
          </a:prstGeom>
          <a:noFill/>
          <a:ln w="19050">
            <a:solidFill>
              <a:srgbClr val="00B0F0"/>
            </a:solidFill>
          </a:ln>
          <a:effectLst>
            <a:outerShdw blurRad="63500" sx="102000" sy="102000" algn="ctr" rotWithShape="0">
              <a:prstClr val="black">
                <a:alpha val="40000"/>
              </a:prstClr>
            </a:outerShdw>
          </a:effectLst>
        </p:spPr>
        <p:txBody>
          <a:bodyPr wrap="square" rtlCol="0">
            <a:spAutoFit/>
          </a:bodyPr>
          <a:lstStyle/>
          <a:p>
            <a:r>
              <a:rPr lang="en-US" altLang="zh-CN" sz="2800" dirty="0"/>
              <a:t>I/O</a:t>
            </a:r>
            <a:r>
              <a:rPr lang="zh-CN" altLang="en-US" sz="2800" dirty="0"/>
              <a:t>太慢，等待费时</a:t>
            </a:r>
            <a:endParaRPr lang="en-US" altLang="zh-CN" sz="2800" dirty="0"/>
          </a:p>
        </p:txBody>
      </p:sp>
      <p:sp>
        <p:nvSpPr>
          <p:cNvPr id="11" name="箭头: 右 10"/>
          <p:cNvSpPr/>
          <p:nvPr/>
        </p:nvSpPr>
        <p:spPr>
          <a:xfrm rot="18900000">
            <a:off x="3923287" y="1867109"/>
            <a:ext cx="688258" cy="42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696266" y="1163218"/>
            <a:ext cx="1980029" cy="954107"/>
          </a:xfrm>
          <a:prstGeom prst="rect">
            <a:avLst/>
          </a:prstGeom>
          <a:noFill/>
          <a:ln w="19050">
            <a:solidFill>
              <a:srgbClr val="00B0F0"/>
            </a:solidFill>
          </a:ln>
          <a:effectLst>
            <a:outerShdw blurRad="63500" sx="102000" sy="102000" algn="ctr" rotWithShape="0">
              <a:prstClr val="black">
                <a:alpha val="40000"/>
              </a:prstClr>
            </a:outerShdw>
          </a:effectLst>
        </p:spPr>
        <p:txBody>
          <a:bodyPr wrap="none" rtlCol="0">
            <a:spAutoFit/>
          </a:bodyPr>
          <a:lstStyle/>
          <a:p>
            <a:r>
              <a:rPr lang="zh-CN" altLang="en-US" sz="2800" dirty="0"/>
              <a:t>干扰交换</a:t>
            </a:r>
            <a:endParaRPr lang="en-US" altLang="zh-CN" sz="2800" dirty="0"/>
          </a:p>
          <a:p>
            <a:r>
              <a:rPr lang="zh-CN" altLang="en-US" sz="2800" dirty="0">
                <a:highlight>
                  <a:srgbClr val="FFFF00"/>
                </a:highlight>
              </a:rPr>
              <a:t>单进程死锁</a:t>
            </a:r>
            <a:endParaRPr lang="en-US" altLang="zh-CN" sz="2800" dirty="0">
              <a:highlight>
                <a:srgbClr val="FFFF00"/>
              </a:highlight>
            </a:endParaRPr>
          </a:p>
        </p:txBody>
      </p:sp>
      <p:sp>
        <p:nvSpPr>
          <p:cNvPr id="13" name="箭头: 右 12"/>
          <p:cNvSpPr/>
          <p:nvPr/>
        </p:nvSpPr>
        <p:spPr>
          <a:xfrm>
            <a:off x="7193405" y="1380206"/>
            <a:ext cx="964116" cy="427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720382" y="1354872"/>
            <a:ext cx="3057247" cy="523220"/>
          </a:xfrm>
          <a:prstGeom prst="rect">
            <a:avLst/>
          </a:prstGeom>
          <a:noFill/>
          <a:ln w="19050">
            <a:solidFill>
              <a:srgbClr val="00B0F0"/>
            </a:solidFill>
          </a:ln>
          <a:effectLst>
            <a:outerShdw blurRad="63500" sx="102000" sy="102000" algn="ctr" rotWithShape="0">
              <a:prstClr val="black">
                <a:alpha val="40000"/>
              </a:prstClr>
            </a:outerShdw>
          </a:effectLst>
        </p:spPr>
        <p:txBody>
          <a:bodyPr wrap="none" rtlCol="0">
            <a:spAutoFit/>
          </a:bodyPr>
          <a:lstStyle/>
          <a:p>
            <a:r>
              <a:rPr lang="zh-CN" altLang="en-US" sz="2800" dirty="0"/>
              <a:t>锁定用户地址空间</a:t>
            </a:r>
            <a:endParaRPr lang="en-US" altLang="zh-CN" sz="2800" dirty="0"/>
          </a:p>
        </p:txBody>
      </p:sp>
      <p:sp>
        <p:nvSpPr>
          <p:cNvPr id="15" name="文本框 14"/>
          <p:cNvSpPr txBox="1"/>
          <p:nvPr/>
        </p:nvSpPr>
        <p:spPr>
          <a:xfrm>
            <a:off x="6787160" y="2696603"/>
            <a:ext cx="5061001" cy="1965666"/>
          </a:xfrm>
          <a:prstGeom prst="rect">
            <a:avLst/>
          </a:prstGeom>
          <a:noFill/>
          <a:ln w="19050">
            <a:solidFill>
              <a:srgbClr val="FF0000"/>
            </a:solidFill>
          </a:ln>
          <a:effectLst>
            <a:outerShdw blurRad="63500" sx="102000" sy="102000" algn="ctr" rotWithShape="0">
              <a:prstClr val="black">
                <a:alpha val="40000"/>
              </a:prstClr>
            </a:outerShdw>
          </a:effectLst>
        </p:spPr>
        <p:txBody>
          <a:bodyPr wrap="none" rtlCol="0">
            <a:spAutoFit/>
          </a:bodyPr>
          <a:lstStyle/>
          <a:p>
            <a:pPr>
              <a:lnSpc>
                <a:spcPct val="150000"/>
              </a:lnSpc>
            </a:pPr>
            <a:r>
              <a:rPr lang="zh-CN" altLang="en-US" sz="2800" dirty="0"/>
              <a:t>进程因</a:t>
            </a:r>
            <a:r>
              <a:rPr lang="en-US" altLang="zh-CN" sz="2800" dirty="0"/>
              <a:t>I/O</a:t>
            </a:r>
            <a:r>
              <a:rPr lang="zh-CN" altLang="en-US" sz="2800" dirty="0"/>
              <a:t>操作而阻塞</a:t>
            </a:r>
            <a:endParaRPr lang="en-US" altLang="zh-CN" sz="2800" dirty="0"/>
          </a:p>
          <a:p>
            <a:pPr>
              <a:lnSpc>
                <a:spcPct val="150000"/>
              </a:lnSpc>
            </a:pPr>
            <a:r>
              <a:rPr lang="zh-CN" altLang="en-US" sz="2800" dirty="0"/>
              <a:t>不幸被挂起</a:t>
            </a:r>
            <a:r>
              <a:rPr lang="en-US" altLang="zh-CN" sz="2800" dirty="0"/>
              <a:t>(</a:t>
            </a:r>
            <a:r>
              <a:rPr lang="zh-CN" altLang="en-US" sz="2800" dirty="0"/>
              <a:t>用户地址空间没了</a:t>
            </a:r>
            <a:r>
              <a:rPr lang="en-US" altLang="zh-CN" sz="2800" dirty="0"/>
              <a:t>)</a:t>
            </a:r>
          </a:p>
          <a:p>
            <a:pPr>
              <a:lnSpc>
                <a:spcPct val="150000"/>
              </a:lnSpc>
            </a:pPr>
            <a:r>
              <a:rPr lang="en-US" altLang="zh-CN" sz="2800" dirty="0"/>
              <a:t>I/O</a:t>
            </a:r>
            <a:r>
              <a:rPr lang="zh-CN" altLang="en-US" sz="2800" dirty="0"/>
              <a:t>操作因没法把数据读入阻塞</a:t>
            </a:r>
            <a:endParaRPr lang="en-US" altLang="zh-CN" sz="2800" dirty="0"/>
          </a:p>
        </p:txBody>
      </p:sp>
      <p:cxnSp>
        <p:nvCxnSpPr>
          <p:cNvPr id="17" name="直接箭头连接符 16"/>
          <p:cNvCxnSpPr>
            <a:stCxn id="12" idx="2"/>
          </p:cNvCxnSpPr>
          <p:nvPr/>
        </p:nvCxnSpPr>
        <p:spPr>
          <a:xfrm>
            <a:off x="5686281" y="2117325"/>
            <a:ext cx="1100879" cy="579278"/>
          </a:xfrm>
          <a:prstGeom prst="straightConnector1">
            <a:avLst/>
          </a:prstGeom>
          <a:ln w="38100">
            <a:solidFill>
              <a:srgbClr val="FF0000"/>
            </a:solidFill>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87</a:t>
            </a:fld>
            <a:endParaRPr lang="zh-CN" altLang="en-US"/>
          </a:p>
        </p:txBody>
      </p:sp>
      <p:sp>
        <p:nvSpPr>
          <p:cNvPr id="3" name="标题 1"/>
          <p:cNvSpPr txBox="1"/>
          <p:nvPr/>
        </p:nvSpPr>
        <p:spPr>
          <a:xfrm>
            <a:off x="208936" y="297028"/>
            <a:ext cx="2209800" cy="7065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无缓冲</a:t>
            </a:r>
            <a:endParaRPr lang="zh-CN" altLang="en-US" dirty="0"/>
          </a:p>
        </p:txBody>
      </p:sp>
      <p:sp>
        <p:nvSpPr>
          <p:cNvPr id="4" name="矩形: 圆角 3"/>
          <p:cNvSpPr/>
          <p:nvPr/>
        </p:nvSpPr>
        <p:spPr>
          <a:xfrm>
            <a:off x="8432800" y="1349859"/>
            <a:ext cx="2379406" cy="2143432"/>
          </a:xfrm>
          <a:prstGeom prst="round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5" name="矩形: 圆角 4"/>
          <p:cNvSpPr/>
          <p:nvPr/>
        </p:nvSpPr>
        <p:spPr>
          <a:xfrm>
            <a:off x="3695652" y="1310531"/>
            <a:ext cx="2379406" cy="2143432"/>
          </a:xfrm>
          <a:prstGeom prst="round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 name="文本框 5"/>
          <p:cNvSpPr txBox="1"/>
          <p:nvPr/>
        </p:nvSpPr>
        <p:spPr>
          <a:xfrm>
            <a:off x="4564594" y="817535"/>
            <a:ext cx="641522" cy="523220"/>
          </a:xfrm>
          <a:prstGeom prst="rect">
            <a:avLst/>
          </a:prstGeom>
          <a:noFill/>
        </p:spPr>
        <p:txBody>
          <a:bodyPr wrap="none" rtlCol="0">
            <a:spAutoFit/>
          </a:bodyPr>
          <a:lstStyle/>
          <a:p>
            <a:r>
              <a:rPr lang="en-US" altLang="zh-CN" sz="2800" dirty="0"/>
              <a:t>OS</a:t>
            </a:r>
            <a:endParaRPr lang="zh-CN" altLang="en-US" sz="2800" dirty="0"/>
          </a:p>
        </p:txBody>
      </p:sp>
      <p:cxnSp>
        <p:nvCxnSpPr>
          <p:cNvPr id="7" name="直接箭头连接符 6"/>
          <p:cNvCxnSpPr>
            <a:stCxn id="11" idx="3"/>
            <a:endCxn id="8" idx="1"/>
          </p:cNvCxnSpPr>
          <p:nvPr/>
        </p:nvCxnSpPr>
        <p:spPr>
          <a:xfrm>
            <a:off x="2527392" y="2346880"/>
            <a:ext cx="6553336" cy="353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080728" y="2195332"/>
            <a:ext cx="1006167" cy="37383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812024" y="874644"/>
            <a:ext cx="1620957" cy="523220"/>
          </a:xfrm>
          <a:prstGeom prst="rect">
            <a:avLst/>
          </a:prstGeom>
          <a:noFill/>
        </p:spPr>
        <p:txBody>
          <a:bodyPr wrap="none" rtlCol="0">
            <a:spAutoFit/>
          </a:bodyPr>
          <a:lstStyle/>
          <a:p>
            <a:r>
              <a:rPr lang="zh-CN" altLang="en-US" sz="2800" dirty="0"/>
              <a:t>用户进程</a:t>
            </a:r>
          </a:p>
        </p:txBody>
      </p:sp>
      <p:sp>
        <p:nvSpPr>
          <p:cNvPr id="10" name="文本框 9"/>
          <p:cNvSpPr txBox="1"/>
          <p:nvPr/>
        </p:nvSpPr>
        <p:spPr>
          <a:xfrm>
            <a:off x="2920656" y="1878691"/>
            <a:ext cx="470000" cy="523220"/>
          </a:xfrm>
          <a:prstGeom prst="rect">
            <a:avLst/>
          </a:prstGeom>
          <a:noFill/>
        </p:spPr>
        <p:txBody>
          <a:bodyPr wrap="none" rtlCol="0">
            <a:spAutoFit/>
          </a:bodyPr>
          <a:lstStyle/>
          <a:p>
            <a:r>
              <a:rPr lang="en-US" altLang="zh-CN" sz="2800" dirty="0"/>
              <a:t>In</a:t>
            </a:r>
            <a:endParaRPr lang="zh-CN" altLang="en-US" sz="2800" dirty="0"/>
          </a:p>
        </p:txBody>
      </p:sp>
      <p:sp>
        <p:nvSpPr>
          <p:cNvPr id="11" name="文本框 10"/>
          <p:cNvSpPr txBox="1"/>
          <p:nvPr/>
        </p:nvSpPr>
        <p:spPr>
          <a:xfrm>
            <a:off x="1127650" y="2085270"/>
            <a:ext cx="1399742" cy="523220"/>
          </a:xfrm>
          <a:prstGeom prst="rect">
            <a:avLst/>
          </a:prstGeom>
          <a:noFill/>
        </p:spPr>
        <p:txBody>
          <a:bodyPr wrap="none" rtlCol="0">
            <a:spAutoFit/>
          </a:bodyPr>
          <a:lstStyle/>
          <a:p>
            <a:r>
              <a:rPr lang="en-US" altLang="zh-CN" sz="2800" dirty="0"/>
              <a:t>I/O</a:t>
            </a:r>
            <a:r>
              <a:rPr lang="zh-CN" altLang="en-US" sz="2800" dirty="0"/>
              <a:t>设备</a:t>
            </a:r>
          </a:p>
        </p:txBody>
      </p:sp>
      <p:sp>
        <p:nvSpPr>
          <p:cNvPr id="13" name="标题 1"/>
          <p:cNvSpPr txBox="1"/>
          <p:nvPr/>
        </p:nvSpPr>
        <p:spPr>
          <a:xfrm>
            <a:off x="208936" y="3429000"/>
            <a:ext cx="2209800" cy="7065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单缓冲</a:t>
            </a:r>
            <a:endParaRPr lang="zh-CN" altLang="en-US" dirty="0"/>
          </a:p>
        </p:txBody>
      </p:sp>
      <p:sp>
        <p:nvSpPr>
          <p:cNvPr id="14" name="矩形: 圆角 13"/>
          <p:cNvSpPr/>
          <p:nvPr/>
        </p:nvSpPr>
        <p:spPr>
          <a:xfrm>
            <a:off x="8432800" y="4481831"/>
            <a:ext cx="2379406" cy="2143432"/>
          </a:xfrm>
          <a:prstGeom prst="round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5" name="矩形: 圆角 14"/>
          <p:cNvSpPr/>
          <p:nvPr/>
        </p:nvSpPr>
        <p:spPr>
          <a:xfrm>
            <a:off x="3695652" y="4442503"/>
            <a:ext cx="2379406" cy="2143432"/>
          </a:xfrm>
          <a:prstGeom prst="round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6" name="文本框 15"/>
          <p:cNvSpPr txBox="1"/>
          <p:nvPr/>
        </p:nvSpPr>
        <p:spPr>
          <a:xfrm>
            <a:off x="4564594" y="3949507"/>
            <a:ext cx="641522" cy="523220"/>
          </a:xfrm>
          <a:prstGeom prst="rect">
            <a:avLst/>
          </a:prstGeom>
          <a:noFill/>
        </p:spPr>
        <p:txBody>
          <a:bodyPr wrap="none" rtlCol="0">
            <a:spAutoFit/>
          </a:bodyPr>
          <a:lstStyle/>
          <a:p>
            <a:r>
              <a:rPr lang="en-US" altLang="zh-CN" sz="2800" dirty="0"/>
              <a:t>OS</a:t>
            </a:r>
            <a:endParaRPr lang="zh-CN" altLang="en-US" sz="2800" dirty="0"/>
          </a:p>
        </p:txBody>
      </p:sp>
      <p:cxnSp>
        <p:nvCxnSpPr>
          <p:cNvPr id="17" name="直接箭头连接符 16"/>
          <p:cNvCxnSpPr>
            <a:stCxn id="23" idx="3"/>
          </p:cNvCxnSpPr>
          <p:nvPr/>
        </p:nvCxnSpPr>
        <p:spPr>
          <a:xfrm>
            <a:off x="5388217" y="5529331"/>
            <a:ext cx="3692511" cy="45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080728" y="5327304"/>
            <a:ext cx="1006167" cy="37383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8812024" y="4006616"/>
            <a:ext cx="1620957" cy="523220"/>
          </a:xfrm>
          <a:prstGeom prst="rect">
            <a:avLst/>
          </a:prstGeom>
          <a:noFill/>
        </p:spPr>
        <p:txBody>
          <a:bodyPr wrap="none" rtlCol="0">
            <a:spAutoFit/>
          </a:bodyPr>
          <a:lstStyle/>
          <a:p>
            <a:r>
              <a:rPr lang="zh-CN" altLang="en-US" sz="2800" dirty="0"/>
              <a:t>用户进程</a:t>
            </a:r>
          </a:p>
        </p:txBody>
      </p:sp>
      <p:sp>
        <p:nvSpPr>
          <p:cNvPr id="20" name="文本框 19"/>
          <p:cNvSpPr txBox="1"/>
          <p:nvPr/>
        </p:nvSpPr>
        <p:spPr>
          <a:xfrm>
            <a:off x="2920656" y="5010663"/>
            <a:ext cx="470000" cy="523220"/>
          </a:xfrm>
          <a:prstGeom prst="rect">
            <a:avLst/>
          </a:prstGeom>
          <a:noFill/>
        </p:spPr>
        <p:txBody>
          <a:bodyPr wrap="none" rtlCol="0">
            <a:spAutoFit/>
          </a:bodyPr>
          <a:lstStyle/>
          <a:p>
            <a:r>
              <a:rPr lang="en-US" altLang="zh-CN" sz="2800" dirty="0"/>
              <a:t>In</a:t>
            </a:r>
            <a:endParaRPr lang="zh-CN" altLang="en-US" sz="2800" dirty="0"/>
          </a:p>
        </p:txBody>
      </p:sp>
      <p:sp>
        <p:nvSpPr>
          <p:cNvPr id="21" name="文本框 20"/>
          <p:cNvSpPr txBox="1"/>
          <p:nvPr/>
        </p:nvSpPr>
        <p:spPr>
          <a:xfrm>
            <a:off x="1127650" y="5256570"/>
            <a:ext cx="1399742" cy="523220"/>
          </a:xfrm>
          <a:prstGeom prst="rect">
            <a:avLst/>
          </a:prstGeom>
          <a:noFill/>
        </p:spPr>
        <p:txBody>
          <a:bodyPr wrap="none" rtlCol="0">
            <a:spAutoFit/>
          </a:bodyPr>
          <a:lstStyle/>
          <a:p>
            <a:r>
              <a:rPr lang="en-US" altLang="zh-CN" sz="2800" dirty="0"/>
              <a:t>I/O</a:t>
            </a:r>
            <a:r>
              <a:rPr lang="zh-CN" altLang="en-US" sz="2800" dirty="0"/>
              <a:t>设备</a:t>
            </a:r>
          </a:p>
        </p:txBody>
      </p:sp>
      <p:sp>
        <p:nvSpPr>
          <p:cNvPr id="23" name="矩形 22"/>
          <p:cNvSpPr/>
          <p:nvPr/>
        </p:nvSpPr>
        <p:spPr>
          <a:xfrm>
            <a:off x="4382050" y="5342416"/>
            <a:ext cx="1006167" cy="37383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箭头连接符 24"/>
          <p:cNvCxnSpPr>
            <a:stCxn id="21" idx="3"/>
            <a:endCxn id="23" idx="1"/>
          </p:cNvCxnSpPr>
          <p:nvPr/>
        </p:nvCxnSpPr>
        <p:spPr>
          <a:xfrm>
            <a:off x="2527392" y="5518180"/>
            <a:ext cx="1854658" cy="1115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642710" y="5026539"/>
            <a:ext cx="1051891" cy="523220"/>
          </a:xfrm>
          <a:prstGeom prst="rect">
            <a:avLst/>
          </a:prstGeom>
          <a:noFill/>
        </p:spPr>
        <p:txBody>
          <a:bodyPr wrap="none" rtlCol="0">
            <a:spAutoFit/>
          </a:bodyPr>
          <a:lstStyle/>
          <a:p>
            <a:r>
              <a:rPr lang="en-US" altLang="zh-CN" sz="2800" dirty="0"/>
              <a:t>Move</a:t>
            </a:r>
            <a:endParaRPr lang="zh-CN" altLang="en-US" sz="2800" dirty="0"/>
          </a:p>
        </p:txBody>
      </p:sp>
      <p:sp>
        <p:nvSpPr>
          <p:cNvPr id="29" name="文本框 28"/>
          <p:cNvSpPr txBox="1"/>
          <p:nvPr/>
        </p:nvSpPr>
        <p:spPr>
          <a:xfrm>
            <a:off x="4279839" y="5741019"/>
            <a:ext cx="1210588" cy="338554"/>
          </a:xfrm>
          <a:prstGeom prst="rect">
            <a:avLst/>
          </a:prstGeom>
          <a:noFill/>
        </p:spPr>
        <p:txBody>
          <a:bodyPr wrap="none" rtlCol="0">
            <a:spAutoFit/>
          </a:bodyPr>
          <a:lstStyle/>
          <a:p>
            <a:r>
              <a:rPr lang="zh-CN" altLang="en-US" sz="1600" b="1" dirty="0"/>
              <a:t>系统缓冲区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ldLvl="0" animBg="1"/>
      <p:bldP spid="15" grpId="0" bldLvl="0" animBg="1"/>
      <p:bldP spid="16" grpId="0"/>
      <p:bldP spid="18" grpId="0" bldLvl="0" animBg="1"/>
      <p:bldP spid="19" grpId="0"/>
      <p:bldP spid="20" grpId="0"/>
      <p:bldP spid="21" grpId="0"/>
      <p:bldP spid="23" grpId="0" bldLvl="0" animBg="1"/>
      <p:bldP spid="28" grpId="0"/>
      <p:bldP spid="2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75B5637-C3CB-4C8A-8640-3609C004F1D9}" type="slidenum">
              <a:rPr lang="zh-CN" altLang="en-US" smtClean="0"/>
              <a:t>88</a:t>
            </a:fld>
            <a:endParaRPr lang="zh-CN" altLang="en-US" dirty="0"/>
          </a:p>
        </p:txBody>
      </p:sp>
      <p:sp>
        <p:nvSpPr>
          <p:cNvPr id="3" name="标题 1"/>
          <p:cNvSpPr txBox="1"/>
          <p:nvPr/>
        </p:nvSpPr>
        <p:spPr>
          <a:xfrm>
            <a:off x="208936" y="248920"/>
            <a:ext cx="6537304" cy="7065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双缓冲</a:t>
            </a:r>
            <a:r>
              <a:rPr lang="en-US" altLang="zh-CN" b="1" dirty="0"/>
              <a:t>(</a:t>
            </a:r>
            <a:r>
              <a:rPr lang="zh-CN" altLang="en-US" b="1" dirty="0"/>
              <a:t>缓冲交换</a:t>
            </a:r>
            <a:r>
              <a:rPr lang="en-US" altLang="zh-CN" b="1" dirty="0"/>
              <a:t>)</a:t>
            </a:r>
            <a:endParaRPr lang="zh-CN" altLang="en-US" dirty="0"/>
          </a:p>
        </p:txBody>
      </p:sp>
      <p:sp>
        <p:nvSpPr>
          <p:cNvPr id="4" name="矩形: 圆角 3"/>
          <p:cNvSpPr/>
          <p:nvPr/>
        </p:nvSpPr>
        <p:spPr>
          <a:xfrm>
            <a:off x="8177162" y="1324896"/>
            <a:ext cx="2379406" cy="2143432"/>
          </a:xfrm>
          <a:prstGeom prst="round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5" name="矩形: 圆角 4"/>
          <p:cNvSpPr/>
          <p:nvPr/>
        </p:nvSpPr>
        <p:spPr>
          <a:xfrm>
            <a:off x="3440014" y="1285568"/>
            <a:ext cx="2379406" cy="2143432"/>
          </a:xfrm>
          <a:prstGeom prst="roundRect">
            <a:avLst/>
          </a:prstGeom>
          <a:solidFill>
            <a:srgbClr val="00B0F0"/>
          </a:solidFill>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 name="文本框 5"/>
          <p:cNvSpPr txBox="1"/>
          <p:nvPr/>
        </p:nvSpPr>
        <p:spPr>
          <a:xfrm>
            <a:off x="4308956" y="792572"/>
            <a:ext cx="641522" cy="523220"/>
          </a:xfrm>
          <a:prstGeom prst="rect">
            <a:avLst/>
          </a:prstGeom>
          <a:noFill/>
        </p:spPr>
        <p:txBody>
          <a:bodyPr wrap="none" rtlCol="0">
            <a:spAutoFit/>
          </a:bodyPr>
          <a:lstStyle/>
          <a:p>
            <a:r>
              <a:rPr lang="en-US" altLang="zh-CN" sz="2800" dirty="0"/>
              <a:t>OS</a:t>
            </a:r>
            <a:endParaRPr lang="zh-CN" altLang="en-US" sz="2800" dirty="0"/>
          </a:p>
        </p:txBody>
      </p:sp>
      <p:cxnSp>
        <p:nvCxnSpPr>
          <p:cNvPr id="7" name="直接箭头连接符 6"/>
          <p:cNvCxnSpPr>
            <a:stCxn id="15" idx="3"/>
            <a:endCxn id="8" idx="1"/>
          </p:cNvCxnSpPr>
          <p:nvPr/>
        </p:nvCxnSpPr>
        <p:spPr>
          <a:xfrm flipV="1">
            <a:off x="5132578" y="2357284"/>
            <a:ext cx="3692512" cy="51790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825090" y="2170369"/>
            <a:ext cx="1006167" cy="37383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8556386" y="849681"/>
            <a:ext cx="1620957" cy="523220"/>
          </a:xfrm>
          <a:prstGeom prst="rect">
            <a:avLst/>
          </a:prstGeom>
          <a:noFill/>
        </p:spPr>
        <p:txBody>
          <a:bodyPr wrap="none" rtlCol="0">
            <a:spAutoFit/>
          </a:bodyPr>
          <a:lstStyle/>
          <a:p>
            <a:r>
              <a:rPr lang="zh-CN" altLang="en-US" sz="2800" dirty="0"/>
              <a:t>用户进程</a:t>
            </a:r>
          </a:p>
        </p:txBody>
      </p:sp>
      <p:sp>
        <p:nvSpPr>
          <p:cNvPr id="10" name="文本框 9"/>
          <p:cNvSpPr txBox="1"/>
          <p:nvPr/>
        </p:nvSpPr>
        <p:spPr>
          <a:xfrm>
            <a:off x="2295109" y="1711805"/>
            <a:ext cx="470000" cy="523220"/>
          </a:xfrm>
          <a:prstGeom prst="rect">
            <a:avLst/>
          </a:prstGeom>
          <a:noFill/>
        </p:spPr>
        <p:txBody>
          <a:bodyPr wrap="none" rtlCol="0">
            <a:spAutoFit/>
          </a:bodyPr>
          <a:lstStyle/>
          <a:p>
            <a:r>
              <a:rPr lang="en-US" altLang="zh-CN" sz="2800" dirty="0"/>
              <a:t>In</a:t>
            </a:r>
            <a:endParaRPr lang="zh-CN" altLang="en-US" sz="2800" dirty="0"/>
          </a:p>
        </p:txBody>
      </p:sp>
      <p:sp>
        <p:nvSpPr>
          <p:cNvPr id="11" name="文本框 10"/>
          <p:cNvSpPr txBox="1"/>
          <p:nvPr/>
        </p:nvSpPr>
        <p:spPr>
          <a:xfrm>
            <a:off x="872012" y="2099635"/>
            <a:ext cx="1399742" cy="523220"/>
          </a:xfrm>
          <a:prstGeom prst="rect">
            <a:avLst/>
          </a:prstGeom>
          <a:noFill/>
        </p:spPr>
        <p:txBody>
          <a:bodyPr wrap="none" rtlCol="0">
            <a:spAutoFit/>
          </a:bodyPr>
          <a:lstStyle/>
          <a:p>
            <a:r>
              <a:rPr lang="en-US" altLang="zh-CN" sz="2800" dirty="0"/>
              <a:t>I/O</a:t>
            </a:r>
            <a:r>
              <a:rPr lang="zh-CN" altLang="en-US" sz="2800" dirty="0"/>
              <a:t>设备</a:t>
            </a:r>
          </a:p>
        </p:txBody>
      </p:sp>
      <p:sp>
        <p:nvSpPr>
          <p:cNvPr id="12" name="矩形 11"/>
          <p:cNvSpPr/>
          <p:nvPr/>
        </p:nvSpPr>
        <p:spPr>
          <a:xfrm>
            <a:off x="4145868" y="1682689"/>
            <a:ext cx="1006167" cy="37383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a:stCxn id="11" idx="3"/>
            <a:endCxn id="12" idx="1"/>
          </p:cNvCxnSpPr>
          <p:nvPr/>
        </p:nvCxnSpPr>
        <p:spPr>
          <a:xfrm flipV="1">
            <a:off x="2271754" y="1869604"/>
            <a:ext cx="1874114" cy="4916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645049" y="2027227"/>
            <a:ext cx="1051891" cy="523220"/>
          </a:xfrm>
          <a:prstGeom prst="rect">
            <a:avLst/>
          </a:prstGeom>
          <a:noFill/>
        </p:spPr>
        <p:txBody>
          <a:bodyPr wrap="none" rtlCol="0">
            <a:spAutoFit/>
          </a:bodyPr>
          <a:lstStyle/>
          <a:p>
            <a:r>
              <a:rPr lang="en-US" altLang="zh-CN" sz="2800" dirty="0"/>
              <a:t>Move</a:t>
            </a:r>
            <a:endParaRPr lang="zh-CN" altLang="en-US" sz="2800" dirty="0"/>
          </a:p>
        </p:txBody>
      </p:sp>
      <p:sp>
        <p:nvSpPr>
          <p:cNvPr id="15" name="矩形 14"/>
          <p:cNvSpPr/>
          <p:nvPr/>
        </p:nvSpPr>
        <p:spPr>
          <a:xfrm>
            <a:off x="4126411" y="2688273"/>
            <a:ext cx="1006167" cy="37383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连接符: 曲线 15"/>
          <p:cNvCxnSpPr/>
          <p:nvPr/>
        </p:nvCxnSpPr>
        <p:spPr>
          <a:xfrm rot="16200000" flipH="1">
            <a:off x="2687482" y="2083728"/>
            <a:ext cx="818669" cy="547112"/>
          </a:xfrm>
          <a:prstGeom prst="curvedConnector3">
            <a:avLst>
              <a:gd name="adj1" fmla="val -13653"/>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连接符: 曲线 16"/>
          <p:cNvCxnSpPr/>
          <p:nvPr/>
        </p:nvCxnSpPr>
        <p:spPr>
          <a:xfrm rot="16200000" flipV="1">
            <a:off x="5784457" y="2052801"/>
            <a:ext cx="818669" cy="547112"/>
          </a:xfrm>
          <a:prstGeom prst="curvedConnector3">
            <a:avLst>
              <a:gd name="adj1" fmla="val -13653"/>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123389" y="3649133"/>
            <a:ext cx="9083040" cy="521970"/>
          </a:xfrm>
          <a:prstGeom prst="rect">
            <a:avLst/>
          </a:prstGeom>
          <a:noFill/>
        </p:spPr>
        <p:txBody>
          <a:bodyPr wrap="none" rtlCol="0">
            <a:spAutoFit/>
          </a:bodyPr>
          <a:lstStyle/>
          <a:p>
            <a:pPr algn="l"/>
            <a:r>
              <a:rPr lang="zh-CN" altLang="en-US" sz="2800" dirty="0">
                <a:highlight>
                  <a:srgbClr val="FFFF00"/>
                </a:highlight>
              </a:rPr>
              <a:t>特点：</a:t>
            </a:r>
            <a:r>
              <a:rPr sz="2800" dirty="0">
                <a:highlight>
                  <a:srgbClr val="FFFF00"/>
                </a:highlight>
              </a:rPr>
              <a:t>进程读/写一个缓冲区时OS填充/清空另一个缓冲区</a:t>
            </a:r>
          </a:p>
        </p:txBody>
      </p:sp>
      <p:sp>
        <p:nvSpPr>
          <p:cNvPr id="35" name="文本框 34"/>
          <p:cNvSpPr txBox="1"/>
          <p:nvPr/>
        </p:nvSpPr>
        <p:spPr>
          <a:xfrm>
            <a:off x="301662" y="4455278"/>
            <a:ext cx="7649497" cy="1688667"/>
          </a:xfrm>
          <a:prstGeom prst="rect">
            <a:avLst/>
          </a:prstGeom>
          <a:noFill/>
        </p:spPr>
        <p:txBody>
          <a:bodyPr wrap="square" rtlCol="0">
            <a:spAutoFit/>
          </a:bodyPr>
          <a:lstStyle/>
          <a:p>
            <a:pPr>
              <a:lnSpc>
                <a:spcPct val="150000"/>
              </a:lnSpc>
            </a:pPr>
            <a:r>
              <a:rPr lang="zh-CN" altLang="en-US" sz="4400" b="1" dirty="0">
                <a:latin typeface="+mj-lt"/>
                <a:ea typeface="+mj-ea"/>
                <a:cs typeface="+mj-cs"/>
              </a:rPr>
              <a:t>循环缓冲：</a:t>
            </a:r>
            <a:endParaRPr lang="en-US" altLang="zh-CN" sz="4400" b="1" dirty="0">
              <a:latin typeface="+mj-lt"/>
              <a:ea typeface="+mj-ea"/>
              <a:cs typeface="+mj-cs"/>
            </a:endParaRPr>
          </a:p>
          <a:p>
            <a:pPr>
              <a:lnSpc>
                <a:spcPct val="150000"/>
              </a:lnSpc>
            </a:pPr>
            <a:r>
              <a:rPr lang="zh-CN" altLang="en-US" sz="2800" dirty="0">
                <a:highlight>
                  <a:srgbClr val="FFFF00"/>
                </a:highlight>
              </a:rPr>
              <a:t>有界缓冲区生产者</a:t>
            </a:r>
            <a:r>
              <a:rPr lang="en-US" altLang="zh-CN" sz="2800" dirty="0">
                <a:highlight>
                  <a:srgbClr val="FFFF00"/>
                </a:highlight>
              </a:rPr>
              <a:t>/</a:t>
            </a:r>
            <a:r>
              <a:rPr lang="zh-CN" altLang="en-US" sz="2800" dirty="0">
                <a:highlight>
                  <a:srgbClr val="FFFF00"/>
                </a:highlight>
              </a:rPr>
              <a:t>消费者模型</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2280" y="325797"/>
            <a:ext cx="3851787" cy="814746"/>
          </a:xfrm>
        </p:spPr>
        <p:txBody>
          <a:bodyPr/>
          <a:lstStyle/>
          <a:p>
            <a:r>
              <a:rPr lang="zh-CN" altLang="en-US" b="1" dirty="0"/>
              <a:t>磁盘性能参数</a:t>
            </a:r>
          </a:p>
        </p:txBody>
      </p:sp>
      <p:sp>
        <p:nvSpPr>
          <p:cNvPr id="4" name="灯片编号占位符 3"/>
          <p:cNvSpPr>
            <a:spLocks noGrp="1"/>
          </p:cNvSpPr>
          <p:nvPr>
            <p:ph type="sldNum" sz="quarter" idx="12"/>
          </p:nvPr>
        </p:nvSpPr>
        <p:spPr/>
        <p:txBody>
          <a:bodyPr/>
          <a:lstStyle/>
          <a:p>
            <a:fld id="{00C862B9-74E0-4350-9510-4D77239DCB42}" type="slidenum">
              <a:rPr lang="zh-CN" altLang="en-US" smtClean="0"/>
              <a:t>89</a:t>
            </a:fld>
            <a:endParaRPr lang="zh-CN" altLang="en-US"/>
          </a:p>
        </p:txBody>
      </p:sp>
      <p:graphicFrame>
        <p:nvGraphicFramePr>
          <p:cNvPr id="8" name="表格 8"/>
          <p:cNvGraphicFramePr>
            <a:graphicFrameLocks noGrp="1"/>
          </p:cNvGraphicFramePr>
          <p:nvPr/>
        </p:nvGraphicFramePr>
        <p:xfrm>
          <a:off x="645240" y="3429000"/>
          <a:ext cx="10901520" cy="2949132"/>
        </p:xfrm>
        <a:graphic>
          <a:graphicData uri="http://schemas.openxmlformats.org/drawingml/2006/table">
            <a:tbl>
              <a:tblPr firstRow="1" bandRow="1">
                <a:tableStyleId>{5C22544A-7EE6-4342-B048-85BDC9FD1C3A}</a:tableStyleId>
              </a:tblPr>
              <a:tblGrid>
                <a:gridCol w="389340">
                  <a:extLst>
                    <a:ext uri="{9D8B030D-6E8A-4147-A177-3AD203B41FA5}">
                      <a16:colId xmlns:a16="http://schemas.microsoft.com/office/drawing/2014/main" val="20000"/>
                    </a:ext>
                  </a:extLst>
                </a:gridCol>
                <a:gridCol w="389340">
                  <a:extLst>
                    <a:ext uri="{9D8B030D-6E8A-4147-A177-3AD203B41FA5}">
                      <a16:colId xmlns:a16="http://schemas.microsoft.com/office/drawing/2014/main" val="20001"/>
                    </a:ext>
                  </a:extLst>
                </a:gridCol>
                <a:gridCol w="389340">
                  <a:extLst>
                    <a:ext uri="{9D8B030D-6E8A-4147-A177-3AD203B41FA5}">
                      <a16:colId xmlns:a16="http://schemas.microsoft.com/office/drawing/2014/main" val="20002"/>
                    </a:ext>
                  </a:extLst>
                </a:gridCol>
                <a:gridCol w="389340">
                  <a:extLst>
                    <a:ext uri="{9D8B030D-6E8A-4147-A177-3AD203B41FA5}">
                      <a16:colId xmlns:a16="http://schemas.microsoft.com/office/drawing/2014/main" val="20003"/>
                    </a:ext>
                  </a:extLst>
                </a:gridCol>
                <a:gridCol w="389340">
                  <a:extLst>
                    <a:ext uri="{9D8B030D-6E8A-4147-A177-3AD203B41FA5}">
                      <a16:colId xmlns:a16="http://schemas.microsoft.com/office/drawing/2014/main" val="20004"/>
                    </a:ext>
                  </a:extLst>
                </a:gridCol>
                <a:gridCol w="389340">
                  <a:extLst>
                    <a:ext uri="{9D8B030D-6E8A-4147-A177-3AD203B41FA5}">
                      <a16:colId xmlns:a16="http://schemas.microsoft.com/office/drawing/2014/main" val="20005"/>
                    </a:ext>
                  </a:extLst>
                </a:gridCol>
                <a:gridCol w="389340">
                  <a:extLst>
                    <a:ext uri="{9D8B030D-6E8A-4147-A177-3AD203B41FA5}">
                      <a16:colId xmlns:a16="http://schemas.microsoft.com/office/drawing/2014/main" val="20006"/>
                    </a:ext>
                  </a:extLst>
                </a:gridCol>
                <a:gridCol w="389340">
                  <a:extLst>
                    <a:ext uri="{9D8B030D-6E8A-4147-A177-3AD203B41FA5}">
                      <a16:colId xmlns:a16="http://schemas.microsoft.com/office/drawing/2014/main" val="20007"/>
                    </a:ext>
                  </a:extLst>
                </a:gridCol>
                <a:gridCol w="389340">
                  <a:extLst>
                    <a:ext uri="{9D8B030D-6E8A-4147-A177-3AD203B41FA5}">
                      <a16:colId xmlns:a16="http://schemas.microsoft.com/office/drawing/2014/main" val="20008"/>
                    </a:ext>
                  </a:extLst>
                </a:gridCol>
                <a:gridCol w="389340">
                  <a:extLst>
                    <a:ext uri="{9D8B030D-6E8A-4147-A177-3AD203B41FA5}">
                      <a16:colId xmlns:a16="http://schemas.microsoft.com/office/drawing/2014/main" val="20009"/>
                    </a:ext>
                  </a:extLst>
                </a:gridCol>
                <a:gridCol w="389340">
                  <a:extLst>
                    <a:ext uri="{9D8B030D-6E8A-4147-A177-3AD203B41FA5}">
                      <a16:colId xmlns:a16="http://schemas.microsoft.com/office/drawing/2014/main" val="20010"/>
                    </a:ext>
                  </a:extLst>
                </a:gridCol>
                <a:gridCol w="389340">
                  <a:extLst>
                    <a:ext uri="{9D8B030D-6E8A-4147-A177-3AD203B41FA5}">
                      <a16:colId xmlns:a16="http://schemas.microsoft.com/office/drawing/2014/main" val="20011"/>
                    </a:ext>
                  </a:extLst>
                </a:gridCol>
                <a:gridCol w="389340">
                  <a:extLst>
                    <a:ext uri="{9D8B030D-6E8A-4147-A177-3AD203B41FA5}">
                      <a16:colId xmlns:a16="http://schemas.microsoft.com/office/drawing/2014/main" val="20012"/>
                    </a:ext>
                  </a:extLst>
                </a:gridCol>
                <a:gridCol w="389340">
                  <a:extLst>
                    <a:ext uri="{9D8B030D-6E8A-4147-A177-3AD203B41FA5}">
                      <a16:colId xmlns:a16="http://schemas.microsoft.com/office/drawing/2014/main" val="20013"/>
                    </a:ext>
                  </a:extLst>
                </a:gridCol>
                <a:gridCol w="389340">
                  <a:extLst>
                    <a:ext uri="{9D8B030D-6E8A-4147-A177-3AD203B41FA5}">
                      <a16:colId xmlns:a16="http://schemas.microsoft.com/office/drawing/2014/main" val="20014"/>
                    </a:ext>
                  </a:extLst>
                </a:gridCol>
                <a:gridCol w="389340">
                  <a:extLst>
                    <a:ext uri="{9D8B030D-6E8A-4147-A177-3AD203B41FA5}">
                      <a16:colId xmlns:a16="http://schemas.microsoft.com/office/drawing/2014/main" val="20015"/>
                    </a:ext>
                  </a:extLst>
                </a:gridCol>
                <a:gridCol w="389340">
                  <a:extLst>
                    <a:ext uri="{9D8B030D-6E8A-4147-A177-3AD203B41FA5}">
                      <a16:colId xmlns:a16="http://schemas.microsoft.com/office/drawing/2014/main" val="20016"/>
                    </a:ext>
                  </a:extLst>
                </a:gridCol>
                <a:gridCol w="389340">
                  <a:extLst>
                    <a:ext uri="{9D8B030D-6E8A-4147-A177-3AD203B41FA5}">
                      <a16:colId xmlns:a16="http://schemas.microsoft.com/office/drawing/2014/main" val="20017"/>
                    </a:ext>
                  </a:extLst>
                </a:gridCol>
                <a:gridCol w="389340">
                  <a:extLst>
                    <a:ext uri="{9D8B030D-6E8A-4147-A177-3AD203B41FA5}">
                      <a16:colId xmlns:a16="http://schemas.microsoft.com/office/drawing/2014/main" val="20018"/>
                    </a:ext>
                  </a:extLst>
                </a:gridCol>
                <a:gridCol w="389340">
                  <a:extLst>
                    <a:ext uri="{9D8B030D-6E8A-4147-A177-3AD203B41FA5}">
                      <a16:colId xmlns:a16="http://schemas.microsoft.com/office/drawing/2014/main" val="20019"/>
                    </a:ext>
                  </a:extLst>
                </a:gridCol>
                <a:gridCol w="389340">
                  <a:extLst>
                    <a:ext uri="{9D8B030D-6E8A-4147-A177-3AD203B41FA5}">
                      <a16:colId xmlns:a16="http://schemas.microsoft.com/office/drawing/2014/main" val="20020"/>
                    </a:ext>
                  </a:extLst>
                </a:gridCol>
                <a:gridCol w="389340">
                  <a:extLst>
                    <a:ext uri="{9D8B030D-6E8A-4147-A177-3AD203B41FA5}">
                      <a16:colId xmlns:a16="http://schemas.microsoft.com/office/drawing/2014/main" val="20021"/>
                    </a:ext>
                  </a:extLst>
                </a:gridCol>
                <a:gridCol w="389340">
                  <a:extLst>
                    <a:ext uri="{9D8B030D-6E8A-4147-A177-3AD203B41FA5}">
                      <a16:colId xmlns:a16="http://schemas.microsoft.com/office/drawing/2014/main" val="20022"/>
                    </a:ext>
                  </a:extLst>
                </a:gridCol>
                <a:gridCol w="389340">
                  <a:extLst>
                    <a:ext uri="{9D8B030D-6E8A-4147-A177-3AD203B41FA5}">
                      <a16:colId xmlns:a16="http://schemas.microsoft.com/office/drawing/2014/main" val="20023"/>
                    </a:ext>
                  </a:extLst>
                </a:gridCol>
                <a:gridCol w="389340">
                  <a:extLst>
                    <a:ext uri="{9D8B030D-6E8A-4147-A177-3AD203B41FA5}">
                      <a16:colId xmlns:a16="http://schemas.microsoft.com/office/drawing/2014/main" val="20024"/>
                    </a:ext>
                  </a:extLst>
                </a:gridCol>
                <a:gridCol w="389340">
                  <a:extLst>
                    <a:ext uri="{9D8B030D-6E8A-4147-A177-3AD203B41FA5}">
                      <a16:colId xmlns:a16="http://schemas.microsoft.com/office/drawing/2014/main" val="20025"/>
                    </a:ext>
                  </a:extLst>
                </a:gridCol>
                <a:gridCol w="389340">
                  <a:extLst>
                    <a:ext uri="{9D8B030D-6E8A-4147-A177-3AD203B41FA5}">
                      <a16:colId xmlns:a16="http://schemas.microsoft.com/office/drawing/2014/main" val="20026"/>
                    </a:ext>
                  </a:extLst>
                </a:gridCol>
                <a:gridCol w="389340">
                  <a:extLst>
                    <a:ext uri="{9D8B030D-6E8A-4147-A177-3AD203B41FA5}">
                      <a16:colId xmlns:a16="http://schemas.microsoft.com/office/drawing/2014/main" val="20027"/>
                    </a:ext>
                  </a:extLst>
                </a:gridCol>
              </a:tblGrid>
              <a:tr h="379143">
                <a:tc gridSpan="8">
                  <a:txBody>
                    <a:bodyPr/>
                    <a:lstStyle/>
                    <a:p>
                      <a:pPr algn="ctr"/>
                      <a:r>
                        <a:rPr lang="zh-CN" altLang="en-US" sz="2400" dirty="0">
                          <a:solidFill>
                            <a:schemeClr val="tx1"/>
                          </a:solidFill>
                        </a:rPr>
                        <a:t>等待设备</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algn="ctr"/>
                      <a:r>
                        <a:rPr lang="zh-CN" altLang="en-US" sz="2400" dirty="0">
                          <a:solidFill>
                            <a:schemeClr val="tx1"/>
                          </a:solidFill>
                        </a:rPr>
                        <a:t>等待通道</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gridSpan="6">
                  <a:txBody>
                    <a:bodyPr/>
                    <a:lstStyle/>
                    <a:p>
                      <a:pPr algn="ctr"/>
                      <a:r>
                        <a:rPr lang="zh-CN" altLang="en-US" sz="2400" dirty="0">
                          <a:solidFill>
                            <a:schemeClr val="tx1"/>
                          </a:solidFill>
                          <a:highlight>
                            <a:srgbClr val="FFFF00"/>
                          </a:highlight>
                        </a:rPr>
                        <a:t>寻道</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6">
                  <a:txBody>
                    <a:bodyPr/>
                    <a:lstStyle/>
                    <a:p>
                      <a:pPr algn="ctr"/>
                      <a:r>
                        <a:rPr lang="zh-CN" altLang="en-US" sz="2400" dirty="0">
                          <a:solidFill>
                            <a:schemeClr val="tx1"/>
                          </a:solidFill>
                          <a:highlight>
                            <a:srgbClr val="FFFF00"/>
                          </a:highlight>
                        </a:rPr>
                        <a:t>旋转延迟</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4">
                  <a:txBody>
                    <a:bodyPr/>
                    <a:lstStyle/>
                    <a:p>
                      <a:pPr algn="ctr"/>
                      <a:r>
                        <a:rPr lang="zh-CN" altLang="en-US" sz="2400" dirty="0">
                          <a:solidFill>
                            <a:schemeClr val="tx1"/>
                          </a:solidFill>
                        </a:rPr>
                        <a:t>数据传输</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79143">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rowSpan="4">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379143">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lgDash"/>
                      <a:round/>
                      <a:headEnd type="none" w="med" len="med"/>
                      <a:tailEnd type="none" w="med" len="med"/>
                    </a:lnB>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9143">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vMerge="1">
                  <a:txBody>
                    <a:bodyPr/>
                    <a:lstStyle/>
                    <a:p>
                      <a:endParaRPr lang="zh-CN"/>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lgDash"/>
                      <a:round/>
                      <a:headEnd type="none" w="med" len="med"/>
                      <a:tailEnd type="none" w="med" len="med"/>
                    </a:lnT>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3"/>
                  </a:ext>
                </a:extLst>
              </a:tr>
              <a:tr h="379143">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vMerge="1">
                  <a:txBody>
                    <a:bodyPr/>
                    <a:lstStyle/>
                    <a:p>
                      <a:endParaRPr lang="zh-CN"/>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B w="12700" cmpd="sng">
                      <a:noFill/>
                    </a:lnB>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B w="12700" cmpd="sng">
                      <a:noFill/>
                    </a:lnB>
                    <a:solidFill>
                      <a:schemeClr val="bg1"/>
                    </a:solidFill>
                  </a:tcPr>
                </a:tc>
                <a:extLst>
                  <a:ext uri="{0D108BD9-81ED-4DB2-BD59-A6C34878D82A}">
                    <a16:rowId xmlns:a16="http://schemas.microsoft.com/office/drawing/2014/main" val="10004"/>
                  </a:ext>
                </a:extLst>
              </a:tr>
              <a:tr h="379143">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gridSpan="8">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4">
                  <a:txBody>
                    <a:bodyPr/>
                    <a:lstStyle/>
                    <a:p>
                      <a:pPr algn="ctr"/>
                      <a:r>
                        <a:rPr lang="zh-CN" altLang="en-US" sz="2400" b="1" dirty="0"/>
                        <a:t>设备忙</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gridSpan="8">
                  <a:txBody>
                    <a:bodyPr/>
                    <a:lstStyle/>
                    <a:p>
                      <a:endParaRPr lang="zh-CN" altLang="en-US"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9143">
                <a:tc gridSpan="28">
                  <a:txBody>
                    <a:bodyPr/>
                    <a:lstStyle/>
                    <a:p>
                      <a:pPr algn="ctr"/>
                      <a:r>
                        <a:rPr lang="zh-CN" altLang="en-US" sz="2800" b="0" dirty="0"/>
                        <a:t>磁盘</a:t>
                      </a:r>
                      <a:r>
                        <a:rPr lang="en-US" altLang="zh-CN" sz="2800" b="0" dirty="0"/>
                        <a:t>I/O</a:t>
                      </a:r>
                      <a:r>
                        <a:rPr lang="zh-CN" altLang="en-US" sz="2800" b="0" dirty="0"/>
                        <a:t>传送的时序</a:t>
                      </a:r>
                    </a:p>
                  </a:txBody>
                  <a:tcPr anchor="ctr">
                    <a:lnL w="28575" cap="flat" cmpd="sng" algn="ctr">
                      <a:noFill/>
                      <a:prstDash val="solid"/>
                      <a:round/>
                      <a:headEnd type="none" w="med" len="med"/>
                      <a:tailEnd type="none" w="med" len="med"/>
                    </a:lnL>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cxnSp>
        <p:nvCxnSpPr>
          <p:cNvPr id="10" name="直接箭头连接符 9"/>
          <p:cNvCxnSpPr/>
          <p:nvPr/>
        </p:nvCxnSpPr>
        <p:spPr>
          <a:xfrm flipH="1">
            <a:off x="3732573" y="5643727"/>
            <a:ext cx="30086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8538089" y="5643727"/>
            <a:ext cx="300867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71052" y="1495099"/>
            <a:ext cx="1620957" cy="954107"/>
          </a:xfrm>
          <a:prstGeom prst="rect">
            <a:avLst/>
          </a:prstGeom>
          <a:noFill/>
        </p:spPr>
        <p:txBody>
          <a:bodyPr wrap="none" rtlCol="0">
            <a:spAutoFit/>
          </a:bodyPr>
          <a:lstStyle/>
          <a:p>
            <a:pPr algn="ctr"/>
            <a:r>
              <a:rPr lang="zh-CN" altLang="en-US" sz="2800" dirty="0"/>
              <a:t>进程发出</a:t>
            </a:r>
            <a:endParaRPr lang="en-US" altLang="zh-CN" sz="2800" dirty="0"/>
          </a:p>
          <a:p>
            <a:pPr algn="ctr"/>
            <a:r>
              <a:rPr lang="en-US" altLang="zh-CN" sz="2800" dirty="0"/>
              <a:t>I/O</a:t>
            </a:r>
            <a:r>
              <a:rPr lang="zh-CN" altLang="en-US" sz="2800" dirty="0"/>
              <a:t>请求</a:t>
            </a:r>
          </a:p>
        </p:txBody>
      </p:sp>
      <p:sp>
        <p:nvSpPr>
          <p:cNvPr id="13" name="箭头: 下 12"/>
          <p:cNvSpPr/>
          <p:nvPr/>
        </p:nvSpPr>
        <p:spPr>
          <a:xfrm>
            <a:off x="1494718" y="2626248"/>
            <a:ext cx="373626" cy="81474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直角上 13"/>
          <p:cNvSpPr/>
          <p:nvPr/>
        </p:nvSpPr>
        <p:spPr>
          <a:xfrm rot="16200000" flipH="1" flipV="1">
            <a:off x="3010654" y="3102840"/>
            <a:ext cx="734999" cy="678207"/>
          </a:xfrm>
          <a:prstGeom prst="bentUpArrow">
            <a:avLst>
              <a:gd name="adj1" fmla="val 29366"/>
              <a:gd name="adj2" fmla="val 25000"/>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p:cNvSpPr/>
          <p:nvPr/>
        </p:nvSpPr>
        <p:spPr>
          <a:xfrm rot="16200000">
            <a:off x="5501814" y="3234912"/>
            <a:ext cx="373626" cy="81474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p:cNvSpPr/>
          <p:nvPr/>
        </p:nvSpPr>
        <p:spPr>
          <a:xfrm rot="16200000">
            <a:off x="7362792" y="3234911"/>
            <a:ext cx="373626" cy="81474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p:cNvSpPr/>
          <p:nvPr/>
        </p:nvSpPr>
        <p:spPr>
          <a:xfrm rot="16200000">
            <a:off x="9582537" y="3303181"/>
            <a:ext cx="373626" cy="67820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2492009" y="2120337"/>
            <a:ext cx="1399742" cy="954107"/>
          </a:xfrm>
          <a:prstGeom prst="rect">
            <a:avLst/>
          </a:prstGeom>
          <a:noFill/>
        </p:spPr>
        <p:txBody>
          <a:bodyPr wrap="none" rtlCol="0">
            <a:spAutoFit/>
          </a:bodyPr>
          <a:lstStyle/>
          <a:p>
            <a:pPr algn="ctr"/>
            <a:r>
              <a:rPr lang="zh-CN" altLang="en-US" sz="2800" dirty="0"/>
              <a:t>共享</a:t>
            </a:r>
            <a:endParaRPr lang="en-US" altLang="zh-CN" sz="2800" dirty="0"/>
          </a:p>
          <a:p>
            <a:pPr algn="ctr"/>
            <a:r>
              <a:rPr lang="en-US" altLang="zh-CN" sz="2800" dirty="0"/>
              <a:t>I/O</a:t>
            </a:r>
            <a:r>
              <a:rPr lang="zh-CN" altLang="en-US" sz="2800" dirty="0"/>
              <a:t>通道</a:t>
            </a:r>
          </a:p>
        </p:txBody>
      </p:sp>
      <p:cxnSp>
        <p:nvCxnSpPr>
          <p:cNvPr id="19" name="直接箭头连接符 18"/>
          <p:cNvCxnSpPr>
            <a:stCxn id="26" idx="1"/>
          </p:cNvCxnSpPr>
          <p:nvPr/>
        </p:nvCxnSpPr>
        <p:spPr>
          <a:xfrm flipH="1" flipV="1">
            <a:off x="5281254" y="4245238"/>
            <a:ext cx="440891" cy="1"/>
          </a:xfrm>
          <a:prstGeom prst="straightConnector1">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26" idx="3"/>
          </p:cNvCxnSpPr>
          <p:nvPr/>
        </p:nvCxnSpPr>
        <p:spPr>
          <a:xfrm>
            <a:off x="7210380" y="4245239"/>
            <a:ext cx="448949" cy="0"/>
          </a:xfrm>
          <a:prstGeom prst="straightConnector1">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722145" y="4014406"/>
            <a:ext cx="1488235"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2400" dirty="0"/>
              <a:t>寻道时间</a:t>
            </a:r>
          </a:p>
        </p:txBody>
      </p:sp>
      <p:cxnSp>
        <p:nvCxnSpPr>
          <p:cNvPr id="47" name="直接箭头连接符 46"/>
          <p:cNvCxnSpPr>
            <a:stCxn id="49" idx="1"/>
          </p:cNvCxnSpPr>
          <p:nvPr/>
        </p:nvCxnSpPr>
        <p:spPr>
          <a:xfrm flipH="1">
            <a:off x="9960077" y="4223270"/>
            <a:ext cx="405568" cy="0"/>
          </a:xfrm>
          <a:prstGeom prst="straightConnector1">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9" idx="3"/>
          </p:cNvCxnSpPr>
          <p:nvPr/>
        </p:nvCxnSpPr>
        <p:spPr>
          <a:xfrm>
            <a:off x="11211220" y="4223270"/>
            <a:ext cx="335540" cy="0"/>
          </a:xfrm>
          <a:prstGeom prst="straightConnector1">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0365645" y="3807771"/>
            <a:ext cx="845575"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2400" dirty="0"/>
              <a:t>传输时间</a:t>
            </a:r>
          </a:p>
        </p:txBody>
      </p:sp>
      <p:cxnSp>
        <p:nvCxnSpPr>
          <p:cNvPr id="57" name="直接箭头连接符 56"/>
          <p:cNvCxnSpPr>
            <a:stCxn id="59" idx="1"/>
          </p:cNvCxnSpPr>
          <p:nvPr/>
        </p:nvCxnSpPr>
        <p:spPr>
          <a:xfrm flipH="1">
            <a:off x="5281254" y="5126442"/>
            <a:ext cx="1460456" cy="0"/>
          </a:xfrm>
          <a:prstGeom prst="straightConnector1">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8" name="直接箭头连接符 57"/>
          <p:cNvCxnSpPr>
            <a:stCxn id="59" idx="3"/>
          </p:cNvCxnSpPr>
          <p:nvPr/>
        </p:nvCxnSpPr>
        <p:spPr>
          <a:xfrm>
            <a:off x="8610600" y="5126442"/>
            <a:ext cx="1359607" cy="0"/>
          </a:xfrm>
          <a:prstGeom prst="straightConnector1">
            <a:avLst/>
          </a:prstGeom>
          <a:ln w="38100">
            <a:solidFill>
              <a:schemeClr val="tx1"/>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6741710" y="4864832"/>
            <a:ext cx="1868890"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2800" dirty="0"/>
              <a:t>存取时间</a:t>
            </a:r>
          </a:p>
        </p:txBody>
      </p:sp>
      <p:cxnSp>
        <p:nvCxnSpPr>
          <p:cNvPr id="73" name="直接箭头连接符 72"/>
          <p:cNvCxnSpPr/>
          <p:nvPr/>
        </p:nvCxnSpPr>
        <p:spPr>
          <a:xfrm flipV="1">
            <a:off x="6543040" y="2696410"/>
            <a:ext cx="0" cy="7325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p:cNvSpPr txBox="1"/>
          <p:nvPr/>
        </p:nvSpPr>
        <p:spPr>
          <a:xfrm>
            <a:off x="5193952" y="1995912"/>
            <a:ext cx="2698175" cy="523220"/>
          </a:xfrm>
          <a:prstGeom prst="rect">
            <a:avLst/>
          </a:prstGeom>
          <a:noFill/>
        </p:spPr>
        <p:txBody>
          <a:bodyPr wrap="none" rtlCol="0">
            <a:spAutoFit/>
          </a:bodyPr>
          <a:lstStyle/>
          <a:p>
            <a:pPr algn="ctr"/>
            <a:r>
              <a:rPr lang="zh-CN" altLang="en-US" sz="2800" dirty="0"/>
              <a:t>磁头定位到磁道</a:t>
            </a:r>
          </a:p>
        </p:txBody>
      </p:sp>
      <p:cxnSp>
        <p:nvCxnSpPr>
          <p:cNvPr id="77" name="直接箭头连接符 76"/>
          <p:cNvCxnSpPr/>
          <p:nvPr/>
        </p:nvCxnSpPr>
        <p:spPr>
          <a:xfrm flipV="1">
            <a:off x="8900160" y="2033424"/>
            <a:ext cx="0" cy="13955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文本框 77"/>
          <p:cNvSpPr txBox="1"/>
          <p:nvPr/>
        </p:nvSpPr>
        <p:spPr>
          <a:xfrm>
            <a:off x="7549605" y="1044279"/>
            <a:ext cx="2698175" cy="954107"/>
          </a:xfrm>
          <a:prstGeom prst="rect">
            <a:avLst/>
          </a:prstGeom>
          <a:noFill/>
        </p:spPr>
        <p:txBody>
          <a:bodyPr wrap="square" rtlCol="0">
            <a:spAutoFit/>
          </a:bodyPr>
          <a:lstStyle/>
          <a:p>
            <a:pPr algn="ctr"/>
            <a:r>
              <a:rPr lang="zh-CN" altLang="en-US" sz="2800" dirty="0"/>
              <a:t>等待扇区</a:t>
            </a:r>
            <a:endParaRPr lang="en-US" altLang="zh-CN" sz="2800" dirty="0"/>
          </a:p>
          <a:p>
            <a:pPr algn="ctr"/>
            <a:r>
              <a:rPr lang="zh-CN" altLang="en-US" sz="2800" dirty="0"/>
              <a:t>转到磁头下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进程描述和控制</a:t>
            </a:r>
          </a:p>
        </p:txBody>
      </p:sp>
      <p:sp>
        <p:nvSpPr>
          <p:cNvPr id="3" name="Subtitle 2"/>
          <p:cNvSpPr>
            <a:spLocks noGrp="1"/>
          </p:cNvSpPr>
          <p:nvPr>
            <p:ph type="subTitle" idx="1"/>
          </p:nvPr>
        </p:nvSpPr>
        <p:spPr/>
        <p:txBody>
          <a:bodyPr/>
          <a:lstStyle/>
          <a:p>
            <a:endParaRPr lang="en-US"/>
          </a:p>
        </p:txBody>
      </p:sp>
      <p:sp>
        <p:nvSpPr>
          <p:cNvPr id="4" name="灯片编号占位符 3"/>
          <p:cNvSpPr>
            <a:spLocks noGrp="1"/>
          </p:cNvSpPr>
          <p:nvPr>
            <p:ph type="sldNum" sz="quarter" idx="12"/>
          </p:nvPr>
        </p:nvSpPr>
        <p:spPr/>
        <p:txBody>
          <a:bodyPr/>
          <a:lstStyle/>
          <a:p>
            <a:fld id="{D75B5637-C3CB-4C8A-8640-3609C004F1D9}" type="slidenum">
              <a:rPr lang="zh-CN" altLang="en-US" smtClean="0"/>
              <a:t>9</a:t>
            </a:fld>
            <a:endParaRPr lang="zh-CN"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90</a:t>
            </a:fld>
            <a:endParaRPr lang="zh-CN" altLang="en-US"/>
          </a:p>
        </p:txBody>
      </p:sp>
      <p:sp>
        <p:nvSpPr>
          <p:cNvPr id="3" name="标题 1"/>
          <p:cNvSpPr txBox="1"/>
          <p:nvPr/>
        </p:nvSpPr>
        <p:spPr>
          <a:xfrm>
            <a:off x="378552" y="235165"/>
            <a:ext cx="3780493" cy="736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磁盘调度策略</a:t>
            </a:r>
          </a:p>
        </p:txBody>
      </p:sp>
      <p:sp>
        <p:nvSpPr>
          <p:cNvPr id="4" name="文本框 3"/>
          <p:cNvSpPr txBox="1"/>
          <p:nvPr/>
        </p:nvSpPr>
        <p:spPr>
          <a:xfrm>
            <a:off x="884316" y="2697574"/>
            <a:ext cx="7007046" cy="523220"/>
          </a:xfrm>
          <a:prstGeom prst="rect">
            <a:avLst/>
          </a:prstGeom>
          <a:noFill/>
        </p:spPr>
        <p:txBody>
          <a:bodyPr wrap="none" rtlCol="0">
            <a:spAutoFit/>
          </a:bodyPr>
          <a:lstStyle/>
          <a:p>
            <a:r>
              <a:rPr lang="zh-CN" altLang="en-US" sz="2800" dirty="0"/>
              <a:t>目标：如何调度，减少花费在寻道上的时间</a:t>
            </a:r>
          </a:p>
        </p:txBody>
      </p:sp>
      <p:sp>
        <p:nvSpPr>
          <p:cNvPr id="5" name="文本框 4"/>
          <p:cNvSpPr txBox="1"/>
          <p:nvPr/>
        </p:nvSpPr>
        <p:spPr>
          <a:xfrm>
            <a:off x="884316" y="1125528"/>
            <a:ext cx="10155344" cy="523220"/>
          </a:xfrm>
          <a:prstGeom prst="rect">
            <a:avLst/>
          </a:prstGeom>
          <a:noFill/>
        </p:spPr>
        <p:txBody>
          <a:bodyPr wrap="none" rtlCol="0">
            <a:spAutoFit/>
          </a:bodyPr>
          <a:lstStyle/>
          <a:p>
            <a:r>
              <a:rPr lang="zh-CN" altLang="en-US" sz="2800" dirty="0"/>
              <a:t>背景：每个</a:t>
            </a:r>
            <a:r>
              <a:rPr lang="en-US" altLang="zh-CN" sz="2800" dirty="0"/>
              <a:t>I/O</a:t>
            </a:r>
            <a:r>
              <a:rPr lang="zh-CN" altLang="en-US" sz="2800" dirty="0"/>
              <a:t>设备维护一个请求队列，队列中有大量</a:t>
            </a:r>
            <a:r>
              <a:rPr lang="en-US" altLang="zh-CN" sz="2800" dirty="0"/>
              <a:t>I/O</a:t>
            </a:r>
            <a:r>
              <a:rPr lang="zh-CN" altLang="en-US" sz="2800" dirty="0"/>
              <a:t>请求</a:t>
            </a:r>
          </a:p>
        </p:txBody>
      </p:sp>
      <p:sp>
        <p:nvSpPr>
          <p:cNvPr id="6" name="文本框 5"/>
          <p:cNvSpPr txBox="1"/>
          <p:nvPr/>
        </p:nvSpPr>
        <p:spPr>
          <a:xfrm>
            <a:off x="884316" y="1857268"/>
            <a:ext cx="10581743" cy="523220"/>
          </a:xfrm>
          <a:prstGeom prst="rect">
            <a:avLst/>
          </a:prstGeom>
          <a:noFill/>
        </p:spPr>
        <p:txBody>
          <a:bodyPr wrap="none" rtlCol="0">
            <a:spAutoFit/>
          </a:bodyPr>
          <a:lstStyle/>
          <a:p>
            <a:r>
              <a:rPr lang="zh-CN" altLang="en-US" sz="2800" dirty="0"/>
              <a:t>问题：若随机地从队列中选择，磁道则完全随机访问，性能最差</a:t>
            </a:r>
          </a:p>
        </p:txBody>
      </p:sp>
      <p:graphicFrame>
        <p:nvGraphicFramePr>
          <p:cNvPr id="7" name="表格 7"/>
          <p:cNvGraphicFramePr>
            <a:graphicFrameLocks noGrp="1"/>
          </p:cNvGraphicFramePr>
          <p:nvPr/>
        </p:nvGraphicFramePr>
        <p:xfrm>
          <a:off x="884316" y="3643708"/>
          <a:ext cx="10044954" cy="2240212"/>
        </p:xfrm>
        <a:graphic>
          <a:graphicData uri="http://schemas.openxmlformats.org/drawingml/2006/table">
            <a:tbl>
              <a:tblPr firstRow="1" bandRow="1">
                <a:tableStyleId>{5C22544A-7EE6-4342-B048-85BDC9FD1C3A}</a:tableStyleId>
              </a:tblPr>
              <a:tblGrid>
                <a:gridCol w="2316084">
                  <a:extLst>
                    <a:ext uri="{9D8B030D-6E8A-4147-A177-3AD203B41FA5}">
                      <a16:colId xmlns:a16="http://schemas.microsoft.com/office/drawing/2014/main" val="20000"/>
                    </a:ext>
                  </a:extLst>
                </a:gridCol>
                <a:gridCol w="4528469">
                  <a:extLst>
                    <a:ext uri="{9D8B030D-6E8A-4147-A177-3AD203B41FA5}">
                      <a16:colId xmlns:a16="http://schemas.microsoft.com/office/drawing/2014/main" val="20001"/>
                    </a:ext>
                  </a:extLst>
                </a:gridCol>
                <a:gridCol w="3200401">
                  <a:extLst>
                    <a:ext uri="{9D8B030D-6E8A-4147-A177-3AD203B41FA5}">
                      <a16:colId xmlns:a16="http://schemas.microsoft.com/office/drawing/2014/main" val="20002"/>
                    </a:ext>
                  </a:extLst>
                </a:gridCol>
              </a:tblGrid>
              <a:tr h="525431">
                <a:tc gridSpan="3">
                  <a:txBody>
                    <a:bodyPr/>
                    <a:lstStyle/>
                    <a:p>
                      <a:pPr algn="ctr"/>
                      <a:r>
                        <a:rPr lang="zh-CN" altLang="en-US" sz="2800" dirty="0"/>
                        <a:t>调度策略</a:t>
                      </a:r>
                    </a:p>
                  </a:txBody>
                  <a:tcPr anchor="ct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525431">
                <a:tc>
                  <a:txBody>
                    <a:bodyPr/>
                    <a:lstStyle/>
                    <a:p>
                      <a:pPr algn="l"/>
                      <a:r>
                        <a:rPr lang="zh-CN" altLang="en-US" sz="2800" dirty="0"/>
                        <a:t>随机调度</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t>先进先出</a:t>
                      </a:r>
                      <a:r>
                        <a:rPr lang="en-US" altLang="zh-CN" sz="2800" dirty="0"/>
                        <a:t>FIFO</a:t>
                      </a:r>
                      <a:endParaRPr lang="zh-CN" altLang="en-US" sz="28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t>优先级</a:t>
                      </a:r>
                      <a:r>
                        <a:rPr lang="en-US" altLang="zh-CN" sz="2800" dirty="0"/>
                        <a:t>PRI</a:t>
                      </a:r>
                      <a:endParaRPr lang="zh-CN" altLang="en-US" sz="2800" dirty="0"/>
                    </a:p>
                  </a:txBody>
                  <a:tcPr anchor="ctr"/>
                </a:tc>
                <a:extLst>
                  <a:ext uri="{0D108BD9-81ED-4DB2-BD59-A6C34878D82A}">
                    <a16:rowId xmlns:a16="http://schemas.microsoft.com/office/drawing/2014/main" val="10001"/>
                  </a:ext>
                </a:extLst>
              </a:tr>
              <a:tr h="663919">
                <a:tc>
                  <a:txBody>
                    <a:bodyPr/>
                    <a:lstStyle/>
                    <a:p>
                      <a:pPr algn="l"/>
                      <a:r>
                        <a:rPr lang="zh-CN" altLang="en-US" sz="2800" dirty="0"/>
                        <a:t>后进先出</a:t>
                      </a:r>
                      <a:r>
                        <a:rPr lang="en-US" altLang="zh-CN" sz="2800" dirty="0"/>
                        <a:t>LIFO</a:t>
                      </a:r>
                      <a:endParaRPr lang="zh-CN" altLang="en-US" sz="2800" dirty="0"/>
                    </a:p>
                  </a:txBody>
                  <a:tcPr anchor="ctr"/>
                </a:tc>
                <a:tc>
                  <a:txBody>
                    <a:bodyPr/>
                    <a:lstStyle/>
                    <a:p>
                      <a:pPr algn="l"/>
                      <a:r>
                        <a:rPr lang="zh-CN" altLang="en-US" sz="2800" dirty="0"/>
                        <a:t>最短服务时间优先</a:t>
                      </a:r>
                      <a:r>
                        <a:rPr lang="en-US" altLang="zh-CN" sz="2800" dirty="0"/>
                        <a:t>SSTF</a:t>
                      </a:r>
                      <a:endParaRPr lang="zh-CN" altLang="en-US" sz="2800" dirty="0"/>
                    </a:p>
                  </a:txBody>
                  <a:tcPr anchor="ctr"/>
                </a:tc>
                <a:tc>
                  <a:txBody>
                    <a:bodyPr/>
                    <a:lstStyle/>
                    <a:p>
                      <a:pPr algn="l"/>
                      <a:r>
                        <a:rPr lang="en-US" altLang="zh-CN" sz="2800" dirty="0">
                          <a:highlight>
                            <a:srgbClr val="FFFF00"/>
                          </a:highlight>
                        </a:rPr>
                        <a:t>SCAN</a:t>
                      </a:r>
                      <a:endParaRPr lang="zh-CN" altLang="en-US" sz="2800" dirty="0">
                        <a:highlight>
                          <a:srgbClr val="FFFF00"/>
                        </a:highlight>
                      </a:endParaRPr>
                    </a:p>
                  </a:txBody>
                  <a:tcPr anchor="ctr"/>
                </a:tc>
                <a:extLst>
                  <a:ext uri="{0D108BD9-81ED-4DB2-BD59-A6C34878D82A}">
                    <a16:rowId xmlns:a16="http://schemas.microsoft.com/office/drawing/2014/main" val="10002"/>
                  </a:ext>
                </a:extLst>
              </a:tr>
              <a:tr h="525431">
                <a:tc>
                  <a:txBody>
                    <a:bodyPr/>
                    <a:lstStyle/>
                    <a:p>
                      <a:pPr algn="l"/>
                      <a:r>
                        <a:rPr lang="en-US" altLang="zh-CN" sz="2800" dirty="0">
                          <a:highlight>
                            <a:srgbClr val="FFFF00"/>
                          </a:highlight>
                        </a:rPr>
                        <a:t>C-SCAN</a:t>
                      </a:r>
                    </a:p>
                  </a:txBody>
                  <a:tcPr anchor="ctr"/>
                </a:tc>
                <a:tc>
                  <a:txBody>
                    <a:bodyPr/>
                    <a:lstStyle/>
                    <a:p>
                      <a:pPr algn="l"/>
                      <a:r>
                        <a:rPr lang="en-US" altLang="zh-CN" sz="2800" dirty="0">
                          <a:highlight>
                            <a:srgbClr val="FFFF00"/>
                          </a:highlight>
                        </a:rPr>
                        <a:t>N</a:t>
                      </a:r>
                      <a:r>
                        <a:rPr lang="zh-CN" altLang="en-US" sz="2800" dirty="0">
                          <a:highlight>
                            <a:srgbClr val="FFFF00"/>
                          </a:highlight>
                        </a:rPr>
                        <a:t>步</a:t>
                      </a:r>
                      <a:r>
                        <a:rPr lang="en-US" altLang="zh-CN" sz="2800" dirty="0">
                          <a:highlight>
                            <a:srgbClr val="FFFF00"/>
                          </a:highlight>
                        </a:rPr>
                        <a:t>SCAN</a:t>
                      </a:r>
                    </a:p>
                  </a:txBody>
                  <a:tcPr anchor="ctr"/>
                </a:tc>
                <a:tc>
                  <a:txBody>
                    <a:bodyPr/>
                    <a:lstStyle/>
                    <a:p>
                      <a:pPr algn="l"/>
                      <a:r>
                        <a:rPr lang="en-US" altLang="zh-CN" sz="2800" dirty="0">
                          <a:highlight>
                            <a:srgbClr val="FFFF00"/>
                          </a:highlight>
                        </a:rPr>
                        <a:t>FSCAN</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91</a:t>
            </a:fld>
            <a:endParaRPr lang="zh-CN" altLang="en-US"/>
          </a:p>
        </p:txBody>
      </p:sp>
      <p:sp>
        <p:nvSpPr>
          <p:cNvPr id="3" name="标题 1"/>
          <p:cNvSpPr txBox="1"/>
          <p:nvPr/>
        </p:nvSpPr>
        <p:spPr>
          <a:xfrm>
            <a:off x="378552" y="235165"/>
            <a:ext cx="3780493" cy="736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磁盘调度策略</a:t>
            </a:r>
          </a:p>
        </p:txBody>
      </p:sp>
      <p:sp>
        <p:nvSpPr>
          <p:cNvPr id="4" name="文本框 3"/>
          <p:cNvSpPr txBox="1"/>
          <p:nvPr/>
        </p:nvSpPr>
        <p:spPr>
          <a:xfrm>
            <a:off x="938104" y="1056285"/>
            <a:ext cx="3086101" cy="523220"/>
          </a:xfrm>
          <a:prstGeom prst="rect">
            <a:avLst/>
          </a:prstGeom>
          <a:noFill/>
        </p:spPr>
        <p:txBody>
          <a:bodyPr wrap="none" rtlCol="0">
            <a:spAutoFit/>
          </a:bodyPr>
          <a:lstStyle/>
          <a:p>
            <a:r>
              <a:rPr lang="en-US" altLang="zh-CN" sz="2800" dirty="0"/>
              <a:t>SCAN(</a:t>
            </a:r>
            <a:r>
              <a:rPr lang="zh-CN" altLang="en-US" sz="2800" dirty="0"/>
              <a:t>电梯算法</a:t>
            </a:r>
            <a:r>
              <a:rPr lang="en-US" altLang="zh-CN" sz="2800" dirty="0"/>
              <a:t>)</a:t>
            </a:r>
            <a:r>
              <a:rPr lang="zh-CN" altLang="en-US" sz="2800" dirty="0"/>
              <a:t>：</a:t>
            </a:r>
            <a:endParaRPr lang="en-US" altLang="zh-CN" sz="2800" dirty="0"/>
          </a:p>
        </p:txBody>
      </p:sp>
      <p:sp>
        <p:nvSpPr>
          <p:cNvPr id="5" name="文本框 4"/>
          <p:cNvSpPr txBox="1"/>
          <p:nvPr/>
        </p:nvSpPr>
        <p:spPr>
          <a:xfrm>
            <a:off x="1913692" y="1667794"/>
            <a:ext cx="5708614" cy="523220"/>
          </a:xfrm>
          <a:prstGeom prst="rect">
            <a:avLst/>
          </a:prstGeom>
          <a:noFill/>
        </p:spPr>
        <p:txBody>
          <a:bodyPr wrap="none" rtlCol="0">
            <a:spAutoFit/>
          </a:bodyPr>
          <a:lstStyle/>
          <a:p>
            <a:r>
              <a:rPr lang="zh-CN" altLang="en-US" sz="2800" dirty="0"/>
              <a:t>单向移动磁头，有</a:t>
            </a:r>
            <a:r>
              <a:rPr lang="en-US" altLang="zh-CN" sz="2800" dirty="0"/>
              <a:t>I/O</a:t>
            </a:r>
            <a:r>
              <a:rPr lang="zh-CN" altLang="en-US" sz="2800" dirty="0"/>
              <a:t>请求则处理，</a:t>
            </a:r>
            <a:endParaRPr lang="en-US" altLang="zh-CN" sz="2800" dirty="0"/>
          </a:p>
        </p:txBody>
      </p:sp>
      <p:graphicFrame>
        <p:nvGraphicFramePr>
          <p:cNvPr id="6" name="表格 6"/>
          <p:cNvGraphicFramePr>
            <a:graphicFrameLocks noGrp="1"/>
          </p:cNvGraphicFramePr>
          <p:nvPr/>
        </p:nvGraphicFramePr>
        <p:xfrm>
          <a:off x="549088" y="3794634"/>
          <a:ext cx="10123601" cy="1611789"/>
        </p:xfrm>
        <a:graphic>
          <a:graphicData uri="http://schemas.openxmlformats.org/drawingml/2006/table">
            <a:tbl>
              <a:tblPr firstRow="1" bandRow="1">
                <a:tableStyleId>{5C22544A-7EE6-4342-B048-85BDC9FD1C3A}</a:tableStyleId>
              </a:tblPr>
              <a:tblGrid>
                <a:gridCol w="2539460">
                  <a:extLst>
                    <a:ext uri="{9D8B030D-6E8A-4147-A177-3AD203B41FA5}">
                      <a16:colId xmlns:a16="http://schemas.microsoft.com/office/drawing/2014/main" val="20000"/>
                    </a:ext>
                  </a:extLst>
                </a:gridCol>
                <a:gridCol w="874059">
                  <a:extLst>
                    <a:ext uri="{9D8B030D-6E8A-4147-A177-3AD203B41FA5}">
                      <a16:colId xmlns:a16="http://schemas.microsoft.com/office/drawing/2014/main" val="20001"/>
                    </a:ext>
                  </a:extLst>
                </a:gridCol>
                <a:gridCol w="887505">
                  <a:extLst>
                    <a:ext uri="{9D8B030D-6E8A-4147-A177-3AD203B41FA5}">
                      <a16:colId xmlns:a16="http://schemas.microsoft.com/office/drawing/2014/main" val="20002"/>
                    </a:ext>
                  </a:extLst>
                </a:gridCol>
                <a:gridCol w="847165">
                  <a:extLst>
                    <a:ext uri="{9D8B030D-6E8A-4147-A177-3AD203B41FA5}">
                      <a16:colId xmlns:a16="http://schemas.microsoft.com/office/drawing/2014/main" val="20003"/>
                    </a:ext>
                  </a:extLst>
                </a:gridCol>
                <a:gridCol w="847165">
                  <a:extLst>
                    <a:ext uri="{9D8B030D-6E8A-4147-A177-3AD203B41FA5}">
                      <a16:colId xmlns:a16="http://schemas.microsoft.com/office/drawing/2014/main" val="20004"/>
                    </a:ext>
                  </a:extLst>
                </a:gridCol>
                <a:gridCol w="860612">
                  <a:extLst>
                    <a:ext uri="{9D8B030D-6E8A-4147-A177-3AD203B41FA5}">
                      <a16:colId xmlns:a16="http://schemas.microsoft.com/office/drawing/2014/main" val="20005"/>
                    </a:ext>
                  </a:extLst>
                </a:gridCol>
                <a:gridCol w="833717">
                  <a:extLst>
                    <a:ext uri="{9D8B030D-6E8A-4147-A177-3AD203B41FA5}">
                      <a16:colId xmlns:a16="http://schemas.microsoft.com/office/drawing/2014/main" val="20006"/>
                    </a:ext>
                  </a:extLst>
                </a:gridCol>
                <a:gridCol w="806824">
                  <a:extLst>
                    <a:ext uri="{9D8B030D-6E8A-4147-A177-3AD203B41FA5}">
                      <a16:colId xmlns:a16="http://schemas.microsoft.com/office/drawing/2014/main" val="20007"/>
                    </a:ext>
                  </a:extLst>
                </a:gridCol>
                <a:gridCol w="777506">
                  <a:extLst>
                    <a:ext uri="{9D8B030D-6E8A-4147-A177-3AD203B41FA5}">
                      <a16:colId xmlns:a16="http://schemas.microsoft.com/office/drawing/2014/main" val="20008"/>
                    </a:ext>
                  </a:extLst>
                </a:gridCol>
                <a:gridCol w="849588">
                  <a:extLst>
                    <a:ext uri="{9D8B030D-6E8A-4147-A177-3AD203B41FA5}">
                      <a16:colId xmlns:a16="http://schemas.microsoft.com/office/drawing/2014/main" val="20009"/>
                    </a:ext>
                  </a:extLst>
                </a:gridCol>
              </a:tblGrid>
              <a:tr h="537263">
                <a:tc>
                  <a:txBody>
                    <a:bodyPr/>
                    <a:lstStyle/>
                    <a:p>
                      <a:pPr algn="ctr"/>
                      <a:r>
                        <a:rPr lang="en-US" altLang="zh-CN" sz="2800" dirty="0"/>
                        <a:t>0</a:t>
                      </a:r>
                      <a:endParaRPr lang="zh-CN" altLang="en-US" sz="2800" dirty="0"/>
                    </a:p>
                  </a:txBody>
                  <a:tcPr/>
                </a:tc>
                <a:tc>
                  <a:txBody>
                    <a:bodyPr/>
                    <a:lstStyle/>
                    <a:p>
                      <a:r>
                        <a:rPr lang="en-US" altLang="zh-CN" sz="2800" dirty="0"/>
                        <a:t>1</a:t>
                      </a:r>
                      <a:endParaRPr lang="zh-CN" altLang="en-US" sz="2800" dirty="0"/>
                    </a:p>
                  </a:txBody>
                  <a:tcPr/>
                </a:tc>
                <a:tc>
                  <a:txBody>
                    <a:bodyPr/>
                    <a:lstStyle/>
                    <a:p>
                      <a:r>
                        <a:rPr lang="en-US" altLang="zh-CN" sz="2800" dirty="0"/>
                        <a:t>2</a:t>
                      </a:r>
                      <a:endParaRPr lang="zh-CN" altLang="en-US" sz="2800" dirty="0"/>
                    </a:p>
                  </a:txBody>
                  <a:tcPr/>
                </a:tc>
                <a:tc>
                  <a:txBody>
                    <a:bodyPr/>
                    <a:lstStyle/>
                    <a:p>
                      <a:r>
                        <a:rPr lang="en-US" altLang="zh-CN" sz="2800" dirty="0"/>
                        <a:t>3</a:t>
                      </a:r>
                      <a:endParaRPr lang="zh-CN" altLang="en-US" sz="2800" dirty="0"/>
                    </a:p>
                  </a:txBody>
                  <a:tcPr/>
                </a:tc>
                <a:tc>
                  <a:txBody>
                    <a:bodyPr/>
                    <a:lstStyle/>
                    <a:p>
                      <a:r>
                        <a:rPr lang="en-US" altLang="zh-CN" sz="2800" dirty="0"/>
                        <a:t>4</a:t>
                      </a:r>
                      <a:endParaRPr lang="zh-CN" altLang="en-US" sz="2800" dirty="0"/>
                    </a:p>
                  </a:txBody>
                  <a:tcPr/>
                </a:tc>
                <a:tc>
                  <a:txBody>
                    <a:bodyPr/>
                    <a:lstStyle/>
                    <a:p>
                      <a:r>
                        <a:rPr lang="en-US" altLang="zh-CN" sz="2800" dirty="0"/>
                        <a:t>5</a:t>
                      </a:r>
                      <a:endParaRPr lang="zh-CN" altLang="en-US" sz="2800" dirty="0"/>
                    </a:p>
                  </a:txBody>
                  <a:tcPr/>
                </a:tc>
                <a:tc>
                  <a:txBody>
                    <a:bodyPr/>
                    <a:lstStyle/>
                    <a:p>
                      <a:r>
                        <a:rPr lang="en-US" altLang="zh-CN" sz="2800" dirty="0"/>
                        <a:t>6</a:t>
                      </a:r>
                      <a:endParaRPr lang="zh-CN" altLang="en-US" sz="2800" dirty="0"/>
                    </a:p>
                  </a:txBody>
                  <a:tcPr/>
                </a:tc>
                <a:tc>
                  <a:txBody>
                    <a:bodyPr/>
                    <a:lstStyle/>
                    <a:p>
                      <a:r>
                        <a:rPr lang="en-US" altLang="zh-CN" sz="2800" dirty="0"/>
                        <a:t>7</a:t>
                      </a:r>
                      <a:endParaRPr lang="zh-CN" altLang="en-US" sz="2800" dirty="0"/>
                    </a:p>
                  </a:txBody>
                  <a:tcPr/>
                </a:tc>
                <a:tc>
                  <a:txBody>
                    <a:bodyPr/>
                    <a:lstStyle/>
                    <a:p>
                      <a:r>
                        <a:rPr lang="en-US" altLang="zh-CN" sz="2800" dirty="0"/>
                        <a:t>8</a:t>
                      </a:r>
                      <a:endParaRPr lang="zh-CN" altLang="en-US" sz="2800" dirty="0"/>
                    </a:p>
                  </a:txBody>
                  <a:tcPr/>
                </a:tc>
                <a:tc>
                  <a:txBody>
                    <a:bodyPr/>
                    <a:lstStyle/>
                    <a:p>
                      <a:r>
                        <a:rPr lang="en-US" altLang="zh-CN" sz="2800" dirty="0"/>
                        <a:t>9</a:t>
                      </a:r>
                      <a:endParaRPr lang="zh-CN" altLang="en-US" sz="2800" dirty="0"/>
                    </a:p>
                  </a:txBody>
                  <a:tcPr/>
                </a:tc>
                <a:extLst>
                  <a:ext uri="{0D108BD9-81ED-4DB2-BD59-A6C34878D82A}">
                    <a16:rowId xmlns:a16="http://schemas.microsoft.com/office/drawing/2014/main" val="10000"/>
                  </a:ext>
                </a:extLst>
              </a:tr>
              <a:tr h="537263">
                <a:tc>
                  <a:txBody>
                    <a:bodyPr/>
                    <a:lstStyle/>
                    <a:p>
                      <a:r>
                        <a:rPr lang="zh-CN" altLang="en-US" sz="2800" dirty="0"/>
                        <a:t>顺序</a:t>
                      </a:r>
                      <a:r>
                        <a:rPr lang="en-US" altLang="zh-CN" sz="2800" dirty="0"/>
                        <a:t>(100</a:t>
                      </a:r>
                      <a:r>
                        <a:rPr lang="zh-CN" altLang="en-US" sz="2800" dirty="0"/>
                        <a:t>磁道</a:t>
                      </a:r>
                      <a:r>
                        <a:rPr lang="en-US" altLang="zh-CN" sz="2800" dirty="0"/>
                        <a:t>)</a:t>
                      </a:r>
                      <a:endParaRPr lang="zh-CN" altLang="en-US" sz="2800" dirty="0"/>
                    </a:p>
                  </a:txBody>
                  <a:tcPr/>
                </a:tc>
                <a:tc>
                  <a:txBody>
                    <a:bodyPr/>
                    <a:lstStyle/>
                    <a:p>
                      <a:r>
                        <a:rPr lang="en-US" altLang="zh-CN" sz="2800" dirty="0"/>
                        <a:t>55</a:t>
                      </a:r>
                      <a:endParaRPr lang="zh-CN" altLang="en-US" sz="2800" dirty="0"/>
                    </a:p>
                  </a:txBody>
                  <a:tcPr/>
                </a:tc>
                <a:tc>
                  <a:txBody>
                    <a:bodyPr/>
                    <a:lstStyle/>
                    <a:p>
                      <a:r>
                        <a:rPr lang="en-US" altLang="zh-CN" sz="2800" dirty="0"/>
                        <a:t>58</a:t>
                      </a:r>
                      <a:endParaRPr lang="zh-CN" altLang="en-US" sz="2800" dirty="0"/>
                    </a:p>
                  </a:txBody>
                  <a:tcPr/>
                </a:tc>
                <a:tc>
                  <a:txBody>
                    <a:bodyPr/>
                    <a:lstStyle/>
                    <a:p>
                      <a:r>
                        <a:rPr lang="en-US" altLang="zh-CN" sz="2800" dirty="0"/>
                        <a:t>39</a:t>
                      </a:r>
                      <a:endParaRPr lang="zh-CN" altLang="en-US" sz="2800" dirty="0"/>
                    </a:p>
                  </a:txBody>
                  <a:tcPr/>
                </a:tc>
                <a:tc>
                  <a:txBody>
                    <a:bodyPr/>
                    <a:lstStyle/>
                    <a:p>
                      <a:r>
                        <a:rPr lang="en-US" altLang="zh-CN" sz="2800" dirty="0"/>
                        <a:t>18</a:t>
                      </a:r>
                      <a:endParaRPr lang="zh-CN" altLang="en-US" sz="2800" dirty="0"/>
                    </a:p>
                  </a:txBody>
                  <a:tcPr/>
                </a:tc>
                <a:tc>
                  <a:txBody>
                    <a:bodyPr/>
                    <a:lstStyle/>
                    <a:p>
                      <a:r>
                        <a:rPr lang="en-US" altLang="zh-CN" sz="2800" dirty="0"/>
                        <a:t>90</a:t>
                      </a:r>
                      <a:endParaRPr lang="zh-CN" altLang="en-US" sz="2800" dirty="0"/>
                    </a:p>
                  </a:txBody>
                  <a:tcPr/>
                </a:tc>
                <a:tc>
                  <a:txBody>
                    <a:bodyPr/>
                    <a:lstStyle/>
                    <a:p>
                      <a:r>
                        <a:rPr lang="en-US" altLang="zh-CN" sz="2800" dirty="0"/>
                        <a:t>160</a:t>
                      </a:r>
                      <a:endParaRPr lang="zh-CN" altLang="en-US" sz="2800" dirty="0"/>
                    </a:p>
                  </a:txBody>
                  <a:tcPr/>
                </a:tc>
                <a:tc>
                  <a:txBody>
                    <a:bodyPr/>
                    <a:lstStyle/>
                    <a:p>
                      <a:r>
                        <a:rPr lang="en-US" altLang="zh-CN" sz="2800" dirty="0"/>
                        <a:t>150</a:t>
                      </a:r>
                      <a:endParaRPr lang="zh-CN" altLang="en-US" sz="2800" dirty="0"/>
                    </a:p>
                  </a:txBody>
                  <a:tcPr/>
                </a:tc>
                <a:tc>
                  <a:txBody>
                    <a:bodyPr/>
                    <a:lstStyle/>
                    <a:p>
                      <a:r>
                        <a:rPr lang="en-US" altLang="zh-CN" sz="2800" dirty="0"/>
                        <a:t>38</a:t>
                      </a:r>
                      <a:endParaRPr lang="zh-CN" altLang="en-US" sz="2800" dirty="0"/>
                    </a:p>
                  </a:txBody>
                  <a:tcPr/>
                </a:tc>
                <a:tc>
                  <a:txBody>
                    <a:bodyPr/>
                    <a:lstStyle/>
                    <a:p>
                      <a:r>
                        <a:rPr lang="en-US" altLang="zh-CN" sz="2800" dirty="0"/>
                        <a:t>184</a:t>
                      </a:r>
                      <a:endParaRPr lang="zh-CN" altLang="en-US" sz="2800" dirty="0"/>
                    </a:p>
                  </a:txBody>
                  <a:tcPr/>
                </a:tc>
                <a:extLst>
                  <a:ext uri="{0D108BD9-81ED-4DB2-BD59-A6C34878D82A}">
                    <a16:rowId xmlns:a16="http://schemas.microsoft.com/office/drawing/2014/main" val="10001"/>
                  </a:ext>
                </a:extLst>
              </a:tr>
              <a:tr h="537263">
                <a:tc>
                  <a:txBody>
                    <a:bodyPr/>
                    <a:lstStyle/>
                    <a:p>
                      <a:r>
                        <a:rPr lang="en-US" altLang="zh-CN" sz="2800" dirty="0"/>
                        <a:t>SCAN</a:t>
                      </a:r>
                      <a:endParaRPr lang="zh-CN" altLang="en-US" sz="2800" dirty="0"/>
                    </a:p>
                  </a:txBody>
                  <a:tcPr/>
                </a:tc>
                <a:tc>
                  <a:txBody>
                    <a:bodyPr/>
                    <a:lstStyle/>
                    <a:p>
                      <a:r>
                        <a:rPr lang="en-US" altLang="zh-CN" sz="2800" dirty="0"/>
                        <a:t>150</a:t>
                      </a:r>
                      <a:endParaRPr lang="zh-CN" altLang="en-US" sz="2800" dirty="0"/>
                    </a:p>
                  </a:txBody>
                  <a:tcPr/>
                </a:tc>
                <a:tc>
                  <a:txBody>
                    <a:bodyPr/>
                    <a:lstStyle/>
                    <a:p>
                      <a:r>
                        <a:rPr lang="en-US" altLang="zh-CN" sz="2800" dirty="0"/>
                        <a:t>160</a:t>
                      </a:r>
                      <a:endParaRPr lang="zh-CN" altLang="en-US" sz="2800" dirty="0"/>
                    </a:p>
                  </a:txBody>
                  <a:tcPr/>
                </a:tc>
                <a:tc>
                  <a:txBody>
                    <a:bodyPr/>
                    <a:lstStyle/>
                    <a:p>
                      <a:r>
                        <a:rPr lang="en-US" altLang="zh-CN" sz="2800" dirty="0"/>
                        <a:t>184</a:t>
                      </a:r>
                      <a:endParaRPr lang="zh-CN" altLang="en-US" sz="2800" dirty="0"/>
                    </a:p>
                  </a:txBody>
                  <a:tcPr>
                    <a:solidFill>
                      <a:srgbClr val="E9EBF5"/>
                    </a:solidFill>
                  </a:tcPr>
                </a:tc>
                <a:tc>
                  <a:txBody>
                    <a:bodyPr/>
                    <a:lstStyle/>
                    <a:p>
                      <a:r>
                        <a:rPr lang="en-US" altLang="zh-CN" sz="2800" dirty="0"/>
                        <a:t>90</a:t>
                      </a:r>
                      <a:endParaRPr lang="zh-CN" altLang="en-US" sz="2800" dirty="0"/>
                    </a:p>
                  </a:txBody>
                  <a:tcPr>
                    <a:solidFill>
                      <a:srgbClr val="E9EBF5"/>
                    </a:solidFill>
                  </a:tcPr>
                </a:tc>
                <a:tc>
                  <a:txBody>
                    <a:bodyPr/>
                    <a:lstStyle/>
                    <a:p>
                      <a:r>
                        <a:rPr lang="en-US" altLang="zh-CN" sz="2800" dirty="0"/>
                        <a:t>58</a:t>
                      </a:r>
                      <a:endParaRPr lang="zh-CN" altLang="en-US" sz="2800" dirty="0"/>
                    </a:p>
                  </a:txBody>
                  <a:tcPr/>
                </a:tc>
                <a:tc>
                  <a:txBody>
                    <a:bodyPr/>
                    <a:lstStyle/>
                    <a:p>
                      <a:r>
                        <a:rPr lang="en-US" altLang="zh-CN" sz="2800" dirty="0"/>
                        <a:t>55</a:t>
                      </a:r>
                      <a:endParaRPr lang="zh-CN" altLang="en-US" sz="2800" dirty="0"/>
                    </a:p>
                  </a:txBody>
                  <a:tcPr/>
                </a:tc>
                <a:tc>
                  <a:txBody>
                    <a:bodyPr/>
                    <a:lstStyle/>
                    <a:p>
                      <a:r>
                        <a:rPr lang="en-US" altLang="zh-CN" sz="2800" dirty="0"/>
                        <a:t>39</a:t>
                      </a:r>
                      <a:endParaRPr lang="zh-CN" altLang="en-US" sz="2800" dirty="0"/>
                    </a:p>
                  </a:txBody>
                  <a:tcPr/>
                </a:tc>
                <a:tc>
                  <a:txBody>
                    <a:bodyPr/>
                    <a:lstStyle/>
                    <a:p>
                      <a:r>
                        <a:rPr lang="en-US" altLang="zh-CN" sz="2800" dirty="0"/>
                        <a:t>38</a:t>
                      </a:r>
                      <a:endParaRPr lang="zh-CN" altLang="en-US" sz="2800" dirty="0"/>
                    </a:p>
                  </a:txBody>
                  <a:tcPr/>
                </a:tc>
                <a:tc>
                  <a:txBody>
                    <a:bodyPr/>
                    <a:lstStyle/>
                    <a:p>
                      <a:r>
                        <a:rPr lang="en-US" altLang="zh-CN" sz="2800" dirty="0"/>
                        <a:t>18</a:t>
                      </a:r>
                      <a:endParaRPr lang="zh-CN" altLang="en-US" sz="2800" dirty="0"/>
                    </a:p>
                  </a:txBody>
                  <a:tcPr/>
                </a:tc>
                <a:extLst>
                  <a:ext uri="{0D108BD9-81ED-4DB2-BD59-A6C34878D82A}">
                    <a16:rowId xmlns:a16="http://schemas.microsoft.com/office/drawing/2014/main" val="10002"/>
                  </a:ext>
                </a:extLst>
              </a:tr>
            </a:tbl>
          </a:graphicData>
        </a:graphic>
      </p:graphicFrame>
      <p:graphicFrame>
        <p:nvGraphicFramePr>
          <p:cNvPr id="7" name="表格 7"/>
          <p:cNvGraphicFramePr>
            <a:graphicFrameLocks noGrp="1"/>
          </p:cNvGraphicFramePr>
          <p:nvPr/>
        </p:nvGraphicFramePr>
        <p:xfrm>
          <a:off x="549087" y="5421732"/>
          <a:ext cx="11109515" cy="672637"/>
        </p:xfrm>
        <a:graphic>
          <a:graphicData uri="http://schemas.openxmlformats.org/drawingml/2006/table">
            <a:tbl>
              <a:tblPr firstRow="1" bandRow="1">
                <a:tableStyleId>{D27102A9-8310-4765-A935-A1911B00CA55}</a:tableStyleId>
              </a:tblPr>
              <a:tblGrid>
                <a:gridCol w="2140325">
                  <a:extLst>
                    <a:ext uri="{9D8B030D-6E8A-4147-A177-3AD203B41FA5}">
                      <a16:colId xmlns:a16="http://schemas.microsoft.com/office/drawing/2014/main" val="20000"/>
                    </a:ext>
                  </a:extLst>
                </a:gridCol>
                <a:gridCol w="874059">
                  <a:extLst>
                    <a:ext uri="{9D8B030D-6E8A-4147-A177-3AD203B41FA5}">
                      <a16:colId xmlns:a16="http://schemas.microsoft.com/office/drawing/2014/main" val="20001"/>
                    </a:ext>
                  </a:extLst>
                </a:gridCol>
                <a:gridCol w="860612">
                  <a:extLst>
                    <a:ext uri="{9D8B030D-6E8A-4147-A177-3AD203B41FA5}">
                      <a16:colId xmlns:a16="http://schemas.microsoft.com/office/drawing/2014/main" val="20002"/>
                    </a:ext>
                  </a:extLst>
                </a:gridCol>
                <a:gridCol w="820270">
                  <a:extLst>
                    <a:ext uri="{9D8B030D-6E8A-4147-A177-3AD203B41FA5}">
                      <a16:colId xmlns:a16="http://schemas.microsoft.com/office/drawing/2014/main" val="20003"/>
                    </a:ext>
                  </a:extLst>
                </a:gridCol>
                <a:gridCol w="833718">
                  <a:extLst>
                    <a:ext uri="{9D8B030D-6E8A-4147-A177-3AD203B41FA5}">
                      <a16:colId xmlns:a16="http://schemas.microsoft.com/office/drawing/2014/main" val="20004"/>
                    </a:ext>
                  </a:extLst>
                </a:gridCol>
                <a:gridCol w="927847">
                  <a:extLst>
                    <a:ext uri="{9D8B030D-6E8A-4147-A177-3AD203B41FA5}">
                      <a16:colId xmlns:a16="http://schemas.microsoft.com/office/drawing/2014/main" val="20005"/>
                    </a:ext>
                  </a:extLst>
                </a:gridCol>
                <a:gridCol w="806824">
                  <a:extLst>
                    <a:ext uri="{9D8B030D-6E8A-4147-A177-3AD203B41FA5}">
                      <a16:colId xmlns:a16="http://schemas.microsoft.com/office/drawing/2014/main" val="20006"/>
                    </a:ext>
                  </a:extLst>
                </a:gridCol>
                <a:gridCol w="793376">
                  <a:extLst>
                    <a:ext uri="{9D8B030D-6E8A-4147-A177-3AD203B41FA5}">
                      <a16:colId xmlns:a16="http://schemas.microsoft.com/office/drawing/2014/main" val="20007"/>
                    </a:ext>
                  </a:extLst>
                </a:gridCol>
                <a:gridCol w="793376">
                  <a:extLst>
                    <a:ext uri="{9D8B030D-6E8A-4147-A177-3AD203B41FA5}">
                      <a16:colId xmlns:a16="http://schemas.microsoft.com/office/drawing/2014/main" val="20008"/>
                    </a:ext>
                  </a:extLst>
                </a:gridCol>
                <a:gridCol w="806824">
                  <a:extLst>
                    <a:ext uri="{9D8B030D-6E8A-4147-A177-3AD203B41FA5}">
                      <a16:colId xmlns:a16="http://schemas.microsoft.com/office/drawing/2014/main" val="20009"/>
                    </a:ext>
                  </a:extLst>
                </a:gridCol>
                <a:gridCol w="1452284">
                  <a:extLst>
                    <a:ext uri="{9D8B030D-6E8A-4147-A177-3AD203B41FA5}">
                      <a16:colId xmlns:a16="http://schemas.microsoft.com/office/drawing/2014/main" val="20010"/>
                    </a:ext>
                  </a:extLst>
                </a:gridCol>
              </a:tblGrid>
              <a:tr h="67263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0" dirty="0">
                          <a:solidFill>
                            <a:schemeClr val="tx1"/>
                          </a:solidFill>
                        </a:rPr>
                        <a:t>横跨磁道数</a:t>
                      </a:r>
                    </a:p>
                  </a:txBody>
                  <a:tcPr anchor="ctr">
                    <a:lnR w="12700" cap="flat" cmpd="sng" algn="ctr">
                      <a:solidFill>
                        <a:srgbClr val="FFC000"/>
                      </a:solidFill>
                      <a:prstDash val="solid"/>
                      <a:round/>
                      <a:headEnd type="none" w="med" len="med"/>
                      <a:tailEnd type="none" w="med" len="med"/>
                    </a:lnR>
                  </a:tcPr>
                </a:tc>
                <a:tc>
                  <a:txBody>
                    <a:bodyPr/>
                    <a:lstStyle/>
                    <a:p>
                      <a:pPr algn="ctr"/>
                      <a:r>
                        <a:rPr lang="en-US" altLang="zh-CN" sz="2800" b="0" dirty="0">
                          <a:solidFill>
                            <a:schemeClr val="tx1"/>
                          </a:solidFill>
                        </a:rPr>
                        <a:t>50</a:t>
                      </a:r>
                      <a:endParaRPr lang="zh-CN" altLang="en-US" sz="28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10</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24</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94</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32</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3</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16</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1</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20</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zh-CN" altLang="en-US" sz="2400" b="0" dirty="0">
                          <a:solidFill>
                            <a:schemeClr val="tx1"/>
                          </a:solidFill>
                        </a:rPr>
                        <a:t>平均</a:t>
                      </a:r>
                      <a:r>
                        <a:rPr lang="en-US" altLang="zh-CN" sz="2400" b="0" dirty="0">
                          <a:solidFill>
                            <a:schemeClr val="tx1"/>
                          </a:solidFill>
                        </a:rPr>
                        <a:t>27.8</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tcPr>
                </a:tc>
                <a:extLst>
                  <a:ext uri="{0D108BD9-81ED-4DB2-BD59-A6C34878D82A}">
                    <a16:rowId xmlns:a16="http://schemas.microsoft.com/office/drawing/2014/main" val="10000"/>
                  </a:ext>
                </a:extLst>
              </a:tr>
            </a:tbl>
          </a:graphicData>
        </a:graphic>
      </p:graphicFrame>
      <p:sp>
        <p:nvSpPr>
          <p:cNvPr id="8" name="文本框 7"/>
          <p:cNvSpPr txBox="1"/>
          <p:nvPr/>
        </p:nvSpPr>
        <p:spPr>
          <a:xfrm>
            <a:off x="1965159" y="2265172"/>
            <a:ext cx="9132628" cy="523220"/>
          </a:xfrm>
          <a:prstGeom prst="rect">
            <a:avLst/>
          </a:prstGeom>
          <a:noFill/>
        </p:spPr>
        <p:txBody>
          <a:bodyPr wrap="none" rtlCol="0">
            <a:spAutoFit/>
          </a:bodyPr>
          <a:lstStyle/>
          <a:p>
            <a:r>
              <a:rPr lang="en-US" altLang="zh-CN" sz="2800" dirty="0">
                <a:highlight>
                  <a:srgbClr val="FFFF00"/>
                </a:highlight>
              </a:rPr>
              <a:t>LOOK</a:t>
            </a:r>
            <a:r>
              <a:rPr lang="zh-CN" altLang="en-US" sz="2800" dirty="0">
                <a:highlight>
                  <a:srgbClr val="FFFF00"/>
                </a:highlight>
              </a:rPr>
              <a:t>策略</a:t>
            </a:r>
            <a:r>
              <a:rPr lang="zh-CN" altLang="en-US" sz="2800" dirty="0"/>
              <a:t>：转向的时机改进为最后一个有</a:t>
            </a:r>
            <a:r>
              <a:rPr lang="en-US" altLang="zh-CN" sz="2800" dirty="0"/>
              <a:t>I/O</a:t>
            </a:r>
            <a:r>
              <a:rPr lang="zh-CN" altLang="en-US" sz="2800" dirty="0"/>
              <a:t>请求的磁道</a:t>
            </a:r>
            <a:endParaRPr lang="en-US" altLang="zh-CN" sz="2800" dirty="0"/>
          </a:p>
        </p:txBody>
      </p:sp>
      <p:sp>
        <p:nvSpPr>
          <p:cNvPr id="10" name="文本框 9"/>
          <p:cNvSpPr txBox="1"/>
          <p:nvPr/>
        </p:nvSpPr>
        <p:spPr>
          <a:xfrm>
            <a:off x="7219164" y="1661207"/>
            <a:ext cx="4972836" cy="523220"/>
          </a:xfrm>
          <a:prstGeom prst="rect">
            <a:avLst/>
          </a:prstGeom>
          <a:noFill/>
        </p:spPr>
        <p:txBody>
          <a:bodyPr wrap="none" rtlCol="0">
            <a:spAutoFit/>
          </a:bodyPr>
          <a:lstStyle/>
          <a:p>
            <a:r>
              <a:rPr lang="zh-CN" altLang="en-US" sz="2800" dirty="0"/>
              <a:t>到最后一个磁道后，磁头转向</a:t>
            </a:r>
            <a:endParaRPr lang="en-US" altLang="zh-CN" sz="2800" dirty="0"/>
          </a:p>
        </p:txBody>
      </p:sp>
      <p:sp>
        <p:nvSpPr>
          <p:cNvPr id="11" name="文本框 10"/>
          <p:cNvSpPr txBox="1"/>
          <p:nvPr/>
        </p:nvSpPr>
        <p:spPr>
          <a:xfrm>
            <a:off x="1965159" y="2935646"/>
            <a:ext cx="5211683" cy="523220"/>
          </a:xfrm>
          <a:prstGeom prst="rect">
            <a:avLst/>
          </a:prstGeom>
          <a:noFill/>
        </p:spPr>
        <p:txBody>
          <a:bodyPr wrap="none" rtlCol="0">
            <a:spAutoFit/>
          </a:bodyPr>
          <a:lstStyle/>
          <a:p>
            <a:r>
              <a:rPr lang="zh-CN" altLang="en-US" sz="2800" dirty="0"/>
              <a:t>解决饥饿；无法充分利用局部性</a:t>
            </a:r>
            <a:endParaRPr lang="en-US" altLang="zh-CN" sz="2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92</a:t>
            </a:fld>
            <a:endParaRPr lang="zh-CN" altLang="en-US"/>
          </a:p>
        </p:txBody>
      </p:sp>
      <p:sp>
        <p:nvSpPr>
          <p:cNvPr id="3" name="标题 1"/>
          <p:cNvSpPr txBox="1"/>
          <p:nvPr/>
        </p:nvSpPr>
        <p:spPr>
          <a:xfrm>
            <a:off x="378552" y="235165"/>
            <a:ext cx="3780493" cy="736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磁盘调度策略</a:t>
            </a:r>
          </a:p>
        </p:txBody>
      </p:sp>
      <p:sp>
        <p:nvSpPr>
          <p:cNvPr id="4" name="文本框 3"/>
          <p:cNvSpPr txBox="1"/>
          <p:nvPr/>
        </p:nvSpPr>
        <p:spPr>
          <a:xfrm>
            <a:off x="938104" y="1056285"/>
            <a:ext cx="4488729" cy="523220"/>
          </a:xfrm>
          <a:prstGeom prst="rect">
            <a:avLst/>
          </a:prstGeom>
          <a:noFill/>
        </p:spPr>
        <p:txBody>
          <a:bodyPr wrap="none" rtlCol="0">
            <a:spAutoFit/>
          </a:bodyPr>
          <a:lstStyle/>
          <a:p>
            <a:r>
              <a:rPr lang="en-US" altLang="zh-CN" sz="2800" dirty="0" err="1"/>
              <a:t>C</a:t>
            </a:r>
            <a:r>
              <a:rPr lang="en-US" altLang="zh-CN" sz="2800" dirty="0" err="1">
                <a:solidFill>
                  <a:schemeClr val="bg1">
                    <a:lumMod val="50000"/>
                  </a:schemeClr>
                </a:solidFill>
              </a:rPr>
              <a:t>ircual</a:t>
            </a:r>
            <a:r>
              <a:rPr lang="en-US" altLang="zh-CN" sz="2800" dirty="0"/>
              <a:t>-SCAN(</a:t>
            </a:r>
            <a:r>
              <a:rPr lang="zh-CN" altLang="en-US" sz="2800" dirty="0"/>
              <a:t>循环</a:t>
            </a:r>
            <a:r>
              <a:rPr lang="en-US" altLang="zh-CN" sz="2800" dirty="0"/>
              <a:t>SCAN)</a:t>
            </a:r>
            <a:r>
              <a:rPr lang="zh-CN" altLang="en-US" sz="2800" dirty="0"/>
              <a:t>：</a:t>
            </a:r>
            <a:endParaRPr lang="en-US" altLang="zh-CN" sz="2800" dirty="0"/>
          </a:p>
        </p:txBody>
      </p:sp>
      <p:sp>
        <p:nvSpPr>
          <p:cNvPr id="5" name="文本框 4"/>
          <p:cNvSpPr txBox="1"/>
          <p:nvPr/>
        </p:nvSpPr>
        <p:spPr>
          <a:xfrm>
            <a:off x="1913692" y="1667794"/>
            <a:ext cx="5708614" cy="523220"/>
          </a:xfrm>
          <a:prstGeom prst="rect">
            <a:avLst/>
          </a:prstGeom>
          <a:noFill/>
        </p:spPr>
        <p:txBody>
          <a:bodyPr wrap="none" rtlCol="0">
            <a:spAutoFit/>
          </a:bodyPr>
          <a:lstStyle/>
          <a:p>
            <a:r>
              <a:rPr lang="zh-CN" altLang="en-US" sz="2800" dirty="0"/>
              <a:t>单向移动磁头，有</a:t>
            </a:r>
            <a:r>
              <a:rPr lang="en-US" altLang="zh-CN" sz="2800" dirty="0"/>
              <a:t>I/O</a:t>
            </a:r>
            <a:r>
              <a:rPr lang="zh-CN" altLang="en-US" sz="2800" dirty="0"/>
              <a:t>请求则处理，</a:t>
            </a:r>
            <a:endParaRPr lang="en-US" altLang="zh-CN" sz="2800" dirty="0"/>
          </a:p>
        </p:txBody>
      </p:sp>
      <p:graphicFrame>
        <p:nvGraphicFramePr>
          <p:cNvPr id="6" name="表格 6"/>
          <p:cNvGraphicFramePr>
            <a:graphicFrameLocks noGrp="1"/>
          </p:cNvGraphicFramePr>
          <p:nvPr/>
        </p:nvGraphicFramePr>
        <p:xfrm>
          <a:off x="549088" y="3794634"/>
          <a:ext cx="10123601" cy="1611789"/>
        </p:xfrm>
        <a:graphic>
          <a:graphicData uri="http://schemas.openxmlformats.org/drawingml/2006/table">
            <a:tbl>
              <a:tblPr firstRow="1" bandRow="1">
                <a:tableStyleId>{5C22544A-7EE6-4342-B048-85BDC9FD1C3A}</a:tableStyleId>
              </a:tblPr>
              <a:tblGrid>
                <a:gridCol w="2539460">
                  <a:extLst>
                    <a:ext uri="{9D8B030D-6E8A-4147-A177-3AD203B41FA5}">
                      <a16:colId xmlns:a16="http://schemas.microsoft.com/office/drawing/2014/main" val="20000"/>
                    </a:ext>
                  </a:extLst>
                </a:gridCol>
                <a:gridCol w="874059">
                  <a:extLst>
                    <a:ext uri="{9D8B030D-6E8A-4147-A177-3AD203B41FA5}">
                      <a16:colId xmlns:a16="http://schemas.microsoft.com/office/drawing/2014/main" val="20001"/>
                    </a:ext>
                  </a:extLst>
                </a:gridCol>
                <a:gridCol w="887505">
                  <a:extLst>
                    <a:ext uri="{9D8B030D-6E8A-4147-A177-3AD203B41FA5}">
                      <a16:colId xmlns:a16="http://schemas.microsoft.com/office/drawing/2014/main" val="20002"/>
                    </a:ext>
                  </a:extLst>
                </a:gridCol>
                <a:gridCol w="847165">
                  <a:extLst>
                    <a:ext uri="{9D8B030D-6E8A-4147-A177-3AD203B41FA5}">
                      <a16:colId xmlns:a16="http://schemas.microsoft.com/office/drawing/2014/main" val="20003"/>
                    </a:ext>
                  </a:extLst>
                </a:gridCol>
                <a:gridCol w="847165">
                  <a:extLst>
                    <a:ext uri="{9D8B030D-6E8A-4147-A177-3AD203B41FA5}">
                      <a16:colId xmlns:a16="http://schemas.microsoft.com/office/drawing/2014/main" val="20004"/>
                    </a:ext>
                  </a:extLst>
                </a:gridCol>
                <a:gridCol w="860612">
                  <a:extLst>
                    <a:ext uri="{9D8B030D-6E8A-4147-A177-3AD203B41FA5}">
                      <a16:colId xmlns:a16="http://schemas.microsoft.com/office/drawing/2014/main" val="20005"/>
                    </a:ext>
                  </a:extLst>
                </a:gridCol>
                <a:gridCol w="833717">
                  <a:extLst>
                    <a:ext uri="{9D8B030D-6E8A-4147-A177-3AD203B41FA5}">
                      <a16:colId xmlns:a16="http://schemas.microsoft.com/office/drawing/2014/main" val="20006"/>
                    </a:ext>
                  </a:extLst>
                </a:gridCol>
                <a:gridCol w="806824">
                  <a:extLst>
                    <a:ext uri="{9D8B030D-6E8A-4147-A177-3AD203B41FA5}">
                      <a16:colId xmlns:a16="http://schemas.microsoft.com/office/drawing/2014/main" val="20007"/>
                    </a:ext>
                  </a:extLst>
                </a:gridCol>
                <a:gridCol w="777506">
                  <a:extLst>
                    <a:ext uri="{9D8B030D-6E8A-4147-A177-3AD203B41FA5}">
                      <a16:colId xmlns:a16="http://schemas.microsoft.com/office/drawing/2014/main" val="20008"/>
                    </a:ext>
                  </a:extLst>
                </a:gridCol>
                <a:gridCol w="849588">
                  <a:extLst>
                    <a:ext uri="{9D8B030D-6E8A-4147-A177-3AD203B41FA5}">
                      <a16:colId xmlns:a16="http://schemas.microsoft.com/office/drawing/2014/main" val="20009"/>
                    </a:ext>
                  </a:extLst>
                </a:gridCol>
              </a:tblGrid>
              <a:tr h="537263">
                <a:tc>
                  <a:txBody>
                    <a:bodyPr/>
                    <a:lstStyle/>
                    <a:p>
                      <a:pPr algn="ctr"/>
                      <a:r>
                        <a:rPr lang="en-US" altLang="zh-CN" sz="2800" dirty="0"/>
                        <a:t>0</a:t>
                      </a:r>
                      <a:endParaRPr lang="zh-CN" altLang="en-US" sz="2800" dirty="0"/>
                    </a:p>
                  </a:txBody>
                  <a:tcPr/>
                </a:tc>
                <a:tc>
                  <a:txBody>
                    <a:bodyPr/>
                    <a:lstStyle/>
                    <a:p>
                      <a:r>
                        <a:rPr lang="en-US" altLang="zh-CN" sz="2800" dirty="0"/>
                        <a:t>1</a:t>
                      </a:r>
                      <a:endParaRPr lang="zh-CN" altLang="en-US" sz="2800" dirty="0"/>
                    </a:p>
                  </a:txBody>
                  <a:tcPr/>
                </a:tc>
                <a:tc>
                  <a:txBody>
                    <a:bodyPr/>
                    <a:lstStyle/>
                    <a:p>
                      <a:r>
                        <a:rPr lang="en-US" altLang="zh-CN" sz="2800" dirty="0"/>
                        <a:t>2</a:t>
                      </a:r>
                      <a:endParaRPr lang="zh-CN" altLang="en-US" sz="2800" dirty="0"/>
                    </a:p>
                  </a:txBody>
                  <a:tcPr/>
                </a:tc>
                <a:tc>
                  <a:txBody>
                    <a:bodyPr/>
                    <a:lstStyle/>
                    <a:p>
                      <a:r>
                        <a:rPr lang="en-US" altLang="zh-CN" sz="2800" dirty="0"/>
                        <a:t>3</a:t>
                      </a:r>
                      <a:endParaRPr lang="zh-CN" altLang="en-US" sz="2800" dirty="0"/>
                    </a:p>
                  </a:txBody>
                  <a:tcPr/>
                </a:tc>
                <a:tc>
                  <a:txBody>
                    <a:bodyPr/>
                    <a:lstStyle/>
                    <a:p>
                      <a:r>
                        <a:rPr lang="en-US" altLang="zh-CN" sz="2800" dirty="0"/>
                        <a:t>4</a:t>
                      </a:r>
                      <a:endParaRPr lang="zh-CN" altLang="en-US" sz="2800" dirty="0"/>
                    </a:p>
                  </a:txBody>
                  <a:tcPr/>
                </a:tc>
                <a:tc>
                  <a:txBody>
                    <a:bodyPr/>
                    <a:lstStyle/>
                    <a:p>
                      <a:r>
                        <a:rPr lang="en-US" altLang="zh-CN" sz="2800" dirty="0"/>
                        <a:t>5</a:t>
                      </a:r>
                      <a:endParaRPr lang="zh-CN" altLang="en-US" sz="2800" dirty="0"/>
                    </a:p>
                  </a:txBody>
                  <a:tcPr/>
                </a:tc>
                <a:tc>
                  <a:txBody>
                    <a:bodyPr/>
                    <a:lstStyle/>
                    <a:p>
                      <a:r>
                        <a:rPr lang="en-US" altLang="zh-CN" sz="2800" dirty="0"/>
                        <a:t>6</a:t>
                      </a:r>
                      <a:endParaRPr lang="zh-CN" altLang="en-US" sz="2800" dirty="0"/>
                    </a:p>
                  </a:txBody>
                  <a:tcPr/>
                </a:tc>
                <a:tc>
                  <a:txBody>
                    <a:bodyPr/>
                    <a:lstStyle/>
                    <a:p>
                      <a:r>
                        <a:rPr lang="en-US" altLang="zh-CN" sz="2800" dirty="0"/>
                        <a:t>7</a:t>
                      </a:r>
                      <a:endParaRPr lang="zh-CN" altLang="en-US" sz="2800" dirty="0"/>
                    </a:p>
                  </a:txBody>
                  <a:tcPr/>
                </a:tc>
                <a:tc>
                  <a:txBody>
                    <a:bodyPr/>
                    <a:lstStyle/>
                    <a:p>
                      <a:r>
                        <a:rPr lang="en-US" altLang="zh-CN" sz="2800" dirty="0"/>
                        <a:t>8</a:t>
                      </a:r>
                      <a:endParaRPr lang="zh-CN" altLang="en-US" sz="2800" dirty="0"/>
                    </a:p>
                  </a:txBody>
                  <a:tcPr/>
                </a:tc>
                <a:tc>
                  <a:txBody>
                    <a:bodyPr/>
                    <a:lstStyle/>
                    <a:p>
                      <a:r>
                        <a:rPr lang="en-US" altLang="zh-CN" sz="2800" dirty="0"/>
                        <a:t>9</a:t>
                      </a:r>
                      <a:endParaRPr lang="zh-CN" altLang="en-US" sz="2800" dirty="0"/>
                    </a:p>
                  </a:txBody>
                  <a:tcPr/>
                </a:tc>
                <a:extLst>
                  <a:ext uri="{0D108BD9-81ED-4DB2-BD59-A6C34878D82A}">
                    <a16:rowId xmlns:a16="http://schemas.microsoft.com/office/drawing/2014/main" val="10000"/>
                  </a:ext>
                </a:extLst>
              </a:tr>
              <a:tr h="537263">
                <a:tc>
                  <a:txBody>
                    <a:bodyPr/>
                    <a:lstStyle/>
                    <a:p>
                      <a:r>
                        <a:rPr lang="zh-CN" altLang="en-US" sz="2800" dirty="0"/>
                        <a:t>顺序</a:t>
                      </a:r>
                      <a:r>
                        <a:rPr lang="en-US" altLang="zh-CN" sz="2800" dirty="0"/>
                        <a:t>(100</a:t>
                      </a:r>
                      <a:r>
                        <a:rPr lang="zh-CN" altLang="en-US" sz="2800" dirty="0"/>
                        <a:t>磁道</a:t>
                      </a:r>
                      <a:r>
                        <a:rPr lang="en-US" altLang="zh-CN" sz="2800" dirty="0"/>
                        <a:t>)</a:t>
                      </a:r>
                      <a:endParaRPr lang="zh-CN" altLang="en-US" sz="2800" dirty="0"/>
                    </a:p>
                  </a:txBody>
                  <a:tcPr/>
                </a:tc>
                <a:tc>
                  <a:txBody>
                    <a:bodyPr/>
                    <a:lstStyle/>
                    <a:p>
                      <a:r>
                        <a:rPr lang="en-US" altLang="zh-CN" sz="2800" dirty="0"/>
                        <a:t>55</a:t>
                      </a:r>
                      <a:endParaRPr lang="zh-CN" altLang="en-US" sz="2800" dirty="0"/>
                    </a:p>
                  </a:txBody>
                  <a:tcPr/>
                </a:tc>
                <a:tc>
                  <a:txBody>
                    <a:bodyPr/>
                    <a:lstStyle/>
                    <a:p>
                      <a:r>
                        <a:rPr lang="en-US" altLang="zh-CN" sz="2800" dirty="0"/>
                        <a:t>58</a:t>
                      </a:r>
                      <a:endParaRPr lang="zh-CN" altLang="en-US" sz="2800" dirty="0"/>
                    </a:p>
                  </a:txBody>
                  <a:tcPr/>
                </a:tc>
                <a:tc>
                  <a:txBody>
                    <a:bodyPr/>
                    <a:lstStyle/>
                    <a:p>
                      <a:r>
                        <a:rPr lang="en-US" altLang="zh-CN" sz="2800" dirty="0"/>
                        <a:t>39</a:t>
                      </a:r>
                      <a:endParaRPr lang="zh-CN" altLang="en-US" sz="2800" dirty="0"/>
                    </a:p>
                  </a:txBody>
                  <a:tcPr/>
                </a:tc>
                <a:tc>
                  <a:txBody>
                    <a:bodyPr/>
                    <a:lstStyle/>
                    <a:p>
                      <a:r>
                        <a:rPr lang="en-US" altLang="zh-CN" sz="2800" dirty="0"/>
                        <a:t>18</a:t>
                      </a:r>
                      <a:endParaRPr lang="zh-CN" altLang="en-US" sz="2800" dirty="0"/>
                    </a:p>
                  </a:txBody>
                  <a:tcPr/>
                </a:tc>
                <a:tc>
                  <a:txBody>
                    <a:bodyPr/>
                    <a:lstStyle/>
                    <a:p>
                      <a:r>
                        <a:rPr lang="en-US" altLang="zh-CN" sz="2800" dirty="0"/>
                        <a:t>90</a:t>
                      </a:r>
                      <a:endParaRPr lang="zh-CN" altLang="en-US" sz="2800" dirty="0"/>
                    </a:p>
                  </a:txBody>
                  <a:tcPr/>
                </a:tc>
                <a:tc>
                  <a:txBody>
                    <a:bodyPr/>
                    <a:lstStyle/>
                    <a:p>
                      <a:r>
                        <a:rPr lang="en-US" altLang="zh-CN" sz="2800" dirty="0"/>
                        <a:t>160</a:t>
                      </a:r>
                      <a:endParaRPr lang="zh-CN" altLang="en-US" sz="2800" dirty="0"/>
                    </a:p>
                  </a:txBody>
                  <a:tcPr/>
                </a:tc>
                <a:tc>
                  <a:txBody>
                    <a:bodyPr/>
                    <a:lstStyle/>
                    <a:p>
                      <a:r>
                        <a:rPr lang="en-US" altLang="zh-CN" sz="2800" dirty="0"/>
                        <a:t>150</a:t>
                      </a:r>
                      <a:endParaRPr lang="zh-CN" altLang="en-US" sz="2800" dirty="0"/>
                    </a:p>
                  </a:txBody>
                  <a:tcPr/>
                </a:tc>
                <a:tc>
                  <a:txBody>
                    <a:bodyPr/>
                    <a:lstStyle/>
                    <a:p>
                      <a:r>
                        <a:rPr lang="en-US" altLang="zh-CN" sz="2800" dirty="0"/>
                        <a:t>38</a:t>
                      </a:r>
                      <a:endParaRPr lang="zh-CN" altLang="en-US" sz="2800" dirty="0"/>
                    </a:p>
                  </a:txBody>
                  <a:tcPr/>
                </a:tc>
                <a:tc>
                  <a:txBody>
                    <a:bodyPr/>
                    <a:lstStyle/>
                    <a:p>
                      <a:r>
                        <a:rPr lang="en-US" altLang="zh-CN" sz="2800" dirty="0"/>
                        <a:t>184</a:t>
                      </a:r>
                      <a:endParaRPr lang="zh-CN" altLang="en-US" sz="2800" dirty="0"/>
                    </a:p>
                  </a:txBody>
                  <a:tcPr/>
                </a:tc>
                <a:extLst>
                  <a:ext uri="{0D108BD9-81ED-4DB2-BD59-A6C34878D82A}">
                    <a16:rowId xmlns:a16="http://schemas.microsoft.com/office/drawing/2014/main" val="10001"/>
                  </a:ext>
                </a:extLst>
              </a:tr>
              <a:tr h="537263">
                <a:tc>
                  <a:txBody>
                    <a:bodyPr/>
                    <a:lstStyle/>
                    <a:p>
                      <a:r>
                        <a:rPr lang="en-US" altLang="zh-CN" sz="2800" dirty="0"/>
                        <a:t>SCAN</a:t>
                      </a:r>
                      <a:endParaRPr lang="zh-CN" altLang="en-US" sz="2800" dirty="0"/>
                    </a:p>
                  </a:txBody>
                  <a:tcPr/>
                </a:tc>
                <a:tc>
                  <a:txBody>
                    <a:bodyPr/>
                    <a:lstStyle/>
                    <a:p>
                      <a:r>
                        <a:rPr lang="en-US" altLang="zh-CN" sz="2800" dirty="0"/>
                        <a:t>150</a:t>
                      </a:r>
                      <a:endParaRPr lang="zh-CN" altLang="en-US" sz="2800" dirty="0"/>
                    </a:p>
                  </a:txBody>
                  <a:tcPr/>
                </a:tc>
                <a:tc>
                  <a:txBody>
                    <a:bodyPr/>
                    <a:lstStyle/>
                    <a:p>
                      <a:r>
                        <a:rPr lang="en-US" altLang="zh-CN" sz="2800" dirty="0"/>
                        <a:t>160</a:t>
                      </a:r>
                      <a:endParaRPr lang="zh-CN" altLang="en-US" sz="2800" dirty="0"/>
                    </a:p>
                  </a:txBody>
                  <a:tcPr/>
                </a:tc>
                <a:tc>
                  <a:txBody>
                    <a:bodyPr/>
                    <a:lstStyle/>
                    <a:p>
                      <a:r>
                        <a:rPr lang="en-US" altLang="zh-CN" sz="2800" dirty="0"/>
                        <a:t>184</a:t>
                      </a:r>
                      <a:endParaRPr lang="zh-CN" altLang="en-US" sz="2800" dirty="0"/>
                    </a:p>
                  </a:txBody>
                  <a:tcPr>
                    <a:solidFill>
                      <a:srgbClr val="E9EBF5"/>
                    </a:solidFill>
                  </a:tcPr>
                </a:tc>
                <a:tc>
                  <a:txBody>
                    <a:bodyPr/>
                    <a:lstStyle/>
                    <a:p>
                      <a:r>
                        <a:rPr lang="en-US" altLang="zh-CN" sz="2800" dirty="0"/>
                        <a:t>18</a:t>
                      </a:r>
                      <a:endParaRPr lang="zh-CN" altLang="en-US" sz="2800" dirty="0"/>
                    </a:p>
                  </a:txBody>
                  <a:tcPr>
                    <a:solidFill>
                      <a:srgbClr val="E9EBF5"/>
                    </a:solidFill>
                  </a:tcPr>
                </a:tc>
                <a:tc>
                  <a:txBody>
                    <a:bodyPr/>
                    <a:lstStyle/>
                    <a:p>
                      <a:r>
                        <a:rPr lang="en-US" altLang="zh-CN" sz="2800" dirty="0"/>
                        <a:t>38</a:t>
                      </a:r>
                      <a:endParaRPr lang="zh-CN" altLang="en-US" sz="2800" dirty="0"/>
                    </a:p>
                  </a:txBody>
                  <a:tcPr/>
                </a:tc>
                <a:tc>
                  <a:txBody>
                    <a:bodyPr/>
                    <a:lstStyle/>
                    <a:p>
                      <a:r>
                        <a:rPr lang="en-US" altLang="zh-CN" sz="2800" dirty="0"/>
                        <a:t>39</a:t>
                      </a:r>
                      <a:endParaRPr lang="zh-CN" altLang="en-US" sz="2800" dirty="0"/>
                    </a:p>
                  </a:txBody>
                  <a:tcPr/>
                </a:tc>
                <a:tc>
                  <a:txBody>
                    <a:bodyPr/>
                    <a:lstStyle/>
                    <a:p>
                      <a:r>
                        <a:rPr lang="en-US" altLang="zh-CN" sz="2800" dirty="0"/>
                        <a:t>55</a:t>
                      </a:r>
                      <a:endParaRPr lang="zh-CN" altLang="en-US" sz="2800" dirty="0"/>
                    </a:p>
                  </a:txBody>
                  <a:tcPr/>
                </a:tc>
                <a:tc>
                  <a:txBody>
                    <a:bodyPr/>
                    <a:lstStyle/>
                    <a:p>
                      <a:r>
                        <a:rPr lang="en-US" altLang="zh-CN" sz="2800" dirty="0"/>
                        <a:t>58</a:t>
                      </a:r>
                      <a:endParaRPr lang="zh-CN" altLang="en-US" sz="2800" dirty="0"/>
                    </a:p>
                  </a:txBody>
                  <a:tcPr/>
                </a:tc>
                <a:tc>
                  <a:txBody>
                    <a:bodyPr/>
                    <a:lstStyle/>
                    <a:p>
                      <a:r>
                        <a:rPr lang="en-US" altLang="zh-CN" sz="2800" dirty="0"/>
                        <a:t>90</a:t>
                      </a:r>
                      <a:endParaRPr lang="zh-CN" altLang="en-US" sz="2800" dirty="0"/>
                    </a:p>
                  </a:txBody>
                  <a:tcPr/>
                </a:tc>
                <a:extLst>
                  <a:ext uri="{0D108BD9-81ED-4DB2-BD59-A6C34878D82A}">
                    <a16:rowId xmlns:a16="http://schemas.microsoft.com/office/drawing/2014/main" val="10002"/>
                  </a:ext>
                </a:extLst>
              </a:tr>
            </a:tbl>
          </a:graphicData>
        </a:graphic>
      </p:graphicFrame>
      <p:graphicFrame>
        <p:nvGraphicFramePr>
          <p:cNvPr id="7" name="表格 7"/>
          <p:cNvGraphicFramePr>
            <a:graphicFrameLocks noGrp="1"/>
          </p:cNvGraphicFramePr>
          <p:nvPr/>
        </p:nvGraphicFramePr>
        <p:xfrm>
          <a:off x="549087" y="5421732"/>
          <a:ext cx="11109515" cy="672637"/>
        </p:xfrm>
        <a:graphic>
          <a:graphicData uri="http://schemas.openxmlformats.org/drawingml/2006/table">
            <a:tbl>
              <a:tblPr firstRow="1" bandRow="1">
                <a:tableStyleId>{D27102A9-8310-4765-A935-A1911B00CA55}</a:tableStyleId>
              </a:tblPr>
              <a:tblGrid>
                <a:gridCol w="2140325">
                  <a:extLst>
                    <a:ext uri="{9D8B030D-6E8A-4147-A177-3AD203B41FA5}">
                      <a16:colId xmlns:a16="http://schemas.microsoft.com/office/drawing/2014/main" val="20000"/>
                    </a:ext>
                  </a:extLst>
                </a:gridCol>
                <a:gridCol w="874059">
                  <a:extLst>
                    <a:ext uri="{9D8B030D-6E8A-4147-A177-3AD203B41FA5}">
                      <a16:colId xmlns:a16="http://schemas.microsoft.com/office/drawing/2014/main" val="20001"/>
                    </a:ext>
                  </a:extLst>
                </a:gridCol>
                <a:gridCol w="860612">
                  <a:extLst>
                    <a:ext uri="{9D8B030D-6E8A-4147-A177-3AD203B41FA5}">
                      <a16:colId xmlns:a16="http://schemas.microsoft.com/office/drawing/2014/main" val="20002"/>
                    </a:ext>
                  </a:extLst>
                </a:gridCol>
                <a:gridCol w="820270">
                  <a:extLst>
                    <a:ext uri="{9D8B030D-6E8A-4147-A177-3AD203B41FA5}">
                      <a16:colId xmlns:a16="http://schemas.microsoft.com/office/drawing/2014/main" val="20003"/>
                    </a:ext>
                  </a:extLst>
                </a:gridCol>
                <a:gridCol w="833718">
                  <a:extLst>
                    <a:ext uri="{9D8B030D-6E8A-4147-A177-3AD203B41FA5}">
                      <a16:colId xmlns:a16="http://schemas.microsoft.com/office/drawing/2014/main" val="20004"/>
                    </a:ext>
                  </a:extLst>
                </a:gridCol>
                <a:gridCol w="927847">
                  <a:extLst>
                    <a:ext uri="{9D8B030D-6E8A-4147-A177-3AD203B41FA5}">
                      <a16:colId xmlns:a16="http://schemas.microsoft.com/office/drawing/2014/main" val="20005"/>
                    </a:ext>
                  </a:extLst>
                </a:gridCol>
                <a:gridCol w="806824">
                  <a:extLst>
                    <a:ext uri="{9D8B030D-6E8A-4147-A177-3AD203B41FA5}">
                      <a16:colId xmlns:a16="http://schemas.microsoft.com/office/drawing/2014/main" val="20006"/>
                    </a:ext>
                  </a:extLst>
                </a:gridCol>
                <a:gridCol w="793376">
                  <a:extLst>
                    <a:ext uri="{9D8B030D-6E8A-4147-A177-3AD203B41FA5}">
                      <a16:colId xmlns:a16="http://schemas.microsoft.com/office/drawing/2014/main" val="20007"/>
                    </a:ext>
                  </a:extLst>
                </a:gridCol>
                <a:gridCol w="793376">
                  <a:extLst>
                    <a:ext uri="{9D8B030D-6E8A-4147-A177-3AD203B41FA5}">
                      <a16:colId xmlns:a16="http://schemas.microsoft.com/office/drawing/2014/main" val="20008"/>
                    </a:ext>
                  </a:extLst>
                </a:gridCol>
                <a:gridCol w="806824">
                  <a:extLst>
                    <a:ext uri="{9D8B030D-6E8A-4147-A177-3AD203B41FA5}">
                      <a16:colId xmlns:a16="http://schemas.microsoft.com/office/drawing/2014/main" val="20009"/>
                    </a:ext>
                  </a:extLst>
                </a:gridCol>
                <a:gridCol w="1452284">
                  <a:extLst>
                    <a:ext uri="{9D8B030D-6E8A-4147-A177-3AD203B41FA5}">
                      <a16:colId xmlns:a16="http://schemas.microsoft.com/office/drawing/2014/main" val="20010"/>
                    </a:ext>
                  </a:extLst>
                </a:gridCol>
              </a:tblGrid>
              <a:tr h="67263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b="0" dirty="0">
                          <a:solidFill>
                            <a:schemeClr val="tx1"/>
                          </a:solidFill>
                        </a:rPr>
                        <a:t>横跨磁道数</a:t>
                      </a:r>
                    </a:p>
                  </a:txBody>
                  <a:tcPr anchor="ctr">
                    <a:lnR w="12700" cap="flat" cmpd="sng" algn="ctr">
                      <a:solidFill>
                        <a:srgbClr val="FFC000"/>
                      </a:solidFill>
                      <a:prstDash val="solid"/>
                      <a:round/>
                      <a:headEnd type="none" w="med" len="med"/>
                      <a:tailEnd type="none" w="med" len="med"/>
                    </a:lnR>
                  </a:tcPr>
                </a:tc>
                <a:tc>
                  <a:txBody>
                    <a:bodyPr/>
                    <a:lstStyle/>
                    <a:p>
                      <a:pPr algn="ctr"/>
                      <a:r>
                        <a:rPr lang="en-US" altLang="zh-CN" sz="2800" b="0" dirty="0">
                          <a:solidFill>
                            <a:schemeClr val="tx1"/>
                          </a:solidFill>
                        </a:rPr>
                        <a:t>50</a:t>
                      </a:r>
                      <a:endParaRPr lang="zh-CN" altLang="en-US" sz="28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10</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24</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166</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20</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1</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16</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3</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en-US" altLang="zh-CN" sz="2400" b="0" dirty="0">
                          <a:solidFill>
                            <a:schemeClr val="tx1"/>
                          </a:solidFill>
                        </a:rPr>
                        <a:t>32</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lnR w="12700" cap="flat" cmpd="sng" algn="ctr">
                      <a:solidFill>
                        <a:srgbClr val="FFC000"/>
                      </a:solidFill>
                      <a:prstDash val="solid"/>
                      <a:round/>
                      <a:headEnd type="none" w="med" len="med"/>
                      <a:tailEnd type="none" w="med" len="med"/>
                    </a:lnR>
                  </a:tcPr>
                </a:tc>
                <a:tc>
                  <a:txBody>
                    <a:bodyPr/>
                    <a:lstStyle/>
                    <a:p>
                      <a:pPr algn="ctr"/>
                      <a:r>
                        <a:rPr lang="zh-CN" altLang="en-US" sz="2400" b="0" dirty="0">
                          <a:solidFill>
                            <a:schemeClr val="tx1"/>
                          </a:solidFill>
                        </a:rPr>
                        <a:t>平均</a:t>
                      </a:r>
                      <a:r>
                        <a:rPr lang="en-US" altLang="zh-CN" sz="2400" b="0" dirty="0">
                          <a:solidFill>
                            <a:schemeClr val="tx1"/>
                          </a:solidFill>
                        </a:rPr>
                        <a:t>35.8</a:t>
                      </a:r>
                      <a:endParaRPr lang="zh-CN" altLang="en-US" sz="2400" b="0" dirty="0">
                        <a:solidFill>
                          <a:schemeClr val="tx1"/>
                        </a:solidFill>
                      </a:endParaRPr>
                    </a:p>
                  </a:txBody>
                  <a:tcPr anchor="ctr">
                    <a:lnL w="12700" cap="flat" cmpd="sng" algn="ctr">
                      <a:solidFill>
                        <a:srgbClr val="FFC000"/>
                      </a:solidFill>
                      <a:prstDash val="solid"/>
                      <a:round/>
                      <a:headEnd type="none" w="med" len="med"/>
                      <a:tailEnd type="none" w="med" len="med"/>
                    </a:lnL>
                  </a:tcPr>
                </a:tc>
                <a:extLst>
                  <a:ext uri="{0D108BD9-81ED-4DB2-BD59-A6C34878D82A}">
                    <a16:rowId xmlns:a16="http://schemas.microsoft.com/office/drawing/2014/main" val="10000"/>
                  </a:ext>
                </a:extLst>
              </a:tr>
            </a:tbl>
          </a:graphicData>
        </a:graphic>
      </p:graphicFrame>
      <p:sp>
        <p:nvSpPr>
          <p:cNvPr id="8" name="文本框 7"/>
          <p:cNvSpPr txBox="1"/>
          <p:nvPr/>
        </p:nvSpPr>
        <p:spPr>
          <a:xfrm>
            <a:off x="1965159" y="2265172"/>
            <a:ext cx="6785832" cy="523220"/>
          </a:xfrm>
          <a:prstGeom prst="rect">
            <a:avLst/>
          </a:prstGeom>
          <a:noFill/>
        </p:spPr>
        <p:txBody>
          <a:bodyPr wrap="none" rtlCol="0">
            <a:spAutoFit/>
          </a:bodyPr>
          <a:lstStyle/>
          <a:p>
            <a:r>
              <a:rPr lang="zh-CN" altLang="en-US" sz="2800" dirty="0"/>
              <a:t>到最后一个有</a:t>
            </a:r>
            <a:r>
              <a:rPr lang="en-US" altLang="zh-CN" sz="2800" dirty="0"/>
              <a:t>I/O</a:t>
            </a:r>
            <a:r>
              <a:rPr lang="zh-CN" altLang="en-US" sz="2800" dirty="0"/>
              <a:t>请求的磁道后，磁头重置</a:t>
            </a:r>
          </a:p>
        </p:txBody>
      </p:sp>
      <p:sp>
        <p:nvSpPr>
          <p:cNvPr id="11" name="文本框 10"/>
          <p:cNvSpPr txBox="1"/>
          <p:nvPr/>
        </p:nvSpPr>
        <p:spPr>
          <a:xfrm>
            <a:off x="1965159" y="2935646"/>
            <a:ext cx="3775393" cy="523220"/>
          </a:xfrm>
          <a:prstGeom prst="rect">
            <a:avLst/>
          </a:prstGeom>
          <a:noFill/>
        </p:spPr>
        <p:txBody>
          <a:bodyPr wrap="none" rtlCol="0">
            <a:spAutoFit/>
          </a:bodyPr>
          <a:lstStyle/>
          <a:p>
            <a:r>
              <a:rPr lang="zh-CN" altLang="en-US" sz="2800" dirty="0"/>
              <a:t>减少新请求的最大延迟</a:t>
            </a:r>
            <a:endParaRPr lang="en-US" altLang="zh-CN" sz="2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93</a:t>
            </a:fld>
            <a:endParaRPr lang="zh-CN" altLang="en-US"/>
          </a:p>
        </p:txBody>
      </p:sp>
      <p:sp>
        <p:nvSpPr>
          <p:cNvPr id="3" name="标题 1"/>
          <p:cNvSpPr txBox="1"/>
          <p:nvPr/>
        </p:nvSpPr>
        <p:spPr>
          <a:xfrm>
            <a:off x="378552" y="235165"/>
            <a:ext cx="3780493" cy="736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磁盘调度策略</a:t>
            </a:r>
          </a:p>
        </p:txBody>
      </p:sp>
      <p:sp>
        <p:nvSpPr>
          <p:cNvPr id="4" name="文本框 3"/>
          <p:cNvSpPr txBox="1"/>
          <p:nvPr/>
        </p:nvSpPr>
        <p:spPr>
          <a:xfrm>
            <a:off x="975246" y="2326033"/>
            <a:ext cx="2061783" cy="523220"/>
          </a:xfrm>
          <a:prstGeom prst="rect">
            <a:avLst/>
          </a:prstGeom>
          <a:noFill/>
        </p:spPr>
        <p:txBody>
          <a:bodyPr wrap="none" rtlCol="0">
            <a:spAutoFit/>
          </a:bodyPr>
          <a:lstStyle/>
          <a:p>
            <a:r>
              <a:rPr lang="en-US" altLang="zh-CN" sz="2800" dirty="0"/>
              <a:t>N</a:t>
            </a:r>
            <a:r>
              <a:rPr lang="zh-CN" altLang="en-US" sz="2800" dirty="0"/>
              <a:t>步</a:t>
            </a:r>
            <a:r>
              <a:rPr lang="en-US" altLang="zh-CN" sz="2800" dirty="0"/>
              <a:t>SCAN</a:t>
            </a:r>
            <a:r>
              <a:rPr lang="zh-CN" altLang="en-US" sz="2800" dirty="0"/>
              <a:t>：</a:t>
            </a:r>
            <a:endParaRPr lang="en-US" altLang="zh-CN" sz="2800" dirty="0"/>
          </a:p>
        </p:txBody>
      </p:sp>
      <p:sp>
        <p:nvSpPr>
          <p:cNvPr id="5" name="文本框 4"/>
          <p:cNvSpPr txBox="1"/>
          <p:nvPr/>
        </p:nvSpPr>
        <p:spPr>
          <a:xfrm>
            <a:off x="969796" y="1126103"/>
            <a:ext cx="6843540" cy="523220"/>
          </a:xfrm>
          <a:prstGeom prst="rect">
            <a:avLst/>
          </a:prstGeom>
          <a:noFill/>
        </p:spPr>
        <p:txBody>
          <a:bodyPr wrap="none" rtlCol="0">
            <a:spAutoFit/>
          </a:bodyPr>
          <a:lstStyle/>
          <a:p>
            <a:r>
              <a:rPr lang="zh-CN" altLang="en-US" sz="2800" dirty="0">
                <a:highlight>
                  <a:srgbClr val="FFFF00"/>
                </a:highlight>
              </a:rPr>
              <a:t>磁头臂的黏性：重复地请求访问同一磁道</a:t>
            </a:r>
          </a:p>
        </p:txBody>
      </p:sp>
      <p:sp>
        <p:nvSpPr>
          <p:cNvPr id="8" name="文本框 7"/>
          <p:cNvSpPr txBox="1"/>
          <p:nvPr/>
        </p:nvSpPr>
        <p:spPr>
          <a:xfrm>
            <a:off x="2006137" y="2896824"/>
            <a:ext cx="6373861" cy="523220"/>
          </a:xfrm>
          <a:prstGeom prst="rect">
            <a:avLst/>
          </a:prstGeom>
          <a:noFill/>
        </p:spPr>
        <p:txBody>
          <a:bodyPr wrap="none" rtlCol="0">
            <a:spAutoFit/>
          </a:bodyPr>
          <a:lstStyle/>
          <a:p>
            <a:r>
              <a:rPr lang="zh-CN" altLang="en-US" sz="2800" dirty="0"/>
              <a:t>每</a:t>
            </a:r>
            <a:r>
              <a:rPr lang="en-US" altLang="zh-CN" sz="2800" dirty="0"/>
              <a:t>N</a:t>
            </a:r>
            <a:r>
              <a:rPr lang="zh-CN" altLang="en-US" sz="2800" dirty="0"/>
              <a:t>个请求为一组；对每组用</a:t>
            </a:r>
            <a:r>
              <a:rPr lang="en-US" altLang="zh-CN" sz="2800" dirty="0"/>
              <a:t>SCAN</a:t>
            </a:r>
            <a:r>
              <a:rPr lang="zh-CN" altLang="en-US" sz="2800" dirty="0"/>
              <a:t>处理</a:t>
            </a:r>
            <a:endParaRPr lang="en-US" altLang="zh-CN" sz="2800" dirty="0"/>
          </a:p>
        </p:txBody>
      </p:sp>
      <p:sp>
        <p:nvSpPr>
          <p:cNvPr id="11" name="文本框 10"/>
          <p:cNvSpPr txBox="1"/>
          <p:nvPr/>
        </p:nvSpPr>
        <p:spPr>
          <a:xfrm>
            <a:off x="2006137" y="3551109"/>
            <a:ext cx="3416320" cy="523220"/>
          </a:xfrm>
          <a:prstGeom prst="rect">
            <a:avLst/>
          </a:prstGeom>
          <a:noFill/>
        </p:spPr>
        <p:txBody>
          <a:bodyPr wrap="none" rtlCol="0">
            <a:spAutoFit/>
          </a:bodyPr>
          <a:lstStyle/>
          <a:p>
            <a:r>
              <a:rPr lang="zh-CN" altLang="en-US" sz="2800" dirty="0"/>
              <a:t>新请求添加到其它组</a:t>
            </a:r>
            <a:endParaRPr lang="en-US" altLang="zh-CN" sz="2800" dirty="0"/>
          </a:p>
        </p:txBody>
      </p:sp>
      <p:sp>
        <p:nvSpPr>
          <p:cNvPr id="10" name="文本框 9"/>
          <p:cNvSpPr txBox="1"/>
          <p:nvPr/>
        </p:nvSpPr>
        <p:spPr>
          <a:xfrm>
            <a:off x="969796" y="1704490"/>
            <a:ext cx="3419526" cy="523220"/>
          </a:xfrm>
          <a:prstGeom prst="rect">
            <a:avLst/>
          </a:prstGeom>
          <a:noFill/>
        </p:spPr>
        <p:txBody>
          <a:bodyPr wrap="none" rtlCol="0">
            <a:spAutoFit/>
          </a:bodyPr>
          <a:lstStyle/>
          <a:p>
            <a:r>
              <a:rPr lang="zh-CN" altLang="en-US" sz="2800" dirty="0">
                <a:highlight>
                  <a:srgbClr val="FFFF00"/>
                </a:highlight>
              </a:rPr>
              <a:t>策略：请求队列分组</a:t>
            </a:r>
            <a:endParaRPr lang="en-US" altLang="zh-CN" sz="2800" dirty="0">
              <a:highlight>
                <a:srgbClr val="FFFF00"/>
              </a:highlight>
            </a:endParaRPr>
          </a:p>
        </p:txBody>
      </p:sp>
      <p:sp>
        <p:nvSpPr>
          <p:cNvPr id="12" name="文本框 11"/>
          <p:cNvSpPr txBox="1"/>
          <p:nvPr/>
        </p:nvSpPr>
        <p:spPr>
          <a:xfrm>
            <a:off x="2000687" y="4129496"/>
            <a:ext cx="4254691" cy="523220"/>
          </a:xfrm>
          <a:prstGeom prst="rect">
            <a:avLst/>
          </a:prstGeom>
          <a:noFill/>
        </p:spPr>
        <p:txBody>
          <a:bodyPr wrap="none" rtlCol="0">
            <a:spAutoFit/>
          </a:bodyPr>
          <a:lstStyle/>
          <a:p>
            <a:r>
              <a:rPr lang="zh-CN" altLang="en-US" sz="2800" dirty="0"/>
              <a:t>大</a:t>
            </a:r>
            <a:r>
              <a:rPr lang="en-US" altLang="zh-CN" sz="2800" dirty="0"/>
              <a:t>N</a:t>
            </a:r>
            <a:r>
              <a:rPr lang="en-US" altLang="zh-CN" sz="2800" dirty="0">
                <a:sym typeface="Wingdings" panose="05000000000000000000" pitchFamily="2" charset="2"/>
              </a:rPr>
              <a:t>SCAN </a:t>
            </a:r>
            <a:r>
              <a:rPr lang="zh-CN" altLang="en-US" sz="2800" dirty="0">
                <a:sym typeface="Wingdings" panose="05000000000000000000" pitchFamily="2" charset="2"/>
              </a:rPr>
              <a:t>；</a:t>
            </a:r>
            <a:r>
              <a:rPr lang="en-US" altLang="zh-CN" sz="2800" dirty="0">
                <a:sym typeface="Wingdings" panose="05000000000000000000" pitchFamily="2" charset="2"/>
              </a:rPr>
              <a:t>N=1FIFO</a:t>
            </a:r>
            <a:endParaRPr lang="en-US" altLang="zh-CN" sz="2800" dirty="0"/>
          </a:p>
        </p:txBody>
      </p:sp>
      <p:sp>
        <p:nvSpPr>
          <p:cNvPr id="15" name="文本框 14"/>
          <p:cNvSpPr txBox="1"/>
          <p:nvPr/>
        </p:nvSpPr>
        <p:spPr>
          <a:xfrm>
            <a:off x="969796" y="4899496"/>
            <a:ext cx="4020652" cy="523220"/>
          </a:xfrm>
          <a:prstGeom prst="rect">
            <a:avLst/>
          </a:prstGeom>
          <a:noFill/>
        </p:spPr>
        <p:txBody>
          <a:bodyPr wrap="none" rtlCol="0">
            <a:spAutoFit/>
          </a:bodyPr>
          <a:lstStyle/>
          <a:p>
            <a:r>
              <a:rPr lang="en-US" altLang="zh-CN" sz="2800" dirty="0"/>
              <a:t>FSCAN(</a:t>
            </a:r>
            <a:r>
              <a:rPr lang="zh-CN" altLang="en-US" sz="2800" dirty="0"/>
              <a:t>分步电梯算法</a:t>
            </a:r>
            <a:r>
              <a:rPr lang="en-US" altLang="zh-CN" sz="2800" dirty="0"/>
              <a:t>)</a:t>
            </a:r>
            <a:r>
              <a:rPr lang="zh-CN" altLang="en-US" sz="2800" dirty="0"/>
              <a:t>：</a:t>
            </a:r>
            <a:endParaRPr lang="en-US" altLang="zh-CN" sz="2800" dirty="0"/>
          </a:p>
        </p:txBody>
      </p:sp>
      <p:sp>
        <p:nvSpPr>
          <p:cNvPr id="16" name="文本框 15"/>
          <p:cNvSpPr txBox="1"/>
          <p:nvPr/>
        </p:nvSpPr>
        <p:spPr>
          <a:xfrm>
            <a:off x="2000687" y="5470287"/>
            <a:ext cx="4134465" cy="523220"/>
          </a:xfrm>
          <a:prstGeom prst="rect">
            <a:avLst/>
          </a:prstGeom>
          <a:noFill/>
        </p:spPr>
        <p:txBody>
          <a:bodyPr wrap="none" rtlCol="0">
            <a:spAutoFit/>
          </a:bodyPr>
          <a:lstStyle/>
          <a:p>
            <a:r>
              <a:rPr lang="zh-CN" altLang="en-US" sz="2800" dirty="0"/>
              <a:t>现有请求为一组，扫描之</a:t>
            </a:r>
            <a:endParaRPr lang="en-US" altLang="zh-CN" sz="2800" dirty="0"/>
          </a:p>
        </p:txBody>
      </p:sp>
      <p:sp>
        <p:nvSpPr>
          <p:cNvPr id="17" name="文本框 16"/>
          <p:cNvSpPr txBox="1"/>
          <p:nvPr/>
        </p:nvSpPr>
        <p:spPr>
          <a:xfrm>
            <a:off x="2000687" y="6132168"/>
            <a:ext cx="4493538" cy="523220"/>
          </a:xfrm>
          <a:prstGeom prst="rect">
            <a:avLst/>
          </a:prstGeom>
          <a:noFill/>
        </p:spPr>
        <p:txBody>
          <a:bodyPr wrap="none" rtlCol="0">
            <a:spAutoFit/>
          </a:bodyPr>
          <a:lstStyle/>
          <a:p>
            <a:r>
              <a:rPr lang="zh-CN" altLang="en-US" sz="2800" dirty="0"/>
              <a:t>扫描中来的新请求为另一组</a:t>
            </a:r>
            <a:endParaRPr lang="en-US" altLang="zh-CN"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94</a:t>
            </a:fld>
            <a:endParaRPr lang="zh-CN" altLang="en-US"/>
          </a:p>
        </p:txBody>
      </p:sp>
      <p:sp>
        <p:nvSpPr>
          <p:cNvPr id="3" name="文本框 2"/>
          <p:cNvSpPr txBox="1"/>
          <p:nvPr/>
        </p:nvSpPr>
        <p:spPr>
          <a:xfrm>
            <a:off x="1835035" y="1143680"/>
            <a:ext cx="5408853" cy="1384995"/>
          </a:xfrm>
          <a:prstGeom prst="rect">
            <a:avLst/>
          </a:prstGeom>
          <a:noFill/>
        </p:spPr>
        <p:txBody>
          <a:bodyPr wrap="none" rtlCol="0">
            <a:spAutoFit/>
          </a:bodyPr>
          <a:lstStyle/>
          <a:p>
            <a:r>
              <a:rPr lang="zh-CN" altLang="en-US" sz="2800" dirty="0"/>
              <a:t>辅存性能提升</a:t>
            </a:r>
            <a:endParaRPr lang="en-US" altLang="zh-CN" sz="2800" dirty="0"/>
          </a:p>
          <a:p>
            <a:r>
              <a:rPr lang="en-US" altLang="zh-CN" sz="2800" dirty="0">
                <a:sym typeface="Wingdings" panose="05000000000000000000" pitchFamily="2" charset="2"/>
              </a:rPr>
              <a:t>	</a:t>
            </a:r>
            <a:r>
              <a:rPr lang="zh-CN" altLang="en-US" sz="2800" dirty="0"/>
              <a:t>速度远低于处理器和内存</a:t>
            </a:r>
            <a:endParaRPr lang="en-US" altLang="zh-CN" sz="2800" dirty="0"/>
          </a:p>
          <a:p>
            <a:r>
              <a:rPr lang="en-US" altLang="zh-CN" sz="2800" dirty="0">
                <a:sym typeface="Wingdings" panose="05000000000000000000" pitchFamily="2" charset="2"/>
              </a:rPr>
              <a:t>	</a:t>
            </a:r>
            <a:r>
              <a:rPr lang="zh-CN" altLang="en-US" sz="2800" dirty="0">
                <a:sym typeface="Wingdings" panose="05000000000000000000" pitchFamily="2" charset="2"/>
              </a:rPr>
              <a:t>成为系统性能的关键</a:t>
            </a:r>
            <a:endParaRPr lang="en-US" altLang="zh-CN" sz="2800" dirty="0"/>
          </a:p>
        </p:txBody>
      </p:sp>
      <p:sp>
        <p:nvSpPr>
          <p:cNvPr id="4" name="标题 1"/>
          <p:cNvSpPr txBox="1"/>
          <p:nvPr/>
        </p:nvSpPr>
        <p:spPr>
          <a:xfrm>
            <a:off x="378553" y="235165"/>
            <a:ext cx="1686222" cy="736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RAID</a:t>
            </a:r>
            <a:endParaRPr lang="zh-CN" altLang="en-US" b="1" dirty="0"/>
          </a:p>
        </p:txBody>
      </p:sp>
      <p:sp>
        <p:nvSpPr>
          <p:cNvPr id="5" name="文本框 4"/>
          <p:cNvSpPr txBox="1"/>
          <p:nvPr/>
        </p:nvSpPr>
        <p:spPr>
          <a:xfrm>
            <a:off x="1852690" y="2849947"/>
            <a:ext cx="8486619" cy="1815882"/>
          </a:xfrm>
          <a:prstGeom prst="rect">
            <a:avLst/>
          </a:prstGeom>
          <a:noFill/>
        </p:spPr>
        <p:txBody>
          <a:bodyPr wrap="none" rtlCol="0">
            <a:spAutoFit/>
          </a:bodyPr>
          <a:lstStyle/>
          <a:p>
            <a:r>
              <a:rPr lang="zh-CN" altLang="en-US" sz="2800" dirty="0"/>
              <a:t>并行使用多个组件可获额外性能提升</a:t>
            </a:r>
            <a:endParaRPr lang="en-US" altLang="zh-CN" sz="2800" dirty="0"/>
          </a:p>
          <a:p>
            <a:r>
              <a:rPr lang="en-US" altLang="zh-CN" sz="2800" dirty="0">
                <a:sym typeface="Wingdings" panose="05000000000000000000" pitchFamily="2" charset="2"/>
              </a:rPr>
              <a:t>	</a:t>
            </a:r>
            <a:r>
              <a:rPr lang="zh-CN" altLang="en-US" sz="2800" dirty="0">
                <a:sym typeface="Wingdings" panose="05000000000000000000" pitchFamily="2" charset="2"/>
              </a:rPr>
              <a:t>独立运行的磁盘阵列的开发</a:t>
            </a:r>
            <a:endParaRPr lang="en-US" altLang="zh-CN" sz="2800" dirty="0"/>
          </a:p>
          <a:p>
            <a:r>
              <a:rPr lang="en-US" altLang="zh-CN" sz="2800" dirty="0">
                <a:sym typeface="Wingdings" panose="05000000000000000000" pitchFamily="2" charset="2"/>
              </a:rPr>
              <a:t>		</a:t>
            </a:r>
            <a:r>
              <a:rPr lang="zh-CN" altLang="en-US" sz="2800" dirty="0">
                <a:sym typeface="Wingdings" panose="05000000000000000000" pitchFamily="2" charset="2"/>
              </a:rPr>
              <a:t>数据访问来自不同磁盘，可并行处理</a:t>
            </a:r>
            <a:endParaRPr lang="en-US" altLang="zh-CN" sz="2800" dirty="0">
              <a:sym typeface="Wingdings" panose="05000000000000000000" pitchFamily="2" charset="2"/>
            </a:endParaRPr>
          </a:p>
          <a:p>
            <a:r>
              <a:rPr lang="en-US" altLang="zh-CN" sz="2800" dirty="0">
                <a:sym typeface="Wingdings" panose="05000000000000000000" pitchFamily="2" charset="2"/>
              </a:rPr>
              <a:t>		</a:t>
            </a:r>
            <a:r>
              <a:rPr lang="zh-CN" altLang="en-US" sz="2800" dirty="0">
                <a:sym typeface="Wingdings" panose="05000000000000000000" pitchFamily="2" charset="2"/>
              </a:rPr>
              <a:t>访问数据分布在不同磁盘，可并行处理</a:t>
            </a:r>
            <a:endParaRPr lang="en-US" altLang="zh-CN" sz="2800" dirty="0"/>
          </a:p>
        </p:txBody>
      </p:sp>
      <p:sp>
        <p:nvSpPr>
          <p:cNvPr id="6" name="标题 1"/>
          <p:cNvSpPr txBox="1"/>
          <p:nvPr/>
        </p:nvSpPr>
        <p:spPr>
          <a:xfrm>
            <a:off x="294979" y="1588317"/>
            <a:ext cx="1686222" cy="736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背景</a:t>
            </a:r>
          </a:p>
        </p:txBody>
      </p:sp>
      <p:sp>
        <p:nvSpPr>
          <p:cNvPr id="7" name="标题 1"/>
          <p:cNvSpPr txBox="1"/>
          <p:nvPr/>
        </p:nvSpPr>
        <p:spPr>
          <a:xfrm>
            <a:off x="294979" y="3389844"/>
            <a:ext cx="1686222" cy="736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highlight>
                  <a:srgbClr val="FFFF00"/>
                </a:highlight>
              </a:rPr>
              <a:t>思路</a:t>
            </a:r>
          </a:p>
        </p:txBody>
      </p:sp>
      <p:sp>
        <p:nvSpPr>
          <p:cNvPr id="8" name="标题 1"/>
          <p:cNvSpPr txBox="1"/>
          <p:nvPr/>
        </p:nvSpPr>
        <p:spPr>
          <a:xfrm>
            <a:off x="294979" y="5271468"/>
            <a:ext cx="1686222" cy="736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600" b="1" dirty="0"/>
              <a:t>方案</a:t>
            </a:r>
          </a:p>
        </p:txBody>
      </p:sp>
      <p:sp>
        <p:nvSpPr>
          <p:cNvPr id="9" name="文本框 8"/>
          <p:cNvSpPr txBox="1"/>
          <p:nvPr/>
        </p:nvSpPr>
        <p:spPr>
          <a:xfrm>
            <a:off x="1835034" y="5153917"/>
            <a:ext cx="9232014" cy="1384995"/>
          </a:xfrm>
          <a:prstGeom prst="rect">
            <a:avLst/>
          </a:prstGeom>
          <a:noFill/>
        </p:spPr>
        <p:txBody>
          <a:bodyPr wrap="none" rtlCol="0">
            <a:spAutoFit/>
          </a:bodyPr>
          <a:lstStyle/>
          <a:p>
            <a:r>
              <a:rPr lang="zh-CN" altLang="en-US" sz="2800" dirty="0"/>
              <a:t>独立磁盘冗余阵列</a:t>
            </a:r>
            <a:r>
              <a:rPr lang="en-US" altLang="zh-CN" sz="2800" dirty="0"/>
              <a:t>(</a:t>
            </a:r>
            <a:r>
              <a:rPr lang="en-US" altLang="zh-CN" sz="2800" dirty="0">
                <a:solidFill>
                  <a:srgbClr val="FF0000"/>
                </a:solidFill>
              </a:rPr>
              <a:t>R</a:t>
            </a:r>
            <a:r>
              <a:rPr lang="en-US" altLang="zh-CN" sz="2800" dirty="0"/>
              <a:t>edundant </a:t>
            </a:r>
            <a:r>
              <a:rPr lang="en-US" altLang="zh-CN" sz="2800" dirty="0">
                <a:solidFill>
                  <a:srgbClr val="FF0000"/>
                </a:solidFill>
              </a:rPr>
              <a:t>A</a:t>
            </a:r>
            <a:r>
              <a:rPr lang="en-US" altLang="zh-CN" sz="2800" dirty="0"/>
              <a:t>rray of </a:t>
            </a:r>
            <a:r>
              <a:rPr lang="en-US" altLang="zh-CN" sz="2800" dirty="0">
                <a:solidFill>
                  <a:srgbClr val="FF0000"/>
                </a:solidFill>
              </a:rPr>
              <a:t>I</a:t>
            </a:r>
            <a:r>
              <a:rPr lang="en-US" altLang="zh-CN" sz="2800" dirty="0"/>
              <a:t>ndependent </a:t>
            </a:r>
            <a:r>
              <a:rPr lang="en-US" altLang="zh-CN" sz="2800" dirty="0">
                <a:solidFill>
                  <a:srgbClr val="FF0000"/>
                </a:solidFill>
              </a:rPr>
              <a:t>D</a:t>
            </a:r>
            <a:r>
              <a:rPr lang="en-US" altLang="zh-CN" sz="2800" dirty="0"/>
              <a:t>isks)</a:t>
            </a:r>
          </a:p>
          <a:p>
            <a:r>
              <a:rPr lang="en-US" altLang="zh-CN" sz="2800" dirty="0">
                <a:sym typeface="Wingdings" panose="05000000000000000000" pitchFamily="2" charset="2"/>
              </a:rPr>
              <a:t>	</a:t>
            </a:r>
            <a:r>
              <a:rPr lang="zh-CN" altLang="en-US" sz="2800" dirty="0">
                <a:sym typeface="Wingdings" panose="05000000000000000000" pitchFamily="2" charset="2"/>
              </a:rPr>
              <a:t>多磁盘数据库设计的标准方案</a:t>
            </a:r>
            <a:endParaRPr lang="en-US" altLang="zh-CN" sz="2800" dirty="0"/>
          </a:p>
          <a:p>
            <a:r>
              <a:rPr lang="en-US" altLang="zh-CN" sz="2800" dirty="0">
                <a:sym typeface="Wingdings" panose="05000000000000000000" pitchFamily="2" charset="2"/>
              </a:rPr>
              <a:t>	</a:t>
            </a:r>
            <a:r>
              <a:rPr lang="zh-CN" altLang="en-US" sz="2800" dirty="0">
                <a:sym typeface="Wingdings" panose="05000000000000000000" pitchFamily="2" charset="2"/>
              </a:rPr>
              <a:t>通过增加冗余度来提高数据组织的可靠性</a:t>
            </a:r>
            <a:endParaRPr lang="en-US" altLang="zh-CN" sz="28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95</a:t>
            </a:fld>
            <a:endParaRPr lang="zh-CN" altLang="en-US"/>
          </a:p>
        </p:txBody>
      </p:sp>
      <p:sp>
        <p:nvSpPr>
          <p:cNvPr id="14" name="流程图: 磁盘 13"/>
          <p:cNvSpPr/>
          <p:nvPr/>
        </p:nvSpPr>
        <p:spPr>
          <a:xfrm>
            <a:off x="1224125" y="3802781"/>
            <a:ext cx="1494503" cy="1087809"/>
          </a:xfrm>
          <a:prstGeom prst="flowChartMagneticDisk">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磁盘 14"/>
          <p:cNvSpPr/>
          <p:nvPr/>
        </p:nvSpPr>
        <p:spPr>
          <a:xfrm>
            <a:off x="1224126" y="3093211"/>
            <a:ext cx="1494503" cy="1087809"/>
          </a:xfrm>
          <a:prstGeom prst="flowChartMagneticDisk">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磁盘 15"/>
          <p:cNvSpPr/>
          <p:nvPr/>
        </p:nvSpPr>
        <p:spPr>
          <a:xfrm>
            <a:off x="1224126" y="2449526"/>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磁盘 16"/>
          <p:cNvSpPr/>
          <p:nvPr/>
        </p:nvSpPr>
        <p:spPr>
          <a:xfrm>
            <a:off x="1224127" y="1868601"/>
            <a:ext cx="1494503" cy="984047"/>
          </a:xfrm>
          <a:prstGeom prst="flowChartMagneticDisk">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24098" y="1043841"/>
            <a:ext cx="3645550" cy="523220"/>
          </a:xfrm>
          <a:prstGeom prst="rect">
            <a:avLst/>
          </a:prstGeom>
          <a:solidFill>
            <a:srgbClr val="FF0000"/>
          </a:solidFill>
        </p:spPr>
        <p:txBody>
          <a:bodyPr wrap="none" rtlCol="0">
            <a:spAutoFit/>
          </a:bodyPr>
          <a:lstStyle/>
          <a:p>
            <a:r>
              <a:rPr lang="zh-CN" altLang="en-US" sz="2800" dirty="0">
                <a:solidFill>
                  <a:schemeClr val="bg1"/>
                </a:solidFill>
              </a:rPr>
              <a:t>进程</a:t>
            </a:r>
            <a:r>
              <a:rPr lang="en-US" altLang="zh-CN" sz="2800" dirty="0">
                <a:solidFill>
                  <a:schemeClr val="bg1"/>
                </a:solidFill>
              </a:rPr>
              <a:t>A</a:t>
            </a:r>
            <a:r>
              <a:rPr lang="zh-CN" altLang="en-US" sz="2800" dirty="0">
                <a:solidFill>
                  <a:schemeClr val="bg1"/>
                </a:solidFill>
              </a:rPr>
              <a:t>欲访问的数据块</a:t>
            </a:r>
          </a:p>
        </p:txBody>
      </p:sp>
      <p:sp>
        <p:nvSpPr>
          <p:cNvPr id="22" name="椭圆 21"/>
          <p:cNvSpPr/>
          <p:nvPr/>
        </p:nvSpPr>
        <p:spPr>
          <a:xfrm>
            <a:off x="1224125" y="1807624"/>
            <a:ext cx="1494503" cy="4103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磁盘 23"/>
          <p:cNvSpPr/>
          <p:nvPr/>
        </p:nvSpPr>
        <p:spPr>
          <a:xfrm>
            <a:off x="4891549" y="3811318"/>
            <a:ext cx="1494503" cy="1087809"/>
          </a:xfrm>
          <a:prstGeom prst="flowChartMagneticDisk">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磁盘 24"/>
          <p:cNvSpPr/>
          <p:nvPr/>
        </p:nvSpPr>
        <p:spPr>
          <a:xfrm>
            <a:off x="4891550" y="3101748"/>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磁盘 25"/>
          <p:cNvSpPr/>
          <p:nvPr/>
        </p:nvSpPr>
        <p:spPr>
          <a:xfrm>
            <a:off x="4891550" y="2458063"/>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磁盘 26"/>
          <p:cNvSpPr/>
          <p:nvPr/>
        </p:nvSpPr>
        <p:spPr>
          <a:xfrm>
            <a:off x="4891551" y="1877138"/>
            <a:ext cx="1494503" cy="984047"/>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891549" y="1816161"/>
            <a:ext cx="1494503" cy="4103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磁盘 33"/>
          <p:cNvSpPr/>
          <p:nvPr/>
        </p:nvSpPr>
        <p:spPr>
          <a:xfrm>
            <a:off x="7098888" y="3829332"/>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磁盘 34"/>
          <p:cNvSpPr/>
          <p:nvPr/>
        </p:nvSpPr>
        <p:spPr>
          <a:xfrm>
            <a:off x="7098889" y="3119762"/>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磁盘 35"/>
          <p:cNvSpPr/>
          <p:nvPr/>
        </p:nvSpPr>
        <p:spPr>
          <a:xfrm>
            <a:off x="7098889" y="2476077"/>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磁盘 36"/>
          <p:cNvSpPr/>
          <p:nvPr/>
        </p:nvSpPr>
        <p:spPr>
          <a:xfrm>
            <a:off x="7098890" y="1895152"/>
            <a:ext cx="1494503" cy="984047"/>
          </a:xfrm>
          <a:prstGeom prst="flowChartMagneticDisk">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098888" y="1834175"/>
            <a:ext cx="1494503" cy="4103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磁盘 43"/>
          <p:cNvSpPr/>
          <p:nvPr/>
        </p:nvSpPr>
        <p:spPr>
          <a:xfrm>
            <a:off x="9306224" y="3829332"/>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9306225" y="3119762"/>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9306225" y="2476077"/>
            <a:ext cx="1494503" cy="1087809"/>
          </a:xfrm>
          <a:prstGeom prst="flowChartMagneticDisk">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9306226" y="1895152"/>
            <a:ext cx="1494503" cy="984047"/>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9306224" y="1834175"/>
            <a:ext cx="1494503" cy="4103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51968" y="174937"/>
            <a:ext cx="4445448" cy="584775"/>
          </a:xfrm>
          <a:prstGeom prst="rect">
            <a:avLst/>
          </a:prstGeom>
          <a:noFill/>
        </p:spPr>
        <p:txBody>
          <a:bodyPr wrap="none" rtlCol="0">
            <a:spAutoFit/>
          </a:bodyPr>
          <a:lstStyle/>
          <a:p>
            <a:r>
              <a:rPr lang="zh-CN" altLang="en-US" sz="3200" dirty="0"/>
              <a:t>来自不同进程的</a:t>
            </a:r>
            <a:r>
              <a:rPr lang="en-US" altLang="zh-CN" sz="3200" dirty="0"/>
              <a:t>I/O</a:t>
            </a:r>
            <a:r>
              <a:rPr lang="zh-CN" altLang="en-US" sz="3200" dirty="0"/>
              <a:t>请求</a:t>
            </a:r>
          </a:p>
        </p:txBody>
      </p:sp>
      <p:sp>
        <p:nvSpPr>
          <p:cNvPr id="54" name="文本框 53"/>
          <p:cNvSpPr txBox="1"/>
          <p:nvPr/>
        </p:nvSpPr>
        <p:spPr>
          <a:xfrm>
            <a:off x="1058305" y="5181051"/>
            <a:ext cx="1826141" cy="584775"/>
          </a:xfrm>
          <a:prstGeom prst="rect">
            <a:avLst/>
          </a:prstGeom>
          <a:noFill/>
        </p:spPr>
        <p:txBody>
          <a:bodyPr wrap="none" rtlCol="0">
            <a:spAutoFit/>
          </a:bodyPr>
          <a:lstStyle/>
          <a:p>
            <a:r>
              <a:rPr lang="zh-CN" altLang="en-US" sz="3200" dirty="0"/>
              <a:t>单个磁盘</a:t>
            </a:r>
          </a:p>
        </p:txBody>
      </p:sp>
      <p:sp>
        <p:nvSpPr>
          <p:cNvPr id="55" name="文本框 54"/>
          <p:cNvSpPr txBox="1"/>
          <p:nvPr/>
        </p:nvSpPr>
        <p:spPr>
          <a:xfrm>
            <a:off x="5467806" y="5107554"/>
            <a:ext cx="5109091" cy="1077218"/>
          </a:xfrm>
          <a:prstGeom prst="rect">
            <a:avLst/>
          </a:prstGeom>
          <a:noFill/>
        </p:spPr>
        <p:txBody>
          <a:bodyPr wrap="none" rtlCol="0">
            <a:spAutoFit/>
          </a:bodyPr>
          <a:lstStyle/>
          <a:p>
            <a:pPr algn="ctr"/>
            <a:r>
              <a:rPr lang="zh-CN" altLang="en-US" sz="3200" dirty="0"/>
              <a:t>磁盘阵列</a:t>
            </a:r>
            <a:endParaRPr lang="en-US" altLang="zh-CN" sz="3200" dirty="0"/>
          </a:p>
          <a:p>
            <a:pPr algn="ctr"/>
            <a:r>
              <a:rPr lang="zh-CN" altLang="en-US" sz="3200" dirty="0"/>
              <a:t>访问数据可能来自不同磁盘</a:t>
            </a:r>
          </a:p>
        </p:txBody>
      </p:sp>
      <p:sp>
        <p:nvSpPr>
          <p:cNvPr id="56" name="文本框 55"/>
          <p:cNvSpPr txBox="1"/>
          <p:nvPr/>
        </p:nvSpPr>
        <p:spPr>
          <a:xfrm>
            <a:off x="4273225" y="1028895"/>
            <a:ext cx="3645550" cy="523220"/>
          </a:xfrm>
          <a:prstGeom prst="rect">
            <a:avLst/>
          </a:prstGeom>
          <a:solidFill>
            <a:srgbClr val="00B050"/>
          </a:solidFill>
        </p:spPr>
        <p:txBody>
          <a:bodyPr wrap="none" rtlCol="0">
            <a:spAutoFit/>
          </a:bodyPr>
          <a:lstStyle/>
          <a:p>
            <a:r>
              <a:rPr lang="zh-CN" altLang="en-US" sz="2800" dirty="0">
                <a:solidFill>
                  <a:schemeClr val="bg1"/>
                </a:solidFill>
              </a:rPr>
              <a:t>进程</a:t>
            </a:r>
            <a:r>
              <a:rPr lang="en-US" altLang="zh-CN" sz="2800" dirty="0">
                <a:solidFill>
                  <a:schemeClr val="bg1"/>
                </a:solidFill>
              </a:rPr>
              <a:t>B</a:t>
            </a:r>
            <a:r>
              <a:rPr lang="zh-CN" altLang="en-US" sz="2800" dirty="0">
                <a:solidFill>
                  <a:schemeClr val="bg1"/>
                </a:solidFill>
              </a:rPr>
              <a:t>欲访问的数据块</a:t>
            </a:r>
          </a:p>
        </p:txBody>
      </p:sp>
      <p:sp>
        <p:nvSpPr>
          <p:cNvPr id="57" name="文本框 56"/>
          <p:cNvSpPr txBox="1"/>
          <p:nvPr/>
        </p:nvSpPr>
        <p:spPr>
          <a:xfrm>
            <a:off x="8022352" y="1018857"/>
            <a:ext cx="3645550" cy="523220"/>
          </a:xfrm>
          <a:prstGeom prst="rect">
            <a:avLst/>
          </a:prstGeom>
          <a:solidFill>
            <a:srgbClr val="00B0F0"/>
          </a:solidFill>
        </p:spPr>
        <p:txBody>
          <a:bodyPr wrap="none" rtlCol="0">
            <a:spAutoFit/>
          </a:bodyPr>
          <a:lstStyle/>
          <a:p>
            <a:r>
              <a:rPr lang="zh-CN" altLang="en-US" sz="2800" dirty="0">
                <a:solidFill>
                  <a:schemeClr val="bg1"/>
                </a:solidFill>
              </a:rPr>
              <a:t>进程</a:t>
            </a:r>
            <a:r>
              <a:rPr lang="en-US" altLang="zh-CN" sz="2800" dirty="0">
                <a:solidFill>
                  <a:schemeClr val="bg1"/>
                </a:solidFill>
              </a:rPr>
              <a:t>C</a:t>
            </a:r>
            <a:r>
              <a:rPr lang="zh-CN" altLang="en-US" sz="2800" dirty="0">
                <a:solidFill>
                  <a:schemeClr val="bg1"/>
                </a:solidFill>
              </a:rPr>
              <a:t>欲访问的数据块</a:t>
            </a:r>
          </a:p>
        </p:txBody>
      </p:sp>
      <p:sp>
        <p:nvSpPr>
          <p:cNvPr id="58" name="文本框 57"/>
          <p:cNvSpPr txBox="1"/>
          <p:nvPr/>
        </p:nvSpPr>
        <p:spPr>
          <a:xfrm>
            <a:off x="524098" y="5839143"/>
            <a:ext cx="3214341" cy="584775"/>
          </a:xfrm>
          <a:prstGeom prst="rect">
            <a:avLst/>
          </a:prstGeom>
          <a:noFill/>
        </p:spPr>
        <p:txBody>
          <a:bodyPr wrap="none" rtlCol="0">
            <a:spAutoFit/>
          </a:bodyPr>
          <a:lstStyle/>
          <a:p>
            <a:r>
              <a:rPr lang="zh-CN" altLang="en-US" sz="3200" dirty="0"/>
              <a:t>依次处理</a:t>
            </a:r>
            <a:r>
              <a:rPr lang="en-US" altLang="zh-CN" sz="3200" dirty="0"/>
              <a:t>I/O</a:t>
            </a:r>
            <a:r>
              <a:rPr lang="zh-CN" altLang="en-US" sz="3200" dirty="0"/>
              <a:t>请求</a:t>
            </a:r>
          </a:p>
        </p:txBody>
      </p:sp>
      <p:sp>
        <p:nvSpPr>
          <p:cNvPr id="59" name="文本框 58"/>
          <p:cNvSpPr txBox="1"/>
          <p:nvPr/>
        </p:nvSpPr>
        <p:spPr>
          <a:xfrm>
            <a:off x="6491749" y="6131530"/>
            <a:ext cx="3214341" cy="584775"/>
          </a:xfrm>
          <a:prstGeom prst="rect">
            <a:avLst/>
          </a:prstGeom>
          <a:noFill/>
        </p:spPr>
        <p:txBody>
          <a:bodyPr wrap="none" rtlCol="0">
            <a:spAutoFit/>
          </a:bodyPr>
          <a:lstStyle/>
          <a:p>
            <a:r>
              <a:rPr lang="zh-CN" altLang="en-US" sz="3200" dirty="0"/>
              <a:t>并行处理</a:t>
            </a:r>
            <a:r>
              <a:rPr lang="en-US" altLang="zh-CN" sz="3200" dirty="0"/>
              <a:t>I/O</a:t>
            </a:r>
            <a:r>
              <a:rPr lang="zh-CN" altLang="en-US" sz="3200" dirty="0"/>
              <a:t>请求</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96</a:t>
            </a:fld>
            <a:endParaRPr lang="zh-CN" altLang="en-US"/>
          </a:p>
        </p:txBody>
      </p:sp>
      <p:sp>
        <p:nvSpPr>
          <p:cNvPr id="14" name="流程图: 磁盘 13"/>
          <p:cNvSpPr/>
          <p:nvPr/>
        </p:nvSpPr>
        <p:spPr>
          <a:xfrm>
            <a:off x="1224125" y="3802781"/>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磁盘 14"/>
          <p:cNvSpPr/>
          <p:nvPr/>
        </p:nvSpPr>
        <p:spPr>
          <a:xfrm>
            <a:off x="1224126" y="3093211"/>
            <a:ext cx="1494503" cy="1087809"/>
          </a:xfrm>
          <a:prstGeom prst="flowChartMagneticDisk">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磁盘 15"/>
          <p:cNvSpPr/>
          <p:nvPr/>
        </p:nvSpPr>
        <p:spPr>
          <a:xfrm>
            <a:off x="1224126" y="2449526"/>
            <a:ext cx="1494503" cy="1087809"/>
          </a:xfrm>
          <a:prstGeom prst="flowChartMagneticDisk">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磁盘 16"/>
          <p:cNvSpPr/>
          <p:nvPr/>
        </p:nvSpPr>
        <p:spPr>
          <a:xfrm>
            <a:off x="1224127" y="1868601"/>
            <a:ext cx="1494503" cy="984047"/>
          </a:xfrm>
          <a:prstGeom prst="flowChartMagneticDisk">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24098" y="1043841"/>
            <a:ext cx="3645550" cy="523220"/>
          </a:xfrm>
          <a:prstGeom prst="rect">
            <a:avLst/>
          </a:prstGeom>
          <a:solidFill>
            <a:srgbClr val="FFC000"/>
          </a:solidFill>
        </p:spPr>
        <p:txBody>
          <a:bodyPr wrap="none" rtlCol="0">
            <a:spAutoFit/>
          </a:bodyPr>
          <a:lstStyle/>
          <a:p>
            <a:r>
              <a:rPr lang="zh-CN" altLang="en-US" sz="2800" dirty="0"/>
              <a:t>进程</a:t>
            </a:r>
            <a:r>
              <a:rPr lang="en-US" altLang="zh-CN" sz="2800" dirty="0"/>
              <a:t>A</a:t>
            </a:r>
            <a:r>
              <a:rPr lang="zh-CN" altLang="en-US" sz="2800" dirty="0"/>
              <a:t>欲访问的数据块</a:t>
            </a:r>
          </a:p>
        </p:txBody>
      </p:sp>
      <p:sp>
        <p:nvSpPr>
          <p:cNvPr id="22" name="椭圆 21"/>
          <p:cNvSpPr/>
          <p:nvPr/>
        </p:nvSpPr>
        <p:spPr>
          <a:xfrm>
            <a:off x="1224125" y="1807624"/>
            <a:ext cx="1494503" cy="4103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磁盘 23"/>
          <p:cNvSpPr/>
          <p:nvPr/>
        </p:nvSpPr>
        <p:spPr>
          <a:xfrm>
            <a:off x="4891549" y="3811318"/>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磁盘 24"/>
          <p:cNvSpPr/>
          <p:nvPr/>
        </p:nvSpPr>
        <p:spPr>
          <a:xfrm>
            <a:off x="4891550" y="3101748"/>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磁盘 25"/>
          <p:cNvSpPr/>
          <p:nvPr/>
        </p:nvSpPr>
        <p:spPr>
          <a:xfrm>
            <a:off x="4891550" y="2458063"/>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磁盘 26"/>
          <p:cNvSpPr/>
          <p:nvPr/>
        </p:nvSpPr>
        <p:spPr>
          <a:xfrm>
            <a:off x="4891551" y="1877138"/>
            <a:ext cx="1494503" cy="984047"/>
          </a:xfrm>
          <a:prstGeom prst="flowChartMagneticDisk">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4891549" y="1816161"/>
            <a:ext cx="1494503" cy="4103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磁盘 33"/>
          <p:cNvSpPr/>
          <p:nvPr/>
        </p:nvSpPr>
        <p:spPr>
          <a:xfrm>
            <a:off x="7098888" y="3829332"/>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磁盘 34"/>
          <p:cNvSpPr/>
          <p:nvPr/>
        </p:nvSpPr>
        <p:spPr>
          <a:xfrm>
            <a:off x="7098889" y="3119762"/>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磁盘 35"/>
          <p:cNvSpPr/>
          <p:nvPr/>
        </p:nvSpPr>
        <p:spPr>
          <a:xfrm>
            <a:off x="7098889" y="2476077"/>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磁盘 36"/>
          <p:cNvSpPr/>
          <p:nvPr/>
        </p:nvSpPr>
        <p:spPr>
          <a:xfrm>
            <a:off x="7098890" y="1895152"/>
            <a:ext cx="1494503" cy="984047"/>
          </a:xfrm>
          <a:prstGeom prst="flowChartMagneticDisk">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7098888" y="1834175"/>
            <a:ext cx="1494503" cy="4103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磁盘 43"/>
          <p:cNvSpPr/>
          <p:nvPr/>
        </p:nvSpPr>
        <p:spPr>
          <a:xfrm>
            <a:off x="9306224" y="3829332"/>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磁盘 44"/>
          <p:cNvSpPr/>
          <p:nvPr/>
        </p:nvSpPr>
        <p:spPr>
          <a:xfrm>
            <a:off x="9306225" y="3119762"/>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磁盘 45"/>
          <p:cNvSpPr/>
          <p:nvPr/>
        </p:nvSpPr>
        <p:spPr>
          <a:xfrm>
            <a:off x="9306225" y="2476077"/>
            <a:ext cx="1494503" cy="108780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磁盘 46"/>
          <p:cNvSpPr/>
          <p:nvPr/>
        </p:nvSpPr>
        <p:spPr>
          <a:xfrm>
            <a:off x="9306226" y="1895152"/>
            <a:ext cx="1494503" cy="984047"/>
          </a:xfrm>
          <a:prstGeom prst="flowChartMagneticDisk">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9306224" y="1834175"/>
            <a:ext cx="1494503" cy="410351"/>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251968" y="174937"/>
            <a:ext cx="4035079" cy="584775"/>
          </a:xfrm>
          <a:prstGeom prst="rect">
            <a:avLst/>
          </a:prstGeom>
          <a:noFill/>
        </p:spPr>
        <p:txBody>
          <a:bodyPr wrap="none" rtlCol="0">
            <a:spAutoFit/>
          </a:bodyPr>
          <a:lstStyle/>
          <a:p>
            <a:r>
              <a:rPr lang="zh-CN" altLang="en-US" sz="3200" dirty="0"/>
              <a:t>来同一进程的</a:t>
            </a:r>
            <a:r>
              <a:rPr lang="en-US" altLang="zh-CN" sz="3200" dirty="0"/>
              <a:t>I/O</a:t>
            </a:r>
            <a:r>
              <a:rPr lang="zh-CN" altLang="en-US" sz="3200" dirty="0"/>
              <a:t>请求</a:t>
            </a:r>
          </a:p>
        </p:txBody>
      </p:sp>
      <p:sp>
        <p:nvSpPr>
          <p:cNvPr id="54" name="文本框 53"/>
          <p:cNvSpPr txBox="1"/>
          <p:nvPr/>
        </p:nvSpPr>
        <p:spPr>
          <a:xfrm>
            <a:off x="1058305" y="5181051"/>
            <a:ext cx="1826141" cy="584775"/>
          </a:xfrm>
          <a:prstGeom prst="rect">
            <a:avLst/>
          </a:prstGeom>
          <a:noFill/>
        </p:spPr>
        <p:txBody>
          <a:bodyPr wrap="none" rtlCol="0">
            <a:spAutoFit/>
          </a:bodyPr>
          <a:lstStyle/>
          <a:p>
            <a:r>
              <a:rPr lang="zh-CN" altLang="en-US" sz="3200" dirty="0"/>
              <a:t>单个磁盘</a:t>
            </a:r>
          </a:p>
        </p:txBody>
      </p:sp>
      <p:sp>
        <p:nvSpPr>
          <p:cNvPr id="55" name="文本框 54"/>
          <p:cNvSpPr txBox="1"/>
          <p:nvPr/>
        </p:nvSpPr>
        <p:spPr>
          <a:xfrm>
            <a:off x="6083357" y="5107554"/>
            <a:ext cx="3877985" cy="1077218"/>
          </a:xfrm>
          <a:prstGeom prst="rect">
            <a:avLst/>
          </a:prstGeom>
          <a:noFill/>
        </p:spPr>
        <p:txBody>
          <a:bodyPr wrap="none" rtlCol="0">
            <a:spAutoFit/>
          </a:bodyPr>
          <a:lstStyle/>
          <a:p>
            <a:pPr algn="ctr"/>
            <a:r>
              <a:rPr lang="zh-CN" altLang="en-US" sz="3200" dirty="0"/>
              <a:t>磁盘阵列</a:t>
            </a:r>
            <a:endParaRPr lang="en-US" altLang="zh-CN" sz="3200" dirty="0"/>
          </a:p>
          <a:p>
            <a:pPr algn="ctr"/>
            <a:r>
              <a:rPr lang="zh-CN" altLang="en-US" sz="3200" dirty="0"/>
              <a:t>数据存储在不同磁盘</a:t>
            </a:r>
          </a:p>
        </p:txBody>
      </p:sp>
      <p:sp>
        <p:nvSpPr>
          <p:cNvPr id="58" name="文本框 57"/>
          <p:cNvSpPr txBox="1"/>
          <p:nvPr/>
        </p:nvSpPr>
        <p:spPr>
          <a:xfrm>
            <a:off x="524098" y="5839143"/>
            <a:ext cx="3467616" cy="584775"/>
          </a:xfrm>
          <a:prstGeom prst="rect">
            <a:avLst/>
          </a:prstGeom>
          <a:noFill/>
        </p:spPr>
        <p:txBody>
          <a:bodyPr wrap="none" rtlCol="0">
            <a:spAutoFit/>
          </a:bodyPr>
          <a:lstStyle/>
          <a:p>
            <a:r>
              <a:rPr lang="zh-CN" altLang="en-US" sz="3200" dirty="0"/>
              <a:t>顺次访问这个大块</a:t>
            </a:r>
          </a:p>
        </p:txBody>
      </p:sp>
      <p:sp>
        <p:nvSpPr>
          <p:cNvPr id="59" name="文本框 58"/>
          <p:cNvSpPr txBox="1"/>
          <p:nvPr/>
        </p:nvSpPr>
        <p:spPr>
          <a:xfrm>
            <a:off x="6806381" y="6131530"/>
            <a:ext cx="2230098" cy="584775"/>
          </a:xfrm>
          <a:prstGeom prst="rect">
            <a:avLst/>
          </a:prstGeom>
          <a:noFill/>
        </p:spPr>
        <p:txBody>
          <a:bodyPr wrap="none" rtlCol="0">
            <a:spAutoFit/>
          </a:bodyPr>
          <a:lstStyle/>
          <a:p>
            <a:r>
              <a:rPr lang="zh-CN" altLang="en-US" sz="3200" dirty="0"/>
              <a:t>可并行访问</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流程图: 磁盘 49"/>
          <p:cNvSpPr/>
          <p:nvPr/>
        </p:nvSpPr>
        <p:spPr>
          <a:xfrm>
            <a:off x="208627" y="5336448"/>
            <a:ext cx="1391275" cy="1387013"/>
          </a:xfrm>
          <a:prstGeom prst="flowChartMagneticDisk">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9" name="流程图: 磁盘 48"/>
          <p:cNvSpPr/>
          <p:nvPr/>
        </p:nvSpPr>
        <p:spPr>
          <a:xfrm>
            <a:off x="208627" y="4690483"/>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7" name="流程图: 磁盘 46"/>
          <p:cNvSpPr/>
          <p:nvPr/>
        </p:nvSpPr>
        <p:spPr>
          <a:xfrm>
            <a:off x="208628" y="3980913"/>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6" name="流程图: 磁盘 45"/>
          <p:cNvSpPr/>
          <p:nvPr/>
        </p:nvSpPr>
        <p:spPr>
          <a:xfrm>
            <a:off x="208628" y="3337228"/>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 name="Slide Number Placeholder 1"/>
          <p:cNvSpPr>
            <a:spLocks noGrp="1"/>
          </p:cNvSpPr>
          <p:nvPr>
            <p:ph type="sldNum" sz="quarter" idx="12"/>
          </p:nvPr>
        </p:nvSpPr>
        <p:spPr/>
        <p:txBody>
          <a:bodyPr/>
          <a:lstStyle/>
          <a:p>
            <a:fld id="{00C862B9-74E0-4350-9510-4D77239DCB42}" type="slidenum">
              <a:rPr lang="zh-CN" altLang="en-US" smtClean="0"/>
              <a:t>97</a:t>
            </a:fld>
            <a:endParaRPr lang="zh-CN" altLang="en-US"/>
          </a:p>
        </p:txBody>
      </p:sp>
      <p:sp>
        <p:nvSpPr>
          <p:cNvPr id="4" name="标题 1"/>
          <p:cNvSpPr txBox="1"/>
          <p:nvPr/>
        </p:nvSpPr>
        <p:spPr>
          <a:xfrm>
            <a:off x="378553" y="235165"/>
            <a:ext cx="1686222" cy="736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RAID3</a:t>
            </a:r>
          </a:p>
        </p:txBody>
      </p:sp>
      <p:sp>
        <p:nvSpPr>
          <p:cNvPr id="3" name="文本框 2"/>
          <p:cNvSpPr txBox="1"/>
          <p:nvPr/>
        </p:nvSpPr>
        <p:spPr>
          <a:xfrm>
            <a:off x="510430" y="889713"/>
            <a:ext cx="7007046" cy="523220"/>
          </a:xfrm>
          <a:prstGeom prst="rect">
            <a:avLst/>
          </a:prstGeom>
          <a:noFill/>
        </p:spPr>
        <p:txBody>
          <a:bodyPr wrap="none" rtlCol="0">
            <a:spAutoFit/>
          </a:bodyPr>
          <a:lstStyle/>
          <a:p>
            <a:r>
              <a:rPr lang="zh-CN" altLang="en-US" sz="2800" dirty="0"/>
              <a:t>只用一个冗余磁盘，存储每位的</a:t>
            </a:r>
            <a:r>
              <a:rPr lang="zh-CN" altLang="en-US" sz="2800" dirty="0">
                <a:highlight>
                  <a:srgbClr val="FFFF00"/>
                </a:highlight>
              </a:rPr>
              <a:t>奇偶校验</a:t>
            </a:r>
            <a:r>
              <a:rPr lang="zh-CN" altLang="en-US" sz="2800" dirty="0"/>
              <a:t>位</a:t>
            </a:r>
          </a:p>
        </p:txBody>
      </p:sp>
      <p:sp>
        <p:nvSpPr>
          <p:cNvPr id="5" name="文本框 2"/>
          <p:cNvSpPr txBox="1"/>
          <p:nvPr/>
        </p:nvSpPr>
        <p:spPr>
          <a:xfrm>
            <a:off x="510430" y="1412933"/>
            <a:ext cx="6109365" cy="523220"/>
          </a:xfrm>
          <a:prstGeom prst="rect">
            <a:avLst/>
          </a:prstGeom>
          <a:noFill/>
        </p:spPr>
        <p:txBody>
          <a:bodyPr wrap="none" rtlCol="0">
            <a:spAutoFit/>
          </a:bodyPr>
          <a:lstStyle/>
          <a:p>
            <a:r>
              <a:rPr lang="zh-CN" altLang="en-US" sz="2800" dirty="0"/>
              <a:t>缩减模式：单磁盘失效，能重建数据</a:t>
            </a:r>
          </a:p>
        </p:txBody>
      </p:sp>
      <p:sp>
        <p:nvSpPr>
          <p:cNvPr id="8" name="流程图: 磁盘 7"/>
          <p:cNvSpPr/>
          <p:nvPr/>
        </p:nvSpPr>
        <p:spPr>
          <a:xfrm>
            <a:off x="208629" y="3067335"/>
            <a:ext cx="1391275" cy="97221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3" name="文本框 42"/>
          <p:cNvSpPr txBox="1"/>
          <p:nvPr/>
        </p:nvSpPr>
        <p:spPr>
          <a:xfrm>
            <a:off x="665574" y="4758131"/>
            <a:ext cx="540504" cy="461665"/>
          </a:xfrm>
          <a:prstGeom prst="rect">
            <a:avLst/>
          </a:prstGeom>
          <a:noFill/>
        </p:spPr>
        <p:txBody>
          <a:bodyPr wrap="square" rtlCol="0">
            <a:spAutoFit/>
          </a:bodyPr>
          <a:lstStyle/>
          <a:p>
            <a:pPr algn="ctr"/>
            <a:r>
              <a:rPr lang="en-US" altLang="zh-CN" sz="2400" dirty="0"/>
              <a:t>b0</a:t>
            </a:r>
            <a:endParaRPr lang="zh-CN" altLang="en-US" sz="2400" dirty="0"/>
          </a:p>
        </p:txBody>
      </p:sp>
      <p:sp>
        <p:nvSpPr>
          <p:cNvPr id="9" name="椭圆 8"/>
          <p:cNvSpPr/>
          <p:nvPr/>
        </p:nvSpPr>
        <p:spPr>
          <a:xfrm>
            <a:off x="208627" y="2930822"/>
            <a:ext cx="1391275" cy="51934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1" name="流程图: 磁盘 50"/>
          <p:cNvSpPr/>
          <p:nvPr/>
        </p:nvSpPr>
        <p:spPr>
          <a:xfrm>
            <a:off x="1823883" y="5337949"/>
            <a:ext cx="1391275" cy="1387013"/>
          </a:xfrm>
          <a:prstGeom prst="flowChartMagneticDisk">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2" name="流程图: 磁盘 51"/>
          <p:cNvSpPr/>
          <p:nvPr/>
        </p:nvSpPr>
        <p:spPr>
          <a:xfrm>
            <a:off x="1823883" y="4691984"/>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3" name="流程图: 磁盘 52"/>
          <p:cNvSpPr/>
          <p:nvPr/>
        </p:nvSpPr>
        <p:spPr>
          <a:xfrm>
            <a:off x="1823884" y="3982414"/>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4" name="流程图: 磁盘 53"/>
          <p:cNvSpPr/>
          <p:nvPr/>
        </p:nvSpPr>
        <p:spPr>
          <a:xfrm>
            <a:off x="1823884" y="3338729"/>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5" name="流程图: 磁盘 54"/>
          <p:cNvSpPr/>
          <p:nvPr/>
        </p:nvSpPr>
        <p:spPr>
          <a:xfrm>
            <a:off x="1823885" y="3068836"/>
            <a:ext cx="1391275" cy="97221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58" name="文本框 57"/>
          <p:cNvSpPr txBox="1"/>
          <p:nvPr/>
        </p:nvSpPr>
        <p:spPr>
          <a:xfrm>
            <a:off x="2280783" y="4759632"/>
            <a:ext cx="540504" cy="461665"/>
          </a:xfrm>
          <a:prstGeom prst="rect">
            <a:avLst/>
          </a:prstGeom>
          <a:noFill/>
        </p:spPr>
        <p:txBody>
          <a:bodyPr wrap="square" rtlCol="0">
            <a:spAutoFit/>
          </a:bodyPr>
          <a:lstStyle/>
          <a:p>
            <a:r>
              <a:rPr lang="en-US" altLang="zh-CN" sz="2400" dirty="0"/>
              <a:t>b1</a:t>
            </a:r>
            <a:endParaRPr lang="zh-CN" altLang="en-US" sz="2400" dirty="0"/>
          </a:p>
        </p:txBody>
      </p:sp>
      <p:sp>
        <p:nvSpPr>
          <p:cNvPr id="60" name="椭圆 59"/>
          <p:cNvSpPr/>
          <p:nvPr/>
        </p:nvSpPr>
        <p:spPr>
          <a:xfrm>
            <a:off x="1823883" y="2932323"/>
            <a:ext cx="1391275" cy="51934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1" name="流程图: 磁盘 60"/>
          <p:cNvSpPr/>
          <p:nvPr/>
        </p:nvSpPr>
        <p:spPr>
          <a:xfrm>
            <a:off x="3439137" y="5336448"/>
            <a:ext cx="1391275" cy="1387013"/>
          </a:xfrm>
          <a:prstGeom prst="flowChartMagneticDisk">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2" name="流程图: 磁盘 61"/>
          <p:cNvSpPr/>
          <p:nvPr/>
        </p:nvSpPr>
        <p:spPr>
          <a:xfrm>
            <a:off x="3439137" y="4690483"/>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3" name="流程图: 磁盘 62"/>
          <p:cNvSpPr/>
          <p:nvPr/>
        </p:nvSpPr>
        <p:spPr>
          <a:xfrm>
            <a:off x="3439138" y="3980913"/>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4" name="流程图: 磁盘 63"/>
          <p:cNvSpPr/>
          <p:nvPr/>
        </p:nvSpPr>
        <p:spPr>
          <a:xfrm>
            <a:off x="3439138" y="3337228"/>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5" name="流程图: 磁盘 64"/>
          <p:cNvSpPr/>
          <p:nvPr/>
        </p:nvSpPr>
        <p:spPr>
          <a:xfrm>
            <a:off x="3439139" y="3067335"/>
            <a:ext cx="1391275" cy="97221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8" name="文本框 67"/>
          <p:cNvSpPr txBox="1"/>
          <p:nvPr/>
        </p:nvSpPr>
        <p:spPr>
          <a:xfrm>
            <a:off x="3896084" y="4758131"/>
            <a:ext cx="540504" cy="461665"/>
          </a:xfrm>
          <a:prstGeom prst="rect">
            <a:avLst/>
          </a:prstGeom>
          <a:noFill/>
        </p:spPr>
        <p:txBody>
          <a:bodyPr wrap="square" rtlCol="0">
            <a:spAutoFit/>
          </a:bodyPr>
          <a:lstStyle/>
          <a:p>
            <a:r>
              <a:rPr lang="en-US" altLang="zh-CN" sz="2400" dirty="0"/>
              <a:t>b2</a:t>
            </a:r>
            <a:endParaRPr lang="zh-CN" altLang="en-US" sz="2400" dirty="0"/>
          </a:p>
        </p:txBody>
      </p:sp>
      <p:sp>
        <p:nvSpPr>
          <p:cNvPr id="70" name="椭圆 69"/>
          <p:cNvSpPr/>
          <p:nvPr/>
        </p:nvSpPr>
        <p:spPr>
          <a:xfrm>
            <a:off x="3439137" y="2930822"/>
            <a:ext cx="1391275" cy="51934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1" name="流程图: 磁盘 70"/>
          <p:cNvSpPr/>
          <p:nvPr/>
        </p:nvSpPr>
        <p:spPr>
          <a:xfrm>
            <a:off x="5054393" y="5347600"/>
            <a:ext cx="1391275" cy="1387013"/>
          </a:xfrm>
          <a:prstGeom prst="flowChartMagneticDisk">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2" name="流程图: 磁盘 71"/>
          <p:cNvSpPr/>
          <p:nvPr/>
        </p:nvSpPr>
        <p:spPr>
          <a:xfrm>
            <a:off x="5054393" y="4701635"/>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3" name="流程图: 磁盘 72"/>
          <p:cNvSpPr/>
          <p:nvPr/>
        </p:nvSpPr>
        <p:spPr>
          <a:xfrm>
            <a:off x="5054394" y="3992065"/>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4" name="流程图: 磁盘 73"/>
          <p:cNvSpPr/>
          <p:nvPr/>
        </p:nvSpPr>
        <p:spPr>
          <a:xfrm>
            <a:off x="5054394" y="3348380"/>
            <a:ext cx="1391275" cy="1387013"/>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5" name="流程图: 磁盘 74"/>
          <p:cNvSpPr/>
          <p:nvPr/>
        </p:nvSpPr>
        <p:spPr>
          <a:xfrm>
            <a:off x="5054395" y="3078487"/>
            <a:ext cx="1391275" cy="972219"/>
          </a:xfrm>
          <a:prstGeom prst="flowChartMagneticDisk">
            <a:avLst/>
          </a:prstGeom>
          <a:solidFill>
            <a:schemeClr val="bg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8" name="文本框 77"/>
          <p:cNvSpPr txBox="1"/>
          <p:nvPr/>
        </p:nvSpPr>
        <p:spPr>
          <a:xfrm>
            <a:off x="5543306" y="4757118"/>
            <a:ext cx="540504" cy="461665"/>
          </a:xfrm>
          <a:prstGeom prst="rect">
            <a:avLst/>
          </a:prstGeom>
          <a:noFill/>
        </p:spPr>
        <p:txBody>
          <a:bodyPr wrap="square" rtlCol="0">
            <a:spAutoFit/>
          </a:bodyPr>
          <a:lstStyle/>
          <a:p>
            <a:r>
              <a:rPr lang="en-US" altLang="zh-CN" sz="2400" dirty="0"/>
              <a:t>b3</a:t>
            </a:r>
            <a:endParaRPr lang="zh-CN" altLang="en-US" sz="2400" dirty="0"/>
          </a:p>
        </p:txBody>
      </p:sp>
      <p:sp>
        <p:nvSpPr>
          <p:cNvPr id="80" name="椭圆 79"/>
          <p:cNvSpPr/>
          <p:nvPr/>
        </p:nvSpPr>
        <p:spPr>
          <a:xfrm>
            <a:off x="5054393" y="2941974"/>
            <a:ext cx="1391275" cy="519343"/>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8" name="流程图: 磁盘 47"/>
          <p:cNvSpPr/>
          <p:nvPr/>
        </p:nvSpPr>
        <p:spPr>
          <a:xfrm>
            <a:off x="6669645" y="5334947"/>
            <a:ext cx="1391275" cy="1387013"/>
          </a:xfrm>
          <a:prstGeom prst="flowChartMagneticDisk">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1" name="流程图: 磁盘 80"/>
          <p:cNvSpPr/>
          <p:nvPr/>
        </p:nvSpPr>
        <p:spPr>
          <a:xfrm>
            <a:off x="6669645" y="4688982"/>
            <a:ext cx="1391275" cy="1387013"/>
          </a:xfrm>
          <a:prstGeom prst="flowChartMagneticDisk">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2" name="流程图: 磁盘 81"/>
          <p:cNvSpPr/>
          <p:nvPr/>
        </p:nvSpPr>
        <p:spPr>
          <a:xfrm>
            <a:off x="6669646" y="3979412"/>
            <a:ext cx="1391275" cy="1387013"/>
          </a:xfrm>
          <a:prstGeom prst="flowChartMagneticDisk">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3" name="流程图: 磁盘 82"/>
          <p:cNvSpPr/>
          <p:nvPr/>
        </p:nvSpPr>
        <p:spPr>
          <a:xfrm>
            <a:off x="6669646" y="3335727"/>
            <a:ext cx="1391275" cy="1387013"/>
          </a:xfrm>
          <a:prstGeom prst="flowChartMagneticDisk">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4" name="流程图: 磁盘 83"/>
          <p:cNvSpPr/>
          <p:nvPr/>
        </p:nvSpPr>
        <p:spPr>
          <a:xfrm>
            <a:off x="6669647" y="3065834"/>
            <a:ext cx="1391275" cy="972219"/>
          </a:xfrm>
          <a:prstGeom prst="flowChartMagneticDisk">
            <a:avLst/>
          </a:prstGeom>
          <a:solidFill>
            <a:srgbClr val="CCFFCC"/>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5" name="文本框 84"/>
          <p:cNvSpPr txBox="1"/>
          <p:nvPr/>
        </p:nvSpPr>
        <p:spPr>
          <a:xfrm>
            <a:off x="7089057" y="4744465"/>
            <a:ext cx="802021" cy="461665"/>
          </a:xfrm>
          <a:prstGeom prst="rect">
            <a:avLst/>
          </a:prstGeom>
          <a:noFill/>
        </p:spPr>
        <p:txBody>
          <a:bodyPr wrap="square" rtlCol="0">
            <a:spAutoFit/>
          </a:bodyPr>
          <a:lstStyle/>
          <a:p>
            <a:r>
              <a:rPr lang="en-US" altLang="zh-CN" sz="2400" dirty="0"/>
              <a:t>P(b)</a:t>
            </a:r>
            <a:endParaRPr lang="zh-CN" altLang="en-US" sz="2400" dirty="0"/>
          </a:p>
        </p:txBody>
      </p:sp>
      <p:sp>
        <p:nvSpPr>
          <p:cNvPr id="86" name="椭圆 85"/>
          <p:cNvSpPr/>
          <p:nvPr/>
        </p:nvSpPr>
        <p:spPr>
          <a:xfrm>
            <a:off x="6669645" y="2929321"/>
            <a:ext cx="1391275" cy="519343"/>
          </a:xfrm>
          <a:prstGeom prst="ellipse">
            <a:avLst/>
          </a:prstGeom>
          <a:solidFill>
            <a:srgbClr val="059F1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6" name="文本框 5"/>
          <p:cNvSpPr txBox="1"/>
          <p:nvPr/>
        </p:nvSpPr>
        <p:spPr>
          <a:xfrm>
            <a:off x="8192837" y="897721"/>
            <a:ext cx="3897397" cy="2246769"/>
          </a:xfrm>
          <a:prstGeom prst="rect">
            <a:avLst/>
          </a:prstGeom>
          <a:noFill/>
          <a:ln>
            <a:solidFill>
              <a:srgbClr val="7E80FC"/>
            </a:solidFill>
          </a:ln>
        </p:spPr>
        <p:txBody>
          <a:bodyPr wrap="square" rtlCol="0">
            <a:spAutoFit/>
          </a:bodyPr>
          <a:lstStyle/>
          <a:p>
            <a:r>
              <a:rPr lang="zh-CN" altLang="en-US" sz="2800" dirty="0"/>
              <a:t>异或运算：</a:t>
            </a:r>
            <a:endParaRPr lang="en-US" altLang="zh-CN" sz="2800" dirty="0"/>
          </a:p>
          <a:p>
            <a:r>
              <a:rPr lang="zh-CN" altLang="en-US" sz="2800" dirty="0"/>
              <a:t>交换律、结合律</a:t>
            </a:r>
            <a:endParaRPr lang="en-US" altLang="zh-CN" sz="2800" dirty="0"/>
          </a:p>
          <a:p>
            <a:endParaRPr lang="en-US" altLang="zh-CN" sz="2800" dirty="0"/>
          </a:p>
          <a:p>
            <a:r>
              <a:rPr lang="zh-CN" altLang="en-US" sz="2800" dirty="0"/>
              <a:t>异或与奇偶校验的关系：</a:t>
            </a:r>
            <a:endParaRPr lang="en-US" altLang="zh-CN" sz="2800" dirty="0"/>
          </a:p>
          <a:p>
            <a:r>
              <a:rPr lang="zh-CN" altLang="en-US" sz="2800" dirty="0"/>
              <a:t>数</a:t>
            </a:r>
            <a:r>
              <a:rPr lang="en-US" altLang="zh-CN" sz="2800" dirty="0"/>
              <a:t>1</a:t>
            </a:r>
            <a:r>
              <a:rPr lang="zh-CN" altLang="en-US" sz="2800" dirty="0"/>
              <a:t>的个数是奇是偶</a:t>
            </a:r>
          </a:p>
        </p:txBody>
      </p:sp>
      <mc:AlternateContent xmlns:mc="http://schemas.openxmlformats.org/markup-compatibility/2006" xmlns:a14="http://schemas.microsoft.com/office/drawing/2010/main">
        <mc:Choice Requires="a14">
          <p:sp>
            <p:nvSpPr>
              <p:cNvPr id="10" name="文本框 9"/>
              <p:cNvSpPr txBox="1"/>
              <p:nvPr/>
            </p:nvSpPr>
            <p:spPr>
              <a:xfrm>
                <a:off x="8238866" y="3623588"/>
                <a:ext cx="380533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m:t>
                      </m:r>
                      <m:r>
                        <a:rPr lang="en-US" altLang="zh-CN" sz="2800" b="0" i="1" smtClean="0">
                          <a:latin typeface="Cambria Math" panose="02040503050406030204" pitchFamily="18" charset="0"/>
                        </a:rPr>
                        <m:t>0⨁</m:t>
                      </m:r>
                      <m:r>
                        <a:rPr lang="en-US" altLang="zh-CN" sz="2800" b="0" i="1" smtClean="0">
                          <a:latin typeface="Cambria Math" panose="02040503050406030204" pitchFamily="18" charset="0"/>
                          <a:ea typeface="Cambria Math" panose="02040503050406030204" pitchFamily="18" charset="0"/>
                        </a:rPr>
                        <m:t>𝑏</m:t>
                      </m:r>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𝑏</m:t>
                      </m:r>
                      <m:r>
                        <a:rPr lang="en-US" altLang="zh-CN" sz="2800" b="0" i="1" smtClean="0">
                          <a:latin typeface="Cambria Math" panose="02040503050406030204" pitchFamily="18" charset="0"/>
                          <a:ea typeface="Cambria Math" panose="02040503050406030204" pitchFamily="18" charset="0"/>
                        </a:rPr>
                        <m:t>2⨁</m:t>
                      </m:r>
                      <m:r>
                        <a:rPr lang="en-US" altLang="zh-CN" sz="2800" b="0" i="1" smtClean="0">
                          <a:latin typeface="Cambria Math" panose="02040503050406030204" pitchFamily="18" charset="0"/>
                          <a:ea typeface="Cambria Math" panose="02040503050406030204" pitchFamily="18" charset="0"/>
                        </a:rPr>
                        <m:t>𝑏</m:t>
                      </m:r>
                      <m:r>
                        <a:rPr lang="en-US" altLang="zh-CN" sz="2800" b="0" i="1" smtClean="0">
                          <a:latin typeface="Cambria Math" panose="02040503050406030204" pitchFamily="18" charset="0"/>
                          <a:ea typeface="Cambria Math" panose="02040503050406030204" pitchFamily="18" charset="0"/>
                        </a:rPr>
                        <m:t>3</m:t>
                      </m:r>
                    </m:oMath>
                  </m:oMathPara>
                </a14:m>
                <a:endParaRPr lang="zh-CN" altLang="en-US" sz="2000" dirty="0"/>
              </a:p>
            </p:txBody>
          </p:sp>
        </mc:Choice>
        <mc:Fallback xmlns="">
          <p:sp>
            <p:nvSpPr>
              <p:cNvPr id="10" name="文本框 9"/>
              <p:cNvSpPr txBox="1">
                <a:spLocks noRot="1" noChangeAspect="1" noMove="1" noResize="1" noEditPoints="1" noAdjustHandles="1" noChangeArrowheads="1" noChangeShapeType="1" noTextEdit="1"/>
              </p:cNvSpPr>
              <p:nvPr/>
            </p:nvSpPr>
            <p:spPr>
              <a:xfrm>
                <a:off x="8238866" y="3623588"/>
                <a:ext cx="3805337" cy="430887"/>
              </a:xfrm>
              <a:prstGeom prst="rect">
                <a:avLst/>
              </a:prstGeom>
              <a:blipFill rotWithShape="1">
                <a:blip r:embed="rId2"/>
                <a:stretch>
                  <a:fillRect l="-10" t="-65" r="-9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文本框 86"/>
              <p:cNvSpPr txBox="1"/>
              <p:nvPr/>
            </p:nvSpPr>
            <p:spPr>
              <a:xfrm>
                <a:off x="8546216" y="4931841"/>
                <a:ext cx="294535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𝑃</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𝑏</m:t>
                      </m:r>
                      <m:r>
                        <a:rPr lang="en-US" altLang="zh-CN" sz="2800" b="0" i="1" smtClean="0">
                          <a:latin typeface="Cambria Math" panose="02040503050406030204" pitchFamily="18" charset="0"/>
                          <a:ea typeface="Cambria Math" panose="02040503050406030204" pitchFamily="18" charset="0"/>
                        </a:rPr>
                        <m:t>1⨁</m:t>
                      </m:r>
                      <m:r>
                        <a:rPr lang="en-US" altLang="zh-CN" sz="2800" b="0" i="1" smtClean="0">
                          <a:latin typeface="Cambria Math" panose="02040503050406030204" pitchFamily="18" charset="0"/>
                          <a:ea typeface="Cambria Math" panose="02040503050406030204" pitchFamily="18" charset="0"/>
                        </a:rPr>
                        <m:t>𝑏</m:t>
                      </m:r>
                      <m:r>
                        <a:rPr lang="en-US" altLang="zh-CN" sz="2800" b="0" i="1" smtClean="0">
                          <a:latin typeface="Cambria Math" panose="02040503050406030204" pitchFamily="18" charset="0"/>
                          <a:ea typeface="Cambria Math" panose="02040503050406030204" pitchFamily="18" charset="0"/>
                        </a:rPr>
                        <m:t>2⨁</m:t>
                      </m:r>
                      <m:r>
                        <a:rPr lang="en-US" altLang="zh-CN" sz="2800" b="0" i="1" smtClean="0">
                          <a:latin typeface="Cambria Math" panose="02040503050406030204" pitchFamily="18" charset="0"/>
                          <a:ea typeface="Cambria Math" panose="02040503050406030204" pitchFamily="18" charset="0"/>
                        </a:rPr>
                        <m:t>𝑏</m:t>
                      </m:r>
                      <m:r>
                        <a:rPr lang="en-US" altLang="zh-CN" sz="2800" b="0" i="1" smtClean="0">
                          <a:latin typeface="Cambria Math" panose="02040503050406030204" pitchFamily="18" charset="0"/>
                          <a:ea typeface="Cambria Math" panose="02040503050406030204" pitchFamily="18" charset="0"/>
                        </a:rPr>
                        <m:t>3</m:t>
                      </m:r>
                    </m:oMath>
                  </m:oMathPara>
                </a14:m>
                <a:endParaRPr lang="zh-CN" altLang="en-US" sz="2000" dirty="0"/>
              </a:p>
            </p:txBody>
          </p:sp>
        </mc:Choice>
        <mc:Fallback xmlns="">
          <p:sp>
            <p:nvSpPr>
              <p:cNvPr id="87" name="文本框 86"/>
              <p:cNvSpPr txBox="1">
                <a:spLocks noRot="1" noChangeAspect="1" noMove="1" noResize="1" noEditPoints="1" noAdjustHandles="1" noChangeArrowheads="1" noChangeShapeType="1" noTextEdit="1"/>
              </p:cNvSpPr>
              <p:nvPr/>
            </p:nvSpPr>
            <p:spPr>
              <a:xfrm>
                <a:off x="8546216" y="4931841"/>
                <a:ext cx="2945357" cy="430887"/>
              </a:xfrm>
              <a:prstGeom prst="rect">
                <a:avLst/>
              </a:prstGeom>
              <a:blipFill rotWithShape="1">
                <a:blip r:embed="rId3"/>
                <a:stretch>
                  <a:fillRect l="-13" t="-100" r="-1316" b="36"/>
                </a:stretch>
              </a:blipFill>
            </p:spPr>
            <p:txBody>
              <a:bodyPr/>
              <a:lstStyle/>
              <a:p>
                <a:r>
                  <a:rPr lang="zh-CN" altLang="en-US">
                    <a:noFill/>
                  </a:rPr>
                  <a:t> </a:t>
                </a:r>
              </a:p>
            </p:txBody>
          </p:sp>
        </mc:Fallback>
      </mc:AlternateContent>
      <p:sp>
        <p:nvSpPr>
          <p:cNvPr id="88" name="文本框 2"/>
          <p:cNvSpPr txBox="1"/>
          <p:nvPr/>
        </p:nvSpPr>
        <p:spPr>
          <a:xfrm>
            <a:off x="8238866" y="4252672"/>
            <a:ext cx="3453189" cy="523220"/>
          </a:xfrm>
          <a:prstGeom prst="rect">
            <a:avLst/>
          </a:prstGeom>
          <a:noFill/>
        </p:spPr>
        <p:txBody>
          <a:bodyPr wrap="none" rtlCol="0">
            <a:spAutoFit/>
          </a:bodyPr>
          <a:lstStyle/>
          <a:p>
            <a:r>
              <a:rPr lang="zh-CN" altLang="en-US" sz="2800" dirty="0"/>
              <a:t>假设</a:t>
            </a:r>
            <a:r>
              <a:rPr lang="en-US" altLang="zh-CN" sz="2800" dirty="0"/>
              <a:t>b0</a:t>
            </a:r>
            <a:r>
              <a:rPr lang="zh-CN" altLang="en-US" sz="2800" dirty="0"/>
              <a:t>缺失，可通过</a:t>
            </a:r>
          </a:p>
        </p:txBody>
      </p:sp>
      <p:sp>
        <p:nvSpPr>
          <p:cNvPr id="89" name="文本框 2"/>
          <p:cNvSpPr txBox="1"/>
          <p:nvPr/>
        </p:nvSpPr>
        <p:spPr>
          <a:xfrm>
            <a:off x="8238865" y="5590975"/>
            <a:ext cx="1298753" cy="523220"/>
          </a:xfrm>
          <a:prstGeom prst="rect">
            <a:avLst/>
          </a:prstGeom>
          <a:noFill/>
        </p:spPr>
        <p:txBody>
          <a:bodyPr wrap="none" rtlCol="0">
            <a:spAutoFit/>
          </a:bodyPr>
          <a:lstStyle/>
          <a:p>
            <a:r>
              <a:rPr lang="zh-CN" altLang="en-US" sz="2800" dirty="0"/>
              <a:t>重建</a:t>
            </a:r>
            <a:r>
              <a:rPr lang="en-US" altLang="zh-CN" sz="2800" dirty="0"/>
              <a:t>b0</a:t>
            </a:r>
            <a:endParaRPr lang="zh-CN" altLang="en-US" sz="2800" dirty="0"/>
          </a:p>
        </p:txBody>
      </p:sp>
      <p:sp>
        <p:nvSpPr>
          <p:cNvPr id="90" name="文本框 2"/>
          <p:cNvSpPr txBox="1"/>
          <p:nvPr/>
        </p:nvSpPr>
        <p:spPr>
          <a:xfrm>
            <a:off x="510430" y="1945357"/>
            <a:ext cx="6923690" cy="523220"/>
          </a:xfrm>
          <a:prstGeom prst="rect">
            <a:avLst/>
          </a:prstGeom>
          <a:noFill/>
        </p:spPr>
        <p:txBody>
          <a:bodyPr wrap="none" rtlCol="0">
            <a:spAutoFit/>
          </a:bodyPr>
          <a:lstStyle/>
          <a:p>
            <a:r>
              <a:rPr lang="zh-CN" altLang="en-US" sz="2800" dirty="0"/>
              <a:t>小条带便于同一</a:t>
            </a:r>
            <a:r>
              <a:rPr lang="en-US" altLang="zh-CN" sz="2800" dirty="0"/>
              <a:t>I/O</a:t>
            </a:r>
            <a:r>
              <a:rPr lang="zh-CN" altLang="en-US" sz="2800" dirty="0"/>
              <a:t>并行，但不同</a:t>
            </a:r>
            <a:r>
              <a:rPr lang="en-US" altLang="zh-CN" sz="2800" dirty="0"/>
              <a:t>I/O</a:t>
            </a:r>
            <a:r>
              <a:rPr lang="zh-CN" altLang="en-US" sz="2800" dirty="0"/>
              <a:t>性能差</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文件管理</a:t>
            </a:r>
          </a:p>
        </p:txBody>
      </p:sp>
      <p:sp>
        <p:nvSpPr>
          <p:cNvPr id="4" name="副标题 3"/>
          <p:cNvSpPr>
            <a:spLocks noGrp="1"/>
          </p:cNvSpPr>
          <p:nvPr>
            <p:ph type="subTitle" idx="1"/>
          </p:nvPr>
        </p:nvSpPr>
        <p:spPr/>
        <p:txBody>
          <a:bodyPr/>
          <a:lstStyle/>
          <a:p>
            <a:endParaRPr lang="zh-CN" altLang="en-US"/>
          </a:p>
        </p:txBody>
      </p:sp>
      <p:sp>
        <p:nvSpPr>
          <p:cNvPr id="2" name="灯片编号占位符 1"/>
          <p:cNvSpPr>
            <a:spLocks noGrp="1"/>
          </p:cNvSpPr>
          <p:nvPr>
            <p:ph type="sldNum" sz="quarter" idx="12"/>
          </p:nvPr>
        </p:nvSpPr>
        <p:spPr/>
        <p:txBody>
          <a:bodyPr/>
          <a:lstStyle/>
          <a:p>
            <a:fld id="{D75B5637-C3CB-4C8A-8640-3609C004F1D9}" type="slidenum">
              <a:rPr lang="zh-CN" altLang="en-US" smtClean="0"/>
              <a:t>98</a:t>
            </a:fld>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0C862B9-74E0-4350-9510-4D77239DCB42}" type="slidenum">
              <a:rPr lang="zh-CN" altLang="en-US" smtClean="0"/>
              <a:t>99</a:t>
            </a:fld>
            <a:endParaRPr lang="zh-CN" altLang="en-US"/>
          </a:p>
        </p:txBody>
      </p:sp>
      <p:sp>
        <p:nvSpPr>
          <p:cNvPr id="3" name="标题 1"/>
          <p:cNvSpPr txBox="1"/>
          <p:nvPr/>
        </p:nvSpPr>
        <p:spPr>
          <a:xfrm>
            <a:off x="336155" y="220119"/>
            <a:ext cx="6411485" cy="8462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b="1" dirty="0"/>
              <a:t>文件管理功能</a:t>
            </a:r>
          </a:p>
        </p:txBody>
      </p:sp>
      <p:graphicFrame>
        <p:nvGraphicFramePr>
          <p:cNvPr id="4" name="表格 4"/>
          <p:cNvGraphicFramePr>
            <a:graphicFrameLocks noGrp="1"/>
          </p:cNvGraphicFramePr>
          <p:nvPr/>
        </p:nvGraphicFramePr>
        <p:xfrm>
          <a:off x="4537872" y="769171"/>
          <a:ext cx="935651" cy="5031199"/>
        </p:xfrm>
        <a:graphic>
          <a:graphicData uri="http://schemas.openxmlformats.org/drawingml/2006/table">
            <a:tbl>
              <a:tblPr firstRow="1" bandRow="1">
                <a:tableStyleId>{5C22544A-7EE6-4342-B048-85BDC9FD1C3A}</a:tableStyleId>
              </a:tblPr>
              <a:tblGrid>
                <a:gridCol w="935651">
                  <a:extLst>
                    <a:ext uri="{9D8B030D-6E8A-4147-A177-3AD203B41FA5}">
                      <a16:colId xmlns:a16="http://schemas.microsoft.com/office/drawing/2014/main" val="20000"/>
                    </a:ext>
                  </a:extLst>
                </a:gridCol>
              </a:tblGrid>
              <a:tr h="548308">
                <a:tc>
                  <a:txBody>
                    <a:bodyPr/>
                    <a:lstStyle/>
                    <a:p>
                      <a:pPr algn="ctr"/>
                      <a:r>
                        <a:rPr lang="zh-CN" altLang="en-US" sz="2400" b="0" dirty="0">
                          <a:solidFill>
                            <a:schemeClr val="tx1"/>
                          </a:solidFill>
                        </a:rPr>
                        <a:t>记录</a:t>
                      </a:r>
                    </a:p>
                  </a:txBody>
                  <a:tcPr>
                    <a:noFill/>
                  </a:tcPr>
                </a:tc>
                <a:extLst>
                  <a:ext uri="{0D108BD9-81ED-4DB2-BD59-A6C34878D82A}">
                    <a16:rowId xmlns:a16="http://schemas.microsoft.com/office/drawing/2014/main" val="10000"/>
                  </a:ext>
                </a:extLst>
              </a:tr>
              <a:tr h="498099">
                <a:tc>
                  <a:txBody>
                    <a:bodyPr/>
                    <a:lstStyle/>
                    <a:p>
                      <a:endParaRPr lang="zh-CN" altLang="en-US" dirty="0"/>
                    </a:p>
                  </a:txBody>
                  <a:tcPr>
                    <a:solidFill>
                      <a:srgbClr val="CFD5EA"/>
                    </a:solidFill>
                  </a:tcPr>
                </a:tc>
                <a:extLst>
                  <a:ext uri="{0D108BD9-81ED-4DB2-BD59-A6C34878D82A}">
                    <a16:rowId xmlns:a16="http://schemas.microsoft.com/office/drawing/2014/main" val="10001"/>
                  </a:ext>
                </a:extLst>
              </a:tr>
              <a:tr h="498099">
                <a:tc>
                  <a:txBody>
                    <a:bodyPr/>
                    <a:lstStyle/>
                    <a:p>
                      <a:endParaRPr lang="zh-CN" altLang="en-US" dirty="0"/>
                    </a:p>
                  </a:txBody>
                  <a:tcPr>
                    <a:noFill/>
                  </a:tcPr>
                </a:tc>
                <a:extLst>
                  <a:ext uri="{0D108BD9-81ED-4DB2-BD59-A6C34878D82A}">
                    <a16:rowId xmlns:a16="http://schemas.microsoft.com/office/drawing/2014/main" val="10002"/>
                  </a:ext>
                </a:extLst>
              </a:tr>
              <a:tr h="498099">
                <a:tc>
                  <a:txBody>
                    <a:bodyPr/>
                    <a:lstStyle/>
                    <a:p>
                      <a:endParaRPr lang="zh-CN" altLang="en-US" dirty="0"/>
                    </a:p>
                  </a:txBody>
                  <a:tcPr/>
                </a:tc>
                <a:extLst>
                  <a:ext uri="{0D108BD9-81ED-4DB2-BD59-A6C34878D82A}">
                    <a16:rowId xmlns:a16="http://schemas.microsoft.com/office/drawing/2014/main" val="10003"/>
                  </a:ext>
                </a:extLst>
              </a:tr>
              <a:tr h="498099">
                <a:tc>
                  <a:txBody>
                    <a:bodyPr/>
                    <a:lstStyle/>
                    <a:p>
                      <a:endParaRPr lang="zh-CN" altLang="en-US" dirty="0"/>
                    </a:p>
                  </a:txBody>
                  <a:tcPr>
                    <a:noFill/>
                  </a:tcPr>
                </a:tc>
                <a:extLst>
                  <a:ext uri="{0D108BD9-81ED-4DB2-BD59-A6C34878D82A}">
                    <a16:rowId xmlns:a16="http://schemas.microsoft.com/office/drawing/2014/main" val="10004"/>
                  </a:ext>
                </a:extLst>
              </a:tr>
              <a:tr h="498099">
                <a:tc>
                  <a:txBody>
                    <a:bodyPr/>
                    <a:lstStyle/>
                    <a:p>
                      <a:endParaRPr lang="zh-CN" altLang="en-US" dirty="0"/>
                    </a:p>
                  </a:txBody>
                  <a:tcPr/>
                </a:tc>
                <a:extLst>
                  <a:ext uri="{0D108BD9-81ED-4DB2-BD59-A6C34878D82A}">
                    <a16:rowId xmlns:a16="http://schemas.microsoft.com/office/drawing/2014/main" val="10005"/>
                  </a:ext>
                </a:extLst>
              </a:tr>
              <a:tr h="498099">
                <a:tc>
                  <a:txBody>
                    <a:bodyPr/>
                    <a:lstStyle/>
                    <a:p>
                      <a:endParaRPr lang="zh-CN" altLang="en-US" dirty="0"/>
                    </a:p>
                  </a:txBody>
                  <a:tcPr>
                    <a:noFill/>
                  </a:tcPr>
                </a:tc>
                <a:extLst>
                  <a:ext uri="{0D108BD9-81ED-4DB2-BD59-A6C34878D82A}">
                    <a16:rowId xmlns:a16="http://schemas.microsoft.com/office/drawing/2014/main" val="10006"/>
                  </a:ext>
                </a:extLst>
              </a:tr>
              <a:tr h="498099">
                <a:tc>
                  <a:txBody>
                    <a:bodyPr/>
                    <a:lstStyle/>
                    <a:p>
                      <a:endParaRPr lang="zh-CN" altLang="en-US" dirty="0"/>
                    </a:p>
                  </a:txBody>
                  <a:tcPr/>
                </a:tc>
                <a:extLst>
                  <a:ext uri="{0D108BD9-81ED-4DB2-BD59-A6C34878D82A}">
                    <a16:rowId xmlns:a16="http://schemas.microsoft.com/office/drawing/2014/main" val="10007"/>
                  </a:ext>
                </a:extLst>
              </a:tr>
              <a:tr h="498099">
                <a:tc>
                  <a:txBody>
                    <a:bodyPr/>
                    <a:lstStyle/>
                    <a:p>
                      <a:endParaRPr lang="zh-CN" altLang="en-US" dirty="0"/>
                    </a:p>
                  </a:txBody>
                  <a:tcPr>
                    <a:noFill/>
                  </a:tcPr>
                </a:tc>
                <a:extLst>
                  <a:ext uri="{0D108BD9-81ED-4DB2-BD59-A6C34878D82A}">
                    <a16:rowId xmlns:a16="http://schemas.microsoft.com/office/drawing/2014/main" val="10008"/>
                  </a:ext>
                </a:extLst>
              </a:tr>
              <a:tr h="498099">
                <a:tc>
                  <a:txBody>
                    <a:bodyPr/>
                    <a:lstStyle/>
                    <a:p>
                      <a:endParaRPr lang="zh-CN" altLang="en-US" dirty="0"/>
                    </a:p>
                  </a:txBody>
                  <a:tcPr/>
                </a:tc>
                <a:extLst>
                  <a:ext uri="{0D108BD9-81ED-4DB2-BD59-A6C34878D82A}">
                    <a16:rowId xmlns:a16="http://schemas.microsoft.com/office/drawing/2014/main" val="10009"/>
                  </a:ext>
                </a:extLst>
              </a:tr>
            </a:tbl>
          </a:graphicData>
        </a:graphic>
      </p:graphicFrame>
      <p:graphicFrame>
        <p:nvGraphicFramePr>
          <p:cNvPr id="5" name="表格 4"/>
          <p:cNvGraphicFramePr>
            <a:graphicFrameLocks noGrp="1"/>
          </p:cNvGraphicFramePr>
          <p:nvPr/>
        </p:nvGraphicFramePr>
        <p:xfrm>
          <a:off x="6853628" y="798667"/>
          <a:ext cx="1100944" cy="4546846"/>
        </p:xfrm>
        <a:graphic>
          <a:graphicData uri="http://schemas.openxmlformats.org/drawingml/2006/table">
            <a:tbl>
              <a:tblPr firstRow="1" bandRow="1">
                <a:tableStyleId>{5C22544A-7EE6-4342-B048-85BDC9FD1C3A}</a:tableStyleId>
              </a:tblPr>
              <a:tblGrid>
                <a:gridCol w="1100944">
                  <a:extLst>
                    <a:ext uri="{9D8B030D-6E8A-4147-A177-3AD203B41FA5}">
                      <a16:colId xmlns:a16="http://schemas.microsoft.com/office/drawing/2014/main" val="20000"/>
                    </a:ext>
                  </a:extLst>
                </a:gridCol>
              </a:tblGrid>
              <a:tr h="955010">
                <a:tc>
                  <a:txBody>
                    <a:bodyPr/>
                    <a:lstStyle/>
                    <a:p>
                      <a:pPr algn="ctr"/>
                      <a:r>
                        <a:rPr lang="zh-CN" altLang="en-US" sz="2000" b="0" dirty="0">
                          <a:solidFill>
                            <a:schemeClr val="tx1"/>
                          </a:solidFill>
                        </a:rPr>
                        <a:t>内存缓冲区的物理块</a:t>
                      </a:r>
                    </a:p>
                  </a:txBody>
                  <a:tcPr>
                    <a:noFill/>
                  </a:tcPr>
                </a:tc>
                <a:extLst>
                  <a:ext uri="{0D108BD9-81ED-4DB2-BD59-A6C34878D82A}">
                    <a16:rowId xmlns:a16="http://schemas.microsoft.com/office/drawing/2014/main" val="10000"/>
                  </a:ext>
                </a:extLst>
              </a:tr>
              <a:tr h="821400">
                <a:tc>
                  <a:txBody>
                    <a:bodyPr/>
                    <a:lstStyle/>
                    <a:p>
                      <a:endParaRPr lang="zh-CN" altLang="en-US" dirty="0"/>
                    </a:p>
                  </a:txBody>
                  <a:tcPr>
                    <a:solidFill>
                      <a:srgbClr val="CFD5EA"/>
                    </a:solidFill>
                  </a:tcPr>
                </a:tc>
                <a:extLst>
                  <a:ext uri="{0D108BD9-81ED-4DB2-BD59-A6C34878D82A}">
                    <a16:rowId xmlns:a16="http://schemas.microsoft.com/office/drawing/2014/main" val="10001"/>
                  </a:ext>
                </a:extLst>
              </a:tr>
              <a:tr h="520354">
                <a:tc>
                  <a:txBody>
                    <a:bodyPr/>
                    <a:lstStyle/>
                    <a:p>
                      <a:endParaRPr lang="zh-CN" altLang="en-US" dirty="0"/>
                    </a:p>
                  </a:txBody>
                  <a:tcPr>
                    <a:noFill/>
                  </a:tcPr>
                </a:tc>
                <a:extLst>
                  <a:ext uri="{0D108BD9-81ED-4DB2-BD59-A6C34878D82A}">
                    <a16:rowId xmlns:a16="http://schemas.microsoft.com/office/drawing/2014/main" val="10002"/>
                  </a:ext>
                </a:extLst>
              </a:tr>
              <a:tr h="821400">
                <a:tc>
                  <a:txBody>
                    <a:bodyPr/>
                    <a:lstStyle/>
                    <a:p>
                      <a:endParaRPr lang="zh-CN" altLang="en-US" dirty="0"/>
                    </a:p>
                  </a:txBody>
                  <a:tcPr/>
                </a:tc>
                <a:extLst>
                  <a:ext uri="{0D108BD9-81ED-4DB2-BD59-A6C34878D82A}">
                    <a16:rowId xmlns:a16="http://schemas.microsoft.com/office/drawing/2014/main" val="10003"/>
                  </a:ext>
                </a:extLst>
              </a:tr>
              <a:tr h="556452">
                <a:tc>
                  <a:txBody>
                    <a:bodyPr/>
                    <a:lstStyle/>
                    <a:p>
                      <a:endParaRPr lang="zh-CN" altLang="en-US" dirty="0"/>
                    </a:p>
                  </a:txBody>
                  <a:tcPr>
                    <a:noFill/>
                  </a:tcPr>
                </a:tc>
                <a:extLst>
                  <a:ext uri="{0D108BD9-81ED-4DB2-BD59-A6C34878D82A}">
                    <a16:rowId xmlns:a16="http://schemas.microsoft.com/office/drawing/2014/main" val="10004"/>
                  </a:ext>
                </a:extLst>
              </a:tr>
              <a:tr h="821400">
                <a:tc>
                  <a:txBody>
                    <a:bodyPr/>
                    <a:lstStyle/>
                    <a:p>
                      <a:endParaRPr lang="zh-CN" altLang="en-US" dirty="0"/>
                    </a:p>
                  </a:txBody>
                  <a:tcPr/>
                </a:tc>
                <a:extLst>
                  <a:ext uri="{0D108BD9-81ED-4DB2-BD59-A6C34878D82A}">
                    <a16:rowId xmlns:a16="http://schemas.microsoft.com/office/drawing/2014/main" val="10005"/>
                  </a:ext>
                </a:extLst>
              </a:tr>
            </a:tbl>
          </a:graphicData>
        </a:graphic>
      </p:graphicFrame>
      <p:graphicFrame>
        <p:nvGraphicFramePr>
          <p:cNvPr id="6" name="表格 5"/>
          <p:cNvGraphicFramePr>
            <a:graphicFrameLocks noGrp="1"/>
          </p:cNvGraphicFramePr>
          <p:nvPr/>
        </p:nvGraphicFramePr>
        <p:xfrm>
          <a:off x="9216869" y="803176"/>
          <a:ext cx="1100944" cy="4546846"/>
        </p:xfrm>
        <a:graphic>
          <a:graphicData uri="http://schemas.openxmlformats.org/drawingml/2006/table">
            <a:tbl>
              <a:tblPr firstRow="1" bandRow="1">
                <a:tableStyleId>{5C22544A-7EE6-4342-B048-85BDC9FD1C3A}</a:tableStyleId>
              </a:tblPr>
              <a:tblGrid>
                <a:gridCol w="1100944">
                  <a:extLst>
                    <a:ext uri="{9D8B030D-6E8A-4147-A177-3AD203B41FA5}">
                      <a16:colId xmlns:a16="http://schemas.microsoft.com/office/drawing/2014/main" val="20000"/>
                    </a:ext>
                  </a:extLst>
                </a:gridCol>
              </a:tblGrid>
              <a:tr h="955010">
                <a:tc>
                  <a:txBody>
                    <a:bodyPr/>
                    <a:lstStyle/>
                    <a:p>
                      <a:pPr algn="ctr"/>
                      <a:r>
                        <a:rPr lang="zh-CN" altLang="en-US" sz="2000" b="0" dirty="0">
                          <a:solidFill>
                            <a:schemeClr val="tx1"/>
                          </a:solidFill>
                        </a:rPr>
                        <a:t>辅存</a:t>
                      </a:r>
                      <a:endParaRPr lang="en-US" altLang="zh-CN" sz="2000" b="0" dirty="0">
                        <a:solidFill>
                          <a:schemeClr val="tx1"/>
                        </a:solidFill>
                      </a:endParaRPr>
                    </a:p>
                    <a:p>
                      <a:pPr algn="ctr"/>
                      <a:r>
                        <a:rPr lang="en-US" altLang="zh-CN" sz="2000" b="0" dirty="0">
                          <a:solidFill>
                            <a:schemeClr val="tx1"/>
                          </a:solidFill>
                        </a:rPr>
                        <a:t>(</a:t>
                      </a:r>
                      <a:r>
                        <a:rPr lang="zh-CN" altLang="en-US" sz="2000" b="0" dirty="0">
                          <a:solidFill>
                            <a:schemeClr val="tx1"/>
                          </a:solidFill>
                        </a:rPr>
                        <a:t>磁盘</a:t>
                      </a:r>
                      <a:r>
                        <a:rPr lang="en-US" altLang="zh-CN" sz="2000" b="0" dirty="0">
                          <a:solidFill>
                            <a:schemeClr val="tx1"/>
                          </a:solidFill>
                        </a:rPr>
                        <a:t>)</a:t>
                      </a:r>
                    </a:p>
                    <a:p>
                      <a:pPr algn="ctr"/>
                      <a:r>
                        <a:rPr lang="zh-CN" altLang="en-US" sz="2000" b="0" dirty="0">
                          <a:solidFill>
                            <a:schemeClr val="tx1"/>
                          </a:solidFill>
                        </a:rPr>
                        <a:t>物理块</a:t>
                      </a:r>
                    </a:p>
                  </a:txBody>
                  <a:tcPr>
                    <a:noFill/>
                  </a:tcPr>
                </a:tc>
                <a:extLst>
                  <a:ext uri="{0D108BD9-81ED-4DB2-BD59-A6C34878D82A}">
                    <a16:rowId xmlns:a16="http://schemas.microsoft.com/office/drawing/2014/main" val="10000"/>
                  </a:ext>
                </a:extLst>
              </a:tr>
              <a:tr h="821400">
                <a:tc>
                  <a:txBody>
                    <a:bodyPr/>
                    <a:lstStyle/>
                    <a:p>
                      <a:endParaRPr lang="zh-CN" altLang="en-US" dirty="0"/>
                    </a:p>
                  </a:txBody>
                  <a:tcPr>
                    <a:solidFill>
                      <a:srgbClr val="CFD5EA"/>
                    </a:solidFill>
                  </a:tcPr>
                </a:tc>
                <a:extLst>
                  <a:ext uri="{0D108BD9-81ED-4DB2-BD59-A6C34878D82A}">
                    <a16:rowId xmlns:a16="http://schemas.microsoft.com/office/drawing/2014/main" val="10001"/>
                  </a:ext>
                </a:extLst>
              </a:tr>
              <a:tr h="520354">
                <a:tc>
                  <a:txBody>
                    <a:bodyPr/>
                    <a:lstStyle/>
                    <a:p>
                      <a:endParaRPr lang="zh-CN" altLang="en-US" dirty="0"/>
                    </a:p>
                  </a:txBody>
                  <a:tcPr>
                    <a:noFill/>
                  </a:tcPr>
                </a:tc>
                <a:extLst>
                  <a:ext uri="{0D108BD9-81ED-4DB2-BD59-A6C34878D82A}">
                    <a16:rowId xmlns:a16="http://schemas.microsoft.com/office/drawing/2014/main" val="10002"/>
                  </a:ext>
                </a:extLst>
              </a:tr>
              <a:tr h="821400">
                <a:tc>
                  <a:txBody>
                    <a:bodyPr/>
                    <a:lstStyle/>
                    <a:p>
                      <a:endParaRPr lang="zh-CN" altLang="en-US" dirty="0"/>
                    </a:p>
                  </a:txBody>
                  <a:tcPr/>
                </a:tc>
                <a:extLst>
                  <a:ext uri="{0D108BD9-81ED-4DB2-BD59-A6C34878D82A}">
                    <a16:rowId xmlns:a16="http://schemas.microsoft.com/office/drawing/2014/main" val="10003"/>
                  </a:ext>
                </a:extLst>
              </a:tr>
              <a:tr h="556452">
                <a:tc>
                  <a:txBody>
                    <a:bodyPr/>
                    <a:lstStyle/>
                    <a:p>
                      <a:endParaRPr lang="zh-CN" altLang="en-US" dirty="0"/>
                    </a:p>
                  </a:txBody>
                  <a:tcPr>
                    <a:noFill/>
                  </a:tcPr>
                </a:tc>
                <a:extLst>
                  <a:ext uri="{0D108BD9-81ED-4DB2-BD59-A6C34878D82A}">
                    <a16:rowId xmlns:a16="http://schemas.microsoft.com/office/drawing/2014/main" val="10004"/>
                  </a:ext>
                </a:extLst>
              </a:tr>
              <a:tr h="821400">
                <a:tc>
                  <a:txBody>
                    <a:bodyPr/>
                    <a:lstStyle/>
                    <a:p>
                      <a:endParaRPr lang="zh-CN" altLang="en-US" dirty="0"/>
                    </a:p>
                  </a:txBody>
                  <a:tcPr/>
                </a:tc>
                <a:extLst>
                  <a:ext uri="{0D108BD9-81ED-4DB2-BD59-A6C34878D82A}">
                    <a16:rowId xmlns:a16="http://schemas.microsoft.com/office/drawing/2014/main" val="10005"/>
                  </a:ext>
                </a:extLst>
              </a:tr>
            </a:tbl>
          </a:graphicData>
        </a:graphic>
      </p:graphicFrame>
      <p:graphicFrame>
        <p:nvGraphicFramePr>
          <p:cNvPr id="7" name="表格 7"/>
          <p:cNvGraphicFramePr>
            <a:graphicFrameLocks noGrp="1"/>
          </p:cNvGraphicFramePr>
          <p:nvPr/>
        </p:nvGraphicFramePr>
        <p:xfrm>
          <a:off x="2317976" y="1286612"/>
          <a:ext cx="935651" cy="3664531"/>
        </p:xfrm>
        <a:graphic>
          <a:graphicData uri="http://schemas.openxmlformats.org/drawingml/2006/table">
            <a:tbl>
              <a:tblPr firstRow="1" bandRow="1">
                <a:tableStyleId>{5C22544A-7EE6-4342-B048-85BDC9FD1C3A}</a:tableStyleId>
              </a:tblPr>
              <a:tblGrid>
                <a:gridCol w="935651">
                  <a:extLst>
                    <a:ext uri="{9D8B030D-6E8A-4147-A177-3AD203B41FA5}">
                      <a16:colId xmlns:a16="http://schemas.microsoft.com/office/drawing/2014/main" val="20000"/>
                    </a:ext>
                  </a:extLst>
                </a:gridCol>
              </a:tblGrid>
              <a:tr h="755930">
                <a:tc>
                  <a:txBody>
                    <a:bodyPr/>
                    <a:lstStyle/>
                    <a:p>
                      <a:pPr algn="ctr"/>
                      <a:r>
                        <a:rPr lang="zh-CN" altLang="en-US" sz="2400" b="0" dirty="0">
                          <a:solidFill>
                            <a:schemeClr val="tx1"/>
                          </a:solidFill>
                        </a:rPr>
                        <a:t>文件</a:t>
                      </a:r>
                      <a:endParaRPr lang="en-US" altLang="zh-CN" sz="2400" b="0" dirty="0">
                        <a:solidFill>
                          <a:schemeClr val="tx1"/>
                        </a:solidFill>
                      </a:endParaRPr>
                    </a:p>
                    <a:p>
                      <a:pPr algn="ctr"/>
                      <a:r>
                        <a:rPr lang="zh-CN" altLang="en-US" sz="2400" b="0" dirty="0">
                          <a:solidFill>
                            <a:schemeClr val="tx1"/>
                          </a:solidFill>
                        </a:rPr>
                        <a:t>组织</a:t>
                      </a:r>
                    </a:p>
                  </a:txBody>
                  <a:tcPr>
                    <a:noFill/>
                  </a:tcPr>
                </a:tc>
                <a:extLst>
                  <a:ext uri="{0D108BD9-81ED-4DB2-BD59-A6C34878D82A}">
                    <a16:rowId xmlns:a16="http://schemas.microsoft.com/office/drawing/2014/main" val="10000"/>
                  </a:ext>
                </a:extLst>
              </a:tr>
              <a:tr h="2841571">
                <a:tc>
                  <a:txBody>
                    <a:bodyPr/>
                    <a:lstStyle/>
                    <a:p>
                      <a:endParaRPr lang="zh-CN" altLang="en-US" dirty="0"/>
                    </a:p>
                  </a:txBody>
                  <a:tcPr/>
                </a:tc>
                <a:extLst>
                  <a:ext uri="{0D108BD9-81ED-4DB2-BD59-A6C34878D82A}">
                    <a16:rowId xmlns:a16="http://schemas.microsoft.com/office/drawing/2014/main" val="10001"/>
                  </a:ext>
                </a:extLst>
              </a:tr>
            </a:tbl>
          </a:graphicData>
        </a:graphic>
      </p:graphicFrame>
      <p:cxnSp>
        <p:nvCxnSpPr>
          <p:cNvPr id="9" name="直接箭头连接符 8"/>
          <p:cNvCxnSpPr>
            <a:stCxn id="38" idx="3"/>
            <a:endCxn id="7" idx="1"/>
          </p:cNvCxnSpPr>
          <p:nvPr/>
        </p:nvCxnSpPr>
        <p:spPr>
          <a:xfrm flipV="1">
            <a:off x="1171728" y="3118877"/>
            <a:ext cx="1146248"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文本框 11"/>
          <p:cNvSpPr txBox="1"/>
          <p:nvPr/>
        </p:nvSpPr>
        <p:spPr>
          <a:xfrm>
            <a:off x="1133848" y="3118878"/>
            <a:ext cx="954107" cy="707886"/>
          </a:xfrm>
          <a:prstGeom prst="rect">
            <a:avLst/>
          </a:prstGeom>
          <a:noFill/>
        </p:spPr>
        <p:txBody>
          <a:bodyPr wrap="none" rtlCol="0">
            <a:spAutoFit/>
          </a:bodyPr>
          <a:lstStyle/>
          <a:p>
            <a:pPr algn="ctr"/>
            <a:r>
              <a:rPr lang="zh-CN" altLang="en-US" sz="2000" dirty="0"/>
              <a:t>操作</a:t>
            </a:r>
            <a:endParaRPr lang="en-US" altLang="zh-CN" sz="2000" dirty="0"/>
          </a:p>
          <a:p>
            <a:pPr algn="ctr"/>
            <a:r>
              <a:rPr lang="zh-CN" altLang="en-US" sz="2000" dirty="0"/>
              <a:t>文件名</a:t>
            </a:r>
          </a:p>
        </p:txBody>
      </p:sp>
      <p:cxnSp>
        <p:nvCxnSpPr>
          <p:cNvPr id="13" name="直接箭头连接符 12"/>
          <p:cNvCxnSpPr/>
          <p:nvPr/>
        </p:nvCxnSpPr>
        <p:spPr>
          <a:xfrm>
            <a:off x="3245140" y="3134034"/>
            <a:ext cx="1349187"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4" name="文本框 13"/>
          <p:cNvSpPr txBox="1"/>
          <p:nvPr/>
        </p:nvSpPr>
        <p:spPr>
          <a:xfrm>
            <a:off x="3281147" y="3172761"/>
            <a:ext cx="1210588" cy="707886"/>
          </a:xfrm>
          <a:prstGeom prst="rect">
            <a:avLst/>
          </a:prstGeom>
          <a:noFill/>
        </p:spPr>
        <p:txBody>
          <a:bodyPr wrap="none" rtlCol="0">
            <a:spAutoFit/>
          </a:bodyPr>
          <a:lstStyle/>
          <a:p>
            <a:pPr algn="ctr"/>
            <a:r>
              <a:rPr lang="zh-CN" altLang="en-US" sz="2000" dirty="0"/>
              <a:t>文件操作</a:t>
            </a:r>
            <a:endParaRPr lang="en-US" altLang="zh-CN" sz="2000" dirty="0"/>
          </a:p>
          <a:p>
            <a:pPr algn="ctr"/>
            <a:r>
              <a:rPr lang="zh-CN" altLang="en-US" sz="2000" dirty="0"/>
              <a:t>函数</a:t>
            </a:r>
          </a:p>
        </p:txBody>
      </p:sp>
      <p:cxnSp>
        <p:nvCxnSpPr>
          <p:cNvPr id="16" name="直接箭头连接符 15"/>
          <p:cNvCxnSpPr>
            <a:endCxn id="6" idx="3"/>
          </p:cNvCxnSpPr>
          <p:nvPr/>
        </p:nvCxnSpPr>
        <p:spPr>
          <a:xfrm flipH="1">
            <a:off x="10317813" y="3076599"/>
            <a:ext cx="1662823"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7" name="文本框 16"/>
          <p:cNvSpPr txBox="1"/>
          <p:nvPr/>
        </p:nvSpPr>
        <p:spPr>
          <a:xfrm>
            <a:off x="10667456" y="3172761"/>
            <a:ext cx="1210588" cy="707886"/>
          </a:xfrm>
          <a:prstGeom prst="rect">
            <a:avLst/>
          </a:prstGeom>
          <a:noFill/>
        </p:spPr>
        <p:txBody>
          <a:bodyPr wrap="none" rtlCol="0">
            <a:spAutoFit/>
          </a:bodyPr>
          <a:lstStyle/>
          <a:p>
            <a:pPr algn="ctr"/>
            <a:r>
              <a:rPr lang="zh-CN" altLang="en-US" sz="2000" dirty="0"/>
              <a:t>空闲空间</a:t>
            </a:r>
            <a:endParaRPr lang="en-US" altLang="zh-CN" sz="2000" dirty="0"/>
          </a:p>
          <a:p>
            <a:pPr algn="ctr"/>
            <a:r>
              <a:rPr lang="zh-CN" altLang="en-US" sz="2000" dirty="0"/>
              <a:t>管理</a:t>
            </a:r>
          </a:p>
        </p:txBody>
      </p:sp>
      <p:sp>
        <p:nvSpPr>
          <p:cNvPr id="21" name="文本框 20"/>
          <p:cNvSpPr txBox="1"/>
          <p:nvPr/>
        </p:nvSpPr>
        <p:spPr>
          <a:xfrm>
            <a:off x="5755859" y="1506773"/>
            <a:ext cx="697627" cy="400110"/>
          </a:xfrm>
          <a:prstGeom prst="rect">
            <a:avLst/>
          </a:prstGeom>
          <a:noFill/>
        </p:spPr>
        <p:txBody>
          <a:bodyPr wrap="none" rtlCol="0">
            <a:spAutoFit/>
          </a:bodyPr>
          <a:lstStyle/>
          <a:p>
            <a:pPr algn="ctr"/>
            <a:r>
              <a:rPr lang="zh-CN" altLang="en-US" sz="2000" dirty="0"/>
              <a:t>组块</a:t>
            </a:r>
          </a:p>
        </p:txBody>
      </p:sp>
      <p:cxnSp>
        <p:nvCxnSpPr>
          <p:cNvPr id="23" name="直接箭头连接符 22"/>
          <p:cNvCxnSpPr/>
          <p:nvPr/>
        </p:nvCxnSpPr>
        <p:spPr>
          <a:xfrm flipV="1">
            <a:off x="5473523" y="3118878"/>
            <a:ext cx="1274117" cy="15156"/>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25" name="直接箭头连接符 24"/>
          <p:cNvCxnSpPr>
            <a:stCxn id="21" idx="2"/>
          </p:cNvCxnSpPr>
          <p:nvPr/>
        </p:nvCxnSpPr>
        <p:spPr>
          <a:xfrm flipH="1">
            <a:off x="6104672" y="1906883"/>
            <a:ext cx="1" cy="121957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6" name="文本框 25"/>
          <p:cNvSpPr txBox="1"/>
          <p:nvPr/>
        </p:nvSpPr>
        <p:spPr>
          <a:xfrm>
            <a:off x="8236907" y="1091274"/>
            <a:ext cx="697627" cy="707886"/>
          </a:xfrm>
          <a:prstGeom prst="rect">
            <a:avLst/>
          </a:prstGeom>
          <a:noFill/>
        </p:spPr>
        <p:txBody>
          <a:bodyPr wrap="none" rtlCol="0">
            <a:spAutoFit/>
          </a:bodyPr>
          <a:lstStyle/>
          <a:p>
            <a:pPr algn="ctr"/>
            <a:r>
              <a:rPr lang="zh-CN" altLang="en-US" sz="2000" dirty="0"/>
              <a:t>磁盘</a:t>
            </a:r>
            <a:endParaRPr lang="en-US" altLang="zh-CN" sz="2000" dirty="0"/>
          </a:p>
          <a:p>
            <a:pPr algn="ctr"/>
            <a:r>
              <a:rPr lang="zh-CN" altLang="en-US" sz="2000" dirty="0"/>
              <a:t>调度</a:t>
            </a:r>
          </a:p>
        </p:txBody>
      </p:sp>
      <p:cxnSp>
        <p:nvCxnSpPr>
          <p:cNvPr id="27" name="直接箭头连接符 26"/>
          <p:cNvCxnSpPr/>
          <p:nvPr/>
        </p:nvCxnSpPr>
        <p:spPr>
          <a:xfrm flipV="1">
            <a:off x="8029339" y="3134034"/>
            <a:ext cx="1274117" cy="15156"/>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cxnSp>
        <p:nvCxnSpPr>
          <p:cNvPr id="28" name="直接箭头连接符 27"/>
          <p:cNvCxnSpPr>
            <a:stCxn id="26" idx="2"/>
          </p:cNvCxnSpPr>
          <p:nvPr/>
        </p:nvCxnSpPr>
        <p:spPr>
          <a:xfrm>
            <a:off x="8585721" y="1799160"/>
            <a:ext cx="24879" cy="13272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0" name="文本框 29"/>
          <p:cNvSpPr txBox="1"/>
          <p:nvPr/>
        </p:nvSpPr>
        <p:spPr>
          <a:xfrm>
            <a:off x="8361665" y="3172761"/>
            <a:ext cx="609462" cy="461665"/>
          </a:xfrm>
          <a:prstGeom prst="rect">
            <a:avLst/>
          </a:prstGeom>
          <a:noFill/>
        </p:spPr>
        <p:txBody>
          <a:bodyPr wrap="none" rtlCol="0">
            <a:spAutoFit/>
          </a:bodyPr>
          <a:lstStyle/>
          <a:p>
            <a:pPr algn="ctr"/>
            <a:r>
              <a:rPr lang="en-US" altLang="zh-CN" sz="2400" dirty="0"/>
              <a:t>I/O</a:t>
            </a:r>
            <a:endParaRPr lang="zh-CN" altLang="en-US" sz="2400" dirty="0"/>
          </a:p>
        </p:txBody>
      </p:sp>
      <p:sp>
        <p:nvSpPr>
          <p:cNvPr id="31" name="文本框 30"/>
          <p:cNvSpPr txBox="1"/>
          <p:nvPr/>
        </p:nvSpPr>
        <p:spPr>
          <a:xfrm>
            <a:off x="1262558" y="1460606"/>
            <a:ext cx="697627" cy="707886"/>
          </a:xfrm>
          <a:prstGeom prst="rect">
            <a:avLst/>
          </a:prstGeom>
          <a:noFill/>
        </p:spPr>
        <p:txBody>
          <a:bodyPr wrap="none" rtlCol="0">
            <a:spAutoFit/>
          </a:bodyPr>
          <a:lstStyle/>
          <a:p>
            <a:pPr algn="ctr"/>
            <a:r>
              <a:rPr lang="zh-CN" altLang="en-US" sz="2000" dirty="0"/>
              <a:t>目录</a:t>
            </a:r>
            <a:endParaRPr lang="en-US" altLang="zh-CN" sz="2000" dirty="0"/>
          </a:p>
          <a:p>
            <a:pPr algn="ctr"/>
            <a:r>
              <a:rPr lang="zh-CN" altLang="en-US" sz="2000" dirty="0"/>
              <a:t>管理</a:t>
            </a:r>
          </a:p>
        </p:txBody>
      </p:sp>
      <p:cxnSp>
        <p:nvCxnSpPr>
          <p:cNvPr id="32" name="直接箭头连接符 31"/>
          <p:cNvCxnSpPr>
            <a:stCxn id="31" idx="2"/>
          </p:cNvCxnSpPr>
          <p:nvPr/>
        </p:nvCxnSpPr>
        <p:spPr>
          <a:xfrm flipH="1">
            <a:off x="1611370" y="2168492"/>
            <a:ext cx="2" cy="91179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3" name="文本框 32"/>
          <p:cNvSpPr txBox="1"/>
          <p:nvPr/>
        </p:nvSpPr>
        <p:spPr>
          <a:xfrm>
            <a:off x="1141497" y="4469524"/>
            <a:ext cx="954107" cy="707886"/>
          </a:xfrm>
          <a:prstGeom prst="rect">
            <a:avLst/>
          </a:prstGeom>
          <a:noFill/>
        </p:spPr>
        <p:txBody>
          <a:bodyPr wrap="none" rtlCol="0">
            <a:spAutoFit/>
          </a:bodyPr>
          <a:lstStyle/>
          <a:p>
            <a:pPr algn="ctr"/>
            <a:r>
              <a:rPr lang="zh-CN" altLang="en-US" sz="2000" dirty="0"/>
              <a:t>用户访</a:t>
            </a:r>
            <a:endParaRPr lang="en-US" altLang="zh-CN" sz="2000" dirty="0"/>
          </a:p>
          <a:p>
            <a:pPr algn="ctr"/>
            <a:r>
              <a:rPr lang="zh-CN" altLang="en-US" sz="2000" dirty="0"/>
              <a:t>问控制</a:t>
            </a:r>
          </a:p>
        </p:txBody>
      </p:sp>
      <p:cxnSp>
        <p:nvCxnSpPr>
          <p:cNvPr id="34" name="直接箭头连接符 33"/>
          <p:cNvCxnSpPr>
            <a:stCxn id="33" idx="0"/>
            <a:endCxn id="12" idx="2"/>
          </p:cNvCxnSpPr>
          <p:nvPr/>
        </p:nvCxnSpPr>
        <p:spPr>
          <a:xfrm flipH="1" flipV="1">
            <a:off x="1610902" y="3826764"/>
            <a:ext cx="7649" cy="64276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8" name="文本框 37"/>
          <p:cNvSpPr txBox="1"/>
          <p:nvPr/>
        </p:nvSpPr>
        <p:spPr>
          <a:xfrm>
            <a:off x="-38860" y="2764935"/>
            <a:ext cx="1210588" cy="707886"/>
          </a:xfrm>
          <a:prstGeom prst="rect">
            <a:avLst/>
          </a:prstGeom>
          <a:noFill/>
        </p:spPr>
        <p:txBody>
          <a:bodyPr wrap="none" rtlCol="0">
            <a:spAutoFit/>
          </a:bodyPr>
          <a:lstStyle/>
          <a:p>
            <a:pPr algn="ctr"/>
            <a:r>
              <a:rPr lang="zh-CN" altLang="en-US" sz="2000" dirty="0"/>
              <a:t>用户和</a:t>
            </a:r>
            <a:endParaRPr lang="en-US" altLang="zh-CN" sz="2000" dirty="0"/>
          </a:p>
          <a:p>
            <a:pPr algn="ctr"/>
            <a:r>
              <a:rPr lang="zh-CN" altLang="en-US" sz="2000" dirty="0"/>
              <a:t>程序命令</a:t>
            </a:r>
          </a:p>
        </p:txBody>
      </p:sp>
      <p:cxnSp>
        <p:nvCxnSpPr>
          <p:cNvPr id="43" name="直接箭头连接符 42"/>
          <p:cNvCxnSpPr/>
          <p:nvPr/>
        </p:nvCxnSpPr>
        <p:spPr>
          <a:xfrm>
            <a:off x="18323" y="5931312"/>
            <a:ext cx="5455200" cy="0"/>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sp>
        <p:nvSpPr>
          <p:cNvPr id="45" name="文本框 44"/>
          <p:cNvSpPr txBox="1"/>
          <p:nvPr/>
        </p:nvSpPr>
        <p:spPr>
          <a:xfrm>
            <a:off x="1569438" y="5957250"/>
            <a:ext cx="1980029" cy="400110"/>
          </a:xfrm>
          <a:prstGeom prst="rect">
            <a:avLst/>
          </a:prstGeom>
          <a:noFill/>
        </p:spPr>
        <p:txBody>
          <a:bodyPr wrap="none" rtlCol="0">
            <a:spAutoFit/>
          </a:bodyPr>
          <a:lstStyle/>
          <a:p>
            <a:pPr algn="ctr"/>
            <a:r>
              <a:rPr lang="zh-CN" altLang="en-US" sz="2000" dirty="0"/>
              <a:t>文件系统关注点</a:t>
            </a:r>
          </a:p>
        </p:txBody>
      </p:sp>
      <p:cxnSp>
        <p:nvCxnSpPr>
          <p:cNvPr id="46" name="直接箭头连接符 45"/>
          <p:cNvCxnSpPr/>
          <p:nvPr/>
        </p:nvCxnSpPr>
        <p:spPr>
          <a:xfrm>
            <a:off x="4553557" y="6207585"/>
            <a:ext cx="7549953" cy="0"/>
          </a:xfrm>
          <a:prstGeom prst="straightConnector1">
            <a:avLst/>
          </a:prstGeom>
          <a:ln w="57150">
            <a:headEnd type="triangle"/>
            <a:tailEnd type="triangle"/>
          </a:ln>
        </p:spPr>
        <p:style>
          <a:lnRef idx="3">
            <a:schemeClr val="dk1"/>
          </a:lnRef>
          <a:fillRef idx="0">
            <a:schemeClr val="dk1"/>
          </a:fillRef>
          <a:effectRef idx="2">
            <a:schemeClr val="dk1"/>
          </a:effectRef>
          <a:fontRef idx="minor">
            <a:schemeClr val="tx1"/>
          </a:fontRef>
        </p:style>
      </p:cxnSp>
      <p:sp>
        <p:nvSpPr>
          <p:cNvPr id="47" name="文本框 46"/>
          <p:cNvSpPr txBox="1"/>
          <p:nvPr/>
        </p:nvSpPr>
        <p:spPr>
          <a:xfrm>
            <a:off x="8137568" y="6245874"/>
            <a:ext cx="1279517" cy="400110"/>
          </a:xfrm>
          <a:prstGeom prst="rect">
            <a:avLst/>
          </a:prstGeom>
          <a:noFill/>
        </p:spPr>
        <p:txBody>
          <a:bodyPr wrap="none" rtlCol="0">
            <a:spAutoFit/>
          </a:bodyPr>
          <a:lstStyle/>
          <a:p>
            <a:pPr algn="ctr"/>
            <a:r>
              <a:rPr lang="en-US" altLang="zh-CN" sz="2000" dirty="0"/>
              <a:t>OS</a:t>
            </a:r>
            <a:r>
              <a:rPr lang="zh-CN" altLang="en-US" sz="2000" dirty="0"/>
              <a:t>关注点</a:t>
            </a:r>
          </a:p>
        </p:txBody>
      </p:sp>
      <p:sp>
        <p:nvSpPr>
          <p:cNvPr id="49" name="文本框 48"/>
          <p:cNvSpPr txBox="1"/>
          <p:nvPr/>
        </p:nvSpPr>
        <p:spPr>
          <a:xfrm>
            <a:off x="3557908" y="1490593"/>
            <a:ext cx="697627" cy="707886"/>
          </a:xfrm>
          <a:prstGeom prst="rect">
            <a:avLst/>
          </a:prstGeom>
          <a:noFill/>
        </p:spPr>
        <p:txBody>
          <a:bodyPr wrap="none" rtlCol="0">
            <a:spAutoFit/>
          </a:bodyPr>
          <a:lstStyle/>
          <a:p>
            <a:pPr algn="ctr"/>
            <a:r>
              <a:rPr lang="zh-CN" altLang="en-US" sz="2000" dirty="0"/>
              <a:t>访问</a:t>
            </a:r>
            <a:endParaRPr lang="en-US" altLang="zh-CN" sz="2000" dirty="0"/>
          </a:p>
          <a:p>
            <a:pPr algn="ctr"/>
            <a:r>
              <a:rPr lang="zh-CN" altLang="en-US" sz="2000" dirty="0"/>
              <a:t>方法</a:t>
            </a:r>
          </a:p>
        </p:txBody>
      </p:sp>
      <p:cxnSp>
        <p:nvCxnSpPr>
          <p:cNvPr id="50" name="直接箭头连接符 49"/>
          <p:cNvCxnSpPr>
            <a:stCxn id="49" idx="2"/>
          </p:cNvCxnSpPr>
          <p:nvPr/>
        </p:nvCxnSpPr>
        <p:spPr>
          <a:xfrm>
            <a:off x="3906722" y="2198479"/>
            <a:ext cx="1" cy="91179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5" name="文本框 34"/>
          <p:cNvSpPr txBox="1"/>
          <p:nvPr/>
        </p:nvSpPr>
        <p:spPr>
          <a:xfrm>
            <a:off x="8297521" y="4293615"/>
            <a:ext cx="697627" cy="707886"/>
          </a:xfrm>
          <a:prstGeom prst="rect">
            <a:avLst/>
          </a:prstGeom>
          <a:noFill/>
        </p:spPr>
        <p:txBody>
          <a:bodyPr wrap="none" rtlCol="0">
            <a:spAutoFit/>
          </a:bodyPr>
          <a:lstStyle/>
          <a:p>
            <a:pPr algn="ctr"/>
            <a:r>
              <a:rPr lang="zh-CN" altLang="en-US" sz="2000" dirty="0"/>
              <a:t>文件</a:t>
            </a:r>
            <a:endParaRPr lang="en-US" altLang="zh-CN" sz="2000" dirty="0"/>
          </a:p>
          <a:p>
            <a:pPr algn="ctr"/>
            <a:r>
              <a:rPr lang="zh-CN" altLang="en-US" sz="2000" dirty="0"/>
              <a:t>分配</a:t>
            </a:r>
          </a:p>
        </p:txBody>
      </p:sp>
      <p:cxnSp>
        <p:nvCxnSpPr>
          <p:cNvPr id="36" name="直接箭头连接符 35"/>
          <p:cNvCxnSpPr>
            <a:stCxn id="35" idx="0"/>
          </p:cNvCxnSpPr>
          <p:nvPr/>
        </p:nvCxnSpPr>
        <p:spPr>
          <a:xfrm flipH="1" flipV="1">
            <a:off x="8638686" y="3650855"/>
            <a:ext cx="7649" cy="64276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GY4Mjg4M2YwNTNlNjQ4ZjQzMjNiNTU3NzYwNWVmODI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7ff0cbb-646a-42ae-93ba-b79a140cf93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3ef6d9f9-d4da-4d9d-b5cc-b499958bf3b7}"/>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ff22bed6-515c-479d-b8fe-52850abbb828}"/>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70609b4d-0771-4c1e-853a-cc05c3abf63a}"/>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e41d3f30-bf7e-4d1b-b707-250a12eb7cc1}"/>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8065</Words>
  <Application>Microsoft Office PowerPoint</Application>
  <PresentationFormat>宽屏</PresentationFormat>
  <Paragraphs>1973</Paragraphs>
  <Slides>115</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115</vt:i4>
      </vt:variant>
    </vt:vector>
  </HeadingPairs>
  <TitlesOfParts>
    <vt:vector size="126" baseType="lpstr">
      <vt:lpstr>system</vt:lpstr>
      <vt:lpstr>等线</vt:lpstr>
      <vt:lpstr>等线 Light</vt:lpstr>
      <vt:lpstr>华文隶书</vt:lpstr>
      <vt:lpstr>宋体</vt:lpstr>
      <vt:lpstr>Arial</vt:lpstr>
      <vt:lpstr>Calibri</vt:lpstr>
      <vt:lpstr>Cambria Math</vt:lpstr>
      <vt:lpstr>Times New Roman</vt:lpstr>
      <vt:lpstr>Wingdings</vt:lpstr>
      <vt:lpstr>1_Office 主题​​</vt:lpstr>
      <vt:lpstr>OS期末复习</vt:lpstr>
      <vt:lpstr>期末卷面</vt:lpstr>
      <vt:lpstr>操作系统概述</vt:lpstr>
      <vt:lpstr>操作系统(Operating Systems)是什么</vt:lpstr>
      <vt:lpstr>PowerPoint 演示文稿</vt:lpstr>
      <vt:lpstr>扩展能力：OS的易扩展性</vt:lpstr>
      <vt:lpstr>操作系统的演化</vt:lpstr>
      <vt:lpstr>PowerPoint 演示文稿</vt:lpstr>
      <vt:lpstr>进程描述和控制</vt:lpstr>
      <vt:lpstr>进程</vt:lpstr>
      <vt:lpstr>两状态模型</vt:lpstr>
      <vt:lpstr>五状态模型</vt:lpstr>
      <vt:lpstr>单阻塞队列</vt:lpstr>
      <vt:lpstr>多阻塞队列</vt:lpstr>
      <vt:lpstr>重新考虑设计方案</vt:lpstr>
      <vt:lpstr>PowerPoint 演示文稿</vt:lpstr>
      <vt:lpstr>PowerPoint 演示文稿</vt:lpstr>
      <vt:lpstr>进程切换</vt:lpstr>
      <vt:lpstr>PowerPoint 演示文稿</vt:lpstr>
      <vt:lpstr>线程</vt:lpstr>
      <vt:lpstr>多线程: OS在单进程内支持多个并发执行路径的能力</vt:lpstr>
      <vt:lpstr>PowerPoint 演示文稿</vt:lpstr>
      <vt:lpstr>线程分类</vt:lpstr>
      <vt:lpstr>PowerPoint 演示文稿</vt:lpstr>
      <vt:lpstr>PowerPoint 演示文稿</vt:lpstr>
      <vt:lpstr>4.3 多核和多线程</vt:lpstr>
      <vt:lpstr>并发：互斥和同步</vt:lpstr>
      <vt:lpstr>OS设计</vt:lpstr>
      <vt:lpstr>并发例子</vt:lpstr>
      <vt:lpstr>Dekker最终算法</vt:lpstr>
      <vt:lpstr>Peterson算法</vt:lpstr>
      <vt:lpstr>PowerPoint 演示文稿</vt:lpstr>
      <vt:lpstr>专用机器指令之exchange指令</vt:lpstr>
      <vt:lpstr>信号量(semaphore)</vt:lpstr>
      <vt:lpstr>生产者/消费者问题</vt:lpstr>
      <vt:lpstr>管程</vt:lpstr>
      <vt:lpstr>互斥</vt:lpstr>
      <vt:lpstr>读者/写者问题</vt:lpstr>
      <vt:lpstr>并发：死锁和饥饿</vt:lpstr>
      <vt:lpstr>死锁</vt:lpstr>
      <vt:lpstr>死锁条件</vt:lpstr>
      <vt:lpstr>循环等待</vt:lpstr>
      <vt:lpstr>死锁避免</vt:lpstr>
      <vt:lpstr>进程启动拒绝</vt:lpstr>
      <vt:lpstr>资源分配拒绝</vt:lpstr>
      <vt:lpstr>死锁检测算法</vt:lpstr>
      <vt:lpstr>死锁恢复(按复杂度递增顺序列出)</vt:lpstr>
      <vt:lpstr>一种综合的死锁策略</vt:lpstr>
      <vt:lpstr>哲学家就餐问题</vt:lpstr>
      <vt:lpstr>内存管理</vt:lpstr>
      <vt:lpstr>内存管理的需求</vt:lpstr>
      <vt:lpstr>内存分区</vt:lpstr>
      <vt:lpstr>固定分区</vt:lpstr>
      <vt:lpstr>动态分区</vt:lpstr>
      <vt:lpstr>放置算法</vt:lpstr>
      <vt:lpstr>伙伴系统</vt:lpstr>
      <vt:lpstr>虚拟内存</vt:lpstr>
      <vt:lpstr>构想的实现</vt:lpstr>
      <vt:lpstr>虚存可行探讨</vt:lpstr>
      <vt:lpstr>局部性原理</vt:lpstr>
      <vt:lpstr>分页之页表项</vt:lpstr>
      <vt:lpstr>PowerPoint 演示文稿</vt:lpstr>
      <vt:lpstr>PowerPoint 演示文稿</vt:lpstr>
      <vt:lpstr>PowerPoint 演示文稿</vt:lpstr>
      <vt:lpstr>PowerPoint 演示文稿</vt:lpstr>
      <vt:lpstr>页尺寸与缺页率</vt:lpstr>
      <vt:lpstr>缺页率与页框数</vt:lpstr>
      <vt:lpstr>分段之段表项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单处理器调度</vt:lpstr>
      <vt:lpstr>调度</vt:lpstr>
      <vt:lpstr>PowerPoint 演示文稿</vt:lpstr>
      <vt:lpstr>PowerPoint 演示文稿</vt:lpstr>
      <vt:lpstr>PowerPoint 演示文稿</vt:lpstr>
      <vt:lpstr>PowerPoint 演示文稿</vt:lpstr>
      <vt:lpstr>I/O管理和磁盘调度</vt:lpstr>
      <vt:lpstr>PowerPoint 演示文稿</vt:lpstr>
      <vt:lpstr>PowerPoint 演示文稿</vt:lpstr>
      <vt:lpstr>PowerPoint 演示文稿</vt:lpstr>
      <vt:lpstr>磁盘性能参数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文件管理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洁 王</cp:lastModifiedBy>
  <cp:revision>183</cp:revision>
  <dcterms:created xsi:type="dcterms:W3CDTF">2019-06-19T02:08:00Z</dcterms:created>
  <dcterms:modified xsi:type="dcterms:W3CDTF">2025-01-08T14:03:28Z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156C2CAAE36D47C1BE35478342252F55_11</vt:lpwstr>
  </property>
</Properties>
</file>