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 b="1"/>
            </a:pPr>
            <a:r>
              <a:t>Portable Alpha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Investment Committee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800"/>
            </a:pPr>
            <a:r>
              <a:t>Key Results:</a:t>
            </a:r>
          </a:p>
          <a:p>
            <a:pPr>
              <a:defRPr sz="1400"/>
            </a:pPr>
            <a:r>
              <a:t>• Annualized Return: 1.51%</a:t>
            </a:r>
          </a:p>
          <a:p>
            <a:pPr>
              <a:defRPr sz="1400"/>
            </a:pPr>
            <a:r>
              <a:t>• Annualized Volatility: 0.68%</a:t>
            </a:r>
          </a:p>
          <a:p>
            <a:pPr>
              <a:defRPr sz="1400"/>
            </a:pPr>
            <a:r>
              <a:t>• Shortfall Probability: 0.00%</a:t>
            </a:r>
          </a:p>
          <a:p>
            <a:pPr>
              <a:defRPr sz="1400"/>
            </a:pPr>
            <a:r>
              <a:t>• Value at Risk (95%): -0.20%</a:t>
            </a:r>
          </a:p>
          <a:p>
            <a:br/>
            <a:pPr>
              <a:defRPr b="1" sz="1800"/>
            </a:pPr>
            <a:r>
              <a:t>Key Parameters:</a:t>
            </a:r>
          </a:p>
          <a:p>
            <a:pPr>
              <a:defRPr sz="1400"/>
            </a:pPr>
            <a:r>
              <a:t>• N_SIMULATIONS: 1000</a:t>
            </a:r>
          </a:p>
          <a:p>
            <a:pPr>
              <a:defRPr sz="1400"/>
            </a:pPr>
            <a:r>
              <a:t>• N_MONTHS: 12</a:t>
            </a:r>
          </a:p>
          <a:p>
            <a:pPr>
              <a:defRPr sz="1400"/>
            </a:pPr>
            <a:r>
              <a:t>• analysis_mode: returns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90000" cy="635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Appendix: Model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1" sz="1400"/>
            </a:pPr>
            <a:r>
              <a:t>Simulation Settings:</a:t>
            </a:r>
          </a:p>
          <a:p>
            <a:pPr lvl="1">
              <a:defRPr sz="1200"/>
            </a:pPr>
            <a:r>
              <a:t>  N_SIMULATIONS: 1000</a:t>
            </a:r>
          </a:p>
          <a:p>
            <a:pPr lvl="1">
              <a:defRPr sz="1200"/>
            </a:pPr>
            <a:r>
              <a:t>  N_MONTHS: 12</a:t>
            </a:r>
          </a:p>
          <a:p>
            <a:pPr lvl="1">
              <a:defRPr sz="1200"/>
            </a:pPr>
            <a:r>
              <a:t>  analysis_mode: returns</a:t>
            </a:r>
          </a:p>
          <a:p>
            <a:pPr>
              <a:defRPr b="1" sz="1400"/>
            </a:pPr>
            <a:r>
              <a:t>Return Assumptions:</a:t>
            </a:r>
          </a:p>
          <a:p>
            <a:pPr lvl="1">
              <a:defRPr sz="1200"/>
            </a:pPr>
            <a:r>
              <a:t>  mu_H: 0.0400</a:t>
            </a:r>
          </a:p>
          <a:p>
            <a:pPr lvl="1">
              <a:defRPr sz="1200"/>
            </a:pPr>
            <a:r>
              <a:t>  mu_E: 0.0500</a:t>
            </a:r>
          </a:p>
          <a:p>
            <a:pPr lvl="1">
              <a:defRPr sz="1200"/>
            </a:pPr>
            <a:r>
              <a:t>  mu_M: 0.0300</a:t>
            </a:r>
          </a:p>
          <a:p>
            <a:pPr>
              <a:defRPr b="1" sz="1400"/>
            </a:pPr>
            <a:r>
              <a:t>Volatility Assumptions:</a:t>
            </a:r>
          </a:p>
          <a:p>
            <a:pPr lvl="1">
              <a:defRPr sz="1200"/>
            </a:pPr>
            <a:r>
              <a:t>  sigma_H: 0.0100</a:t>
            </a:r>
          </a:p>
          <a:p>
            <a:pPr lvl="1">
              <a:defRPr sz="1200"/>
            </a:pPr>
            <a:r>
              <a:t>  sigma_E: 0.0200</a:t>
            </a:r>
          </a:p>
          <a:p>
            <a:pPr lvl="1">
              <a:defRPr sz="1200"/>
            </a:pPr>
            <a:r>
              <a:t>  sigma_M: 0.0200</a:t>
            </a:r>
          </a:p>
          <a:p>
            <a:pPr>
              <a:defRPr b="1" sz="1400"/>
            </a:pPr>
            <a:r>
              <a:t>Correlation Assumptions:</a:t>
            </a:r>
          </a:p>
          <a:p>
            <a:pPr lvl="1">
              <a:defRPr sz="1200"/>
            </a:pPr>
            <a:r>
              <a:t>  rho_idx_H: 0.0500</a:t>
            </a:r>
          </a:p>
          <a:p>
            <a:pPr lvl="1">
              <a:defRPr sz="1200"/>
            </a:pPr>
            <a:r>
              <a:t>  rho_idx_E: 0.0000</a:t>
            </a:r>
          </a:p>
          <a:p>
            <a:pPr lvl="1">
              <a:defRPr sz="1200"/>
            </a:pPr>
            <a:r>
              <a:t>  rho_idx_M: 0.0000</a:t>
            </a:r>
          </a:p>
          <a:p>
            <a:pPr lvl="1">
              <a:defRPr sz="1200"/>
            </a:pPr>
            <a:r>
              <a:t>  rho_H_E: 0.1000</a:t>
            </a:r>
          </a:p>
          <a:p>
            <a:pPr lvl="1">
              <a:defRPr sz="1200"/>
            </a:pPr>
            <a:r>
              <a:t>  rho_H_M: 0.1000</a:t>
            </a:r>
          </a:p>
          <a:p>
            <a:pPr lvl="1">
              <a:defRPr sz="1200"/>
            </a:pPr>
            <a:r>
              <a:t>  rho_E_M: 0.0000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