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/>
            </a:pPr>
            <a:r>
              <a:t>Portable Alpha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Investment Committee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Key Results:</a:t>
            </a:r>
          </a:p>
          <a:p>
            <a:pPr>
              <a:defRPr sz="1400"/>
            </a:pPr>
            <a:r>
              <a:t>• Annualized Return: 1.46%</a:t>
            </a:r>
          </a:p>
          <a:p>
            <a:pPr>
              <a:defRPr sz="1400"/>
            </a:pPr>
            <a:r>
              <a:t>• Annualized Volatility: 0.68%</a:t>
            </a:r>
          </a:p>
          <a:p>
            <a:pPr>
              <a:defRPr sz="1400"/>
            </a:pPr>
            <a:r>
              <a:t>• Shortfall Probability: 0.00%</a:t>
            </a:r>
          </a:p>
          <a:p>
            <a:pPr>
              <a:defRPr sz="1400"/>
            </a:pPr>
            <a:r>
              <a:t>• Value at Risk (95%): -0.21%</a:t>
            </a:r>
          </a:p>
          <a:p>
            <a:br/>
            <a:pPr>
              <a:defRPr b="1" sz="1800"/>
            </a:pPr>
            <a:r>
              <a:t>Key Parameters:</a:t>
            </a:r>
          </a:p>
          <a:p>
            <a:pPr>
              <a:defRPr sz="1400"/>
            </a:pPr>
            <a:r>
              <a:t>• N_SIMULATIONS: 1000</a:t>
            </a:r>
          </a:p>
          <a:p>
            <a:pPr>
              <a:defRPr sz="1400"/>
            </a:pPr>
            <a:r>
              <a:t>• N_MONTHS: 12</a:t>
            </a:r>
          </a:p>
          <a:p>
            <a:pPr>
              <a:defRPr sz="1400"/>
            </a:pPr>
            <a:r>
              <a:t>• analysis_mode: returns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89000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Appendix: Model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 sz="1400"/>
            </a:pPr>
            <a:r>
              <a:t>Simulation Settings:</a:t>
            </a:r>
          </a:p>
          <a:p>
            <a:pPr>
              <a:defRPr b="1" sz="1400"/>
            </a:pPr>
            <a:r>
              <a:t>Return Assumptions:</a:t>
            </a:r>
          </a:p>
          <a:p>
            <a:pPr>
              <a:defRPr b="1" sz="1400"/>
            </a:pPr>
            <a:r>
              <a:t>Volatility Assumptions:</a:t>
            </a:r>
          </a:p>
          <a:p>
            <a:pPr>
              <a:defRPr b="1" sz="1400"/>
            </a:pPr>
            <a:r>
              <a:t>Correlation Assumptions: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