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72" r:id="rId9"/>
    <p:sldId id="262" r:id="rId10"/>
    <p:sldId id="269" r:id="rId11"/>
    <p:sldId id="268" r:id="rId12"/>
    <p:sldId id="271" r:id="rId13"/>
    <p:sldId id="270" r:id="rId14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8C6CE-86DB-4427-9B66-CC25C1DD6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F8EFD3-208B-4FFA-B084-05F38E870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A04C57-FD0E-442E-B341-2B72163D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CD66-8C46-40B0-9A8A-7DD929FDDC9F}" type="datetimeFigureOut">
              <a:rPr lang="ru-UA" smtClean="0"/>
              <a:t>09.03.2021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84D704-7CF2-454C-B196-CF424380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5FA718-E7C7-446C-B082-06C39567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1906-5355-4D99-BB8B-3B987AC4B36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5326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E3C42-6103-48A8-B925-EDF651550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F1B8E4-9C17-45D4-96B8-30D102859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72F0D0-C91B-4AFC-A8CD-240A9A21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CD66-8C46-40B0-9A8A-7DD929FDDC9F}" type="datetimeFigureOut">
              <a:rPr lang="ru-UA" smtClean="0"/>
              <a:t>09.03.2021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E9A923-B4BA-4876-935C-C1BCE55A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023D97-8946-49F8-A45F-BFE2A7E9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1906-5355-4D99-BB8B-3B987AC4B36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1986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7046F7C-EEAE-4461-A3EC-DE250B9DA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DEFAE6-C144-48E7-8BBB-734124ACE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03418F-DF2A-4D15-8479-3DCCB48C0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CD66-8C46-40B0-9A8A-7DD929FDDC9F}" type="datetimeFigureOut">
              <a:rPr lang="ru-UA" smtClean="0"/>
              <a:t>09.03.2021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8AE1D0-6673-442E-B9DE-837B6B14E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E039A4-85BB-4840-858D-824DDA51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1906-5355-4D99-BB8B-3B987AC4B36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5935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5DC34-46B6-41B0-AE88-1240CF28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A07EA6-AF9F-4887-8ECF-72015804E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2C140E-A160-4807-A065-934C9426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CD66-8C46-40B0-9A8A-7DD929FDDC9F}" type="datetimeFigureOut">
              <a:rPr lang="ru-UA" smtClean="0"/>
              <a:t>09.03.2021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CF3470-3936-420B-8108-A9FA07CA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1C308A-C6DF-4DC8-B7DF-6BF2F77B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1906-5355-4D99-BB8B-3B987AC4B36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3247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5B0BD-5050-42CB-966A-4B58E6C3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4671B5-EBE0-40F2-9FA3-68ACE84FA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C3D221-DA8A-45D8-B4F9-7F4FE97D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CD66-8C46-40B0-9A8A-7DD929FDDC9F}" type="datetimeFigureOut">
              <a:rPr lang="ru-UA" smtClean="0"/>
              <a:t>09.03.2021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F63A93-82F6-4B75-A480-6F817575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012FC4-C706-4C1F-B19E-B2432457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1906-5355-4D99-BB8B-3B987AC4B36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5579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6EC6A-245F-435F-8FB7-DF25044E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92D101-D749-4B65-BD66-F09610D28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6065D4-0B20-4C6B-94ED-2469FA63F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98CD72-E127-45B6-B772-109A8241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CD66-8C46-40B0-9A8A-7DD929FDDC9F}" type="datetimeFigureOut">
              <a:rPr lang="ru-UA" smtClean="0"/>
              <a:t>09.03.2021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09581E-B037-4453-9B24-8A00695C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6AAB75-EDA8-4971-B624-E5927AA8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1906-5355-4D99-BB8B-3B987AC4B36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731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3406C-1F44-43B5-AFFA-C239978A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9207C8-1F49-4986-8A31-AC3EF0BBB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E35BAA-B3AD-4170-B80C-31E6C2F72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8605159-1CCE-4E62-9CD2-6930CA8CF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94C5A91-7341-4C66-AC09-0233710AB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E305222-CAAE-4D50-8F33-6DF3F4693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CD66-8C46-40B0-9A8A-7DD929FDDC9F}" type="datetimeFigureOut">
              <a:rPr lang="ru-UA" smtClean="0"/>
              <a:t>09.03.2021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986AE50-6236-445D-BC51-98A66364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9E1FFB-0357-4016-A892-66F6A30D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1906-5355-4D99-BB8B-3B987AC4B36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4801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F86FB-FA23-49D1-BB18-E2B0D185D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CB9591D-2420-4D63-825D-7DEB2D0C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CD66-8C46-40B0-9A8A-7DD929FDDC9F}" type="datetimeFigureOut">
              <a:rPr lang="ru-UA" smtClean="0"/>
              <a:t>09.03.2021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D15CBB-8ECC-4A3F-9AC2-3409758E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1FEA81-9D83-4D3C-AAD2-323F4AED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1906-5355-4D99-BB8B-3B987AC4B36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1666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D93B339-E305-461F-BED2-74E16C2CF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CD66-8C46-40B0-9A8A-7DD929FDDC9F}" type="datetimeFigureOut">
              <a:rPr lang="ru-UA" smtClean="0"/>
              <a:t>09.03.2021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73FFC99-347E-4E43-BB63-576FDA61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FD18C1-345A-40E5-A90E-14BD532F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1906-5355-4D99-BB8B-3B987AC4B36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5256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0F0273-014E-4008-8A86-1CF4F2931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ADDC47-FB1D-4639-A405-691FB2A4F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4C1902-0346-451A-B74D-0ED95B51D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F30B00-6222-4152-B355-799AAAF9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CD66-8C46-40B0-9A8A-7DD929FDDC9F}" type="datetimeFigureOut">
              <a:rPr lang="ru-UA" smtClean="0"/>
              <a:t>09.03.2021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6B1C56-6BDB-40BD-B6B1-DFEFCF1C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80D78A-26CC-4A9B-9556-5A509167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1906-5355-4D99-BB8B-3B987AC4B36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1548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F6248-B3E6-4029-AC10-BD68FF6E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FC8AD04-FC30-4FA4-8332-5EE67C18D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EEFB532-1257-4F2F-A0D8-34C268450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6FBF3A-E9BB-463A-AF19-B092DC667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CD66-8C46-40B0-9A8A-7DD929FDDC9F}" type="datetimeFigureOut">
              <a:rPr lang="ru-UA" smtClean="0"/>
              <a:t>09.03.2021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6B09F9-3D5F-4450-966B-8B8F7203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F3B27C-530C-4E0D-BDA9-9C04883F6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1906-5355-4D99-BB8B-3B987AC4B36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5737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40B83-3876-478A-B9A0-85C08BE4D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AB2A81-CEE7-474C-B34D-414E453DF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0B0E63-F8C9-4D66-895F-9CE789DCE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CCD66-8C46-40B0-9A8A-7DD929FDDC9F}" type="datetimeFigureOut">
              <a:rPr lang="ru-UA" smtClean="0"/>
              <a:t>09.03.2021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F62896-DC63-4E73-9DEE-523D8D2B5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38BAA8-05BD-4352-BF92-BA80E782E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51906-5355-4D99-BB8B-3B987AC4B36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87971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ative-english.ru/proverbs/brevity-is-the-soul-of-wit" TargetMode="Externa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intmath.com/applications-differentiation/newtons-method-interactive.ph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623BD-B068-42AB-8C04-FA9CE7055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6156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Gradient-based methods or revealing the magic of ML</a:t>
            </a:r>
            <a:endParaRPr lang="ru-UA" dirty="0">
              <a:solidFill>
                <a:schemeClr val="accent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A289E8-8DF6-488D-98C8-851B45BC3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1C19F5-B811-4B64-83F5-3F0ACFC62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90" y="5858842"/>
            <a:ext cx="6046643" cy="822842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F37ED66-CC18-49A7-B152-5A84049404BE}"/>
              </a:ext>
            </a:extLst>
          </p:cNvPr>
          <p:cNvSpPr/>
          <p:nvPr/>
        </p:nvSpPr>
        <p:spPr>
          <a:xfrm>
            <a:off x="4433189" y="550807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Denys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Mytnyk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DSC KPI Kyiv</a:t>
            </a:r>
          </a:p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@tamoshnichek_77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2047F8C-FF1A-4558-8DA0-A0ED9E9D3BCF}"/>
              </a:ext>
            </a:extLst>
          </p:cNvPr>
          <p:cNvSpPr/>
          <p:nvPr/>
        </p:nvSpPr>
        <p:spPr>
          <a:xfrm>
            <a:off x="10529189" y="5157684"/>
            <a:ext cx="1524000" cy="1524000"/>
          </a:xfrm>
          <a:prstGeom prst="ellipse">
            <a:avLst/>
          </a:prstGeom>
          <a:blipFill rotWithShape="1">
            <a:blip r:embed="rId3"/>
            <a:srcRect/>
            <a:stretch>
              <a:fillRect t="-13000" b="-1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Трапеция 6">
            <a:extLst>
              <a:ext uri="{FF2B5EF4-FFF2-40B4-BE49-F238E27FC236}">
                <a16:creationId xmlns:a16="http://schemas.microsoft.com/office/drawing/2014/main" id="{CDDE9F01-F563-4CD4-A0FC-CCDDF5828168}"/>
              </a:ext>
            </a:extLst>
          </p:cNvPr>
          <p:cNvSpPr/>
          <p:nvPr/>
        </p:nvSpPr>
        <p:spPr>
          <a:xfrm rot="2843573">
            <a:off x="9973322" y="542363"/>
            <a:ext cx="2935611" cy="611940"/>
          </a:xfrm>
          <a:prstGeom prst="trapezoid">
            <a:avLst>
              <a:gd name="adj" fmla="val 88737"/>
            </a:avLst>
          </a:prstGeom>
          <a:solidFill>
            <a:srgbClr val="DE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Danger!!! Math zone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656931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0FF5-7FFE-495F-80AF-C0253BF84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846777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Applications:</a:t>
            </a:r>
            <a:endParaRPr lang="ru-UA" dirty="0">
              <a:solidFill>
                <a:schemeClr val="accent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323A12-9A69-4DD1-9F8B-E82DEDDA4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169"/>
            <a:ext cx="10515600" cy="4998794"/>
          </a:xfrm>
        </p:spPr>
        <p:txBody>
          <a:bodyPr/>
          <a:lstStyle/>
          <a:p>
            <a:pPr marL="0" indent="0">
              <a:buNone/>
            </a:pPr>
            <a:endParaRPr lang="ru-UA" dirty="0"/>
          </a:p>
        </p:txBody>
      </p:sp>
      <p:pic>
        <p:nvPicPr>
          <p:cNvPr id="4" name="Google Shape;55;p13">
            <a:extLst>
              <a:ext uri="{FF2B5EF4-FFF2-40B4-BE49-F238E27FC236}">
                <a16:creationId xmlns:a16="http://schemas.microsoft.com/office/drawing/2014/main" id="{AAD8AF6D-81BE-4217-AC50-D83555F305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00" y="5966065"/>
            <a:ext cx="1001846" cy="518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https://i.imgflip.com/50zkfs.jpg">
            <a:extLst>
              <a:ext uri="{FF2B5EF4-FFF2-40B4-BE49-F238E27FC236}">
                <a16:creationId xmlns:a16="http://schemas.microsoft.com/office/drawing/2014/main" id="{2A1CA991-4AEE-4B37-B5DA-119F9BD46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773" y="1103125"/>
            <a:ext cx="5272454" cy="514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937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0FF5-7FFE-495F-80AF-C0253BF84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Newton Method</a:t>
            </a:r>
            <a:endParaRPr lang="ru-UA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323A12-9A69-4DD1-9F8B-E82DEDDA45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5415"/>
                <a:ext cx="10987454" cy="505154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Newton's method </a:t>
                </a:r>
                <a:r>
                  <a:rPr lang="en-US" dirty="0">
                    <a:solidFill>
                      <a:schemeClr val="accent1"/>
                    </a:solidFill>
                  </a:rPr>
                  <a:t>is a root-finding algorithm which produces successively better approximations to the roots (or zeroes) of a real-valued function.</a:t>
                </a:r>
              </a:p>
              <a:p>
                <a:pPr marL="514350" indent="-514350">
                  <a:buAutoNum type="arabicParenR"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514350" indent="-514350">
                  <a:buAutoNum type="arabicParenR"/>
                </a:pPr>
                <a:r>
                  <a:rPr lang="en-US" dirty="0">
                    <a:solidFill>
                      <a:schemeClr val="accent1"/>
                    </a:solidFill>
                  </a:rPr>
                  <a:t>Initialize randomly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514350" indent="-514350">
                  <a:buAutoNum type="arabicParenR"/>
                </a:pPr>
                <a:r>
                  <a:rPr lang="en-US" dirty="0">
                    <a:solidFill>
                      <a:schemeClr val="accent1"/>
                    </a:solidFill>
                  </a:rPr>
                  <a:t>Repeat until convergence or number of epochs:</a:t>
                </a:r>
              </a:p>
              <a:p>
                <a:pPr marL="971550" lvl="1" indent="-51435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2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3) END</a:t>
                </a:r>
                <a:endParaRPr lang="ru-UA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323A12-9A69-4DD1-9F8B-E82DEDDA45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5415"/>
                <a:ext cx="10987454" cy="5051548"/>
              </a:xfrm>
              <a:blipFill>
                <a:blip r:embed="rId2"/>
                <a:stretch>
                  <a:fillRect l="-1165" t="-2053" r="-499"/>
                </a:stretch>
              </a:blipFill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oogle Shape;55;p13">
            <a:extLst>
              <a:ext uri="{FF2B5EF4-FFF2-40B4-BE49-F238E27FC236}">
                <a16:creationId xmlns:a16="http://schemas.microsoft.com/office/drawing/2014/main" id="{AAD8AF6D-81BE-4217-AC50-D83555F305E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5966065"/>
            <a:ext cx="1001846" cy="518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Isaac Newton Changed the World While in Quarantine From the Plague -  Biography">
            <a:extLst>
              <a:ext uri="{FF2B5EF4-FFF2-40B4-BE49-F238E27FC236}">
                <a16:creationId xmlns:a16="http://schemas.microsoft.com/office/drawing/2014/main" id="{25A16B1E-10A4-4C7F-A117-61FE57F20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938" y="4118951"/>
            <a:ext cx="2365131" cy="23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лачко с текстом: овальное 5">
            <a:extLst>
              <a:ext uri="{FF2B5EF4-FFF2-40B4-BE49-F238E27FC236}">
                <a16:creationId xmlns:a16="http://schemas.microsoft.com/office/drawing/2014/main" id="{5F89C165-163B-477F-9DFB-FA71A16D84BF}"/>
              </a:ext>
            </a:extLst>
          </p:cNvPr>
          <p:cNvSpPr/>
          <p:nvPr/>
        </p:nvSpPr>
        <p:spPr>
          <a:xfrm>
            <a:off x="9243645" y="3341078"/>
            <a:ext cx="2221523" cy="1248508"/>
          </a:xfrm>
          <a:prstGeom prst="wedgeEllipse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Brevity is the soul of wit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endParaRPr lang="ru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74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B4602-83D4-47CB-AEC8-A265341FB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Visualization of Newton’s method</a:t>
            </a:r>
            <a:endParaRPr lang="ru-UA" dirty="0">
              <a:solidFill>
                <a:schemeClr val="accent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03CC5A-0D5C-4746-A12B-D90655D75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731" y="2365129"/>
            <a:ext cx="11268808" cy="424668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https://www.intmath.com/applications-differentiation/newtons-method-interactive.php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ru-UA" dirty="0"/>
          </a:p>
        </p:txBody>
      </p:sp>
      <p:pic>
        <p:nvPicPr>
          <p:cNvPr id="2050" name="Picture 2" descr="https://upload.wikimedia.org/wikipedia/ru/thumb/e/e0/Newton_ex.PNG/300px-Newton_ex.PNG">
            <a:extLst>
              <a:ext uri="{FF2B5EF4-FFF2-40B4-BE49-F238E27FC236}">
                <a16:creationId xmlns:a16="http://schemas.microsoft.com/office/drawing/2014/main" id="{F168BA5C-4E99-477A-965F-AB28DCEBB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244" y="1432251"/>
            <a:ext cx="6349512" cy="435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270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0FF5-7FFE-495F-80AF-C0253BF8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323A12-9A69-4DD1-9F8B-E82DEDDA4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0108"/>
            <a:ext cx="10515600" cy="35568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chemeClr val="accent1"/>
                </a:solidFill>
              </a:rPr>
              <a:t>Let’s Code</a:t>
            </a:r>
            <a:endParaRPr lang="ru-UA" sz="9600" dirty="0">
              <a:solidFill>
                <a:schemeClr val="accent1"/>
              </a:solidFill>
            </a:endParaRPr>
          </a:p>
        </p:txBody>
      </p:sp>
      <p:pic>
        <p:nvPicPr>
          <p:cNvPr id="4" name="Google Shape;55;p13">
            <a:extLst>
              <a:ext uri="{FF2B5EF4-FFF2-40B4-BE49-F238E27FC236}">
                <a16:creationId xmlns:a16="http://schemas.microsoft.com/office/drawing/2014/main" id="{AAD8AF6D-81BE-4217-AC50-D83555F305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00" y="5966065"/>
            <a:ext cx="1001846" cy="518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103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8E031-BC79-4179-9BBC-31B13F99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3645EA-2AAD-4C4A-889E-930189F44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UA"/>
          </a:p>
        </p:txBody>
      </p:sp>
      <p:pic>
        <p:nvPicPr>
          <p:cNvPr id="2050" name="Picture 2" descr="Batch, Mini Batch &amp; Stochastic Gradient Descent | Programmer humor, Gamer  tags, How to make shorts">
            <a:extLst>
              <a:ext uri="{FF2B5EF4-FFF2-40B4-BE49-F238E27FC236}">
                <a16:creationId xmlns:a16="http://schemas.microsoft.com/office/drawing/2014/main" id="{312C1D7E-9245-497F-96CD-D686C4917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396" y="883530"/>
            <a:ext cx="7611208" cy="509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55;p13">
            <a:extLst>
              <a:ext uri="{FF2B5EF4-FFF2-40B4-BE49-F238E27FC236}">
                <a16:creationId xmlns:a16="http://schemas.microsoft.com/office/drawing/2014/main" id="{890B3A74-56D1-465F-8758-BA8DD897C34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5966065"/>
            <a:ext cx="1001846" cy="518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427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0FF5-7FFE-495F-80AF-C0253BF8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What are we going to discuss?</a:t>
            </a:r>
            <a:endParaRPr lang="ru-UA" dirty="0">
              <a:solidFill>
                <a:schemeClr val="accent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323A12-9A69-4DD1-9F8B-E82DEDDA4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DE2A2A"/>
                </a:solidFill>
              </a:rPr>
              <a:t>Multivariable calculus</a:t>
            </a:r>
          </a:p>
          <a:p>
            <a:r>
              <a:rPr lang="en-US" dirty="0">
                <a:solidFill>
                  <a:srgbClr val="DE2A2A"/>
                </a:solidFill>
              </a:rPr>
              <a:t>Partial derivatives</a:t>
            </a:r>
          </a:p>
          <a:p>
            <a:r>
              <a:rPr lang="en-US" dirty="0">
                <a:solidFill>
                  <a:srgbClr val="DE2A2A"/>
                </a:solidFill>
              </a:rPr>
              <a:t>Gradient</a:t>
            </a:r>
          </a:p>
          <a:p>
            <a:r>
              <a:rPr lang="en-US" dirty="0">
                <a:solidFill>
                  <a:schemeClr val="accent1"/>
                </a:solidFill>
              </a:rPr>
              <a:t>Gradient Descent</a:t>
            </a:r>
          </a:p>
          <a:p>
            <a:r>
              <a:rPr lang="en-US" dirty="0">
                <a:solidFill>
                  <a:schemeClr val="accent1"/>
                </a:solidFill>
              </a:rPr>
              <a:t>Applications of GD</a:t>
            </a:r>
          </a:p>
          <a:p>
            <a:r>
              <a:rPr lang="en-US" dirty="0">
                <a:solidFill>
                  <a:schemeClr val="accent1"/>
                </a:solidFill>
              </a:rPr>
              <a:t>Bonus: Newton method</a:t>
            </a:r>
            <a:endParaRPr lang="ru-UA" dirty="0">
              <a:solidFill>
                <a:schemeClr val="accent1"/>
              </a:solidFill>
            </a:endParaRPr>
          </a:p>
        </p:txBody>
      </p:sp>
      <p:pic>
        <p:nvPicPr>
          <p:cNvPr id="4" name="Google Shape;55;p13">
            <a:extLst>
              <a:ext uri="{FF2B5EF4-FFF2-40B4-BE49-F238E27FC236}">
                <a16:creationId xmlns:a16="http://schemas.microsoft.com/office/drawing/2014/main" id="{AAD8AF6D-81BE-4217-AC50-D83555F305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00" y="5966065"/>
            <a:ext cx="1001846" cy="518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7B21CA-14D1-4794-947D-91B0A36E7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123" y="1518506"/>
            <a:ext cx="4349262" cy="420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0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0FF5-7FFE-495F-80AF-C0253BF8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Multivariable calculus</a:t>
            </a:r>
            <a:endParaRPr lang="ru-UA" dirty="0">
              <a:solidFill>
                <a:schemeClr val="accent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323A12-9A69-4DD1-9F8B-E82DEDDA4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322885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Multivariable calculus</a:t>
            </a:r>
            <a:r>
              <a:rPr lang="en-US" dirty="0">
                <a:solidFill>
                  <a:schemeClr val="accent1"/>
                </a:solidFill>
              </a:rPr>
              <a:t> (also known as </a:t>
            </a:r>
            <a:r>
              <a:rPr lang="en-US" b="1" dirty="0">
                <a:solidFill>
                  <a:schemeClr val="accent1"/>
                </a:solidFill>
              </a:rPr>
              <a:t>multivariate calculus</a:t>
            </a:r>
            <a:r>
              <a:rPr lang="en-US" dirty="0">
                <a:solidFill>
                  <a:schemeClr val="accent1"/>
                </a:solidFill>
              </a:rPr>
              <a:t>) is the extension of calculus in one variable to calculus with functions of several variables: the differentiation and integration of functions involving several variables, rather than just one.</a:t>
            </a:r>
            <a:endParaRPr lang="ru-UA" dirty="0">
              <a:solidFill>
                <a:schemeClr val="accent1"/>
              </a:solidFill>
            </a:endParaRPr>
          </a:p>
        </p:txBody>
      </p:sp>
      <p:pic>
        <p:nvPicPr>
          <p:cNvPr id="4" name="Google Shape;55;p13">
            <a:extLst>
              <a:ext uri="{FF2B5EF4-FFF2-40B4-BE49-F238E27FC236}">
                <a16:creationId xmlns:a16="http://schemas.microsoft.com/office/drawing/2014/main" id="{AAD8AF6D-81BE-4217-AC50-D83555F305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00" y="5966065"/>
            <a:ext cx="1001846" cy="518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Normal Distribution in 2D. | Normal distribution, Dissertation, Distribution">
            <a:extLst>
              <a:ext uri="{FF2B5EF4-FFF2-40B4-BE49-F238E27FC236}">
                <a16:creationId xmlns:a16="http://schemas.microsoft.com/office/drawing/2014/main" id="{A85DB9EC-70B0-4E4B-AC58-394F012D7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639" y="1480527"/>
            <a:ext cx="569818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509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0FF5-7FFE-495F-80AF-C0253BF84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Partial derivatives</a:t>
            </a:r>
            <a:endParaRPr lang="ru-UA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323A12-9A69-4DD1-9F8B-E82DEDDA45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091"/>
                <a:ext cx="10515600" cy="563385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NB :</a:t>
                </a:r>
                <a:r>
                  <a:rPr lang="en-US" i="1" dirty="0">
                    <a:solidFill>
                      <a:schemeClr val="accent1"/>
                    </a:solidFill>
                  </a:rPr>
                  <a:t> partial derivative of a function of several variables is its derivative with respect to one of those variables, with the others held constant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𝑥𝑦𝑧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5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5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5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5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35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sz="3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5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𝑥𝑦𝑧</m:t>
                          </m:r>
                        </m:den>
                      </m:f>
                      <m:r>
                        <a:rPr lang="en-US" sz="35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5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𝑦𝑧</m:t>
                      </m:r>
                      <m:r>
                        <a:rPr lang="en-US" sz="35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+0=3</m:t>
                      </m:r>
                      <m:sSup>
                        <m:sSupPr>
                          <m:ctrlPr>
                            <a:rPr lang="en-US" sz="3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5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35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500" b="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5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5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5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35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=0+</m:t>
                      </m:r>
                      <m:f>
                        <m:fPr>
                          <m:ctrlPr>
                            <a:rPr lang="en-US" sz="3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𝑥𝑦𝑧</m:t>
                          </m:r>
                        </m:den>
                      </m:f>
                      <m:r>
                        <a:rPr lang="en-US" sz="35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5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sz="35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+0=</m:t>
                      </m:r>
                      <m:f>
                        <m:fPr>
                          <m:ctrlPr>
                            <a:rPr lang="en-US" sz="3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3500" b="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5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5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5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35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=0+</m:t>
                      </m:r>
                      <m:f>
                        <m:fPr>
                          <m:ctrlPr>
                            <a:rPr lang="en-US" sz="3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𝑥𝑦𝑧</m:t>
                          </m:r>
                        </m:den>
                      </m:f>
                      <m:r>
                        <a:rPr lang="en-US" sz="35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5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𝑦𝑧</m:t>
                      </m:r>
                      <m:r>
                        <a:rPr lang="en-US" sz="35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sz="35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35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5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sz="3500" b="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endParaRPr lang="ru-UA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323A12-9A69-4DD1-9F8B-E82DEDDA45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091"/>
                <a:ext cx="10515600" cy="5633855"/>
              </a:xfrm>
              <a:blipFill>
                <a:blip r:embed="rId2"/>
                <a:stretch>
                  <a:fillRect l="-1043" t="-2703"/>
                </a:stretch>
              </a:blipFill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oogle Shape;55;p13">
            <a:extLst>
              <a:ext uri="{FF2B5EF4-FFF2-40B4-BE49-F238E27FC236}">
                <a16:creationId xmlns:a16="http://schemas.microsoft.com/office/drawing/2014/main" id="{AAD8AF6D-81BE-4217-AC50-D83555F305E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5966065"/>
            <a:ext cx="1001846" cy="518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571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0FF5-7FFE-495F-80AF-C0253BF84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Gradient</a:t>
            </a:r>
            <a:endParaRPr lang="ru-UA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323A12-9A69-4DD1-9F8B-E82DEDDA45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93530"/>
                <a:ext cx="10515600" cy="58644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NB: </a:t>
                </a:r>
                <a:r>
                  <a:rPr lang="en-US" i="1" dirty="0">
                    <a:solidFill>
                      <a:schemeClr val="accent1"/>
                    </a:solidFill>
                  </a:rPr>
                  <a:t>In vector calculus, the gradient of a scalar-valued differentiable function f of several variables is the vector field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f whose value at a point p is the vector, whose components are the partial derivatives of f at p.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Example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−4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then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eqAr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</a:t>
                </a:r>
                <a:endParaRPr lang="ru-UA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323A12-9A69-4DD1-9F8B-E82DEDDA45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93530"/>
                <a:ext cx="10515600" cy="5864469"/>
              </a:xfrm>
              <a:blipFill>
                <a:blip r:embed="rId2"/>
                <a:stretch>
                  <a:fillRect l="-1217" t="-1767"/>
                </a:stretch>
              </a:blipFill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oogle Shape;55;p13">
            <a:extLst>
              <a:ext uri="{FF2B5EF4-FFF2-40B4-BE49-F238E27FC236}">
                <a16:creationId xmlns:a16="http://schemas.microsoft.com/office/drawing/2014/main" id="{AAD8AF6D-81BE-4217-AC50-D83555F305E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5966065"/>
            <a:ext cx="1001846" cy="518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1749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0FF5-7FFE-495F-80AF-C0253BF84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97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Gradient as a vector field</a:t>
            </a:r>
            <a:endParaRPr lang="ru-UA" dirty="0">
              <a:solidFill>
                <a:schemeClr val="accent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323A12-9A69-4DD1-9F8B-E82DEDDA4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UA"/>
          </a:p>
        </p:txBody>
      </p:sp>
      <p:pic>
        <p:nvPicPr>
          <p:cNvPr id="4" name="Google Shape;55;p13">
            <a:extLst>
              <a:ext uri="{FF2B5EF4-FFF2-40B4-BE49-F238E27FC236}">
                <a16:creationId xmlns:a16="http://schemas.microsoft.com/office/drawing/2014/main" id="{AAD8AF6D-81BE-4217-AC50-D83555F305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00" y="5966065"/>
            <a:ext cx="1001846" cy="518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Show the Gradient Field on a Surface: New in Mathematica 8">
            <a:extLst>
              <a:ext uri="{FF2B5EF4-FFF2-40B4-BE49-F238E27FC236}">
                <a16:creationId xmlns:a16="http://schemas.microsoft.com/office/drawing/2014/main" id="{CC5D2F48-4DE6-438F-A1EE-1765BE5E9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654" y="1242931"/>
            <a:ext cx="6828692" cy="535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82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6F38B-5CD3-42AE-8A4E-27AFF287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39D1B-A64C-4016-856F-5273B35E0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UA"/>
          </a:p>
        </p:txBody>
      </p:sp>
      <p:pic>
        <p:nvPicPr>
          <p:cNvPr id="5124" name="Picture 4" descr="here comes the magic - Household Magician | Meme Generator">
            <a:extLst>
              <a:ext uri="{FF2B5EF4-FFF2-40B4-BE49-F238E27FC236}">
                <a16:creationId xmlns:a16="http://schemas.microsoft.com/office/drawing/2014/main" id="{66AEAC51-B923-4666-9B2B-D8F96E49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466" y="1020762"/>
            <a:ext cx="9057067" cy="481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oogle Shape;55;p13">
            <a:extLst>
              <a:ext uri="{FF2B5EF4-FFF2-40B4-BE49-F238E27FC236}">
                <a16:creationId xmlns:a16="http://schemas.microsoft.com/office/drawing/2014/main" id="{6B5540C8-D109-4438-9C2E-58CAEF03E9A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5966065"/>
            <a:ext cx="1001846" cy="518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5263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0FF5-7FFE-495F-80AF-C0253BF84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Gradient Descent</a:t>
            </a:r>
            <a:endParaRPr lang="ru-UA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323A12-9A69-4DD1-9F8B-E82DEDDA45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818"/>
                <a:ext cx="6916615" cy="5297120"/>
              </a:xfrm>
            </p:spPr>
            <p:txBody>
              <a:bodyPr/>
              <a:lstStyle/>
              <a:p>
                <a:pPr marL="514350" indent="-514350">
                  <a:buAutoNum type="arabicParenR"/>
                </a:pPr>
                <a:r>
                  <a:rPr lang="en-US" dirty="0">
                    <a:solidFill>
                      <a:schemeClr val="accent1"/>
                    </a:solidFill>
                  </a:rPr>
                  <a:t>Initialize random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514350" indent="-514350">
                  <a:buAutoNum type="arabicParenR"/>
                </a:pPr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dirty="0">
                    <a:solidFill>
                      <a:schemeClr val="accent1"/>
                    </a:solidFill>
                  </a:rPr>
                  <a:t> from 0 to epochs:</a:t>
                </a:r>
              </a:p>
              <a:p>
                <a:pPr marL="971550" lvl="1" indent="-51435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𝑙𝑒𝑎𝑟𝑛𝑖𝑛𝑔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𝑟𝑎𝑡𝑒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323A12-9A69-4DD1-9F8B-E82DEDDA45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818"/>
                <a:ext cx="6916615" cy="5297120"/>
              </a:xfrm>
              <a:blipFill>
                <a:blip r:embed="rId2"/>
                <a:stretch>
                  <a:fillRect l="-1852" t="-1956"/>
                </a:stretch>
              </a:blipFill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oogle Shape;55;p13">
            <a:extLst>
              <a:ext uri="{FF2B5EF4-FFF2-40B4-BE49-F238E27FC236}">
                <a16:creationId xmlns:a16="http://schemas.microsoft.com/office/drawing/2014/main" id="{AAD8AF6D-81BE-4217-AC50-D83555F305E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5966065"/>
            <a:ext cx="1001846" cy="518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https://upload.wikimedia.org/wikipedia/commons/thumb/f/ff/Gradient_descent.svg/350px-Gradient_descent.svg.png">
            <a:extLst>
              <a:ext uri="{FF2B5EF4-FFF2-40B4-BE49-F238E27FC236}">
                <a16:creationId xmlns:a16="http://schemas.microsoft.com/office/drawing/2014/main" id="{02DF8AFF-D27A-43A8-9547-07EF5E283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512" y="18255"/>
            <a:ext cx="3290520" cy="352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eep Learning Optimization">
            <a:extLst>
              <a:ext uri="{FF2B5EF4-FFF2-40B4-BE49-F238E27FC236}">
                <a16:creationId xmlns:a16="http://schemas.microsoft.com/office/drawing/2014/main" id="{952D9361-90C6-407B-8BCF-041FB2F80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84777"/>
            <a:ext cx="5730678" cy="277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radient descent.... : ProgrammerHumor">
            <a:extLst>
              <a:ext uri="{FF2B5EF4-FFF2-40B4-BE49-F238E27FC236}">
                <a16:creationId xmlns:a16="http://schemas.microsoft.com/office/drawing/2014/main" id="{12968DDE-E69A-4A6D-BFAE-B7E2854AF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760" y="3663171"/>
            <a:ext cx="2930024" cy="277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4417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185</Words>
  <Application>Microsoft Office PowerPoint</Application>
  <PresentationFormat>Широкоэкранный</PresentationFormat>
  <Paragraphs>56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Тема Office</vt:lpstr>
      <vt:lpstr>Gradient-based methods or revealing the magic of ML</vt:lpstr>
      <vt:lpstr>Презентация PowerPoint</vt:lpstr>
      <vt:lpstr>What are we going to discuss?</vt:lpstr>
      <vt:lpstr>Multivariable calculus</vt:lpstr>
      <vt:lpstr>Partial derivatives</vt:lpstr>
      <vt:lpstr>Gradient</vt:lpstr>
      <vt:lpstr>Gradient as a vector field</vt:lpstr>
      <vt:lpstr>Презентация PowerPoint</vt:lpstr>
      <vt:lpstr>Gradient Descent</vt:lpstr>
      <vt:lpstr>Applications:</vt:lpstr>
      <vt:lpstr>Newton Method</vt:lpstr>
      <vt:lpstr>Visualization of Newton’s method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Gradient-based methods or revealing the magic of ML</dc:title>
  <dc:creator> </dc:creator>
  <cp:lastModifiedBy> </cp:lastModifiedBy>
  <cp:revision>19</cp:revision>
  <dcterms:created xsi:type="dcterms:W3CDTF">2021-03-06T12:35:00Z</dcterms:created>
  <dcterms:modified xsi:type="dcterms:W3CDTF">2021-03-09T16:00:15Z</dcterms:modified>
</cp:coreProperties>
</file>