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Roboto Light" panose="020B0604020202020204" charset="0"/>
      <p:regular r:id="rId14"/>
      <p:italic r:id="rId15"/>
    </p:embeddedFont>
    <p:embeddedFont>
      <p:font typeface="Roboto" panose="020B0604020202020204" charset="0"/>
      <p:regular r:id="rId16"/>
      <p:bold r:id="rId17"/>
      <p:italic r:id="rId18"/>
      <p:boldItalic r:id="rId19"/>
    </p:embeddedFont>
    <p:embeddedFont>
      <p:font typeface="Roboto Medium" panose="020B0604020202020204" charset="0"/>
      <p:regular r:id="rId20"/>
      <p:italic r:id="rId21"/>
    </p:embeddedFont>
    <p:embeddedFont>
      <p:font typeface="Calibri" panose="020F0502020204030204" pitchFamily="3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varScale="1">
        <p:scale>
          <a:sx n="105" d="100"/>
          <a:sy n="105" d="100"/>
        </p:scale>
        <p:origin x="930" y="108"/>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15/03/2021</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Call out of the performance in the trial store, determining if it was successful</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7" name="Google Shape;133;p23"/>
          <p:cNvPicPr preferRelativeResize="0"/>
          <p:nvPr/>
        </p:nvPicPr>
        <p:blipFill>
          <a:blip r:embed="rId3">
            <a:alphaModFix/>
          </a:blip>
          <a:stretch>
            <a:fillRect/>
          </a:stretch>
        </p:blipFill>
        <p:spPr>
          <a:xfrm>
            <a:off x="914400" y="1277771"/>
            <a:ext cx="5888736" cy="4517136"/>
          </a:xfrm>
          <a:prstGeom prst="rect">
            <a:avLst/>
          </a:prstGeom>
          <a:noFill/>
          <a:ln>
            <a:noFill/>
          </a:ln>
        </p:spPr>
      </p:pic>
      <p:pic>
        <p:nvPicPr>
          <p:cNvPr id="8" name="Google Shape;132;p23"/>
          <p:cNvPicPr preferRelativeResize="0"/>
          <p:nvPr/>
        </p:nvPicPr>
        <p:blipFill>
          <a:blip r:embed="rId4">
            <a:alphaModFix/>
          </a:blip>
          <a:stretch>
            <a:fillRect/>
          </a:stretch>
        </p:blipFill>
        <p:spPr>
          <a:xfrm>
            <a:off x="6803136" y="1277771"/>
            <a:ext cx="5312664" cy="4517136"/>
          </a:xfrm>
          <a:prstGeom prst="rect">
            <a:avLst/>
          </a:prstGeom>
          <a:noFill/>
          <a:ln>
            <a:noFill/>
          </a:ln>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algn="l"/>
            <a:r>
              <a:rPr lang="en-US" sz="1600" dirty="0" smtClean="0">
                <a:latin typeface="Roboto Light" panose="02000000000000000000" pitchFamily="2" charset="0"/>
                <a:ea typeface="Roboto Light" panose="02000000000000000000" pitchFamily="2" charset="0"/>
              </a:rPr>
              <a:t>Data preparation and customer analytics</a:t>
            </a:r>
            <a:endParaRPr lang="en-AU" sz="16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r>
              <a:rPr lang="en-AU" sz="1600" dirty="0" smtClean="0">
                <a:latin typeface="Roboto Light" panose="02000000000000000000" pitchFamily="2" charset="0"/>
                <a:ea typeface="Roboto Light" panose="02000000000000000000" pitchFamily="2" charset="0"/>
              </a:rPr>
              <a:t>Experimentation and uplifting testing</a:t>
            </a:r>
            <a:endParaRPr lang="en-AU" sz="16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Overview: your key callout for the category should be included here</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sp>
        <p:nvSpPr>
          <p:cNvPr id="2" name="Прямоугольник 1"/>
          <p:cNvSpPr/>
          <p:nvPr/>
        </p:nvSpPr>
        <p:spPr>
          <a:xfrm>
            <a:off x="1196974" y="992876"/>
            <a:ext cx="9757537" cy="2862322"/>
          </a:xfrm>
          <a:prstGeom prst="rect">
            <a:avLst/>
          </a:prstGeom>
        </p:spPr>
        <p:txBody>
          <a:bodyPr wrap="square">
            <a:spAutoFit/>
          </a:bodyPr>
          <a:lstStyle/>
          <a:p>
            <a:pPr lvl="0" algn="just"/>
            <a:r>
              <a:rPr lang="en-US" dirty="0">
                <a:solidFill>
                  <a:srgbClr val="000000"/>
                </a:solidFill>
              </a:rPr>
              <a:t>Mainstream </a:t>
            </a:r>
            <a:r>
              <a:rPr lang="en-US" dirty="0" err="1">
                <a:solidFill>
                  <a:srgbClr val="000000"/>
                </a:solidFill>
              </a:rPr>
              <a:t>midage</a:t>
            </a:r>
            <a:r>
              <a:rPr lang="en-US" dirty="0">
                <a:solidFill>
                  <a:srgbClr val="000000"/>
                </a:solidFill>
              </a:rPr>
              <a:t> and young singles and couples are more willing to pay more </a:t>
            </a:r>
            <a:r>
              <a:rPr lang="en-US" dirty="0" smtClean="0">
                <a:solidFill>
                  <a:srgbClr val="000000"/>
                </a:solidFill>
              </a:rPr>
              <a:t>per packet </a:t>
            </a:r>
            <a:r>
              <a:rPr lang="en-US" dirty="0">
                <a:solidFill>
                  <a:srgbClr val="000000"/>
                </a:solidFill>
              </a:rPr>
              <a:t>of chips compared to their budget and premium counterparts. This may be </a:t>
            </a:r>
            <a:r>
              <a:rPr lang="en-US" dirty="0" smtClean="0">
                <a:solidFill>
                  <a:srgbClr val="000000"/>
                </a:solidFill>
              </a:rPr>
              <a:t>due to </a:t>
            </a:r>
            <a:r>
              <a:rPr lang="en-US" dirty="0">
                <a:solidFill>
                  <a:srgbClr val="000000"/>
                </a:solidFill>
              </a:rPr>
              <a:t>premium shoppers being more likely to buy healthy snacks and when they </a:t>
            </a:r>
            <a:r>
              <a:rPr lang="en-US" dirty="0" smtClean="0">
                <a:solidFill>
                  <a:srgbClr val="000000"/>
                </a:solidFill>
              </a:rPr>
              <a:t>buy chips</a:t>
            </a:r>
            <a:r>
              <a:rPr lang="en-US" dirty="0">
                <a:solidFill>
                  <a:srgbClr val="000000"/>
                </a:solidFill>
              </a:rPr>
              <a:t>, this is mainly for entertainment purposes rather than their own </a:t>
            </a:r>
            <a:r>
              <a:rPr lang="en-US" dirty="0" smtClean="0">
                <a:solidFill>
                  <a:srgbClr val="000000"/>
                </a:solidFill>
              </a:rPr>
              <a:t>consumption. This </a:t>
            </a:r>
            <a:r>
              <a:rPr lang="en-US" dirty="0">
                <a:solidFill>
                  <a:srgbClr val="000000"/>
                </a:solidFill>
              </a:rPr>
              <a:t>is also supported by there being fewer premium </a:t>
            </a:r>
            <a:r>
              <a:rPr lang="en-US" dirty="0" err="1">
                <a:solidFill>
                  <a:srgbClr val="000000"/>
                </a:solidFill>
              </a:rPr>
              <a:t>midage</a:t>
            </a:r>
            <a:r>
              <a:rPr lang="en-US" dirty="0">
                <a:solidFill>
                  <a:srgbClr val="000000"/>
                </a:solidFill>
              </a:rPr>
              <a:t> and young singles </a:t>
            </a:r>
            <a:r>
              <a:rPr lang="en-US" dirty="0" smtClean="0">
                <a:solidFill>
                  <a:srgbClr val="000000"/>
                </a:solidFill>
              </a:rPr>
              <a:t>and couples </a:t>
            </a:r>
            <a:r>
              <a:rPr lang="en-US" dirty="0">
                <a:solidFill>
                  <a:srgbClr val="000000"/>
                </a:solidFill>
              </a:rPr>
              <a:t>buying chips compared to their mainstream counterparts</a:t>
            </a:r>
            <a:r>
              <a:rPr lang="en-US" dirty="0" smtClean="0">
                <a:solidFill>
                  <a:srgbClr val="000000"/>
                </a:solidFill>
              </a:rPr>
              <a:t>.</a:t>
            </a:r>
            <a:endParaRPr lang="uk-UA" dirty="0" smtClean="0">
              <a:solidFill>
                <a:srgbClr val="000000"/>
              </a:solidFill>
            </a:endParaRPr>
          </a:p>
          <a:p>
            <a:pPr lvl="0" algn="just"/>
            <a:endParaRPr lang="uk-UA" dirty="0">
              <a:solidFill>
                <a:srgbClr val="000000"/>
              </a:solidFill>
            </a:endParaRPr>
          </a:p>
          <a:p>
            <a:pPr lvl="0" algn="just"/>
            <a:r>
              <a:rPr lang="en-US" dirty="0">
                <a:solidFill>
                  <a:srgbClr val="000000"/>
                </a:solidFill>
              </a:rPr>
              <a:t>The t-test results in a p-value of </a:t>
            </a:r>
            <a:r>
              <a:rPr lang="uk-UA" dirty="0" smtClean="0">
                <a:solidFill>
                  <a:srgbClr val="000000"/>
                </a:solidFill>
              </a:rPr>
              <a:t>0.</a:t>
            </a:r>
            <a:r>
              <a:rPr lang="en-US" dirty="0" smtClean="0">
                <a:solidFill>
                  <a:srgbClr val="000000"/>
                </a:solidFill>
              </a:rPr>
              <a:t>03256, </a:t>
            </a:r>
            <a:r>
              <a:rPr lang="en-US" dirty="0">
                <a:solidFill>
                  <a:srgbClr val="000000"/>
                </a:solidFill>
              </a:rPr>
              <a:t>i.e. the unit price for </a:t>
            </a:r>
            <a:r>
              <a:rPr lang="en-US" dirty="0" smtClean="0">
                <a:solidFill>
                  <a:srgbClr val="000000"/>
                </a:solidFill>
              </a:rPr>
              <a:t>mainstream, young </a:t>
            </a:r>
            <a:r>
              <a:rPr lang="en-US" dirty="0">
                <a:solidFill>
                  <a:srgbClr val="000000"/>
                </a:solidFill>
              </a:rPr>
              <a:t>and mid-age singles and couples </a:t>
            </a:r>
            <a:r>
              <a:rPr lang="en-US" dirty="0" smtClean="0">
                <a:solidFill>
                  <a:srgbClr val="000000"/>
                </a:solidFill>
              </a:rPr>
              <a:t>are </a:t>
            </a:r>
            <a:r>
              <a:rPr lang="en-US" dirty="0">
                <a:solidFill>
                  <a:srgbClr val="000000"/>
                </a:solidFill>
              </a:rPr>
              <a:t>significantly higher </a:t>
            </a:r>
            <a:r>
              <a:rPr lang="en-US" dirty="0" smtClean="0">
                <a:solidFill>
                  <a:srgbClr val="000000"/>
                </a:solidFill>
              </a:rPr>
              <a:t>than that </a:t>
            </a:r>
            <a:r>
              <a:rPr lang="en-US" dirty="0">
                <a:solidFill>
                  <a:srgbClr val="000000"/>
                </a:solidFill>
              </a:rPr>
              <a:t>of budget or premium, young and </a:t>
            </a:r>
            <a:r>
              <a:rPr lang="en-US" dirty="0" err="1">
                <a:solidFill>
                  <a:srgbClr val="000000"/>
                </a:solidFill>
              </a:rPr>
              <a:t>midage</a:t>
            </a:r>
            <a:r>
              <a:rPr lang="en-US" dirty="0">
                <a:solidFill>
                  <a:srgbClr val="000000"/>
                </a:solidFill>
              </a:rPr>
              <a:t> singles and couples</a:t>
            </a:r>
            <a:r>
              <a:rPr lang="en-US" dirty="0" smtClean="0">
                <a:solidFill>
                  <a:srgbClr val="000000"/>
                </a:solidFill>
              </a:rPr>
              <a:t>.</a:t>
            </a:r>
            <a:endParaRPr lang="uk-UA" dirty="0" smtClean="0">
              <a:solidFill>
                <a:srgbClr val="000000"/>
              </a:solidFill>
            </a:endParaRPr>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This slide will be commentary on affluence and its effect on consumer buying for the category of chips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3" name="Прямоугольник 2"/>
          <p:cNvSpPr/>
          <p:nvPr/>
        </p:nvSpPr>
        <p:spPr>
          <a:xfrm>
            <a:off x="1196974" y="1457071"/>
            <a:ext cx="9556369" cy="923330"/>
          </a:xfrm>
          <a:prstGeom prst="rect">
            <a:avLst/>
          </a:prstGeom>
        </p:spPr>
        <p:txBody>
          <a:bodyPr wrap="square">
            <a:spAutoFit/>
          </a:bodyPr>
          <a:lstStyle/>
          <a:p>
            <a:r>
              <a:rPr lang="uk-UA" dirty="0" err="1"/>
              <a:t>We</a:t>
            </a:r>
            <a:r>
              <a:rPr lang="uk-UA" dirty="0"/>
              <a:t> </a:t>
            </a:r>
            <a:r>
              <a:rPr lang="uk-UA" dirty="0" err="1"/>
              <a:t>have</a:t>
            </a:r>
            <a:r>
              <a:rPr lang="uk-UA" dirty="0"/>
              <a:t> </a:t>
            </a:r>
            <a:r>
              <a:rPr lang="uk-UA" dirty="0" err="1"/>
              <a:t>found</a:t>
            </a:r>
            <a:r>
              <a:rPr lang="uk-UA" dirty="0"/>
              <a:t> </a:t>
            </a:r>
            <a:r>
              <a:rPr lang="uk-UA" dirty="0" err="1"/>
              <a:t>quite</a:t>
            </a:r>
            <a:r>
              <a:rPr lang="uk-UA" dirty="0"/>
              <a:t> a </a:t>
            </a:r>
            <a:r>
              <a:rPr lang="uk-UA" dirty="0" err="1"/>
              <a:t>few</a:t>
            </a:r>
            <a:r>
              <a:rPr lang="uk-UA" dirty="0"/>
              <a:t> </a:t>
            </a:r>
            <a:r>
              <a:rPr lang="uk-UA" dirty="0" err="1"/>
              <a:t>interesting</a:t>
            </a:r>
            <a:r>
              <a:rPr lang="uk-UA" dirty="0"/>
              <a:t> </a:t>
            </a:r>
            <a:r>
              <a:rPr lang="uk-UA" dirty="0" err="1"/>
              <a:t>insights</a:t>
            </a:r>
            <a:r>
              <a:rPr lang="uk-UA" dirty="0"/>
              <a:t> </a:t>
            </a:r>
            <a:r>
              <a:rPr lang="uk-UA" dirty="0" err="1"/>
              <a:t>that</a:t>
            </a:r>
            <a:r>
              <a:rPr lang="uk-UA" dirty="0"/>
              <a:t> </a:t>
            </a:r>
            <a:r>
              <a:rPr lang="uk-UA" dirty="0" err="1"/>
              <a:t>we</a:t>
            </a:r>
            <a:r>
              <a:rPr lang="uk-UA" dirty="0"/>
              <a:t> </a:t>
            </a:r>
            <a:r>
              <a:rPr lang="uk-UA" dirty="0" err="1"/>
              <a:t>can</a:t>
            </a:r>
            <a:r>
              <a:rPr lang="uk-UA" dirty="0"/>
              <a:t> </a:t>
            </a:r>
            <a:r>
              <a:rPr lang="uk-UA" dirty="0" err="1"/>
              <a:t>dive</a:t>
            </a:r>
            <a:r>
              <a:rPr lang="uk-UA" dirty="0"/>
              <a:t> </a:t>
            </a:r>
            <a:r>
              <a:rPr lang="uk-UA" dirty="0" err="1"/>
              <a:t>deeper</a:t>
            </a:r>
            <a:r>
              <a:rPr lang="uk-UA" dirty="0"/>
              <a:t> </a:t>
            </a:r>
            <a:r>
              <a:rPr lang="uk-UA" dirty="0" err="1" smtClean="0"/>
              <a:t>into</a:t>
            </a:r>
            <a:r>
              <a:rPr lang="uk-UA" dirty="0" smtClean="0"/>
              <a:t>.</a:t>
            </a:r>
            <a:r>
              <a:rPr lang="en-US" dirty="0" smtClean="0"/>
              <a:t> </a:t>
            </a:r>
            <a:r>
              <a:rPr lang="uk-UA" dirty="0" err="1" smtClean="0"/>
              <a:t>We</a:t>
            </a:r>
            <a:r>
              <a:rPr lang="uk-UA" dirty="0" smtClean="0"/>
              <a:t> </a:t>
            </a:r>
            <a:r>
              <a:rPr lang="uk-UA" dirty="0" err="1"/>
              <a:t>might</a:t>
            </a:r>
            <a:r>
              <a:rPr lang="uk-UA" dirty="0"/>
              <a:t> </a:t>
            </a:r>
            <a:r>
              <a:rPr lang="uk-UA" dirty="0" err="1"/>
              <a:t>want</a:t>
            </a:r>
            <a:r>
              <a:rPr lang="uk-UA" dirty="0"/>
              <a:t> </a:t>
            </a:r>
            <a:r>
              <a:rPr lang="uk-UA" dirty="0" err="1"/>
              <a:t>to</a:t>
            </a:r>
            <a:r>
              <a:rPr lang="uk-UA" dirty="0"/>
              <a:t> </a:t>
            </a:r>
            <a:r>
              <a:rPr lang="uk-UA" dirty="0" err="1"/>
              <a:t>target</a:t>
            </a:r>
            <a:r>
              <a:rPr lang="uk-UA" dirty="0"/>
              <a:t> </a:t>
            </a:r>
            <a:r>
              <a:rPr lang="uk-UA" dirty="0" err="1"/>
              <a:t>customer</a:t>
            </a:r>
            <a:r>
              <a:rPr lang="uk-UA" dirty="0"/>
              <a:t> </a:t>
            </a:r>
            <a:r>
              <a:rPr lang="uk-UA" dirty="0" err="1"/>
              <a:t>segments</a:t>
            </a:r>
            <a:r>
              <a:rPr lang="uk-UA" dirty="0"/>
              <a:t> </a:t>
            </a:r>
            <a:r>
              <a:rPr lang="uk-UA" dirty="0" err="1"/>
              <a:t>that</a:t>
            </a:r>
            <a:r>
              <a:rPr lang="uk-UA" dirty="0"/>
              <a:t> </a:t>
            </a:r>
            <a:r>
              <a:rPr lang="uk-UA" dirty="0" err="1"/>
              <a:t>contribute</a:t>
            </a:r>
            <a:r>
              <a:rPr lang="uk-UA" dirty="0"/>
              <a:t> </a:t>
            </a:r>
            <a:r>
              <a:rPr lang="uk-UA" dirty="0" err="1"/>
              <a:t>the</a:t>
            </a:r>
            <a:r>
              <a:rPr lang="uk-UA" dirty="0"/>
              <a:t> </a:t>
            </a:r>
            <a:r>
              <a:rPr lang="uk-UA" dirty="0" err="1"/>
              <a:t>most</a:t>
            </a:r>
            <a:r>
              <a:rPr lang="uk-UA" dirty="0"/>
              <a:t> </a:t>
            </a:r>
            <a:r>
              <a:rPr lang="uk-UA" dirty="0" err="1"/>
              <a:t>to</a:t>
            </a:r>
            <a:r>
              <a:rPr lang="uk-UA" dirty="0"/>
              <a:t> </a:t>
            </a:r>
            <a:r>
              <a:rPr lang="uk-UA" dirty="0" err="1"/>
              <a:t>sales</a:t>
            </a:r>
            <a:r>
              <a:rPr lang="uk-UA" dirty="0"/>
              <a:t> </a:t>
            </a:r>
            <a:r>
              <a:rPr lang="uk-UA" dirty="0" err="1" smtClean="0"/>
              <a:t>to</a:t>
            </a:r>
            <a:r>
              <a:rPr lang="en-US" dirty="0" smtClean="0"/>
              <a:t> </a:t>
            </a:r>
            <a:r>
              <a:rPr lang="uk-UA" dirty="0" err="1" smtClean="0"/>
              <a:t>retain</a:t>
            </a:r>
            <a:r>
              <a:rPr lang="uk-UA" dirty="0" smtClean="0"/>
              <a:t> </a:t>
            </a:r>
            <a:r>
              <a:rPr lang="uk-UA" dirty="0" err="1"/>
              <a:t>them</a:t>
            </a:r>
            <a:r>
              <a:rPr lang="uk-UA" dirty="0"/>
              <a:t> </a:t>
            </a:r>
            <a:r>
              <a:rPr lang="uk-UA" dirty="0" err="1"/>
              <a:t>or</a:t>
            </a:r>
            <a:r>
              <a:rPr lang="uk-UA" dirty="0"/>
              <a:t> </a:t>
            </a:r>
            <a:r>
              <a:rPr lang="uk-UA" dirty="0" err="1"/>
              <a:t>further</a:t>
            </a:r>
            <a:r>
              <a:rPr lang="uk-UA" dirty="0"/>
              <a:t> </a:t>
            </a:r>
            <a:r>
              <a:rPr lang="uk-UA" dirty="0" err="1"/>
              <a:t>increase</a:t>
            </a:r>
            <a:r>
              <a:rPr lang="uk-UA" dirty="0"/>
              <a:t> </a:t>
            </a:r>
            <a:r>
              <a:rPr lang="uk-UA" dirty="0" err="1"/>
              <a:t>sales</a:t>
            </a:r>
            <a:r>
              <a:rPr lang="uk-UA" dirty="0"/>
              <a:t>. </a:t>
            </a:r>
            <a:r>
              <a:rPr lang="en-US" dirty="0" smtClean="0"/>
              <a:t>The most popular brands and pack sizes are below:</a:t>
            </a:r>
            <a:endParaRPr lang="uk-UA" dirty="0"/>
          </a:p>
        </p:txBody>
      </p:sp>
      <p:sp>
        <p:nvSpPr>
          <p:cNvPr id="7" name="Прямоугольник 6"/>
          <p:cNvSpPr/>
          <p:nvPr/>
        </p:nvSpPr>
        <p:spPr>
          <a:xfrm>
            <a:off x="1196974" y="2559701"/>
            <a:ext cx="6096000" cy="3139321"/>
          </a:xfrm>
          <a:prstGeom prst="rect">
            <a:avLst/>
          </a:prstGeom>
        </p:spPr>
        <p:txBody>
          <a:bodyPr>
            <a:spAutoFit/>
          </a:bodyPr>
          <a:lstStyle/>
          <a:p>
            <a:r>
              <a:rPr lang="en-US" b="1" dirty="0" smtClean="0"/>
              <a:t>Brand      Count</a:t>
            </a:r>
          </a:p>
          <a:p>
            <a:r>
              <a:rPr lang="en-US" dirty="0" smtClean="0"/>
              <a:t>Kettle</a:t>
            </a:r>
            <a:r>
              <a:rPr lang="en-US" dirty="0"/>
              <a:t>	</a:t>
            </a:r>
            <a:r>
              <a:rPr lang="en-US" dirty="0" smtClean="0"/>
              <a:t>5633</a:t>
            </a:r>
            <a:r>
              <a:rPr lang="en-US" dirty="0"/>
              <a:t>			</a:t>
            </a:r>
          </a:p>
          <a:p>
            <a:r>
              <a:rPr lang="en-US" dirty="0"/>
              <a:t>Pringles	3463			</a:t>
            </a:r>
          </a:p>
          <a:p>
            <a:r>
              <a:rPr lang="en-US" dirty="0"/>
              <a:t>Smiths	3295			</a:t>
            </a:r>
          </a:p>
          <a:p>
            <a:r>
              <a:rPr lang="en-US" dirty="0"/>
              <a:t>Doritos	3069			</a:t>
            </a:r>
          </a:p>
          <a:p>
            <a:r>
              <a:rPr lang="en-US" dirty="0" err="1"/>
              <a:t>Infzns</a:t>
            </a:r>
            <a:r>
              <a:rPr lang="en-US" dirty="0"/>
              <a:t>	1887			</a:t>
            </a:r>
          </a:p>
          <a:p>
            <a:r>
              <a:rPr lang="en-US" dirty="0"/>
              <a:t>Thins	1792			</a:t>
            </a:r>
          </a:p>
          <a:p>
            <a:r>
              <a:rPr lang="en-US" dirty="0"/>
              <a:t>RRD	1321			</a:t>
            </a:r>
          </a:p>
          <a:p>
            <a:r>
              <a:rPr lang="en-US" dirty="0"/>
              <a:t>Cobs	1318			</a:t>
            </a:r>
          </a:p>
          <a:p>
            <a:r>
              <a:rPr lang="en-US" dirty="0" err="1"/>
              <a:t>Twisties</a:t>
            </a:r>
            <a:r>
              <a:rPr lang="en-US" dirty="0"/>
              <a:t>	1317			</a:t>
            </a:r>
          </a:p>
          <a:p>
            <a:r>
              <a:rPr lang="en-US" dirty="0"/>
              <a:t>Tostitos	1314			</a:t>
            </a:r>
          </a:p>
        </p:txBody>
      </p:sp>
      <p:sp>
        <p:nvSpPr>
          <p:cNvPr id="10" name="Прямоугольник 9"/>
          <p:cNvSpPr/>
          <p:nvPr/>
        </p:nvSpPr>
        <p:spPr>
          <a:xfrm>
            <a:off x="5297424" y="2559701"/>
            <a:ext cx="6096000" cy="3139321"/>
          </a:xfrm>
          <a:prstGeom prst="rect">
            <a:avLst/>
          </a:prstGeom>
        </p:spPr>
        <p:txBody>
          <a:bodyPr>
            <a:spAutoFit/>
          </a:bodyPr>
          <a:lstStyle/>
          <a:p>
            <a:r>
              <a:rPr lang="en-US" b="1" dirty="0" smtClean="0"/>
              <a:t>Size         Count</a:t>
            </a:r>
            <a:endParaRPr lang="en-US" dirty="0" smtClean="0"/>
          </a:p>
          <a:p>
            <a:r>
              <a:rPr lang="uk-UA" dirty="0" smtClean="0"/>
              <a:t>175</a:t>
            </a:r>
            <a:r>
              <a:rPr lang="uk-UA" dirty="0"/>
              <a:t>	8171			</a:t>
            </a:r>
          </a:p>
          <a:p>
            <a:r>
              <a:rPr lang="uk-UA" dirty="0"/>
              <a:t>150	5084			</a:t>
            </a:r>
          </a:p>
          <a:p>
            <a:r>
              <a:rPr lang="uk-UA" dirty="0"/>
              <a:t>134	3463			</a:t>
            </a:r>
          </a:p>
          <a:p>
            <a:r>
              <a:rPr lang="uk-UA" dirty="0"/>
              <a:t>110	3061			</a:t>
            </a:r>
          </a:p>
          <a:p>
            <a:r>
              <a:rPr lang="uk-UA" dirty="0"/>
              <a:t>170	2591			</a:t>
            </a:r>
          </a:p>
          <a:p>
            <a:r>
              <a:rPr lang="uk-UA" dirty="0"/>
              <a:t>165	1930			</a:t>
            </a:r>
          </a:p>
          <a:p>
            <a:r>
              <a:rPr lang="uk-UA" dirty="0"/>
              <a:t>330	1755			</a:t>
            </a:r>
          </a:p>
          <a:p>
            <a:r>
              <a:rPr lang="uk-UA" dirty="0"/>
              <a:t>270	914			</a:t>
            </a:r>
          </a:p>
          <a:p>
            <a:r>
              <a:rPr lang="uk-UA" dirty="0"/>
              <a:t>380	909			</a:t>
            </a:r>
          </a:p>
          <a:p>
            <a:r>
              <a:rPr lang="uk-UA" dirty="0"/>
              <a:t>210	839	</a:t>
            </a:r>
          </a:p>
        </p:txBody>
      </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Stretch: Try visualising the proportion of customers by affluence and life stage on this slide </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11" name="Google Shape;109;p20"/>
          <p:cNvPicPr preferRelativeResize="0"/>
          <p:nvPr/>
        </p:nvPicPr>
        <p:blipFill rotWithShape="1">
          <a:blip r:embed="rId3">
            <a:alphaModFix/>
          </a:blip>
          <a:srcRect l="-12940" t="1792" r="-15313" b="11205"/>
          <a:stretch/>
        </p:blipFill>
        <p:spPr>
          <a:xfrm>
            <a:off x="1718873" y="1639966"/>
            <a:ext cx="9655950" cy="3837290"/>
          </a:xfrm>
          <a:prstGeom prst="rect">
            <a:avLst/>
          </a:prstGeom>
          <a:noFill/>
          <a:ln>
            <a:noFill/>
          </a:ln>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Explanation of the control store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
        <p:nvSpPr>
          <p:cNvPr id="5" name="Прямоугольник 4"/>
          <p:cNvSpPr/>
          <p:nvPr/>
        </p:nvSpPr>
        <p:spPr>
          <a:xfrm>
            <a:off x="1196974" y="1457071"/>
            <a:ext cx="9556369" cy="2585323"/>
          </a:xfrm>
          <a:prstGeom prst="rect">
            <a:avLst/>
          </a:prstGeom>
        </p:spPr>
        <p:txBody>
          <a:bodyPr wrap="square">
            <a:spAutoFit/>
          </a:bodyPr>
          <a:lstStyle/>
          <a:p>
            <a:r>
              <a:rPr lang="en-US" dirty="0"/>
              <a:t>The client has selected store numbers 77, 86 and 88 as trial stores and </a:t>
            </a:r>
            <a:r>
              <a:rPr lang="en-US" dirty="0" smtClean="0"/>
              <a:t>want control </a:t>
            </a:r>
            <a:r>
              <a:rPr lang="en-US" dirty="0"/>
              <a:t>stores to be established stores that are operational for the </a:t>
            </a:r>
            <a:r>
              <a:rPr lang="en-US" dirty="0" smtClean="0"/>
              <a:t>entire observation </a:t>
            </a:r>
            <a:r>
              <a:rPr lang="en-US" dirty="0"/>
              <a:t>period.</a:t>
            </a:r>
          </a:p>
          <a:p>
            <a:endParaRPr lang="en-US" dirty="0"/>
          </a:p>
          <a:p>
            <a:r>
              <a:rPr lang="en-US" dirty="0"/>
              <a:t>We would want to match trial stores to control stores that are similar to the </a:t>
            </a:r>
            <a:r>
              <a:rPr lang="en-US" dirty="0" smtClean="0"/>
              <a:t>trial store </a:t>
            </a:r>
            <a:r>
              <a:rPr lang="en-US" dirty="0"/>
              <a:t>prior to the trial period of Feb 2019 in terms of :</a:t>
            </a:r>
          </a:p>
          <a:p>
            <a:endParaRPr lang="en-US" dirty="0"/>
          </a:p>
          <a:p>
            <a:r>
              <a:rPr lang="en-US" dirty="0"/>
              <a:t>- Monthly overall sales revenue</a:t>
            </a:r>
          </a:p>
          <a:p>
            <a:r>
              <a:rPr lang="en-US" dirty="0"/>
              <a:t>- Monthly number of customers</a:t>
            </a:r>
          </a:p>
          <a:p>
            <a:r>
              <a:rPr lang="en-US" dirty="0"/>
              <a:t>- Monthly number of transactions per customer</a:t>
            </a:r>
            <a:endParaRPr lang="uk-UA" dirty="0"/>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6347</TotalTime>
  <Words>701</Words>
  <Application>Microsoft Office PowerPoint</Application>
  <PresentationFormat>Широкоэкранный</PresentationFormat>
  <Paragraphs>69</Paragraphs>
  <Slides>11</Slides>
  <Notes>2</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11</vt:i4>
      </vt:variant>
    </vt:vector>
  </HeadingPairs>
  <TitlesOfParts>
    <vt:vector size="17" baseType="lpstr">
      <vt:lpstr>Roboto Light</vt:lpstr>
      <vt:lpstr>Roboto</vt:lpstr>
      <vt:lpstr>Arial</vt:lpstr>
      <vt:lpstr>Roboto Medium</vt:lpstr>
      <vt:lpstr>Calibri</vt:lpstr>
      <vt:lpstr>Office Theme</vt:lpstr>
      <vt:lpstr>Category review: Chips</vt:lpstr>
      <vt:lpstr>Презентация PowerPoint</vt:lpstr>
      <vt:lpstr>Презентация PowerPoint</vt:lpstr>
      <vt:lpstr>01</vt:lpstr>
      <vt:lpstr>Презентация PowerPoint</vt:lpstr>
      <vt:lpstr>Презентация PowerPoint</vt:lpstr>
      <vt:lpstr>Презентация PowerPoint</vt:lpstr>
      <vt:lpstr>02</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vadym</cp:lastModifiedBy>
  <cp:revision>469</cp:revision>
  <dcterms:created xsi:type="dcterms:W3CDTF">2018-02-07T23:23:24Z</dcterms:created>
  <dcterms:modified xsi:type="dcterms:W3CDTF">2021-03-15T20:49:31Z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