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5cd499ebd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5cd499ebd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5cd499ebd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5cd499eb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5cd499e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5cd499e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5cd499ebd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5cd499ebd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5cd499ebd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5cd499ebd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cd499ebd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5cd499ebd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5cd499ebd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5cd499ebd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5cd499ebd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5cd499ebd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5cd499ebd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5cd499ebd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2.jpg"/><Relationship Id="rId6" Type="http://schemas.openxmlformats.org/officeDocument/2006/relationships/image" Target="../media/image1.jpg"/><Relationship Id="rId7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3557700" y="2632900"/>
            <a:ext cx="5581200" cy="2040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type="ctrTitle"/>
          </p:nvPr>
        </p:nvSpPr>
        <p:spPr>
          <a:xfrm>
            <a:off x="3552600" y="2626900"/>
            <a:ext cx="55914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Диджитализация ценников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7819">
                <a:solidFill>
                  <a:schemeClr val="dk1"/>
                </a:solidFill>
              </a:rPr>
              <a:t>Спасибо за внимание</a:t>
            </a:r>
            <a:endParaRPr sz="7819">
              <a:solidFill>
                <a:schemeClr val="dk1"/>
              </a:solidFill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00" y="4358134"/>
            <a:ext cx="1738201" cy="686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 команды Junior DS Engineers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Иван Середенко (ivser@getsmart.com.ua)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Вадим Пахольчук (vapac</a:t>
            </a:r>
            <a:r>
              <a:rPr lang="ru"/>
              <a:t>@getsmart.com.ua</a:t>
            </a:r>
            <a:r>
              <a:rPr lang="ru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Кирилл Емец (kyyem</a:t>
            </a:r>
            <a:r>
              <a:rPr lang="ru"/>
              <a:t>@getsmart.com.ua</a:t>
            </a:r>
            <a:r>
              <a:rPr lang="ru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Оксана Калитенко (okska</a:t>
            </a:r>
            <a:r>
              <a:rPr lang="ru"/>
              <a:t>@getsmart.com.ua</a:t>
            </a:r>
            <a:r>
              <a:rPr lang="ru"/>
              <a:t>)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00" y="4357084"/>
            <a:ext cx="1738201" cy="686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/>
              <a:t>Постановка</a:t>
            </a:r>
            <a:r>
              <a:rPr lang="ru" sz="2620"/>
              <a:t> задачи</a:t>
            </a:r>
            <a:endParaRPr sz="262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Разработка продукта для распознавания информации с ценника. На входе </a:t>
            </a:r>
            <a:r>
              <a:rPr lang="ru" sz="1400"/>
              <a:t>принимается</a:t>
            </a:r>
            <a:r>
              <a:rPr lang="ru" sz="1400"/>
              <a:t> множество фотографий с ценниками, на выходе - следующая информация по каждому ценнику: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штрихкод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цена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название товара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834475" y="2047925"/>
            <a:ext cx="2085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EDAM FELII 40% 200G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907725" y="3951625"/>
            <a:ext cx="1500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4036300059697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035925" y="3913975"/>
            <a:ext cx="5601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7.95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00" y="4358134"/>
            <a:ext cx="1738201" cy="686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16752" l="0" r="0" t="23653"/>
          <a:stretch/>
        </p:blipFill>
        <p:spPr>
          <a:xfrm>
            <a:off x="2997500" y="2542050"/>
            <a:ext cx="3148975" cy="23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3212275" y="3347450"/>
            <a:ext cx="1146000" cy="18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212275" y="4314175"/>
            <a:ext cx="560100" cy="12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963250" y="3514825"/>
            <a:ext cx="1010700" cy="105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5"/>
          <p:cNvCxnSpPr>
            <a:stCxn id="89" idx="1"/>
            <a:endCxn id="84" idx="3"/>
          </p:cNvCxnSpPr>
          <p:nvPr/>
        </p:nvCxnSpPr>
        <p:spPr>
          <a:xfrm rot="10800000">
            <a:off x="2407675" y="4151875"/>
            <a:ext cx="804600" cy="22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88" idx="0"/>
            <a:endCxn id="83" idx="2"/>
          </p:cNvCxnSpPr>
          <p:nvPr/>
        </p:nvCxnSpPr>
        <p:spPr>
          <a:xfrm flipH="1" rot="10800000">
            <a:off x="3785275" y="2448050"/>
            <a:ext cx="2092200" cy="89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stCxn id="90" idx="3"/>
            <a:endCxn id="85" idx="1"/>
          </p:cNvCxnSpPr>
          <p:nvPr/>
        </p:nvCxnSpPr>
        <p:spPr>
          <a:xfrm>
            <a:off x="5973950" y="4041775"/>
            <a:ext cx="1062000" cy="7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реализации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1.	</a:t>
            </a:r>
            <a:r>
              <a:rPr lang="ru"/>
              <a:t>Распознавание </a:t>
            </a:r>
            <a:r>
              <a:rPr lang="ru"/>
              <a:t>области </a:t>
            </a:r>
            <a:r>
              <a:rPr lang="ru"/>
              <a:t>ценника</a:t>
            </a:r>
            <a:r>
              <a:rPr lang="ru"/>
              <a:t> на фото и его обрезка по найденному контуру</a:t>
            </a:r>
            <a:endParaRPr/>
          </a:p>
        </p:txBody>
      </p:sp>
      <p:cxnSp>
        <p:nvCxnSpPr>
          <p:cNvPr id="100" name="Google Shape;100;p16"/>
          <p:cNvCxnSpPr>
            <a:endCxn id="101" idx="1"/>
          </p:cNvCxnSpPr>
          <p:nvPr/>
        </p:nvCxnSpPr>
        <p:spPr>
          <a:xfrm>
            <a:off x="2923875" y="3415038"/>
            <a:ext cx="416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6031000" y="3415075"/>
            <a:ext cx="416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00" y="4358134"/>
            <a:ext cx="1738201" cy="686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 b="16752" l="0" r="0" t="23653"/>
          <a:stretch/>
        </p:blipFill>
        <p:spPr>
          <a:xfrm>
            <a:off x="232800" y="2391513"/>
            <a:ext cx="2691025" cy="204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23031" l="3857" r="4525" t="39675"/>
          <a:stretch/>
        </p:blipFill>
        <p:spPr>
          <a:xfrm>
            <a:off x="6447150" y="2774575"/>
            <a:ext cx="2465551" cy="12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4">
            <a:alphaModFix/>
          </a:blip>
          <a:srcRect b="16752" l="0" r="0" t="23653"/>
          <a:stretch/>
        </p:blipFill>
        <p:spPr>
          <a:xfrm>
            <a:off x="3339975" y="2391500"/>
            <a:ext cx="2691025" cy="204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3456900" y="2941900"/>
            <a:ext cx="2438700" cy="1281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реализации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	Выравнивание ценника по горизонтали, нахождение и обрезка на нем областей с наименованием, кодом и ценой продукта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23031" l="3857" r="4525" t="39675"/>
          <a:stretch/>
        </p:blipFill>
        <p:spPr>
          <a:xfrm>
            <a:off x="588500" y="2678025"/>
            <a:ext cx="2465551" cy="12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23031" l="3857" r="4525" t="39675"/>
          <a:stretch/>
        </p:blipFill>
        <p:spPr>
          <a:xfrm rot="-131002">
            <a:off x="3721425" y="2678024"/>
            <a:ext cx="2465551" cy="128099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3785200" y="2845350"/>
            <a:ext cx="984900" cy="14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3847475" y="3701525"/>
            <a:ext cx="439800" cy="10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5338875" y="2950600"/>
            <a:ext cx="326100" cy="89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5800" y="4358134"/>
            <a:ext cx="1738201" cy="686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5">
            <a:alphaModFix/>
          </a:blip>
          <a:srcRect b="82422" l="2912" r="56290" t="4343"/>
          <a:stretch/>
        </p:blipFill>
        <p:spPr>
          <a:xfrm>
            <a:off x="3697925" y="2274050"/>
            <a:ext cx="1584226" cy="2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6">
            <a:alphaModFix/>
          </a:blip>
          <a:srcRect b="12243" l="6358" r="75520" t="79659"/>
          <a:stretch/>
        </p:blipFill>
        <p:spPr>
          <a:xfrm>
            <a:off x="3847475" y="4226300"/>
            <a:ext cx="1150107" cy="2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7">
            <a:alphaModFix/>
          </a:blip>
          <a:srcRect b="8149" l="65875" r="22032" t="17084"/>
          <a:stretch/>
        </p:blipFill>
        <p:spPr>
          <a:xfrm>
            <a:off x="6601225" y="2631525"/>
            <a:ext cx="274575" cy="81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7"/>
          <p:cNvCxnSpPr/>
          <p:nvPr/>
        </p:nvCxnSpPr>
        <p:spPr>
          <a:xfrm flipH="1" rot="10800000">
            <a:off x="3130251" y="3315224"/>
            <a:ext cx="544500" cy="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7"/>
          <p:cNvSpPr/>
          <p:nvPr/>
        </p:nvSpPr>
        <p:spPr>
          <a:xfrm>
            <a:off x="5671375" y="3315275"/>
            <a:ext cx="489300" cy="493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7">
            <a:alphaModFix/>
          </a:blip>
          <a:srcRect b="8147" l="76832" r="1618" t="42322"/>
          <a:stretch/>
        </p:blipFill>
        <p:spPr>
          <a:xfrm>
            <a:off x="6601225" y="3654100"/>
            <a:ext cx="489300" cy="53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7"/>
          <p:cNvCxnSpPr>
            <a:stCxn id="115" idx="0"/>
            <a:endCxn id="119" idx="2"/>
          </p:cNvCxnSpPr>
          <p:nvPr/>
        </p:nvCxnSpPr>
        <p:spPr>
          <a:xfrm flipH="1" rot="10800000">
            <a:off x="4277650" y="2520150"/>
            <a:ext cx="212400" cy="32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7"/>
          <p:cNvCxnSpPr>
            <a:stCxn id="114" idx="2"/>
            <a:endCxn id="120" idx="0"/>
          </p:cNvCxnSpPr>
          <p:nvPr/>
        </p:nvCxnSpPr>
        <p:spPr>
          <a:xfrm flipH="1">
            <a:off x="4422401" y="3958558"/>
            <a:ext cx="556200" cy="26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7"/>
          <p:cNvCxnSpPr>
            <a:stCxn id="123" idx="2"/>
            <a:endCxn id="124" idx="1"/>
          </p:cNvCxnSpPr>
          <p:nvPr/>
        </p:nvCxnSpPr>
        <p:spPr>
          <a:xfrm>
            <a:off x="5916025" y="3809075"/>
            <a:ext cx="685200" cy="11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7"/>
          <p:cNvCxnSpPr>
            <a:endCxn id="121" idx="1"/>
          </p:cNvCxnSpPr>
          <p:nvPr/>
        </p:nvCxnSpPr>
        <p:spPr>
          <a:xfrm flipH="1" rot="10800000">
            <a:off x="5664925" y="3037862"/>
            <a:ext cx="936300" cy="7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реализации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3.	Распознавание информации на полученных областях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82422" l="2912" r="56290" t="4343"/>
          <a:stretch/>
        </p:blipFill>
        <p:spPr>
          <a:xfrm>
            <a:off x="1150950" y="2075300"/>
            <a:ext cx="1584226" cy="2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 b="12243" l="6358" r="75520" t="79659"/>
          <a:stretch/>
        </p:blipFill>
        <p:spPr>
          <a:xfrm>
            <a:off x="3848275" y="2075300"/>
            <a:ext cx="1150107" cy="2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5">
            <a:alphaModFix/>
          </a:blip>
          <a:srcRect b="8149" l="65875" r="22032" t="17084"/>
          <a:stretch/>
        </p:blipFill>
        <p:spPr>
          <a:xfrm>
            <a:off x="6188737" y="2075288"/>
            <a:ext cx="274575" cy="8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5">
            <a:alphaModFix/>
          </a:blip>
          <a:srcRect b="8147" l="76832" r="1618" t="42322"/>
          <a:stretch/>
        </p:blipFill>
        <p:spPr>
          <a:xfrm>
            <a:off x="7621500" y="2075300"/>
            <a:ext cx="489300" cy="5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900113" y="3200225"/>
            <a:ext cx="2085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EDAM FELII 40% 200G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673325" y="3200225"/>
            <a:ext cx="1500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4036300059697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6188775" y="3200225"/>
            <a:ext cx="2745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7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7649550" y="3200225"/>
            <a:ext cx="433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95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6877225" y="3929100"/>
            <a:ext cx="5601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7.95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4" name="Google Shape;144;p18"/>
          <p:cNvCxnSpPr>
            <a:stCxn id="141" idx="2"/>
            <a:endCxn id="143" idx="1"/>
          </p:cNvCxnSpPr>
          <p:nvPr/>
        </p:nvCxnSpPr>
        <p:spPr>
          <a:xfrm>
            <a:off x="6326025" y="3600425"/>
            <a:ext cx="551100" cy="52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8"/>
          <p:cNvCxnSpPr>
            <a:stCxn id="142" idx="2"/>
            <a:endCxn id="143" idx="3"/>
          </p:cNvCxnSpPr>
          <p:nvPr/>
        </p:nvCxnSpPr>
        <p:spPr>
          <a:xfrm flipH="1">
            <a:off x="7437450" y="3600425"/>
            <a:ext cx="428700" cy="52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6" name="Google Shape;14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5800" y="4358134"/>
            <a:ext cx="1738201" cy="6860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8"/>
          <p:cNvCxnSpPr>
            <a:stCxn id="135" idx="2"/>
            <a:endCxn id="139" idx="0"/>
          </p:cNvCxnSpPr>
          <p:nvPr/>
        </p:nvCxnSpPr>
        <p:spPr>
          <a:xfrm>
            <a:off x="1943063" y="2321300"/>
            <a:ext cx="0" cy="87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36" idx="2"/>
            <a:endCxn id="140" idx="0"/>
          </p:cNvCxnSpPr>
          <p:nvPr/>
        </p:nvCxnSpPr>
        <p:spPr>
          <a:xfrm>
            <a:off x="4423328" y="2321301"/>
            <a:ext cx="0" cy="87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>
            <a:stCxn id="137" idx="2"/>
            <a:endCxn id="141" idx="0"/>
          </p:cNvCxnSpPr>
          <p:nvPr/>
        </p:nvCxnSpPr>
        <p:spPr>
          <a:xfrm>
            <a:off x="6326025" y="2887962"/>
            <a:ext cx="0" cy="31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8"/>
          <p:cNvCxnSpPr>
            <a:stCxn id="138" idx="2"/>
            <a:endCxn id="142" idx="0"/>
          </p:cNvCxnSpPr>
          <p:nvPr/>
        </p:nvCxnSpPr>
        <p:spPr>
          <a:xfrm>
            <a:off x="7866150" y="2613650"/>
            <a:ext cx="0" cy="58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реализации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311700" y="143085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4.	Сбор </a:t>
            </a:r>
            <a:r>
              <a:rPr lang="ru"/>
              <a:t>на сервер </a:t>
            </a:r>
            <a:r>
              <a:rPr lang="ru"/>
              <a:t>распознанной информации в приемлемом для заказчика виде, и последующая выгрузка в формате CSV.</a:t>
            </a: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00" y="4358134"/>
            <a:ext cx="1738201" cy="686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50" y="28759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/>
          <p:nvPr/>
        </p:nvSpPr>
        <p:spPr>
          <a:xfrm>
            <a:off x="1920125" y="3054775"/>
            <a:ext cx="1219200" cy="8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2800" y="28759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/>
          <p:nvPr/>
        </p:nvSpPr>
        <p:spPr>
          <a:xfrm>
            <a:off x="4853150" y="3054775"/>
            <a:ext cx="1219200" cy="8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0075" y="28759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>
            <a:off x="458000" y="2653350"/>
            <a:ext cx="7584600" cy="168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Точность </a:t>
            </a:r>
            <a:r>
              <a:rPr lang="ru"/>
              <a:t>распознавания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311700" y="2909900"/>
            <a:ext cx="85206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50">
                <a:latin typeface="Times New Roman"/>
                <a:ea typeface="Times New Roman"/>
                <a:cs typeface="Times New Roman"/>
                <a:sym typeface="Times New Roman"/>
              </a:rPr>
              <a:t>The character error rate is defined in a following way:</a:t>
            </a:r>
            <a:endParaRPr b="1"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550">
                <a:latin typeface="Times New Roman"/>
                <a:ea typeface="Times New Roman"/>
                <a:cs typeface="Times New Roman"/>
                <a:sym typeface="Times New Roman"/>
              </a:rPr>
              <a:t>CER = (i + s + d) / n</a:t>
            </a:r>
            <a:endParaRPr i="1"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i="1" lang="ru" sz="155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" sz="1550">
                <a:latin typeface="Times New Roman"/>
                <a:ea typeface="Times New Roman"/>
                <a:cs typeface="Times New Roman"/>
                <a:sym typeface="Times New Roman"/>
              </a:rPr>
              <a:t> is the number of characters in the reference, </a:t>
            </a:r>
            <a:r>
              <a:rPr i="1" lang="ru" sz="155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" sz="1550">
                <a:latin typeface="Times New Roman"/>
                <a:ea typeface="Times New Roman"/>
                <a:cs typeface="Times New Roman"/>
                <a:sym typeface="Times New Roman"/>
              </a:rPr>
              <a:t> the number of characters inserted required, </a:t>
            </a:r>
            <a:r>
              <a:rPr i="1" lang="ru" sz="155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" sz="1550">
                <a:latin typeface="Times New Roman"/>
                <a:ea typeface="Times New Roman"/>
                <a:cs typeface="Times New Roman"/>
                <a:sym typeface="Times New Roman"/>
              </a:rPr>
              <a:t> is the number of characters substituted and </a:t>
            </a:r>
            <a:r>
              <a:rPr i="1" lang="ru" sz="155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" sz="1550">
                <a:latin typeface="Times New Roman"/>
                <a:ea typeface="Times New Roman"/>
                <a:cs typeface="Times New Roman"/>
                <a:sym typeface="Times New Roman"/>
              </a:rPr>
              <a:t> the number of characters deleted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00" y="4358134"/>
            <a:ext cx="1738201" cy="686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 rotWithShape="1">
          <a:blip r:embed="rId4">
            <a:alphaModFix/>
          </a:blip>
          <a:srcRect b="12580" l="0" r="0" t="12580"/>
          <a:stretch/>
        </p:blipFill>
        <p:spPr>
          <a:xfrm>
            <a:off x="2376488" y="1611150"/>
            <a:ext cx="43910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улучшения и оптимизации модели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Нужна модель для классификации входящих изображений;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OneStage модель для первого этапа (скорость);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Провести  оптимизацию якорей в RetinaNet (больше 50 эпох);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Добавить сетку для распознавания </a:t>
            </a:r>
            <a:r>
              <a:rPr lang="ru"/>
              <a:t>цены (улучшить качество)</a:t>
            </a:r>
            <a:r>
              <a:rPr lang="ru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Улучшить функцию распознавания id;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Улучшить операционализацию (масштаб/скорость);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00" y="4358134"/>
            <a:ext cx="1738201" cy="686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