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3"/>
    <p:sldId id="258" r:id="rId4"/>
    <p:sldId id="259" r:id="rId5"/>
    <p:sldId id="275" r:id="rId6"/>
    <p:sldId id="276" r:id="rId7"/>
    <p:sldId id="277" r:id="rId8"/>
    <p:sldId id="290" r:id="rId9"/>
    <p:sldId id="293" r:id="rId10"/>
    <p:sldId id="291" r:id="rId11"/>
    <p:sldId id="294" r:id="rId12"/>
    <p:sldId id="295" r:id="rId13"/>
    <p:sldId id="297" r:id="rId14"/>
    <p:sldId id="298" r:id="rId15"/>
    <p:sldId id="299" r:id="rId16"/>
    <p:sldId id="301" r:id="rId17"/>
    <p:sldId id="302" r:id="rId18"/>
    <p:sldId id="304" r:id="rId19"/>
    <p:sldId id="303" r:id="rId20"/>
    <p:sldId id="318" r:id="rId21"/>
    <p:sldId id="305" r:id="rId22"/>
    <p:sldId id="331" r:id="rId23"/>
    <p:sldId id="332" r:id="rId24"/>
    <p:sldId id="333" r:id="rId25"/>
    <p:sldId id="334" r:id="rId26"/>
    <p:sldId id="336" r:id="rId27"/>
    <p:sldId id="335" r:id="rId28"/>
    <p:sldId id="337" r:id="rId29"/>
    <p:sldId id="338" r:id="rId30"/>
    <p:sldId id="339" r:id="rId31"/>
    <p:sldId id="340" r:id="rId32"/>
    <p:sldId id="341" r:id="rId33"/>
  </p:sldIdLst>
  <p:sldSz cx="12192000" cy="6858000"/>
  <p:notesSz cx="6858000" cy="9144000"/>
  <p:embeddedFontLst>
    <p:embeddedFont>
      <p:font typeface="汉仪君黑-45简" panose="020B0604020202020204" pitchFamily="34" charset="-122"/>
      <p:regular r:id="rId38"/>
    </p:embeddedFont>
    <p:embeddedFont>
      <p:font typeface="微软雅黑" panose="020B0503020204020204" charset="-122"/>
      <p:regular r:id="rId39"/>
    </p:embeddedFont>
    <p:embeddedFont>
      <p:font typeface="Calibri" panose="020F0502020204030204" charset="0"/>
      <p:regular r:id="rId40"/>
      <p:bold r:id="rId41"/>
      <p:italic r:id="rId42"/>
      <p:boldItalic r:id="rId43"/>
    </p:embeddedFont>
    <p:embeddedFont>
      <p:font typeface="Calibri Light" panose="020F0302020204030204" charset="0"/>
      <p:regular r:id="rId44"/>
      <p:italic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2.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BE04F47-18A9-4B62-B892-46A76481C8B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114FFA-3FDD-44C1-833D-188EFB9114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04F47-18A9-4B62-B892-46A76481C8B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14FFA-3FDD-44C1-833D-188EFB9114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svg"/><Relationship Id="rId7" Type="http://schemas.openxmlformats.org/officeDocument/2006/relationships/image" Target="../media/image7.png"/><Relationship Id="rId6" Type="http://schemas.openxmlformats.org/officeDocument/2006/relationships/image" Target="../media/image3.svg"/><Relationship Id="rId5" Type="http://schemas.openxmlformats.org/officeDocument/2006/relationships/image" Target="../media/image6.png"/><Relationship Id="rId4" Type="http://schemas.openxmlformats.org/officeDocument/2006/relationships/image" Target="../media/image2.svg"/><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63675" y="1788160"/>
            <a:ext cx="9681210" cy="1322070"/>
          </a:xfrm>
          <a:prstGeom prst="rect">
            <a:avLst/>
          </a:prstGeom>
          <a:noFill/>
        </p:spPr>
        <p:txBody>
          <a:bodyPr wrap="square" rtlCol="0">
            <a:spAutoFit/>
          </a:bodyPr>
          <a:lstStyle/>
          <a:p>
            <a:pPr algn="ctr"/>
            <a:r>
              <a:rPr sz="4000" dirty="0" smtClean="0">
                <a:latin typeface="Times New Roman" panose="02020603050405020304" charset="0"/>
                <a:ea typeface="汉仪君黑-45简" panose="020B0604020202020204" pitchFamily="34" charset="-122"/>
                <a:cs typeface="Times New Roman" panose="02020603050405020304" charset="0"/>
              </a:rPr>
              <a:t>Machine Learning-Based Prototyping of</a:t>
            </a:r>
            <a:endParaRPr sz="4000" dirty="0" smtClean="0">
              <a:latin typeface="Times New Roman" panose="02020603050405020304" charset="0"/>
              <a:ea typeface="汉仪君黑-45简" panose="020B0604020202020204" pitchFamily="34" charset="-122"/>
              <a:cs typeface="Times New Roman" panose="02020603050405020304" charset="0"/>
            </a:endParaRPr>
          </a:p>
          <a:p>
            <a:pPr algn="ctr"/>
            <a:r>
              <a:rPr sz="4000" dirty="0" smtClean="0">
                <a:latin typeface="Times New Roman" panose="02020603050405020304" charset="0"/>
                <a:ea typeface="汉仪君黑-45简" panose="020B0604020202020204" pitchFamily="34" charset="-122"/>
                <a:cs typeface="Times New Roman" panose="02020603050405020304" charset="0"/>
              </a:rPr>
              <a:t>Graphical User Interfaces for Mobile Apps</a:t>
            </a:r>
            <a:endParaRPr sz="4000" dirty="0" smtClean="0">
              <a:latin typeface="Times New Roman" panose="02020603050405020304" charset="0"/>
              <a:ea typeface="汉仪君黑-45简" panose="020B0604020202020204" pitchFamily="34" charset="-122"/>
              <a:cs typeface="Times New Roman" panose="02020603050405020304" charset="0"/>
            </a:endParaRPr>
          </a:p>
        </p:txBody>
      </p:sp>
      <p:sp>
        <p:nvSpPr>
          <p:cNvPr id="16" name="矩形 15"/>
          <p:cNvSpPr/>
          <p:nvPr/>
        </p:nvSpPr>
        <p:spPr>
          <a:xfrm>
            <a:off x="4152122" y="5103844"/>
            <a:ext cx="1429543" cy="23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122670" y="5099685"/>
            <a:ext cx="1613535" cy="237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52265" y="5067300"/>
            <a:ext cx="1503680" cy="306705"/>
          </a:xfrm>
          <a:prstGeom prst="rect">
            <a:avLst/>
          </a:prstGeom>
          <a:noFill/>
        </p:spPr>
        <p:txBody>
          <a:bodyPr wrap="square" rtlCol="0">
            <a:spAutoFit/>
          </a:bodyPr>
          <a:lstStyle/>
          <a:p>
            <a:r>
              <a:rPr lang="zh-CN" altLang="en-US" sz="1400" dirty="0" smtClean="0">
                <a:solidFill>
                  <a:schemeClr val="bg1"/>
                </a:solidFill>
                <a:latin typeface="微软雅黑" panose="020B0503020204020204" charset="-122"/>
                <a:ea typeface="微软雅黑" panose="020B0503020204020204" charset="-122"/>
              </a:rPr>
              <a:t>汇报人：陈梓俊</a:t>
            </a:r>
            <a:endParaRPr lang="zh-CN" altLang="en-US" sz="1400" dirty="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6096907" y="5067361"/>
            <a:ext cx="1653540" cy="306705"/>
          </a:xfrm>
          <a:prstGeom prst="rect">
            <a:avLst/>
          </a:prstGeom>
          <a:noFill/>
        </p:spPr>
        <p:txBody>
          <a:bodyPr wrap="none" rtlCol="0">
            <a:spAutoFit/>
          </a:bodyPr>
          <a:lstStyle/>
          <a:p>
            <a:r>
              <a:rPr lang="zh-CN" sz="1400" dirty="0" smtClean="0">
                <a:solidFill>
                  <a:schemeClr val="bg1"/>
                </a:solidFill>
                <a:latin typeface="微软雅黑" panose="020B0503020204020204" charset="-122"/>
                <a:ea typeface="微软雅黑" panose="020B0503020204020204" charset="-122"/>
                <a:cs typeface="微软雅黑" panose="020B0503020204020204" charset="-122"/>
              </a:rPr>
              <a:t>学号：</a:t>
            </a:r>
            <a:r>
              <a:rPr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191250016</a:t>
            </a:r>
            <a:endParaRPr lang="en-US" altLang="zh-CN" sz="14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2485053" y="3741685"/>
            <a:ext cx="7221894" cy="583565"/>
          </a:xfrm>
          <a:prstGeom prst="rect">
            <a:avLst/>
          </a:prstGeom>
        </p:spPr>
        <p:txBody>
          <a:bodyPr wrap="square">
            <a:spAutoFit/>
          </a:bodyPr>
          <a:p>
            <a:pPr algn="ctr"/>
            <a:r>
              <a:rPr lang="en-US" altLang="zh-CN" sz="3200" spc="130" dirty="0">
                <a:solidFill>
                  <a:schemeClr val="tx1"/>
                </a:solidFill>
                <a:latin typeface="Times New Roman" panose="02020603050405020304" charset="0"/>
                <a:ea typeface="微软雅黑" panose="020B0503020204020204" charset="-122"/>
                <a:cs typeface="Times New Roman" panose="02020603050405020304" charset="0"/>
              </a:rPr>
              <a:t>ReDraw</a:t>
            </a:r>
            <a:r>
              <a:rPr lang="zh-CN" altLang="en-US" sz="3200" spc="130" dirty="0">
                <a:solidFill>
                  <a:schemeClr val="tx1"/>
                </a:solidFill>
                <a:latin typeface="微软雅黑" panose="020B0503020204020204" charset="-122"/>
                <a:ea typeface="微软雅黑" panose="020B0503020204020204" charset="-122"/>
              </a:rPr>
              <a:t>工具理解汇报</a:t>
            </a:r>
            <a:endParaRPr lang="zh-CN" altLang="en-US" sz="3200" spc="130" dirty="0">
              <a:solidFill>
                <a:schemeClr val="tx1"/>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10346690" cy="378460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pix2code[2]</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架构</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pix2code</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只能在一个自己构造的小训练集上面训练，没有经过大规模软件仓库数据挖掘，产生的代码不一定有实际生产意义。同时维护和升级</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DSL</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增加了实际生产中的使用成本。</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相关工具</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26" name="矩形 25"/>
          <p:cNvSpPr/>
          <p:nvPr/>
        </p:nvSpPr>
        <p:spPr>
          <a:xfrm>
            <a:off x="327660" y="6315075"/>
            <a:ext cx="11556365" cy="245110"/>
          </a:xfrm>
          <a:prstGeom prst="rect">
            <a:avLst/>
          </a:prstGeom>
        </p:spPr>
        <p:txBody>
          <a:bodyPr wrap="square">
            <a:spAutoFit/>
          </a:bodyPr>
          <a:p>
            <a:pPr algn="l"/>
            <a:r>
              <a:rPr lang="en-US" sz="1000" dirty="0">
                <a:solidFill>
                  <a:schemeClr val="tx1"/>
                </a:solidFill>
                <a:latin typeface="微软雅黑" panose="020B0503020204020204" charset="-122"/>
                <a:ea typeface="微软雅黑" panose="020B0503020204020204" charset="-122"/>
              </a:rPr>
              <a:t>[2] </a:t>
            </a:r>
            <a:r>
              <a:rPr sz="1000" dirty="0">
                <a:solidFill>
                  <a:schemeClr val="tx1"/>
                </a:solidFill>
                <a:latin typeface="微软雅黑" panose="020B0503020204020204" charset="-122"/>
                <a:ea typeface="微软雅黑" panose="020B0503020204020204" charset="-122"/>
              </a:rPr>
              <a:t>T. Beltramelli, “pix2code: Generating code from a graphical userinterface screenshot,” CoRR, vol. abs/1705.07962, 2017. [Online].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Available: http://arxiv.org/abs/1705.07962</a:t>
            </a:r>
            <a:endParaRPr sz="1000" dirty="0">
              <a:solidFill>
                <a:schemeClr val="tx1"/>
              </a:solidFill>
              <a:latin typeface="微软雅黑" panose="020B0503020204020204" charset="-122"/>
              <a:ea typeface="微软雅黑" panose="020B0503020204020204" charset="-122"/>
            </a:endParaRPr>
          </a:p>
        </p:txBody>
      </p:sp>
      <p:pic>
        <p:nvPicPr>
          <p:cNvPr id="4" name="图片 3" descr="pix2code_train_predict"/>
          <p:cNvPicPr>
            <a:picLocks noChangeAspect="1"/>
          </p:cNvPicPr>
          <p:nvPr/>
        </p:nvPicPr>
        <p:blipFill>
          <a:blip r:embed="rId1"/>
          <a:stretch>
            <a:fillRect/>
          </a:stretch>
        </p:blipFill>
        <p:spPr>
          <a:xfrm>
            <a:off x="3201035" y="2063750"/>
            <a:ext cx="6917055" cy="2065655"/>
          </a:xfrm>
          <a:prstGeom prst="rect">
            <a:avLst/>
          </a:prstGeom>
        </p:spPr>
      </p:pic>
      <p:sp>
        <p:nvSpPr>
          <p:cNvPr id="8" name="文本框 7"/>
          <p:cNvSpPr txBox="1"/>
          <p:nvPr/>
        </p:nvSpPr>
        <p:spPr>
          <a:xfrm>
            <a:off x="1121410" y="5401310"/>
            <a:ext cx="10518775" cy="82994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通过自动化动态程序分析以及软件仓库数据挖掘的方式得到大规模</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界面和代码结构，得到数据进行训练，整个过程可以实现自动化。</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00874" y="2887825"/>
            <a:ext cx="5952930" cy="998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480667" y="3033704"/>
            <a:ext cx="3230880" cy="706755"/>
          </a:xfrm>
          <a:prstGeom prst="rect">
            <a:avLst/>
          </a:prstGeom>
          <a:noFill/>
        </p:spPr>
        <p:txBody>
          <a:bodyPr wrap="none" rtlCol="0">
            <a:spAutoFit/>
          </a:bodyPr>
          <a:lstStyle/>
          <a:p>
            <a:pPr algn="ctr"/>
            <a:r>
              <a:rPr lang="zh-CN" altLang="en-US" sz="4000" dirty="0" smtClean="0">
                <a:solidFill>
                  <a:schemeClr val="bg1"/>
                </a:solidFill>
                <a:latin typeface="微软雅黑" panose="020B0503020204020204" charset="-122"/>
                <a:ea typeface="微软雅黑" panose="020B0503020204020204" charset="-122"/>
              </a:rPr>
              <a:t>工具模块解读</a:t>
            </a:r>
            <a:endParaRPr lang="zh-CN" altLang="en-US" sz="40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100874" y="2661876"/>
            <a:ext cx="3848192" cy="0"/>
          </a:xfrm>
          <a:prstGeom prst="line">
            <a:avLst/>
          </a:prstGeom>
          <a:ln>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20127" y="2232783"/>
            <a:ext cx="1970411" cy="646331"/>
          </a:xfrm>
          <a:prstGeom prst="rect">
            <a:avLst/>
          </a:prstGeom>
          <a:noFill/>
        </p:spPr>
        <p:txBody>
          <a:bodyPr wrap="none" rtlCol="0">
            <a:spAutoFit/>
          </a:bodyPr>
          <a:lstStyle/>
          <a:p>
            <a:r>
              <a:rPr lang="en-US" altLang="zh-CN" sz="3600" dirty="0" smtClean="0">
                <a:latin typeface="汉仪君黑-45简" panose="020B0604020202020204" pitchFamily="34" charset="-122"/>
                <a:ea typeface="汉仪君黑-45简" panose="020B0604020202020204" pitchFamily="34" charset="-122"/>
              </a:rPr>
              <a:t>PART 02</a:t>
            </a:r>
            <a:endParaRPr lang="zh-CN" altLang="en-US" sz="3600" dirty="0">
              <a:latin typeface="汉仪君黑-45简" panose="020B0604020202020204" pitchFamily="34" charset="-122"/>
              <a:ea typeface="汉仪君黑-45简" panose="020B0604020202020204" pitchFamily="34"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48066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8" name="矩形 7"/>
          <p:cNvSpPr/>
          <p:nvPr/>
        </p:nvSpPr>
        <p:spPr>
          <a:xfrm>
            <a:off x="1035309" y="1939142"/>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62623" y="2189624"/>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1862623" y="1939142"/>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717651" y="1939142"/>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44965" y="2189624"/>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7544965" y="1939142"/>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514340" y="2282248"/>
            <a:ext cx="1945640" cy="460375"/>
          </a:xfrm>
          <a:prstGeom prst="rect">
            <a:avLst/>
          </a:prstGeom>
          <a:noFill/>
        </p:spPr>
        <p:txBody>
          <a:bodyPr wrap="non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GUI</a:t>
            </a:r>
            <a:r>
              <a:rPr lang="zh-CN" altLang="en-US" sz="2400" dirty="0" smtClean="0">
                <a:latin typeface="微软雅黑" panose="020B0503020204020204" charset="-122"/>
                <a:ea typeface="微软雅黑" panose="020B0503020204020204" charset="-122"/>
                <a:cs typeface="微软雅黑" panose="020B0503020204020204" charset="-122"/>
              </a:rPr>
              <a:t>组件检测</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sp>
        <p:nvSpPr>
          <p:cNvPr id="30" name="矩形 29"/>
          <p:cNvSpPr/>
          <p:nvPr/>
        </p:nvSpPr>
        <p:spPr>
          <a:xfrm>
            <a:off x="828094" y="4982717"/>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60970" y="4034034"/>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888284" y="4284516"/>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a:off x="1888284" y="4034034"/>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743312" y="4034034"/>
            <a:ext cx="1091682" cy="9517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570626" y="4284516"/>
            <a:ext cx="3455435" cy="626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7570626" y="4034034"/>
            <a:ext cx="264368" cy="250483"/>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2514601" y="4404445"/>
            <a:ext cx="1945640" cy="460375"/>
          </a:xfrm>
          <a:prstGeom prst="rect">
            <a:avLst/>
          </a:prstGeom>
          <a:noFill/>
        </p:spPr>
        <p:txBody>
          <a:bodyPr wrap="non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rPr>
              <a:t>GUI</a:t>
            </a:r>
            <a:r>
              <a:rPr lang="zh-CN" altLang="en-US" sz="2400" dirty="0" smtClean="0">
                <a:latin typeface="微软雅黑" panose="020B0503020204020204" charset="-122"/>
                <a:ea typeface="微软雅黑" panose="020B0503020204020204" charset="-122"/>
                <a:cs typeface="微软雅黑" panose="020B0503020204020204" charset="-122"/>
              </a:rPr>
              <a:t>组件分类</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sp>
        <p:nvSpPr>
          <p:cNvPr id="40" name="文本框 39"/>
          <p:cNvSpPr txBox="1"/>
          <p:nvPr/>
        </p:nvSpPr>
        <p:spPr>
          <a:xfrm>
            <a:off x="8137509" y="2128578"/>
            <a:ext cx="2011680" cy="829945"/>
          </a:xfrm>
          <a:prstGeom prst="rect">
            <a:avLst/>
          </a:prstGeom>
          <a:noFill/>
        </p:spPr>
        <p:txBody>
          <a:bodyPr wrap="none" rtlCol="0">
            <a:spAutoFit/>
          </a:bodyPr>
          <a:lstStyle/>
          <a:p>
            <a:r>
              <a:rPr lang="zh-CN" altLang="en-US" sz="2400" dirty="0" smtClean="0">
                <a:latin typeface="微软雅黑" panose="020B0503020204020204" charset="-122"/>
                <a:ea typeface="微软雅黑" panose="020B0503020204020204" charset="-122"/>
              </a:rPr>
              <a:t>数据仓库挖掘</a:t>
            </a:r>
            <a:endParaRPr lang="zh-CN" altLang="en-US" sz="2400" dirty="0" smtClean="0">
              <a:latin typeface="微软雅黑" panose="020B0503020204020204" charset="-122"/>
              <a:ea typeface="微软雅黑" panose="020B0503020204020204" charset="-122"/>
            </a:endParaRPr>
          </a:p>
          <a:p>
            <a:r>
              <a:rPr lang="zh-CN" altLang="en-US" sz="2400" dirty="0" smtClean="0">
                <a:latin typeface="微软雅黑" panose="020B0503020204020204" charset="-122"/>
                <a:ea typeface="微软雅黑" panose="020B0503020204020204" charset="-122"/>
              </a:rPr>
              <a:t>程序动态分析</a:t>
            </a:r>
            <a:endParaRPr lang="zh-CN" altLang="en-US" sz="2400" dirty="0">
              <a:latin typeface="微软雅黑" panose="020B0503020204020204" charset="-122"/>
              <a:ea typeface="微软雅黑" panose="020B0503020204020204" charset="-122"/>
            </a:endParaRPr>
          </a:p>
        </p:txBody>
      </p:sp>
      <p:sp>
        <p:nvSpPr>
          <p:cNvPr id="41" name="文本框 40"/>
          <p:cNvSpPr txBox="1"/>
          <p:nvPr/>
        </p:nvSpPr>
        <p:spPr>
          <a:xfrm>
            <a:off x="8226988" y="4182830"/>
            <a:ext cx="2091055" cy="829945"/>
          </a:xfrm>
          <a:prstGeom prst="rect">
            <a:avLst/>
          </a:prstGeom>
          <a:noFill/>
        </p:spPr>
        <p:txBody>
          <a:bodyPr wrap="none" rtlCol="0">
            <a:spAutoFit/>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rPr>
              <a:t>KNN</a:t>
            </a:r>
            <a:r>
              <a:rPr lang="zh-CN" altLang="en-US" sz="2400" dirty="0" smtClean="0">
                <a:latin typeface="微软雅黑" panose="020B0503020204020204" charset="-122"/>
                <a:ea typeface="微软雅黑" panose="020B0503020204020204" charset="-122"/>
                <a:cs typeface="微软雅黑" panose="020B0503020204020204" charset="-122"/>
              </a:rPr>
              <a:t>层次聚类</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rPr>
              <a:t>代码生成</a:t>
            </a:r>
            <a:endParaRPr lang="zh-CN" altLang="en-US" sz="2400" dirty="0" smtClean="0">
              <a:latin typeface="微软雅黑" panose="020B0503020204020204" charset="-122"/>
              <a:ea typeface="微软雅黑" panose="020B0503020204020204" charset="-122"/>
              <a:cs typeface="微软雅黑" panose="020B0503020204020204" charset="-122"/>
            </a:endParaRPr>
          </a:p>
        </p:txBody>
      </p:sp>
      <p:pic>
        <p:nvPicPr>
          <p:cNvPr id="4" name="图片 3" descr="343435383035303b343532363932363bbcecb2e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35050" y="1967865"/>
            <a:ext cx="914400" cy="914400"/>
          </a:xfrm>
          <a:prstGeom prst="rect">
            <a:avLst/>
          </a:prstGeom>
        </p:spPr>
      </p:pic>
      <p:pic>
        <p:nvPicPr>
          <p:cNvPr id="11" name="图片 10" descr="333438313030323b333437373332393bb7d6c0e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0305" y="4220210"/>
            <a:ext cx="644525" cy="644525"/>
          </a:xfrm>
          <a:prstGeom prst="rect">
            <a:avLst/>
          </a:prstGeom>
        </p:spPr>
      </p:pic>
      <p:pic>
        <p:nvPicPr>
          <p:cNvPr id="13" name="图片 12" descr="303b32313537323434333bb2e3b4cebde1b9b9cdbc"/>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02425" y="4085590"/>
            <a:ext cx="914400" cy="914400"/>
          </a:xfrm>
          <a:prstGeom prst="rect">
            <a:avLst/>
          </a:prstGeom>
        </p:spPr>
      </p:pic>
      <p:pic>
        <p:nvPicPr>
          <p:cNvPr id="14" name="图片 13" descr="32313534303133353b32313534303132313bcddabef2bbfa"/>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67830" y="1939290"/>
            <a:ext cx="802640" cy="802640"/>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41603"/>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solidFill>
                  <a:schemeClr val="tx1"/>
                </a:solidFill>
                <a:latin typeface="微软雅黑" panose="020B0503020204020204" charset="-122"/>
                <a:ea typeface="微软雅黑" panose="020B0503020204020204" charset="-122"/>
              </a:rPr>
              <a:t>GUI</a:t>
            </a:r>
            <a:r>
              <a:rPr lang="zh-CN" altLang="en-US" sz="2400" dirty="0" smtClean="0">
                <a:solidFill>
                  <a:schemeClr val="tx1"/>
                </a:solidFill>
                <a:latin typeface="微软雅黑" panose="020B0503020204020204" charset="-122"/>
                <a:ea typeface="微软雅黑" panose="020B0503020204020204" charset="-122"/>
              </a:rPr>
              <a:t>组件检测</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21410" y="1652270"/>
            <a:ext cx="9919335" cy="267652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CV</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技术</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Canny</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轮廓检测</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             </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轮廓扩增</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           </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轮廓矩形边界</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设计原型元数据（</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metadata</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许多</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设计者都是使用专业图像编辑软件如</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Photoshop</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Sketch</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来设计</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原型，可以得到设计的元数据来精确地标定</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虽然元数据中存在着空间信息，但是</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图形设计的空间信息与实际软件中</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组件的层次结构并不一致。</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9" name="右箭头 8"/>
          <p:cNvSpPr/>
          <p:nvPr/>
        </p:nvSpPr>
        <p:spPr>
          <a:xfrm>
            <a:off x="4413885" y="2133600"/>
            <a:ext cx="427355" cy="25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右箭头 10"/>
          <p:cNvSpPr/>
          <p:nvPr/>
        </p:nvSpPr>
        <p:spPr>
          <a:xfrm>
            <a:off x="6626860" y="2133600"/>
            <a:ext cx="427355" cy="25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15" name="图片 14" descr="1GUI-Detection"/>
          <p:cNvPicPr>
            <a:picLocks noChangeAspect="1"/>
          </p:cNvPicPr>
          <p:nvPr/>
        </p:nvPicPr>
        <p:blipFill>
          <a:blip r:embed="rId1"/>
          <a:stretch>
            <a:fillRect/>
          </a:stretch>
        </p:blipFill>
        <p:spPr>
          <a:xfrm>
            <a:off x="3658870" y="4322445"/>
            <a:ext cx="4543425" cy="2330450"/>
          </a:xfrm>
          <a:prstGeom prst="rect">
            <a:avLst/>
          </a:prstGeo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90839" y="28762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solidFill>
                  <a:schemeClr val="tx1"/>
                </a:solidFill>
                <a:latin typeface="微软雅黑" panose="020B0503020204020204" charset="-122"/>
                <a:ea typeface="微软雅黑" panose="020B0503020204020204" charset="-122"/>
              </a:rPr>
              <a:t>GUI</a:t>
            </a:r>
            <a:r>
              <a:rPr lang="zh-CN" altLang="en-US" sz="2400" dirty="0" smtClean="0">
                <a:solidFill>
                  <a:schemeClr val="tx1"/>
                </a:solidFill>
                <a:latin typeface="微软雅黑" panose="020B0503020204020204" charset="-122"/>
                <a:ea typeface="微软雅黑" panose="020B0503020204020204" charset="-122"/>
              </a:rPr>
              <a:t>组件检测</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947368" y="5631352"/>
            <a:ext cx="1937385"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Origin GUI Screenshot</a:t>
            </a:r>
            <a:endParaRPr lang="en-US" sz="1400" b="1" dirty="0" smtClean="0">
              <a:solidFill>
                <a:schemeClr val="tx1"/>
              </a:solidFill>
              <a:latin typeface="Times New Roman" panose="02020603050405020304" charset="0"/>
              <a:cs typeface="Times New Roman" panose="02020603050405020304" charset="0"/>
            </a:endParaRPr>
          </a:p>
        </p:txBody>
      </p:sp>
      <p:sp>
        <p:nvSpPr>
          <p:cNvPr id="17" name="文本框 16"/>
          <p:cNvSpPr txBox="1"/>
          <p:nvPr/>
        </p:nvSpPr>
        <p:spPr>
          <a:xfrm>
            <a:off x="4427486" y="5634527"/>
            <a:ext cx="687070"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Canny</a:t>
            </a:r>
            <a:endParaRPr lang="en-US" sz="1400" b="1" dirty="0" smtClean="0">
              <a:solidFill>
                <a:schemeClr val="tx1"/>
              </a:solidFill>
              <a:latin typeface="Times New Roman" panose="02020603050405020304" charset="0"/>
              <a:cs typeface="Times New Roman" panose="02020603050405020304" charset="0"/>
            </a:endParaRPr>
          </a:p>
        </p:txBody>
      </p:sp>
      <p:sp>
        <p:nvSpPr>
          <p:cNvPr id="18" name="文本框 17"/>
          <p:cNvSpPr txBox="1"/>
          <p:nvPr/>
        </p:nvSpPr>
        <p:spPr>
          <a:xfrm>
            <a:off x="7336103" y="5634527"/>
            <a:ext cx="795655"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Dilation</a:t>
            </a:r>
            <a:endParaRPr lang="en-US" sz="1400" b="1" dirty="0" smtClean="0">
              <a:solidFill>
                <a:schemeClr val="tx1"/>
              </a:solidFill>
              <a:latin typeface="Times New Roman" panose="02020603050405020304" charset="0"/>
              <a:cs typeface="Times New Roman" panose="02020603050405020304" charset="0"/>
            </a:endParaRPr>
          </a:p>
        </p:txBody>
      </p:sp>
      <p:sp>
        <p:nvSpPr>
          <p:cNvPr id="21" name="文本框 20"/>
          <p:cNvSpPr txBox="1"/>
          <p:nvPr/>
        </p:nvSpPr>
        <p:spPr>
          <a:xfrm>
            <a:off x="9933253" y="5631352"/>
            <a:ext cx="1246505"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Bounding box</a:t>
            </a:r>
            <a:endParaRPr lang="en-US" sz="1400" b="1" dirty="0" smtClean="0">
              <a:solidFill>
                <a:schemeClr val="tx1"/>
              </a:solidFill>
              <a:latin typeface="Times New Roman" panose="02020603050405020304" charset="0"/>
              <a:cs typeface="Times New Roman" panose="02020603050405020304" charset="0"/>
            </a:endParaRPr>
          </a:p>
        </p:txBody>
      </p:sp>
      <p:pic>
        <p:nvPicPr>
          <p:cNvPr id="22" name="图片 21" descr="com.dropbox.android_2"/>
          <p:cNvPicPr>
            <a:picLocks noChangeAspect="1"/>
          </p:cNvPicPr>
          <p:nvPr/>
        </p:nvPicPr>
        <p:blipFill>
          <a:blip r:embed="rId1"/>
          <a:stretch>
            <a:fillRect/>
          </a:stretch>
        </p:blipFill>
        <p:spPr>
          <a:xfrm>
            <a:off x="725170" y="1544320"/>
            <a:ext cx="2547620" cy="3787140"/>
          </a:xfrm>
          <a:prstGeom prst="rect">
            <a:avLst/>
          </a:prstGeom>
        </p:spPr>
      </p:pic>
      <p:pic>
        <p:nvPicPr>
          <p:cNvPr id="24" name="图片 23" descr="canny_contour"/>
          <p:cNvPicPr>
            <a:picLocks noChangeAspect="1"/>
          </p:cNvPicPr>
          <p:nvPr/>
        </p:nvPicPr>
        <p:blipFill>
          <a:blip r:embed="rId2"/>
          <a:stretch>
            <a:fillRect/>
          </a:stretch>
        </p:blipFill>
        <p:spPr>
          <a:xfrm>
            <a:off x="3477260" y="1297305"/>
            <a:ext cx="2586990" cy="4034155"/>
          </a:xfrm>
          <a:prstGeom prst="rect">
            <a:avLst/>
          </a:prstGeom>
        </p:spPr>
      </p:pic>
      <p:pic>
        <p:nvPicPr>
          <p:cNvPr id="25" name="图片 24" descr="dilation"/>
          <p:cNvPicPr>
            <a:picLocks noChangeAspect="1"/>
          </p:cNvPicPr>
          <p:nvPr/>
        </p:nvPicPr>
        <p:blipFill>
          <a:blip r:embed="rId3"/>
          <a:stretch>
            <a:fillRect/>
          </a:stretch>
        </p:blipFill>
        <p:spPr>
          <a:xfrm>
            <a:off x="6440170" y="1296670"/>
            <a:ext cx="2588260" cy="4034790"/>
          </a:xfrm>
          <a:prstGeom prst="rect">
            <a:avLst/>
          </a:prstGeom>
        </p:spPr>
      </p:pic>
      <p:pic>
        <p:nvPicPr>
          <p:cNvPr id="26" name="图片 25" descr="boundingbox"/>
          <p:cNvPicPr>
            <a:picLocks noChangeAspect="1"/>
          </p:cNvPicPr>
          <p:nvPr/>
        </p:nvPicPr>
        <p:blipFill>
          <a:blip r:embed="rId4"/>
          <a:stretch>
            <a:fillRect/>
          </a:stretch>
        </p:blipFill>
        <p:spPr>
          <a:xfrm>
            <a:off x="9276080" y="1339215"/>
            <a:ext cx="2560320" cy="3990975"/>
          </a:xfrm>
          <a:prstGeom prst="rect">
            <a:avLst/>
          </a:prstGeom>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044" y="320013"/>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solidFill>
                  <a:schemeClr val="tx1"/>
                </a:solidFill>
                <a:latin typeface="微软雅黑" panose="020B0503020204020204" charset="-122"/>
                <a:ea typeface="微软雅黑" panose="020B0503020204020204" charset="-122"/>
              </a:rPr>
              <a:t>GUI</a:t>
            </a:r>
            <a:r>
              <a:rPr lang="zh-CN" altLang="en-US" sz="2400" dirty="0" smtClean="0">
                <a:solidFill>
                  <a:schemeClr val="tx1"/>
                </a:solidFill>
                <a:latin typeface="微软雅黑" panose="020B0503020204020204" charset="-122"/>
                <a:ea typeface="微软雅黑" panose="020B0503020204020204" charset="-122"/>
              </a:rPr>
              <a:t>组件检测</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5071058" y="5941867"/>
            <a:ext cx="2049145"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Atomic GUI Component</a:t>
            </a:r>
            <a:endParaRPr lang="en-US" sz="1400" b="1" dirty="0" smtClean="0">
              <a:solidFill>
                <a:schemeClr val="tx1"/>
              </a:solidFill>
              <a:latin typeface="Times New Roman" panose="02020603050405020304" charset="0"/>
              <a:cs typeface="Times New Roman" panose="02020603050405020304" charset="0"/>
            </a:endParaRPr>
          </a:p>
        </p:txBody>
      </p:sp>
      <p:pic>
        <p:nvPicPr>
          <p:cNvPr id="11" name="图片 10" descr="gui_compon"/>
          <p:cNvPicPr>
            <a:picLocks noChangeAspect="1"/>
          </p:cNvPicPr>
          <p:nvPr/>
        </p:nvPicPr>
        <p:blipFill>
          <a:blip r:embed="rId1"/>
          <a:stretch>
            <a:fillRect/>
          </a:stretch>
        </p:blipFill>
        <p:spPr>
          <a:xfrm>
            <a:off x="4698365" y="1494155"/>
            <a:ext cx="2795270" cy="4357370"/>
          </a:xfrm>
          <a:prstGeom prst="rect">
            <a:avLst/>
          </a:prstGeom>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41603"/>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723900"/>
            <a:ext cx="2061845" cy="82994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sym typeface="+mn-ea"/>
              </a:rPr>
              <a:t>数据仓库挖掘</a:t>
            </a:r>
            <a:endParaRPr lang="zh-CN" altLang="en-US" sz="2400" dirty="0" smtClean="0">
              <a:latin typeface="微软雅黑" panose="020B0503020204020204" charset="-122"/>
              <a:ea typeface="微软雅黑" panose="020B0503020204020204" charset="-122"/>
            </a:endParaRPr>
          </a:p>
          <a:p>
            <a:r>
              <a:rPr lang="zh-CN" altLang="en-US" sz="2400" dirty="0" smtClean="0">
                <a:latin typeface="微软雅黑" panose="020B0503020204020204" charset="-122"/>
                <a:ea typeface="微软雅黑" panose="020B0503020204020204" charset="-122"/>
                <a:sym typeface="+mn-ea"/>
              </a:rPr>
              <a:t>程序动态分析</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21410" y="1652270"/>
            <a:ext cx="10422255" cy="378460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为了能够将利用</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强大的图像特征提取能力，需要用大量的有标签数据进行训练。如果人工打标签，那么会耗费大量的人力资源。</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将获取带标签的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组件数据的过程自动化。</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对软件仓库进行挖掘，挖掘过程会</a:t>
            </a: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自动化地执行程序</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，利用</a:t>
            </a: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自动化输入生成</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方法来探索程序，并利用软件运行平台特定的框架来获取</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截图和对应的运行时</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层次结构。</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具体来说，</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使用</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Google Play API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下载不同类型软件的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APK</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，实现了一个</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Execution Engine</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来自动产生输入来探索这些应用程序。使用安卓的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uiautomator</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框架来提取</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层次结构的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xml</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文件。同时可以截取对应</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组件的截图和标签，获得大量的训练数据。</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pic>
        <p:nvPicPr>
          <p:cNvPr id="2" name="图片 1" descr="knn_data"/>
          <p:cNvPicPr>
            <a:picLocks noChangeAspect="1"/>
          </p:cNvPicPr>
          <p:nvPr/>
        </p:nvPicPr>
        <p:blipFill>
          <a:blip r:embed="rId1"/>
          <a:stretch>
            <a:fillRect/>
          </a:stretch>
        </p:blipFill>
        <p:spPr>
          <a:xfrm>
            <a:off x="268605" y="5507990"/>
            <a:ext cx="8121015" cy="832485"/>
          </a:xfrm>
          <a:prstGeom prst="rect">
            <a:avLst/>
          </a:prstGeom>
        </p:spPr>
      </p:pic>
      <p:pic>
        <p:nvPicPr>
          <p:cNvPr id="8" name="图片 7" descr="labelled_cnn_data"/>
          <p:cNvPicPr>
            <a:picLocks noChangeAspect="1"/>
          </p:cNvPicPr>
          <p:nvPr/>
        </p:nvPicPr>
        <p:blipFill>
          <a:blip r:embed="rId2"/>
          <a:stretch>
            <a:fillRect/>
          </a:stretch>
        </p:blipFill>
        <p:spPr>
          <a:xfrm>
            <a:off x="8613775" y="5480685"/>
            <a:ext cx="3093720" cy="859790"/>
          </a:xfrm>
          <a:prstGeom prst="rect">
            <a:avLst/>
          </a:prstGeom>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41603"/>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723900"/>
            <a:ext cx="2061845" cy="829945"/>
          </a:xfrm>
          <a:prstGeom prst="rect">
            <a:avLst/>
          </a:prstGeom>
          <a:noFill/>
        </p:spPr>
        <p:txBody>
          <a:bodyPr wrap="square" rtlCol="0">
            <a:spAutoFit/>
          </a:bodyPr>
          <a:lstStyle/>
          <a:p>
            <a:r>
              <a:rPr lang="zh-CN" altLang="en-US" sz="2400" dirty="0" smtClean="0">
                <a:latin typeface="微软雅黑" panose="020B0503020204020204" charset="-122"/>
                <a:ea typeface="微软雅黑" panose="020B0503020204020204" charset="-122"/>
                <a:sym typeface="+mn-ea"/>
              </a:rPr>
              <a:t>数据仓库挖掘</a:t>
            </a:r>
            <a:endParaRPr lang="zh-CN" altLang="en-US" sz="2400" dirty="0" smtClean="0">
              <a:latin typeface="微软雅黑" panose="020B0503020204020204" charset="-122"/>
              <a:ea typeface="微软雅黑" panose="020B0503020204020204" charset="-122"/>
            </a:endParaRPr>
          </a:p>
          <a:p>
            <a:r>
              <a:rPr lang="zh-CN" altLang="en-US" sz="2400" dirty="0" smtClean="0">
                <a:latin typeface="微软雅黑" panose="020B0503020204020204" charset="-122"/>
                <a:ea typeface="微软雅黑" panose="020B0503020204020204" charset="-122"/>
                <a:sym typeface="+mn-ea"/>
              </a:rPr>
              <a:t>程序动态分析</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32205" y="1553845"/>
            <a:ext cx="6579870" cy="489267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数据挖掘结果</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一个包含</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19786</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张不同的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APP</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截图以及对应的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层次信息，</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431747</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个原生安卓组件的数据集。</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除了最常见的ImageView和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TextView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，开发人员还十分依赖其他组件类型来开发</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APP</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，例如Button, CheckedTextView和RadioButton。</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不同类型的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APP</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对应有不同的流行的组件类型，例如</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音乐和视频</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更多地使用SeekBar和ToggleButton。</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为了能够</a:t>
            </a:r>
            <a:r>
              <a:rPr 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用不同类型</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APP</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原型生成代码，必须能够分辨不同类型的组件。</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pic>
        <p:nvPicPr>
          <p:cNvPr id="4" name="图片 3" descr="heatmap"/>
          <p:cNvPicPr>
            <a:picLocks noChangeAspect="1"/>
          </p:cNvPicPr>
          <p:nvPr/>
        </p:nvPicPr>
        <p:blipFill>
          <a:blip r:embed="rId1"/>
          <a:stretch>
            <a:fillRect/>
          </a:stretch>
        </p:blipFill>
        <p:spPr>
          <a:xfrm>
            <a:off x="7711440" y="1494155"/>
            <a:ext cx="3949700" cy="4077970"/>
          </a:xfrm>
          <a:prstGeom prst="rect">
            <a:avLst/>
          </a:prstGeom>
        </p:spPr>
      </p:pic>
      <p:sp>
        <p:nvSpPr>
          <p:cNvPr id="9" name="文本框 8"/>
          <p:cNvSpPr txBox="1"/>
          <p:nvPr/>
        </p:nvSpPr>
        <p:spPr>
          <a:xfrm>
            <a:off x="8084451" y="5781212"/>
            <a:ext cx="2839720" cy="306705"/>
          </a:xfrm>
          <a:prstGeom prst="rect">
            <a:avLst/>
          </a:prstGeom>
          <a:noFill/>
        </p:spPr>
        <p:txBody>
          <a:bodyPr wrap="none" rtlCol="0">
            <a:spAutoFit/>
          </a:bodyPr>
          <a:p>
            <a:pPr algn="ctr"/>
            <a:r>
              <a:rPr lang="en-US" sz="1400" b="1" dirty="0" smtClean="0">
                <a:solidFill>
                  <a:schemeClr val="tx1"/>
                </a:solidFill>
                <a:latin typeface="微软雅黑" panose="020B0503020204020204" charset="-122"/>
                <a:ea typeface="微软雅黑" panose="020B0503020204020204" charset="-122"/>
                <a:cs typeface="微软雅黑" panose="020B0503020204020204" charset="-122"/>
              </a:rPr>
              <a:t>GUI</a:t>
            </a:r>
            <a:r>
              <a:rPr lang="zh-CN" altLang="en-US" sz="1400" b="1" dirty="0" smtClean="0">
                <a:solidFill>
                  <a:schemeClr val="tx1"/>
                </a:solidFill>
                <a:latin typeface="微软雅黑" panose="020B0503020204020204" charset="-122"/>
                <a:ea typeface="微软雅黑" panose="020B0503020204020204" charset="-122"/>
                <a:cs typeface="微软雅黑" panose="020B0503020204020204" charset="-122"/>
              </a:rPr>
              <a:t>组件和对应</a:t>
            </a:r>
            <a:r>
              <a:rPr lang="en-US" altLang="zh-CN" sz="1400" b="1" dirty="0" smtClean="0">
                <a:solidFill>
                  <a:schemeClr val="tx1"/>
                </a:solidFill>
                <a:latin typeface="微软雅黑" panose="020B0503020204020204" charset="-122"/>
                <a:ea typeface="微软雅黑" panose="020B0503020204020204" charset="-122"/>
                <a:cs typeface="微软雅黑" panose="020B0503020204020204" charset="-122"/>
              </a:rPr>
              <a:t>APP</a:t>
            </a:r>
            <a:r>
              <a:rPr lang="zh-CN" altLang="en-US" sz="1400" b="1" dirty="0" smtClean="0">
                <a:solidFill>
                  <a:schemeClr val="tx1"/>
                </a:solidFill>
                <a:latin typeface="微软雅黑" panose="020B0503020204020204" charset="-122"/>
                <a:ea typeface="微软雅黑" panose="020B0503020204020204" charset="-122"/>
                <a:cs typeface="微软雅黑" panose="020B0503020204020204" charset="-122"/>
              </a:rPr>
              <a:t>类型的热值图</a:t>
            </a:r>
            <a:endParaRPr lang="zh-CN" altLang="en-US" sz="1400" b="1"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483108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为了能够将</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原型中的组件进行有效的分类，需要实现</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来利用</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中强大的图像特征提取能力。</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实现了一个</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图像分类深度神经网络，可以将</a:t>
            </a:r>
            <a:r>
              <a:rPr lang="en-US" altLang="zh-CN"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组件分成在</a:t>
            </a:r>
            <a:r>
              <a:rPr lang="zh-CN" altLang="en-US" sz="2200" dirty="0" smtClean="0">
                <a:latin typeface="微软雅黑" panose="020B0503020204020204" charset="-122"/>
                <a:ea typeface="微软雅黑" panose="020B0503020204020204" charset="-122"/>
                <a:sym typeface="+mn-ea"/>
              </a:rPr>
              <a:t>数据仓库挖掘中最常见的</a:t>
            </a:r>
            <a:r>
              <a:rPr lang="en-US" altLang="zh-CN" sz="2200" dirty="0" smtClean="0">
                <a:latin typeface="微软雅黑" panose="020B0503020204020204" charset="-122"/>
                <a:ea typeface="微软雅黑" panose="020B0503020204020204" charset="-122"/>
                <a:sym typeface="+mn-ea"/>
              </a:rPr>
              <a:t>15</a:t>
            </a:r>
            <a:r>
              <a:rPr lang="zh-CN" altLang="en-US" sz="2200" dirty="0" smtClean="0">
                <a:latin typeface="微软雅黑" panose="020B0503020204020204" charset="-122"/>
                <a:ea typeface="微软雅黑" panose="020B0503020204020204" charset="-122"/>
                <a:sym typeface="+mn-ea"/>
              </a:rPr>
              <a:t>个组件类型。深度神经网络依赖大量有效的数据来获得良好地泛化推理能力，因此需要</a:t>
            </a:r>
            <a:r>
              <a:rPr lang="zh-CN" altLang="en-US" sz="2200" dirty="0" smtClean="0">
                <a:solidFill>
                  <a:srgbClr val="FF0000"/>
                </a:solidFill>
                <a:latin typeface="微软雅黑" panose="020B0503020204020204" charset="-122"/>
                <a:ea typeface="微软雅黑" panose="020B0503020204020204" charset="-122"/>
                <a:sym typeface="+mn-ea"/>
              </a:rPr>
              <a:t>对数据挖掘得到的</a:t>
            </a:r>
            <a:r>
              <a:rPr lang="en-US" altLang="zh-CN" sz="2200" dirty="0" smtClean="0">
                <a:solidFill>
                  <a:srgbClr val="FF0000"/>
                </a:solidFill>
                <a:latin typeface="微软雅黑" panose="020B0503020204020204" charset="-122"/>
                <a:ea typeface="微软雅黑" panose="020B0503020204020204" charset="-122"/>
                <a:sym typeface="+mn-ea"/>
              </a:rPr>
              <a:t>GUI</a:t>
            </a:r>
            <a:r>
              <a:rPr lang="zh-CN" altLang="en-US" sz="2200" dirty="0" smtClean="0">
                <a:solidFill>
                  <a:srgbClr val="FF0000"/>
                </a:solidFill>
                <a:latin typeface="微软雅黑" panose="020B0503020204020204" charset="-122"/>
                <a:ea typeface="微软雅黑" panose="020B0503020204020204" charset="-122"/>
                <a:sym typeface="+mn-ea"/>
              </a:rPr>
              <a:t>组件数据进行处理</a:t>
            </a:r>
            <a:r>
              <a:rPr lang="zh-CN" altLang="en-US" sz="2200" dirty="0" smtClean="0">
                <a:latin typeface="微软雅黑" panose="020B0503020204020204" charset="-122"/>
                <a:ea typeface="微软雅黑" panose="020B0503020204020204" charset="-122"/>
                <a:sym typeface="+mn-ea"/>
              </a:rPr>
              <a:t>。</a:t>
            </a:r>
            <a:endParaRPr lang="zh-CN" altLang="en-US" sz="2200" dirty="0" smtClean="0">
              <a:latin typeface="微软雅黑" panose="020B0503020204020204" charset="-122"/>
              <a:ea typeface="微软雅黑" panose="020B0503020204020204" charset="-122"/>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数据清洗</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应用层级：过滤混合应用（使用</a:t>
            </a:r>
            <a:r>
              <a:rPr lang="en-US" altLang="zh-CN" sz="2200" dirty="0" smtClean="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web</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技术）、非标准</a:t>
            </a:r>
            <a:r>
              <a:rPr lang="en-US" altLang="zh-CN" sz="2200" dirty="0" smtClean="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框架（</a:t>
            </a:r>
            <a:r>
              <a:rPr lang="en-US" altLang="zh-CN" sz="2200" dirty="0" smtClean="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Unity</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截图层级：过滤风景截图、只有</a:t>
            </a:r>
            <a:r>
              <a:rPr lang="en-US" altLang="zh-CN" sz="2200" dirty="0" smtClean="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Layout</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的截图、含有</a:t>
            </a:r>
            <a:r>
              <a:rPr lang="en-US" altLang="zh-CN" sz="2200" dirty="0" smtClean="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WebView</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的截图</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组件层级：过滤含有噪音的组件、过滤单一颜色的组件、过滤不常见的组件</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数据扩增：</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257300" lvl="2" indent="-342900" algn="l">
              <a:buFont typeface="Arial" panose="020B0604020202020204" pitchFamily="34" charset="0"/>
              <a:buChar char="•"/>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组件不同类型截图分布不均匀，需要进行数据扩增避免过拟合</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257300" lvl="2" indent="-342900" algn="l">
              <a:buFont typeface="Arial" panose="020B0604020202020204" pitchFamily="34" charset="0"/>
              <a:buChar char="•"/>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实现了</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APP</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合成工具，能够合成单个屏幕的</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APP</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，包含数量过少的组件</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1257300" lvl="2" indent="-342900" algn="l">
              <a:buFont typeface="Arial" panose="020B0604020202020204" pitchFamily="34" charset="0"/>
              <a:buChar char="•"/>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颜色扰动</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改变原有组件的颜色来扩增数据</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5558790" cy="279971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数据划分</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训练集，验证集和测试集</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原生数据集中</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75%</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划分为训练集，</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15%</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为验证集，</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10%</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为测试集。</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训练集还加入扩增的数据，使得每个</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组件类至少含有</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5000</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张图片。</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lvl="0" indent="-457200" algn="l">
              <a:buFont typeface="Wingdings" panose="05000000000000000000" charset="0"/>
              <a:buChar char="n"/>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在</a:t>
            </a:r>
            <a:r>
              <a:rPr lang="zh-CN" altLang="en-US"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实际的训练</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中，我将不够</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1k</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张图片的</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组件类型用扩增图片</a:t>
            </a:r>
            <a:r>
              <a:rPr lang="zh-CN" altLang="en-US"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补充至</a:t>
            </a:r>
            <a:r>
              <a:rPr lang="en-US" altLang="zh-CN"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1k</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，同时让各个</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组件类型的图片</a:t>
            </a:r>
            <a:r>
              <a:rPr lang="zh-CN" altLang="en-US"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总数不超过</a:t>
            </a:r>
            <a:r>
              <a:rPr lang="en-US" altLang="zh-CN"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1w</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张。</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pic>
        <p:nvPicPr>
          <p:cNvPr id="2" name="图片 1" descr="cnndataset"/>
          <p:cNvPicPr>
            <a:picLocks noChangeAspect="1"/>
          </p:cNvPicPr>
          <p:nvPr/>
        </p:nvPicPr>
        <p:blipFill>
          <a:blip r:embed="rId1"/>
          <a:stretch>
            <a:fillRect/>
          </a:stretch>
        </p:blipFill>
        <p:spPr>
          <a:xfrm>
            <a:off x="7360285" y="1625600"/>
            <a:ext cx="4114800" cy="3705860"/>
          </a:xfrm>
          <a:prstGeom prst="rect">
            <a:avLst/>
          </a:prstGeom>
        </p:spPr>
      </p:pic>
      <p:pic>
        <p:nvPicPr>
          <p:cNvPr id="4" name="图片 3" descr="cnn_traindatashow"/>
          <p:cNvPicPr>
            <a:picLocks noChangeAspect="1"/>
          </p:cNvPicPr>
          <p:nvPr/>
        </p:nvPicPr>
        <p:blipFill>
          <a:blip r:embed="rId2"/>
          <a:stretch>
            <a:fillRect/>
          </a:stretch>
        </p:blipFill>
        <p:spPr>
          <a:xfrm>
            <a:off x="1377950" y="4763770"/>
            <a:ext cx="4248785" cy="1450975"/>
          </a:xfrm>
          <a:prstGeom prst="rect">
            <a:avLst/>
          </a:prstGeom>
        </p:spPr>
      </p:pic>
      <p:sp>
        <p:nvSpPr>
          <p:cNvPr id="8" name="文本框 7"/>
          <p:cNvSpPr txBox="1"/>
          <p:nvPr/>
        </p:nvSpPr>
        <p:spPr>
          <a:xfrm>
            <a:off x="2699650" y="6272702"/>
            <a:ext cx="1605280" cy="306705"/>
          </a:xfrm>
          <a:prstGeom prst="rect">
            <a:avLst/>
          </a:prstGeom>
          <a:noFill/>
        </p:spPr>
        <p:txBody>
          <a:bodyPr wrap="none" rtlCol="0">
            <a:spAutoFit/>
          </a:bodyPr>
          <a:p>
            <a:pPr algn="ctr"/>
            <a:r>
              <a:rPr lang="zh-CN" sz="1400" b="1" dirty="0" smtClean="0">
                <a:solidFill>
                  <a:schemeClr val="tx1"/>
                </a:solidFill>
                <a:latin typeface="微软雅黑" panose="020B0503020204020204" charset="-122"/>
                <a:ea typeface="微软雅黑" panose="020B0503020204020204" charset="-122"/>
                <a:cs typeface="Times New Roman" panose="02020603050405020304" charset="0"/>
              </a:rPr>
              <a:t>原生训练数据展示</a:t>
            </a:r>
            <a:endParaRPr lang="zh-CN" sz="1400" b="1" dirty="0" smtClean="0">
              <a:solidFill>
                <a:schemeClr val="tx1"/>
              </a:solidFill>
              <a:latin typeface="微软雅黑" panose="020B0503020204020204" charset="-122"/>
              <a:ea typeface="微软雅黑" panose="020B0503020204020204" charset="-122"/>
              <a:cs typeface="Times New Roman" panose="02020603050405020304" charset="0"/>
            </a:endParaRPr>
          </a:p>
        </p:txBody>
      </p:sp>
      <p:sp>
        <p:nvSpPr>
          <p:cNvPr id="9" name="文本框 8"/>
          <p:cNvSpPr txBox="1"/>
          <p:nvPr/>
        </p:nvSpPr>
        <p:spPr>
          <a:xfrm>
            <a:off x="9020123" y="5550707"/>
            <a:ext cx="1405255" cy="306705"/>
          </a:xfrm>
          <a:prstGeom prst="rect">
            <a:avLst/>
          </a:prstGeom>
          <a:noFill/>
        </p:spPr>
        <p:txBody>
          <a:bodyPr wrap="none" rtlCol="0">
            <a:spAutoFit/>
          </a:bodyPr>
          <a:p>
            <a:pPr algn="ctr"/>
            <a:r>
              <a:rPr lang="en-US" altLang="zh-CN" sz="1400" b="1" dirty="0" smtClean="0">
                <a:solidFill>
                  <a:schemeClr val="tx1"/>
                </a:solidFill>
                <a:latin typeface="微软雅黑" panose="020B0503020204020204" charset="-122"/>
                <a:ea typeface="微软雅黑" panose="020B0503020204020204" charset="-122"/>
                <a:cs typeface="Times New Roman" panose="02020603050405020304" charset="0"/>
              </a:rPr>
              <a:t>GUI</a:t>
            </a:r>
            <a:r>
              <a:rPr lang="zh-CN" altLang="en-US" sz="1400" b="1" dirty="0" smtClean="0">
                <a:solidFill>
                  <a:schemeClr val="tx1"/>
                </a:solidFill>
                <a:latin typeface="微软雅黑" panose="020B0503020204020204" charset="-122"/>
                <a:ea typeface="微软雅黑" panose="020B0503020204020204" charset="-122"/>
                <a:cs typeface="Times New Roman" panose="02020603050405020304" charset="0"/>
              </a:rPr>
              <a:t>组件</a:t>
            </a:r>
            <a:r>
              <a:rPr lang="zh-CN" sz="1400" b="1" dirty="0" smtClean="0">
                <a:solidFill>
                  <a:schemeClr val="tx1"/>
                </a:solidFill>
                <a:latin typeface="微软雅黑" panose="020B0503020204020204" charset="-122"/>
                <a:ea typeface="微软雅黑" panose="020B0503020204020204" charset="-122"/>
                <a:cs typeface="Times New Roman" panose="02020603050405020304" charset="0"/>
              </a:rPr>
              <a:t>数据量</a:t>
            </a:r>
            <a:endParaRPr lang="zh-CN" sz="1400" b="1" dirty="0" smtClean="0">
              <a:solidFill>
                <a:schemeClr val="tx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769424" y="2687217"/>
            <a:ext cx="2031525" cy="923330"/>
          </a:xfrm>
          <a:prstGeom prst="rect">
            <a:avLst/>
          </a:prstGeom>
          <a:noFill/>
        </p:spPr>
        <p:txBody>
          <a:bodyPr wrap="square" rtlCol="0">
            <a:spAutoFit/>
          </a:bodyPr>
          <a:lstStyle/>
          <a:p>
            <a:pPr algn="dist"/>
            <a:r>
              <a:rPr lang="zh-CN" altLang="en-US" sz="5400" dirty="0" smtClean="0">
                <a:latin typeface="汉仪君黑-45简" panose="020B0604020202020204" pitchFamily="34" charset="-122"/>
                <a:ea typeface="汉仪君黑-45简" panose="020B0604020202020204" pitchFamily="34" charset="-122"/>
              </a:rPr>
              <a:t>目录</a:t>
            </a:r>
            <a:endParaRPr lang="zh-CN" altLang="en-US" sz="5400" dirty="0">
              <a:latin typeface="汉仪君黑-45简" panose="020B0604020202020204" pitchFamily="34" charset="-122"/>
              <a:ea typeface="汉仪君黑-45简" panose="020B0604020202020204" pitchFamily="34" charset="-122"/>
            </a:endParaRPr>
          </a:p>
        </p:txBody>
      </p:sp>
      <p:sp>
        <p:nvSpPr>
          <p:cNvPr id="15" name="文本框 14"/>
          <p:cNvSpPr txBox="1"/>
          <p:nvPr/>
        </p:nvSpPr>
        <p:spPr>
          <a:xfrm>
            <a:off x="1816076" y="3763729"/>
            <a:ext cx="1984873" cy="369332"/>
          </a:xfrm>
          <a:prstGeom prst="rect">
            <a:avLst/>
          </a:prstGeom>
          <a:noFill/>
        </p:spPr>
        <p:txBody>
          <a:bodyPr wrap="square" rtlCol="0">
            <a:spAutoFit/>
          </a:bodyPr>
          <a:lstStyle/>
          <a:p>
            <a:pPr algn="dist"/>
            <a:r>
              <a:rPr lang="en-US" altLang="zh-CN" dirty="0" smtClean="0">
                <a:latin typeface="汉仪君黑-45简" panose="020B0604020202020204" pitchFamily="34" charset="-122"/>
                <a:ea typeface="汉仪君黑-45简" panose="020B0604020202020204" pitchFamily="34" charset="-122"/>
              </a:rPr>
              <a:t>CONTENTS</a:t>
            </a:r>
            <a:endParaRPr lang="zh-CN" altLang="en-US" dirty="0">
              <a:latin typeface="汉仪君黑-45简" panose="020B0604020202020204" pitchFamily="34" charset="-122"/>
              <a:ea typeface="汉仪君黑-45简" panose="020B0604020202020204" pitchFamily="34" charset="-122"/>
            </a:endParaRPr>
          </a:p>
        </p:txBody>
      </p:sp>
      <p:sp>
        <p:nvSpPr>
          <p:cNvPr id="22" name="矩形 21"/>
          <p:cNvSpPr/>
          <p:nvPr/>
        </p:nvSpPr>
        <p:spPr>
          <a:xfrm>
            <a:off x="5462878" y="1848570"/>
            <a:ext cx="345233" cy="345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462877" y="3131328"/>
            <a:ext cx="345233" cy="345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462877" y="4430043"/>
            <a:ext cx="345233" cy="345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23949" y="1735209"/>
            <a:ext cx="1402080" cy="460375"/>
          </a:xfrm>
          <a:prstGeom prst="rect">
            <a:avLst/>
          </a:prstGeom>
          <a:noFill/>
        </p:spPr>
        <p:txBody>
          <a:bodyPr wrap="none" rtlCol="0">
            <a:spAutoFit/>
          </a:bodyPr>
          <a:lstStyle/>
          <a:p>
            <a:r>
              <a:rPr lang="zh-CN" altLang="en-US" sz="2400" dirty="0" smtClean="0">
                <a:latin typeface="微软雅黑" panose="020B0503020204020204" charset="-122"/>
                <a:ea typeface="微软雅黑" panose="020B0503020204020204" charset="-122"/>
              </a:rPr>
              <a:t>工具介绍</a:t>
            </a:r>
            <a:endParaRPr lang="zh-CN" altLang="en-US" sz="2400" dirty="0">
              <a:latin typeface="微软雅黑" panose="020B0503020204020204" charset="-122"/>
              <a:ea typeface="微软雅黑" panose="020B0503020204020204" charset="-122"/>
            </a:endParaRPr>
          </a:p>
        </p:txBody>
      </p:sp>
      <p:sp>
        <p:nvSpPr>
          <p:cNvPr id="27" name="文本框 26"/>
          <p:cNvSpPr txBox="1"/>
          <p:nvPr/>
        </p:nvSpPr>
        <p:spPr>
          <a:xfrm>
            <a:off x="6323949" y="3024829"/>
            <a:ext cx="2011680" cy="460375"/>
          </a:xfrm>
          <a:prstGeom prst="rect">
            <a:avLst/>
          </a:prstGeom>
          <a:noFill/>
        </p:spPr>
        <p:txBody>
          <a:bodyPr wrap="none" rtlCol="0">
            <a:spAutoFit/>
          </a:bodyPr>
          <a:lstStyle/>
          <a:p>
            <a:r>
              <a:rPr lang="zh-CN" altLang="en-US" sz="2400" dirty="0" smtClean="0">
                <a:latin typeface="微软雅黑" panose="020B0503020204020204" charset="-122"/>
                <a:ea typeface="微软雅黑" panose="020B0503020204020204" charset="-122"/>
              </a:rPr>
              <a:t>工具模块解读</a:t>
            </a:r>
            <a:endParaRPr lang="zh-CN" altLang="en-US" sz="2400" dirty="0">
              <a:latin typeface="微软雅黑" panose="020B0503020204020204" charset="-122"/>
              <a:ea typeface="微软雅黑" panose="020B0503020204020204" charset="-122"/>
            </a:endParaRPr>
          </a:p>
        </p:txBody>
      </p:sp>
      <p:sp>
        <p:nvSpPr>
          <p:cNvPr id="28" name="文本框 27"/>
          <p:cNvSpPr txBox="1"/>
          <p:nvPr/>
        </p:nvSpPr>
        <p:spPr>
          <a:xfrm>
            <a:off x="6425549" y="4429745"/>
            <a:ext cx="1402080" cy="460375"/>
          </a:xfrm>
          <a:prstGeom prst="rect">
            <a:avLst/>
          </a:prstGeom>
          <a:noFill/>
        </p:spPr>
        <p:txBody>
          <a:bodyPr wrap="none" rtlCol="0">
            <a:spAutoFit/>
          </a:bodyPr>
          <a:lstStyle/>
          <a:p>
            <a:pPr algn="l"/>
            <a:r>
              <a:rPr lang="zh-CN" altLang="en-US" sz="2400" dirty="0" smtClean="0">
                <a:latin typeface="微软雅黑" panose="020B0503020204020204" charset="-122"/>
                <a:ea typeface="微软雅黑" panose="020B0503020204020204" charset="-122"/>
                <a:sym typeface="+mn-ea"/>
              </a:rPr>
              <a:t>工具理解</a:t>
            </a:r>
            <a:endParaRPr lang="zh-CN" altLang="en-US" sz="2400" dirty="0">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110680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CNN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架构</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与</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AlexNet[3]</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相似。（</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AlexNet</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开启了深度学习的热潮，在</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ImageNet</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数据集上的分类在当时打败了其他非深度神经网络的方法）</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sp>
        <p:nvSpPr>
          <p:cNvPr id="26" name="矩形 25"/>
          <p:cNvSpPr/>
          <p:nvPr/>
        </p:nvSpPr>
        <p:spPr>
          <a:xfrm>
            <a:off x="327660" y="6315075"/>
            <a:ext cx="11556365" cy="398780"/>
          </a:xfrm>
          <a:prstGeom prst="rect">
            <a:avLst/>
          </a:prstGeom>
        </p:spPr>
        <p:txBody>
          <a:bodyPr wrap="square">
            <a:spAutoFit/>
          </a:bodyPr>
          <a:p>
            <a:pPr algn="l"/>
            <a:r>
              <a:rPr lang="en-US" altLang="zh-CN" sz="1000" dirty="0">
                <a:solidFill>
                  <a:schemeClr val="tx1"/>
                </a:solidFill>
                <a:latin typeface="微软雅黑" panose="020B0503020204020204" charset="-122"/>
                <a:ea typeface="微软雅黑" panose="020B0503020204020204" charset="-122"/>
              </a:rPr>
              <a:t>[3] A. Krizhevsky, I. Sutskever, and G. E. Hinton, “Imagenet classification with deep convolutional neural networks,” in Proc. Int. Conf. Neural Inf. Process. Syst., 2012, pp. 1097–1105. [Online]. Available: http://papers.nips.cc/paper/4824-imagenet-classification-with-deep-conv olutional-neuralnetworks.pdf</a:t>
            </a:r>
            <a:endParaRPr lang="en-US" altLang="zh-CN" sz="1000" dirty="0">
              <a:solidFill>
                <a:schemeClr val="tx1"/>
              </a:solidFill>
              <a:latin typeface="微软雅黑" panose="020B0503020204020204" charset="-122"/>
              <a:ea typeface="微软雅黑" panose="020B0503020204020204" charset="-122"/>
            </a:endParaRPr>
          </a:p>
        </p:txBody>
      </p:sp>
      <p:pic>
        <p:nvPicPr>
          <p:cNvPr id="2" name="图片 1" descr="2GUI-class-3"/>
          <p:cNvPicPr>
            <a:picLocks noChangeAspect="1"/>
          </p:cNvPicPr>
          <p:nvPr/>
        </p:nvPicPr>
        <p:blipFill>
          <a:blip r:embed="rId1"/>
          <a:stretch>
            <a:fillRect/>
          </a:stretch>
        </p:blipFill>
        <p:spPr>
          <a:xfrm>
            <a:off x="802640" y="2880995"/>
            <a:ext cx="3107055" cy="2941320"/>
          </a:xfrm>
          <a:prstGeom prst="rect">
            <a:avLst/>
          </a:prstGeom>
        </p:spPr>
      </p:pic>
      <p:sp>
        <p:nvSpPr>
          <p:cNvPr id="4" name="文本框 3"/>
          <p:cNvSpPr txBox="1"/>
          <p:nvPr/>
        </p:nvSpPr>
        <p:spPr>
          <a:xfrm>
            <a:off x="1555380" y="5889797"/>
            <a:ext cx="1601470"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ReDraw CNN</a:t>
            </a:r>
            <a:r>
              <a:rPr lang="zh-CN" altLang="en-US" sz="1400" b="1" dirty="0" smtClean="0">
                <a:solidFill>
                  <a:schemeClr val="tx1"/>
                </a:solidFill>
                <a:latin typeface="Times New Roman" panose="02020603050405020304" charset="0"/>
                <a:cs typeface="Times New Roman" panose="02020603050405020304" charset="0"/>
              </a:rPr>
              <a:t>架构</a:t>
            </a:r>
            <a:endParaRPr lang="zh-CN" altLang="en-US" sz="1400" b="1" dirty="0" smtClean="0">
              <a:solidFill>
                <a:schemeClr val="tx1"/>
              </a:solidFill>
              <a:latin typeface="Times New Roman" panose="02020603050405020304" charset="0"/>
              <a:cs typeface="Times New Roman" panose="02020603050405020304" charset="0"/>
            </a:endParaRPr>
          </a:p>
        </p:txBody>
      </p:sp>
      <p:pic>
        <p:nvPicPr>
          <p:cNvPr id="8" name="图片 7" descr="alexnet"/>
          <p:cNvPicPr>
            <a:picLocks noChangeAspect="1"/>
          </p:cNvPicPr>
          <p:nvPr/>
        </p:nvPicPr>
        <p:blipFill>
          <a:blip r:embed="rId2"/>
          <a:stretch>
            <a:fillRect/>
          </a:stretch>
        </p:blipFill>
        <p:spPr>
          <a:xfrm>
            <a:off x="9980930" y="2590165"/>
            <a:ext cx="1238885" cy="3299460"/>
          </a:xfrm>
          <a:prstGeom prst="rect">
            <a:avLst/>
          </a:prstGeom>
        </p:spPr>
      </p:pic>
      <p:sp>
        <p:nvSpPr>
          <p:cNvPr id="9" name="文本框 8"/>
          <p:cNvSpPr txBox="1"/>
          <p:nvPr/>
        </p:nvSpPr>
        <p:spPr>
          <a:xfrm>
            <a:off x="10203128" y="6008542"/>
            <a:ext cx="794385"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AlexNet</a:t>
            </a:r>
            <a:endParaRPr lang="en-US" sz="1400" b="1" dirty="0" smtClean="0">
              <a:solidFill>
                <a:schemeClr val="tx1"/>
              </a:solidFill>
              <a:latin typeface="Times New Roman" panose="02020603050405020304" charset="0"/>
              <a:cs typeface="Times New Roman" panose="02020603050405020304" charset="0"/>
            </a:endParaRPr>
          </a:p>
        </p:txBody>
      </p:sp>
      <p:pic>
        <p:nvPicPr>
          <p:cNvPr id="11" name="图片 10" descr="classifier-impl"/>
          <p:cNvPicPr>
            <a:picLocks noChangeAspect="1"/>
          </p:cNvPicPr>
          <p:nvPr/>
        </p:nvPicPr>
        <p:blipFill>
          <a:blip r:embed="rId3"/>
          <a:stretch>
            <a:fillRect/>
          </a:stretch>
        </p:blipFill>
        <p:spPr>
          <a:xfrm>
            <a:off x="4325620" y="3272155"/>
            <a:ext cx="5240020" cy="1935480"/>
          </a:xfrm>
          <a:prstGeom prst="rect">
            <a:avLst/>
          </a:prstGeom>
        </p:spPr>
      </p:pic>
      <p:sp>
        <p:nvSpPr>
          <p:cNvPr id="15" name="文本框 14"/>
          <p:cNvSpPr txBox="1"/>
          <p:nvPr/>
        </p:nvSpPr>
        <p:spPr>
          <a:xfrm>
            <a:off x="5816230" y="5643417"/>
            <a:ext cx="1139190" cy="306705"/>
          </a:xfrm>
          <a:prstGeom prst="rect">
            <a:avLst/>
          </a:prstGeom>
          <a:noFill/>
        </p:spPr>
        <p:txBody>
          <a:bodyPr wrap="none" rtlCol="0">
            <a:spAutoFit/>
          </a:bodyPr>
          <a:p>
            <a:pPr algn="ctr"/>
            <a:r>
              <a:rPr lang="en-US" sz="1400" b="1" dirty="0" smtClean="0">
                <a:solidFill>
                  <a:schemeClr val="tx1"/>
                </a:solidFill>
                <a:latin typeface="Times New Roman" panose="02020603050405020304" charset="0"/>
                <a:cs typeface="Times New Roman" panose="02020603050405020304" charset="0"/>
              </a:rPr>
              <a:t>Pytorch</a:t>
            </a:r>
            <a:r>
              <a:rPr lang="zh-CN" altLang="en-US" sz="1400" b="1" dirty="0" smtClean="0">
                <a:solidFill>
                  <a:schemeClr val="tx1"/>
                </a:solidFill>
                <a:latin typeface="Times New Roman" panose="02020603050405020304" charset="0"/>
                <a:cs typeface="Times New Roman" panose="02020603050405020304" charset="0"/>
              </a:rPr>
              <a:t>实现</a:t>
            </a:r>
            <a:endParaRPr lang="zh-CN" altLang="en-US" sz="1400" b="1" dirty="0" smtClean="0">
              <a:solidFill>
                <a:schemeClr val="tx1"/>
              </a:solidFill>
              <a:latin typeface="Times New Roman" panose="02020603050405020304" charset="0"/>
              <a:cs typeface="Times New Roman" panose="02020603050405020304"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76835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CNN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分类效果</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作者给出的实际效果</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sp>
        <p:nvSpPr>
          <p:cNvPr id="15" name="文本框 14"/>
          <p:cNvSpPr txBox="1"/>
          <p:nvPr/>
        </p:nvSpPr>
        <p:spPr>
          <a:xfrm>
            <a:off x="5591440" y="6008542"/>
            <a:ext cx="899160" cy="306705"/>
          </a:xfrm>
          <a:prstGeom prst="rect">
            <a:avLst/>
          </a:prstGeom>
          <a:noFill/>
        </p:spPr>
        <p:txBody>
          <a:bodyPr wrap="none" rtlCol="0">
            <a:spAutoFit/>
          </a:bodyPr>
          <a:p>
            <a:pPr algn="ctr"/>
            <a:r>
              <a:rPr lang="zh-CN" sz="1400" b="1" dirty="0" smtClean="0">
                <a:solidFill>
                  <a:schemeClr val="tx1"/>
                </a:solidFill>
                <a:latin typeface="Times New Roman" panose="02020603050405020304" charset="0"/>
                <a:cs typeface="Times New Roman" panose="02020603050405020304" charset="0"/>
              </a:rPr>
              <a:t>混淆矩阵</a:t>
            </a:r>
            <a:endParaRPr lang="zh-CN" sz="1400" b="1" dirty="0" smtClean="0">
              <a:solidFill>
                <a:schemeClr val="tx1"/>
              </a:solidFill>
              <a:latin typeface="Times New Roman" panose="02020603050405020304" charset="0"/>
              <a:cs typeface="Times New Roman" panose="02020603050405020304" charset="0"/>
            </a:endParaRPr>
          </a:p>
        </p:txBody>
      </p:sp>
      <p:pic>
        <p:nvPicPr>
          <p:cNvPr id="16" name="图片 15" descr="classifier_effectiveness"/>
          <p:cNvPicPr>
            <a:picLocks noChangeAspect="1"/>
          </p:cNvPicPr>
          <p:nvPr/>
        </p:nvPicPr>
        <p:blipFill>
          <a:blip r:embed="rId1"/>
          <a:stretch>
            <a:fillRect/>
          </a:stretch>
        </p:blipFill>
        <p:spPr>
          <a:xfrm>
            <a:off x="1880235" y="2393950"/>
            <a:ext cx="8321040" cy="3125470"/>
          </a:xfrm>
          <a:prstGeom prst="rect">
            <a:avLst/>
          </a:prstGeom>
        </p:spPr>
      </p:pic>
      <p:pic>
        <p:nvPicPr>
          <p:cNvPr id="17" name="图片 16" descr="abbr_cnn_effectiveness"/>
          <p:cNvPicPr>
            <a:picLocks noChangeAspect="1"/>
          </p:cNvPicPr>
          <p:nvPr/>
        </p:nvPicPr>
        <p:blipFill>
          <a:blip r:embed="rId2"/>
          <a:stretch>
            <a:fillRect/>
          </a:stretch>
        </p:blipFill>
        <p:spPr>
          <a:xfrm>
            <a:off x="1970405" y="5331460"/>
            <a:ext cx="8140700" cy="484505"/>
          </a:xfrm>
          <a:prstGeom prst="rect">
            <a:avLst/>
          </a:prstGeom>
        </p:spPr>
      </p:pic>
      <p:sp>
        <p:nvSpPr>
          <p:cNvPr id="21" name="矩形 20"/>
          <p:cNvSpPr/>
          <p:nvPr/>
        </p:nvSpPr>
        <p:spPr>
          <a:xfrm>
            <a:off x="1970405" y="2887980"/>
            <a:ext cx="2384425" cy="5854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110680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CNN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分类效果</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实现中采用了前述数据采样方法来训练，同时测试中的每个</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组件类型图片不超过</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2k</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来测试，得到结果如下：</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sp>
        <p:nvSpPr>
          <p:cNvPr id="15" name="文本框 14"/>
          <p:cNvSpPr txBox="1"/>
          <p:nvPr/>
        </p:nvSpPr>
        <p:spPr>
          <a:xfrm>
            <a:off x="5412370" y="6008542"/>
            <a:ext cx="1257300" cy="306705"/>
          </a:xfrm>
          <a:prstGeom prst="rect">
            <a:avLst/>
          </a:prstGeom>
          <a:noFill/>
        </p:spPr>
        <p:txBody>
          <a:bodyPr wrap="none" rtlCol="0">
            <a:spAutoFit/>
          </a:bodyPr>
          <a:p>
            <a:pPr algn="ctr"/>
            <a:r>
              <a:rPr lang="zh-CN" sz="1400" b="1" dirty="0" smtClean="0">
                <a:solidFill>
                  <a:schemeClr val="tx1"/>
                </a:solidFill>
                <a:latin typeface="Times New Roman" panose="02020603050405020304" charset="0"/>
                <a:cs typeface="Times New Roman" panose="02020603050405020304" charset="0"/>
              </a:rPr>
              <a:t>实验混淆矩阵</a:t>
            </a:r>
            <a:endParaRPr lang="zh-CN" sz="1400" b="1" dirty="0" smtClean="0">
              <a:solidFill>
                <a:schemeClr val="tx1"/>
              </a:solidFill>
              <a:latin typeface="Times New Roman" panose="02020603050405020304" charset="0"/>
              <a:cs typeface="Times New Roman" panose="02020603050405020304" charset="0"/>
            </a:endParaRPr>
          </a:p>
        </p:txBody>
      </p:sp>
      <p:pic>
        <p:nvPicPr>
          <p:cNvPr id="4" name="图片 3" descr="myplot"/>
          <p:cNvPicPr>
            <a:picLocks noChangeAspect="1"/>
          </p:cNvPicPr>
          <p:nvPr/>
        </p:nvPicPr>
        <p:blipFill>
          <a:blip r:embed="rId1"/>
          <a:stretch>
            <a:fillRect/>
          </a:stretch>
        </p:blipFill>
        <p:spPr>
          <a:xfrm>
            <a:off x="1031875" y="2794000"/>
            <a:ext cx="10148570" cy="2977515"/>
          </a:xfrm>
          <a:prstGeom prst="rect">
            <a:avLst/>
          </a:prstGeom>
        </p:spPr>
      </p:pic>
      <p:sp>
        <p:nvSpPr>
          <p:cNvPr id="21" name="矩形 20"/>
          <p:cNvSpPr/>
          <p:nvPr/>
        </p:nvSpPr>
        <p:spPr>
          <a:xfrm>
            <a:off x="1174750" y="3244850"/>
            <a:ext cx="2901950" cy="5518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85190" y="878840"/>
            <a:ext cx="2061845" cy="460375"/>
          </a:xfrm>
          <a:prstGeom prst="rect">
            <a:avLst/>
          </a:prstGeom>
          <a:noFill/>
        </p:spPr>
        <p:txBody>
          <a:bodyPr wrap="square" rtlCol="0">
            <a:spAutoFit/>
          </a:bodyPr>
          <a:lstStyle/>
          <a:p>
            <a:r>
              <a:rPr lang="en-US" altLang="zh-CN" sz="2400" dirty="0" smtClean="0">
                <a:latin typeface="微软雅黑" panose="020B0503020204020204" charset="-122"/>
                <a:ea typeface="微软雅黑" panose="020B0503020204020204" charset="-122"/>
                <a:cs typeface="微软雅黑" panose="020B0503020204020204" charset="-122"/>
                <a:sym typeface="+mn-ea"/>
              </a:rPr>
              <a:t>GUI</a:t>
            </a:r>
            <a:r>
              <a:rPr lang="zh-CN" altLang="en-US" sz="2400" dirty="0" smtClean="0">
                <a:latin typeface="微软雅黑" panose="020B0503020204020204" charset="-122"/>
                <a:ea typeface="微软雅黑" panose="020B0503020204020204" charset="-122"/>
                <a:cs typeface="微软雅黑" panose="020B0503020204020204" charset="-122"/>
                <a:sym typeface="+mn-ea"/>
              </a:rPr>
              <a:t>组件分类</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76835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CNN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分类效果</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文章中使用了</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SVM</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来实现的分类器作为基线</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p:txBody>
      </p:sp>
      <p:sp>
        <p:nvSpPr>
          <p:cNvPr id="15" name="文本框 14"/>
          <p:cNvSpPr txBox="1"/>
          <p:nvPr/>
        </p:nvSpPr>
        <p:spPr>
          <a:xfrm>
            <a:off x="5412370" y="6008542"/>
            <a:ext cx="1257300" cy="306705"/>
          </a:xfrm>
          <a:prstGeom prst="rect">
            <a:avLst/>
          </a:prstGeom>
          <a:noFill/>
        </p:spPr>
        <p:txBody>
          <a:bodyPr wrap="none" rtlCol="0">
            <a:spAutoFit/>
          </a:bodyPr>
          <a:p>
            <a:pPr algn="ctr"/>
            <a:r>
              <a:rPr lang="zh-CN" sz="1400" b="1" dirty="0" smtClean="0">
                <a:solidFill>
                  <a:schemeClr val="tx1"/>
                </a:solidFill>
                <a:latin typeface="Times New Roman" panose="02020603050405020304" charset="0"/>
                <a:cs typeface="Times New Roman" panose="02020603050405020304" charset="0"/>
              </a:rPr>
              <a:t>基线混淆矩阵</a:t>
            </a:r>
            <a:endParaRPr lang="zh-CN" sz="1400" b="1" dirty="0" smtClean="0">
              <a:solidFill>
                <a:schemeClr val="tx1"/>
              </a:solidFill>
              <a:latin typeface="Times New Roman" panose="02020603050405020304" charset="0"/>
              <a:cs typeface="Times New Roman" panose="02020603050405020304" charset="0"/>
            </a:endParaRPr>
          </a:p>
        </p:txBody>
      </p:sp>
      <p:pic>
        <p:nvPicPr>
          <p:cNvPr id="2" name="图片 1" descr="baseline"/>
          <p:cNvPicPr>
            <a:picLocks noChangeAspect="1"/>
          </p:cNvPicPr>
          <p:nvPr/>
        </p:nvPicPr>
        <p:blipFill>
          <a:blip r:embed="rId1"/>
          <a:stretch>
            <a:fillRect/>
          </a:stretch>
        </p:blipFill>
        <p:spPr>
          <a:xfrm>
            <a:off x="2108835" y="2651760"/>
            <a:ext cx="7863205" cy="3356610"/>
          </a:xfrm>
          <a:prstGeom prst="rect">
            <a:avLst/>
          </a:prstGeom>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43915" y="694055"/>
            <a:ext cx="2145030" cy="829945"/>
          </a:xfrm>
          <a:prstGeom prst="rect">
            <a:avLst/>
          </a:prstGeom>
          <a:noFill/>
        </p:spPr>
        <p:txBody>
          <a:bodyPr wrap="square" rtlCol="0">
            <a:spAutoFit/>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sym typeface="+mn-ea"/>
              </a:rPr>
              <a:t>KNN</a:t>
            </a:r>
            <a:r>
              <a:rPr lang="zh-CN" altLang="en-US" sz="2400" dirty="0" smtClean="0">
                <a:latin typeface="微软雅黑" panose="020B0503020204020204" charset="-122"/>
                <a:ea typeface="微软雅黑" panose="020B0503020204020204" charset="-122"/>
                <a:cs typeface="微软雅黑" panose="020B0503020204020204" charset="-122"/>
                <a:sym typeface="+mn-ea"/>
              </a:rPr>
              <a:t>层次聚类</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代码生成</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212280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KNN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层次聚类</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为了获得输入</a:t>
            </a:r>
            <a:r>
              <a:rPr lang="en-US" alt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组件的实际运行时候的层次结构，使用了</a:t>
            </a:r>
            <a:r>
              <a:rPr lang="en-US" altLang="zh-CN"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KNN</a:t>
            </a:r>
            <a:r>
              <a:rPr lang="zh-CN" altLang="en-US" sz="2200" dirty="0" smtClean="0">
                <a:solidFill>
                  <a:srgbClr val="FF0000"/>
                </a:solidFill>
                <a:latin typeface="微软雅黑" panose="020B0503020204020204" charset="-122"/>
                <a:ea typeface="微软雅黑" panose="020B0503020204020204" charset="-122"/>
                <a:cs typeface="Times New Roman" panose="02020603050405020304" charset="0"/>
                <a:sym typeface="+mn-ea"/>
              </a:rPr>
              <a:t>算法</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从前述数据挖掘中得到的</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截屏和运行时层次信息来匹配和当前输入</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组件空间分布最相似的一个截屏。该截图中使用与当前输入</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组件最匹配的</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组件的父容器会成为</a:t>
            </a:r>
            <a:r>
              <a:rPr lang="zh-CN" altLang="en-US" sz="2200" dirty="0" smtClean="0">
                <a:latin typeface="微软雅黑" panose="020B0503020204020204" charset="-122"/>
                <a:ea typeface="微软雅黑" panose="020B0503020204020204" charset="-122"/>
                <a:cs typeface="Times New Roman" panose="02020603050405020304" charset="0"/>
                <a:sym typeface="+mn-ea"/>
              </a:rPr>
              <a:t>输入</a:t>
            </a:r>
            <a:r>
              <a:rPr lang="en-US" altLang="zh-CN" sz="2200" dirty="0" smtClean="0">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latin typeface="微软雅黑" panose="020B0503020204020204" charset="-122"/>
                <a:ea typeface="微软雅黑" panose="020B0503020204020204" charset="-122"/>
                <a:cs typeface="Times New Roman" panose="02020603050405020304" charset="0"/>
                <a:sym typeface="+mn-ea"/>
              </a:rPr>
              <a:t>组件的父容器。</a:t>
            </a:r>
            <a:endParaRPr lang="zh-CN" altLang="en-US" sz="2200" dirty="0" smtClean="0">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不断迭代获得输入</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组件的层次结构。</a:t>
            </a:r>
            <a:endPar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p:txBody>
      </p:sp>
      <p:pic>
        <p:nvPicPr>
          <p:cNvPr id="8" name="图片 7" descr="knnalgo"/>
          <p:cNvPicPr>
            <a:picLocks noChangeAspect="1"/>
          </p:cNvPicPr>
          <p:nvPr/>
        </p:nvPicPr>
        <p:blipFill>
          <a:blip r:embed="rId1"/>
          <a:stretch>
            <a:fillRect/>
          </a:stretch>
        </p:blipFill>
        <p:spPr>
          <a:xfrm>
            <a:off x="1174750" y="3850005"/>
            <a:ext cx="3305810" cy="2966720"/>
          </a:xfrm>
          <a:prstGeom prst="rect">
            <a:avLst/>
          </a:prstGeom>
        </p:spPr>
      </p:pic>
      <p:pic>
        <p:nvPicPr>
          <p:cNvPr id="11" name="图片 10" descr="knnillus"/>
          <p:cNvPicPr>
            <a:picLocks noChangeAspect="1"/>
          </p:cNvPicPr>
          <p:nvPr/>
        </p:nvPicPr>
        <p:blipFill>
          <a:blip r:embed="rId2"/>
          <a:stretch>
            <a:fillRect/>
          </a:stretch>
        </p:blipFill>
        <p:spPr>
          <a:xfrm>
            <a:off x="7870825" y="3176905"/>
            <a:ext cx="2889885" cy="3545205"/>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43915" y="694055"/>
            <a:ext cx="2145030" cy="829945"/>
          </a:xfrm>
          <a:prstGeom prst="rect">
            <a:avLst/>
          </a:prstGeom>
          <a:noFill/>
        </p:spPr>
        <p:txBody>
          <a:bodyPr wrap="square" rtlCol="0">
            <a:spAutoFit/>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sym typeface="+mn-ea"/>
              </a:rPr>
              <a:t>KNN</a:t>
            </a:r>
            <a:r>
              <a:rPr lang="zh-CN" altLang="en-US" sz="2400" dirty="0" smtClean="0">
                <a:latin typeface="微软雅黑" panose="020B0503020204020204" charset="-122"/>
                <a:ea typeface="微软雅黑" panose="020B0503020204020204" charset="-122"/>
                <a:cs typeface="微软雅黑" panose="020B0503020204020204" charset="-122"/>
                <a:sym typeface="+mn-ea"/>
              </a:rPr>
              <a:t>层次聚类</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代码生成</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42989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KNN</a:t>
            </a:r>
            <a:r>
              <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层次聚类</a:t>
            </a:r>
            <a:endPar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p:txBody>
      </p:sp>
      <p:pic>
        <p:nvPicPr>
          <p:cNvPr id="2" name="图片 1" descr="gui_compon"/>
          <p:cNvPicPr>
            <a:picLocks noChangeAspect="1"/>
          </p:cNvPicPr>
          <p:nvPr/>
        </p:nvPicPr>
        <p:blipFill>
          <a:blip r:embed="rId1"/>
          <a:stretch>
            <a:fillRect/>
          </a:stretch>
        </p:blipFill>
        <p:spPr>
          <a:xfrm>
            <a:off x="234950" y="2157095"/>
            <a:ext cx="2370455" cy="3695700"/>
          </a:xfrm>
          <a:prstGeom prst="rect">
            <a:avLst/>
          </a:prstGeom>
        </p:spPr>
      </p:pic>
      <p:sp>
        <p:nvSpPr>
          <p:cNvPr id="9" name="右箭头 8"/>
          <p:cNvSpPr/>
          <p:nvPr/>
        </p:nvSpPr>
        <p:spPr>
          <a:xfrm>
            <a:off x="2752090" y="3876040"/>
            <a:ext cx="427355" cy="25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5" name="文本框 14"/>
          <p:cNvSpPr txBox="1"/>
          <p:nvPr/>
        </p:nvSpPr>
        <p:spPr>
          <a:xfrm>
            <a:off x="2591383" y="3410757"/>
            <a:ext cx="854075" cy="521970"/>
          </a:xfrm>
          <a:prstGeom prst="rect">
            <a:avLst/>
          </a:prstGeom>
          <a:noFill/>
        </p:spPr>
        <p:txBody>
          <a:bodyPr wrap="none" rtlCol="0">
            <a:spAutoFit/>
          </a:bodyPr>
          <a:p>
            <a:pPr algn="ctr"/>
            <a:r>
              <a:rPr lang="en-US" altLang="zh-CN" sz="1400" b="1" dirty="0" smtClean="0">
                <a:solidFill>
                  <a:schemeClr val="tx1"/>
                </a:solidFill>
                <a:latin typeface="Times New Roman" panose="02020603050405020304" charset="0"/>
                <a:cs typeface="Times New Roman" panose="02020603050405020304" charset="0"/>
              </a:rPr>
              <a:t>First</a:t>
            </a:r>
            <a:endParaRPr lang="en-US" altLang="zh-CN" sz="1400" b="1" dirty="0" smtClean="0">
              <a:solidFill>
                <a:schemeClr val="tx1"/>
              </a:solidFill>
              <a:latin typeface="Times New Roman" panose="02020603050405020304" charset="0"/>
              <a:cs typeface="Times New Roman" panose="02020603050405020304" charset="0"/>
            </a:endParaRPr>
          </a:p>
          <a:p>
            <a:pPr algn="ctr"/>
            <a:r>
              <a:rPr lang="en-US" altLang="zh-CN" sz="1400" b="1" dirty="0" smtClean="0">
                <a:solidFill>
                  <a:schemeClr val="tx1"/>
                </a:solidFill>
                <a:latin typeface="Times New Roman" panose="02020603050405020304" charset="0"/>
                <a:cs typeface="Times New Roman" panose="02020603050405020304" charset="0"/>
              </a:rPr>
              <a:t>Iteration</a:t>
            </a:r>
            <a:endParaRPr lang="en-US" altLang="zh-CN" sz="1400" b="1" dirty="0" smtClean="0">
              <a:solidFill>
                <a:schemeClr val="tx1"/>
              </a:solidFill>
              <a:latin typeface="Times New Roman" panose="02020603050405020304" charset="0"/>
              <a:cs typeface="Times New Roman" panose="02020603050405020304" charset="0"/>
            </a:endParaRPr>
          </a:p>
        </p:txBody>
      </p:sp>
      <p:pic>
        <p:nvPicPr>
          <p:cNvPr id="4" name="图片 3" descr="knn_iter1"/>
          <p:cNvPicPr>
            <a:picLocks noChangeAspect="1"/>
          </p:cNvPicPr>
          <p:nvPr/>
        </p:nvPicPr>
        <p:blipFill>
          <a:blip r:embed="rId2"/>
          <a:stretch>
            <a:fillRect/>
          </a:stretch>
        </p:blipFill>
        <p:spPr>
          <a:xfrm>
            <a:off x="3411220" y="2186940"/>
            <a:ext cx="2259965" cy="3778885"/>
          </a:xfrm>
          <a:prstGeom prst="rect">
            <a:avLst/>
          </a:prstGeom>
        </p:spPr>
      </p:pic>
      <p:sp>
        <p:nvSpPr>
          <p:cNvPr id="16" name="文本框 15"/>
          <p:cNvSpPr txBox="1"/>
          <p:nvPr/>
        </p:nvSpPr>
        <p:spPr>
          <a:xfrm>
            <a:off x="6134365" y="1103802"/>
            <a:ext cx="2134870" cy="521970"/>
          </a:xfrm>
          <a:prstGeom prst="rect">
            <a:avLst/>
          </a:prstGeom>
          <a:noFill/>
        </p:spPr>
        <p:txBody>
          <a:bodyPr wrap="none" rtlCol="0">
            <a:spAutoFit/>
          </a:bodyPr>
          <a:p>
            <a:pPr algn="ctr"/>
            <a:r>
              <a:rPr lang="en-US" altLang="zh-CN" sz="1400" b="1" dirty="0" smtClean="0">
                <a:solidFill>
                  <a:schemeClr val="tx1"/>
                </a:solidFill>
                <a:latin typeface="Times New Roman" panose="02020603050405020304" charset="0"/>
                <a:cs typeface="Times New Roman" panose="02020603050405020304" charset="0"/>
              </a:rPr>
              <a:t>Red for GUI Componet</a:t>
            </a:r>
            <a:endParaRPr lang="en-US" altLang="zh-CN" sz="1400" b="1" dirty="0" smtClean="0">
              <a:solidFill>
                <a:schemeClr val="tx1"/>
              </a:solidFill>
              <a:latin typeface="Times New Roman" panose="02020603050405020304" charset="0"/>
              <a:cs typeface="Times New Roman" panose="02020603050405020304" charset="0"/>
            </a:endParaRPr>
          </a:p>
          <a:p>
            <a:pPr algn="ctr"/>
            <a:r>
              <a:rPr lang="en-US" altLang="zh-CN" sz="1400" b="1" dirty="0" smtClean="0">
                <a:solidFill>
                  <a:schemeClr val="tx1"/>
                </a:solidFill>
                <a:latin typeface="Times New Roman" panose="02020603050405020304" charset="0"/>
                <a:cs typeface="Times New Roman" panose="02020603050405020304" charset="0"/>
              </a:rPr>
              <a:t>Green for matched layout</a:t>
            </a:r>
            <a:endParaRPr lang="en-US" altLang="zh-CN" sz="1400" b="1" dirty="0" smtClean="0">
              <a:solidFill>
                <a:schemeClr val="tx1"/>
              </a:solidFill>
              <a:latin typeface="Times New Roman" panose="02020603050405020304" charset="0"/>
              <a:cs typeface="Times New Roman" panose="02020603050405020304" charset="0"/>
            </a:endParaRPr>
          </a:p>
        </p:txBody>
      </p:sp>
      <p:pic>
        <p:nvPicPr>
          <p:cNvPr id="17" name="图片 16" descr="knn_2iter"/>
          <p:cNvPicPr>
            <a:picLocks noChangeAspect="1"/>
          </p:cNvPicPr>
          <p:nvPr/>
        </p:nvPicPr>
        <p:blipFill>
          <a:blip r:embed="rId3"/>
          <a:stretch>
            <a:fillRect/>
          </a:stretch>
        </p:blipFill>
        <p:spPr>
          <a:xfrm>
            <a:off x="6536055" y="2212340"/>
            <a:ext cx="2265045" cy="3788410"/>
          </a:xfrm>
          <a:prstGeom prst="rect">
            <a:avLst/>
          </a:prstGeom>
        </p:spPr>
      </p:pic>
      <p:sp>
        <p:nvSpPr>
          <p:cNvPr id="18" name="右箭头 17"/>
          <p:cNvSpPr/>
          <p:nvPr/>
        </p:nvSpPr>
        <p:spPr>
          <a:xfrm>
            <a:off x="5902960" y="3876675"/>
            <a:ext cx="427355" cy="25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9" name="文本框 18"/>
          <p:cNvSpPr txBox="1"/>
          <p:nvPr/>
        </p:nvSpPr>
        <p:spPr>
          <a:xfrm>
            <a:off x="5706058" y="3410122"/>
            <a:ext cx="854075" cy="521970"/>
          </a:xfrm>
          <a:prstGeom prst="rect">
            <a:avLst/>
          </a:prstGeom>
          <a:noFill/>
        </p:spPr>
        <p:txBody>
          <a:bodyPr wrap="none" rtlCol="0">
            <a:spAutoFit/>
          </a:bodyPr>
          <a:p>
            <a:pPr algn="ctr"/>
            <a:r>
              <a:rPr lang="en-US" altLang="zh-CN" sz="1400" b="1" dirty="0" smtClean="0">
                <a:solidFill>
                  <a:schemeClr val="tx1"/>
                </a:solidFill>
                <a:latin typeface="Times New Roman" panose="02020603050405020304" charset="0"/>
                <a:cs typeface="Times New Roman" panose="02020603050405020304" charset="0"/>
              </a:rPr>
              <a:t>Second</a:t>
            </a:r>
            <a:endParaRPr lang="en-US" altLang="zh-CN" sz="1400" b="1" dirty="0" smtClean="0">
              <a:solidFill>
                <a:schemeClr val="tx1"/>
              </a:solidFill>
              <a:latin typeface="Times New Roman" panose="02020603050405020304" charset="0"/>
              <a:cs typeface="Times New Roman" panose="02020603050405020304" charset="0"/>
            </a:endParaRPr>
          </a:p>
          <a:p>
            <a:pPr algn="ctr"/>
            <a:r>
              <a:rPr lang="en-US" altLang="zh-CN" sz="1400" b="1" dirty="0" smtClean="0">
                <a:solidFill>
                  <a:schemeClr val="tx1"/>
                </a:solidFill>
                <a:latin typeface="Times New Roman" panose="02020603050405020304" charset="0"/>
                <a:cs typeface="Times New Roman" panose="02020603050405020304" charset="0"/>
              </a:rPr>
              <a:t>Iteration</a:t>
            </a:r>
            <a:endParaRPr lang="en-US" altLang="zh-CN" sz="1400" b="1" dirty="0" smtClean="0">
              <a:solidFill>
                <a:schemeClr val="tx1"/>
              </a:solidFill>
              <a:latin typeface="Times New Roman" panose="02020603050405020304" charset="0"/>
              <a:cs typeface="Times New Roman" panose="02020603050405020304" charset="0"/>
            </a:endParaRPr>
          </a:p>
        </p:txBody>
      </p:sp>
      <p:sp>
        <p:nvSpPr>
          <p:cNvPr id="21" name="右箭头 20"/>
          <p:cNvSpPr/>
          <p:nvPr/>
        </p:nvSpPr>
        <p:spPr>
          <a:xfrm>
            <a:off x="8926830" y="3876675"/>
            <a:ext cx="427355" cy="25717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2" name="文本框 21"/>
          <p:cNvSpPr txBox="1"/>
          <p:nvPr/>
        </p:nvSpPr>
        <p:spPr>
          <a:xfrm>
            <a:off x="8927096" y="3518707"/>
            <a:ext cx="316230" cy="306705"/>
          </a:xfrm>
          <a:prstGeom prst="rect">
            <a:avLst/>
          </a:prstGeom>
          <a:noFill/>
        </p:spPr>
        <p:txBody>
          <a:bodyPr wrap="none" rtlCol="0">
            <a:spAutoFit/>
          </a:bodyPr>
          <a:p>
            <a:pPr algn="ctr"/>
            <a:r>
              <a:rPr lang="en-US" altLang="zh-CN" sz="1400" b="1" dirty="0" smtClean="0">
                <a:solidFill>
                  <a:schemeClr val="tx1"/>
                </a:solidFill>
                <a:latin typeface="Times New Roman" panose="02020603050405020304" charset="0"/>
                <a:cs typeface="Times New Roman" panose="02020603050405020304" charset="0"/>
              </a:rPr>
              <a:t>...</a:t>
            </a:r>
            <a:endParaRPr lang="en-US" altLang="zh-CN" sz="1400" b="1" dirty="0" smtClean="0">
              <a:solidFill>
                <a:schemeClr val="tx1"/>
              </a:solidFill>
              <a:latin typeface="Times New Roman" panose="02020603050405020304" charset="0"/>
              <a:cs typeface="Times New Roman" panose="02020603050405020304" charset="0"/>
            </a:endParaRPr>
          </a:p>
        </p:txBody>
      </p:sp>
      <p:cxnSp>
        <p:nvCxnSpPr>
          <p:cNvPr id="24" name="直接箭头连接符 23"/>
          <p:cNvCxnSpPr>
            <a:stCxn id="16" idx="2"/>
          </p:cNvCxnSpPr>
          <p:nvPr/>
        </p:nvCxnSpPr>
        <p:spPr>
          <a:xfrm flipH="1">
            <a:off x="5250815" y="1625600"/>
            <a:ext cx="1950720" cy="43370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6" idx="2"/>
            <a:endCxn id="17" idx="0"/>
          </p:cNvCxnSpPr>
          <p:nvPr/>
        </p:nvCxnSpPr>
        <p:spPr>
          <a:xfrm>
            <a:off x="7201535" y="1625600"/>
            <a:ext cx="467360" cy="58674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6" name="图片 25" descr="knn_generated_hierarchy"/>
          <p:cNvPicPr>
            <a:picLocks noChangeAspect="1"/>
          </p:cNvPicPr>
          <p:nvPr/>
        </p:nvPicPr>
        <p:blipFill>
          <a:blip r:embed="rId4"/>
          <a:stretch>
            <a:fillRect/>
          </a:stretch>
        </p:blipFill>
        <p:spPr>
          <a:xfrm>
            <a:off x="9368790" y="2219960"/>
            <a:ext cx="2430145" cy="3788410"/>
          </a:xfrm>
          <a:prstGeom prst="rect">
            <a:avLst/>
          </a:prstGeom>
        </p:spPr>
      </p:pic>
      <p:cxnSp>
        <p:nvCxnSpPr>
          <p:cNvPr id="27" name="直接箭头连接符 26"/>
          <p:cNvCxnSpPr>
            <a:endCxn id="26" idx="0"/>
          </p:cNvCxnSpPr>
          <p:nvPr/>
        </p:nvCxnSpPr>
        <p:spPr>
          <a:xfrm>
            <a:off x="7194550" y="1605280"/>
            <a:ext cx="3389630" cy="6146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8122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80679" y="330808"/>
            <a:ext cx="3230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工具模块解读</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843915" y="694055"/>
            <a:ext cx="2145030" cy="829945"/>
          </a:xfrm>
          <a:prstGeom prst="rect">
            <a:avLst/>
          </a:prstGeom>
          <a:noFill/>
        </p:spPr>
        <p:txBody>
          <a:bodyPr wrap="square" rtlCol="0">
            <a:spAutoFit/>
          </a:bodyPr>
          <a:lstStyle/>
          <a:p>
            <a:pPr algn="ctr"/>
            <a:r>
              <a:rPr lang="en-US" altLang="zh-CN" sz="2400" dirty="0" smtClean="0">
                <a:latin typeface="微软雅黑" panose="020B0503020204020204" charset="-122"/>
                <a:ea typeface="微软雅黑" panose="020B0503020204020204" charset="-122"/>
                <a:cs typeface="微软雅黑" panose="020B0503020204020204" charset="-122"/>
                <a:sym typeface="+mn-ea"/>
              </a:rPr>
              <a:t>KNN</a:t>
            </a:r>
            <a:r>
              <a:rPr lang="zh-CN" altLang="en-US" sz="2400" dirty="0" smtClean="0">
                <a:latin typeface="微软雅黑" panose="020B0503020204020204" charset="-122"/>
                <a:ea typeface="微软雅黑" panose="020B0503020204020204" charset="-122"/>
                <a:cs typeface="微软雅黑" panose="020B0503020204020204" charset="-122"/>
                <a:sym typeface="+mn-ea"/>
              </a:rPr>
              <a:t>层次聚类</a:t>
            </a:r>
            <a:endParaRPr lang="zh-CN" altLang="en-US" sz="2400" dirty="0" smtClean="0">
              <a:latin typeface="微软雅黑" panose="020B0503020204020204" charset="-122"/>
              <a:ea typeface="微软雅黑" panose="020B0503020204020204" charset="-122"/>
              <a:cs typeface="微软雅黑" panose="020B0503020204020204" charset="-122"/>
            </a:endParaRPr>
          </a:p>
          <a:p>
            <a:pPr algn="ctr"/>
            <a:r>
              <a:rPr lang="zh-CN" altLang="en-US" sz="2400" dirty="0" smtClean="0">
                <a:latin typeface="微软雅黑" panose="020B0503020204020204" charset="-122"/>
                <a:ea typeface="微软雅黑" panose="020B0503020204020204" charset="-122"/>
                <a:cs typeface="微软雅黑" panose="020B0503020204020204" charset="-122"/>
                <a:sym typeface="+mn-ea"/>
              </a:rPr>
              <a:t>代码生成</a:t>
            </a:r>
            <a:endParaRPr lang="zh-CN" altLang="en-US" sz="2400" dirty="0" smtClean="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1174750" y="1625600"/>
            <a:ext cx="10422255" cy="381508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rPr>
              <a:t>代码生成</a:t>
            </a:r>
            <a:endParaRPr lang="zh-CN" altLang="en-US" sz="2200" dirty="0" smtClean="0">
              <a:solidFill>
                <a:schemeClr val="tx1">
                  <a:lumMod val="85000"/>
                  <a:lumOff val="15000"/>
                </a:schemeClr>
              </a:solidFill>
              <a:latin typeface="微软雅黑" panose="020B0503020204020204" charset="-122"/>
              <a:ea typeface="微软雅黑" panose="020B0503020204020204" charset="-122"/>
              <a:cs typeface="Times New Roman" panose="02020603050405020304" charset="0"/>
              <a:sym typeface="+mn-ea"/>
            </a:endParaRPr>
          </a:p>
          <a:p>
            <a:pPr marL="914400" lvl="1" indent="-457200" algn="l">
              <a:buFont typeface="Wingdings" panose="05000000000000000000" charset="0"/>
              <a:buChar char="p"/>
            </a:pP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使用</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KNN</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算法生成的层次结构来产生具体的风格（</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style</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）细节。</a:t>
            </a:r>
            <a:endPar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对于每个</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组件和容器，使用</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CQ(Color Quantization)</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和</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CHA(Color Histogram Analysis)</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来提取主要的颜色。对于有文本的</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组件，使用</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OCR</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来获得文本字符串。</a:t>
            </a:r>
            <a:endPar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通过上述方法，可以提取背景颜色，字体颜色以及字体大小。将风格以及文本字符串编码成</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uiautomator</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格式的</a:t>
            </a:r>
            <a:r>
              <a:rPr lang="en-US" altLang="zh-CN"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xml</a:t>
            </a: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中间表示。</a:t>
            </a:r>
            <a:endPar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a:p>
            <a:pPr marL="1371600" lvl="2" indent="-457200" algn="l">
              <a:buFont typeface="Arial" panose="020B0604020202020204" pitchFamily="34" charset="0"/>
              <a:buChar char="•"/>
            </a:pPr>
            <a:r>
              <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rPr>
              <a:t>通过</a:t>
            </a:r>
            <a:r>
              <a:rPr lang="en-US" altLang="zh-CN" sz="2200" dirty="0" smtClean="0">
                <a:latin typeface="微软雅黑" panose="020B0503020204020204" charset="-122"/>
                <a:ea typeface="微软雅黑" panose="020B0503020204020204" charset="-122"/>
                <a:cs typeface="Times New Roman" panose="02020603050405020304" charset="0"/>
                <a:sym typeface="+mn-ea"/>
              </a:rPr>
              <a:t>uiautomator</a:t>
            </a:r>
            <a:r>
              <a:rPr lang="zh-CN" altLang="en-US" sz="2200" dirty="0" smtClean="0">
                <a:latin typeface="微软雅黑" panose="020B0503020204020204" charset="-122"/>
                <a:ea typeface="微软雅黑" panose="020B0503020204020204" charset="-122"/>
                <a:cs typeface="Times New Roman" panose="02020603050405020304" charset="0"/>
                <a:sym typeface="+mn-ea"/>
              </a:rPr>
              <a:t>格式的</a:t>
            </a:r>
            <a:r>
              <a:rPr lang="en-US" altLang="zh-CN" sz="2200" dirty="0" smtClean="0">
                <a:latin typeface="微软雅黑" panose="020B0503020204020204" charset="-122"/>
                <a:ea typeface="微软雅黑" panose="020B0503020204020204" charset="-122"/>
                <a:cs typeface="Times New Roman" panose="02020603050405020304" charset="0"/>
                <a:sym typeface="+mn-ea"/>
              </a:rPr>
              <a:t>xml</a:t>
            </a:r>
            <a:r>
              <a:rPr lang="zh-CN" altLang="en-US" sz="2200" dirty="0" smtClean="0">
                <a:latin typeface="微软雅黑" panose="020B0503020204020204" charset="-122"/>
                <a:ea typeface="微软雅黑" panose="020B0503020204020204" charset="-122"/>
                <a:cs typeface="Times New Roman" panose="02020603050405020304" charset="0"/>
                <a:sym typeface="+mn-ea"/>
              </a:rPr>
              <a:t>中间表示，生成</a:t>
            </a:r>
            <a:r>
              <a:rPr lang="en-US" altLang="zh-CN" sz="2200" dirty="0" smtClean="0">
                <a:latin typeface="微软雅黑" panose="020B0503020204020204" charset="-122"/>
                <a:ea typeface="微软雅黑" panose="020B0503020204020204" charset="-122"/>
                <a:cs typeface="Times New Roman" panose="02020603050405020304" charset="0"/>
                <a:sym typeface="+mn-ea"/>
              </a:rPr>
              <a:t>style.xml</a:t>
            </a:r>
            <a:r>
              <a:rPr lang="zh-CN" altLang="en-US" sz="2200" dirty="0" smtClean="0">
                <a:latin typeface="微软雅黑" panose="020B0503020204020204" charset="-122"/>
                <a:ea typeface="微软雅黑" panose="020B0503020204020204" charset="-122"/>
                <a:cs typeface="Times New Roman" panose="02020603050405020304" charset="0"/>
                <a:sym typeface="+mn-ea"/>
              </a:rPr>
              <a:t>以及</a:t>
            </a:r>
            <a:r>
              <a:rPr lang="en-US" altLang="zh-CN" sz="2200" dirty="0" smtClean="0">
                <a:latin typeface="微软雅黑" panose="020B0503020204020204" charset="-122"/>
                <a:ea typeface="微软雅黑" panose="020B0503020204020204" charset="-122"/>
                <a:cs typeface="Times New Roman" panose="02020603050405020304" charset="0"/>
                <a:sym typeface="+mn-ea"/>
              </a:rPr>
              <a:t>layout.xml</a:t>
            </a:r>
            <a:r>
              <a:rPr lang="zh-CN" altLang="en-US" sz="2200" dirty="0" smtClean="0">
                <a:latin typeface="微软雅黑" panose="020B0503020204020204" charset="-122"/>
                <a:ea typeface="微软雅黑" panose="020B0503020204020204" charset="-122"/>
                <a:cs typeface="Times New Roman" panose="02020603050405020304" charset="0"/>
                <a:sym typeface="+mn-ea"/>
              </a:rPr>
              <a:t>。</a:t>
            </a:r>
            <a:r>
              <a:rPr lang="en-US" altLang="zh-CN" sz="2200" dirty="0" smtClean="0">
                <a:latin typeface="微软雅黑" panose="020B0503020204020204" charset="-122"/>
                <a:ea typeface="微软雅黑" panose="020B0503020204020204" charset="-122"/>
                <a:cs typeface="Times New Roman" panose="02020603050405020304" charset="0"/>
                <a:sym typeface="+mn-ea"/>
              </a:rPr>
              <a:t>layout.xml</a:t>
            </a:r>
            <a:r>
              <a:rPr lang="zh-CN" altLang="en-US" sz="2200" dirty="0" smtClean="0">
                <a:latin typeface="微软雅黑" panose="020B0503020204020204" charset="-122"/>
                <a:ea typeface="微软雅黑" panose="020B0503020204020204" charset="-122"/>
                <a:cs typeface="Times New Roman" panose="02020603050405020304" charset="0"/>
                <a:sym typeface="+mn-ea"/>
              </a:rPr>
              <a:t>包含</a:t>
            </a:r>
            <a:r>
              <a:rPr lang="en-US" altLang="zh-CN" sz="2200" dirty="0" smtClean="0">
                <a:latin typeface="微软雅黑" panose="020B0503020204020204" charset="-122"/>
                <a:ea typeface="微软雅黑" panose="020B0503020204020204" charset="-122"/>
                <a:cs typeface="Times New Roman" panose="02020603050405020304" charset="0"/>
                <a:sym typeface="+mn-ea"/>
              </a:rPr>
              <a:t>GUI</a:t>
            </a:r>
            <a:r>
              <a:rPr lang="zh-CN" altLang="en-US" sz="2200" dirty="0" smtClean="0">
                <a:latin typeface="微软雅黑" panose="020B0503020204020204" charset="-122"/>
                <a:ea typeface="微软雅黑" panose="020B0503020204020204" charset="-122"/>
                <a:cs typeface="Times New Roman" panose="02020603050405020304" charset="0"/>
                <a:sym typeface="+mn-ea"/>
              </a:rPr>
              <a:t>的层次结构以及</a:t>
            </a:r>
            <a:r>
              <a:rPr lang="en-US" altLang="zh-CN" sz="2200" dirty="0" smtClean="0">
                <a:latin typeface="微软雅黑" panose="020B0503020204020204" charset="-122"/>
                <a:ea typeface="微软雅黑" panose="020B0503020204020204" charset="-122"/>
                <a:cs typeface="Times New Roman" panose="02020603050405020304" charset="0"/>
                <a:sym typeface="+mn-ea"/>
              </a:rPr>
              <a:t>OCR</a:t>
            </a:r>
            <a:r>
              <a:rPr lang="zh-CN" altLang="en-US" sz="2200" dirty="0" smtClean="0">
                <a:latin typeface="微软雅黑" panose="020B0503020204020204" charset="-122"/>
                <a:ea typeface="微软雅黑" panose="020B0503020204020204" charset="-122"/>
                <a:cs typeface="Times New Roman" panose="02020603050405020304" charset="0"/>
                <a:sym typeface="+mn-ea"/>
              </a:rPr>
              <a:t>检测到的字符串，</a:t>
            </a:r>
            <a:r>
              <a:rPr lang="en-US" altLang="zh-CN" sz="2200" dirty="0" smtClean="0">
                <a:latin typeface="微软雅黑" panose="020B0503020204020204" charset="-122"/>
                <a:ea typeface="微软雅黑" panose="020B0503020204020204" charset="-122"/>
                <a:cs typeface="Times New Roman" panose="02020603050405020304" charset="0"/>
                <a:sym typeface="+mn-ea"/>
              </a:rPr>
              <a:t>style.xml</a:t>
            </a:r>
            <a:r>
              <a:rPr lang="zh-CN" altLang="en-US" sz="2200" dirty="0" smtClean="0">
                <a:latin typeface="微软雅黑" panose="020B0503020204020204" charset="-122"/>
                <a:ea typeface="微软雅黑" panose="020B0503020204020204" charset="-122"/>
                <a:cs typeface="Times New Roman" panose="02020603050405020304" charset="0"/>
                <a:sym typeface="+mn-ea"/>
              </a:rPr>
              <a:t>包含每个组件的风格和颜色信息。剩余的文件则按照安卓开发手册的内容来安排。</a:t>
            </a:r>
            <a:endParaRPr lang="zh-CN" altLang="en-US" sz="2200" dirty="0" smtClean="0">
              <a:solidFill>
                <a:schemeClr val="tx1"/>
              </a:solidFill>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00874" y="2887825"/>
            <a:ext cx="5952930" cy="998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988667" y="3033704"/>
            <a:ext cx="2214880" cy="706755"/>
          </a:xfrm>
          <a:prstGeom prst="rect">
            <a:avLst/>
          </a:prstGeom>
          <a:noFill/>
        </p:spPr>
        <p:txBody>
          <a:bodyPr wrap="none" rtlCol="0">
            <a:spAutoFit/>
          </a:bodyPr>
          <a:lstStyle/>
          <a:p>
            <a:r>
              <a:rPr lang="zh-CN" altLang="en-US" sz="4000" dirty="0" smtClean="0">
                <a:solidFill>
                  <a:schemeClr val="bg1"/>
                </a:solidFill>
                <a:latin typeface="微软雅黑" panose="020B0503020204020204" charset="-122"/>
                <a:ea typeface="微软雅黑" panose="020B0503020204020204" charset="-122"/>
              </a:rPr>
              <a:t>工具理解</a:t>
            </a:r>
            <a:endParaRPr lang="zh-CN" altLang="en-US" sz="40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100874" y="2661876"/>
            <a:ext cx="3848192" cy="0"/>
          </a:xfrm>
          <a:prstGeom prst="line">
            <a:avLst/>
          </a:prstGeom>
          <a:ln>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20127" y="2232783"/>
            <a:ext cx="1970411" cy="646331"/>
          </a:xfrm>
          <a:prstGeom prst="rect">
            <a:avLst/>
          </a:prstGeom>
          <a:noFill/>
        </p:spPr>
        <p:txBody>
          <a:bodyPr wrap="none" rtlCol="0">
            <a:spAutoFit/>
          </a:bodyPr>
          <a:lstStyle/>
          <a:p>
            <a:r>
              <a:rPr lang="en-US" altLang="zh-CN" sz="3600" dirty="0" smtClean="0">
                <a:latin typeface="汉仪君黑-45简" panose="020B0604020202020204" pitchFamily="34" charset="-122"/>
                <a:ea typeface="汉仪君黑-45简" panose="020B0604020202020204" pitchFamily="34" charset="-122"/>
              </a:rPr>
              <a:t>PART 03</a:t>
            </a:r>
            <a:endParaRPr lang="zh-CN" altLang="en-US" sz="3600" dirty="0">
              <a:latin typeface="汉仪君黑-45简" panose="020B0604020202020204" pitchFamily="34" charset="-122"/>
              <a:ea typeface="汉仪君黑-45简" panose="020B0604020202020204" pitchFamily="34" charset="-122"/>
            </a:endParaRPr>
          </a:p>
        </p:txBody>
      </p:sp>
      <p:sp>
        <p:nvSpPr>
          <p:cNvPr id="23" name="文本框 22"/>
          <p:cNvSpPr txBox="1"/>
          <p:nvPr/>
        </p:nvSpPr>
        <p:spPr>
          <a:xfrm>
            <a:off x="3649345" y="4375785"/>
            <a:ext cx="5522595" cy="138366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rPr>
              <a:t>核心算法</a:t>
            </a:r>
            <a:endPar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endParaRPr>
          </a:p>
          <a:p>
            <a:pPr marL="457200" indent="-457200" algn="l">
              <a:buFont typeface="Wingdings" panose="05000000000000000000" charset="0"/>
              <a:buChar char="n"/>
            </a:pPr>
            <a:r>
              <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rPr>
              <a:t>突出创新点</a:t>
            </a:r>
            <a:endPar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endParaRPr>
          </a:p>
          <a:p>
            <a:pPr marL="457200" indent="-457200" algn="l">
              <a:buFont typeface="Wingdings" panose="05000000000000000000" charset="0"/>
              <a:buChar char="n"/>
            </a:pPr>
            <a:r>
              <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rPr>
              <a:t>数据流动和输入输出</a:t>
            </a:r>
            <a:endParaRPr lang="zh-CN" altLang="en-US" sz="28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工具理解</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39190" y="1822450"/>
            <a:ext cx="9203055" cy="353822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组件检测阶段</a:t>
            </a: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en-US" altLang="zh-CN" sz="3200" dirty="0">
                <a:solidFill>
                  <a:srgbClr val="FF0000"/>
                </a:solidFill>
                <a:latin typeface="Times New Roman" panose="02020603050405020304" charset="0"/>
                <a:ea typeface="微软雅黑" panose="020B0503020204020204" charset="-122"/>
                <a:cs typeface="Times New Roman" panose="02020603050405020304" charset="0"/>
                <a:sym typeface="+mn-ea"/>
              </a:rPr>
              <a:t>CV</a:t>
            </a:r>
            <a:r>
              <a:rPr lang="zh-CN" altLang="en-US" sz="3200" dirty="0">
                <a:solidFill>
                  <a:srgbClr val="FF0000"/>
                </a:solidFill>
                <a:latin typeface="Times New Roman" panose="02020603050405020304" charset="0"/>
                <a:ea typeface="微软雅黑" panose="020B0503020204020204" charset="-122"/>
                <a:cs typeface="Times New Roman" panose="02020603050405020304" charset="0"/>
                <a:sym typeface="+mn-ea"/>
              </a:rPr>
              <a:t>技术</a:t>
            </a:r>
            <a:endParaRPr lang="zh-CN" altLang="en-US" sz="3200" dirty="0">
              <a:solidFill>
                <a:srgbClr val="FF0000"/>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endPar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组件分类</a:t>
            </a: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3200" dirty="0">
                <a:solidFill>
                  <a:srgbClr val="FF0000"/>
                </a:solidFill>
                <a:latin typeface="Times New Roman" panose="02020603050405020304" charset="0"/>
                <a:ea typeface="微软雅黑" panose="020B0503020204020204" charset="-122"/>
                <a:cs typeface="Times New Roman" panose="02020603050405020304" charset="0"/>
                <a:sym typeface="+mn-ea"/>
              </a:rPr>
              <a:t>软件数据仓库挖掘、自动化动态程序分析、卷积神经网络、数据扩增</a:t>
            </a:r>
            <a:endPar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endPar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组件层次构造和代码生成</a:t>
            </a:r>
            <a:r>
              <a:rPr lang="en-US" altLang="zh-CN" sz="32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en-US" altLang="zh-CN" sz="3200" dirty="0">
                <a:solidFill>
                  <a:srgbClr val="FF0000"/>
                </a:solidFill>
                <a:latin typeface="Times New Roman" panose="02020603050405020304" charset="0"/>
                <a:ea typeface="微软雅黑" panose="020B0503020204020204" charset="-122"/>
                <a:cs typeface="Times New Roman" panose="02020603050405020304" charset="0"/>
                <a:sym typeface="+mn-ea"/>
              </a:rPr>
              <a:t>KNN</a:t>
            </a:r>
            <a:r>
              <a:rPr lang="zh-CN" altLang="en-US" sz="3200" dirty="0">
                <a:solidFill>
                  <a:srgbClr val="FF0000"/>
                </a:solidFill>
                <a:latin typeface="Times New Roman" panose="02020603050405020304" charset="0"/>
                <a:ea typeface="微软雅黑" panose="020B0503020204020204" charset="-122"/>
                <a:cs typeface="Times New Roman" panose="02020603050405020304" charset="0"/>
                <a:sym typeface="+mn-ea"/>
              </a:rPr>
              <a:t>、</a:t>
            </a:r>
            <a:r>
              <a:rPr lang="en-US" altLang="zh-CN" sz="3200" dirty="0">
                <a:solidFill>
                  <a:srgbClr val="FF0000"/>
                </a:solidFill>
                <a:latin typeface="Times New Roman" panose="02020603050405020304" charset="0"/>
                <a:ea typeface="微软雅黑" panose="020B0503020204020204" charset="-122"/>
                <a:cs typeface="Times New Roman" panose="02020603050405020304" charset="0"/>
                <a:sym typeface="+mn-ea"/>
              </a:rPr>
              <a:t>OCR</a:t>
            </a:r>
            <a:r>
              <a:rPr lang="zh-CN" altLang="en-US" sz="3200" dirty="0">
                <a:solidFill>
                  <a:srgbClr val="FF0000"/>
                </a:solidFill>
                <a:latin typeface="Times New Roman" panose="02020603050405020304" charset="0"/>
                <a:ea typeface="微软雅黑" panose="020B0503020204020204" charset="-122"/>
                <a:cs typeface="Times New Roman" panose="02020603050405020304" charset="0"/>
                <a:sym typeface="+mn-ea"/>
              </a:rPr>
              <a:t>、</a:t>
            </a:r>
            <a:r>
              <a:rPr lang="en-US" altLang="zh-CN" sz="3200" dirty="0">
                <a:solidFill>
                  <a:srgbClr val="FF0000"/>
                </a:solidFill>
                <a:latin typeface="Times New Roman" panose="02020603050405020304" charset="0"/>
                <a:ea typeface="微软雅黑" panose="020B0503020204020204" charset="-122"/>
                <a:cs typeface="Times New Roman" panose="02020603050405020304" charset="0"/>
                <a:sym typeface="+mn-ea"/>
              </a:rPr>
              <a:t>CHA\CQ</a:t>
            </a:r>
            <a:endParaRPr lang="en-US" altLang="zh-CN" sz="3200" dirty="0">
              <a:solidFill>
                <a:srgbClr val="FF0000"/>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核心算法</a:t>
            </a:r>
            <a:endParaRPr lang="zh-CN" altLang="en-US" sz="3200" dirty="0" smtClean="0">
              <a:solidFill>
                <a:schemeClr val="tx1"/>
              </a:solidFill>
              <a:latin typeface="微软雅黑" panose="020B0503020204020204" charset="-122"/>
              <a:ea typeface="微软雅黑" panose="020B0503020204020204" charset="-122"/>
            </a:endParaRPr>
          </a:p>
        </p:txBody>
      </p:sp>
      <p:cxnSp>
        <p:nvCxnSpPr>
          <p:cNvPr id="3" name="直接箭头连接符 2"/>
          <p:cNvCxnSpPr>
            <a:stCxn id="4" idx="2"/>
          </p:cNvCxnSpPr>
          <p:nvPr/>
        </p:nvCxnSpPr>
        <p:spPr>
          <a:xfrm flipH="1">
            <a:off x="7576185" y="1494790"/>
            <a:ext cx="2166620" cy="13919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127484" y="788008"/>
            <a:ext cx="3230880" cy="706755"/>
          </a:xfrm>
          <a:prstGeom prst="rect">
            <a:avLst/>
          </a:prstGeom>
          <a:noFill/>
        </p:spPr>
        <p:txBody>
          <a:bodyPr wrap="none" rtlCol="0">
            <a:spAutoFit/>
          </a:bodyPr>
          <a:p>
            <a:r>
              <a:rPr lang="zh-CN" altLang="en-US" sz="4000" b="1" dirty="0" smtClean="0">
                <a:solidFill>
                  <a:srgbClr val="FF0000"/>
                </a:solidFill>
                <a:latin typeface="微软雅黑" panose="020B0503020204020204" charset="-122"/>
                <a:ea typeface="微软雅黑" panose="020B0503020204020204" charset="-122"/>
              </a:rPr>
              <a:t>核心中的核心</a:t>
            </a:r>
            <a:endParaRPr lang="zh-CN" altLang="en-US" sz="4000" b="1" dirty="0" smtClean="0">
              <a:solidFill>
                <a:srgbClr val="FF0000"/>
              </a:solidFill>
              <a:latin typeface="微软雅黑" panose="020B0503020204020204" charset="-122"/>
              <a:ea typeface="微软雅黑" panose="020B0503020204020204" charset="-122"/>
            </a:endParaRPr>
          </a:p>
        </p:txBody>
      </p:sp>
      <p:cxnSp>
        <p:nvCxnSpPr>
          <p:cNvPr id="9" name="直接箭头连接符 8"/>
          <p:cNvCxnSpPr>
            <a:stCxn id="4" idx="2"/>
          </p:cNvCxnSpPr>
          <p:nvPr/>
        </p:nvCxnSpPr>
        <p:spPr>
          <a:xfrm flipH="1">
            <a:off x="9358630" y="1494790"/>
            <a:ext cx="384175" cy="14179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9822180" cy="415417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数据驱动（</a:t>
            </a:r>
            <a:r>
              <a:rPr lang="en-US" altLang="zh-CN" sz="2400" dirty="0">
                <a:solidFill>
                  <a:srgbClr val="FF0000"/>
                </a:solidFill>
                <a:latin typeface="Times New Roman" panose="02020603050405020304" charset="0"/>
                <a:ea typeface="微软雅黑" panose="020B0503020204020204" charset="-122"/>
                <a:cs typeface="Times New Roman" panose="02020603050405020304" charset="0"/>
                <a:sym typeface="+mn-ea"/>
              </a:rPr>
              <a:t>Data-driven</a:t>
            </a: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使用了自动化的数据挖掘技术来获取</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界面和层次信息，不同于</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REMAUI[1]</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的启发式策略，获取实际生产代码使得</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与实际生产具有更加强的关联性。</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大数据优势</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软件仓库数据挖掘技术带来大数据的优势，比起</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pix2code[2]</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在自己构建的小规模数据集上面训练，从海量数据中获取信息使得工具有更好的普适性。</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自动化程度高</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软件数据仓库挖掘，自动化动态程序分析，卷积神经网络训练都可以自动化地进行，不必人为干预。</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r>
              <a:rPr lang="zh-CN" altLang="en-US" sz="2400" dirty="0">
                <a:solidFill>
                  <a:srgbClr val="FF0000"/>
                </a:solidFill>
                <a:latin typeface="Times New Roman" panose="02020603050405020304" charset="0"/>
                <a:ea typeface="微软雅黑" panose="020B0503020204020204" charset="-122"/>
                <a:cs typeface="Times New Roman" panose="02020603050405020304" charset="0"/>
                <a:sym typeface="+mn-ea"/>
              </a:rPr>
              <a:t>技术的通用性</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核心技术可以跨平台，不仅仅局限于安卓平台，还可以推广到</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Web</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以及</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iOS</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等。</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457200" indent="-457200" algn="l">
              <a:buFont typeface="Wingdings" panose="05000000000000000000" charset="0"/>
              <a:buChar char="n"/>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5045" y="878840"/>
            <a:ext cx="1843405" cy="460375"/>
          </a:xfrm>
          <a:prstGeom prst="rect">
            <a:avLst/>
          </a:prstGeom>
          <a:noFill/>
        </p:spPr>
        <p:txBody>
          <a:bodyPr wrap="square" rtlCol="0">
            <a:spAutoFit/>
          </a:bodyPr>
          <a:lstStyle/>
          <a:p>
            <a:r>
              <a:rPr lang="zh-CN" altLang="en-US" sz="2400" dirty="0" smtClean="0">
                <a:solidFill>
                  <a:schemeClr val="tx1"/>
                </a:solidFill>
                <a:latin typeface="微软雅黑" panose="020B0503020204020204" charset="-122"/>
                <a:ea typeface="微软雅黑" panose="020B0503020204020204" charset="-122"/>
              </a:rPr>
              <a:t>突出创新点</a:t>
            </a:r>
            <a:endParaRPr lang="zh-CN" altLang="en-US" sz="2400" dirty="0" smtClean="0">
              <a:solidFill>
                <a:schemeClr val="tx1"/>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00874" y="2887825"/>
            <a:ext cx="5952930" cy="998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969617" y="3034339"/>
            <a:ext cx="2214880" cy="706755"/>
          </a:xfrm>
          <a:prstGeom prst="rect">
            <a:avLst/>
          </a:prstGeom>
          <a:noFill/>
        </p:spPr>
        <p:txBody>
          <a:bodyPr wrap="none" rtlCol="0">
            <a:spAutoFit/>
          </a:bodyPr>
          <a:lstStyle/>
          <a:p>
            <a:pPr algn="ctr"/>
            <a:r>
              <a:rPr lang="zh-CN" altLang="en-US" sz="4000" dirty="0" smtClean="0">
                <a:solidFill>
                  <a:schemeClr val="bg1"/>
                </a:solidFill>
                <a:latin typeface="微软雅黑" panose="020B0503020204020204" charset="-122"/>
                <a:ea typeface="微软雅黑" panose="020B0503020204020204" charset="-122"/>
              </a:rPr>
              <a:t>工具介绍</a:t>
            </a:r>
            <a:endParaRPr lang="zh-CN" altLang="en-US" sz="4000" dirty="0">
              <a:solidFill>
                <a:schemeClr val="bg1"/>
              </a:solidFill>
              <a:latin typeface="微软雅黑" panose="020B0503020204020204" charset="-122"/>
              <a:ea typeface="微软雅黑" panose="020B0503020204020204" charset="-122"/>
            </a:endParaRPr>
          </a:p>
        </p:txBody>
      </p:sp>
      <p:cxnSp>
        <p:nvCxnSpPr>
          <p:cNvPr id="11" name="直接连接符 10"/>
          <p:cNvCxnSpPr/>
          <p:nvPr/>
        </p:nvCxnSpPr>
        <p:spPr>
          <a:xfrm>
            <a:off x="3100874" y="2661876"/>
            <a:ext cx="3848192" cy="0"/>
          </a:xfrm>
          <a:prstGeom prst="line">
            <a:avLst/>
          </a:prstGeom>
          <a:ln>
            <a:solidFill>
              <a:schemeClr val="tx1">
                <a:lumMod val="50000"/>
                <a:lumOff val="50000"/>
              </a:schemeClr>
            </a:solidFill>
            <a:tailEnd type="diamon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20127" y="2232783"/>
            <a:ext cx="1970411" cy="646331"/>
          </a:xfrm>
          <a:prstGeom prst="rect">
            <a:avLst/>
          </a:prstGeom>
          <a:noFill/>
        </p:spPr>
        <p:txBody>
          <a:bodyPr wrap="none" rtlCol="0">
            <a:spAutoFit/>
          </a:bodyPr>
          <a:lstStyle/>
          <a:p>
            <a:r>
              <a:rPr lang="en-US" altLang="zh-CN" sz="3600" dirty="0" smtClean="0">
                <a:latin typeface="汉仪君黑-45简" panose="020B0604020202020204" pitchFamily="34" charset="-122"/>
                <a:ea typeface="汉仪君黑-45简" panose="020B0604020202020204" pitchFamily="34" charset="-122"/>
              </a:rPr>
              <a:t>PART 01</a:t>
            </a:r>
            <a:endParaRPr lang="zh-CN" altLang="en-US" sz="3600" dirty="0">
              <a:latin typeface="汉仪君黑-45简" panose="020B0604020202020204" pitchFamily="34" charset="-122"/>
              <a:ea typeface="汉仪君黑-45简" panose="020B0604020202020204" pitchFamily="34"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995045" y="694055"/>
            <a:ext cx="1843405" cy="829945"/>
          </a:xfrm>
          <a:prstGeom prst="rect">
            <a:avLst/>
          </a:prstGeom>
          <a:noFill/>
        </p:spPr>
        <p:txBody>
          <a:bodyPr wrap="square" rtlCol="0">
            <a:spAutoFit/>
          </a:bodyPr>
          <a:lstStyle/>
          <a:p>
            <a:pPr algn="ctr"/>
            <a:r>
              <a:rPr lang="zh-CN" altLang="en-US" sz="24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rPr>
              <a:t>数据流动</a:t>
            </a:r>
            <a:endParaRPr lang="zh-CN" altLang="en-US" sz="24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endParaRPr>
          </a:p>
          <a:p>
            <a:pPr algn="ctr"/>
            <a:r>
              <a:rPr lang="zh-CN" altLang="en-US" sz="2400" dirty="0">
                <a:solidFill>
                  <a:schemeClr val="tx1">
                    <a:lumMod val="85000"/>
                    <a:lumOff val="15000"/>
                  </a:schemeClr>
                </a:solidFill>
                <a:latin typeface="微软雅黑" panose="020B0503020204020204" charset="-122"/>
                <a:ea typeface="微软雅黑" panose="020B0503020204020204" charset="-122"/>
                <a:cs typeface="Poppins SemiBold" charset="0"/>
                <a:sym typeface="+mn-ea"/>
              </a:rPr>
              <a:t>输入输出</a:t>
            </a:r>
            <a:endParaRPr lang="zh-CN" altLang="en-US" sz="2400" dirty="0" smtClean="0">
              <a:solidFill>
                <a:schemeClr val="tx1"/>
              </a:solidFill>
              <a:latin typeface="微软雅黑" panose="020B0503020204020204" charset="-122"/>
              <a:ea typeface="微软雅黑" panose="020B0503020204020204" charset="-122"/>
            </a:endParaRPr>
          </a:p>
        </p:txBody>
      </p:sp>
      <p:pic>
        <p:nvPicPr>
          <p:cNvPr id="8" name="图片 7" descr="自动化测试"/>
          <p:cNvPicPr>
            <a:picLocks noChangeAspect="1"/>
          </p:cNvPicPr>
          <p:nvPr/>
        </p:nvPicPr>
        <p:blipFill>
          <a:blip r:embed="rId1"/>
          <a:stretch>
            <a:fillRect/>
          </a:stretch>
        </p:blipFill>
        <p:spPr>
          <a:xfrm>
            <a:off x="443230" y="2127250"/>
            <a:ext cx="11325225" cy="3627755"/>
          </a:xfrm>
          <a:prstGeom prst="rect">
            <a:avLst/>
          </a:prstGeom>
        </p:spPr>
      </p:pic>
      <p:sp>
        <p:nvSpPr>
          <p:cNvPr id="9" name="矩形 8"/>
          <p:cNvSpPr/>
          <p:nvPr/>
        </p:nvSpPr>
        <p:spPr>
          <a:xfrm>
            <a:off x="553085" y="2398395"/>
            <a:ext cx="5497830" cy="107569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628650" y="4413885"/>
            <a:ext cx="2936240" cy="118110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3693795" y="3658235"/>
            <a:ext cx="2799080" cy="193738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021195" y="2245360"/>
            <a:ext cx="4547235" cy="350964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152122" y="5103844"/>
            <a:ext cx="1429543" cy="23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122670" y="5099685"/>
            <a:ext cx="1613535" cy="2374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152265" y="5067300"/>
            <a:ext cx="1503680" cy="306705"/>
          </a:xfrm>
          <a:prstGeom prst="rect">
            <a:avLst/>
          </a:prstGeom>
          <a:noFill/>
        </p:spPr>
        <p:txBody>
          <a:bodyPr wrap="square" rtlCol="0">
            <a:spAutoFit/>
          </a:bodyPr>
          <a:lstStyle/>
          <a:p>
            <a:r>
              <a:rPr lang="zh-CN" altLang="en-US" sz="1400" dirty="0" smtClean="0">
                <a:solidFill>
                  <a:schemeClr val="bg1"/>
                </a:solidFill>
                <a:latin typeface="微软雅黑" panose="020B0503020204020204" charset="-122"/>
                <a:ea typeface="微软雅黑" panose="020B0503020204020204" charset="-122"/>
              </a:rPr>
              <a:t>汇报人：陈梓俊</a:t>
            </a:r>
            <a:endParaRPr lang="zh-CN" altLang="en-US" sz="1400" dirty="0">
              <a:solidFill>
                <a:schemeClr val="bg1"/>
              </a:solidFill>
              <a:latin typeface="微软雅黑" panose="020B0503020204020204" charset="-122"/>
              <a:ea typeface="微软雅黑" panose="020B0503020204020204" charset="-122"/>
            </a:endParaRPr>
          </a:p>
        </p:txBody>
      </p:sp>
      <p:sp>
        <p:nvSpPr>
          <p:cNvPr id="19" name="文本框 18"/>
          <p:cNvSpPr txBox="1"/>
          <p:nvPr/>
        </p:nvSpPr>
        <p:spPr>
          <a:xfrm>
            <a:off x="6096907" y="5067361"/>
            <a:ext cx="1653540" cy="306705"/>
          </a:xfrm>
          <a:prstGeom prst="rect">
            <a:avLst/>
          </a:prstGeom>
          <a:noFill/>
        </p:spPr>
        <p:txBody>
          <a:bodyPr wrap="none" rtlCol="0">
            <a:spAutoFit/>
          </a:bodyPr>
          <a:lstStyle/>
          <a:p>
            <a:r>
              <a:rPr lang="zh-CN" sz="1400" dirty="0" smtClean="0">
                <a:solidFill>
                  <a:schemeClr val="bg1"/>
                </a:solidFill>
                <a:latin typeface="微软雅黑" panose="020B0503020204020204" charset="-122"/>
                <a:ea typeface="微软雅黑" panose="020B0503020204020204" charset="-122"/>
                <a:cs typeface="微软雅黑" panose="020B0503020204020204" charset="-122"/>
              </a:rPr>
              <a:t>学号：</a:t>
            </a:r>
            <a:r>
              <a:rPr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191250016</a:t>
            </a:r>
            <a:endParaRPr lang="en-US" altLang="zh-CN" sz="14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176018" y="2829765"/>
            <a:ext cx="3840480" cy="1198880"/>
          </a:xfrm>
          <a:prstGeom prst="rect">
            <a:avLst/>
          </a:prstGeom>
          <a:noFill/>
        </p:spPr>
        <p:txBody>
          <a:bodyPr wrap="none" rtlCol="0">
            <a:spAutoFit/>
          </a:bodyPr>
          <a:p>
            <a:r>
              <a:rPr lang="zh-CN" altLang="en-US" sz="7200" dirty="0" smtClean="0">
                <a:latin typeface="微软雅黑" panose="020B0503020204020204" charset="-122"/>
                <a:ea typeface="微软雅黑" panose="020B0503020204020204" charset="-122"/>
              </a:rPr>
              <a:t>感谢观看</a:t>
            </a:r>
            <a:endParaRPr lang="zh-CN" altLang="en-US" sz="7200" dirty="0">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223645" y="1998345"/>
            <a:ext cx="9203055" cy="415417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在软件开发的过程中，软件开发人员常常将图形用户界面 (GUI) 的模型转换为具体代码。由于</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界面常常随着软件的功能迭代演化而不断改变，加之为了提高</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界面的交互体验，</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模型自身也需要迭代演化，这个过程时常发生。</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从</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到具体代码转换的过程是耗时，具有一定挑战性且时常出错的。</a:t>
            </a:r>
            <a:endPar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457200" indent="-457200" algn="l">
              <a:buFont typeface="Wingdings" panose="05000000000000000000" charset="0"/>
              <a:buChar char="n"/>
            </a:pP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从</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界面到代码的转换是一个逆向工程，软件开发人员的专业领域知识帮助跨越这样的一个障碍。许多研究人员尝试着实现在不需要软件开发人员的介入下自动化完成逆向转换。</a:t>
            </a:r>
            <a:endPar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457200" indent="-457200" algn="l">
              <a:buFont typeface="Wingdings" panose="05000000000000000000" charset="0"/>
              <a:buChar char="n"/>
            </a:pP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本文提出的工具</a:t>
            </a:r>
            <a:r>
              <a:rPr lang="en-US" altLang="zh-CN"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ReDraw</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希望将GUI原型转换成代码较为繁琐的工作中解放出来。它将这个逆向过程分解为三个步骤：</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组件检测、</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sym typeface="+mn-ea"/>
              </a:rPr>
              <a:t>GUI</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组件分类、形成组件层次结构并组装代码</a:t>
            </a:r>
            <a:r>
              <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24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文本框 12"/>
          <p:cNvSpPr txBox="1"/>
          <p:nvPr/>
        </p:nvSpPr>
        <p:spPr>
          <a:xfrm>
            <a:off x="1332230" y="817245"/>
            <a:ext cx="1173480" cy="583565"/>
          </a:xfrm>
          <a:prstGeom prst="rect">
            <a:avLst/>
          </a:prstGeom>
          <a:noFill/>
        </p:spPr>
        <p:txBody>
          <a:bodyPr wrap="square" rtlCol="0">
            <a:spAutoFit/>
          </a:bodyPr>
          <a:lstStyle/>
          <a:p>
            <a:r>
              <a:rPr lang="zh-CN" sz="3200" dirty="0" smtClean="0">
                <a:solidFill>
                  <a:schemeClr val="tx1"/>
                </a:solidFill>
                <a:latin typeface="微软雅黑" panose="020B0503020204020204" charset="-122"/>
                <a:ea typeface="微软雅黑" panose="020B0503020204020204" charset="-122"/>
              </a:rPr>
              <a:t>背景</a:t>
            </a:r>
            <a:endParaRPr lang="zh-CN" sz="3200" dirty="0" smtClean="0">
              <a:solidFill>
                <a:schemeClr val="tx1"/>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13" name="文本框 12"/>
          <p:cNvSpPr txBox="1"/>
          <p:nvPr/>
        </p:nvSpPr>
        <p:spPr>
          <a:xfrm>
            <a:off x="1332230" y="817245"/>
            <a:ext cx="1173480" cy="583565"/>
          </a:xfrm>
          <a:prstGeom prst="rect">
            <a:avLst/>
          </a:prstGeom>
          <a:noFill/>
        </p:spPr>
        <p:txBody>
          <a:bodyPr wrap="square" rtlCol="0">
            <a:spAutoFit/>
          </a:bodyPr>
          <a:lstStyle/>
          <a:p>
            <a:r>
              <a:rPr lang="zh-CN" sz="3200" dirty="0" smtClean="0">
                <a:solidFill>
                  <a:schemeClr val="tx1"/>
                </a:solidFill>
                <a:latin typeface="微软雅黑" panose="020B0503020204020204" charset="-122"/>
                <a:ea typeface="微软雅黑" panose="020B0503020204020204" charset="-122"/>
              </a:rPr>
              <a:t>流程</a:t>
            </a:r>
            <a:endParaRPr lang="zh-CN" sz="3200" dirty="0" smtClean="0">
              <a:solidFill>
                <a:schemeClr val="tx1"/>
              </a:solidFill>
              <a:latin typeface="微软雅黑" panose="020B0503020204020204" charset="-122"/>
              <a:ea typeface="微软雅黑" panose="020B0503020204020204" charset="-122"/>
            </a:endParaRPr>
          </a:p>
        </p:txBody>
      </p:sp>
      <p:pic>
        <p:nvPicPr>
          <p:cNvPr id="3" name="图片 2" descr="Overview of proposed approach"/>
          <p:cNvPicPr>
            <a:picLocks noChangeAspect="1"/>
          </p:cNvPicPr>
          <p:nvPr/>
        </p:nvPicPr>
        <p:blipFill>
          <a:blip r:embed="rId1"/>
          <a:stretch>
            <a:fillRect/>
          </a:stretch>
        </p:blipFill>
        <p:spPr>
          <a:xfrm>
            <a:off x="596265" y="1494155"/>
            <a:ext cx="11256010" cy="4505325"/>
          </a:xfrm>
          <a:prstGeom prst="rect">
            <a:avLst/>
          </a:prstGeom>
        </p:spPr>
      </p:pic>
      <p:sp>
        <p:nvSpPr>
          <p:cNvPr id="26" name="矩形 25"/>
          <p:cNvSpPr/>
          <p:nvPr/>
        </p:nvSpPr>
        <p:spPr>
          <a:xfrm>
            <a:off x="428625" y="6133465"/>
            <a:ext cx="11423015" cy="306705"/>
          </a:xfrm>
          <a:prstGeom prst="rect">
            <a:avLst/>
          </a:prstGeom>
        </p:spPr>
        <p:txBody>
          <a:bodyPr wrap="square">
            <a:spAutoFit/>
          </a:bodyPr>
          <a:p>
            <a:pPr algn="l"/>
            <a:r>
              <a:rPr lang="zh-CN" altLang="en-US" sz="1400" b="1" spc="130" dirty="0">
                <a:solidFill>
                  <a:srgbClr val="FF0000"/>
                </a:solidFill>
                <a:latin typeface="微软雅黑" panose="020B0503020204020204" charset="-122"/>
                <a:ea typeface="微软雅黑" panose="020B0503020204020204" charset="-122"/>
              </a:rPr>
              <a:t>核心技术：</a:t>
            </a:r>
            <a:r>
              <a:rPr lang="en-US" altLang="zh-CN" sz="1400" b="1" spc="130" dirty="0">
                <a:solidFill>
                  <a:srgbClr val="FF0000"/>
                </a:solidFill>
                <a:latin typeface="微软雅黑" panose="020B0503020204020204" charset="-122"/>
                <a:ea typeface="微软雅黑" panose="020B0503020204020204" charset="-122"/>
              </a:rPr>
              <a:t>CV</a:t>
            </a:r>
            <a:r>
              <a:rPr lang="zh-CN" altLang="en-US" sz="1400" b="1" spc="130" dirty="0">
                <a:solidFill>
                  <a:srgbClr val="FF0000"/>
                </a:solidFill>
                <a:latin typeface="微软雅黑" panose="020B0503020204020204" charset="-122"/>
                <a:ea typeface="微软雅黑" panose="020B0503020204020204" charset="-122"/>
              </a:rPr>
              <a:t>（</a:t>
            </a:r>
            <a:r>
              <a:rPr lang="en-US" altLang="zh-CN" sz="1400" b="1" spc="130" dirty="0">
                <a:solidFill>
                  <a:srgbClr val="FF0000"/>
                </a:solidFill>
                <a:latin typeface="微软雅黑" panose="020B0503020204020204" charset="-122"/>
                <a:ea typeface="微软雅黑" panose="020B0503020204020204" charset="-122"/>
              </a:rPr>
              <a:t>Canny &amp; OCR</a:t>
            </a:r>
            <a:r>
              <a:rPr lang="zh-CN" altLang="en-US" sz="1400" b="1" spc="130" dirty="0">
                <a:solidFill>
                  <a:srgbClr val="FF0000"/>
                </a:solidFill>
                <a:latin typeface="微软雅黑" panose="020B0503020204020204" charset="-122"/>
                <a:ea typeface="微软雅黑" panose="020B0503020204020204" charset="-122"/>
              </a:rPr>
              <a:t>）、软件仓库数据挖掘、自动化</a:t>
            </a:r>
            <a:r>
              <a:rPr lang="zh-CN" altLang="en-US" sz="1400" b="1" dirty="0">
                <a:solidFill>
                  <a:srgbClr val="FF0000"/>
                </a:solidFill>
                <a:latin typeface="微软雅黑" panose="020B0503020204020204" charset="-122"/>
                <a:ea typeface="微软雅黑" panose="020B0503020204020204" charset="-122"/>
                <a:cs typeface="Poppins SemiBold" charset="0"/>
                <a:sym typeface="+mn-ea"/>
              </a:rPr>
              <a:t>动态程序分析（测试输入生成）、数据扩增、卷积神经网络、</a:t>
            </a:r>
            <a:r>
              <a:rPr lang="en-US" altLang="zh-CN" sz="1400" b="1" dirty="0">
                <a:solidFill>
                  <a:srgbClr val="FF0000"/>
                </a:solidFill>
                <a:latin typeface="微软雅黑" panose="020B0503020204020204" charset="-122"/>
                <a:ea typeface="微软雅黑" panose="020B0503020204020204" charset="-122"/>
                <a:cs typeface="Poppins SemiBold" charset="0"/>
                <a:sym typeface="+mn-ea"/>
              </a:rPr>
              <a:t>KNN ....</a:t>
            </a:r>
            <a:endParaRPr lang="en-US" altLang="zh-CN" sz="1400" b="1" spc="130" dirty="0">
              <a:solidFill>
                <a:srgbClr val="FF0000"/>
              </a:solidFill>
              <a:latin typeface="微软雅黑" panose="020B0503020204020204" charset="-122"/>
              <a:ea typeface="微软雅黑" panose="020B0503020204020204" charset="-122"/>
              <a:cs typeface="Poppins SemiBold" charset="0"/>
              <a:sym typeface="+mn-ea"/>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10079990" cy="378460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REMAUI (Reverse Engineer Mobile Application User Interfaces)[1]</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这是与</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最相似的工具，它融合</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OCR(Optical Character Recognition, 光学字符识别)</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CV</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技术</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(Canny</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轮廓检测</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和特定的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领域相关的启发式策略来检测</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组件然后生成代码。</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他的层次结构是通过</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Canny</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轮廓检测技术得到的轮廓来构建的。所有轮廓可以一个等级树结构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外层轮廓包含多个内层轮廓，多个内层轮廓为兄弟关系，内层轮廓还可以继续包含内嵌轮廓。</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为了提高</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组件检测精度，例如</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OCR</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的文本框可能存在误报（</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False Positive</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）而被错误检测的情况，设计了如</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Canny</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轮廓和文本框融合等的</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启发式策略。</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相关工具</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26" name="矩形 25"/>
          <p:cNvSpPr/>
          <p:nvPr/>
        </p:nvSpPr>
        <p:spPr>
          <a:xfrm>
            <a:off x="327660" y="6133465"/>
            <a:ext cx="11556365" cy="398780"/>
          </a:xfrm>
          <a:prstGeom prst="rect">
            <a:avLst/>
          </a:prstGeom>
        </p:spPr>
        <p:txBody>
          <a:bodyPr wrap="square">
            <a:spAutoFit/>
          </a:bodyPr>
          <a:p>
            <a:pPr algn="l"/>
            <a:r>
              <a:rPr lang="en-US" sz="1000" dirty="0">
                <a:solidFill>
                  <a:schemeClr val="tx1"/>
                </a:solidFill>
                <a:latin typeface="微软雅黑" panose="020B0503020204020204" charset="-122"/>
                <a:ea typeface="微软雅黑" panose="020B0503020204020204" charset="-122"/>
              </a:rPr>
              <a:t>[1] </a:t>
            </a:r>
            <a:r>
              <a:rPr sz="1000" dirty="0">
                <a:solidFill>
                  <a:schemeClr val="tx1"/>
                </a:solidFill>
                <a:latin typeface="微软雅黑" panose="020B0503020204020204" charset="-122"/>
                <a:ea typeface="微软雅黑" panose="020B0503020204020204" charset="-122"/>
              </a:rPr>
              <a:t>T. A. Nguyen and C. Csallner, “Reverse engineering mobile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application user interfaces with REMAUI,” in Proc. 30th IEEE/ACM Int. Conf. Automated Softw. Eng., 2015, pp. 248–259. [Online].Available: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http://dx.doi.org/10.1109/ASE.2015.32</a:t>
            </a:r>
            <a:endParaRPr sz="1000" dirty="0">
              <a:solidFill>
                <a:schemeClr val="tx1"/>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9203055" cy="82994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REMAUI (Reverse Engineer Mobile Application User Interfaces)[1]</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启发式策略</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相关工具</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26" name="矩形 25"/>
          <p:cNvSpPr/>
          <p:nvPr/>
        </p:nvSpPr>
        <p:spPr>
          <a:xfrm>
            <a:off x="327660" y="6133465"/>
            <a:ext cx="11556365" cy="398780"/>
          </a:xfrm>
          <a:prstGeom prst="rect">
            <a:avLst/>
          </a:prstGeom>
        </p:spPr>
        <p:txBody>
          <a:bodyPr wrap="square">
            <a:spAutoFit/>
          </a:bodyPr>
          <a:p>
            <a:pPr algn="l"/>
            <a:r>
              <a:rPr lang="en-US" sz="1000" dirty="0">
                <a:solidFill>
                  <a:schemeClr val="tx1"/>
                </a:solidFill>
                <a:latin typeface="微软雅黑" panose="020B0503020204020204" charset="-122"/>
                <a:ea typeface="微软雅黑" panose="020B0503020204020204" charset="-122"/>
              </a:rPr>
              <a:t>[1] </a:t>
            </a:r>
            <a:r>
              <a:rPr sz="1000" dirty="0">
                <a:solidFill>
                  <a:schemeClr val="tx1"/>
                </a:solidFill>
                <a:latin typeface="微软雅黑" panose="020B0503020204020204" charset="-122"/>
                <a:ea typeface="微软雅黑" panose="020B0503020204020204" charset="-122"/>
              </a:rPr>
              <a:t>T. A. Nguyen and C. Csallner, “Reverse engineering mobile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application user interfaces with REMAUI,” in Proc. 30th IEEE/ACM Int. Conf. Automated Softw. Eng., 2015, pp. 248–259. [Online].Available: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http://dx.doi.org/10.1109/ASE.2015.32</a:t>
            </a:r>
            <a:endParaRPr sz="1000" dirty="0">
              <a:solidFill>
                <a:schemeClr val="tx1"/>
              </a:solidFill>
              <a:latin typeface="微软雅黑" panose="020B0503020204020204" charset="-122"/>
              <a:ea typeface="微软雅黑" panose="020B0503020204020204" charset="-122"/>
            </a:endParaRPr>
          </a:p>
        </p:txBody>
      </p:sp>
      <p:pic>
        <p:nvPicPr>
          <p:cNvPr id="8" name="图片 7" descr="remaui-merge"/>
          <p:cNvPicPr>
            <a:picLocks noChangeAspect="1"/>
          </p:cNvPicPr>
          <p:nvPr/>
        </p:nvPicPr>
        <p:blipFill>
          <a:blip r:embed="rId1"/>
          <a:stretch>
            <a:fillRect/>
          </a:stretch>
        </p:blipFill>
        <p:spPr>
          <a:xfrm>
            <a:off x="1882140" y="2640330"/>
            <a:ext cx="7875270" cy="3130550"/>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10026650" cy="341503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REMAUI (Reverse Engineer Mobile Application User Interfaces)[1]</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REMAUI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实现的</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组件检测方法很强大，但是它只能对组件类型进行二分类，分为</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Text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Image</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，并不能把检测出来的组件细分为</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Android Widgt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的组件类别。例如TextView、ImageView、EditText等。</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因为软件开发人员设计</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的时候往往会有许多的交互需求，需要不同类型的组件来满足，这限制了这个工具的实际应用场景。</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由</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Canny</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轮廓检测得到的层级结构从软件开发人员设计的实际层级视角来看不一定有很强的实际意义。</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342900" lvl="0" indent="-342900" algn="l">
              <a:buFont typeface="Wingdings" panose="05000000000000000000" charset="0"/>
              <a:buChar char="p"/>
            </a:pP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相关工具</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26" name="矩形 25"/>
          <p:cNvSpPr/>
          <p:nvPr/>
        </p:nvSpPr>
        <p:spPr>
          <a:xfrm>
            <a:off x="327660" y="6133465"/>
            <a:ext cx="11556365" cy="398780"/>
          </a:xfrm>
          <a:prstGeom prst="rect">
            <a:avLst/>
          </a:prstGeom>
        </p:spPr>
        <p:txBody>
          <a:bodyPr wrap="square">
            <a:spAutoFit/>
          </a:bodyPr>
          <a:p>
            <a:pPr algn="l"/>
            <a:r>
              <a:rPr lang="en-US" sz="1000" dirty="0">
                <a:solidFill>
                  <a:schemeClr val="tx1"/>
                </a:solidFill>
                <a:latin typeface="微软雅黑" panose="020B0503020204020204" charset="-122"/>
                <a:ea typeface="微软雅黑" panose="020B0503020204020204" charset="-122"/>
              </a:rPr>
              <a:t>[1] </a:t>
            </a:r>
            <a:r>
              <a:rPr sz="1000" dirty="0">
                <a:solidFill>
                  <a:schemeClr val="tx1"/>
                </a:solidFill>
                <a:latin typeface="微软雅黑" panose="020B0503020204020204" charset="-122"/>
                <a:ea typeface="微软雅黑" panose="020B0503020204020204" charset="-122"/>
              </a:rPr>
              <a:t>T. A. Nguyen and C. Csallner, “Reverse engineering mobile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application user interfaces with REMAUI,” in Proc. 30th IEEE/ACM Int. Conf. Automated Softw. Eng., 2015, pp. 248–259. [Online].Available: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http://dx.doi.org/10.1109/ASE.2015.32</a:t>
            </a:r>
            <a:endParaRPr sz="1000" dirty="0">
              <a:solidFill>
                <a:schemeClr val="tx1"/>
              </a:solidFill>
              <a:latin typeface="微软雅黑" panose="020B0503020204020204" charset="-122"/>
              <a:ea typeface="微软雅黑" panose="020B0503020204020204" charset="-122"/>
            </a:endParaRPr>
          </a:p>
        </p:txBody>
      </p:sp>
      <p:sp>
        <p:nvSpPr>
          <p:cNvPr id="3" name="文本框 2"/>
          <p:cNvSpPr txBox="1"/>
          <p:nvPr/>
        </p:nvSpPr>
        <p:spPr>
          <a:xfrm>
            <a:off x="994410" y="5106670"/>
            <a:ext cx="10154285" cy="829945"/>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通过数据挖掘的方式（可以应用与</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Web</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iOS</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平台）来得到</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组件的类别和层次关系，通过</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KNN</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产生层级结构，与实际生产关联更大。</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12192000" cy="68580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9980645" y="4376057"/>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2211355" cy="2481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71061" y="205274"/>
            <a:ext cx="11849878" cy="6447453"/>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02433" y="2887825"/>
            <a:ext cx="821094" cy="1119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998204" y="330808"/>
            <a:ext cx="2214880" cy="706755"/>
          </a:xfrm>
          <a:prstGeom prst="rect">
            <a:avLst/>
          </a:prstGeom>
          <a:noFill/>
        </p:spPr>
        <p:txBody>
          <a:bodyPr wrap="none" rtlCol="0">
            <a:spAutoFit/>
          </a:bodyPr>
          <a:lstStyle/>
          <a:p>
            <a:r>
              <a:rPr lang="zh-CN" altLang="en-US" sz="4000" b="1" dirty="0" smtClean="0">
                <a:latin typeface="微软雅黑" panose="020B0503020204020204" charset="-122"/>
                <a:ea typeface="微软雅黑" panose="020B0503020204020204" charset="-122"/>
              </a:rPr>
              <a:t>工具介绍</a:t>
            </a:r>
            <a:endParaRPr lang="zh-CN" altLang="en-US" sz="4000" b="1" dirty="0">
              <a:latin typeface="微软雅黑" panose="020B0503020204020204" charset="-122"/>
              <a:ea typeface="微软雅黑" panose="020B0503020204020204" charset="-122"/>
            </a:endParaRPr>
          </a:p>
        </p:txBody>
      </p:sp>
      <p:sp>
        <p:nvSpPr>
          <p:cNvPr id="14" name="矩形 13"/>
          <p:cNvSpPr/>
          <p:nvPr/>
        </p:nvSpPr>
        <p:spPr>
          <a:xfrm>
            <a:off x="802640" y="723900"/>
            <a:ext cx="2227580" cy="7702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86765" y="4809452"/>
            <a:ext cx="393700" cy="521970"/>
          </a:xfrm>
          <a:prstGeom prst="rect">
            <a:avLst/>
          </a:prstGeom>
          <a:noFill/>
        </p:spPr>
        <p:txBody>
          <a:bodyPr wrap="none" rtlCol="0">
            <a:spAutoFit/>
          </a:bodyPr>
          <a:lstStyle/>
          <a:p>
            <a:r>
              <a:rPr lang="en-US" altLang="zh-CN" sz="2800" dirty="0" smtClean="0">
                <a:solidFill>
                  <a:schemeClr val="bg1"/>
                </a:solidFill>
                <a:latin typeface="汉仪君黑-45简" panose="020B0604020202020204" pitchFamily="34" charset="-122"/>
                <a:ea typeface="汉仪君黑-45简" panose="020B0604020202020204" pitchFamily="34" charset="-122"/>
              </a:rPr>
              <a:t>3</a:t>
            </a:r>
            <a:endParaRPr lang="zh-CN" altLang="en-US" sz="2800" dirty="0">
              <a:solidFill>
                <a:schemeClr val="bg1"/>
              </a:solidFill>
              <a:latin typeface="汉仪君黑-45简" panose="020B0604020202020204" pitchFamily="34" charset="-122"/>
              <a:ea typeface="汉仪君黑-45简" panose="020B0604020202020204" pitchFamily="34" charset="-122"/>
            </a:endParaRPr>
          </a:p>
        </p:txBody>
      </p:sp>
      <p:sp>
        <p:nvSpPr>
          <p:cNvPr id="2" name="文本框 1"/>
          <p:cNvSpPr txBox="1"/>
          <p:nvPr/>
        </p:nvSpPr>
        <p:spPr>
          <a:xfrm>
            <a:off x="1121410" y="1652270"/>
            <a:ext cx="9919335" cy="3784600"/>
          </a:xfrm>
          <a:prstGeom prst="rect">
            <a:avLst/>
          </a:prstGeom>
          <a:noFill/>
          <a:effectLst>
            <a:outerShdw blurRad="50800" dist="50800" dir="2700000" algn="tl" rotWithShape="0">
              <a:prstClr val="black">
                <a:alpha val="15000"/>
              </a:prstClr>
            </a:outerShdw>
          </a:effectLst>
        </p:spPr>
        <p:txBody>
          <a:bodyPr wrap="square" rtlCol="0">
            <a:spAutoFit/>
          </a:bodyPr>
          <a:p>
            <a:pPr marL="457200" indent="-457200" algn="l">
              <a:buFont typeface="Wingdings" panose="05000000000000000000" charset="0"/>
              <a:buChar char="n"/>
            </a:pP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pix2code[2]</a:t>
            </a:r>
            <a:endPar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Redraw</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一样使用了机器学习方法，通过</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来处理</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截图得到</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截图的向量表示形式。利用</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CNN</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和</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RNN</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实现了</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encoder-decoder</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模型。</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a:p>
            <a:pPr marL="800100" lvl="1" indent="-342900" algn="l">
              <a:buFont typeface="Wingdings" panose="05000000000000000000" charset="0"/>
              <a:buChar char="p"/>
            </a:pP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它设计了一个</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DSL(</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Domain Specific Languages</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来编码</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截图的空间信息。训练时通过卷积网络提取特征，同时将DSL通过LSTM循环神经网络进行训练，二者再统一放到一个循环神经网络中进行训练。推理的时候，只有将</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GUI</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截图放入进入卷积网络，DSL序列为空，输出结果为一DSL序列。然后再使用一个编译器（平台相关，如</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Web</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t>
            </a:r>
            <a:r>
              <a:rPr lang="en-US" altLang="zh-CN"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Android</a:t>
            </a:r>
            <a:r>
              <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rPr>
              <a:t>等）得到代码。</a:t>
            </a:r>
            <a:endParaRPr lang="zh-CN" altLang="en-US" sz="2400" dirty="0">
              <a:solidFill>
                <a:schemeClr val="tx1">
                  <a:lumMod val="85000"/>
                  <a:lumOff val="15000"/>
                </a:schemeClr>
              </a:solidFill>
              <a:latin typeface="Times New Roman" panose="02020603050405020304" charset="0"/>
              <a:ea typeface="微软雅黑" panose="020B0503020204020204" charset="-122"/>
              <a:cs typeface="Times New Roman" panose="02020603050405020304" charset="0"/>
              <a:sym typeface="+mn-ea"/>
            </a:endParaRPr>
          </a:p>
        </p:txBody>
      </p:sp>
      <p:sp>
        <p:nvSpPr>
          <p:cNvPr id="13" name="文本框 12"/>
          <p:cNvSpPr txBox="1"/>
          <p:nvPr/>
        </p:nvSpPr>
        <p:spPr>
          <a:xfrm>
            <a:off x="994410" y="817245"/>
            <a:ext cx="1843405" cy="583565"/>
          </a:xfrm>
          <a:prstGeom prst="rect">
            <a:avLst/>
          </a:prstGeom>
          <a:noFill/>
        </p:spPr>
        <p:txBody>
          <a:bodyPr wrap="square" rtlCol="0">
            <a:spAutoFit/>
          </a:bodyPr>
          <a:lstStyle/>
          <a:p>
            <a:r>
              <a:rPr lang="zh-CN" altLang="en-US" sz="3200" dirty="0" smtClean="0">
                <a:solidFill>
                  <a:schemeClr val="tx1"/>
                </a:solidFill>
                <a:latin typeface="微软雅黑" panose="020B0503020204020204" charset="-122"/>
                <a:ea typeface="微软雅黑" panose="020B0503020204020204" charset="-122"/>
              </a:rPr>
              <a:t>相关工具</a:t>
            </a:r>
            <a:endParaRPr lang="zh-CN" altLang="en-US" sz="3200" dirty="0" smtClean="0">
              <a:solidFill>
                <a:schemeClr val="tx1"/>
              </a:solidFill>
              <a:latin typeface="微软雅黑" panose="020B0503020204020204" charset="-122"/>
              <a:ea typeface="微软雅黑" panose="020B0503020204020204" charset="-122"/>
            </a:endParaRPr>
          </a:p>
        </p:txBody>
      </p:sp>
      <p:sp>
        <p:nvSpPr>
          <p:cNvPr id="26" name="矩形 25"/>
          <p:cNvSpPr/>
          <p:nvPr/>
        </p:nvSpPr>
        <p:spPr>
          <a:xfrm>
            <a:off x="327660" y="6315075"/>
            <a:ext cx="11556365" cy="245110"/>
          </a:xfrm>
          <a:prstGeom prst="rect">
            <a:avLst/>
          </a:prstGeom>
        </p:spPr>
        <p:txBody>
          <a:bodyPr wrap="square">
            <a:spAutoFit/>
          </a:bodyPr>
          <a:p>
            <a:pPr algn="l"/>
            <a:r>
              <a:rPr lang="en-US" sz="1000" dirty="0">
                <a:solidFill>
                  <a:schemeClr val="tx1"/>
                </a:solidFill>
                <a:latin typeface="微软雅黑" panose="020B0503020204020204" charset="-122"/>
                <a:ea typeface="微软雅黑" panose="020B0503020204020204" charset="-122"/>
              </a:rPr>
              <a:t>[2] </a:t>
            </a:r>
            <a:r>
              <a:rPr sz="1000" dirty="0">
                <a:solidFill>
                  <a:schemeClr val="tx1"/>
                </a:solidFill>
                <a:latin typeface="微软雅黑" panose="020B0503020204020204" charset="-122"/>
                <a:ea typeface="微软雅黑" panose="020B0503020204020204" charset="-122"/>
              </a:rPr>
              <a:t>T. Beltramelli, “pix2code: Generating code from a graphical userinterface screenshot,” CoRR, vol. abs/1705.07962, 2017. [Online].</a:t>
            </a: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Available: http://arxiv.org/abs/1705.07962</a:t>
            </a:r>
            <a:endParaRPr sz="1000" dirty="0">
              <a:solidFill>
                <a:schemeClr val="tx1"/>
              </a:solidFill>
              <a:latin typeface="微软雅黑" panose="020B0503020204020204" charset="-122"/>
              <a:ea typeface="微软雅黑" panose="020B0503020204020204" charset="-122"/>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5978</Words>
  <Application>WPS 演示</Application>
  <PresentationFormat>宽屏</PresentationFormat>
  <Paragraphs>361</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宋体</vt:lpstr>
      <vt:lpstr>Wingdings</vt:lpstr>
      <vt:lpstr>Times New Roman</vt:lpstr>
      <vt:lpstr>汉仪君黑-45简</vt:lpstr>
      <vt:lpstr>微软雅黑</vt:lpstr>
      <vt:lpstr>Wingdings</vt:lpstr>
      <vt:lpstr>Poppins SemiBold</vt:lpstr>
      <vt:lpstr>Segoe Print</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loop</cp:lastModifiedBy>
  <cp:revision>244</cp:revision>
  <dcterms:created xsi:type="dcterms:W3CDTF">2021-04-08T06:54:00Z</dcterms:created>
  <dcterms:modified xsi:type="dcterms:W3CDTF">2021-11-27T08:26:58Z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KSOTemplateUUID">
    <vt:lpwstr>v1.0_mb_nX3krR169JRx9Phr9uLBbg==</vt:lpwstr>
  </property>
  <property fmtid="{D5CDD505-2E9C-101B-9397-08002B2CF9AE}" pid="4" name="ICV">
    <vt:lpwstr>EF9F3F966BCB4677BF8FD38D85AD6D17</vt:lpwstr>
  </property>
</Properties>
</file>