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4" r:id="rId2"/>
    <p:sldId id="265" r:id="rId3"/>
    <p:sldId id="257" r:id="rId4"/>
    <p:sldId id="262" r:id="rId5"/>
    <p:sldId id="263" r:id="rId6"/>
    <p:sldId id="261"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4" autoAdjust="0"/>
    <p:restoredTop sz="94660"/>
  </p:normalViewPr>
  <p:slideViewPr>
    <p:cSldViewPr snapToGrid="0">
      <p:cViewPr varScale="1">
        <p:scale>
          <a:sx n="102" d="100"/>
          <a:sy n="102" d="100"/>
        </p:scale>
        <p:origin x="120"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D31B5E-F745-47C5-A483-8383A82BE163}" type="datetimeFigureOut">
              <a:rPr lang="en-US" smtClean="0"/>
              <a:t>2/28/2018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BAE628-7DBA-4B45-8CAD-899E4D745084}" type="slidenum">
              <a:rPr lang="en-US" smtClean="0"/>
              <a:t>‹#›</a:t>
            </a:fld>
            <a:endParaRPr lang="en-US"/>
          </a:p>
        </p:txBody>
      </p:sp>
    </p:spTree>
    <p:extLst>
      <p:ext uri="{BB962C8B-B14F-4D97-AF65-F5344CB8AC3E}">
        <p14:creationId xmlns:p14="http://schemas.microsoft.com/office/powerpoint/2010/main" val="2526206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30D8CF6-6BE0-4781-97A8-695392D9426C}"/>
              </a:ext>
            </a:extLst>
          </p:cNvPr>
          <p:cNvSpPr>
            <a:spLocks noGrp="1" noChangeArrowheads="1"/>
          </p:cNvSpPr>
          <p:nvPr>
            <p:ph type="sldNum" sz="quarter" idx="5"/>
          </p:nvPr>
        </p:nvSpPr>
        <p:spPr>
          <a:ln/>
        </p:spPr>
        <p:txBody>
          <a:bodyPr/>
          <a:lstStyle/>
          <a:p>
            <a:fld id="{6C893CAA-FF6D-43FA-82B0-2B49A57C78DB}" type="slidenum">
              <a:rPr lang="en-US" altLang="en-US"/>
              <a:pPr/>
              <a:t>4</a:t>
            </a:fld>
            <a:endParaRPr lang="en-US" altLang="en-US"/>
          </a:p>
        </p:txBody>
      </p:sp>
      <p:sp>
        <p:nvSpPr>
          <p:cNvPr id="110594" name="Rectangle 2">
            <a:extLst>
              <a:ext uri="{FF2B5EF4-FFF2-40B4-BE49-F238E27FC236}">
                <a16:creationId xmlns:a16="http://schemas.microsoft.com/office/drawing/2014/main" id="{87BA3DE7-A32A-4333-9440-40CC407043CB}"/>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7EDE787E-2869-4A06-985E-6EF08F096C21}"/>
              </a:ext>
            </a:extLst>
          </p:cNvPr>
          <p:cNvSpPr>
            <a:spLocks noGrp="1" noChangeArrowheads="1"/>
          </p:cNvSpPr>
          <p:nvPr>
            <p:ph type="body" idx="1"/>
          </p:nvPr>
        </p:nvSpPr>
        <p:spPr/>
        <p:txBody>
          <a:bodyPr/>
          <a:lstStyle/>
          <a:p>
            <a:r>
              <a:rPr lang="en-US" altLang="en-US" b="1"/>
              <a:t>The Component Business Model </a:t>
            </a:r>
          </a:p>
          <a:p>
            <a:pPr>
              <a:buFontTx/>
              <a:buChar char="•"/>
            </a:pPr>
            <a:r>
              <a:rPr lang="en-US" altLang="en-US"/>
              <a:t>Start by deconstructing your business model—breaking it down into discrete service components. Each component serves a unique purpose and collaborates with other components within the business model, using agreed cost and service levels.</a:t>
            </a:r>
          </a:p>
          <a:p>
            <a:pPr>
              <a:buFontTx/>
              <a:buChar char="•"/>
            </a:pPr>
            <a:r>
              <a:rPr lang="en-US" altLang="en-US"/>
              <a:t>You no doubt have an org chart describing your Sales organization. But do you have a chart like this that tells you what it does? </a:t>
            </a:r>
            <a:r>
              <a:rPr lang="en-US" altLang="en-US" i="1"/>
              <a:t>Everything</a:t>
            </a:r>
            <a:r>
              <a:rPr lang="en-US" altLang="en-US"/>
              <a:t> it does? Do you know which things it does that are also done elsewhere in the organization? Are other groups throughout the enterprise in need of something similar? Do you know what each process is costing you?</a:t>
            </a:r>
          </a:p>
          <a:p>
            <a:pPr>
              <a:buFontTx/>
              <a:buChar char="•"/>
            </a:pPr>
            <a:r>
              <a:rPr lang="en-US" altLang="en-US"/>
              <a:t>This diagram is an overview of what we call the Component Business Model. In this example, we’re looking at a company in the consumer packaged goods industry, but this approach can be applied to organizations in any vertical. </a:t>
            </a:r>
          </a:p>
          <a:p>
            <a:pPr>
              <a:buFontTx/>
              <a:buChar char="•"/>
            </a:pPr>
            <a:r>
              <a:rPr lang="en-US" altLang="en-US"/>
              <a:t>It reveals where you can consolidate, reorganize, outsource—what it takes to make your business flexible in the face of uncertainty.</a:t>
            </a:r>
          </a:p>
          <a:p>
            <a:pPr>
              <a:buFontTx/>
              <a:buChar char="•"/>
            </a:pPr>
            <a:r>
              <a:rPr lang="en-US" altLang="en-US"/>
              <a:t>The bottom line: You’ve got to break it down before you can build it up.</a:t>
            </a:r>
          </a:p>
          <a:p>
            <a:pPr>
              <a:buFontTx/>
              <a:buChar char="•"/>
            </a:pPr>
            <a:r>
              <a:rPr lang="en-US" altLang="en-US"/>
              <a:t>While the issues and opportunities may differ by industry, our methodology for analyzing potential new business designs doesn’t. </a:t>
            </a:r>
            <a:r>
              <a:rPr lang="en-US" altLang="zh-CN">
                <a:ea typeface="SimSun" panose="02010600030101010101" pitchFamily="2" charset="-122"/>
              </a:rPr>
              <a:t>We believe it’s essential to combine in-depth industry expertise with sound methodology. </a:t>
            </a:r>
          </a:p>
          <a:p>
            <a:pPr>
              <a:buFontTx/>
              <a:buChar char="•"/>
            </a:pPr>
            <a:r>
              <a:rPr lang="en-US" altLang="zh-CN">
                <a:ea typeface="SimSun" panose="02010600030101010101" pitchFamily="2" charset="-122"/>
              </a:rPr>
              <a:t>Over the past 18 months, IBM Business Consulting Services and IBM Research and Development teams have come together to do a lot of work around component-based business models. While the concept has been around for a long time, we’ve focused on taking the component notion from generic to industry specific and from conceptual to highly practical and operational. This includes creating a methodology around linking a business component (and all of its parts—people, strategy, operations, etc.) through to the technology (applications and infrastructure) that will enable it.  </a:t>
            </a:r>
          </a:p>
          <a:p>
            <a:pPr>
              <a:buFontTx/>
              <a:buChar char="•"/>
            </a:pPr>
            <a:r>
              <a:rPr lang="en-US" altLang="zh-CN">
                <a:ea typeface="SimSun" panose="02010600030101010101" pitchFamily="2" charset="-122"/>
              </a:rPr>
              <a:t>We are creating component business models for [#?] industries. These models are designed to simplify the way a business looks at itself by identifying the unique set of business building blocks (components) it’s made up of, allowing a more effective coupling between changes in business operations and the underlying technology infrastructure. This strengthens your ability to connect change and investments with the business outcomes and returns that you anticipate. </a:t>
            </a:r>
          </a:p>
          <a:p>
            <a:endParaRPr lang="en-US" altLang="zh-CN">
              <a:ea typeface="SimSun" panose="02010600030101010101" pitchFamily="2" charset="-122"/>
            </a:endParaRPr>
          </a:p>
        </p:txBody>
      </p:sp>
    </p:spTree>
    <p:extLst>
      <p:ext uri="{BB962C8B-B14F-4D97-AF65-F5344CB8AC3E}">
        <p14:creationId xmlns:p14="http://schemas.microsoft.com/office/powerpoint/2010/main" val="84228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AF60C41-3589-48E8-9D9A-668052986B49}"/>
              </a:ext>
            </a:extLst>
          </p:cNvPr>
          <p:cNvSpPr>
            <a:spLocks noGrp="1" noChangeArrowheads="1"/>
          </p:cNvSpPr>
          <p:nvPr>
            <p:ph type="sldNum" sz="quarter" idx="5"/>
          </p:nvPr>
        </p:nvSpPr>
        <p:spPr>
          <a:ln/>
        </p:spPr>
        <p:txBody>
          <a:bodyPr/>
          <a:lstStyle/>
          <a:p>
            <a:fld id="{3A37FF75-8CA9-45D1-8783-57FDD4F2D3B5}" type="slidenum">
              <a:rPr lang="en-US" altLang="en-US"/>
              <a:pPr/>
              <a:t>6</a:t>
            </a:fld>
            <a:endParaRPr lang="en-US" altLang="en-US"/>
          </a:p>
        </p:txBody>
      </p:sp>
      <p:sp>
        <p:nvSpPr>
          <p:cNvPr id="2384898" name="Rectangle 2">
            <a:extLst>
              <a:ext uri="{FF2B5EF4-FFF2-40B4-BE49-F238E27FC236}">
                <a16:creationId xmlns:a16="http://schemas.microsoft.com/office/drawing/2014/main" id="{B38CE311-C605-4943-940D-181BE467A41F}"/>
              </a:ext>
            </a:extLst>
          </p:cNvPr>
          <p:cNvSpPr>
            <a:spLocks noGrp="1" noRot="1" noChangeAspect="1" noChangeArrowheads="1" noTextEdit="1"/>
          </p:cNvSpPr>
          <p:nvPr>
            <p:ph type="sldImg"/>
          </p:nvPr>
        </p:nvSpPr>
        <p:spPr>
          <a:ln/>
        </p:spPr>
      </p:sp>
      <p:sp>
        <p:nvSpPr>
          <p:cNvPr id="2384899" name="Rectangle 3">
            <a:extLst>
              <a:ext uri="{FF2B5EF4-FFF2-40B4-BE49-F238E27FC236}">
                <a16:creationId xmlns:a16="http://schemas.microsoft.com/office/drawing/2014/main" id="{3A7611C9-D629-46E4-B382-8757B8DA3B22}"/>
              </a:ext>
            </a:extLst>
          </p:cNvPr>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911592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4E1C2-28D6-428D-A4FD-C2515501C5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E7D60B-F7A3-499E-B360-B9D65CF1D86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43E23115-C25B-4717-A3A2-9284948C303E}"/>
              </a:ext>
            </a:extLst>
          </p:cNvPr>
          <p:cNvSpPr>
            <a:spLocks noGrp="1"/>
          </p:cNvSpPr>
          <p:nvPr>
            <p:ph type="ftr" sz="quarter" idx="10"/>
          </p:nvPr>
        </p:nvSpPr>
        <p:spPr/>
        <p:txBody>
          <a:bodyPr/>
          <a:lstStyle>
            <a:lvl1pPr>
              <a:defRPr/>
            </a:lvl1pPr>
          </a:lstStyle>
          <a:p>
            <a:r>
              <a:rPr lang="en-US" altLang="en-US" dirty="0"/>
              <a:t>  </a:t>
            </a:r>
            <a:fld id="{2A4D857E-B0FD-4890-A7C9-9D57308A9E3F}" type="datetime1">
              <a:rPr lang="en-US" altLang="en-US"/>
              <a:pPr/>
              <a:t>2/28/2018</a:t>
            </a:fld>
            <a:r>
              <a:rPr lang="en-US" altLang="en-US" dirty="0"/>
              <a:t>  </a:t>
            </a:r>
          </a:p>
        </p:txBody>
      </p:sp>
      <p:sp>
        <p:nvSpPr>
          <p:cNvPr id="5" name="Slide Number Placeholder 4">
            <a:extLst>
              <a:ext uri="{FF2B5EF4-FFF2-40B4-BE49-F238E27FC236}">
                <a16:creationId xmlns:a16="http://schemas.microsoft.com/office/drawing/2014/main" id="{012E99AA-762D-4083-AFA9-D94E2C1FD8A8}"/>
              </a:ext>
            </a:extLst>
          </p:cNvPr>
          <p:cNvSpPr>
            <a:spLocks noGrp="1"/>
          </p:cNvSpPr>
          <p:nvPr>
            <p:ph type="sldNum" sz="quarter" idx="11"/>
          </p:nvPr>
        </p:nvSpPr>
        <p:spPr/>
        <p:txBody>
          <a:bodyPr/>
          <a:lstStyle>
            <a:lvl1pPr>
              <a:defRPr/>
            </a:lvl1pPr>
          </a:lstStyle>
          <a:p>
            <a:fld id="{1CF5B503-0696-448D-9533-D9D1968E8206}" type="slidenum">
              <a:rPr lang="en-US" altLang="en-US"/>
              <a:pPr/>
              <a:t>‹#›</a:t>
            </a:fld>
            <a:endParaRPr lang="en-US" altLang="en-US"/>
          </a:p>
        </p:txBody>
      </p:sp>
    </p:spTree>
    <p:extLst>
      <p:ext uri="{BB962C8B-B14F-4D97-AF65-F5344CB8AC3E}">
        <p14:creationId xmlns:p14="http://schemas.microsoft.com/office/powerpoint/2010/main" val="127234186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E628D-1C76-4796-BC56-41343EB19296}"/>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5DD2F3FA-DB32-438C-A4CB-CEEF55EF97F5}"/>
              </a:ext>
            </a:extLst>
          </p:cNvPr>
          <p:cNvSpPr>
            <a:spLocks noGrp="1"/>
          </p:cNvSpPr>
          <p:nvPr>
            <p:ph type="ftr" sz="quarter" idx="10"/>
          </p:nvPr>
        </p:nvSpPr>
        <p:spPr/>
        <p:txBody>
          <a:bodyPr/>
          <a:lstStyle>
            <a:lvl1pPr>
              <a:defRPr/>
            </a:lvl1pPr>
          </a:lstStyle>
          <a:p>
            <a:r>
              <a:rPr lang="en-US" altLang="en-US" dirty="0"/>
              <a:t>|  </a:t>
            </a:r>
            <a:fld id="{E9622EA8-99FC-4F89-ACA5-7D2BF6828ADB}" type="datetime1">
              <a:rPr lang="en-US" altLang="en-US"/>
              <a:pPr/>
              <a:t>2/28/2018</a:t>
            </a:fld>
            <a:r>
              <a:rPr lang="en-US" altLang="en-US" dirty="0"/>
              <a:t>  </a:t>
            </a:r>
          </a:p>
        </p:txBody>
      </p:sp>
      <p:sp>
        <p:nvSpPr>
          <p:cNvPr id="4" name="Slide Number Placeholder 3">
            <a:extLst>
              <a:ext uri="{FF2B5EF4-FFF2-40B4-BE49-F238E27FC236}">
                <a16:creationId xmlns:a16="http://schemas.microsoft.com/office/drawing/2014/main" id="{A56108BB-223E-4311-A4AA-7180B31D4CBB}"/>
              </a:ext>
            </a:extLst>
          </p:cNvPr>
          <p:cNvSpPr>
            <a:spLocks noGrp="1"/>
          </p:cNvSpPr>
          <p:nvPr>
            <p:ph type="sldNum" sz="quarter" idx="11"/>
          </p:nvPr>
        </p:nvSpPr>
        <p:spPr/>
        <p:txBody>
          <a:bodyPr/>
          <a:lstStyle>
            <a:lvl1pPr>
              <a:defRPr/>
            </a:lvl1pPr>
          </a:lstStyle>
          <a:p>
            <a:fld id="{DA9F8591-8B7C-4DD6-B479-88359681F528}" type="slidenum">
              <a:rPr lang="en-US" altLang="en-US"/>
              <a:pPr/>
              <a:t>‹#›</a:t>
            </a:fld>
            <a:endParaRPr lang="en-US" altLang="en-US"/>
          </a:p>
        </p:txBody>
      </p:sp>
    </p:spTree>
    <p:extLst>
      <p:ext uri="{BB962C8B-B14F-4D97-AF65-F5344CB8AC3E}">
        <p14:creationId xmlns:p14="http://schemas.microsoft.com/office/powerpoint/2010/main" val="3910964898"/>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850" name="Rectangle 2">
            <a:extLst>
              <a:ext uri="{FF2B5EF4-FFF2-40B4-BE49-F238E27FC236}">
                <a16:creationId xmlns:a16="http://schemas.microsoft.com/office/drawing/2014/main" id="{999CD51F-A0B3-48D8-B596-8A39DED63C54}"/>
              </a:ext>
            </a:extLst>
          </p:cNvPr>
          <p:cNvSpPr>
            <a:spLocks noChangeArrowheads="1"/>
          </p:cNvSpPr>
          <p:nvPr/>
        </p:nvSpPr>
        <p:spPr bwMode="hidden">
          <a:xfrm>
            <a:off x="0" y="6477000"/>
            <a:ext cx="12192000" cy="381000"/>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06851" name="Rectangle 3">
            <a:extLst>
              <a:ext uri="{FF2B5EF4-FFF2-40B4-BE49-F238E27FC236}">
                <a16:creationId xmlns:a16="http://schemas.microsoft.com/office/drawing/2014/main" id="{84BF98FB-6962-451D-9411-740D712BAA62}"/>
              </a:ext>
            </a:extLst>
          </p:cNvPr>
          <p:cNvSpPr>
            <a:spLocks noChangeArrowheads="1"/>
          </p:cNvSpPr>
          <p:nvPr/>
        </p:nvSpPr>
        <p:spPr bwMode="hidden">
          <a:xfrm>
            <a:off x="0" y="0"/>
            <a:ext cx="12192000" cy="381000"/>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06852" name="Rectangle 4">
            <a:extLst>
              <a:ext uri="{FF2B5EF4-FFF2-40B4-BE49-F238E27FC236}">
                <a16:creationId xmlns:a16="http://schemas.microsoft.com/office/drawing/2014/main" id="{8A9E587E-604C-434D-9148-9284C4D8B225}"/>
              </a:ext>
            </a:extLst>
          </p:cNvPr>
          <p:cNvSpPr>
            <a:spLocks noGrp="1" noChangeArrowheads="1"/>
          </p:cNvSpPr>
          <p:nvPr>
            <p:ph type="title"/>
          </p:nvPr>
        </p:nvSpPr>
        <p:spPr bwMode="auto">
          <a:xfrm>
            <a:off x="609600" y="581025"/>
            <a:ext cx="1097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b" anchorCtr="0" compatLnSpc="1">
            <a:prstTxWarp prst="textNoShape">
              <a:avLst/>
            </a:prstTxWarp>
          </a:bodyPr>
          <a:lstStyle/>
          <a:p>
            <a:pPr lvl="0"/>
            <a:r>
              <a:rPr lang="en-US" altLang="en-US"/>
              <a:t>Header text</a:t>
            </a:r>
          </a:p>
        </p:txBody>
      </p:sp>
      <p:sp>
        <p:nvSpPr>
          <p:cNvPr id="206853" name="Rectangle 5">
            <a:extLst>
              <a:ext uri="{FF2B5EF4-FFF2-40B4-BE49-F238E27FC236}">
                <a16:creationId xmlns:a16="http://schemas.microsoft.com/office/drawing/2014/main" id="{B4725178-201E-4ACC-8887-EB5E2C37A224}"/>
              </a:ext>
            </a:extLst>
          </p:cNvPr>
          <p:cNvSpPr>
            <a:spLocks noGrp="1" noChangeArrowheads="1"/>
          </p:cNvSpPr>
          <p:nvPr>
            <p:ph type="body" idx="1"/>
          </p:nvPr>
        </p:nvSpPr>
        <p:spPr bwMode="auto">
          <a:xfrm>
            <a:off x="609600" y="1676400"/>
            <a:ext cx="109728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5720" rIns="45720" bIns="45720" numCol="1" anchor="t" anchorCtr="0" compatLnSpc="1">
            <a:prstTxWarp prst="textNoShape">
              <a:avLst/>
            </a:prstTxWarp>
          </a:bodyPr>
          <a:lstStyle/>
          <a:p>
            <a:pPr lvl="0"/>
            <a:r>
              <a:rPr lang="en-US" altLang="en-US"/>
              <a:t>Level One Text</a:t>
            </a:r>
          </a:p>
          <a:p>
            <a:pPr lvl="1"/>
            <a:r>
              <a:rPr lang="en-US" altLang="en-US"/>
              <a:t>Level Two Text</a:t>
            </a:r>
          </a:p>
          <a:p>
            <a:pPr lvl="2"/>
            <a:r>
              <a:rPr lang="en-US" altLang="en-US"/>
              <a:t>Level Three Text</a:t>
            </a:r>
          </a:p>
          <a:p>
            <a:pPr lvl="3"/>
            <a:r>
              <a:rPr lang="en-US" altLang="en-US"/>
              <a:t>Level Four Text</a:t>
            </a:r>
          </a:p>
          <a:p>
            <a:pPr lvl="4"/>
            <a:r>
              <a:rPr lang="en-US" altLang="en-US"/>
              <a:t>Level Five Text</a:t>
            </a:r>
          </a:p>
        </p:txBody>
      </p:sp>
      <p:sp>
        <p:nvSpPr>
          <p:cNvPr id="206854" name="Rectangle 6">
            <a:extLst>
              <a:ext uri="{FF2B5EF4-FFF2-40B4-BE49-F238E27FC236}">
                <a16:creationId xmlns:a16="http://schemas.microsoft.com/office/drawing/2014/main" id="{D94EB9C9-96BB-4C52-B930-3C6262288452}"/>
              </a:ext>
            </a:extLst>
          </p:cNvPr>
          <p:cNvSpPr>
            <a:spLocks noGrp="1" noChangeArrowheads="1"/>
          </p:cNvSpPr>
          <p:nvPr>
            <p:ph type="ftr" sz="quarter" idx="3"/>
          </p:nvPr>
        </p:nvSpPr>
        <p:spPr bwMode="auto">
          <a:xfrm>
            <a:off x="2235200" y="6534150"/>
            <a:ext cx="73152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68400" rIns="91440" bIns="45720" numCol="1" anchor="t" anchorCtr="0" compatLnSpc="1">
            <a:prstTxWarp prst="textNoShape">
              <a:avLst/>
            </a:prstTxWarp>
          </a:bodyPr>
          <a:lstStyle>
            <a:lvl1pPr algn="l">
              <a:defRPr sz="800" b="0"/>
            </a:lvl1pPr>
          </a:lstStyle>
          <a:p>
            <a:r>
              <a:rPr lang="en-US" altLang="en-US" dirty="0"/>
              <a:t>  </a:t>
            </a:r>
            <a:fld id="{0CF2FFCB-DD84-46F1-93B9-4C694D3D8933}" type="datetime1">
              <a:rPr lang="en-US" altLang="en-US"/>
              <a:pPr/>
              <a:t>2/28/2018</a:t>
            </a:fld>
            <a:r>
              <a:rPr lang="en-US" altLang="en-US" dirty="0"/>
              <a:t>  </a:t>
            </a:r>
          </a:p>
        </p:txBody>
      </p:sp>
      <p:sp>
        <p:nvSpPr>
          <p:cNvPr id="206855" name="Rectangle 7">
            <a:extLst>
              <a:ext uri="{FF2B5EF4-FFF2-40B4-BE49-F238E27FC236}">
                <a16:creationId xmlns:a16="http://schemas.microsoft.com/office/drawing/2014/main" id="{84D40966-7701-48AF-B04E-23E7F0709F10}"/>
              </a:ext>
            </a:extLst>
          </p:cNvPr>
          <p:cNvSpPr>
            <a:spLocks noGrp="1" noChangeArrowheads="1"/>
          </p:cNvSpPr>
          <p:nvPr>
            <p:ph type="sldNum" sz="quarter" idx="4"/>
          </p:nvPr>
        </p:nvSpPr>
        <p:spPr bwMode="auto">
          <a:xfrm>
            <a:off x="406400" y="6534150"/>
            <a:ext cx="1625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000" tIns="68400" rIns="91440" bIns="45720" numCol="1" anchor="t" anchorCtr="0" compatLnSpc="1">
            <a:prstTxWarp prst="textNoShape">
              <a:avLst/>
            </a:prstTxWarp>
          </a:bodyPr>
          <a:lstStyle>
            <a:lvl1pPr algn="l">
              <a:defRPr sz="800" b="0"/>
            </a:lvl1pPr>
          </a:lstStyle>
          <a:p>
            <a:fld id="{A74D5B0C-28BD-4AED-BA3F-53C215B9D9A8}" type="slidenum">
              <a:rPr lang="en-US" altLang="en-US"/>
              <a:pPr/>
              <a:t>‹#›</a:t>
            </a:fld>
            <a:endParaRPr lang="en-US" altLang="en-US"/>
          </a:p>
        </p:txBody>
      </p:sp>
      <p:sp>
        <p:nvSpPr>
          <p:cNvPr id="206856" name="Text Box 8">
            <a:extLst>
              <a:ext uri="{FF2B5EF4-FFF2-40B4-BE49-F238E27FC236}">
                <a16:creationId xmlns:a16="http://schemas.microsoft.com/office/drawing/2014/main" id="{4F2935E1-BE49-419C-B6EC-71D5443A68F6}"/>
              </a:ext>
            </a:extLst>
          </p:cNvPr>
          <p:cNvSpPr txBox="1">
            <a:spLocks noChangeArrowheads="1"/>
          </p:cNvSpPr>
          <p:nvPr/>
        </p:nvSpPr>
        <p:spPr bwMode="auto">
          <a:xfrm>
            <a:off x="2032001" y="76200"/>
            <a:ext cx="170751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GB" altLang="en-US" sz="1400" b="0" dirty="0"/>
              <a:t>Strategic Machines</a:t>
            </a:r>
          </a:p>
        </p:txBody>
      </p:sp>
      <p:sp>
        <p:nvSpPr>
          <p:cNvPr id="206857" name="Line 9">
            <a:extLst>
              <a:ext uri="{FF2B5EF4-FFF2-40B4-BE49-F238E27FC236}">
                <a16:creationId xmlns:a16="http://schemas.microsoft.com/office/drawing/2014/main" id="{F7258DCC-18DA-4915-BDF6-41D1D86E670E}"/>
              </a:ext>
            </a:extLst>
          </p:cNvPr>
          <p:cNvSpPr>
            <a:spLocks noChangeShapeType="1"/>
          </p:cNvSpPr>
          <p:nvPr/>
        </p:nvSpPr>
        <p:spPr bwMode="auto">
          <a:xfrm flipV="1">
            <a:off x="2032000" y="152400"/>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206858" name="Text Box 10">
            <a:extLst>
              <a:ext uri="{FF2B5EF4-FFF2-40B4-BE49-F238E27FC236}">
                <a16:creationId xmlns:a16="http://schemas.microsoft.com/office/drawing/2014/main" id="{E1FBBEE0-02DD-4030-BE55-4322CCB11034}"/>
              </a:ext>
            </a:extLst>
          </p:cNvPr>
          <p:cNvSpPr txBox="1">
            <a:spLocks noChangeArrowheads="1"/>
          </p:cNvSpPr>
          <p:nvPr/>
        </p:nvSpPr>
        <p:spPr bwMode="auto">
          <a:xfrm>
            <a:off x="9550401" y="6553201"/>
            <a:ext cx="23749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en-US" sz="800" b="0" dirty="0"/>
              <a:t>© Copyright  2018 Strategic Machines</a:t>
            </a:r>
          </a:p>
        </p:txBody>
      </p:sp>
      <p:sp>
        <p:nvSpPr>
          <p:cNvPr id="206860" name="Line 12">
            <a:extLst>
              <a:ext uri="{FF2B5EF4-FFF2-40B4-BE49-F238E27FC236}">
                <a16:creationId xmlns:a16="http://schemas.microsoft.com/office/drawing/2014/main" id="{37EDD632-E68A-44B7-8453-BB0EBA57CB88}"/>
              </a:ext>
            </a:extLst>
          </p:cNvPr>
          <p:cNvSpPr>
            <a:spLocks noChangeShapeType="1"/>
          </p:cNvSpPr>
          <p:nvPr/>
        </p:nvSpPr>
        <p:spPr bwMode="auto">
          <a:xfrm flipV="1">
            <a:off x="2032000" y="6477000"/>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206861" name="Line 13">
            <a:extLst>
              <a:ext uri="{FF2B5EF4-FFF2-40B4-BE49-F238E27FC236}">
                <a16:creationId xmlns:a16="http://schemas.microsoft.com/office/drawing/2014/main" id="{D02CFC04-346A-4FD0-9F9B-673E2B547F2C}"/>
              </a:ext>
            </a:extLst>
          </p:cNvPr>
          <p:cNvSpPr>
            <a:spLocks noChangeShapeType="1"/>
          </p:cNvSpPr>
          <p:nvPr/>
        </p:nvSpPr>
        <p:spPr bwMode="auto">
          <a:xfrm>
            <a:off x="0" y="381000"/>
            <a:ext cx="12192000" cy="0"/>
          </a:xfrm>
          <a:prstGeom prst="line">
            <a:avLst/>
          </a:prstGeom>
          <a:noFill/>
          <a:ln w="6350">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800"/>
          </a:p>
        </p:txBody>
      </p:sp>
      <p:sp>
        <p:nvSpPr>
          <p:cNvPr id="206862" name="Line 14">
            <a:extLst>
              <a:ext uri="{FF2B5EF4-FFF2-40B4-BE49-F238E27FC236}">
                <a16:creationId xmlns:a16="http://schemas.microsoft.com/office/drawing/2014/main" id="{EF127B79-FA42-49B0-B7AE-8594A6BB7D1D}"/>
              </a:ext>
            </a:extLst>
          </p:cNvPr>
          <p:cNvSpPr>
            <a:spLocks noChangeShapeType="1"/>
          </p:cNvSpPr>
          <p:nvPr/>
        </p:nvSpPr>
        <p:spPr bwMode="auto">
          <a:xfrm>
            <a:off x="0" y="6477000"/>
            <a:ext cx="12192000" cy="0"/>
          </a:xfrm>
          <a:prstGeom prst="line">
            <a:avLst/>
          </a:prstGeom>
          <a:noFill/>
          <a:ln w="6350">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800"/>
          </a:p>
        </p:txBody>
      </p:sp>
      <p:sp>
        <p:nvSpPr>
          <p:cNvPr id="206863" name="Line 15">
            <a:extLst>
              <a:ext uri="{FF2B5EF4-FFF2-40B4-BE49-F238E27FC236}">
                <a16:creationId xmlns:a16="http://schemas.microsoft.com/office/drawing/2014/main" id="{092939E1-0B3D-40F1-BDE3-817F71142198}"/>
              </a:ext>
            </a:extLst>
          </p:cNvPr>
          <p:cNvSpPr>
            <a:spLocks noChangeShapeType="1"/>
          </p:cNvSpPr>
          <p:nvPr/>
        </p:nvSpPr>
        <p:spPr bwMode="auto">
          <a:xfrm>
            <a:off x="609600" y="1447800"/>
            <a:ext cx="10972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800"/>
          </a:p>
        </p:txBody>
      </p:sp>
    </p:spTree>
    <p:extLst>
      <p:ext uri="{BB962C8B-B14F-4D97-AF65-F5344CB8AC3E}">
        <p14:creationId xmlns:p14="http://schemas.microsoft.com/office/powerpoint/2010/main" val="195692858"/>
      </p:ext>
    </p:extLst>
  </p:cSld>
  <p:clrMap bg1="lt1" tx1="dk1" bg2="lt2" tx2="dk2" accent1="accent1" accent2="accent2" accent3="accent3" accent4="accent4" accent5="accent5" accent6="accent6" hlink="hlink" folHlink="folHlink"/>
  <p:sldLayoutIdLst>
    <p:sldLayoutId id="2147483662" r:id="rId1"/>
    <p:sldLayoutId id="2147483666" r:id="rId2"/>
  </p:sldLayoutIdLst>
  <p:transition/>
  <p:hf hdr="0" dt="0"/>
  <p:txStyles>
    <p:titleStyle>
      <a:lvl1pPr algn="l" rtl="0" fontAlgn="base">
        <a:spcBef>
          <a:spcPct val="0"/>
        </a:spcBef>
        <a:spcAft>
          <a:spcPct val="0"/>
        </a:spcAft>
        <a:defRPr sz="2200" b="1" kern="1200">
          <a:solidFill>
            <a:schemeClr val="accent1"/>
          </a:solidFill>
          <a:latin typeface="+mj-lt"/>
          <a:ea typeface="+mj-ea"/>
          <a:cs typeface="+mj-cs"/>
        </a:defRPr>
      </a:lvl1pPr>
      <a:lvl2pPr algn="l" rtl="0" fontAlgn="base">
        <a:spcBef>
          <a:spcPct val="0"/>
        </a:spcBef>
        <a:spcAft>
          <a:spcPct val="0"/>
        </a:spcAft>
        <a:defRPr sz="2200" b="1">
          <a:solidFill>
            <a:schemeClr val="accent1"/>
          </a:solidFill>
          <a:latin typeface="Arial" panose="020B0604020202020204" pitchFamily="34" charset="0"/>
          <a:cs typeface="Arial" panose="020B0604020202020204" pitchFamily="34" charset="0"/>
        </a:defRPr>
      </a:lvl2pPr>
      <a:lvl3pPr algn="l" rtl="0" fontAlgn="base">
        <a:spcBef>
          <a:spcPct val="0"/>
        </a:spcBef>
        <a:spcAft>
          <a:spcPct val="0"/>
        </a:spcAft>
        <a:defRPr sz="2200" b="1">
          <a:solidFill>
            <a:schemeClr val="accent1"/>
          </a:solidFill>
          <a:latin typeface="Arial" panose="020B0604020202020204" pitchFamily="34" charset="0"/>
          <a:cs typeface="Arial" panose="020B0604020202020204" pitchFamily="34" charset="0"/>
        </a:defRPr>
      </a:lvl3pPr>
      <a:lvl4pPr algn="l" rtl="0" fontAlgn="base">
        <a:spcBef>
          <a:spcPct val="0"/>
        </a:spcBef>
        <a:spcAft>
          <a:spcPct val="0"/>
        </a:spcAft>
        <a:defRPr sz="2200" b="1">
          <a:solidFill>
            <a:schemeClr val="accent1"/>
          </a:solidFill>
          <a:latin typeface="Arial" panose="020B0604020202020204" pitchFamily="34" charset="0"/>
          <a:cs typeface="Arial" panose="020B0604020202020204" pitchFamily="34" charset="0"/>
        </a:defRPr>
      </a:lvl4pPr>
      <a:lvl5pPr algn="l" rtl="0" fontAlgn="base">
        <a:spcBef>
          <a:spcPct val="0"/>
        </a:spcBef>
        <a:spcAft>
          <a:spcPct val="0"/>
        </a:spcAft>
        <a:defRPr sz="2200" b="1">
          <a:solidFill>
            <a:schemeClr val="accent1"/>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2200" b="1">
          <a:solidFill>
            <a:schemeClr val="accent1"/>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2200" b="1">
          <a:solidFill>
            <a:schemeClr val="accent1"/>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2200" b="1">
          <a:solidFill>
            <a:schemeClr val="accent1"/>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2200" b="1">
          <a:solidFill>
            <a:schemeClr val="accent1"/>
          </a:solidFill>
          <a:latin typeface="Arial" panose="020B0604020202020204" pitchFamily="34" charset="0"/>
          <a:cs typeface="Arial" panose="020B0604020202020204" pitchFamily="34" charset="0"/>
        </a:defRPr>
      </a:lvl9pPr>
    </p:titleStyle>
    <p:bodyStyle>
      <a:lvl1pPr marL="273050" indent="-273050" algn="l" rtl="0" fontAlgn="base">
        <a:spcBef>
          <a:spcPct val="20000"/>
        </a:spcBef>
        <a:spcAft>
          <a:spcPct val="0"/>
        </a:spcAft>
        <a:buClr>
          <a:schemeClr val="accent1"/>
        </a:buClr>
        <a:buFont typeface="Wingdings" panose="05000000000000000000" pitchFamily="2" charset="2"/>
        <a:buChar char="§"/>
        <a:defRPr kern="1200">
          <a:solidFill>
            <a:schemeClr val="tx1"/>
          </a:solidFill>
          <a:latin typeface="+mn-lt"/>
          <a:ea typeface="+mn-ea"/>
          <a:cs typeface="+mn-cs"/>
        </a:defRPr>
      </a:lvl1pPr>
      <a:lvl2pPr marL="687388" indent="-234950" algn="l" rtl="0" fontAlgn="base">
        <a:spcBef>
          <a:spcPct val="20000"/>
        </a:spcBef>
        <a:spcAft>
          <a:spcPct val="0"/>
        </a:spcAft>
        <a:buClr>
          <a:schemeClr val="accent1"/>
        </a:buClr>
        <a:buSzPct val="70000"/>
        <a:buFont typeface="SimSun" panose="02010600030101010101" pitchFamily="2" charset="-122"/>
        <a:buChar char="-"/>
        <a:defRPr kern="1200">
          <a:solidFill>
            <a:schemeClr val="tx1"/>
          </a:solidFill>
          <a:latin typeface="+mn-lt"/>
          <a:ea typeface="+mn-ea"/>
          <a:cs typeface="+mn-cs"/>
        </a:defRPr>
      </a:lvl2pPr>
      <a:lvl3pPr marL="1100138" indent="-233363" algn="l" rtl="0" fontAlgn="base">
        <a:spcBef>
          <a:spcPct val="20000"/>
        </a:spcBef>
        <a:spcAft>
          <a:spcPct val="0"/>
        </a:spcAft>
        <a:buClr>
          <a:schemeClr val="accent1"/>
        </a:buClr>
        <a:buSzPct val="70000"/>
        <a:buFont typeface="Wingdings 3" panose="05040102010807070707" pitchFamily="18" charset="2"/>
        <a:buChar char="}"/>
        <a:defRPr kern="1200">
          <a:solidFill>
            <a:schemeClr val="tx1"/>
          </a:solidFill>
          <a:latin typeface="+mn-lt"/>
          <a:ea typeface="+mn-ea"/>
          <a:cs typeface="+mn-cs"/>
        </a:defRPr>
      </a:lvl3pPr>
      <a:lvl4pPr marL="1530350" indent="-250825" algn="l" rtl="0" fontAlgn="base">
        <a:spcBef>
          <a:spcPct val="20000"/>
        </a:spcBef>
        <a:spcAft>
          <a:spcPct val="0"/>
        </a:spcAft>
        <a:buClr>
          <a:schemeClr val="accent1"/>
        </a:buClr>
        <a:buFont typeface="SimSun" panose="02010600030101010101" pitchFamily="2" charset="-122"/>
        <a:buChar char="-"/>
        <a:defRPr kern="1200">
          <a:solidFill>
            <a:schemeClr val="tx1"/>
          </a:solidFill>
          <a:latin typeface="+mn-lt"/>
          <a:ea typeface="+mn-ea"/>
          <a:cs typeface="+mn-cs"/>
        </a:defRPr>
      </a:lvl4pPr>
      <a:lvl5pPr marL="1901825" indent="-192088" algn="l" rtl="0" fontAlgn="base">
        <a:spcBef>
          <a:spcPct val="20000"/>
        </a:spcBef>
        <a:spcAft>
          <a:spcPct val="0"/>
        </a:spcAft>
        <a:buClr>
          <a:schemeClr val="accent1"/>
        </a:buClr>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78772-301B-4468-BC28-59D718CAFD7F}"/>
              </a:ext>
            </a:extLst>
          </p:cNvPr>
          <p:cNvSpPr>
            <a:spLocks noGrp="1"/>
          </p:cNvSpPr>
          <p:nvPr>
            <p:ph type="title"/>
          </p:nvPr>
        </p:nvSpPr>
        <p:spPr/>
        <p:txBody>
          <a:bodyPr/>
          <a:lstStyle/>
          <a:p>
            <a:r>
              <a:rPr lang="en-US" dirty="0"/>
              <a:t>The Machine Era: Listening, Learning, Integrating with your Operations</a:t>
            </a:r>
          </a:p>
        </p:txBody>
      </p:sp>
      <p:sp>
        <p:nvSpPr>
          <p:cNvPr id="3" name="Footer Placeholder 2">
            <a:extLst>
              <a:ext uri="{FF2B5EF4-FFF2-40B4-BE49-F238E27FC236}">
                <a16:creationId xmlns:a16="http://schemas.microsoft.com/office/drawing/2014/main" id="{A6F39AA1-7623-41EF-89AB-52BD95D1F850}"/>
              </a:ext>
            </a:extLst>
          </p:cNvPr>
          <p:cNvSpPr>
            <a:spLocks noGrp="1"/>
          </p:cNvSpPr>
          <p:nvPr>
            <p:ph type="ftr" sz="quarter" idx="10"/>
          </p:nvPr>
        </p:nvSpPr>
        <p:spPr/>
        <p:txBody>
          <a:bodyPr/>
          <a:lstStyle/>
          <a:p>
            <a:r>
              <a:rPr lang="en-US" altLang="en-US"/>
              <a:t>|  </a:t>
            </a:r>
            <a:fld id="{E9622EA8-99FC-4F89-ACA5-7D2BF6828ADB}" type="datetime1">
              <a:rPr lang="en-US" altLang="en-US" smtClean="0"/>
              <a:pPr/>
              <a:t>2/28/2018</a:t>
            </a:fld>
            <a:r>
              <a:rPr lang="en-US" altLang="en-US"/>
              <a:t>  </a:t>
            </a:r>
            <a:endParaRPr lang="en-US" altLang="en-US" dirty="0"/>
          </a:p>
        </p:txBody>
      </p:sp>
      <p:sp>
        <p:nvSpPr>
          <p:cNvPr id="4" name="Slide Number Placeholder 3">
            <a:extLst>
              <a:ext uri="{FF2B5EF4-FFF2-40B4-BE49-F238E27FC236}">
                <a16:creationId xmlns:a16="http://schemas.microsoft.com/office/drawing/2014/main" id="{666FA604-C7B5-4D0F-987F-2C46AED34116}"/>
              </a:ext>
            </a:extLst>
          </p:cNvPr>
          <p:cNvSpPr>
            <a:spLocks noGrp="1"/>
          </p:cNvSpPr>
          <p:nvPr>
            <p:ph type="sldNum" sz="quarter" idx="11"/>
          </p:nvPr>
        </p:nvSpPr>
        <p:spPr/>
        <p:txBody>
          <a:bodyPr/>
          <a:lstStyle/>
          <a:p>
            <a:fld id="{DA9F8591-8B7C-4DD6-B479-88359681F528}" type="slidenum">
              <a:rPr lang="en-US" altLang="en-US" smtClean="0"/>
              <a:pPr/>
              <a:t>1</a:t>
            </a:fld>
            <a:endParaRPr lang="en-US" altLang="en-US"/>
          </a:p>
        </p:txBody>
      </p:sp>
      <p:sp>
        <p:nvSpPr>
          <p:cNvPr id="5" name="TextBox 4">
            <a:extLst>
              <a:ext uri="{FF2B5EF4-FFF2-40B4-BE49-F238E27FC236}">
                <a16:creationId xmlns:a16="http://schemas.microsoft.com/office/drawing/2014/main" id="{26A61F6E-0123-4E32-9A2E-E9F84FDDFF12}"/>
              </a:ext>
            </a:extLst>
          </p:cNvPr>
          <p:cNvSpPr txBox="1"/>
          <p:nvPr/>
        </p:nvSpPr>
        <p:spPr>
          <a:xfrm>
            <a:off x="1291471" y="2300141"/>
            <a:ext cx="9389097" cy="3416320"/>
          </a:xfrm>
          <a:prstGeom prst="rect">
            <a:avLst/>
          </a:prstGeom>
          <a:noFill/>
        </p:spPr>
        <p:txBody>
          <a:bodyPr wrap="square" rtlCol="0">
            <a:spAutoFit/>
          </a:bodyPr>
          <a:lstStyle/>
          <a:p>
            <a:pPr marL="171450" indent="-171450">
              <a:buFont typeface="Arial" panose="020B0604020202020204" pitchFamily="34" charset="0"/>
              <a:buChar char="•"/>
            </a:pPr>
            <a:r>
              <a:rPr lang="en-US" sz="1200" dirty="0"/>
              <a:t>73% of consumers say 'valuing their time' is the most important thing a brand can do</a:t>
            </a:r>
          </a:p>
          <a:p>
            <a:pPr marL="171450" indent="-171450">
              <a:buFont typeface="Arial" panose="020B0604020202020204" pitchFamily="34" charset="0"/>
              <a:buChar char="•"/>
            </a:pPr>
            <a:r>
              <a:rPr lang="en-US" sz="1200" dirty="0"/>
              <a:t>70% choose messaging over calling if given the choice</a:t>
            </a:r>
          </a:p>
          <a:p>
            <a:pPr marL="171450" indent="-171450">
              <a:buFont typeface="Arial" panose="020B0604020202020204" pitchFamily="34" charset="0"/>
              <a:buChar char="•"/>
            </a:pPr>
            <a:r>
              <a:rPr lang="en-US" sz="1200" dirty="0"/>
              <a:t>50% of customer support calls are never resolved or require escalation</a:t>
            </a:r>
          </a:p>
          <a:p>
            <a:pPr marL="171450" indent="-171450">
              <a:buFont typeface="Arial" panose="020B0604020202020204" pitchFamily="34" charset="0"/>
              <a:buChar char="•"/>
            </a:pPr>
            <a:r>
              <a:rPr lang="en-US" sz="1200" dirty="0"/>
              <a:t>messaging - #1 choice for communication with brands according to customers</a:t>
            </a:r>
          </a:p>
          <a:p>
            <a:pPr marL="171450" indent="-171450">
              <a:buFont typeface="Arial" panose="020B0604020202020204" pitchFamily="34" charset="0"/>
              <a:buChar char="•"/>
            </a:pPr>
            <a:r>
              <a:rPr lang="en-US" sz="1200" dirty="0"/>
              <a:t>the customer experience is the competitive differentiator -- and since time is so valued -- being a times-based competitor is one way to enhance the experience</a:t>
            </a:r>
          </a:p>
          <a:p>
            <a:pPr marL="171450" indent="-171450">
              <a:buFont typeface="Arial" panose="020B0604020202020204" pitchFamily="34" charset="0"/>
              <a:buChar char="•"/>
            </a:pPr>
            <a:r>
              <a:rPr lang="en-US" sz="1200" dirty="0"/>
              <a:t>$1.6T spent annually on 264b calls to 800 number contact centers</a:t>
            </a:r>
          </a:p>
          <a:p>
            <a:pPr marL="171450" indent="-171450">
              <a:buFont typeface="Arial" panose="020B0604020202020204" pitchFamily="34" charset="0"/>
              <a:buChar char="•"/>
            </a:pPr>
            <a:r>
              <a:rPr lang="en-US" sz="1200" dirty="0"/>
              <a:t>45% of shopping carts abandoned due to the lack of immediate support</a:t>
            </a:r>
          </a:p>
          <a:p>
            <a:pPr marL="171450" indent="-171450">
              <a:buFont typeface="Arial" panose="020B0604020202020204" pitchFamily="34" charset="0"/>
              <a:buChar char="•"/>
            </a:pPr>
            <a:r>
              <a:rPr lang="en-US" sz="1200" dirty="0"/>
              <a:t>91% of unsatisfied customers will not return for a repeat purchase or service</a:t>
            </a:r>
          </a:p>
          <a:p>
            <a:pPr marL="171450" indent="-171450">
              <a:buFont typeface="Arial" panose="020B0604020202020204" pitchFamily="34" charset="0"/>
              <a:buChar char="•"/>
            </a:pPr>
            <a:r>
              <a:rPr lang="en-US" sz="1200" dirty="0"/>
              <a:t>33% of younger customers are willing to wait only 1 -3 minutes to get a response to queries</a:t>
            </a:r>
          </a:p>
          <a:p>
            <a:pPr marL="171450" indent="-171450">
              <a:buFont typeface="Arial" panose="020B0604020202020204" pitchFamily="34" charset="0"/>
              <a:buChar char="•"/>
            </a:pPr>
            <a:r>
              <a:rPr lang="en-US" sz="1200" dirty="0"/>
              <a:t>61% of failed customer support calls could have been solved with better access to data</a:t>
            </a:r>
          </a:p>
          <a:p>
            <a:pPr marL="171450" indent="-171450">
              <a:buFont typeface="Arial" panose="020B0604020202020204" pitchFamily="34" charset="0"/>
              <a:buChar char="•"/>
            </a:pPr>
            <a:r>
              <a:rPr lang="en-US" sz="1200" dirty="0"/>
              <a:t>52% of customers hung up on a call because they did not want to wait for a live agent</a:t>
            </a:r>
          </a:p>
          <a:p>
            <a:pPr marL="171450" indent="-171450">
              <a:buFont typeface="Arial" panose="020B0604020202020204" pitchFamily="34" charset="0"/>
              <a:buChar char="•"/>
            </a:pPr>
            <a:r>
              <a:rPr lang="en-US" sz="1200" dirty="0"/>
              <a:t>85% of all customer interactions will be handled without a human agent by 2020</a:t>
            </a:r>
          </a:p>
          <a:p>
            <a:pPr marL="171450" indent="-171450">
              <a:buFont typeface="Arial" panose="020B0604020202020204" pitchFamily="34" charset="0"/>
              <a:buChar char="•"/>
            </a:pPr>
            <a:r>
              <a:rPr lang="en-US" sz="1200" dirty="0"/>
              <a:t>30 - 45% Average employee turnover at call centers, more than double the rate for all industries combined.</a:t>
            </a:r>
          </a:p>
          <a:p>
            <a:pPr marL="171450" indent="-171450">
              <a:buFont typeface="Arial" panose="020B0604020202020204" pitchFamily="34" charset="0"/>
              <a:buChar char="•"/>
            </a:pPr>
            <a:r>
              <a:rPr lang="en-US" sz="1200" dirty="0"/>
              <a:t>$8b - What chatbots will help businesses save per year by 2022, a huge increase from the $20 million estimated for 2017.</a:t>
            </a:r>
          </a:p>
          <a:p>
            <a:pPr marL="171450" indent="-171450">
              <a:buFont typeface="Arial" panose="020B0604020202020204" pitchFamily="34" charset="0"/>
              <a:buChar char="•"/>
            </a:pPr>
            <a:r>
              <a:rPr lang="en-US" sz="1200" dirty="0"/>
              <a:t>$1 million potential annual savings for every second shaved off the average handling time per call</a:t>
            </a:r>
          </a:p>
          <a:p>
            <a:pPr marL="171450" indent="-171450">
              <a:buFont typeface="Arial" panose="020B0604020202020204" pitchFamily="34" charset="0"/>
              <a:buChar char="•"/>
            </a:pPr>
            <a:r>
              <a:rPr lang="en-US" sz="1200" dirty="0"/>
              <a:t>50 – 70 cents average savings per call in healthcare and banking by using bots</a:t>
            </a:r>
          </a:p>
          <a:p>
            <a:pPr marL="171450" indent="-171450">
              <a:buFont typeface="Arial" panose="020B0604020202020204" pitchFamily="34" charset="0"/>
              <a:buChar char="•"/>
            </a:pPr>
            <a:r>
              <a:rPr lang="en-US" sz="1200" dirty="0"/>
              <a:t>4 minutes time savings per customer query for the healthcare and banking industries by using bots.</a:t>
            </a:r>
          </a:p>
        </p:txBody>
      </p:sp>
      <p:sp>
        <p:nvSpPr>
          <p:cNvPr id="6" name="TextBox 5">
            <a:extLst>
              <a:ext uri="{FF2B5EF4-FFF2-40B4-BE49-F238E27FC236}">
                <a16:creationId xmlns:a16="http://schemas.microsoft.com/office/drawing/2014/main" id="{F0DCCFC0-626D-42B7-8056-AAC419AB0E94}"/>
              </a:ext>
            </a:extLst>
          </p:cNvPr>
          <p:cNvSpPr txBox="1"/>
          <p:nvPr/>
        </p:nvSpPr>
        <p:spPr>
          <a:xfrm>
            <a:off x="904973" y="1715678"/>
            <a:ext cx="8455843" cy="369332"/>
          </a:xfrm>
          <a:prstGeom prst="rect">
            <a:avLst/>
          </a:prstGeom>
          <a:noFill/>
        </p:spPr>
        <p:txBody>
          <a:bodyPr wrap="square" rtlCol="0">
            <a:spAutoFit/>
          </a:bodyPr>
          <a:lstStyle/>
          <a:p>
            <a:r>
              <a:rPr lang="en-US" dirty="0"/>
              <a:t>The situation for many companies attempting to serve their market</a:t>
            </a:r>
          </a:p>
        </p:txBody>
      </p:sp>
      <p:sp>
        <p:nvSpPr>
          <p:cNvPr id="7" name="TextBox 6">
            <a:extLst>
              <a:ext uri="{FF2B5EF4-FFF2-40B4-BE49-F238E27FC236}">
                <a16:creationId xmlns:a16="http://schemas.microsoft.com/office/drawing/2014/main" id="{BC302D5B-C429-4C71-B6A6-8A0F2B45989E}"/>
              </a:ext>
            </a:extLst>
          </p:cNvPr>
          <p:cNvSpPr txBox="1"/>
          <p:nvPr/>
        </p:nvSpPr>
        <p:spPr>
          <a:xfrm>
            <a:off x="6655324" y="5976594"/>
            <a:ext cx="4703975" cy="246221"/>
          </a:xfrm>
          <a:prstGeom prst="rect">
            <a:avLst/>
          </a:prstGeom>
          <a:noFill/>
        </p:spPr>
        <p:txBody>
          <a:bodyPr wrap="square" rtlCol="0">
            <a:spAutoFit/>
          </a:bodyPr>
          <a:lstStyle/>
          <a:p>
            <a:r>
              <a:rPr lang="en-US" sz="1000" dirty="0"/>
              <a:t>Source: https://www.ibm.com/watson/call-center-ai/infographic/</a:t>
            </a:r>
          </a:p>
        </p:txBody>
      </p:sp>
    </p:spTree>
    <p:extLst>
      <p:ext uri="{BB962C8B-B14F-4D97-AF65-F5344CB8AC3E}">
        <p14:creationId xmlns:p14="http://schemas.microsoft.com/office/powerpoint/2010/main" val="349018811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8F473-8028-4708-8BD9-49951FB7732D}"/>
              </a:ext>
            </a:extLst>
          </p:cNvPr>
          <p:cNvSpPr>
            <a:spLocks noGrp="1"/>
          </p:cNvSpPr>
          <p:nvPr>
            <p:ph type="title"/>
          </p:nvPr>
        </p:nvSpPr>
        <p:spPr>
          <a:xfrm>
            <a:off x="609600" y="443060"/>
            <a:ext cx="10972800" cy="976165"/>
          </a:xfrm>
        </p:spPr>
        <p:txBody>
          <a:bodyPr/>
          <a:lstStyle/>
          <a:p>
            <a:r>
              <a:rPr lang="en-US" dirty="0"/>
              <a:t>Strategic Machines</a:t>
            </a:r>
            <a:br>
              <a:rPr lang="en-US" dirty="0"/>
            </a:br>
            <a:r>
              <a:rPr lang="en-US" sz="1800" dirty="0"/>
              <a:t>Component Business Model Framework</a:t>
            </a:r>
          </a:p>
        </p:txBody>
      </p:sp>
      <p:sp>
        <p:nvSpPr>
          <p:cNvPr id="3" name="Footer Placeholder 2">
            <a:extLst>
              <a:ext uri="{FF2B5EF4-FFF2-40B4-BE49-F238E27FC236}">
                <a16:creationId xmlns:a16="http://schemas.microsoft.com/office/drawing/2014/main" id="{80D99E45-16E3-4430-8275-BBF1B70C189A}"/>
              </a:ext>
            </a:extLst>
          </p:cNvPr>
          <p:cNvSpPr>
            <a:spLocks noGrp="1"/>
          </p:cNvSpPr>
          <p:nvPr>
            <p:ph type="ftr" sz="quarter" idx="10"/>
          </p:nvPr>
        </p:nvSpPr>
        <p:spPr/>
        <p:txBody>
          <a:bodyPr/>
          <a:lstStyle/>
          <a:p>
            <a:r>
              <a:rPr lang="en-US" altLang="en-US"/>
              <a:t>|  </a:t>
            </a:r>
            <a:fld id="{E9622EA8-99FC-4F89-ACA5-7D2BF6828ADB}" type="datetime1">
              <a:rPr lang="en-US" altLang="en-US" smtClean="0"/>
              <a:pPr/>
              <a:t>2/28/2018</a:t>
            </a:fld>
            <a:r>
              <a:rPr lang="en-US" altLang="en-US"/>
              <a:t>  </a:t>
            </a:r>
            <a:endParaRPr lang="en-US" altLang="en-US" dirty="0"/>
          </a:p>
        </p:txBody>
      </p:sp>
      <p:sp>
        <p:nvSpPr>
          <p:cNvPr id="4" name="Slide Number Placeholder 3">
            <a:extLst>
              <a:ext uri="{FF2B5EF4-FFF2-40B4-BE49-F238E27FC236}">
                <a16:creationId xmlns:a16="http://schemas.microsoft.com/office/drawing/2014/main" id="{5EA9AD6D-7083-4134-BAC4-F66661E8849E}"/>
              </a:ext>
            </a:extLst>
          </p:cNvPr>
          <p:cNvSpPr>
            <a:spLocks noGrp="1"/>
          </p:cNvSpPr>
          <p:nvPr>
            <p:ph type="sldNum" sz="quarter" idx="11"/>
          </p:nvPr>
        </p:nvSpPr>
        <p:spPr/>
        <p:txBody>
          <a:bodyPr/>
          <a:lstStyle/>
          <a:p>
            <a:fld id="{DA9F8591-8B7C-4DD6-B479-88359681F528}" type="slidenum">
              <a:rPr lang="en-US" altLang="en-US" smtClean="0"/>
              <a:pPr/>
              <a:t>2</a:t>
            </a:fld>
            <a:endParaRPr lang="en-US" altLang="en-US"/>
          </a:p>
        </p:txBody>
      </p:sp>
      <p:sp>
        <p:nvSpPr>
          <p:cNvPr id="5" name="TextBox 4">
            <a:extLst>
              <a:ext uri="{FF2B5EF4-FFF2-40B4-BE49-F238E27FC236}">
                <a16:creationId xmlns:a16="http://schemas.microsoft.com/office/drawing/2014/main" id="{DF8DAC58-954A-491D-BF1A-B282D519FE66}"/>
              </a:ext>
            </a:extLst>
          </p:cNvPr>
          <p:cNvSpPr txBox="1"/>
          <p:nvPr/>
        </p:nvSpPr>
        <p:spPr>
          <a:xfrm>
            <a:off x="2941163" y="2762054"/>
            <a:ext cx="4647414" cy="1200329"/>
          </a:xfrm>
          <a:prstGeom prst="rect">
            <a:avLst/>
          </a:prstGeom>
          <a:noFill/>
        </p:spPr>
        <p:txBody>
          <a:bodyPr wrap="square" rtlCol="0">
            <a:spAutoFit/>
          </a:bodyPr>
          <a:lstStyle/>
          <a:p>
            <a:pPr algn="ctr"/>
            <a:r>
              <a:rPr lang="en-US" dirty="0"/>
              <a:t>How we think about Virtual Agents</a:t>
            </a:r>
          </a:p>
          <a:p>
            <a:pPr algn="ctr"/>
            <a:endParaRPr lang="en-US" dirty="0"/>
          </a:p>
          <a:p>
            <a:pPr algn="ctr"/>
            <a:r>
              <a:rPr lang="en-US" dirty="0"/>
              <a:t>Precision Design to Fit Your Business</a:t>
            </a:r>
          </a:p>
          <a:p>
            <a:endParaRPr lang="en-US" dirty="0"/>
          </a:p>
        </p:txBody>
      </p:sp>
    </p:spTree>
    <p:extLst>
      <p:ext uri="{BB962C8B-B14F-4D97-AF65-F5344CB8AC3E}">
        <p14:creationId xmlns:p14="http://schemas.microsoft.com/office/powerpoint/2010/main" val="282113042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lide Number Placeholder 4">
            <a:extLst>
              <a:ext uri="{FF2B5EF4-FFF2-40B4-BE49-F238E27FC236}">
                <a16:creationId xmlns:a16="http://schemas.microsoft.com/office/drawing/2014/main" id="{67BBCF8F-DD49-47E8-A035-96CE6BD929B3}"/>
              </a:ext>
            </a:extLst>
          </p:cNvPr>
          <p:cNvSpPr>
            <a:spLocks noGrp="1"/>
          </p:cNvSpPr>
          <p:nvPr>
            <p:ph type="sldNum" sz="quarter" idx="11"/>
          </p:nvPr>
        </p:nvSpPr>
        <p:spPr/>
        <p:txBody>
          <a:bodyPr/>
          <a:lstStyle/>
          <a:p>
            <a:pPr fontAlgn="base">
              <a:spcBef>
                <a:spcPct val="0"/>
              </a:spcBef>
              <a:spcAft>
                <a:spcPct val="0"/>
              </a:spcAft>
            </a:pPr>
            <a:fld id="{9CADF7F0-AEB7-43C3-AADC-9D5D2A619B58}" type="slidenum">
              <a:rPr lang="en-US" altLang="en-US">
                <a:solidFill>
                  <a:srgbClr val="FFFFFF"/>
                </a:solidFill>
                <a:latin typeface="Arial" panose="020B0604020202020204" pitchFamily="34" charset="0"/>
                <a:cs typeface="Arial" panose="020B0604020202020204" pitchFamily="34" charset="0"/>
              </a:rPr>
              <a:pPr fontAlgn="base">
                <a:spcBef>
                  <a:spcPct val="0"/>
                </a:spcBef>
                <a:spcAft>
                  <a:spcPct val="0"/>
                </a:spcAft>
              </a:pPr>
              <a:t>3</a:t>
            </a:fld>
            <a:endParaRPr lang="en-US" altLang="en-US">
              <a:solidFill>
                <a:srgbClr val="FFFFFF"/>
              </a:solidFill>
              <a:latin typeface="Arial" panose="020B0604020202020204" pitchFamily="34" charset="0"/>
              <a:cs typeface="Arial" panose="020B0604020202020204" pitchFamily="34" charset="0"/>
            </a:endParaRPr>
          </a:p>
        </p:txBody>
      </p:sp>
      <p:sp>
        <p:nvSpPr>
          <p:cNvPr id="1652738" name="Rectangle 2">
            <a:extLst>
              <a:ext uri="{FF2B5EF4-FFF2-40B4-BE49-F238E27FC236}">
                <a16:creationId xmlns:a16="http://schemas.microsoft.com/office/drawing/2014/main" id="{B7725F9A-E2CE-43EE-AF8D-13ED9103EEE5}"/>
              </a:ext>
            </a:extLst>
          </p:cNvPr>
          <p:cNvSpPr>
            <a:spLocks noGrp="1" noChangeArrowheads="1"/>
          </p:cNvSpPr>
          <p:nvPr>
            <p:ph type="title"/>
          </p:nvPr>
        </p:nvSpPr>
        <p:spPr>
          <a:xfrm>
            <a:off x="546755" y="581025"/>
            <a:ext cx="11035645" cy="838200"/>
          </a:xfrm>
        </p:spPr>
        <p:txBody>
          <a:bodyPr/>
          <a:lstStyle/>
          <a:p>
            <a:r>
              <a:rPr lang="en-US" altLang="en-US" dirty="0"/>
              <a:t>Component Business Model</a:t>
            </a:r>
            <a:br>
              <a:rPr lang="en-US" altLang="en-US" dirty="0"/>
            </a:br>
            <a:r>
              <a:rPr lang="en-US" altLang="en-US" dirty="0">
                <a:solidFill>
                  <a:srgbClr val="FF0000"/>
                </a:solidFill>
              </a:rPr>
              <a:t>Definition</a:t>
            </a:r>
          </a:p>
        </p:txBody>
      </p:sp>
      <p:sp>
        <p:nvSpPr>
          <p:cNvPr id="1652740" name="Rectangle 4">
            <a:extLst>
              <a:ext uri="{FF2B5EF4-FFF2-40B4-BE49-F238E27FC236}">
                <a16:creationId xmlns:a16="http://schemas.microsoft.com/office/drawing/2014/main" id="{2CE5BCD5-B943-4998-A44D-691B763B4DAA}"/>
              </a:ext>
            </a:extLst>
          </p:cNvPr>
          <p:cNvSpPr>
            <a:spLocks noChangeArrowheads="1"/>
          </p:cNvSpPr>
          <p:nvPr/>
        </p:nvSpPr>
        <p:spPr bwMode="auto">
          <a:xfrm>
            <a:off x="6010276" y="4181475"/>
            <a:ext cx="4195763" cy="762000"/>
          </a:xfrm>
          <a:prstGeom prst="rect">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1300" b="1">
              <a:solidFill>
                <a:srgbClr val="FFFFFF"/>
              </a:solidFill>
              <a:latin typeface="Arial" panose="020B0604020202020204" pitchFamily="34" charset="0"/>
              <a:cs typeface="Arial" panose="020B0604020202020204" pitchFamily="34" charset="0"/>
            </a:endParaRPr>
          </a:p>
        </p:txBody>
      </p:sp>
      <p:sp>
        <p:nvSpPr>
          <p:cNvPr id="1652741" name="Rectangle 5">
            <a:extLst>
              <a:ext uri="{FF2B5EF4-FFF2-40B4-BE49-F238E27FC236}">
                <a16:creationId xmlns:a16="http://schemas.microsoft.com/office/drawing/2014/main" id="{7A5F8DFB-1EC5-4F42-84F6-D795F33675E3}"/>
              </a:ext>
            </a:extLst>
          </p:cNvPr>
          <p:cNvSpPr>
            <a:spLocks noChangeArrowheads="1"/>
          </p:cNvSpPr>
          <p:nvPr/>
        </p:nvSpPr>
        <p:spPr bwMode="auto">
          <a:xfrm>
            <a:off x="6010276" y="4943476"/>
            <a:ext cx="4195763" cy="1192213"/>
          </a:xfrm>
          <a:prstGeom prst="rect">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1300" b="1">
              <a:solidFill>
                <a:srgbClr val="FFFFFF"/>
              </a:solidFill>
              <a:latin typeface="Arial" panose="020B0604020202020204" pitchFamily="34" charset="0"/>
              <a:cs typeface="Arial" panose="020B0604020202020204" pitchFamily="34" charset="0"/>
            </a:endParaRPr>
          </a:p>
        </p:txBody>
      </p:sp>
      <p:sp>
        <p:nvSpPr>
          <p:cNvPr id="1652742" name="Rectangle 6">
            <a:extLst>
              <a:ext uri="{FF2B5EF4-FFF2-40B4-BE49-F238E27FC236}">
                <a16:creationId xmlns:a16="http://schemas.microsoft.com/office/drawing/2014/main" id="{C3A37AE2-1152-457F-A20F-1F709EAAE6BD}"/>
              </a:ext>
            </a:extLst>
          </p:cNvPr>
          <p:cNvSpPr>
            <a:spLocks noChangeArrowheads="1"/>
          </p:cNvSpPr>
          <p:nvPr/>
        </p:nvSpPr>
        <p:spPr bwMode="auto">
          <a:xfrm>
            <a:off x="6010276" y="3857625"/>
            <a:ext cx="4195763" cy="323850"/>
          </a:xfrm>
          <a:prstGeom prst="rect">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1300" b="1">
              <a:solidFill>
                <a:srgbClr val="FFFFFF"/>
              </a:solidFill>
              <a:latin typeface="Arial" panose="020B0604020202020204" pitchFamily="34" charset="0"/>
              <a:cs typeface="Arial" panose="020B0604020202020204" pitchFamily="34" charset="0"/>
            </a:endParaRPr>
          </a:p>
        </p:txBody>
      </p:sp>
      <p:grpSp>
        <p:nvGrpSpPr>
          <p:cNvPr id="1652743" name="Group 7">
            <a:extLst>
              <a:ext uri="{FF2B5EF4-FFF2-40B4-BE49-F238E27FC236}">
                <a16:creationId xmlns:a16="http://schemas.microsoft.com/office/drawing/2014/main" id="{CEB7B966-5EA3-422F-8495-93D34F812CE9}"/>
              </a:ext>
            </a:extLst>
          </p:cNvPr>
          <p:cNvGrpSpPr>
            <a:grpSpLocks/>
          </p:cNvGrpSpPr>
          <p:nvPr/>
        </p:nvGrpSpPr>
        <p:grpSpPr bwMode="auto">
          <a:xfrm>
            <a:off x="5489575" y="3857625"/>
            <a:ext cx="520700" cy="2279650"/>
            <a:chOff x="384" y="1384"/>
            <a:chExt cx="544" cy="2536"/>
          </a:xfrm>
        </p:grpSpPr>
        <p:sp>
          <p:nvSpPr>
            <p:cNvPr id="1652744" name="Rectangle 8">
              <a:extLst>
                <a:ext uri="{FF2B5EF4-FFF2-40B4-BE49-F238E27FC236}">
                  <a16:creationId xmlns:a16="http://schemas.microsoft.com/office/drawing/2014/main" id="{F5C20C7A-5335-45E4-8D8A-82F069551052}"/>
                </a:ext>
              </a:extLst>
            </p:cNvPr>
            <p:cNvSpPr>
              <a:spLocks noChangeArrowheads="1"/>
            </p:cNvSpPr>
            <p:nvPr/>
          </p:nvSpPr>
          <p:spPr bwMode="auto">
            <a:xfrm>
              <a:off x="384" y="1746"/>
              <a:ext cx="544" cy="853"/>
            </a:xfrm>
            <a:prstGeom prst="rect">
              <a:avLst/>
            </a:prstGeom>
            <a:solidFill>
              <a:srgbClr val="999999"/>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fontAlgn="base">
                <a:spcBef>
                  <a:spcPct val="0"/>
                </a:spcBef>
                <a:spcAft>
                  <a:spcPct val="0"/>
                </a:spcAft>
              </a:pPr>
              <a:r>
                <a:rPr lang="en-US" altLang="en-US" sz="600" b="1" dirty="0">
                  <a:solidFill>
                    <a:srgbClr val="000000"/>
                  </a:solidFill>
                  <a:latin typeface="Arial Narrow" panose="020B0606020202030204" pitchFamily="34" charset="0"/>
                  <a:cs typeface="Arial" panose="020B0604020202020204" pitchFamily="34" charset="0"/>
                </a:rPr>
                <a:t>Analytic</a:t>
              </a:r>
              <a:endParaRPr lang="en-GB" altLang="en-US" sz="600" b="1" dirty="0">
                <a:solidFill>
                  <a:srgbClr val="000000"/>
                </a:solidFill>
                <a:latin typeface="Arial Narrow" panose="020B0606020202030204" pitchFamily="34" charset="0"/>
                <a:cs typeface="Arial" panose="020B0604020202020204" pitchFamily="34" charset="0"/>
              </a:endParaRPr>
            </a:p>
          </p:txBody>
        </p:sp>
        <p:sp>
          <p:nvSpPr>
            <p:cNvPr id="1652745" name="Rectangle 9">
              <a:extLst>
                <a:ext uri="{FF2B5EF4-FFF2-40B4-BE49-F238E27FC236}">
                  <a16:creationId xmlns:a16="http://schemas.microsoft.com/office/drawing/2014/main" id="{E46B1AFC-A02B-44AC-B416-4A0B3400529C}"/>
                </a:ext>
              </a:extLst>
            </p:cNvPr>
            <p:cNvSpPr>
              <a:spLocks noChangeArrowheads="1"/>
            </p:cNvSpPr>
            <p:nvPr/>
          </p:nvSpPr>
          <p:spPr bwMode="auto">
            <a:xfrm>
              <a:off x="384" y="2599"/>
              <a:ext cx="544" cy="1321"/>
            </a:xfrm>
            <a:prstGeom prst="rect">
              <a:avLst/>
            </a:prstGeom>
            <a:solidFill>
              <a:srgbClr val="999999"/>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fontAlgn="base">
                <a:spcBef>
                  <a:spcPct val="0"/>
                </a:spcBef>
                <a:spcAft>
                  <a:spcPct val="0"/>
                </a:spcAft>
              </a:pPr>
              <a:r>
                <a:rPr lang="en-US" altLang="en-US" sz="600" b="1" dirty="0">
                  <a:solidFill>
                    <a:srgbClr val="000000"/>
                  </a:solidFill>
                  <a:latin typeface="Arial Narrow" panose="020B0606020202030204" pitchFamily="34" charset="0"/>
                  <a:cs typeface="Arial" panose="020B0604020202020204" pitchFamily="34" charset="0"/>
                </a:rPr>
                <a:t>Direct Interactions</a:t>
              </a:r>
              <a:endParaRPr lang="en-GB" altLang="en-US" sz="600" b="1" dirty="0">
                <a:solidFill>
                  <a:srgbClr val="000000"/>
                </a:solidFill>
                <a:latin typeface="Arial Narrow" panose="020B0606020202030204" pitchFamily="34" charset="0"/>
                <a:cs typeface="Arial" panose="020B0604020202020204" pitchFamily="34" charset="0"/>
              </a:endParaRPr>
            </a:p>
          </p:txBody>
        </p:sp>
        <p:sp>
          <p:nvSpPr>
            <p:cNvPr id="1652746" name="Rectangle 10">
              <a:extLst>
                <a:ext uri="{FF2B5EF4-FFF2-40B4-BE49-F238E27FC236}">
                  <a16:creationId xmlns:a16="http://schemas.microsoft.com/office/drawing/2014/main" id="{863A1198-80C8-4613-A540-B3CE2A66A608}"/>
                </a:ext>
              </a:extLst>
            </p:cNvPr>
            <p:cNvSpPr>
              <a:spLocks noChangeArrowheads="1"/>
            </p:cNvSpPr>
            <p:nvPr/>
          </p:nvSpPr>
          <p:spPr bwMode="auto">
            <a:xfrm>
              <a:off x="384" y="1384"/>
              <a:ext cx="544" cy="362"/>
            </a:xfrm>
            <a:prstGeom prst="rect">
              <a:avLst/>
            </a:prstGeom>
            <a:solidFill>
              <a:srgbClr val="999999"/>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fontAlgn="base">
                <a:spcBef>
                  <a:spcPct val="0"/>
                </a:spcBef>
                <a:spcAft>
                  <a:spcPct val="0"/>
                </a:spcAft>
              </a:pPr>
              <a:r>
                <a:rPr lang="en-GB" altLang="en-US" sz="600" b="1" dirty="0">
                  <a:solidFill>
                    <a:srgbClr val="000000"/>
                  </a:solidFill>
                  <a:latin typeface="Arial Narrow" panose="020B0606020202030204" pitchFamily="34" charset="0"/>
                  <a:cs typeface="Arial" panose="020B0604020202020204" pitchFamily="34" charset="0"/>
                </a:rPr>
                <a:t>Support</a:t>
              </a:r>
            </a:p>
          </p:txBody>
        </p:sp>
      </p:grpSp>
      <p:sp>
        <p:nvSpPr>
          <p:cNvPr id="1652747" name="Rectangle 11">
            <a:extLst>
              <a:ext uri="{FF2B5EF4-FFF2-40B4-BE49-F238E27FC236}">
                <a16:creationId xmlns:a16="http://schemas.microsoft.com/office/drawing/2014/main" id="{52DC26B6-7000-4FE3-BB65-DDFD3C36455A}"/>
              </a:ext>
            </a:extLst>
          </p:cNvPr>
          <p:cNvSpPr>
            <a:spLocks noChangeArrowheads="1"/>
          </p:cNvSpPr>
          <p:nvPr/>
        </p:nvSpPr>
        <p:spPr bwMode="auto">
          <a:xfrm>
            <a:off x="6029325" y="3884613"/>
            <a:ext cx="673100" cy="277812"/>
          </a:xfrm>
          <a:prstGeom prst="rect">
            <a:avLst/>
          </a:prstGeom>
          <a:solidFill>
            <a:srgbClr val="C7CDFD"/>
          </a:solidFill>
          <a:ln w="6350">
            <a:solidFill>
              <a:srgbClr val="000000"/>
            </a:solidFill>
            <a:miter lim="800000"/>
            <a:headEnd/>
            <a:tailEnd/>
          </a:ln>
        </p:spPr>
        <p:txBody>
          <a:bodyPr anchor="ctr"/>
          <a:lstStyle/>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Business Planning</a:t>
            </a:r>
            <a:endParaRPr lang="en-GB" altLang="en-US" sz="600" b="1">
              <a:solidFill>
                <a:srgbClr val="000000"/>
              </a:solidFill>
              <a:latin typeface="Arial Narrow" panose="020B0606020202030204" pitchFamily="34" charset="0"/>
              <a:cs typeface="Arial" panose="020B0604020202020204" pitchFamily="34" charset="0"/>
            </a:endParaRPr>
          </a:p>
        </p:txBody>
      </p:sp>
      <p:sp>
        <p:nvSpPr>
          <p:cNvPr id="1652748" name="Rectangle 12">
            <a:extLst>
              <a:ext uri="{FF2B5EF4-FFF2-40B4-BE49-F238E27FC236}">
                <a16:creationId xmlns:a16="http://schemas.microsoft.com/office/drawing/2014/main" id="{F03C55BC-29F4-4A2A-852B-79C5490219F9}"/>
              </a:ext>
            </a:extLst>
          </p:cNvPr>
          <p:cNvSpPr>
            <a:spLocks noChangeArrowheads="1"/>
          </p:cNvSpPr>
          <p:nvPr/>
        </p:nvSpPr>
        <p:spPr bwMode="auto">
          <a:xfrm>
            <a:off x="6032500" y="4203701"/>
            <a:ext cx="673100" cy="436563"/>
          </a:xfrm>
          <a:prstGeom prst="rect">
            <a:avLst/>
          </a:prstGeom>
          <a:solidFill>
            <a:srgbClr val="C7CDFD"/>
          </a:solidFill>
          <a:ln w="6350">
            <a:solidFill>
              <a:srgbClr val="000000"/>
            </a:solidFill>
            <a:miter lim="800000"/>
            <a:headEnd/>
            <a:tailEnd/>
          </a:ln>
        </p:spPr>
        <p:txBody>
          <a:bodyPr anchor="ctr"/>
          <a:lstStyle/>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Business Unit Tracking</a:t>
            </a:r>
            <a:endParaRPr lang="en-GB" altLang="en-US" sz="600" b="1">
              <a:solidFill>
                <a:srgbClr val="000000"/>
              </a:solidFill>
              <a:latin typeface="Arial Narrow" panose="020B0606020202030204" pitchFamily="34" charset="0"/>
              <a:cs typeface="Arial" panose="020B0604020202020204" pitchFamily="34" charset="0"/>
            </a:endParaRPr>
          </a:p>
        </p:txBody>
      </p:sp>
      <p:sp>
        <p:nvSpPr>
          <p:cNvPr id="1652749" name="Rectangle 13">
            <a:extLst>
              <a:ext uri="{FF2B5EF4-FFF2-40B4-BE49-F238E27FC236}">
                <a16:creationId xmlns:a16="http://schemas.microsoft.com/office/drawing/2014/main" id="{F5EF2292-E722-4304-80F7-A6C3B1985986}"/>
              </a:ext>
            </a:extLst>
          </p:cNvPr>
          <p:cNvSpPr>
            <a:spLocks noChangeArrowheads="1"/>
          </p:cNvSpPr>
          <p:nvPr/>
        </p:nvSpPr>
        <p:spPr bwMode="auto">
          <a:xfrm>
            <a:off x="8121650" y="4203700"/>
            <a:ext cx="674688" cy="711200"/>
          </a:xfrm>
          <a:prstGeom prst="rect">
            <a:avLst/>
          </a:prstGeom>
          <a:solidFill>
            <a:srgbClr val="C7CDFD"/>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Sales Management</a:t>
            </a:r>
            <a:endParaRPr lang="en-GB" altLang="en-US" sz="600" b="1">
              <a:solidFill>
                <a:srgbClr val="000000"/>
              </a:solidFill>
              <a:latin typeface="Arial Narrow" panose="020B0606020202030204" pitchFamily="34" charset="0"/>
              <a:cs typeface="Arial" panose="020B0604020202020204" pitchFamily="34" charset="0"/>
            </a:endParaRPr>
          </a:p>
        </p:txBody>
      </p:sp>
      <p:sp>
        <p:nvSpPr>
          <p:cNvPr id="1652750" name="Rectangle 14">
            <a:extLst>
              <a:ext uri="{FF2B5EF4-FFF2-40B4-BE49-F238E27FC236}">
                <a16:creationId xmlns:a16="http://schemas.microsoft.com/office/drawing/2014/main" id="{DE91BDC1-84CC-4814-A799-830897908B5C}"/>
              </a:ext>
            </a:extLst>
          </p:cNvPr>
          <p:cNvSpPr>
            <a:spLocks noChangeArrowheads="1"/>
          </p:cNvSpPr>
          <p:nvPr/>
        </p:nvSpPr>
        <p:spPr bwMode="auto">
          <a:xfrm>
            <a:off x="7424738" y="4595814"/>
            <a:ext cx="671512" cy="319087"/>
          </a:xfrm>
          <a:prstGeom prst="rect">
            <a:avLst/>
          </a:prstGeom>
          <a:solidFill>
            <a:srgbClr val="C7CDFD"/>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Credit Assessment</a:t>
            </a:r>
            <a:endParaRPr lang="en-GB" altLang="en-US" sz="600" b="1">
              <a:solidFill>
                <a:srgbClr val="000000"/>
              </a:solidFill>
              <a:latin typeface="Arial Narrow" panose="020B0606020202030204" pitchFamily="34" charset="0"/>
              <a:cs typeface="Arial" panose="020B0604020202020204" pitchFamily="34" charset="0"/>
            </a:endParaRPr>
          </a:p>
        </p:txBody>
      </p:sp>
      <p:sp>
        <p:nvSpPr>
          <p:cNvPr id="1652751" name="Rectangle 15">
            <a:extLst>
              <a:ext uri="{FF2B5EF4-FFF2-40B4-BE49-F238E27FC236}">
                <a16:creationId xmlns:a16="http://schemas.microsoft.com/office/drawing/2014/main" id="{30AC3247-99FF-4E37-BA04-EC35E83E706F}"/>
              </a:ext>
            </a:extLst>
          </p:cNvPr>
          <p:cNvSpPr>
            <a:spLocks noChangeArrowheads="1"/>
          </p:cNvSpPr>
          <p:nvPr/>
        </p:nvSpPr>
        <p:spPr bwMode="auto">
          <a:xfrm>
            <a:off x="9513888" y="4573588"/>
            <a:ext cx="673100" cy="341312"/>
          </a:xfrm>
          <a:prstGeom prst="rect">
            <a:avLst/>
          </a:prstGeom>
          <a:solidFill>
            <a:srgbClr val="C7CDFD"/>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Reconciliation</a:t>
            </a:r>
            <a:endParaRPr lang="en-GB" altLang="en-US" sz="600" b="1">
              <a:solidFill>
                <a:srgbClr val="000000"/>
              </a:solidFill>
              <a:latin typeface="Arial Narrow" panose="020B0606020202030204" pitchFamily="34" charset="0"/>
              <a:cs typeface="Arial" panose="020B0604020202020204" pitchFamily="34" charset="0"/>
            </a:endParaRPr>
          </a:p>
        </p:txBody>
      </p:sp>
      <p:sp>
        <p:nvSpPr>
          <p:cNvPr id="1652752" name="Rectangle 16">
            <a:extLst>
              <a:ext uri="{FF2B5EF4-FFF2-40B4-BE49-F238E27FC236}">
                <a16:creationId xmlns:a16="http://schemas.microsoft.com/office/drawing/2014/main" id="{777A8CFE-8A50-48D0-9878-96FE40DE341F}"/>
              </a:ext>
            </a:extLst>
          </p:cNvPr>
          <p:cNvSpPr>
            <a:spLocks noChangeArrowheads="1"/>
          </p:cNvSpPr>
          <p:nvPr/>
        </p:nvSpPr>
        <p:spPr bwMode="auto">
          <a:xfrm>
            <a:off x="9513888" y="4203700"/>
            <a:ext cx="673100" cy="349250"/>
          </a:xfrm>
          <a:prstGeom prst="rect">
            <a:avLst/>
          </a:prstGeom>
          <a:solidFill>
            <a:srgbClr val="C7CDFD"/>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Compliance</a:t>
            </a:r>
            <a:endParaRPr lang="en-GB" altLang="en-US" sz="600" b="1">
              <a:solidFill>
                <a:srgbClr val="000000"/>
              </a:solidFill>
              <a:latin typeface="Arial Narrow" panose="020B0606020202030204" pitchFamily="34" charset="0"/>
              <a:cs typeface="Arial" panose="020B0604020202020204" pitchFamily="34" charset="0"/>
            </a:endParaRPr>
          </a:p>
        </p:txBody>
      </p:sp>
      <p:sp>
        <p:nvSpPr>
          <p:cNvPr id="1652753" name="Rectangle 17">
            <a:extLst>
              <a:ext uri="{FF2B5EF4-FFF2-40B4-BE49-F238E27FC236}">
                <a16:creationId xmlns:a16="http://schemas.microsoft.com/office/drawing/2014/main" id="{7E44616A-5A01-499F-9AAF-478BD7D5130F}"/>
              </a:ext>
            </a:extLst>
          </p:cNvPr>
          <p:cNvSpPr>
            <a:spLocks noChangeArrowheads="1"/>
          </p:cNvSpPr>
          <p:nvPr/>
        </p:nvSpPr>
        <p:spPr bwMode="auto">
          <a:xfrm>
            <a:off x="6032500" y="4672014"/>
            <a:ext cx="673100" cy="242887"/>
          </a:xfrm>
          <a:prstGeom prst="rect">
            <a:avLst/>
          </a:prstGeom>
          <a:solidFill>
            <a:srgbClr val="C7CDFD"/>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Staff Appraisals</a:t>
            </a:r>
            <a:endParaRPr lang="en-GB" altLang="en-US" sz="600" b="1">
              <a:solidFill>
                <a:srgbClr val="000000"/>
              </a:solidFill>
              <a:latin typeface="Arial Narrow" panose="020B0606020202030204" pitchFamily="34" charset="0"/>
              <a:cs typeface="Arial" panose="020B0604020202020204" pitchFamily="34" charset="0"/>
            </a:endParaRPr>
          </a:p>
        </p:txBody>
      </p:sp>
      <p:sp>
        <p:nvSpPr>
          <p:cNvPr id="1652754" name="Rectangle 18">
            <a:extLst>
              <a:ext uri="{FF2B5EF4-FFF2-40B4-BE49-F238E27FC236}">
                <a16:creationId xmlns:a16="http://schemas.microsoft.com/office/drawing/2014/main" id="{378343DE-1631-4BAE-8EA2-CAC7112B32AF}"/>
              </a:ext>
            </a:extLst>
          </p:cNvPr>
          <p:cNvSpPr>
            <a:spLocks noChangeArrowheads="1"/>
          </p:cNvSpPr>
          <p:nvPr/>
        </p:nvSpPr>
        <p:spPr bwMode="auto">
          <a:xfrm>
            <a:off x="7424738" y="4203700"/>
            <a:ext cx="671512" cy="361950"/>
          </a:xfrm>
          <a:prstGeom prst="rect">
            <a:avLst/>
          </a:prstGeom>
          <a:solidFill>
            <a:srgbClr val="C7CDFD"/>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Relationship Management</a:t>
            </a:r>
            <a:endParaRPr lang="en-GB" altLang="en-US" sz="600" b="1">
              <a:solidFill>
                <a:srgbClr val="000000"/>
              </a:solidFill>
              <a:latin typeface="Arial Narrow" panose="020B0606020202030204" pitchFamily="34" charset="0"/>
              <a:cs typeface="Arial" panose="020B0604020202020204" pitchFamily="34" charset="0"/>
            </a:endParaRPr>
          </a:p>
        </p:txBody>
      </p:sp>
      <p:sp>
        <p:nvSpPr>
          <p:cNvPr id="1652755" name="Rectangle 19">
            <a:extLst>
              <a:ext uri="{FF2B5EF4-FFF2-40B4-BE49-F238E27FC236}">
                <a16:creationId xmlns:a16="http://schemas.microsoft.com/office/drawing/2014/main" id="{8F02BCA5-163A-46E0-9248-006BDFE10F0A}"/>
              </a:ext>
            </a:extLst>
          </p:cNvPr>
          <p:cNvSpPr>
            <a:spLocks noChangeArrowheads="1"/>
          </p:cNvSpPr>
          <p:nvPr/>
        </p:nvSpPr>
        <p:spPr bwMode="auto">
          <a:xfrm>
            <a:off x="6729413" y="4203700"/>
            <a:ext cx="671512" cy="355600"/>
          </a:xfrm>
          <a:prstGeom prst="rect">
            <a:avLst/>
          </a:prstGeom>
          <a:solidFill>
            <a:srgbClr val="C7CDFD"/>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Sector Management</a:t>
            </a:r>
            <a:endParaRPr lang="en-GB" altLang="en-US" sz="600" b="1">
              <a:solidFill>
                <a:srgbClr val="000000"/>
              </a:solidFill>
              <a:latin typeface="Arial Narrow" panose="020B0606020202030204" pitchFamily="34" charset="0"/>
              <a:cs typeface="Arial" panose="020B0604020202020204" pitchFamily="34" charset="0"/>
            </a:endParaRPr>
          </a:p>
        </p:txBody>
      </p:sp>
      <p:sp>
        <p:nvSpPr>
          <p:cNvPr id="1652756" name="Rectangle 20">
            <a:extLst>
              <a:ext uri="{FF2B5EF4-FFF2-40B4-BE49-F238E27FC236}">
                <a16:creationId xmlns:a16="http://schemas.microsoft.com/office/drawing/2014/main" id="{7BBEA759-79BA-4F08-B8FF-4AB37EBCDE97}"/>
              </a:ext>
            </a:extLst>
          </p:cNvPr>
          <p:cNvSpPr>
            <a:spLocks noChangeArrowheads="1"/>
          </p:cNvSpPr>
          <p:nvPr/>
        </p:nvSpPr>
        <p:spPr bwMode="auto">
          <a:xfrm>
            <a:off x="6729413" y="4594226"/>
            <a:ext cx="671512" cy="320675"/>
          </a:xfrm>
          <a:prstGeom prst="rect">
            <a:avLst/>
          </a:prstGeom>
          <a:solidFill>
            <a:srgbClr val="C7CDFD"/>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Product Management</a:t>
            </a:r>
            <a:endParaRPr lang="en-GB" altLang="en-US" sz="600" b="1">
              <a:solidFill>
                <a:srgbClr val="000000"/>
              </a:solidFill>
              <a:latin typeface="Arial Narrow" panose="020B0606020202030204" pitchFamily="34" charset="0"/>
              <a:cs typeface="Arial" panose="020B0604020202020204" pitchFamily="34" charset="0"/>
            </a:endParaRPr>
          </a:p>
        </p:txBody>
      </p:sp>
      <p:sp>
        <p:nvSpPr>
          <p:cNvPr id="1652757" name="Rectangle 21">
            <a:extLst>
              <a:ext uri="{FF2B5EF4-FFF2-40B4-BE49-F238E27FC236}">
                <a16:creationId xmlns:a16="http://schemas.microsoft.com/office/drawing/2014/main" id="{85045F13-353F-423D-BF40-620F2F66FFF9}"/>
              </a:ext>
            </a:extLst>
          </p:cNvPr>
          <p:cNvSpPr>
            <a:spLocks noChangeArrowheads="1"/>
          </p:cNvSpPr>
          <p:nvPr/>
        </p:nvSpPr>
        <p:spPr bwMode="auto">
          <a:xfrm>
            <a:off x="6032500" y="5626101"/>
            <a:ext cx="673100" cy="474663"/>
          </a:xfrm>
          <a:prstGeom prst="rect">
            <a:avLst/>
          </a:prstGeom>
          <a:solidFill>
            <a:srgbClr val="C7CDFD"/>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Production Administration</a:t>
            </a:r>
            <a:endParaRPr lang="en-GB" altLang="en-US" sz="600" b="1">
              <a:solidFill>
                <a:srgbClr val="000000"/>
              </a:solidFill>
              <a:latin typeface="Arial Narrow" panose="020B0606020202030204" pitchFamily="34" charset="0"/>
              <a:cs typeface="Arial" panose="020B0604020202020204" pitchFamily="34" charset="0"/>
            </a:endParaRPr>
          </a:p>
        </p:txBody>
      </p:sp>
      <p:sp>
        <p:nvSpPr>
          <p:cNvPr id="1652758" name="Rectangle 22">
            <a:extLst>
              <a:ext uri="{FF2B5EF4-FFF2-40B4-BE49-F238E27FC236}">
                <a16:creationId xmlns:a16="http://schemas.microsoft.com/office/drawing/2014/main" id="{FDAE9B5D-7FAA-4466-8823-3CECD737F9CF}"/>
              </a:ext>
            </a:extLst>
          </p:cNvPr>
          <p:cNvSpPr>
            <a:spLocks noChangeArrowheads="1"/>
          </p:cNvSpPr>
          <p:nvPr/>
        </p:nvSpPr>
        <p:spPr bwMode="auto">
          <a:xfrm>
            <a:off x="8816976" y="4979989"/>
            <a:ext cx="671513" cy="428625"/>
          </a:xfrm>
          <a:prstGeom prst="rect">
            <a:avLst/>
          </a:prstGeom>
          <a:solidFill>
            <a:srgbClr val="C7CDFD"/>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Product Fulfillment</a:t>
            </a:r>
            <a:endParaRPr lang="en-GB" altLang="en-US" sz="600" b="1">
              <a:solidFill>
                <a:srgbClr val="000000"/>
              </a:solidFill>
              <a:latin typeface="Arial Narrow" panose="020B0606020202030204" pitchFamily="34" charset="0"/>
              <a:cs typeface="Arial" panose="020B0604020202020204" pitchFamily="34" charset="0"/>
            </a:endParaRPr>
          </a:p>
        </p:txBody>
      </p:sp>
      <p:sp>
        <p:nvSpPr>
          <p:cNvPr id="1652759" name="Rectangle 23">
            <a:extLst>
              <a:ext uri="{FF2B5EF4-FFF2-40B4-BE49-F238E27FC236}">
                <a16:creationId xmlns:a16="http://schemas.microsoft.com/office/drawing/2014/main" id="{15E56D42-1EFF-4952-B671-E01969ED2C7F}"/>
              </a:ext>
            </a:extLst>
          </p:cNvPr>
          <p:cNvSpPr>
            <a:spLocks noChangeArrowheads="1"/>
          </p:cNvSpPr>
          <p:nvPr/>
        </p:nvSpPr>
        <p:spPr bwMode="auto">
          <a:xfrm>
            <a:off x="8121651" y="4979989"/>
            <a:ext cx="671513" cy="428625"/>
          </a:xfrm>
          <a:prstGeom prst="rect">
            <a:avLst/>
          </a:prstGeom>
          <a:solidFill>
            <a:srgbClr val="C7CDFD"/>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Sales</a:t>
            </a:r>
            <a:endParaRPr lang="en-GB" altLang="en-US" sz="600" b="1">
              <a:solidFill>
                <a:srgbClr val="000000"/>
              </a:solidFill>
              <a:latin typeface="Arial Narrow" panose="020B0606020202030204" pitchFamily="34" charset="0"/>
              <a:cs typeface="Arial" panose="020B0604020202020204" pitchFamily="34" charset="0"/>
            </a:endParaRPr>
          </a:p>
        </p:txBody>
      </p:sp>
      <p:sp>
        <p:nvSpPr>
          <p:cNvPr id="1652760" name="Rectangle 24">
            <a:extLst>
              <a:ext uri="{FF2B5EF4-FFF2-40B4-BE49-F238E27FC236}">
                <a16:creationId xmlns:a16="http://schemas.microsoft.com/office/drawing/2014/main" id="{ABD7FC5A-B9D4-45CB-8FC5-B0548832533F}"/>
              </a:ext>
            </a:extLst>
          </p:cNvPr>
          <p:cNvSpPr>
            <a:spLocks noChangeArrowheads="1"/>
          </p:cNvSpPr>
          <p:nvPr/>
        </p:nvSpPr>
        <p:spPr bwMode="auto">
          <a:xfrm>
            <a:off x="6729413" y="5349875"/>
            <a:ext cx="671512" cy="750888"/>
          </a:xfrm>
          <a:prstGeom prst="rect">
            <a:avLst/>
          </a:prstGeom>
          <a:solidFill>
            <a:srgbClr val="C7CDFD"/>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Marketing Campaigns</a:t>
            </a:r>
            <a:endParaRPr lang="en-GB" altLang="en-US" sz="600" b="1">
              <a:solidFill>
                <a:srgbClr val="000000"/>
              </a:solidFill>
              <a:latin typeface="Arial Narrow" panose="020B0606020202030204" pitchFamily="34" charset="0"/>
              <a:cs typeface="Arial" panose="020B0604020202020204" pitchFamily="34" charset="0"/>
            </a:endParaRPr>
          </a:p>
        </p:txBody>
      </p:sp>
      <p:sp>
        <p:nvSpPr>
          <p:cNvPr id="1652761" name="Rectangle 25">
            <a:extLst>
              <a:ext uri="{FF2B5EF4-FFF2-40B4-BE49-F238E27FC236}">
                <a16:creationId xmlns:a16="http://schemas.microsoft.com/office/drawing/2014/main" id="{5EF87A39-AA42-471B-97E1-E375736617C6}"/>
              </a:ext>
            </a:extLst>
          </p:cNvPr>
          <p:cNvSpPr>
            <a:spLocks noChangeArrowheads="1"/>
          </p:cNvSpPr>
          <p:nvPr/>
        </p:nvSpPr>
        <p:spPr bwMode="auto">
          <a:xfrm>
            <a:off x="6729413" y="4979988"/>
            <a:ext cx="671512" cy="336550"/>
          </a:xfrm>
          <a:prstGeom prst="rect">
            <a:avLst/>
          </a:prstGeom>
          <a:solidFill>
            <a:srgbClr val="C7CDFD"/>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Product Directory</a:t>
            </a:r>
            <a:endParaRPr lang="en-GB" altLang="en-US" sz="600" b="1">
              <a:solidFill>
                <a:srgbClr val="000000"/>
              </a:solidFill>
              <a:latin typeface="Arial Narrow" panose="020B0606020202030204" pitchFamily="34" charset="0"/>
              <a:cs typeface="Arial" panose="020B0604020202020204" pitchFamily="34" charset="0"/>
            </a:endParaRPr>
          </a:p>
        </p:txBody>
      </p:sp>
      <p:sp>
        <p:nvSpPr>
          <p:cNvPr id="1652762" name="Rectangle 26">
            <a:extLst>
              <a:ext uri="{FF2B5EF4-FFF2-40B4-BE49-F238E27FC236}">
                <a16:creationId xmlns:a16="http://schemas.microsoft.com/office/drawing/2014/main" id="{2F1221C8-A2FE-4736-9E41-F318296EEDC2}"/>
              </a:ext>
            </a:extLst>
          </p:cNvPr>
          <p:cNvSpPr>
            <a:spLocks noChangeArrowheads="1"/>
          </p:cNvSpPr>
          <p:nvPr/>
        </p:nvSpPr>
        <p:spPr bwMode="auto">
          <a:xfrm>
            <a:off x="7424738" y="4979989"/>
            <a:ext cx="671512" cy="1120775"/>
          </a:xfrm>
          <a:prstGeom prst="rect">
            <a:avLst/>
          </a:prstGeom>
          <a:solidFill>
            <a:srgbClr val="C7CDFD"/>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Credit Administration</a:t>
            </a:r>
            <a:endParaRPr lang="en-GB" altLang="en-US" sz="600" b="1">
              <a:solidFill>
                <a:srgbClr val="000000"/>
              </a:solidFill>
              <a:latin typeface="Arial Narrow" panose="020B0606020202030204" pitchFamily="34" charset="0"/>
              <a:cs typeface="Arial" panose="020B0604020202020204" pitchFamily="34" charset="0"/>
            </a:endParaRPr>
          </a:p>
        </p:txBody>
      </p:sp>
      <p:sp>
        <p:nvSpPr>
          <p:cNvPr id="1652763" name="Rectangle 27">
            <a:extLst>
              <a:ext uri="{FF2B5EF4-FFF2-40B4-BE49-F238E27FC236}">
                <a16:creationId xmlns:a16="http://schemas.microsoft.com/office/drawing/2014/main" id="{D1FC1D8E-B85A-4FF0-9C1B-B217C50081DB}"/>
              </a:ext>
            </a:extLst>
          </p:cNvPr>
          <p:cNvSpPr>
            <a:spLocks noChangeArrowheads="1"/>
          </p:cNvSpPr>
          <p:nvPr/>
        </p:nvSpPr>
        <p:spPr bwMode="auto">
          <a:xfrm>
            <a:off x="9513888" y="4968875"/>
            <a:ext cx="673100" cy="615950"/>
          </a:xfrm>
          <a:prstGeom prst="rect">
            <a:avLst/>
          </a:prstGeom>
          <a:solidFill>
            <a:srgbClr val="C7CDFD"/>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Customer Accounts</a:t>
            </a:r>
            <a:endParaRPr lang="en-GB" altLang="en-US" sz="600" b="1">
              <a:solidFill>
                <a:srgbClr val="000000"/>
              </a:solidFill>
              <a:latin typeface="Arial Narrow" panose="020B0606020202030204" pitchFamily="34" charset="0"/>
              <a:cs typeface="Arial" panose="020B0604020202020204" pitchFamily="34" charset="0"/>
            </a:endParaRPr>
          </a:p>
        </p:txBody>
      </p:sp>
      <p:sp>
        <p:nvSpPr>
          <p:cNvPr id="1652764" name="Rectangle 28">
            <a:extLst>
              <a:ext uri="{FF2B5EF4-FFF2-40B4-BE49-F238E27FC236}">
                <a16:creationId xmlns:a16="http://schemas.microsoft.com/office/drawing/2014/main" id="{1AD44518-9845-4580-BA6E-33A64EB12B20}"/>
              </a:ext>
            </a:extLst>
          </p:cNvPr>
          <p:cNvSpPr>
            <a:spLocks noChangeArrowheads="1"/>
          </p:cNvSpPr>
          <p:nvPr/>
        </p:nvSpPr>
        <p:spPr bwMode="auto">
          <a:xfrm>
            <a:off x="9513888" y="5618163"/>
            <a:ext cx="673100" cy="482600"/>
          </a:xfrm>
          <a:prstGeom prst="rect">
            <a:avLst/>
          </a:prstGeom>
          <a:solidFill>
            <a:srgbClr val="C7CDFD"/>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General</a:t>
            </a:r>
          </a:p>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Ledger</a:t>
            </a:r>
            <a:endParaRPr lang="en-GB" altLang="en-US" sz="600" b="1">
              <a:solidFill>
                <a:srgbClr val="000000"/>
              </a:solidFill>
              <a:latin typeface="Arial Narrow" panose="020B0606020202030204" pitchFamily="34" charset="0"/>
              <a:cs typeface="Arial" panose="020B0604020202020204" pitchFamily="34" charset="0"/>
            </a:endParaRPr>
          </a:p>
        </p:txBody>
      </p:sp>
      <p:sp>
        <p:nvSpPr>
          <p:cNvPr id="1652765" name="Rectangle 29">
            <a:extLst>
              <a:ext uri="{FF2B5EF4-FFF2-40B4-BE49-F238E27FC236}">
                <a16:creationId xmlns:a16="http://schemas.microsoft.com/office/drawing/2014/main" id="{83C4CC4F-AFE7-4BF1-BBE2-D4CF894BEA42}"/>
              </a:ext>
            </a:extLst>
          </p:cNvPr>
          <p:cNvSpPr>
            <a:spLocks noChangeArrowheads="1"/>
          </p:cNvSpPr>
          <p:nvPr/>
        </p:nvSpPr>
        <p:spPr bwMode="auto">
          <a:xfrm>
            <a:off x="8816976" y="5440363"/>
            <a:ext cx="671513" cy="660400"/>
          </a:xfrm>
          <a:prstGeom prst="rect">
            <a:avLst/>
          </a:prstGeom>
          <a:solidFill>
            <a:srgbClr val="C7CDFD"/>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Document Management</a:t>
            </a:r>
            <a:endParaRPr lang="en-GB" altLang="en-US" sz="600" b="1">
              <a:solidFill>
                <a:srgbClr val="000000"/>
              </a:solidFill>
              <a:latin typeface="Arial Narrow" panose="020B0606020202030204" pitchFamily="34" charset="0"/>
              <a:cs typeface="Arial" panose="020B0604020202020204" pitchFamily="34" charset="0"/>
            </a:endParaRPr>
          </a:p>
        </p:txBody>
      </p:sp>
      <p:sp>
        <p:nvSpPr>
          <p:cNvPr id="1652766" name="Rectangle 30">
            <a:extLst>
              <a:ext uri="{FF2B5EF4-FFF2-40B4-BE49-F238E27FC236}">
                <a16:creationId xmlns:a16="http://schemas.microsoft.com/office/drawing/2014/main" id="{40047CD1-5395-4295-8674-FCCDBD98FD7F}"/>
              </a:ext>
            </a:extLst>
          </p:cNvPr>
          <p:cNvSpPr>
            <a:spLocks noChangeArrowheads="1"/>
          </p:cNvSpPr>
          <p:nvPr/>
        </p:nvSpPr>
        <p:spPr bwMode="auto">
          <a:xfrm>
            <a:off x="8121651" y="5440363"/>
            <a:ext cx="671513" cy="322262"/>
          </a:xfrm>
          <a:prstGeom prst="rect">
            <a:avLst/>
          </a:prstGeom>
          <a:solidFill>
            <a:srgbClr val="C7CDFD"/>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Customer Dialogue</a:t>
            </a:r>
            <a:endParaRPr lang="en-GB" altLang="en-US" sz="600" b="1">
              <a:solidFill>
                <a:srgbClr val="000000"/>
              </a:solidFill>
              <a:latin typeface="Arial Narrow" panose="020B0606020202030204" pitchFamily="34" charset="0"/>
              <a:cs typeface="Arial" panose="020B0604020202020204" pitchFamily="34" charset="0"/>
            </a:endParaRPr>
          </a:p>
        </p:txBody>
      </p:sp>
      <p:sp>
        <p:nvSpPr>
          <p:cNvPr id="1652767" name="Rectangle 31">
            <a:extLst>
              <a:ext uri="{FF2B5EF4-FFF2-40B4-BE49-F238E27FC236}">
                <a16:creationId xmlns:a16="http://schemas.microsoft.com/office/drawing/2014/main" id="{F4157FFC-19C8-41DE-BFB6-4C716FD2C90D}"/>
              </a:ext>
            </a:extLst>
          </p:cNvPr>
          <p:cNvSpPr>
            <a:spLocks noChangeArrowheads="1"/>
          </p:cNvSpPr>
          <p:nvPr/>
        </p:nvSpPr>
        <p:spPr bwMode="auto">
          <a:xfrm>
            <a:off x="8121651" y="5795963"/>
            <a:ext cx="671513" cy="304800"/>
          </a:xfrm>
          <a:prstGeom prst="rect">
            <a:avLst/>
          </a:prstGeom>
          <a:solidFill>
            <a:srgbClr val="C7CDFD"/>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Contact Routing</a:t>
            </a:r>
            <a:endParaRPr lang="en-GB" altLang="en-US" sz="600" b="1">
              <a:solidFill>
                <a:srgbClr val="000000"/>
              </a:solidFill>
              <a:latin typeface="Arial Narrow" panose="020B0606020202030204" pitchFamily="34" charset="0"/>
              <a:cs typeface="Arial" panose="020B0604020202020204" pitchFamily="34" charset="0"/>
            </a:endParaRPr>
          </a:p>
        </p:txBody>
      </p:sp>
      <p:sp>
        <p:nvSpPr>
          <p:cNvPr id="1652768" name="Rectangle 32">
            <a:extLst>
              <a:ext uri="{FF2B5EF4-FFF2-40B4-BE49-F238E27FC236}">
                <a16:creationId xmlns:a16="http://schemas.microsoft.com/office/drawing/2014/main" id="{F9F4FBFE-75B0-43AA-A601-13EE9EFC994F}"/>
              </a:ext>
            </a:extLst>
          </p:cNvPr>
          <p:cNvSpPr>
            <a:spLocks noChangeArrowheads="1"/>
          </p:cNvSpPr>
          <p:nvPr/>
        </p:nvSpPr>
        <p:spPr bwMode="auto">
          <a:xfrm>
            <a:off x="6032500" y="4968875"/>
            <a:ext cx="673100" cy="622300"/>
          </a:xfrm>
          <a:prstGeom prst="rect">
            <a:avLst/>
          </a:prstGeom>
          <a:solidFill>
            <a:srgbClr val="C7CDFD"/>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Staff</a:t>
            </a:r>
          </a:p>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Administration</a:t>
            </a:r>
            <a:endParaRPr lang="en-GB" altLang="en-US" sz="600" b="1">
              <a:solidFill>
                <a:srgbClr val="000000"/>
              </a:solidFill>
              <a:latin typeface="Arial Narrow" panose="020B0606020202030204" pitchFamily="34" charset="0"/>
              <a:cs typeface="Arial" panose="020B0604020202020204" pitchFamily="34" charset="0"/>
            </a:endParaRPr>
          </a:p>
        </p:txBody>
      </p:sp>
      <p:grpSp>
        <p:nvGrpSpPr>
          <p:cNvPr id="1652769" name="Group 33">
            <a:extLst>
              <a:ext uri="{FF2B5EF4-FFF2-40B4-BE49-F238E27FC236}">
                <a16:creationId xmlns:a16="http://schemas.microsoft.com/office/drawing/2014/main" id="{A77085C5-7C28-42DD-A83F-90369DCB2159}"/>
              </a:ext>
            </a:extLst>
          </p:cNvPr>
          <p:cNvGrpSpPr>
            <a:grpSpLocks/>
          </p:cNvGrpSpPr>
          <p:nvPr/>
        </p:nvGrpSpPr>
        <p:grpSpPr bwMode="auto">
          <a:xfrm>
            <a:off x="6008688" y="3300413"/>
            <a:ext cx="4195762" cy="557212"/>
            <a:chOff x="935" y="756"/>
            <a:chExt cx="4374" cy="624"/>
          </a:xfrm>
        </p:grpSpPr>
        <p:sp>
          <p:nvSpPr>
            <p:cNvPr id="1652770" name="Rectangle 34">
              <a:extLst>
                <a:ext uri="{FF2B5EF4-FFF2-40B4-BE49-F238E27FC236}">
                  <a16:creationId xmlns:a16="http://schemas.microsoft.com/office/drawing/2014/main" id="{4CBAF1CB-7B65-4A31-AB00-FCD883C8E832}"/>
                </a:ext>
              </a:extLst>
            </p:cNvPr>
            <p:cNvSpPr>
              <a:spLocks noChangeArrowheads="1"/>
            </p:cNvSpPr>
            <p:nvPr/>
          </p:nvSpPr>
          <p:spPr bwMode="auto">
            <a:xfrm>
              <a:off x="935" y="756"/>
              <a:ext cx="732" cy="624"/>
            </a:xfrm>
            <a:prstGeom prst="rect">
              <a:avLst/>
            </a:prstGeom>
            <a:solidFill>
              <a:srgbClr val="999999"/>
            </a:solidFill>
            <a:ln w="6350">
              <a:solidFill>
                <a:srgbClr val="000000"/>
              </a:solidFill>
              <a:miter lim="800000"/>
              <a:headEnd/>
              <a:tailEnd/>
            </a:ln>
          </p:spPr>
          <p:txBody>
            <a:bodyPr anchor="ctr"/>
            <a:lstStyle/>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Business</a:t>
              </a:r>
            </a:p>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Administration</a:t>
              </a:r>
              <a:endParaRPr lang="en-GB" altLang="en-US" sz="600" b="1">
                <a:solidFill>
                  <a:srgbClr val="000000"/>
                </a:solidFill>
                <a:latin typeface="Arial Narrow" panose="020B0606020202030204" pitchFamily="34" charset="0"/>
                <a:cs typeface="Arial" panose="020B0604020202020204" pitchFamily="34" charset="0"/>
              </a:endParaRPr>
            </a:p>
          </p:txBody>
        </p:sp>
        <p:sp>
          <p:nvSpPr>
            <p:cNvPr id="1652771" name="Rectangle 35">
              <a:extLst>
                <a:ext uri="{FF2B5EF4-FFF2-40B4-BE49-F238E27FC236}">
                  <a16:creationId xmlns:a16="http://schemas.microsoft.com/office/drawing/2014/main" id="{B6F8A3CE-77BC-42D3-987D-A5A4903CD453}"/>
                </a:ext>
              </a:extLst>
            </p:cNvPr>
            <p:cNvSpPr>
              <a:spLocks noChangeArrowheads="1"/>
            </p:cNvSpPr>
            <p:nvPr/>
          </p:nvSpPr>
          <p:spPr bwMode="auto">
            <a:xfrm>
              <a:off x="1661" y="756"/>
              <a:ext cx="734" cy="624"/>
            </a:xfrm>
            <a:prstGeom prst="rect">
              <a:avLst/>
            </a:prstGeom>
            <a:solidFill>
              <a:srgbClr val="999999"/>
            </a:solidFill>
            <a:ln w="6350">
              <a:solidFill>
                <a:srgbClr val="000000"/>
              </a:solidFill>
              <a:miter lim="800000"/>
              <a:headEnd/>
              <a:tailEnd/>
            </a:ln>
          </p:spPr>
          <p:txBody>
            <a:bodyPr anchor="ctr"/>
            <a:lstStyle/>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New Business Development</a:t>
              </a:r>
              <a:endParaRPr lang="en-GB" altLang="en-US" sz="600" b="1">
                <a:solidFill>
                  <a:srgbClr val="000000"/>
                </a:solidFill>
                <a:latin typeface="Arial Narrow" panose="020B0606020202030204" pitchFamily="34" charset="0"/>
                <a:cs typeface="Arial" panose="020B0604020202020204" pitchFamily="34" charset="0"/>
              </a:endParaRPr>
            </a:p>
          </p:txBody>
        </p:sp>
        <p:sp>
          <p:nvSpPr>
            <p:cNvPr id="1652772" name="Rectangle 36">
              <a:extLst>
                <a:ext uri="{FF2B5EF4-FFF2-40B4-BE49-F238E27FC236}">
                  <a16:creationId xmlns:a16="http://schemas.microsoft.com/office/drawing/2014/main" id="{B2DA4B5B-0708-4ADE-A909-8CB1514E7FD6}"/>
                </a:ext>
              </a:extLst>
            </p:cNvPr>
            <p:cNvSpPr>
              <a:spLocks noChangeArrowheads="1"/>
            </p:cNvSpPr>
            <p:nvPr/>
          </p:nvSpPr>
          <p:spPr bwMode="auto">
            <a:xfrm>
              <a:off x="2395" y="756"/>
              <a:ext cx="720" cy="624"/>
            </a:xfrm>
            <a:prstGeom prst="rect">
              <a:avLst/>
            </a:prstGeom>
            <a:solidFill>
              <a:srgbClr val="999999"/>
            </a:solidFill>
            <a:ln w="6350">
              <a:solidFill>
                <a:srgbClr val="000000"/>
              </a:solidFill>
              <a:miter lim="800000"/>
              <a:headEnd/>
              <a:tailEnd/>
            </a:ln>
          </p:spPr>
          <p:txBody>
            <a:bodyPr anchor="ctr"/>
            <a:lstStyle/>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Relationship Management</a:t>
              </a:r>
              <a:endParaRPr lang="en-GB" altLang="en-US" sz="600" b="1">
                <a:solidFill>
                  <a:srgbClr val="000000"/>
                </a:solidFill>
                <a:latin typeface="Arial Narrow" panose="020B0606020202030204" pitchFamily="34" charset="0"/>
                <a:cs typeface="Arial" panose="020B0604020202020204" pitchFamily="34" charset="0"/>
              </a:endParaRPr>
            </a:p>
          </p:txBody>
        </p:sp>
        <p:sp>
          <p:nvSpPr>
            <p:cNvPr id="1652773" name="Rectangle 37">
              <a:extLst>
                <a:ext uri="{FF2B5EF4-FFF2-40B4-BE49-F238E27FC236}">
                  <a16:creationId xmlns:a16="http://schemas.microsoft.com/office/drawing/2014/main" id="{0060C966-4B4D-4EBB-8BE4-BACDCFF5A0D1}"/>
                </a:ext>
              </a:extLst>
            </p:cNvPr>
            <p:cNvSpPr>
              <a:spLocks noChangeArrowheads="1"/>
            </p:cNvSpPr>
            <p:nvPr/>
          </p:nvSpPr>
          <p:spPr bwMode="auto">
            <a:xfrm>
              <a:off x="3112" y="756"/>
              <a:ext cx="733" cy="624"/>
            </a:xfrm>
            <a:prstGeom prst="rect">
              <a:avLst/>
            </a:prstGeom>
            <a:solidFill>
              <a:srgbClr val="999999"/>
            </a:solidFill>
            <a:ln w="6350">
              <a:solidFill>
                <a:srgbClr val="000000"/>
              </a:solidFill>
              <a:miter lim="800000"/>
              <a:headEnd/>
              <a:tailEnd/>
            </a:ln>
          </p:spPr>
          <p:txBody>
            <a:bodyPr anchor="ctr"/>
            <a:lstStyle/>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Servicing &amp; Sales</a:t>
              </a:r>
              <a:endParaRPr lang="en-GB" altLang="en-US" sz="600" b="1">
                <a:solidFill>
                  <a:srgbClr val="000000"/>
                </a:solidFill>
                <a:latin typeface="Arial Narrow" panose="020B0606020202030204" pitchFamily="34" charset="0"/>
                <a:cs typeface="Arial" panose="020B0604020202020204" pitchFamily="34" charset="0"/>
              </a:endParaRPr>
            </a:p>
          </p:txBody>
        </p:sp>
        <p:sp>
          <p:nvSpPr>
            <p:cNvPr id="1652774" name="Rectangle 38">
              <a:extLst>
                <a:ext uri="{FF2B5EF4-FFF2-40B4-BE49-F238E27FC236}">
                  <a16:creationId xmlns:a16="http://schemas.microsoft.com/office/drawing/2014/main" id="{AD3C8ECE-11B1-4B58-A034-2B48BA3AE991}"/>
                </a:ext>
              </a:extLst>
            </p:cNvPr>
            <p:cNvSpPr>
              <a:spLocks noChangeArrowheads="1"/>
            </p:cNvSpPr>
            <p:nvPr/>
          </p:nvSpPr>
          <p:spPr bwMode="auto">
            <a:xfrm>
              <a:off x="3841" y="756"/>
              <a:ext cx="734" cy="624"/>
            </a:xfrm>
            <a:prstGeom prst="rect">
              <a:avLst/>
            </a:prstGeom>
            <a:solidFill>
              <a:srgbClr val="999999"/>
            </a:solidFill>
            <a:ln w="6350">
              <a:solidFill>
                <a:srgbClr val="000000"/>
              </a:solidFill>
              <a:miter lim="800000"/>
              <a:headEnd/>
              <a:tailEnd/>
            </a:ln>
          </p:spPr>
          <p:txBody>
            <a:bodyPr anchor="ctr"/>
            <a:lstStyle/>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Product Fulfillment</a:t>
              </a:r>
              <a:endParaRPr lang="en-GB" altLang="en-US" sz="600" b="1">
                <a:solidFill>
                  <a:srgbClr val="000000"/>
                </a:solidFill>
                <a:latin typeface="Arial Narrow" panose="020B0606020202030204" pitchFamily="34" charset="0"/>
                <a:cs typeface="Arial" panose="020B0604020202020204" pitchFamily="34" charset="0"/>
              </a:endParaRPr>
            </a:p>
          </p:txBody>
        </p:sp>
        <p:sp>
          <p:nvSpPr>
            <p:cNvPr id="1652775" name="Rectangle 39">
              <a:extLst>
                <a:ext uri="{FF2B5EF4-FFF2-40B4-BE49-F238E27FC236}">
                  <a16:creationId xmlns:a16="http://schemas.microsoft.com/office/drawing/2014/main" id="{11163F93-A6E3-4F68-8B46-DFC50769B792}"/>
                </a:ext>
              </a:extLst>
            </p:cNvPr>
            <p:cNvSpPr>
              <a:spLocks noChangeArrowheads="1"/>
            </p:cNvSpPr>
            <p:nvPr/>
          </p:nvSpPr>
          <p:spPr bwMode="auto">
            <a:xfrm>
              <a:off x="4576" y="756"/>
              <a:ext cx="733" cy="624"/>
            </a:xfrm>
            <a:prstGeom prst="rect">
              <a:avLst/>
            </a:prstGeom>
            <a:solidFill>
              <a:srgbClr val="999999"/>
            </a:solidFill>
            <a:ln w="6350">
              <a:solidFill>
                <a:srgbClr val="000000"/>
              </a:solidFill>
              <a:miter lim="800000"/>
              <a:headEnd/>
              <a:tailEnd/>
            </a:ln>
          </p:spPr>
          <p:txBody>
            <a:bodyPr anchor="ctr"/>
            <a:lstStyle/>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Financial Control and Accounting</a:t>
              </a:r>
              <a:endParaRPr lang="en-GB" altLang="en-US" sz="600" b="1">
                <a:solidFill>
                  <a:srgbClr val="000000"/>
                </a:solidFill>
                <a:latin typeface="Arial Narrow" panose="020B0606020202030204" pitchFamily="34" charset="0"/>
                <a:cs typeface="Arial" panose="020B0604020202020204" pitchFamily="34" charset="0"/>
              </a:endParaRPr>
            </a:p>
          </p:txBody>
        </p:sp>
      </p:grpSp>
      <p:sp>
        <p:nvSpPr>
          <p:cNvPr id="1652776" name="Rectangle 40">
            <a:extLst>
              <a:ext uri="{FF2B5EF4-FFF2-40B4-BE49-F238E27FC236}">
                <a16:creationId xmlns:a16="http://schemas.microsoft.com/office/drawing/2014/main" id="{727663C1-26A1-4C61-B887-D33C580A1FB5}"/>
              </a:ext>
            </a:extLst>
          </p:cNvPr>
          <p:cNvSpPr>
            <a:spLocks noChangeArrowheads="1"/>
          </p:cNvSpPr>
          <p:nvPr/>
        </p:nvSpPr>
        <p:spPr bwMode="auto">
          <a:xfrm>
            <a:off x="6729413" y="3887789"/>
            <a:ext cx="671512" cy="268287"/>
          </a:xfrm>
          <a:prstGeom prst="rect">
            <a:avLst/>
          </a:prstGeom>
          <a:solidFill>
            <a:srgbClr val="C7CDFD"/>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Sector Planning</a:t>
            </a:r>
            <a:endParaRPr lang="en-GB" altLang="en-US" sz="600" b="1">
              <a:solidFill>
                <a:srgbClr val="000000"/>
              </a:solidFill>
              <a:latin typeface="Arial Narrow" panose="020B0606020202030204" pitchFamily="34" charset="0"/>
              <a:cs typeface="Arial" panose="020B0604020202020204" pitchFamily="34" charset="0"/>
            </a:endParaRPr>
          </a:p>
        </p:txBody>
      </p:sp>
      <p:sp>
        <p:nvSpPr>
          <p:cNvPr id="1652777" name="Rectangle 41">
            <a:extLst>
              <a:ext uri="{FF2B5EF4-FFF2-40B4-BE49-F238E27FC236}">
                <a16:creationId xmlns:a16="http://schemas.microsoft.com/office/drawing/2014/main" id="{FAF2EDA3-BD73-4260-B978-D9AE3E6FA03B}"/>
              </a:ext>
            </a:extLst>
          </p:cNvPr>
          <p:cNvSpPr>
            <a:spLocks noChangeArrowheads="1"/>
          </p:cNvSpPr>
          <p:nvPr/>
        </p:nvSpPr>
        <p:spPr bwMode="auto">
          <a:xfrm>
            <a:off x="9513888" y="3883026"/>
            <a:ext cx="673100" cy="271463"/>
          </a:xfrm>
          <a:prstGeom prst="rect">
            <a:avLst/>
          </a:prstGeom>
          <a:solidFill>
            <a:srgbClr val="C7CDFD"/>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Portfolio Planning</a:t>
            </a:r>
            <a:endParaRPr lang="en-GB" altLang="en-US" sz="600" b="1">
              <a:solidFill>
                <a:srgbClr val="000000"/>
              </a:solidFill>
              <a:latin typeface="Arial Narrow" panose="020B0606020202030204" pitchFamily="34" charset="0"/>
              <a:cs typeface="Arial" panose="020B0604020202020204" pitchFamily="34" charset="0"/>
            </a:endParaRPr>
          </a:p>
        </p:txBody>
      </p:sp>
      <p:sp>
        <p:nvSpPr>
          <p:cNvPr id="1652778" name="Rectangle 42">
            <a:extLst>
              <a:ext uri="{FF2B5EF4-FFF2-40B4-BE49-F238E27FC236}">
                <a16:creationId xmlns:a16="http://schemas.microsoft.com/office/drawing/2014/main" id="{166D8910-6170-47A8-A550-F6292EEF7B9C}"/>
              </a:ext>
            </a:extLst>
          </p:cNvPr>
          <p:cNvSpPr>
            <a:spLocks noChangeArrowheads="1"/>
          </p:cNvSpPr>
          <p:nvPr/>
        </p:nvSpPr>
        <p:spPr bwMode="auto">
          <a:xfrm>
            <a:off x="7424738" y="3881439"/>
            <a:ext cx="671512" cy="274637"/>
          </a:xfrm>
          <a:prstGeom prst="rect">
            <a:avLst/>
          </a:prstGeom>
          <a:solidFill>
            <a:srgbClr val="C7CDFD"/>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Account Planning</a:t>
            </a:r>
            <a:endParaRPr lang="en-GB" altLang="en-US" sz="600" b="1">
              <a:solidFill>
                <a:srgbClr val="000000"/>
              </a:solidFill>
              <a:latin typeface="Arial Narrow" panose="020B0606020202030204" pitchFamily="34" charset="0"/>
              <a:cs typeface="Arial" panose="020B0604020202020204" pitchFamily="34" charset="0"/>
            </a:endParaRPr>
          </a:p>
        </p:txBody>
      </p:sp>
      <p:sp>
        <p:nvSpPr>
          <p:cNvPr id="1652779" name="Rectangle 43">
            <a:extLst>
              <a:ext uri="{FF2B5EF4-FFF2-40B4-BE49-F238E27FC236}">
                <a16:creationId xmlns:a16="http://schemas.microsoft.com/office/drawing/2014/main" id="{AFC0D335-2DBE-4E86-8A5F-E6508A0F7CD5}"/>
              </a:ext>
            </a:extLst>
          </p:cNvPr>
          <p:cNvSpPr>
            <a:spLocks noChangeArrowheads="1"/>
          </p:cNvSpPr>
          <p:nvPr/>
        </p:nvSpPr>
        <p:spPr bwMode="auto">
          <a:xfrm>
            <a:off x="8121650" y="3884614"/>
            <a:ext cx="666750" cy="276225"/>
          </a:xfrm>
          <a:prstGeom prst="rect">
            <a:avLst/>
          </a:prstGeom>
          <a:solidFill>
            <a:srgbClr val="C7CDFD"/>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Sales Planning</a:t>
            </a:r>
            <a:endParaRPr lang="en-GB" altLang="en-US" sz="600" b="1">
              <a:solidFill>
                <a:srgbClr val="000000"/>
              </a:solidFill>
              <a:latin typeface="Arial Narrow" panose="020B0606020202030204" pitchFamily="34" charset="0"/>
              <a:cs typeface="Arial" panose="020B0604020202020204" pitchFamily="34" charset="0"/>
            </a:endParaRPr>
          </a:p>
        </p:txBody>
      </p:sp>
      <p:sp>
        <p:nvSpPr>
          <p:cNvPr id="1652780" name="Rectangle 44">
            <a:extLst>
              <a:ext uri="{FF2B5EF4-FFF2-40B4-BE49-F238E27FC236}">
                <a16:creationId xmlns:a16="http://schemas.microsoft.com/office/drawing/2014/main" id="{9E47C704-70CA-458F-962E-7B4D46A529B5}"/>
              </a:ext>
            </a:extLst>
          </p:cNvPr>
          <p:cNvSpPr>
            <a:spLocks noChangeArrowheads="1"/>
          </p:cNvSpPr>
          <p:nvPr/>
        </p:nvSpPr>
        <p:spPr bwMode="auto">
          <a:xfrm>
            <a:off x="8821738" y="3886201"/>
            <a:ext cx="666750" cy="276225"/>
          </a:xfrm>
          <a:prstGeom prst="rect">
            <a:avLst/>
          </a:prstGeom>
          <a:solidFill>
            <a:srgbClr val="C7CDFD"/>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Fulfillment Planning</a:t>
            </a:r>
            <a:endParaRPr lang="en-GB" altLang="en-US" sz="600" b="1">
              <a:solidFill>
                <a:srgbClr val="000000"/>
              </a:solidFill>
              <a:latin typeface="Arial Narrow" panose="020B0606020202030204" pitchFamily="34" charset="0"/>
              <a:cs typeface="Arial" panose="020B0604020202020204" pitchFamily="34" charset="0"/>
            </a:endParaRPr>
          </a:p>
        </p:txBody>
      </p:sp>
      <p:sp>
        <p:nvSpPr>
          <p:cNvPr id="1652781" name="Rectangle 45">
            <a:extLst>
              <a:ext uri="{FF2B5EF4-FFF2-40B4-BE49-F238E27FC236}">
                <a16:creationId xmlns:a16="http://schemas.microsoft.com/office/drawing/2014/main" id="{9DFA8F8B-D7E9-49F5-9B55-D26941DB7F9E}"/>
              </a:ext>
            </a:extLst>
          </p:cNvPr>
          <p:cNvSpPr>
            <a:spLocks noChangeArrowheads="1"/>
          </p:cNvSpPr>
          <p:nvPr/>
        </p:nvSpPr>
        <p:spPr bwMode="auto">
          <a:xfrm>
            <a:off x="8824914" y="4203700"/>
            <a:ext cx="663575" cy="711200"/>
          </a:xfrm>
          <a:prstGeom prst="rect">
            <a:avLst/>
          </a:prstGeom>
          <a:solidFill>
            <a:srgbClr val="C7CDFD"/>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fontAlgn="base">
              <a:spcBef>
                <a:spcPct val="0"/>
              </a:spcBef>
              <a:spcAft>
                <a:spcPct val="0"/>
              </a:spcAft>
            </a:pPr>
            <a:r>
              <a:rPr lang="en-US" altLang="en-US" sz="600" b="1">
                <a:solidFill>
                  <a:srgbClr val="000000"/>
                </a:solidFill>
                <a:latin typeface="Arial Narrow" panose="020B0606020202030204" pitchFamily="34" charset="0"/>
                <a:cs typeface="Arial" panose="020B0604020202020204" pitchFamily="34" charset="0"/>
              </a:rPr>
              <a:t>Fulfillment Planning</a:t>
            </a:r>
            <a:endParaRPr lang="en-GB" altLang="en-US" sz="600" b="1">
              <a:solidFill>
                <a:srgbClr val="000000"/>
              </a:solidFill>
              <a:latin typeface="Arial Narrow" panose="020B0606020202030204" pitchFamily="34" charset="0"/>
              <a:cs typeface="Arial" panose="020B0604020202020204" pitchFamily="34" charset="0"/>
            </a:endParaRPr>
          </a:p>
        </p:txBody>
      </p:sp>
      <p:sp>
        <p:nvSpPr>
          <p:cNvPr id="1652782" name="AutoShape 46">
            <a:extLst>
              <a:ext uri="{FF2B5EF4-FFF2-40B4-BE49-F238E27FC236}">
                <a16:creationId xmlns:a16="http://schemas.microsoft.com/office/drawing/2014/main" id="{780C7BC0-6C52-444F-9159-1AF1A77FBB56}"/>
              </a:ext>
            </a:extLst>
          </p:cNvPr>
          <p:cNvSpPr>
            <a:spLocks/>
          </p:cNvSpPr>
          <p:nvPr/>
        </p:nvSpPr>
        <p:spPr bwMode="auto">
          <a:xfrm>
            <a:off x="2263776" y="1928814"/>
            <a:ext cx="3089275" cy="1292225"/>
          </a:xfrm>
          <a:prstGeom prst="borderCallout2">
            <a:avLst>
              <a:gd name="adj1" fmla="val 8847"/>
              <a:gd name="adj2" fmla="val 102347"/>
              <a:gd name="adj3" fmla="val 8847"/>
              <a:gd name="adj4" fmla="val 121134"/>
              <a:gd name="adj5" fmla="val 156509"/>
              <a:gd name="adj6" fmla="val 139921"/>
            </a:avLst>
          </a:prstGeom>
          <a:solidFill>
            <a:schemeClr val="bg1"/>
          </a:solidFill>
          <a:ln w="6350">
            <a:solidFill>
              <a:schemeClr val="tx1"/>
            </a:solidFill>
            <a:miter lim="800000"/>
            <a:headEn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0"/>
              </a:spcBef>
              <a:spcAft>
                <a:spcPct val="0"/>
              </a:spcAft>
            </a:pPr>
            <a:r>
              <a:rPr lang="en-US" altLang="en-US" sz="1400" dirty="0">
                <a:solidFill>
                  <a:srgbClr val="000000"/>
                </a:solidFill>
                <a:latin typeface="Arial" panose="020B0604020202020204" pitchFamily="34" charset="0"/>
                <a:cs typeface="Arial" panose="020B0604020202020204" pitchFamily="34" charset="0"/>
              </a:rPr>
              <a:t>A </a:t>
            </a:r>
            <a:r>
              <a:rPr lang="en-US" altLang="en-US" sz="1400" b="1" dirty="0">
                <a:solidFill>
                  <a:srgbClr val="000000"/>
                </a:solidFill>
                <a:latin typeface="Arial" panose="020B0604020202020204" pitchFamily="34" charset="0"/>
                <a:cs typeface="Arial" panose="020B0604020202020204" pitchFamily="34" charset="0"/>
              </a:rPr>
              <a:t>Business Component</a:t>
            </a:r>
            <a:r>
              <a:rPr lang="en-US" altLang="en-US" sz="1400" dirty="0">
                <a:solidFill>
                  <a:srgbClr val="000000"/>
                </a:solidFill>
                <a:latin typeface="Arial" panose="020B0604020202020204" pitchFamily="34" charset="0"/>
                <a:cs typeface="Arial" panose="020B0604020202020204" pitchFamily="34" charset="0"/>
              </a:rPr>
              <a:t> is a part of an enterprise that is self contained with respect to mission, delegated authority and staffing. It is at this level that we design and deploy VA</a:t>
            </a:r>
          </a:p>
        </p:txBody>
      </p:sp>
      <p:sp>
        <p:nvSpPr>
          <p:cNvPr id="1652783" name="AutoShape 47">
            <a:extLst>
              <a:ext uri="{FF2B5EF4-FFF2-40B4-BE49-F238E27FC236}">
                <a16:creationId xmlns:a16="http://schemas.microsoft.com/office/drawing/2014/main" id="{1923FA33-97E6-457F-BE3F-0FED19B34283}"/>
              </a:ext>
            </a:extLst>
          </p:cNvPr>
          <p:cNvSpPr>
            <a:spLocks/>
          </p:cNvSpPr>
          <p:nvPr/>
        </p:nvSpPr>
        <p:spPr bwMode="auto">
          <a:xfrm>
            <a:off x="7246938" y="1639889"/>
            <a:ext cx="2959100" cy="1482725"/>
          </a:xfrm>
          <a:prstGeom prst="borderCallout2">
            <a:avLst>
              <a:gd name="adj1" fmla="val 7708"/>
              <a:gd name="adj2" fmla="val -2574"/>
              <a:gd name="adj3" fmla="val 7708"/>
              <a:gd name="adj4" fmla="val -11000"/>
              <a:gd name="adj5" fmla="val 118093"/>
              <a:gd name="adj6" fmla="val -14912"/>
            </a:avLst>
          </a:prstGeom>
          <a:solidFill>
            <a:schemeClr val="bg1"/>
          </a:solidFill>
          <a:ln w="6350">
            <a:solidFill>
              <a:schemeClr val="tx1"/>
            </a:solidFill>
            <a:miter lim="800000"/>
            <a:headEn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0"/>
              </a:spcBef>
              <a:spcAft>
                <a:spcPct val="0"/>
              </a:spcAft>
            </a:pPr>
            <a:r>
              <a:rPr lang="en-US" altLang="en-US" sz="1400" b="1" dirty="0">
                <a:solidFill>
                  <a:srgbClr val="000000"/>
                </a:solidFill>
                <a:latin typeface="Arial" panose="020B0604020202020204" pitchFamily="34" charset="0"/>
                <a:cs typeface="Arial" panose="020B0604020202020204" pitchFamily="34" charset="0"/>
              </a:rPr>
              <a:t>Skill Categories</a:t>
            </a:r>
            <a:r>
              <a:rPr lang="en-US" altLang="en-US" sz="1400" dirty="0">
                <a:solidFill>
                  <a:srgbClr val="000000"/>
                </a:solidFill>
                <a:latin typeface="Arial" panose="020B0604020202020204" pitchFamily="34" charset="0"/>
                <a:cs typeface="Arial" panose="020B0604020202020204" pitchFamily="34" charset="0"/>
              </a:rPr>
              <a:t>, are major business competencies. They are well defined in the Industry and represent the first point of planning for </a:t>
            </a:r>
            <a:r>
              <a:rPr lang="en-US" altLang="en-US" sz="1400" dirty="0" err="1">
                <a:solidFill>
                  <a:srgbClr val="000000"/>
                </a:solidFill>
                <a:latin typeface="Arial" panose="020B0604020202020204" pitchFamily="34" charset="0"/>
                <a:cs typeface="Arial" panose="020B0604020202020204" pitchFamily="34" charset="0"/>
              </a:rPr>
              <a:t>ai</a:t>
            </a:r>
            <a:r>
              <a:rPr lang="en-US" altLang="en-US" sz="1400" dirty="0">
                <a:solidFill>
                  <a:srgbClr val="000000"/>
                </a:solidFill>
                <a:latin typeface="Arial" panose="020B0604020202020204" pitchFamily="34" charset="0"/>
                <a:cs typeface="Arial" panose="020B0604020202020204" pitchFamily="34" charset="0"/>
              </a:rPr>
              <a:t> applications</a:t>
            </a:r>
          </a:p>
        </p:txBody>
      </p:sp>
      <p:sp>
        <p:nvSpPr>
          <p:cNvPr id="1652784" name="AutoShape 48">
            <a:extLst>
              <a:ext uri="{FF2B5EF4-FFF2-40B4-BE49-F238E27FC236}">
                <a16:creationId xmlns:a16="http://schemas.microsoft.com/office/drawing/2014/main" id="{86236BEA-AAD9-4830-83B7-0C58B0729A87}"/>
              </a:ext>
            </a:extLst>
          </p:cNvPr>
          <p:cNvSpPr>
            <a:spLocks/>
          </p:cNvSpPr>
          <p:nvPr/>
        </p:nvSpPr>
        <p:spPr bwMode="auto">
          <a:xfrm>
            <a:off x="1894788" y="3365369"/>
            <a:ext cx="3189975" cy="3091992"/>
          </a:xfrm>
          <a:prstGeom prst="borderCallout2">
            <a:avLst>
              <a:gd name="adj1" fmla="val 4991"/>
              <a:gd name="adj2" fmla="val 102403"/>
              <a:gd name="adj3" fmla="val 4991"/>
              <a:gd name="adj4" fmla="val 110819"/>
              <a:gd name="adj5" fmla="val 26264"/>
              <a:gd name="adj6" fmla="val 119639"/>
            </a:avLst>
          </a:prstGeom>
          <a:solidFill>
            <a:schemeClr val="bg1"/>
          </a:solidFill>
          <a:ln w="6350">
            <a:solidFill>
              <a:schemeClr val="tx1"/>
            </a:solidFill>
            <a:miter lim="800000"/>
            <a:headEn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a:solidFill>
                  <a:schemeClr val="tx1"/>
                </a:solidFill>
                <a:latin typeface="Arial" panose="020B0604020202020204" pitchFamily="34" charset="0"/>
                <a:cs typeface="Arial" panose="020B0604020202020204" pitchFamily="34" charset="0"/>
              </a:defRPr>
            </a:lvl1pPr>
            <a:lvl2pPr marL="355600" indent="-176213"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Clr>
                <a:srgbClr val="7889FB"/>
              </a:buClr>
            </a:pPr>
            <a:r>
              <a:rPr lang="en-US" altLang="en-US" sz="1400" dirty="0">
                <a:solidFill>
                  <a:srgbClr val="000000"/>
                </a:solidFill>
              </a:rPr>
              <a:t>An </a:t>
            </a:r>
            <a:r>
              <a:rPr lang="en-US" altLang="en-US" sz="1400" b="1" dirty="0">
                <a:solidFill>
                  <a:srgbClr val="000000"/>
                </a:solidFill>
              </a:rPr>
              <a:t>Operational Level</a:t>
            </a:r>
            <a:r>
              <a:rPr lang="en-US" altLang="en-US" sz="1400" dirty="0">
                <a:solidFill>
                  <a:srgbClr val="000000"/>
                </a:solidFill>
              </a:rPr>
              <a:t> characterizes the scope of decision making. The three levels used in CBM are support, analyze (monitor) and direct interactions</a:t>
            </a:r>
          </a:p>
          <a:p>
            <a:pPr lvl="1" fontAlgn="base">
              <a:spcBef>
                <a:spcPct val="0"/>
              </a:spcBef>
              <a:spcAft>
                <a:spcPct val="0"/>
              </a:spcAft>
              <a:buClr>
                <a:srgbClr val="7889FB"/>
              </a:buClr>
              <a:buFont typeface="Wingdings" panose="05000000000000000000" pitchFamily="2" charset="2"/>
              <a:buChar char="§"/>
            </a:pPr>
            <a:r>
              <a:rPr lang="en-US" altLang="en-US" sz="1400" dirty="0">
                <a:solidFill>
                  <a:srgbClr val="000000"/>
                </a:solidFill>
              </a:rPr>
              <a:t>Interactions are about engagement</a:t>
            </a:r>
          </a:p>
          <a:p>
            <a:pPr lvl="1" fontAlgn="base">
              <a:spcBef>
                <a:spcPct val="0"/>
              </a:spcBef>
              <a:spcAft>
                <a:spcPct val="0"/>
              </a:spcAft>
              <a:buClr>
                <a:srgbClr val="7889FB"/>
              </a:buClr>
              <a:buFont typeface="Wingdings" panose="05000000000000000000" pitchFamily="2" charset="2"/>
              <a:buChar char="§"/>
            </a:pPr>
            <a:r>
              <a:rPr lang="en-US" altLang="en-US" sz="1400" dirty="0">
                <a:solidFill>
                  <a:srgbClr val="000000"/>
                </a:solidFill>
              </a:rPr>
              <a:t>Analytics is about monitoring, managing exceptions and tactical decision making</a:t>
            </a:r>
          </a:p>
          <a:p>
            <a:pPr lvl="1" fontAlgn="base">
              <a:spcBef>
                <a:spcPct val="0"/>
              </a:spcBef>
              <a:spcAft>
                <a:spcPct val="0"/>
              </a:spcAft>
              <a:buClr>
                <a:srgbClr val="7889FB"/>
              </a:buClr>
              <a:buFont typeface="Wingdings" panose="05000000000000000000" pitchFamily="2" charset="2"/>
              <a:buChar char="§"/>
            </a:pPr>
            <a:r>
              <a:rPr lang="en-US" altLang="en-US" sz="1400" dirty="0">
                <a:solidFill>
                  <a:srgbClr val="000000"/>
                </a:solidFill>
              </a:rPr>
              <a:t>Support is about the myriad planning functions within an organization</a:t>
            </a:r>
          </a:p>
        </p:txBody>
      </p:sp>
    </p:spTree>
    <p:extLst>
      <p:ext uri="{BB962C8B-B14F-4D97-AF65-F5344CB8AC3E}">
        <p14:creationId xmlns:p14="http://schemas.microsoft.com/office/powerpoint/2010/main" val="386013053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lide Number Placeholder 2">
            <a:extLst>
              <a:ext uri="{FF2B5EF4-FFF2-40B4-BE49-F238E27FC236}">
                <a16:creationId xmlns:a16="http://schemas.microsoft.com/office/drawing/2014/main" id="{80A8FF67-56AD-41F6-97E6-593EA96807F8}"/>
              </a:ext>
            </a:extLst>
          </p:cNvPr>
          <p:cNvSpPr>
            <a:spLocks noGrp="1"/>
          </p:cNvSpPr>
          <p:nvPr>
            <p:ph type="sldNum" sz="quarter" idx="10"/>
          </p:nvPr>
        </p:nvSpPr>
        <p:spPr/>
        <p:txBody>
          <a:bodyPr/>
          <a:lstStyle/>
          <a:p>
            <a:fld id="{EBD2AE56-D64A-45E6-AB6C-713F9DEE6EE2}" type="slidenum">
              <a:rPr lang="en-US" altLang="en-US"/>
              <a:pPr/>
              <a:t>4</a:t>
            </a:fld>
            <a:endParaRPr lang="en-US" altLang="en-US"/>
          </a:p>
        </p:txBody>
      </p:sp>
      <p:sp>
        <p:nvSpPr>
          <p:cNvPr id="109654" name="Rectangle 86">
            <a:extLst>
              <a:ext uri="{FF2B5EF4-FFF2-40B4-BE49-F238E27FC236}">
                <a16:creationId xmlns:a16="http://schemas.microsoft.com/office/drawing/2014/main" id="{3191D74B-D912-4C96-AC29-71EEFA0A22C2}"/>
              </a:ext>
            </a:extLst>
          </p:cNvPr>
          <p:cNvSpPr>
            <a:spLocks noGrp="1" noChangeArrowheads="1"/>
          </p:cNvSpPr>
          <p:nvPr>
            <p:ph type="title"/>
          </p:nvPr>
        </p:nvSpPr>
        <p:spPr>
          <a:xfrm>
            <a:off x="612759" y="541600"/>
            <a:ext cx="8990012" cy="576262"/>
          </a:xfrm>
        </p:spPr>
        <p:txBody>
          <a:bodyPr/>
          <a:lstStyle/>
          <a:p>
            <a:r>
              <a:rPr lang="en-US" altLang="en-US" sz="2400" dirty="0"/>
              <a:t>Component Business Model    </a:t>
            </a:r>
          </a:p>
        </p:txBody>
      </p:sp>
      <p:sp>
        <p:nvSpPr>
          <p:cNvPr id="109656" name="Rectangle 88">
            <a:extLst>
              <a:ext uri="{FF2B5EF4-FFF2-40B4-BE49-F238E27FC236}">
                <a16:creationId xmlns:a16="http://schemas.microsoft.com/office/drawing/2014/main" id="{8EAADD9A-751F-4055-8FED-EAAF762FAE44}"/>
              </a:ext>
            </a:extLst>
          </p:cNvPr>
          <p:cNvSpPr>
            <a:spLocks noChangeArrowheads="1"/>
          </p:cNvSpPr>
          <p:nvPr/>
        </p:nvSpPr>
        <p:spPr bwMode="auto">
          <a:xfrm>
            <a:off x="4038601" y="2446338"/>
            <a:ext cx="6346825" cy="3852862"/>
          </a:xfrm>
          <a:prstGeom prst="rect">
            <a:avLst/>
          </a:prstGeom>
          <a:solidFill>
            <a:srgbClr val="6E7DBC"/>
          </a:solidFill>
          <a:ln w="9525">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57" name="Rectangle 89">
            <a:extLst>
              <a:ext uri="{FF2B5EF4-FFF2-40B4-BE49-F238E27FC236}">
                <a16:creationId xmlns:a16="http://schemas.microsoft.com/office/drawing/2014/main" id="{A1B59EFC-133D-4120-89AB-FB2E0D36A756}"/>
              </a:ext>
            </a:extLst>
          </p:cNvPr>
          <p:cNvSpPr>
            <a:spLocks noChangeArrowheads="1"/>
          </p:cNvSpPr>
          <p:nvPr/>
        </p:nvSpPr>
        <p:spPr bwMode="auto">
          <a:xfrm>
            <a:off x="3276600" y="2438400"/>
            <a:ext cx="762000" cy="3860800"/>
          </a:xfrm>
          <a:prstGeom prst="rect">
            <a:avLst/>
          </a:prstGeom>
          <a:solidFill>
            <a:srgbClr val="6E7DBC"/>
          </a:solidFill>
          <a:ln w="9525">
            <a:solidFill>
              <a:srgbClr val="EAEAEA"/>
            </a:solidFill>
            <a:miter lim="800000"/>
            <a:headEnd/>
            <a:tailEnd/>
          </a:ln>
        </p:spPr>
        <p:txBody>
          <a:bodyPr/>
          <a:lstStyle/>
          <a:p>
            <a:endParaRPr lang="en-US"/>
          </a:p>
        </p:txBody>
      </p:sp>
      <p:sp>
        <p:nvSpPr>
          <p:cNvPr id="109658" name="Line 90">
            <a:extLst>
              <a:ext uri="{FF2B5EF4-FFF2-40B4-BE49-F238E27FC236}">
                <a16:creationId xmlns:a16="http://schemas.microsoft.com/office/drawing/2014/main" id="{5B7676AD-3046-4E2E-B9AE-1BB863C13C5A}"/>
              </a:ext>
            </a:extLst>
          </p:cNvPr>
          <p:cNvSpPr>
            <a:spLocks noChangeShapeType="1"/>
          </p:cNvSpPr>
          <p:nvPr/>
        </p:nvSpPr>
        <p:spPr bwMode="auto">
          <a:xfrm>
            <a:off x="3276601" y="3462338"/>
            <a:ext cx="7104063" cy="0"/>
          </a:xfrm>
          <a:prstGeom prst="line">
            <a:avLst/>
          </a:prstGeom>
          <a:noFill/>
          <a:ln w="9525">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109659" name="Line 91">
            <a:extLst>
              <a:ext uri="{FF2B5EF4-FFF2-40B4-BE49-F238E27FC236}">
                <a16:creationId xmlns:a16="http://schemas.microsoft.com/office/drawing/2014/main" id="{18E5DCD4-C830-4AF6-88E0-B44D8DD8FB54}"/>
              </a:ext>
            </a:extLst>
          </p:cNvPr>
          <p:cNvSpPr>
            <a:spLocks noChangeShapeType="1"/>
          </p:cNvSpPr>
          <p:nvPr/>
        </p:nvSpPr>
        <p:spPr bwMode="auto">
          <a:xfrm>
            <a:off x="3276601" y="4643438"/>
            <a:ext cx="7104063" cy="0"/>
          </a:xfrm>
          <a:prstGeom prst="line">
            <a:avLst/>
          </a:prstGeom>
          <a:noFill/>
          <a:ln w="9525">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109660" name="Rectangle 92">
            <a:extLst>
              <a:ext uri="{FF2B5EF4-FFF2-40B4-BE49-F238E27FC236}">
                <a16:creationId xmlns:a16="http://schemas.microsoft.com/office/drawing/2014/main" id="{BF1BBB96-6FF8-49CF-AE99-8314B1AE3300}"/>
              </a:ext>
            </a:extLst>
          </p:cNvPr>
          <p:cNvSpPr>
            <a:spLocks noChangeArrowheads="1"/>
          </p:cNvSpPr>
          <p:nvPr/>
        </p:nvSpPr>
        <p:spPr bwMode="auto">
          <a:xfrm>
            <a:off x="3410749" y="2900363"/>
            <a:ext cx="49212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EAEAEA"/>
                </a:solidFill>
                <a:miter lim="800000"/>
                <a:headEnd/>
                <a:tailEnd/>
              </a14:hiddenLine>
            </a:ext>
          </a:extLst>
        </p:spPr>
        <p:txBody>
          <a:bodyPr wrap="none" lIns="0" tIns="0" rIns="0" bIns="0">
            <a:spAutoFit/>
          </a:bodyPr>
          <a:lstStyle/>
          <a:p>
            <a:pPr algn="ctr">
              <a:buClrTx/>
              <a:buFont typeface="Wingdings" panose="05000000000000000000" pitchFamily="2" charset="2"/>
              <a:buNone/>
            </a:pPr>
            <a:r>
              <a:rPr lang="en-US" altLang="en-US" sz="1000" b="1" dirty="0"/>
              <a:t>Support</a:t>
            </a:r>
            <a:endParaRPr lang="en-US" altLang="en-US" dirty="0"/>
          </a:p>
        </p:txBody>
      </p:sp>
      <p:sp>
        <p:nvSpPr>
          <p:cNvPr id="109661" name="Rectangle 93">
            <a:extLst>
              <a:ext uri="{FF2B5EF4-FFF2-40B4-BE49-F238E27FC236}">
                <a16:creationId xmlns:a16="http://schemas.microsoft.com/office/drawing/2014/main" id="{8B1957B6-B2F4-4C9C-AA1A-B8A16E305FEB}"/>
              </a:ext>
            </a:extLst>
          </p:cNvPr>
          <p:cNvSpPr>
            <a:spLocks noChangeArrowheads="1"/>
          </p:cNvSpPr>
          <p:nvPr/>
        </p:nvSpPr>
        <p:spPr bwMode="auto">
          <a:xfrm>
            <a:off x="3372283" y="3963988"/>
            <a:ext cx="567463"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EAEAEA"/>
                </a:solidFill>
                <a:miter lim="800000"/>
                <a:headEnd/>
                <a:tailEnd/>
              </a14:hiddenLine>
            </a:ext>
          </a:extLst>
        </p:spPr>
        <p:txBody>
          <a:bodyPr wrap="none" lIns="0" tIns="0" rIns="0" bIns="0">
            <a:spAutoFit/>
          </a:bodyPr>
          <a:lstStyle/>
          <a:p>
            <a:pPr algn="ctr">
              <a:buClrTx/>
              <a:buFont typeface="Wingdings" panose="05000000000000000000" pitchFamily="2" charset="2"/>
              <a:buNone/>
            </a:pPr>
            <a:r>
              <a:rPr lang="en-US" altLang="en-US" sz="1000" b="1" dirty="0"/>
              <a:t>Analytics</a:t>
            </a:r>
            <a:endParaRPr lang="en-US" altLang="en-US" dirty="0"/>
          </a:p>
        </p:txBody>
      </p:sp>
      <p:sp>
        <p:nvSpPr>
          <p:cNvPr id="109662" name="Rectangle 94">
            <a:extLst>
              <a:ext uri="{FF2B5EF4-FFF2-40B4-BE49-F238E27FC236}">
                <a16:creationId xmlns:a16="http://schemas.microsoft.com/office/drawing/2014/main" id="{312FF32A-C4C7-45D8-A8EA-DF2FAFBC0EF6}"/>
              </a:ext>
            </a:extLst>
          </p:cNvPr>
          <p:cNvSpPr>
            <a:spLocks noChangeArrowheads="1"/>
          </p:cNvSpPr>
          <p:nvPr/>
        </p:nvSpPr>
        <p:spPr bwMode="auto">
          <a:xfrm>
            <a:off x="3425976" y="5276850"/>
            <a:ext cx="46166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EAEAEA"/>
                </a:solidFill>
                <a:miter lim="800000"/>
                <a:headEnd/>
                <a:tailEnd/>
              </a14:hiddenLine>
            </a:ext>
          </a:extLst>
        </p:spPr>
        <p:txBody>
          <a:bodyPr wrap="none" lIns="0" tIns="0" rIns="0" bIns="0">
            <a:spAutoFit/>
          </a:bodyPr>
          <a:lstStyle/>
          <a:p>
            <a:pPr algn="ctr">
              <a:buClrTx/>
              <a:buFont typeface="Wingdings" panose="05000000000000000000" pitchFamily="2" charset="2"/>
              <a:buNone/>
            </a:pPr>
            <a:r>
              <a:rPr lang="en-US" altLang="en-US" sz="1000" b="1" dirty="0"/>
              <a:t>Interact</a:t>
            </a:r>
            <a:endParaRPr lang="en-US" altLang="en-US" dirty="0"/>
          </a:p>
        </p:txBody>
      </p:sp>
      <p:sp>
        <p:nvSpPr>
          <p:cNvPr id="109663" name="Rectangle 95">
            <a:extLst>
              <a:ext uri="{FF2B5EF4-FFF2-40B4-BE49-F238E27FC236}">
                <a16:creationId xmlns:a16="http://schemas.microsoft.com/office/drawing/2014/main" id="{EF0684CB-4D91-49E2-9580-5FE58C516997}"/>
              </a:ext>
            </a:extLst>
          </p:cNvPr>
          <p:cNvSpPr>
            <a:spLocks noChangeArrowheads="1"/>
          </p:cNvSpPr>
          <p:nvPr/>
        </p:nvSpPr>
        <p:spPr bwMode="auto">
          <a:xfrm>
            <a:off x="4038601" y="2016126"/>
            <a:ext cx="6346825" cy="430213"/>
          </a:xfrm>
          <a:prstGeom prst="rect">
            <a:avLst/>
          </a:prstGeom>
          <a:solidFill>
            <a:srgbClr val="6E7DBC"/>
          </a:solidFill>
          <a:ln w="9525">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64" name="Rectangle 96">
            <a:extLst>
              <a:ext uri="{FF2B5EF4-FFF2-40B4-BE49-F238E27FC236}">
                <a16:creationId xmlns:a16="http://schemas.microsoft.com/office/drawing/2014/main" id="{6F07370D-20B0-4DDC-89B4-9F576C84E990}"/>
              </a:ext>
            </a:extLst>
          </p:cNvPr>
          <p:cNvSpPr>
            <a:spLocks noChangeArrowheads="1"/>
          </p:cNvSpPr>
          <p:nvPr/>
        </p:nvSpPr>
        <p:spPr bwMode="auto">
          <a:xfrm>
            <a:off x="5541426" y="2098676"/>
            <a:ext cx="767839"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EAEAEA"/>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lnSpc>
                <a:spcPct val="90000"/>
              </a:lnSpc>
              <a:buClrTx/>
              <a:buFont typeface="Wingdings" panose="05000000000000000000" pitchFamily="2" charset="2"/>
              <a:buNone/>
            </a:pPr>
            <a:r>
              <a:rPr lang="en-US" altLang="en-US" sz="1000" b="1"/>
              <a:t>Customer</a:t>
            </a:r>
          </a:p>
          <a:p>
            <a:pPr algn="ctr">
              <a:lnSpc>
                <a:spcPct val="90000"/>
              </a:lnSpc>
              <a:buClrTx/>
              <a:buFont typeface="Wingdings" panose="05000000000000000000" pitchFamily="2" charset="2"/>
              <a:buNone/>
            </a:pPr>
            <a:r>
              <a:rPr lang="en-US" altLang="en-US" sz="1000" b="1"/>
              <a:t>Relationship</a:t>
            </a:r>
            <a:endParaRPr lang="en-US" altLang="en-US" sz="1000"/>
          </a:p>
        </p:txBody>
      </p:sp>
      <p:sp>
        <p:nvSpPr>
          <p:cNvPr id="109665" name="Rectangle 97">
            <a:extLst>
              <a:ext uri="{FF2B5EF4-FFF2-40B4-BE49-F238E27FC236}">
                <a16:creationId xmlns:a16="http://schemas.microsoft.com/office/drawing/2014/main" id="{9CCE481B-4CBD-4DE6-9B4E-00EF6EF964EE}"/>
              </a:ext>
            </a:extLst>
          </p:cNvPr>
          <p:cNvSpPr>
            <a:spLocks noChangeArrowheads="1"/>
          </p:cNvSpPr>
          <p:nvPr/>
        </p:nvSpPr>
        <p:spPr bwMode="auto">
          <a:xfrm>
            <a:off x="6771180" y="2154239"/>
            <a:ext cx="883255" cy="138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EAEAEA"/>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lnSpc>
                <a:spcPct val="90000"/>
              </a:lnSpc>
              <a:buClrTx/>
              <a:buFont typeface="Wingdings" panose="05000000000000000000" pitchFamily="2" charset="2"/>
              <a:buNone/>
            </a:pPr>
            <a:r>
              <a:rPr lang="en-US" altLang="en-US" sz="1000" b="1"/>
              <a:t>Manufacturing</a:t>
            </a:r>
            <a:endParaRPr lang="en-US" altLang="en-US" sz="1000"/>
          </a:p>
        </p:txBody>
      </p:sp>
      <p:sp>
        <p:nvSpPr>
          <p:cNvPr id="109666" name="Rectangle 98">
            <a:extLst>
              <a:ext uri="{FF2B5EF4-FFF2-40B4-BE49-F238E27FC236}">
                <a16:creationId xmlns:a16="http://schemas.microsoft.com/office/drawing/2014/main" id="{7E6C9DFE-D154-49DE-8B8E-F6BC76AED50F}"/>
              </a:ext>
            </a:extLst>
          </p:cNvPr>
          <p:cNvSpPr>
            <a:spLocks noChangeArrowheads="1"/>
          </p:cNvSpPr>
          <p:nvPr/>
        </p:nvSpPr>
        <p:spPr bwMode="auto">
          <a:xfrm>
            <a:off x="8002777" y="2098676"/>
            <a:ext cx="945772"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EAEAEA"/>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lnSpc>
                <a:spcPct val="90000"/>
              </a:lnSpc>
              <a:buClrTx/>
              <a:buFont typeface="Wingdings" panose="05000000000000000000" pitchFamily="2" charset="2"/>
              <a:buNone/>
            </a:pPr>
            <a:r>
              <a:rPr lang="en-US" altLang="en-US" sz="1000" b="1"/>
              <a:t>Supply Chain &amp;</a:t>
            </a:r>
          </a:p>
          <a:p>
            <a:pPr algn="ctr">
              <a:lnSpc>
                <a:spcPct val="90000"/>
              </a:lnSpc>
              <a:buClrTx/>
              <a:buFont typeface="Wingdings" panose="05000000000000000000" pitchFamily="2" charset="2"/>
              <a:buNone/>
            </a:pPr>
            <a:r>
              <a:rPr lang="en-US" altLang="en-US" sz="1000" b="1"/>
              <a:t>Distribution</a:t>
            </a:r>
            <a:endParaRPr lang="en-US" altLang="en-US" sz="1000"/>
          </a:p>
        </p:txBody>
      </p:sp>
      <p:sp>
        <p:nvSpPr>
          <p:cNvPr id="109667" name="Rectangle 99">
            <a:extLst>
              <a:ext uri="{FF2B5EF4-FFF2-40B4-BE49-F238E27FC236}">
                <a16:creationId xmlns:a16="http://schemas.microsoft.com/office/drawing/2014/main" id="{4E9E92B0-A2DE-45D2-B8D8-22288A91C887}"/>
              </a:ext>
            </a:extLst>
          </p:cNvPr>
          <p:cNvSpPr>
            <a:spLocks noChangeArrowheads="1"/>
          </p:cNvSpPr>
          <p:nvPr/>
        </p:nvSpPr>
        <p:spPr bwMode="auto">
          <a:xfrm>
            <a:off x="9285678" y="2098676"/>
            <a:ext cx="904094"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EAEAEA"/>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lnSpc>
                <a:spcPct val="90000"/>
              </a:lnSpc>
              <a:buClrTx/>
              <a:buFont typeface="Wingdings" panose="05000000000000000000" pitchFamily="2" charset="2"/>
              <a:buNone/>
            </a:pPr>
            <a:r>
              <a:rPr lang="en-US" altLang="en-US" sz="1000" b="1"/>
              <a:t>Business</a:t>
            </a:r>
          </a:p>
          <a:p>
            <a:pPr algn="ctr">
              <a:lnSpc>
                <a:spcPct val="90000"/>
              </a:lnSpc>
              <a:buClrTx/>
              <a:buFont typeface="Wingdings" panose="05000000000000000000" pitchFamily="2" charset="2"/>
              <a:buNone/>
            </a:pPr>
            <a:r>
              <a:rPr lang="en-US" altLang="en-US" sz="1000" b="1"/>
              <a:t>Administration</a:t>
            </a:r>
            <a:endParaRPr lang="en-US" altLang="en-US" sz="1000"/>
          </a:p>
        </p:txBody>
      </p:sp>
      <p:sp>
        <p:nvSpPr>
          <p:cNvPr id="109668" name="Line 100">
            <a:extLst>
              <a:ext uri="{FF2B5EF4-FFF2-40B4-BE49-F238E27FC236}">
                <a16:creationId xmlns:a16="http://schemas.microsoft.com/office/drawing/2014/main" id="{37959E5D-13BB-4A54-9CA1-3A0640A9EDE0}"/>
              </a:ext>
            </a:extLst>
          </p:cNvPr>
          <p:cNvSpPr>
            <a:spLocks noChangeShapeType="1"/>
          </p:cNvSpPr>
          <p:nvPr/>
        </p:nvSpPr>
        <p:spPr bwMode="auto">
          <a:xfrm flipV="1">
            <a:off x="5313363" y="2011364"/>
            <a:ext cx="0" cy="4287837"/>
          </a:xfrm>
          <a:prstGeom prst="line">
            <a:avLst/>
          </a:prstGeom>
          <a:noFill/>
          <a:ln w="9525">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109669" name="Line 101">
            <a:extLst>
              <a:ext uri="{FF2B5EF4-FFF2-40B4-BE49-F238E27FC236}">
                <a16:creationId xmlns:a16="http://schemas.microsoft.com/office/drawing/2014/main" id="{83430706-BE51-4F1F-999C-53D580B44C44}"/>
              </a:ext>
            </a:extLst>
          </p:cNvPr>
          <p:cNvSpPr>
            <a:spLocks noChangeShapeType="1"/>
          </p:cNvSpPr>
          <p:nvPr/>
        </p:nvSpPr>
        <p:spPr bwMode="auto">
          <a:xfrm flipV="1">
            <a:off x="6581775" y="2008188"/>
            <a:ext cx="0" cy="4291012"/>
          </a:xfrm>
          <a:prstGeom prst="line">
            <a:avLst/>
          </a:prstGeom>
          <a:noFill/>
          <a:ln w="9525">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109670" name="Line 102">
            <a:extLst>
              <a:ext uri="{FF2B5EF4-FFF2-40B4-BE49-F238E27FC236}">
                <a16:creationId xmlns:a16="http://schemas.microsoft.com/office/drawing/2014/main" id="{7DE62371-B2C4-4AE3-9281-86E840444D33}"/>
              </a:ext>
            </a:extLst>
          </p:cNvPr>
          <p:cNvSpPr>
            <a:spLocks noChangeShapeType="1"/>
          </p:cNvSpPr>
          <p:nvPr/>
        </p:nvSpPr>
        <p:spPr bwMode="auto">
          <a:xfrm flipV="1">
            <a:off x="7858125" y="2009776"/>
            <a:ext cx="0" cy="4289425"/>
          </a:xfrm>
          <a:prstGeom prst="line">
            <a:avLst/>
          </a:prstGeom>
          <a:noFill/>
          <a:ln w="9525">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109671" name="Line 103">
            <a:extLst>
              <a:ext uri="{FF2B5EF4-FFF2-40B4-BE49-F238E27FC236}">
                <a16:creationId xmlns:a16="http://schemas.microsoft.com/office/drawing/2014/main" id="{C7519230-A0E2-4E08-A179-9773DF58924A}"/>
              </a:ext>
            </a:extLst>
          </p:cNvPr>
          <p:cNvSpPr>
            <a:spLocks noChangeShapeType="1"/>
          </p:cNvSpPr>
          <p:nvPr/>
        </p:nvSpPr>
        <p:spPr bwMode="auto">
          <a:xfrm flipV="1">
            <a:off x="9118600" y="2011364"/>
            <a:ext cx="0" cy="4287837"/>
          </a:xfrm>
          <a:prstGeom prst="line">
            <a:avLst/>
          </a:prstGeom>
          <a:noFill/>
          <a:ln w="9525">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109672" name="Text Box 104">
            <a:extLst>
              <a:ext uri="{FF2B5EF4-FFF2-40B4-BE49-F238E27FC236}">
                <a16:creationId xmlns:a16="http://schemas.microsoft.com/office/drawing/2014/main" id="{4845D275-3D29-479D-A2A2-34B692D452E0}"/>
              </a:ext>
            </a:extLst>
          </p:cNvPr>
          <p:cNvSpPr txBox="1">
            <a:spLocks noChangeArrowheads="1"/>
          </p:cNvSpPr>
          <p:nvPr/>
        </p:nvSpPr>
        <p:spPr bwMode="auto">
          <a:xfrm>
            <a:off x="716438" y="1037228"/>
            <a:ext cx="4440025"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Font typeface="Wingdings" panose="05000000000000000000" pitchFamily="2" charset="2"/>
              <a:buNone/>
            </a:pPr>
            <a:r>
              <a:rPr lang="en-US" altLang="en-US" b="1" i="1" dirty="0">
                <a:solidFill>
                  <a:srgbClr val="FF0000"/>
                </a:solidFill>
              </a:rPr>
              <a:t>Example: CPG Industry</a:t>
            </a:r>
          </a:p>
        </p:txBody>
      </p:sp>
      <p:sp>
        <p:nvSpPr>
          <p:cNvPr id="109673" name="Rectangle 105">
            <a:extLst>
              <a:ext uri="{FF2B5EF4-FFF2-40B4-BE49-F238E27FC236}">
                <a16:creationId xmlns:a16="http://schemas.microsoft.com/office/drawing/2014/main" id="{B3BFA1C7-0D64-4450-A6B1-1331F8C45020}"/>
              </a:ext>
            </a:extLst>
          </p:cNvPr>
          <p:cNvSpPr>
            <a:spLocks noChangeArrowheads="1"/>
          </p:cNvSpPr>
          <p:nvPr/>
        </p:nvSpPr>
        <p:spPr bwMode="auto">
          <a:xfrm>
            <a:off x="4106864" y="2505076"/>
            <a:ext cx="1157287" cy="449263"/>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Category/Brand </a:t>
            </a:r>
            <a:br>
              <a:rPr lang="en-US" altLang="en-US" sz="800" dirty="0"/>
            </a:br>
            <a:r>
              <a:rPr lang="en-US" altLang="en-US" sz="800" dirty="0"/>
              <a:t>Strategy</a:t>
            </a:r>
          </a:p>
        </p:txBody>
      </p:sp>
      <p:sp>
        <p:nvSpPr>
          <p:cNvPr id="109674" name="Rectangle 106">
            <a:extLst>
              <a:ext uri="{FF2B5EF4-FFF2-40B4-BE49-F238E27FC236}">
                <a16:creationId xmlns:a16="http://schemas.microsoft.com/office/drawing/2014/main" id="{93F684C9-1BBD-43DA-8C6A-579ECBB79805}"/>
              </a:ext>
            </a:extLst>
          </p:cNvPr>
          <p:cNvSpPr>
            <a:spLocks noChangeArrowheads="1"/>
          </p:cNvSpPr>
          <p:nvPr/>
        </p:nvSpPr>
        <p:spPr bwMode="auto">
          <a:xfrm>
            <a:off x="4106864" y="3495676"/>
            <a:ext cx="1157287" cy="309563"/>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Brand P&amp;L </a:t>
            </a:r>
          </a:p>
          <a:p>
            <a:pPr algn="ctr" eaLnBrk="0" hangingPunct="0">
              <a:lnSpc>
                <a:spcPct val="90000"/>
              </a:lnSpc>
              <a:buClrTx/>
              <a:buFontTx/>
              <a:buNone/>
            </a:pPr>
            <a:r>
              <a:rPr lang="en-US" altLang="en-US" sz="800" dirty="0"/>
              <a:t>Management</a:t>
            </a:r>
          </a:p>
        </p:txBody>
      </p:sp>
      <p:sp>
        <p:nvSpPr>
          <p:cNvPr id="109675" name="Rectangle 107">
            <a:extLst>
              <a:ext uri="{FF2B5EF4-FFF2-40B4-BE49-F238E27FC236}">
                <a16:creationId xmlns:a16="http://schemas.microsoft.com/office/drawing/2014/main" id="{2073A052-EFA2-48F9-8068-F00702913FE3}"/>
              </a:ext>
            </a:extLst>
          </p:cNvPr>
          <p:cNvSpPr>
            <a:spLocks noChangeArrowheads="1"/>
          </p:cNvSpPr>
          <p:nvPr/>
        </p:nvSpPr>
        <p:spPr bwMode="auto">
          <a:xfrm>
            <a:off x="4106864" y="3821114"/>
            <a:ext cx="1157287" cy="307975"/>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Matching Supply </a:t>
            </a:r>
            <a:br>
              <a:rPr lang="en-US" altLang="en-US" sz="800" dirty="0"/>
            </a:br>
            <a:r>
              <a:rPr lang="en-US" altLang="en-US" sz="800" dirty="0"/>
              <a:t>and Demand</a:t>
            </a:r>
          </a:p>
        </p:txBody>
      </p:sp>
      <p:sp>
        <p:nvSpPr>
          <p:cNvPr id="109676" name="Rectangle 108">
            <a:extLst>
              <a:ext uri="{FF2B5EF4-FFF2-40B4-BE49-F238E27FC236}">
                <a16:creationId xmlns:a16="http://schemas.microsoft.com/office/drawing/2014/main" id="{172DF91B-CD3C-43B5-860D-F2C757D577BB}"/>
              </a:ext>
            </a:extLst>
          </p:cNvPr>
          <p:cNvSpPr>
            <a:spLocks noChangeArrowheads="1"/>
          </p:cNvSpPr>
          <p:nvPr/>
        </p:nvSpPr>
        <p:spPr bwMode="auto">
          <a:xfrm>
            <a:off x="4106864" y="4144963"/>
            <a:ext cx="1157287" cy="309562"/>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Marketing Development &amp; Effectiveness</a:t>
            </a:r>
          </a:p>
        </p:txBody>
      </p:sp>
      <p:sp>
        <p:nvSpPr>
          <p:cNvPr id="109677" name="Rectangle 109">
            <a:extLst>
              <a:ext uri="{FF2B5EF4-FFF2-40B4-BE49-F238E27FC236}">
                <a16:creationId xmlns:a16="http://schemas.microsoft.com/office/drawing/2014/main" id="{C6752D99-254D-461A-8DC5-1BDB750B6267}"/>
              </a:ext>
            </a:extLst>
          </p:cNvPr>
          <p:cNvSpPr>
            <a:spLocks noChangeArrowheads="1"/>
          </p:cNvSpPr>
          <p:nvPr/>
        </p:nvSpPr>
        <p:spPr bwMode="auto">
          <a:xfrm>
            <a:off x="4106864" y="4470400"/>
            <a:ext cx="1157287" cy="311150"/>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Product Ideation</a:t>
            </a:r>
          </a:p>
        </p:txBody>
      </p:sp>
      <p:sp>
        <p:nvSpPr>
          <p:cNvPr id="109678" name="Rectangle 110">
            <a:extLst>
              <a:ext uri="{FF2B5EF4-FFF2-40B4-BE49-F238E27FC236}">
                <a16:creationId xmlns:a16="http://schemas.microsoft.com/office/drawing/2014/main" id="{273989DB-EC08-4C52-929D-958C639E1F3D}"/>
              </a:ext>
            </a:extLst>
          </p:cNvPr>
          <p:cNvSpPr>
            <a:spLocks noChangeArrowheads="1"/>
          </p:cNvSpPr>
          <p:nvPr/>
        </p:nvSpPr>
        <p:spPr bwMode="auto">
          <a:xfrm>
            <a:off x="4106864" y="5527676"/>
            <a:ext cx="1157287" cy="227013"/>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Marketing Execution</a:t>
            </a:r>
          </a:p>
        </p:txBody>
      </p:sp>
      <p:sp>
        <p:nvSpPr>
          <p:cNvPr id="109679" name="Rectangle 111">
            <a:extLst>
              <a:ext uri="{FF2B5EF4-FFF2-40B4-BE49-F238E27FC236}">
                <a16:creationId xmlns:a16="http://schemas.microsoft.com/office/drawing/2014/main" id="{A418E378-4F91-4642-90E0-8BB5CA862999}"/>
              </a:ext>
            </a:extLst>
          </p:cNvPr>
          <p:cNvSpPr>
            <a:spLocks noChangeArrowheads="1"/>
          </p:cNvSpPr>
          <p:nvPr/>
        </p:nvSpPr>
        <p:spPr bwMode="auto">
          <a:xfrm>
            <a:off x="4106864" y="6015038"/>
            <a:ext cx="1157287" cy="227012"/>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Product Directory</a:t>
            </a:r>
          </a:p>
        </p:txBody>
      </p:sp>
      <p:sp>
        <p:nvSpPr>
          <p:cNvPr id="109680" name="Rectangle 112">
            <a:extLst>
              <a:ext uri="{FF2B5EF4-FFF2-40B4-BE49-F238E27FC236}">
                <a16:creationId xmlns:a16="http://schemas.microsoft.com/office/drawing/2014/main" id="{41CA82A5-DA5D-44EA-8D9E-121362EDB220}"/>
              </a:ext>
            </a:extLst>
          </p:cNvPr>
          <p:cNvSpPr>
            <a:spLocks noChangeArrowheads="1"/>
          </p:cNvSpPr>
          <p:nvPr/>
        </p:nvSpPr>
        <p:spPr bwMode="auto">
          <a:xfrm>
            <a:off x="4106864" y="2978150"/>
            <a:ext cx="1157287" cy="450850"/>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Category/Brand </a:t>
            </a:r>
          </a:p>
          <a:p>
            <a:pPr algn="ctr" eaLnBrk="0" hangingPunct="0">
              <a:lnSpc>
                <a:spcPct val="90000"/>
              </a:lnSpc>
              <a:buClrTx/>
              <a:buFontTx/>
              <a:buNone/>
            </a:pPr>
            <a:r>
              <a:rPr lang="en-US" altLang="en-US" sz="800" dirty="0"/>
              <a:t>Planning</a:t>
            </a:r>
          </a:p>
        </p:txBody>
      </p:sp>
      <p:sp>
        <p:nvSpPr>
          <p:cNvPr id="109681" name="Rectangle 113">
            <a:extLst>
              <a:ext uri="{FF2B5EF4-FFF2-40B4-BE49-F238E27FC236}">
                <a16:creationId xmlns:a16="http://schemas.microsoft.com/office/drawing/2014/main" id="{6A105297-E7E0-472C-9A8B-ACE9965F7F65}"/>
              </a:ext>
            </a:extLst>
          </p:cNvPr>
          <p:cNvSpPr>
            <a:spLocks noChangeArrowheads="1"/>
          </p:cNvSpPr>
          <p:nvPr/>
        </p:nvSpPr>
        <p:spPr bwMode="auto">
          <a:xfrm>
            <a:off x="5372100" y="3495675"/>
            <a:ext cx="1157288" cy="325438"/>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Assessing Customer Satisfaction</a:t>
            </a:r>
          </a:p>
        </p:txBody>
      </p:sp>
      <p:sp>
        <p:nvSpPr>
          <p:cNvPr id="109682" name="Rectangle 114">
            <a:extLst>
              <a:ext uri="{FF2B5EF4-FFF2-40B4-BE49-F238E27FC236}">
                <a16:creationId xmlns:a16="http://schemas.microsoft.com/office/drawing/2014/main" id="{99D12D8F-9CDF-45D0-B503-B056ED98CF25}"/>
              </a:ext>
            </a:extLst>
          </p:cNvPr>
          <p:cNvSpPr>
            <a:spLocks noChangeArrowheads="1"/>
          </p:cNvSpPr>
          <p:nvPr/>
        </p:nvSpPr>
        <p:spPr bwMode="auto">
          <a:xfrm>
            <a:off x="5372100" y="3843338"/>
            <a:ext cx="1157288" cy="323850"/>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Customer Insights</a:t>
            </a:r>
          </a:p>
        </p:txBody>
      </p:sp>
      <p:sp>
        <p:nvSpPr>
          <p:cNvPr id="109683" name="Rectangle 115">
            <a:extLst>
              <a:ext uri="{FF2B5EF4-FFF2-40B4-BE49-F238E27FC236}">
                <a16:creationId xmlns:a16="http://schemas.microsoft.com/office/drawing/2014/main" id="{EAD778BB-E1E1-4338-A7DC-2A25D39096DD}"/>
              </a:ext>
            </a:extLst>
          </p:cNvPr>
          <p:cNvSpPr>
            <a:spLocks noChangeArrowheads="1"/>
          </p:cNvSpPr>
          <p:nvPr/>
        </p:nvSpPr>
        <p:spPr bwMode="auto">
          <a:xfrm>
            <a:off x="5372100" y="4191001"/>
            <a:ext cx="1157288" cy="595313"/>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Account Management</a:t>
            </a:r>
          </a:p>
        </p:txBody>
      </p:sp>
      <p:sp>
        <p:nvSpPr>
          <p:cNvPr id="109684" name="Rectangle 116">
            <a:extLst>
              <a:ext uri="{FF2B5EF4-FFF2-40B4-BE49-F238E27FC236}">
                <a16:creationId xmlns:a16="http://schemas.microsoft.com/office/drawing/2014/main" id="{E1925F29-0443-4B67-B84A-8C2CD41C5FD7}"/>
              </a:ext>
            </a:extLst>
          </p:cNvPr>
          <p:cNvSpPr>
            <a:spLocks noChangeArrowheads="1"/>
          </p:cNvSpPr>
          <p:nvPr/>
        </p:nvSpPr>
        <p:spPr bwMode="auto">
          <a:xfrm>
            <a:off x="5372100" y="4824413"/>
            <a:ext cx="1157288" cy="260350"/>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Value-Added Services</a:t>
            </a:r>
          </a:p>
        </p:txBody>
      </p:sp>
      <p:sp>
        <p:nvSpPr>
          <p:cNvPr id="109685" name="Rectangle 117">
            <a:extLst>
              <a:ext uri="{FF2B5EF4-FFF2-40B4-BE49-F238E27FC236}">
                <a16:creationId xmlns:a16="http://schemas.microsoft.com/office/drawing/2014/main" id="{CB025D9E-9D6C-465B-95A9-6A6067617FAB}"/>
              </a:ext>
            </a:extLst>
          </p:cNvPr>
          <p:cNvSpPr>
            <a:spLocks noChangeArrowheads="1"/>
          </p:cNvSpPr>
          <p:nvPr/>
        </p:nvSpPr>
        <p:spPr bwMode="auto">
          <a:xfrm>
            <a:off x="5372100" y="5113338"/>
            <a:ext cx="1157288" cy="260350"/>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Customer Account Servicing</a:t>
            </a:r>
          </a:p>
        </p:txBody>
      </p:sp>
      <p:sp>
        <p:nvSpPr>
          <p:cNvPr id="109686" name="Rectangle 118">
            <a:extLst>
              <a:ext uri="{FF2B5EF4-FFF2-40B4-BE49-F238E27FC236}">
                <a16:creationId xmlns:a16="http://schemas.microsoft.com/office/drawing/2014/main" id="{8E10E78C-4E78-44BC-AB8D-D10CDA54223A}"/>
              </a:ext>
            </a:extLst>
          </p:cNvPr>
          <p:cNvSpPr>
            <a:spLocks noChangeArrowheads="1"/>
          </p:cNvSpPr>
          <p:nvPr/>
        </p:nvSpPr>
        <p:spPr bwMode="auto">
          <a:xfrm>
            <a:off x="5372100" y="5403851"/>
            <a:ext cx="1157288" cy="258763"/>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Retail Marketing Execution</a:t>
            </a:r>
          </a:p>
        </p:txBody>
      </p:sp>
      <p:sp>
        <p:nvSpPr>
          <p:cNvPr id="109687" name="Rectangle 119">
            <a:extLst>
              <a:ext uri="{FF2B5EF4-FFF2-40B4-BE49-F238E27FC236}">
                <a16:creationId xmlns:a16="http://schemas.microsoft.com/office/drawing/2014/main" id="{425FFD52-8A30-4FC3-B4B2-FE3DEED969F1}"/>
              </a:ext>
            </a:extLst>
          </p:cNvPr>
          <p:cNvSpPr>
            <a:spLocks noChangeArrowheads="1"/>
          </p:cNvSpPr>
          <p:nvPr/>
        </p:nvSpPr>
        <p:spPr bwMode="auto">
          <a:xfrm>
            <a:off x="5372100" y="5981700"/>
            <a:ext cx="1157288" cy="260350"/>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Customer Directory</a:t>
            </a:r>
          </a:p>
        </p:txBody>
      </p:sp>
      <p:sp>
        <p:nvSpPr>
          <p:cNvPr id="109688" name="Rectangle 120">
            <a:extLst>
              <a:ext uri="{FF2B5EF4-FFF2-40B4-BE49-F238E27FC236}">
                <a16:creationId xmlns:a16="http://schemas.microsoft.com/office/drawing/2014/main" id="{1814D139-9E08-44B6-A3EF-BA137BC4ED82}"/>
              </a:ext>
            </a:extLst>
          </p:cNvPr>
          <p:cNvSpPr>
            <a:spLocks noChangeArrowheads="1"/>
          </p:cNvSpPr>
          <p:nvPr/>
        </p:nvSpPr>
        <p:spPr bwMode="auto">
          <a:xfrm>
            <a:off x="6643689" y="2503488"/>
            <a:ext cx="1157287" cy="292100"/>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Manufacturing Strategy</a:t>
            </a:r>
          </a:p>
        </p:txBody>
      </p:sp>
      <p:sp>
        <p:nvSpPr>
          <p:cNvPr id="109689" name="Rectangle 121">
            <a:extLst>
              <a:ext uri="{FF2B5EF4-FFF2-40B4-BE49-F238E27FC236}">
                <a16:creationId xmlns:a16="http://schemas.microsoft.com/office/drawing/2014/main" id="{DE636863-1356-47A6-B471-86BD1339FA57}"/>
              </a:ext>
            </a:extLst>
          </p:cNvPr>
          <p:cNvSpPr>
            <a:spLocks noChangeArrowheads="1"/>
          </p:cNvSpPr>
          <p:nvPr/>
        </p:nvSpPr>
        <p:spPr bwMode="auto">
          <a:xfrm>
            <a:off x="6643689" y="2827338"/>
            <a:ext cx="1157287" cy="400050"/>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Supplier Relationship Management</a:t>
            </a:r>
          </a:p>
        </p:txBody>
      </p:sp>
      <p:sp>
        <p:nvSpPr>
          <p:cNvPr id="109690" name="Rectangle 122">
            <a:extLst>
              <a:ext uri="{FF2B5EF4-FFF2-40B4-BE49-F238E27FC236}">
                <a16:creationId xmlns:a16="http://schemas.microsoft.com/office/drawing/2014/main" id="{F4820D71-0BB2-4B04-89A3-9B5AABF2F7E5}"/>
              </a:ext>
            </a:extLst>
          </p:cNvPr>
          <p:cNvSpPr>
            <a:spLocks noChangeArrowheads="1"/>
          </p:cNvSpPr>
          <p:nvPr/>
        </p:nvSpPr>
        <p:spPr bwMode="auto">
          <a:xfrm>
            <a:off x="6643689" y="3259138"/>
            <a:ext cx="1157287" cy="487362"/>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Production and </a:t>
            </a:r>
            <a:br>
              <a:rPr lang="en-US" altLang="en-US" sz="800" dirty="0"/>
            </a:br>
            <a:r>
              <a:rPr lang="en-US" altLang="en-US" sz="800" dirty="0"/>
              <a:t>Materials Planning</a:t>
            </a:r>
          </a:p>
        </p:txBody>
      </p:sp>
      <p:sp>
        <p:nvSpPr>
          <p:cNvPr id="109691" name="Rectangle 123">
            <a:extLst>
              <a:ext uri="{FF2B5EF4-FFF2-40B4-BE49-F238E27FC236}">
                <a16:creationId xmlns:a16="http://schemas.microsoft.com/office/drawing/2014/main" id="{7A053520-4BD1-42A5-A4E5-26BC5FB11642}"/>
              </a:ext>
            </a:extLst>
          </p:cNvPr>
          <p:cNvSpPr>
            <a:spLocks noChangeArrowheads="1"/>
          </p:cNvSpPr>
          <p:nvPr/>
        </p:nvSpPr>
        <p:spPr bwMode="auto">
          <a:xfrm>
            <a:off x="6643689" y="3779839"/>
            <a:ext cx="1157287" cy="511175"/>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Manufacturing </a:t>
            </a:r>
            <a:br>
              <a:rPr lang="en-US" altLang="en-US" sz="800" dirty="0"/>
            </a:br>
            <a:r>
              <a:rPr lang="en-US" altLang="en-US" sz="800" dirty="0"/>
              <a:t>Oversight</a:t>
            </a:r>
          </a:p>
        </p:txBody>
      </p:sp>
      <p:sp>
        <p:nvSpPr>
          <p:cNvPr id="109692" name="Rectangle 124">
            <a:extLst>
              <a:ext uri="{FF2B5EF4-FFF2-40B4-BE49-F238E27FC236}">
                <a16:creationId xmlns:a16="http://schemas.microsoft.com/office/drawing/2014/main" id="{3335EEEE-BF12-4859-8ADC-E68F79731164}"/>
              </a:ext>
            </a:extLst>
          </p:cNvPr>
          <p:cNvSpPr>
            <a:spLocks noChangeArrowheads="1"/>
          </p:cNvSpPr>
          <p:nvPr/>
        </p:nvSpPr>
        <p:spPr bwMode="auto">
          <a:xfrm>
            <a:off x="6643689" y="4322763"/>
            <a:ext cx="1157287" cy="292100"/>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Supplier Control</a:t>
            </a:r>
          </a:p>
        </p:txBody>
      </p:sp>
      <p:sp>
        <p:nvSpPr>
          <p:cNvPr id="109693" name="Rectangle 125">
            <a:extLst>
              <a:ext uri="{FF2B5EF4-FFF2-40B4-BE49-F238E27FC236}">
                <a16:creationId xmlns:a16="http://schemas.microsoft.com/office/drawing/2014/main" id="{21C0C5E1-EF83-4507-BD28-5756A39519B8}"/>
              </a:ext>
            </a:extLst>
          </p:cNvPr>
          <p:cNvSpPr>
            <a:spLocks noChangeArrowheads="1"/>
          </p:cNvSpPr>
          <p:nvPr/>
        </p:nvSpPr>
        <p:spPr bwMode="auto">
          <a:xfrm>
            <a:off x="6643689" y="4675189"/>
            <a:ext cx="1157287" cy="276225"/>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Make Products</a:t>
            </a:r>
          </a:p>
        </p:txBody>
      </p:sp>
      <p:sp>
        <p:nvSpPr>
          <p:cNvPr id="109694" name="Rectangle 126">
            <a:extLst>
              <a:ext uri="{FF2B5EF4-FFF2-40B4-BE49-F238E27FC236}">
                <a16:creationId xmlns:a16="http://schemas.microsoft.com/office/drawing/2014/main" id="{DD638086-2BC9-4A4B-B159-0C2B83EBE946}"/>
              </a:ext>
            </a:extLst>
          </p:cNvPr>
          <p:cNvSpPr>
            <a:spLocks noChangeArrowheads="1"/>
          </p:cNvSpPr>
          <p:nvPr/>
        </p:nvSpPr>
        <p:spPr bwMode="auto">
          <a:xfrm>
            <a:off x="6643689" y="5351463"/>
            <a:ext cx="1157287" cy="354012"/>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Plant Inventory Management</a:t>
            </a:r>
          </a:p>
        </p:txBody>
      </p:sp>
      <p:sp>
        <p:nvSpPr>
          <p:cNvPr id="109695" name="Rectangle 127">
            <a:extLst>
              <a:ext uri="{FF2B5EF4-FFF2-40B4-BE49-F238E27FC236}">
                <a16:creationId xmlns:a16="http://schemas.microsoft.com/office/drawing/2014/main" id="{88DEF31B-9890-4EB5-97AC-F79FEEB18984}"/>
              </a:ext>
            </a:extLst>
          </p:cNvPr>
          <p:cNvSpPr>
            <a:spLocks noChangeArrowheads="1"/>
          </p:cNvSpPr>
          <p:nvPr/>
        </p:nvSpPr>
        <p:spPr bwMode="auto">
          <a:xfrm>
            <a:off x="6643689" y="5746652"/>
            <a:ext cx="1157287" cy="504825"/>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Manufacturing Procurement</a:t>
            </a:r>
          </a:p>
        </p:txBody>
      </p:sp>
      <p:sp>
        <p:nvSpPr>
          <p:cNvPr id="109696" name="Rectangle 128">
            <a:extLst>
              <a:ext uri="{FF2B5EF4-FFF2-40B4-BE49-F238E27FC236}">
                <a16:creationId xmlns:a16="http://schemas.microsoft.com/office/drawing/2014/main" id="{149D3744-C626-4C2A-ACBE-718B5ABB0051}"/>
              </a:ext>
            </a:extLst>
          </p:cNvPr>
          <p:cNvSpPr>
            <a:spLocks noChangeArrowheads="1"/>
          </p:cNvSpPr>
          <p:nvPr/>
        </p:nvSpPr>
        <p:spPr bwMode="auto">
          <a:xfrm>
            <a:off x="6643689" y="4983163"/>
            <a:ext cx="1157287" cy="334962"/>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Assemble/Pkg. </a:t>
            </a:r>
            <a:br>
              <a:rPr lang="en-US" altLang="en-US" sz="800" dirty="0"/>
            </a:br>
            <a:r>
              <a:rPr lang="en-US" altLang="en-US" sz="800" dirty="0"/>
              <a:t>Products</a:t>
            </a:r>
          </a:p>
        </p:txBody>
      </p:sp>
      <p:sp>
        <p:nvSpPr>
          <p:cNvPr id="109697" name="Rectangle 129">
            <a:extLst>
              <a:ext uri="{FF2B5EF4-FFF2-40B4-BE49-F238E27FC236}">
                <a16:creationId xmlns:a16="http://schemas.microsoft.com/office/drawing/2014/main" id="{20471E83-CED1-4FC0-8D6A-1EDB2EB2FD26}"/>
              </a:ext>
            </a:extLst>
          </p:cNvPr>
          <p:cNvSpPr>
            <a:spLocks noChangeArrowheads="1"/>
          </p:cNvSpPr>
          <p:nvPr/>
        </p:nvSpPr>
        <p:spPr bwMode="auto">
          <a:xfrm>
            <a:off x="7907339" y="3497263"/>
            <a:ext cx="1157287" cy="400050"/>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Distribution Oversight</a:t>
            </a:r>
          </a:p>
        </p:txBody>
      </p:sp>
      <p:sp>
        <p:nvSpPr>
          <p:cNvPr id="109698" name="Rectangle 130">
            <a:extLst>
              <a:ext uri="{FF2B5EF4-FFF2-40B4-BE49-F238E27FC236}">
                <a16:creationId xmlns:a16="http://schemas.microsoft.com/office/drawing/2014/main" id="{38D5BF13-6DB8-4FB8-8638-6E08713F97CF}"/>
              </a:ext>
            </a:extLst>
          </p:cNvPr>
          <p:cNvSpPr>
            <a:spLocks noChangeArrowheads="1"/>
          </p:cNvSpPr>
          <p:nvPr/>
        </p:nvSpPr>
        <p:spPr bwMode="auto">
          <a:xfrm>
            <a:off x="7907339" y="4899026"/>
            <a:ext cx="1157287" cy="517525"/>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Distribution Center Operations</a:t>
            </a:r>
          </a:p>
        </p:txBody>
      </p:sp>
      <p:sp>
        <p:nvSpPr>
          <p:cNvPr id="109699" name="Rectangle 131">
            <a:extLst>
              <a:ext uri="{FF2B5EF4-FFF2-40B4-BE49-F238E27FC236}">
                <a16:creationId xmlns:a16="http://schemas.microsoft.com/office/drawing/2014/main" id="{D1A076EF-6ED2-482D-AD51-5695C0ECF710}"/>
              </a:ext>
            </a:extLst>
          </p:cNvPr>
          <p:cNvSpPr>
            <a:spLocks noChangeArrowheads="1"/>
          </p:cNvSpPr>
          <p:nvPr/>
        </p:nvSpPr>
        <p:spPr bwMode="auto">
          <a:xfrm>
            <a:off x="7907339" y="5440364"/>
            <a:ext cx="1157287" cy="382587"/>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Transportation Resources</a:t>
            </a:r>
          </a:p>
        </p:txBody>
      </p:sp>
      <p:sp>
        <p:nvSpPr>
          <p:cNvPr id="109700" name="Rectangle 132">
            <a:extLst>
              <a:ext uri="{FF2B5EF4-FFF2-40B4-BE49-F238E27FC236}">
                <a16:creationId xmlns:a16="http://schemas.microsoft.com/office/drawing/2014/main" id="{04C1880F-2610-4E98-A67D-C49B6A55EADC}"/>
              </a:ext>
            </a:extLst>
          </p:cNvPr>
          <p:cNvSpPr>
            <a:spLocks noChangeArrowheads="1"/>
          </p:cNvSpPr>
          <p:nvPr/>
        </p:nvSpPr>
        <p:spPr bwMode="auto">
          <a:xfrm>
            <a:off x="7907339" y="5848350"/>
            <a:ext cx="1157287" cy="382588"/>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err="1"/>
              <a:t>En</a:t>
            </a:r>
            <a:r>
              <a:rPr lang="en-US" altLang="en-US" sz="800" dirty="0"/>
              <a:t> route Inventory  Management</a:t>
            </a:r>
          </a:p>
        </p:txBody>
      </p:sp>
      <p:sp>
        <p:nvSpPr>
          <p:cNvPr id="109701" name="Rectangle 133">
            <a:extLst>
              <a:ext uri="{FF2B5EF4-FFF2-40B4-BE49-F238E27FC236}">
                <a16:creationId xmlns:a16="http://schemas.microsoft.com/office/drawing/2014/main" id="{28A169A2-34C4-42F7-995D-7754CD902153}"/>
              </a:ext>
            </a:extLst>
          </p:cNvPr>
          <p:cNvSpPr>
            <a:spLocks noChangeArrowheads="1"/>
          </p:cNvSpPr>
          <p:nvPr/>
        </p:nvSpPr>
        <p:spPr bwMode="auto">
          <a:xfrm>
            <a:off x="7907338" y="3922714"/>
            <a:ext cx="569912" cy="954087"/>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Inbound Logistics</a:t>
            </a:r>
          </a:p>
        </p:txBody>
      </p:sp>
      <p:sp>
        <p:nvSpPr>
          <p:cNvPr id="109702" name="Rectangle 134">
            <a:extLst>
              <a:ext uri="{FF2B5EF4-FFF2-40B4-BE49-F238E27FC236}">
                <a16:creationId xmlns:a16="http://schemas.microsoft.com/office/drawing/2014/main" id="{A764ECE3-E8D2-46CB-9F97-97C92005B063}"/>
              </a:ext>
            </a:extLst>
          </p:cNvPr>
          <p:cNvSpPr>
            <a:spLocks noChangeArrowheads="1"/>
          </p:cNvSpPr>
          <p:nvPr/>
        </p:nvSpPr>
        <p:spPr bwMode="auto">
          <a:xfrm>
            <a:off x="9180514" y="2498726"/>
            <a:ext cx="1157287" cy="219075"/>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Corporate Strategy</a:t>
            </a:r>
          </a:p>
        </p:txBody>
      </p:sp>
      <p:sp>
        <p:nvSpPr>
          <p:cNvPr id="109703" name="Rectangle 135">
            <a:extLst>
              <a:ext uri="{FF2B5EF4-FFF2-40B4-BE49-F238E27FC236}">
                <a16:creationId xmlns:a16="http://schemas.microsoft.com/office/drawing/2014/main" id="{3ECE3C1B-FBFC-400E-AA86-F3A588796136}"/>
              </a:ext>
            </a:extLst>
          </p:cNvPr>
          <p:cNvSpPr>
            <a:spLocks noChangeArrowheads="1"/>
          </p:cNvSpPr>
          <p:nvPr/>
        </p:nvSpPr>
        <p:spPr bwMode="auto">
          <a:xfrm>
            <a:off x="9180514" y="2962276"/>
            <a:ext cx="1157287" cy="219075"/>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Alliance Management</a:t>
            </a:r>
          </a:p>
        </p:txBody>
      </p:sp>
      <p:sp>
        <p:nvSpPr>
          <p:cNvPr id="109704" name="Rectangle 136">
            <a:extLst>
              <a:ext uri="{FF2B5EF4-FFF2-40B4-BE49-F238E27FC236}">
                <a16:creationId xmlns:a16="http://schemas.microsoft.com/office/drawing/2014/main" id="{4DA8F7B4-28B1-496F-9C37-714DD59B40D7}"/>
              </a:ext>
            </a:extLst>
          </p:cNvPr>
          <p:cNvSpPr>
            <a:spLocks noChangeArrowheads="1"/>
          </p:cNvSpPr>
          <p:nvPr/>
        </p:nvSpPr>
        <p:spPr bwMode="auto">
          <a:xfrm>
            <a:off x="9180514" y="3195639"/>
            <a:ext cx="1157287" cy="217487"/>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Line of Business Planning</a:t>
            </a:r>
          </a:p>
        </p:txBody>
      </p:sp>
      <p:sp>
        <p:nvSpPr>
          <p:cNvPr id="109705" name="Rectangle 137">
            <a:extLst>
              <a:ext uri="{FF2B5EF4-FFF2-40B4-BE49-F238E27FC236}">
                <a16:creationId xmlns:a16="http://schemas.microsoft.com/office/drawing/2014/main" id="{2B013644-66B6-4322-AC6E-871C07DE1841}"/>
              </a:ext>
            </a:extLst>
          </p:cNvPr>
          <p:cNvSpPr>
            <a:spLocks noChangeArrowheads="1"/>
          </p:cNvSpPr>
          <p:nvPr/>
        </p:nvSpPr>
        <p:spPr bwMode="auto">
          <a:xfrm>
            <a:off x="9180514" y="3490913"/>
            <a:ext cx="1157287" cy="260350"/>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Business Performance Management</a:t>
            </a:r>
          </a:p>
        </p:txBody>
      </p:sp>
      <p:sp>
        <p:nvSpPr>
          <p:cNvPr id="109706" name="Rectangle 138">
            <a:extLst>
              <a:ext uri="{FF2B5EF4-FFF2-40B4-BE49-F238E27FC236}">
                <a16:creationId xmlns:a16="http://schemas.microsoft.com/office/drawing/2014/main" id="{B24F40B4-E123-42BD-94A0-B94D7D4BF7F3}"/>
              </a:ext>
            </a:extLst>
          </p:cNvPr>
          <p:cNvSpPr>
            <a:spLocks noChangeArrowheads="1"/>
          </p:cNvSpPr>
          <p:nvPr/>
        </p:nvSpPr>
        <p:spPr bwMode="auto">
          <a:xfrm>
            <a:off x="9180514" y="3776663"/>
            <a:ext cx="1157287" cy="260350"/>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External Market </a:t>
            </a:r>
            <a:br>
              <a:rPr lang="en-US" altLang="en-US" sz="800" dirty="0"/>
            </a:br>
            <a:r>
              <a:rPr lang="en-US" altLang="en-US" sz="800" dirty="0"/>
              <a:t>Analysis</a:t>
            </a:r>
          </a:p>
        </p:txBody>
      </p:sp>
      <p:sp>
        <p:nvSpPr>
          <p:cNvPr id="109707" name="Rectangle 139">
            <a:extLst>
              <a:ext uri="{FF2B5EF4-FFF2-40B4-BE49-F238E27FC236}">
                <a16:creationId xmlns:a16="http://schemas.microsoft.com/office/drawing/2014/main" id="{D9012435-1109-49D1-9D70-6A36D3DFF788}"/>
              </a:ext>
            </a:extLst>
          </p:cNvPr>
          <p:cNvSpPr>
            <a:spLocks noChangeArrowheads="1"/>
          </p:cNvSpPr>
          <p:nvPr/>
        </p:nvSpPr>
        <p:spPr bwMode="auto">
          <a:xfrm>
            <a:off x="9180514" y="4064001"/>
            <a:ext cx="1157287" cy="258763"/>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Organization and Process Design</a:t>
            </a:r>
          </a:p>
        </p:txBody>
      </p:sp>
      <p:sp>
        <p:nvSpPr>
          <p:cNvPr id="109708" name="Rectangle 140">
            <a:extLst>
              <a:ext uri="{FF2B5EF4-FFF2-40B4-BE49-F238E27FC236}">
                <a16:creationId xmlns:a16="http://schemas.microsoft.com/office/drawing/2014/main" id="{19F73D0D-12D2-4280-A55F-C4CFE0BA2D48}"/>
              </a:ext>
            </a:extLst>
          </p:cNvPr>
          <p:cNvSpPr>
            <a:spLocks noChangeArrowheads="1"/>
          </p:cNvSpPr>
          <p:nvPr/>
        </p:nvSpPr>
        <p:spPr bwMode="auto">
          <a:xfrm>
            <a:off x="9180514" y="4349750"/>
            <a:ext cx="1157287" cy="260350"/>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Legal and Regulatory Compliance</a:t>
            </a:r>
          </a:p>
        </p:txBody>
      </p:sp>
      <p:sp>
        <p:nvSpPr>
          <p:cNvPr id="109709" name="Rectangle 141">
            <a:extLst>
              <a:ext uri="{FF2B5EF4-FFF2-40B4-BE49-F238E27FC236}">
                <a16:creationId xmlns:a16="http://schemas.microsoft.com/office/drawing/2014/main" id="{E87FDF7C-5111-46E3-9B36-86575BCC8DE2}"/>
              </a:ext>
            </a:extLst>
          </p:cNvPr>
          <p:cNvSpPr>
            <a:spLocks noChangeArrowheads="1"/>
          </p:cNvSpPr>
          <p:nvPr/>
        </p:nvSpPr>
        <p:spPr bwMode="auto">
          <a:xfrm>
            <a:off x="9180514" y="4689475"/>
            <a:ext cx="1157287" cy="242888"/>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Treasury and Risk Management</a:t>
            </a:r>
          </a:p>
        </p:txBody>
      </p:sp>
      <p:sp>
        <p:nvSpPr>
          <p:cNvPr id="109710" name="Rectangle 142">
            <a:extLst>
              <a:ext uri="{FF2B5EF4-FFF2-40B4-BE49-F238E27FC236}">
                <a16:creationId xmlns:a16="http://schemas.microsoft.com/office/drawing/2014/main" id="{52A90A57-3041-4381-A163-9D6E1077AC7E}"/>
              </a:ext>
            </a:extLst>
          </p:cNvPr>
          <p:cNvSpPr>
            <a:spLocks noChangeArrowheads="1"/>
          </p:cNvSpPr>
          <p:nvPr/>
        </p:nvSpPr>
        <p:spPr bwMode="auto">
          <a:xfrm>
            <a:off x="9180514" y="5462589"/>
            <a:ext cx="1157287" cy="244475"/>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Facilities and Equipment Management</a:t>
            </a:r>
          </a:p>
        </p:txBody>
      </p:sp>
      <p:sp>
        <p:nvSpPr>
          <p:cNvPr id="109711" name="Rectangle 143">
            <a:extLst>
              <a:ext uri="{FF2B5EF4-FFF2-40B4-BE49-F238E27FC236}">
                <a16:creationId xmlns:a16="http://schemas.microsoft.com/office/drawing/2014/main" id="{982EC4D0-FF6C-4FEE-9C7C-C747205E8140}"/>
              </a:ext>
            </a:extLst>
          </p:cNvPr>
          <p:cNvSpPr>
            <a:spLocks noChangeArrowheads="1"/>
          </p:cNvSpPr>
          <p:nvPr/>
        </p:nvSpPr>
        <p:spPr bwMode="auto">
          <a:xfrm>
            <a:off x="9180514" y="5980114"/>
            <a:ext cx="1157287" cy="242887"/>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IT Systems and Operations</a:t>
            </a:r>
          </a:p>
        </p:txBody>
      </p:sp>
      <p:sp>
        <p:nvSpPr>
          <p:cNvPr id="109712" name="Rectangle 144">
            <a:extLst>
              <a:ext uri="{FF2B5EF4-FFF2-40B4-BE49-F238E27FC236}">
                <a16:creationId xmlns:a16="http://schemas.microsoft.com/office/drawing/2014/main" id="{8C296FBE-5216-4601-815C-10125A8AE870}"/>
              </a:ext>
            </a:extLst>
          </p:cNvPr>
          <p:cNvSpPr>
            <a:spLocks noChangeArrowheads="1"/>
          </p:cNvSpPr>
          <p:nvPr/>
        </p:nvSpPr>
        <p:spPr bwMode="auto">
          <a:xfrm>
            <a:off x="9180514" y="5721351"/>
            <a:ext cx="1157287" cy="244475"/>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HR Administration</a:t>
            </a:r>
          </a:p>
        </p:txBody>
      </p:sp>
      <p:sp>
        <p:nvSpPr>
          <p:cNvPr id="109713" name="Rectangle 145">
            <a:extLst>
              <a:ext uri="{FF2B5EF4-FFF2-40B4-BE49-F238E27FC236}">
                <a16:creationId xmlns:a16="http://schemas.microsoft.com/office/drawing/2014/main" id="{237EFF48-7C04-4FEB-8E6C-ECD33753BCCE}"/>
              </a:ext>
            </a:extLst>
          </p:cNvPr>
          <p:cNvSpPr>
            <a:spLocks noChangeArrowheads="1"/>
          </p:cNvSpPr>
          <p:nvPr/>
        </p:nvSpPr>
        <p:spPr bwMode="auto">
          <a:xfrm>
            <a:off x="5372100" y="2503488"/>
            <a:ext cx="1157288" cy="449262"/>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Customer Relationship Strategy</a:t>
            </a:r>
          </a:p>
        </p:txBody>
      </p:sp>
      <p:sp>
        <p:nvSpPr>
          <p:cNvPr id="109714" name="Rectangle 146">
            <a:extLst>
              <a:ext uri="{FF2B5EF4-FFF2-40B4-BE49-F238E27FC236}">
                <a16:creationId xmlns:a16="http://schemas.microsoft.com/office/drawing/2014/main" id="{DFF30474-D8EC-46DA-8761-3B0C5A2A6793}"/>
              </a:ext>
            </a:extLst>
          </p:cNvPr>
          <p:cNvSpPr>
            <a:spLocks noChangeArrowheads="1"/>
          </p:cNvSpPr>
          <p:nvPr/>
        </p:nvSpPr>
        <p:spPr bwMode="auto">
          <a:xfrm>
            <a:off x="5372100" y="2978151"/>
            <a:ext cx="1157288" cy="449263"/>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Customer Relationship Planning</a:t>
            </a:r>
          </a:p>
        </p:txBody>
      </p:sp>
      <p:sp>
        <p:nvSpPr>
          <p:cNvPr id="109715" name="Rectangle 147">
            <a:extLst>
              <a:ext uri="{FF2B5EF4-FFF2-40B4-BE49-F238E27FC236}">
                <a16:creationId xmlns:a16="http://schemas.microsoft.com/office/drawing/2014/main" id="{EE77B520-4881-4031-88A8-C40834553B43}"/>
              </a:ext>
            </a:extLst>
          </p:cNvPr>
          <p:cNvSpPr>
            <a:spLocks noChangeArrowheads="1"/>
          </p:cNvSpPr>
          <p:nvPr/>
        </p:nvSpPr>
        <p:spPr bwMode="auto">
          <a:xfrm>
            <a:off x="7907339" y="2498725"/>
            <a:ext cx="1157287" cy="450850"/>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Supply Chain Strategy</a:t>
            </a:r>
          </a:p>
        </p:txBody>
      </p:sp>
      <p:sp>
        <p:nvSpPr>
          <p:cNvPr id="109716" name="Rectangle 148">
            <a:extLst>
              <a:ext uri="{FF2B5EF4-FFF2-40B4-BE49-F238E27FC236}">
                <a16:creationId xmlns:a16="http://schemas.microsoft.com/office/drawing/2014/main" id="{4B08E652-DD35-4627-B788-28173E69ACDA}"/>
              </a:ext>
            </a:extLst>
          </p:cNvPr>
          <p:cNvSpPr>
            <a:spLocks noChangeArrowheads="1"/>
          </p:cNvSpPr>
          <p:nvPr/>
        </p:nvSpPr>
        <p:spPr bwMode="auto">
          <a:xfrm>
            <a:off x="7907339" y="2973388"/>
            <a:ext cx="1157287" cy="450850"/>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Supply Chain Planning</a:t>
            </a:r>
          </a:p>
        </p:txBody>
      </p:sp>
      <p:sp>
        <p:nvSpPr>
          <p:cNvPr id="109717" name="Rectangle 149">
            <a:extLst>
              <a:ext uri="{FF2B5EF4-FFF2-40B4-BE49-F238E27FC236}">
                <a16:creationId xmlns:a16="http://schemas.microsoft.com/office/drawing/2014/main" id="{02915C0B-3E16-4150-8180-BD659D56BDC4}"/>
              </a:ext>
            </a:extLst>
          </p:cNvPr>
          <p:cNvSpPr>
            <a:spLocks noChangeArrowheads="1"/>
          </p:cNvSpPr>
          <p:nvPr/>
        </p:nvSpPr>
        <p:spPr bwMode="auto">
          <a:xfrm>
            <a:off x="8493125" y="3922714"/>
            <a:ext cx="571500" cy="955675"/>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Outbound Logistics</a:t>
            </a:r>
          </a:p>
        </p:txBody>
      </p:sp>
      <p:sp>
        <p:nvSpPr>
          <p:cNvPr id="109718" name="Rectangle 150">
            <a:extLst>
              <a:ext uri="{FF2B5EF4-FFF2-40B4-BE49-F238E27FC236}">
                <a16:creationId xmlns:a16="http://schemas.microsoft.com/office/drawing/2014/main" id="{41B466E3-C7B1-4F2B-9BB1-C417D3211444}"/>
              </a:ext>
            </a:extLst>
          </p:cNvPr>
          <p:cNvSpPr>
            <a:spLocks noChangeArrowheads="1"/>
          </p:cNvSpPr>
          <p:nvPr/>
        </p:nvSpPr>
        <p:spPr bwMode="auto">
          <a:xfrm>
            <a:off x="9180514" y="4945064"/>
            <a:ext cx="1157287" cy="244475"/>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Accounting and GL</a:t>
            </a:r>
          </a:p>
        </p:txBody>
      </p:sp>
      <p:sp>
        <p:nvSpPr>
          <p:cNvPr id="109719" name="Rectangle 151">
            <a:extLst>
              <a:ext uri="{FF2B5EF4-FFF2-40B4-BE49-F238E27FC236}">
                <a16:creationId xmlns:a16="http://schemas.microsoft.com/office/drawing/2014/main" id="{78FE12BE-3575-4B09-A1B0-377B3458078E}"/>
              </a:ext>
            </a:extLst>
          </p:cNvPr>
          <p:cNvSpPr>
            <a:spLocks noChangeArrowheads="1"/>
          </p:cNvSpPr>
          <p:nvPr/>
        </p:nvSpPr>
        <p:spPr bwMode="auto">
          <a:xfrm>
            <a:off x="9180514" y="5203826"/>
            <a:ext cx="1157287" cy="244475"/>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Indirect  Procurement</a:t>
            </a:r>
          </a:p>
        </p:txBody>
      </p:sp>
      <p:sp>
        <p:nvSpPr>
          <p:cNvPr id="109720" name="Rectangle 152">
            <a:extLst>
              <a:ext uri="{FF2B5EF4-FFF2-40B4-BE49-F238E27FC236}">
                <a16:creationId xmlns:a16="http://schemas.microsoft.com/office/drawing/2014/main" id="{418DCE6F-ACFA-4BB5-A04D-C6AEE38121B3}"/>
              </a:ext>
            </a:extLst>
          </p:cNvPr>
          <p:cNvSpPr>
            <a:spLocks noChangeArrowheads="1"/>
          </p:cNvSpPr>
          <p:nvPr/>
        </p:nvSpPr>
        <p:spPr bwMode="auto">
          <a:xfrm>
            <a:off x="9180514" y="2730501"/>
            <a:ext cx="1157287" cy="219075"/>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Corporate Planning</a:t>
            </a:r>
          </a:p>
        </p:txBody>
      </p:sp>
      <p:sp>
        <p:nvSpPr>
          <p:cNvPr id="109721" name="Rectangle 153">
            <a:extLst>
              <a:ext uri="{FF2B5EF4-FFF2-40B4-BE49-F238E27FC236}">
                <a16:creationId xmlns:a16="http://schemas.microsoft.com/office/drawing/2014/main" id="{702D5485-373F-47D8-ADD9-BE58EF44AF21}"/>
              </a:ext>
            </a:extLst>
          </p:cNvPr>
          <p:cNvSpPr>
            <a:spLocks noChangeArrowheads="1"/>
          </p:cNvSpPr>
          <p:nvPr/>
        </p:nvSpPr>
        <p:spPr bwMode="auto">
          <a:xfrm>
            <a:off x="4106864" y="4797426"/>
            <a:ext cx="1157287" cy="227013"/>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Concept/Product Testing</a:t>
            </a:r>
          </a:p>
        </p:txBody>
      </p:sp>
      <p:sp>
        <p:nvSpPr>
          <p:cNvPr id="109722" name="Rectangle 154">
            <a:extLst>
              <a:ext uri="{FF2B5EF4-FFF2-40B4-BE49-F238E27FC236}">
                <a16:creationId xmlns:a16="http://schemas.microsoft.com/office/drawing/2014/main" id="{AEF1F07E-4E68-49B3-B6E7-05FB0BB1D441}"/>
              </a:ext>
            </a:extLst>
          </p:cNvPr>
          <p:cNvSpPr>
            <a:spLocks noChangeArrowheads="1"/>
          </p:cNvSpPr>
          <p:nvPr/>
        </p:nvSpPr>
        <p:spPr bwMode="auto">
          <a:xfrm>
            <a:off x="4106864" y="5041901"/>
            <a:ext cx="1157287" cy="227013"/>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Product Development</a:t>
            </a:r>
          </a:p>
        </p:txBody>
      </p:sp>
      <p:sp>
        <p:nvSpPr>
          <p:cNvPr id="109723" name="Rectangle 155">
            <a:extLst>
              <a:ext uri="{FF2B5EF4-FFF2-40B4-BE49-F238E27FC236}">
                <a16:creationId xmlns:a16="http://schemas.microsoft.com/office/drawing/2014/main" id="{C4F0F0AD-494D-4FB9-A956-0DA399696ACB}"/>
              </a:ext>
            </a:extLst>
          </p:cNvPr>
          <p:cNvSpPr>
            <a:spLocks noChangeArrowheads="1"/>
          </p:cNvSpPr>
          <p:nvPr/>
        </p:nvSpPr>
        <p:spPr bwMode="auto">
          <a:xfrm>
            <a:off x="4106864" y="5284788"/>
            <a:ext cx="1157287" cy="227012"/>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Product Management</a:t>
            </a:r>
          </a:p>
        </p:txBody>
      </p:sp>
      <p:sp>
        <p:nvSpPr>
          <p:cNvPr id="109724" name="Rectangle 156">
            <a:extLst>
              <a:ext uri="{FF2B5EF4-FFF2-40B4-BE49-F238E27FC236}">
                <a16:creationId xmlns:a16="http://schemas.microsoft.com/office/drawing/2014/main" id="{277014C0-F1B4-4DBE-875D-2FF9E47AAEFB}"/>
              </a:ext>
            </a:extLst>
          </p:cNvPr>
          <p:cNvSpPr>
            <a:spLocks noChangeArrowheads="1"/>
          </p:cNvSpPr>
          <p:nvPr/>
        </p:nvSpPr>
        <p:spPr bwMode="auto">
          <a:xfrm>
            <a:off x="4106864" y="5770563"/>
            <a:ext cx="1157287" cy="227012"/>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Consumer Service</a:t>
            </a:r>
          </a:p>
        </p:txBody>
      </p:sp>
      <p:sp>
        <p:nvSpPr>
          <p:cNvPr id="109725" name="Rectangle 157">
            <a:extLst>
              <a:ext uri="{FF2B5EF4-FFF2-40B4-BE49-F238E27FC236}">
                <a16:creationId xmlns:a16="http://schemas.microsoft.com/office/drawing/2014/main" id="{A24B8B4C-3097-466F-93BD-905563A490CE}"/>
              </a:ext>
            </a:extLst>
          </p:cNvPr>
          <p:cNvSpPr>
            <a:spLocks noChangeArrowheads="1"/>
          </p:cNvSpPr>
          <p:nvPr/>
        </p:nvSpPr>
        <p:spPr bwMode="auto">
          <a:xfrm>
            <a:off x="5372100" y="5692775"/>
            <a:ext cx="1157288" cy="260350"/>
          </a:xfrm>
          <a:prstGeom prst="rect">
            <a:avLst/>
          </a:prstGeom>
          <a:solidFill>
            <a:srgbClr val="BCC3E0"/>
          </a:solidFill>
          <a:ln w="9525" cap="rnd"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ctr" eaLnBrk="0" hangingPunct="0">
              <a:lnSpc>
                <a:spcPct val="90000"/>
              </a:lnSpc>
              <a:buClrTx/>
              <a:buFontTx/>
              <a:buNone/>
            </a:pPr>
            <a:r>
              <a:rPr lang="en-US" altLang="en-US" sz="800" dirty="0"/>
              <a:t>In-store Inventory </a:t>
            </a:r>
            <a:r>
              <a:rPr lang="en-US" altLang="en-US" sz="800" dirty="0" err="1"/>
              <a:t>Mgmt</a:t>
            </a:r>
            <a:endParaRPr lang="en-US" altLang="en-US" sz="800" dirty="0"/>
          </a:p>
        </p:txBody>
      </p:sp>
      <p:sp>
        <p:nvSpPr>
          <p:cNvPr id="109731" name="Rectangle 163">
            <a:extLst>
              <a:ext uri="{FF2B5EF4-FFF2-40B4-BE49-F238E27FC236}">
                <a16:creationId xmlns:a16="http://schemas.microsoft.com/office/drawing/2014/main" id="{6FE3C8F8-4516-4480-9B83-BE6542A90562}"/>
              </a:ext>
            </a:extLst>
          </p:cNvPr>
          <p:cNvSpPr>
            <a:spLocks noChangeArrowheads="1"/>
          </p:cNvSpPr>
          <p:nvPr/>
        </p:nvSpPr>
        <p:spPr bwMode="auto">
          <a:xfrm>
            <a:off x="4315636" y="2098676"/>
            <a:ext cx="817531"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EAEAEA"/>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lnSpc>
                <a:spcPct val="90000"/>
              </a:lnSpc>
              <a:buClrTx/>
              <a:buFont typeface="Wingdings" panose="05000000000000000000" pitchFamily="2" charset="2"/>
              <a:buNone/>
            </a:pPr>
            <a:r>
              <a:rPr lang="en-US" altLang="en-US" sz="1000" b="1" dirty="0"/>
              <a:t>Product </a:t>
            </a:r>
          </a:p>
          <a:p>
            <a:pPr algn="ctr">
              <a:lnSpc>
                <a:spcPct val="90000"/>
              </a:lnSpc>
              <a:buClrTx/>
              <a:buFont typeface="Wingdings" panose="05000000000000000000" pitchFamily="2" charset="2"/>
              <a:buNone/>
            </a:pPr>
            <a:r>
              <a:rPr lang="en-US" altLang="en-US" sz="1000" b="1" dirty="0"/>
              <a:t>Management</a:t>
            </a:r>
            <a:r>
              <a:rPr lang="en-US" altLang="en-US" sz="1000" dirty="0"/>
              <a:t> </a:t>
            </a:r>
          </a:p>
        </p:txBody>
      </p:sp>
      <p:sp>
        <p:nvSpPr>
          <p:cNvPr id="80" name="Flowchart: Connector 79">
            <a:extLst>
              <a:ext uri="{FF2B5EF4-FFF2-40B4-BE49-F238E27FC236}">
                <a16:creationId xmlns:a16="http://schemas.microsoft.com/office/drawing/2014/main" id="{D98630EA-F00D-4B35-A7A9-1F023BF6F61A}"/>
              </a:ext>
            </a:extLst>
          </p:cNvPr>
          <p:cNvSpPr/>
          <p:nvPr/>
        </p:nvSpPr>
        <p:spPr bwMode="auto">
          <a:xfrm>
            <a:off x="5354426" y="5015060"/>
            <a:ext cx="169682" cy="179108"/>
          </a:xfrm>
          <a:prstGeom prst="flowChartConnector">
            <a:avLst/>
          </a:prstGeom>
          <a:solidFill>
            <a:srgbClr val="FF0000"/>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300" b="1" i="0" u="none" strike="noStrike" cap="none" normalizeH="0" baseline="0">
              <a:ln>
                <a:noFill/>
              </a:ln>
              <a:solidFill>
                <a:schemeClr val="bg1"/>
              </a:solidFill>
              <a:effectLst/>
              <a:latin typeface="Arial" panose="020B0604020202020204" pitchFamily="34" charset="0"/>
              <a:cs typeface="Arial" panose="020B0604020202020204" pitchFamily="34" charset="0"/>
            </a:endParaRPr>
          </a:p>
        </p:txBody>
      </p:sp>
      <p:sp>
        <p:nvSpPr>
          <p:cNvPr id="81" name="Flowchart: Connector 80">
            <a:extLst>
              <a:ext uri="{FF2B5EF4-FFF2-40B4-BE49-F238E27FC236}">
                <a16:creationId xmlns:a16="http://schemas.microsoft.com/office/drawing/2014/main" id="{4C243D6C-C95F-418F-8EA6-4142DA0E0FD4}"/>
              </a:ext>
            </a:extLst>
          </p:cNvPr>
          <p:cNvSpPr/>
          <p:nvPr/>
        </p:nvSpPr>
        <p:spPr bwMode="auto">
          <a:xfrm>
            <a:off x="5742496" y="4573572"/>
            <a:ext cx="169682" cy="179108"/>
          </a:xfrm>
          <a:prstGeom prst="flowChartConnector">
            <a:avLst/>
          </a:prstGeom>
          <a:solidFill>
            <a:srgbClr val="FF0000"/>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300" b="1" i="0" u="none" strike="noStrike" cap="none" normalizeH="0" baseline="0">
              <a:ln>
                <a:noFill/>
              </a:ln>
              <a:solidFill>
                <a:schemeClr val="bg1"/>
              </a:solidFill>
              <a:effectLst/>
              <a:latin typeface="Arial" panose="020B0604020202020204" pitchFamily="34" charset="0"/>
              <a:cs typeface="Arial" panose="020B0604020202020204" pitchFamily="34" charset="0"/>
            </a:endParaRPr>
          </a:p>
        </p:txBody>
      </p:sp>
      <p:cxnSp>
        <p:nvCxnSpPr>
          <p:cNvPr id="82" name="Straight Arrow Connector 81">
            <a:extLst>
              <a:ext uri="{FF2B5EF4-FFF2-40B4-BE49-F238E27FC236}">
                <a16:creationId xmlns:a16="http://schemas.microsoft.com/office/drawing/2014/main" id="{475E2F7E-5004-4985-AE0B-7B70060F71CA}"/>
              </a:ext>
            </a:extLst>
          </p:cNvPr>
          <p:cNvCxnSpPr>
            <a:cxnSpLocks/>
          </p:cNvCxnSpPr>
          <p:nvPr/>
        </p:nvCxnSpPr>
        <p:spPr bwMode="auto">
          <a:xfrm>
            <a:off x="1368457" y="2791904"/>
            <a:ext cx="4363040" cy="1893218"/>
          </a:xfrm>
          <a:prstGeom prst="straightConnector1">
            <a:avLst/>
          </a:prstGeom>
          <a:solidFill>
            <a:schemeClr val="accent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Arrow Connector 83">
            <a:extLst>
              <a:ext uri="{FF2B5EF4-FFF2-40B4-BE49-F238E27FC236}">
                <a16:creationId xmlns:a16="http://schemas.microsoft.com/office/drawing/2014/main" id="{7C210D78-9DAA-429B-B239-4E0FBFA8E7F8}"/>
              </a:ext>
            </a:extLst>
          </p:cNvPr>
          <p:cNvCxnSpPr>
            <a:cxnSpLocks/>
          </p:cNvCxnSpPr>
          <p:nvPr/>
        </p:nvCxnSpPr>
        <p:spPr bwMode="auto">
          <a:xfrm>
            <a:off x="2498103" y="4920792"/>
            <a:ext cx="2867320" cy="142974"/>
          </a:xfrm>
          <a:prstGeom prst="straightConnector1">
            <a:avLst/>
          </a:prstGeom>
          <a:solidFill>
            <a:schemeClr val="accent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TextBox 85">
            <a:extLst>
              <a:ext uri="{FF2B5EF4-FFF2-40B4-BE49-F238E27FC236}">
                <a16:creationId xmlns:a16="http://schemas.microsoft.com/office/drawing/2014/main" id="{F80605C9-B858-4275-A456-921D0875CDB0}"/>
              </a:ext>
            </a:extLst>
          </p:cNvPr>
          <p:cNvSpPr txBox="1"/>
          <p:nvPr/>
        </p:nvSpPr>
        <p:spPr>
          <a:xfrm>
            <a:off x="301658" y="1800520"/>
            <a:ext cx="1904214" cy="1169551"/>
          </a:xfrm>
          <a:prstGeom prst="rect">
            <a:avLst/>
          </a:prstGeom>
          <a:noFill/>
        </p:spPr>
        <p:txBody>
          <a:bodyPr wrap="square" rtlCol="0">
            <a:spAutoFit/>
          </a:bodyPr>
          <a:lstStyle/>
          <a:p>
            <a:r>
              <a:rPr lang="en-US" sz="1400" dirty="0"/>
              <a:t>Virtual sales analyst – providing account rep with updates on customer orders and status</a:t>
            </a:r>
          </a:p>
        </p:txBody>
      </p:sp>
      <p:sp>
        <p:nvSpPr>
          <p:cNvPr id="87" name="TextBox 86">
            <a:extLst>
              <a:ext uri="{FF2B5EF4-FFF2-40B4-BE49-F238E27FC236}">
                <a16:creationId xmlns:a16="http://schemas.microsoft.com/office/drawing/2014/main" id="{98595A77-E95F-47BF-96EC-D20DEF95E059}"/>
              </a:ext>
            </a:extLst>
          </p:cNvPr>
          <p:cNvSpPr txBox="1"/>
          <p:nvPr/>
        </p:nvSpPr>
        <p:spPr>
          <a:xfrm>
            <a:off x="755716" y="4328474"/>
            <a:ext cx="1904214" cy="1384995"/>
          </a:xfrm>
          <a:prstGeom prst="rect">
            <a:avLst/>
          </a:prstGeom>
          <a:noFill/>
        </p:spPr>
        <p:txBody>
          <a:bodyPr wrap="square" rtlCol="0">
            <a:spAutoFit/>
          </a:bodyPr>
          <a:lstStyle/>
          <a:p>
            <a:r>
              <a:rPr lang="en-US" sz="1400" dirty="0"/>
              <a:t>Virtual agent answering questions on stock, pricing, shipping and other order management inquiries</a:t>
            </a:r>
          </a:p>
        </p:txBody>
      </p:sp>
    </p:spTree>
    <p:extLst>
      <p:ext uri="{BB962C8B-B14F-4D97-AF65-F5344CB8AC3E}">
        <p14:creationId xmlns:p14="http://schemas.microsoft.com/office/powerpoint/2010/main" val="77263859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lide Number Placeholder 2">
            <a:extLst>
              <a:ext uri="{FF2B5EF4-FFF2-40B4-BE49-F238E27FC236}">
                <a16:creationId xmlns:a16="http://schemas.microsoft.com/office/drawing/2014/main" id="{75988E8F-1AA2-4E49-A21A-86C420BC6BDA}"/>
              </a:ext>
            </a:extLst>
          </p:cNvPr>
          <p:cNvSpPr>
            <a:spLocks noGrp="1"/>
          </p:cNvSpPr>
          <p:nvPr>
            <p:ph type="sldNum" sz="quarter" idx="10"/>
          </p:nvPr>
        </p:nvSpPr>
        <p:spPr/>
        <p:txBody>
          <a:bodyPr/>
          <a:lstStyle/>
          <a:p>
            <a:fld id="{0593313D-D2AD-4409-8DB1-FF6C8CE24F4F}" type="slidenum">
              <a:rPr lang="en-US" altLang="en-US"/>
              <a:pPr/>
              <a:t>5</a:t>
            </a:fld>
            <a:endParaRPr lang="en-US" altLang="en-US"/>
          </a:p>
        </p:txBody>
      </p:sp>
      <p:sp>
        <p:nvSpPr>
          <p:cNvPr id="638978" name="Rectangle 2">
            <a:extLst>
              <a:ext uri="{FF2B5EF4-FFF2-40B4-BE49-F238E27FC236}">
                <a16:creationId xmlns:a16="http://schemas.microsoft.com/office/drawing/2014/main" id="{F778BCDE-3CF4-49DD-AA6B-8E6371130DBA}"/>
              </a:ext>
            </a:extLst>
          </p:cNvPr>
          <p:cNvSpPr>
            <a:spLocks noChangeArrowheads="1"/>
          </p:cNvSpPr>
          <p:nvPr/>
        </p:nvSpPr>
        <p:spPr bwMode="auto">
          <a:xfrm>
            <a:off x="4886325" y="3676650"/>
            <a:ext cx="782638" cy="25161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lvl1pPr marL="63500" indent="-63500">
              <a:spcBef>
                <a:spcPct val="0"/>
              </a:spcBef>
              <a:defRPr>
                <a:solidFill>
                  <a:schemeClr val="tx1"/>
                </a:solidFill>
                <a:latin typeface="Arial" panose="020B0604020202020204" pitchFamily="34" charset="0"/>
                <a:cs typeface="Arial" panose="020B0604020202020204" pitchFamily="34" charset="0"/>
              </a:defRPr>
            </a:lvl1pPr>
            <a:lvl2pPr>
              <a:spcBef>
                <a:spcPct val="0"/>
              </a:spcBef>
              <a:defRPr>
                <a:solidFill>
                  <a:schemeClr val="tx1"/>
                </a:solidFill>
                <a:latin typeface="Arial" panose="020B0604020202020204" pitchFamily="34" charset="0"/>
                <a:cs typeface="Arial" panose="020B0604020202020204" pitchFamily="34" charset="0"/>
              </a:defRPr>
            </a:lvl2pPr>
            <a:lvl3pPr>
              <a:spcBef>
                <a:spcPct val="0"/>
              </a:spcBef>
              <a:defRPr>
                <a:solidFill>
                  <a:schemeClr val="tx1"/>
                </a:solidFill>
                <a:latin typeface="Arial" panose="020B0604020202020204" pitchFamily="34" charset="0"/>
                <a:cs typeface="Arial" panose="020B0604020202020204" pitchFamily="34" charset="0"/>
              </a:defRPr>
            </a:lvl3pPr>
            <a:lvl4pPr>
              <a:spcBef>
                <a:spcPct val="0"/>
              </a:spcBef>
              <a:defRPr>
                <a:solidFill>
                  <a:schemeClr val="tx1"/>
                </a:solidFill>
                <a:latin typeface="Arial" panose="020B0604020202020204" pitchFamily="34" charset="0"/>
                <a:cs typeface="Arial" panose="020B0604020202020204" pitchFamily="34" charset="0"/>
              </a:defRPr>
            </a:lvl4pPr>
            <a:lvl5pPr>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buFontTx/>
              <a:buChar char="•"/>
            </a:pPr>
            <a:endParaRPr lang="en-US" altLang="en-US" sz="1000">
              <a:latin typeface="Arial Narrow" panose="020B0606020202030204" pitchFamily="34" charset="0"/>
            </a:endParaRPr>
          </a:p>
        </p:txBody>
      </p:sp>
      <p:sp>
        <p:nvSpPr>
          <p:cNvPr id="638979" name="Rectangle 3">
            <a:extLst>
              <a:ext uri="{FF2B5EF4-FFF2-40B4-BE49-F238E27FC236}">
                <a16:creationId xmlns:a16="http://schemas.microsoft.com/office/drawing/2014/main" id="{8018589E-7ACC-419F-8F9E-9DF9E9CFD471}"/>
              </a:ext>
            </a:extLst>
          </p:cNvPr>
          <p:cNvSpPr>
            <a:spLocks noChangeArrowheads="1"/>
          </p:cNvSpPr>
          <p:nvPr/>
        </p:nvSpPr>
        <p:spPr bwMode="auto">
          <a:xfrm>
            <a:off x="1903414" y="3676650"/>
            <a:ext cx="630237" cy="2516188"/>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algn="ctr">
              <a:spcBef>
                <a:spcPct val="0"/>
              </a:spcBef>
              <a:buFontTx/>
              <a:buNone/>
            </a:pPr>
            <a:r>
              <a:rPr lang="en-US" altLang="en-US" sz="1000" b="1">
                <a:solidFill>
                  <a:schemeClr val="bg1"/>
                </a:solidFill>
                <a:latin typeface="Arial Narrow" panose="020B0606020202030204" pitchFamily="34" charset="0"/>
                <a:ea typeface="MS UI Gothic" panose="020B0600070205080204" pitchFamily="34" charset="-128"/>
              </a:rPr>
              <a:t>Operations</a:t>
            </a:r>
          </a:p>
          <a:p>
            <a:pPr algn="ctr">
              <a:spcBef>
                <a:spcPct val="0"/>
              </a:spcBef>
              <a:buFontTx/>
              <a:buNone/>
            </a:pPr>
            <a:r>
              <a:rPr lang="en-US" altLang="en-US" sz="1000" b="1">
                <a:solidFill>
                  <a:schemeClr val="bg1"/>
                </a:solidFill>
                <a:latin typeface="Arial Narrow" panose="020B0606020202030204" pitchFamily="34" charset="0"/>
                <a:ea typeface="MS UI Gothic" panose="020B0600070205080204" pitchFamily="34" charset="-128"/>
              </a:rPr>
              <a:t>and</a:t>
            </a:r>
          </a:p>
          <a:p>
            <a:pPr algn="ctr">
              <a:spcBef>
                <a:spcPct val="0"/>
              </a:spcBef>
              <a:buFontTx/>
              <a:buNone/>
            </a:pPr>
            <a:r>
              <a:rPr lang="en-US" altLang="en-US" sz="1000" b="1">
                <a:solidFill>
                  <a:schemeClr val="bg1"/>
                </a:solidFill>
                <a:latin typeface="Arial Narrow" panose="020B0606020202030204" pitchFamily="34" charset="0"/>
                <a:ea typeface="MS UI Gothic" panose="020B0600070205080204" pitchFamily="34" charset="-128"/>
              </a:rPr>
              <a:t>Execution</a:t>
            </a:r>
          </a:p>
        </p:txBody>
      </p:sp>
      <p:sp>
        <p:nvSpPr>
          <p:cNvPr id="638980" name="Rectangle 4">
            <a:extLst>
              <a:ext uri="{FF2B5EF4-FFF2-40B4-BE49-F238E27FC236}">
                <a16:creationId xmlns:a16="http://schemas.microsoft.com/office/drawing/2014/main" id="{CBAF9151-93CC-44E9-986B-92155291E1B7}"/>
              </a:ext>
            </a:extLst>
          </p:cNvPr>
          <p:cNvSpPr>
            <a:spLocks noChangeArrowheads="1"/>
          </p:cNvSpPr>
          <p:nvPr/>
        </p:nvSpPr>
        <p:spPr bwMode="auto">
          <a:xfrm>
            <a:off x="1903414" y="2959101"/>
            <a:ext cx="630237" cy="722313"/>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algn="ctr">
              <a:spcBef>
                <a:spcPct val="0"/>
              </a:spcBef>
              <a:buFontTx/>
              <a:buNone/>
            </a:pPr>
            <a:r>
              <a:rPr lang="en-US" altLang="en-US" sz="1000" b="1">
                <a:solidFill>
                  <a:schemeClr val="bg1"/>
                </a:solidFill>
                <a:latin typeface="Arial Narrow" panose="020B0606020202030204" pitchFamily="34" charset="0"/>
                <a:ea typeface="MS UI Gothic" panose="020B0600070205080204" pitchFamily="34" charset="-128"/>
              </a:rPr>
              <a:t>Checks</a:t>
            </a:r>
          </a:p>
          <a:p>
            <a:pPr algn="ctr">
              <a:spcBef>
                <a:spcPct val="0"/>
              </a:spcBef>
              <a:buFontTx/>
              <a:buNone/>
            </a:pPr>
            <a:r>
              <a:rPr lang="en-US" altLang="en-US" sz="1000" b="1">
                <a:solidFill>
                  <a:schemeClr val="bg1"/>
                </a:solidFill>
                <a:latin typeface="Arial Narrow" panose="020B0606020202030204" pitchFamily="34" charset="0"/>
                <a:ea typeface="MS UI Gothic" panose="020B0600070205080204" pitchFamily="34" charset="-128"/>
              </a:rPr>
              <a:t>and</a:t>
            </a:r>
          </a:p>
          <a:p>
            <a:pPr algn="ctr">
              <a:spcBef>
                <a:spcPct val="0"/>
              </a:spcBef>
              <a:buFontTx/>
              <a:buNone/>
            </a:pPr>
            <a:r>
              <a:rPr lang="en-US" altLang="en-US" sz="1000" b="1">
                <a:solidFill>
                  <a:schemeClr val="bg1"/>
                </a:solidFill>
                <a:latin typeface="Arial Narrow" panose="020B0606020202030204" pitchFamily="34" charset="0"/>
                <a:ea typeface="MS UI Gothic" panose="020B0600070205080204" pitchFamily="34" charset="-128"/>
              </a:rPr>
              <a:t>Controls</a:t>
            </a:r>
          </a:p>
        </p:txBody>
      </p:sp>
      <p:sp>
        <p:nvSpPr>
          <p:cNvPr id="638981" name="Rectangle 5">
            <a:extLst>
              <a:ext uri="{FF2B5EF4-FFF2-40B4-BE49-F238E27FC236}">
                <a16:creationId xmlns:a16="http://schemas.microsoft.com/office/drawing/2014/main" id="{989F387B-A320-482A-8A3E-2B08B2042760}"/>
              </a:ext>
            </a:extLst>
          </p:cNvPr>
          <p:cNvSpPr>
            <a:spLocks noChangeArrowheads="1"/>
          </p:cNvSpPr>
          <p:nvPr/>
        </p:nvSpPr>
        <p:spPr bwMode="auto">
          <a:xfrm>
            <a:off x="1903414" y="2141539"/>
            <a:ext cx="630237" cy="822325"/>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algn="ctr">
              <a:spcBef>
                <a:spcPct val="0"/>
              </a:spcBef>
              <a:buFontTx/>
              <a:buNone/>
            </a:pPr>
            <a:r>
              <a:rPr lang="en-US" altLang="en-US" sz="1000" b="1">
                <a:solidFill>
                  <a:schemeClr val="bg1"/>
                </a:solidFill>
                <a:latin typeface="Arial Narrow" panose="020B0606020202030204" pitchFamily="34" charset="0"/>
                <a:ea typeface="MS UI Gothic" panose="020B0600070205080204" pitchFamily="34" charset="-128"/>
              </a:rPr>
              <a:t>Planning</a:t>
            </a:r>
          </a:p>
          <a:p>
            <a:pPr algn="ctr">
              <a:spcBef>
                <a:spcPct val="0"/>
              </a:spcBef>
              <a:buFontTx/>
              <a:buNone/>
            </a:pPr>
            <a:r>
              <a:rPr lang="en-US" altLang="en-US" sz="1000" b="1">
                <a:solidFill>
                  <a:schemeClr val="bg1"/>
                </a:solidFill>
                <a:latin typeface="Arial Narrow" panose="020B0606020202030204" pitchFamily="34" charset="0"/>
                <a:ea typeface="MS UI Gothic" panose="020B0600070205080204" pitchFamily="34" charset="-128"/>
              </a:rPr>
              <a:t>and</a:t>
            </a:r>
          </a:p>
          <a:p>
            <a:pPr algn="ctr">
              <a:spcBef>
                <a:spcPct val="0"/>
              </a:spcBef>
              <a:buFontTx/>
              <a:buNone/>
            </a:pPr>
            <a:r>
              <a:rPr lang="en-US" altLang="en-US" sz="1000" b="1">
                <a:solidFill>
                  <a:schemeClr val="bg1"/>
                </a:solidFill>
                <a:latin typeface="Arial Narrow" panose="020B0606020202030204" pitchFamily="34" charset="0"/>
                <a:ea typeface="MS UI Gothic" panose="020B0600070205080204" pitchFamily="34" charset="-128"/>
              </a:rPr>
              <a:t>Analysis</a:t>
            </a:r>
          </a:p>
        </p:txBody>
      </p:sp>
      <p:sp>
        <p:nvSpPr>
          <p:cNvPr id="638983" name="Rectangle 7">
            <a:extLst>
              <a:ext uri="{FF2B5EF4-FFF2-40B4-BE49-F238E27FC236}">
                <a16:creationId xmlns:a16="http://schemas.microsoft.com/office/drawing/2014/main" id="{B76932B1-0778-4CF5-9082-040B8470D373}"/>
              </a:ext>
            </a:extLst>
          </p:cNvPr>
          <p:cNvSpPr>
            <a:spLocks noChangeArrowheads="1"/>
          </p:cNvSpPr>
          <p:nvPr/>
        </p:nvSpPr>
        <p:spPr bwMode="auto">
          <a:xfrm>
            <a:off x="8137526" y="3676650"/>
            <a:ext cx="784225" cy="25161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lvl1pPr marL="63500" indent="-63500">
              <a:spcBef>
                <a:spcPct val="0"/>
              </a:spcBef>
              <a:defRPr>
                <a:solidFill>
                  <a:schemeClr val="tx1"/>
                </a:solidFill>
                <a:latin typeface="Arial" panose="020B0604020202020204" pitchFamily="34" charset="0"/>
                <a:cs typeface="Arial" panose="020B0604020202020204" pitchFamily="34" charset="0"/>
              </a:defRPr>
            </a:lvl1pPr>
            <a:lvl2pPr>
              <a:spcBef>
                <a:spcPct val="0"/>
              </a:spcBef>
              <a:defRPr>
                <a:solidFill>
                  <a:schemeClr val="tx1"/>
                </a:solidFill>
                <a:latin typeface="Arial" panose="020B0604020202020204" pitchFamily="34" charset="0"/>
                <a:cs typeface="Arial" panose="020B0604020202020204" pitchFamily="34" charset="0"/>
              </a:defRPr>
            </a:lvl2pPr>
            <a:lvl3pPr>
              <a:spcBef>
                <a:spcPct val="0"/>
              </a:spcBef>
              <a:defRPr>
                <a:solidFill>
                  <a:schemeClr val="tx1"/>
                </a:solidFill>
                <a:latin typeface="Arial" panose="020B0604020202020204" pitchFamily="34" charset="0"/>
                <a:cs typeface="Arial" panose="020B0604020202020204" pitchFamily="34" charset="0"/>
              </a:defRPr>
            </a:lvl3pPr>
            <a:lvl4pPr>
              <a:spcBef>
                <a:spcPct val="0"/>
              </a:spcBef>
              <a:defRPr>
                <a:solidFill>
                  <a:schemeClr val="tx1"/>
                </a:solidFill>
                <a:latin typeface="Arial" panose="020B0604020202020204" pitchFamily="34" charset="0"/>
                <a:cs typeface="Arial" panose="020B0604020202020204" pitchFamily="34" charset="0"/>
              </a:defRPr>
            </a:lvl4pPr>
            <a:lvl5pPr>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buFontTx/>
              <a:buChar char="•"/>
            </a:pPr>
            <a:endParaRPr lang="en-US" altLang="en-US" sz="1000">
              <a:latin typeface="Arial Narrow" panose="020B0606020202030204" pitchFamily="34" charset="0"/>
            </a:endParaRPr>
          </a:p>
        </p:txBody>
      </p:sp>
      <p:sp>
        <p:nvSpPr>
          <p:cNvPr id="638984" name="Rectangle 8">
            <a:extLst>
              <a:ext uri="{FF2B5EF4-FFF2-40B4-BE49-F238E27FC236}">
                <a16:creationId xmlns:a16="http://schemas.microsoft.com/office/drawing/2014/main" id="{DAA775FB-74E2-4853-BFE0-3893B012BBF8}"/>
              </a:ext>
            </a:extLst>
          </p:cNvPr>
          <p:cNvSpPr>
            <a:spLocks noChangeArrowheads="1"/>
          </p:cNvSpPr>
          <p:nvPr/>
        </p:nvSpPr>
        <p:spPr bwMode="auto">
          <a:xfrm>
            <a:off x="6521451" y="3676650"/>
            <a:ext cx="835025" cy="25161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lvl1pPr marL="63500" indent="-63500">
              <a:spcBef>
                <a:spcPct val="0"/>
              </a:spcBef>
              <a:defRPr>
                <a:solidFill>
                  <a:schemeClr val="tx1"/>
                </a:solidFill>
                <a:latin typeface="Arial" panose="020B0604020202020204" pitchFamily="34" charset="0"/>
                <a:cs typeface="Arial" panose="020B0604020202020204" pitchFamily="34" charset="0"/>
              </a:defRPr>
            </a:lvl1pPr>
            <a:lvl2pPr>
              <a:spcBef>
                <a:spcPct val="0"/>
              </a:spcBef>
              <a:defRPr>
                <a:solidFill>
                  <a:schemeClr val="tx1"/>
                </a:solidFill>
                <a:latin typeface="Arial" panose="020B0604020202020204" pitchFamily="34" charset="0"/>
                <a:cs typeface="Arial" panose="020B0604020202020204" pitchFamily="34" charset="0"/>
              </a:defRPr>
            </a:lvl2pPr>
            <a:lvl3pPr>
              <a:spcBef>
                <a:spcPct val="0"/>
              </a:spcBef>
              <a:defRPr>
                <a:solidFill>
                  <a:schemeClr val="tx1"/>
                </a:solidFill>
                <a:latin typeface="Arial" panose="020B0604020202020204" pitchFamily="34" charset="0"/>
                <a:cs typeface="Arial" panose="020B0604020202020204" pitchFamily="34" charset="0"/>
              </a:defRPr>
            </a:lvl3pPr>
            <a:lvl4pPr>
              <a:spcBef>
                <a:spcPct val="0"/>
              </a:spcBef>
              <a:defRPr>
                <a:solidFill>
                  <a:schemeClr val="tx1"/>
                </a:solidFill>
                <a:latin typeface="Arial" panose="020B0604020202020204" pitchFamily="34" charset="0"/>
                <a:cs typeface="Arial" panose="020B0604020202020204" pitchFamily="34" charset="0"/>
              </a:defRPr>
            </a:lvl4pPr>
            <a:lvl5pPr>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buFontTx/>
              <a:buChar char="•"/>
            </a:pPr>
            <a:endParaRPr lang="en-US" altLang="en-US" sz="1000">
              <a:latin typeface="Arial Narrow" panose="020B0606020202030204" pitchFamily="34" charset="0"/>
            </a:endParaRPr>
          </a:p>
        </p:txBody>
      </p:sp>
      <p:sp>
        <p:nvSpPr>
          <p:cNvPr id="638985" name="Rectangle 9">
            <a:extLst>
              <a:ext uri="{FF2B5EF4-FFF2-40B4-BE49-F238E27FC236}">
                <a16:creationId xmlns:a16="http://schemas.microsoft.com/office/drawing/2014/main" id="{6F127478-08A5-40F7-A2BD-243D3E5B984E}"/>
              </a:ext>
            </a:extLst>
          </p:cNvPr>
          <p:cNvSpPr>
            <a:spLocks noChangeArrowheads="1"/>
          </p:cNvSpPr>
          <p:nvPr/>
        </p:nvSpPr>
        <p:spPr bwMode="auto">
          <a:xfrm>
            <a:off x="6521451" y="2141539"/>
            <a:ext cx="835025" cy="822325"/>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lvl1pPr marL="63500" indent="-63500">
              <a:spcBef>
                <a:spcPct val="0"/>
              </a:spcBef>
              <a:defRPr>
                <a:solidFill>
                  <a:schemeClr val="tx1"/>
                </a:solidFill>
                <a:latin typeface="Arial" panose="020B0604020202020204" pitchFamily="34" charset="0"/>
                <a:cs typeface="Arial" panose="020B0604020202020204" pitchFamily="34" charset="0"/>
              </a:defRPr>
            </a:lvl1pPr>
            <a:lvl2pPr>
              <a:spcBef>
                <a:spcPct val="0"/>
              </a:spcBef>
              <a:defRPr>
                <a:solidFill>
                  <a:schemeClr val="tx1"/>
                </a:solidFill>
                <a:latin typeface="Arial" panose="020B0604020202020204" pitchFamily="34" charset="0"/>
                <a:cs typeface="Arial" panose="020B0604020202020204" pitchFamily="34" charset="0"/>
              </a:defRPr>
            </a:lvl2pPr>
            <a:lvl3pPr>
              <a:spcBef>
                <a:spcPct val="0"/>
              </a:spcBef>
              <a:defRPr>
                <a:solidFill>
                  <a:schemeClr val="tx1"/>
                </a:solidFill>
                <a:latin typeface="Arial" panose="020B0604020202020204" pitchFamily="34" charset="0"/>
                <a:cs typeface="Arial" panose="020B0604020202020204" pitchFamily="34" charset="0"/>
              </a:defRPr>
            </a:lvl3pPr>
            <a:lvl4pPr>
              <a:spcBef>
                <a:spcPct val="0"/>
              </a:spcBef>
              <a:defRPr>
                <a:solidFill>
                  <a:schemeClr val="tx1"/>
                </a:solidFill>
                <a:latin typeface="Arial" panose="020B0604020202020204" pitchFamily="34" charset="0"/>
                <a:cs typeface="Arial" panose="020B0604020202020204" pitchFamily="34" charset="0"/>
              </a:defRPr>
            </a:lvl4pPr>
            <a:lvl5pPr>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buFontTx/>
              <a:buChar char="•"/>
            </a:pPr>
            <a:endParaRPr lang="en-US" altLang="en-US" sz="1000">
              <a:latin typeface="Arial Narrow" panose="020B0606020202030204" pitchFamily="34" charset="0"/>
            </a:endParaRPr>
          </a:p>
        </p:txBody>
      </p:sp>
      <p:sp>
        <p:nvSpPr>
          <p:cNvPr id="638986" name="Rectangle 10">
            <a:extLst>
              <a:ext uri="{FF2B5EF4-FFF2-40B4-BE49-F238E27FC236}">
                <a16:creationId xmlns:a16="http://schemas.microsoft.com/office/drawing/2014/main" id="{162583ED-2A54-4B57-89FD-FC8FBE7E5CF9}"/>
              </a:ext>
            </a:extLst>
          </p:cNvPr>
          <p:cNvSpPr>
            <a:spLocks noChangeArrowheads="1"/>
          </p:cNvSpPr>
          <p:nvPr/>
        </p:nvSpPr>
        <p:spPr bwMode="auto">
          <a:xfrm>
            <a:off x="6521451" y="2959101"/>
            <a:ext cx="835025" cy="722313"/>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lvl1pPr marL="63500" indent="-63500">
              <a:spcBef>
                <a:spcPct val="0"/>
              </a:spcBef>
              <a:defRPr>
                <a:solidFill>
                  <a:schemeClr val="tx1"/>
                </a:solidFill>
                <a:latin typeface="Arial" panose="020B0604020202020204" pitchFamily="34" charset="0"/>
                <a:cs typeface="Arial" panose="020B0604020202020204" pitchFamily="34" charset="0"/>
              </a:defRPr>
            </a:lvl1pPr>
            <a:lvl2pPr>
              <a:spcBef>
                <a:spcPct val="0"/>
              </a:spcBef>
              <a:defRPr>
                <a:solidFill>
                  <a:schemeClr val="tx1"/>
                </a:solidFill>
                <a:latin typeface="Arial" panose="020B0604020202020204" pitchFamily="34" charset="0"/>
                <a:cs typeface="Arial" panose="020B0604020202020204" pitchFamily="34" charset="0"/>
              </a:defRPr>
            </a:lvl2pPr>
            <a:lvl3pPr>
              <a:spcBef>
                <a:spcPct val="0"/>
              </a:spcBef>
              <a:defRPr>
                <a:solidFill>
                  <a:schemeClr val="tx1"/>
                </a:solidFill>
                <a:latin typeface="Arial" panose="020B0604020202020204" pitchFamily="34" charset="0"/>
                <a:cs typeface="Arial" panose="020B0604020202020204" pitchFamily="34" charset="0"/>
              </a:defRPr>
            </a:lvl3pPr>
            <a:lvl4pPr>
              <a:spcBef>
                <a:spcPct val="0"/>
              </a:spcBef>
              <a:defRPr>
                <a:solidFill>
                  <a:schemeClr val="tx1"/>
                </a:solidFill>
                <a:latin typeface="Arial" panose="020B0604020202020204" pitchFamily="34" charset="0"/>
                <a:cs typeface="Arial" panose="020B0604020202020204" pitchFamily="34" charset="0"/>
              </a:defRPr>
            </a:lvl4pPr>
            <a:lvl5pPr>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buFontTx/>
              <a:buChar char="•"/>
            </a:pPr>
            <a:endParaRPr lang="en-US" altLang="en-US" sz="1000">
              <a:latin typeface="Arial Narrow" panose="020B0606020202030204" pitchFamily="34" charset="0"/>
            </a:endParaRPr>
          </a:p>
        </p:txBody>
      </p:sp>
      <p:sp>
        <p:nvSpPr>
          <p:cNvPr id="638987" name="Text Box 11">
            <a:extLst>
              <a:ext uri="{FF2B5EF4-FFF2-40B4-BE49-F238E27FC236}">
                <a16:creationId xmlns:a16="http://schemas.microsoft.com/office/drawing/2014/main" id="{8725BC1C-3B6E-412D-A9D0-C7C8537C752C}"/>
              </a:ext>
            </a:extLst>
          </p:cNvPr>
          <p:cNvSpPr txBox="1">
            <a:spLocks noChangeArrowheads="1"/>
          </p:cNvSpPr>
          <p:nvPr/>
        </p:nvSpPr>
        <p:spPr bwMode="auto">
          <a:xfrm>
            <a:off x="6673851" y="4333875"/>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Rewards</a:t>
            </a:r>
          </a:p>
          <a:p>
            <a:pPr algn="ctr">
              <a:lnSpc>
                <a:spcPct val="20000"/>
              </a:lnSpc>
              <a:spcBef>
                <a:spcPct val="50000"/>
              </a:spcBef>
              <a:buFontTx/>
              <a:buNone/>
            </a:pPr>
            <a:r>
              <a:rPr lang="en-US" altLang="en-US" sz="700">
                <a:latin typeface="Arial Narrow" panose="020B0606020202030204" pitchFamily="34" charset="0"/>
              </a:rPr>
              <a:t>Maintenance</a:t>
            </a:r>
            <a:endParaRPr lang="en-GB" altLang="en-US" sz="700">
              <a:latin typeface="Arial Narrow" panose="020B0606020202030204" pitchFamily="34" charset="0"/>
            </a:endParaRPr>
          </a:p>
        </p:txBody>
      </p:sp>
      <p:sp>
        <p:nvSpPr>
          <p:cNvPr id="638988" name="Text Box 12">
            <a:extLst>
              <a:ext uri="{FF2B5EF4-FFF2-40B4-BE49-F238E27FC236}">
                <a16:creationId xmlns:a16="http://schemas.microsoft.com/office/drawing/2014/main" id="{CF230FE7-5099-4E03-90D4-21BE0AF78F87}"/>
              </a:ext>
            </a:extLst>
          </p:cNvPr>
          <p:cNvSpPr txBox="1">
            <a:spLocks noChangeArrowheads="1"/>
          </p:cNvSpPr>
          <p:nvPr/>
        </p:nvSpPr>
        <p:spPr bwMode="auto">
          <a:xfrm>
            <a:off x="6673851" y="4013200"/>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Retail</a:t>
            </a:r>
          </a:p>
          <a:p>
            <a:pPr algn="ctr">
              <a:lnSpc>
                <a:spcPct val="20000"/>
              </a:lnSpc>
              <a:spcBef>
                <a:spcPct val="50000"/>
              </a:spcBef>
              <a:buFontTx/>
              <a:buNone/>
            </a:pPr>
            <a:r>
              <a:rPr lang="en-US" altLang="en-US" sz="700">
                <a:latin typeface="Arial Narrow" panose="020B0606020202030204" pitchFamily="34" charset="0"/>
              </a:rPr>
              <a:t>Inventory</a:t>
            </a:r>
            <a:endParaRPr lang="en-GB" altLang="en-US" sz="700">
              <a:latin typeface="Arial Narrow" panose="020B0606020202030204" pitchFamily="34" charset="0"/>
            </a:endParaRPr>
          </a:p>
        </p:txBody>
      </p:sp>
      <p:sp>
        <p:nvSpPr>
          <p:cNvPr id="638989" name="Text Box 13">
            <a:extLst>
              <a:ext uri="{FF2B5EF4-FFF2-40B4-BE49-F238E27FC236}">
                <a16:creationId xmlns:a16="http://schemas.microsoft.com/office/drawing/2014/main" id="{4F6D0110-83CE-4AA8-9A7D-16AB2248912F}"/>
              </a:ext>
            </a:extLst>
          </p:cNvPr>
          <p:cNvSpPr txBox="1">
            <a:spLocks noChangeArrowheads="1"/>
          </p:cNvSpPr>
          <p:nvPr/>
        </p:nvSpPr>
        <p:spPr bwMode="auto">
          <a:xfrm>
            <a:off x="6673851" y="4964113"/>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Financial</a:t>
            </a:r>
          </a:p>
          <a:p>
            <a:pPr algn="ctr">
              <a:lnSpc>
                <a:spcPct val="20000"/>
              </a:lnSpc>
              <a:spcBef>
                <a:spcPct val="50000"/>
              </a:spcBef>
              <a:buFontTx/>
              <a:buNone/>
            </a:pPr>
            <a:r>
              <a:rPr lang="en-US" altLang="en-US" sz="700">
                <a:latin typeface="Arial Narrow" panose="020B0606020202030204" pitchFamily="34" charset="0"/>
              </a:rPr>
              <a:t>Capture (Cards)</a:t>
            </a:r>
            <a:endParaRPr lang="en-GB" altLang="en-US" sz="700">
              <a:latin typeface="Arial Narrow" panose="020B0606020202030204" pitchFamily="34" charset="0"/>
            </a:endParaRPr>
          </a:p>
        </p:txBody>
      </p:sp>
      <p:sp>
        <p:nvSpPr>
          <p:cNvPr id="638990" name="Text Box 14">
            <a:extLst>
              <a:ext uri="{FF2B5EF4-FFF2-40B4-BE49-F238E27FC236}">
                <a16:creationId xmlns:a16="http://schemas.microsoft.com/office/drawing/2014/main" id="{73B64081-857A-4BDA-9596-432F9179020F}"/>
              </a:ext>
            </a:extLst>
          </p:cNvPr>
          <p:cNvSpPr txBox="1">
            <a:spLocks noChangeArrowheads="1"/>
          </p:cNvSpPr>
          <p:nvPr/>
        </p:nvSpPr>
        <p:spPr bwMode="auto">
          <a:xfrm>
            <a:off x="6673851" y="3703638"/>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Billing &amp; </a:t>
            </a:r>
          </a:p>
          <a:p>
            <a:pPr algn="ctr">
              <a:lnSpc>
                <a:spcPct val="20000"/>
              </a:lnSpc>
              <a:spcBef>
                <a:spcPct val="50000"/>
              </a:spcBef>
              <a:buFontTx/>
              <a:buNone/>
            </a:pPr>
            <a:r>
              <a:rPr lang="en-US" altLang="en-US" sz="700">
                <a:latin typeface="Arial Narrow" panose="020B0606020202030204" pitchFamily="34" charset="0"/>
              </a:rPr>
              <a:t>Payments</a:t>
            </a:r>
            <a:endParaRPr lang="en-GB" altLang="en-US" sz="700">
              <a:latin typeface="Arial Narrow" panose="020B0606020202030204" pitchFamily="34" charset="0"/>
            </a:endParaRPr>
          </a:p>
        </p:txBody>
      </p:sp>
      <p:sp>
        <p:nvSpPr>
          <p:cNvPr id="638991" name="Text Box 15">
            <a:extLst>
              <a:ext uri="{FF2B5EF4-FFF2-40B4-BE49-F238E27FC236}">
                <a16:creationId xmlns:a16="http://schemas.microsoft.com/office/drawing/2014/main" id="{6FC2BEA9-99D8-4392-95CC-B375C8CD030F}"/>
              </a:ext>
            </a:extLst>
          </p:cNvPr>
          <p:cNvSpPr txBox="1">
            <a:spLocks noChangeArrowheads="1"/>
          </p:cNvSpPr>
          <p:nvPr/>
        </p:nvSpPr>
        <p:spPr bwMode="auto">
          <a:xfrm>
            <a:off x="6673851" y="4651375"/>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Authorizations</a:t>
            </a:r>
          </a:p>
          <a:p>
            <a:pPr algn="ctr">
              <a:lnSpc>
                <a:spcPct val="20000"/>
              </a:lnSpc>
              <a:spcBef>
                <a:spcPct val="50000"/>
              </a:spcBef>
              <a:buFontTx/>
              <a:buNone/>
            </a:pPr>
            <a:r>
              <a:rPr lang="en-US" altLang="en-US" sz="700">
                <a:latin typeface="Arial Narrow" panose="020B0606020202030204" pitchFamily="34" charset="0"/>
              </a:rPr>
              <a:t>(Cards)</a:t>
            </a:r>
            <a:endParaRPr lang="en-GB" altLang="en-US" sz="700">
              <a:latin typeface="Arial Narrow" panose="020B0606020202030204" pitchFamily="34" charset="0"/>
            </a:endParaRPr>
          </a:p>
        </p:txBody>
      </p:sp>
      <p:sp>
        <p:nvSpPr>
          <p:cNvPr id="638992" name="Text Box 16">
            <a:extLst>
              <a:ext uri="{FF2B5EF4-FFF2-40B4-BE49-F238E27FC236}">
                <a16:creationId xmlns:a16="http://schemas.microsoft.com/office/drawing/2014/main" id="{FCE22CD1-157E-47D5-9D60-C6FB3678D782}"/>
              </a:ext>
            </a:extLst>
          </p:cNvPr>
          <p:cNvSpPr txBox="1">
            <a:spLocks noChangeArrowheads="1"/>
          </p:cNvSpPr>
          <p:nvPr/>
        </p:nvSpPr>
        <p:spPr bwMode="auto">
          <a:xfrm>
            <a:off x="6521451" y="1504950"/>
            <a:ext cx="835025" cy="6365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algn="ctr">
              <a:spcBef>
                <a:spcPct val="0"/>
              </a:spcBef>
              <a:buFontTx/>
              <a:buNone/>
            </a:pPr>
            <a:r>
              <a:rPr lang="en-US" altLang="en-US" sz="1000" b="1">
                <a:solidFill>
                  <a:schemeClr val="bg1"/>
                </a:solidFill>
                <a:latin typeface="Arial Narrow" panose="020B0606020202030204" pitchFamily="34" charset="0"/>
              </a:rPr>
              <a:t>Cards</a:t>
            </a:r>
            <a:endParaRPr lang="en-GB" altLang="en-US" sz="1000" b="1">
              <a:solidFill>
                <a:schemeClr val="bg1"/>
              </a:solidFill>
              <a:latin typeface="Arial Narrow" panose="020B0606020202030204" pitchFamily="34" charset="0"/>
            </a:endParaRPr>
          </a:p>
        </p:txBody>
      </p:sp>
      <p:sp>
        <p:nvSpPr>
          <p:cNvPr id="638993" name="Text Box 17">
            <a:extLst>
              <a:ext uri="{FF2B5EF4-FFF2-40B4-BE49-F238E27FC236}">
                <a16:creationId xmlns:a16="http://schemas.microsoft.com/office/drawing/2014/main" id="{76430581-E735-4503-AB26-D5FC3829F9CD}"/>
              </a:ext>
            </a:extLst>
          </p:cNvPr>
          <p:cNvSpPr txBox="1">
            <a:spLocks noChangeArrowheads="1"/>
          </p:cNvSpPr>
          <p:nvPr/>
        </p:nvSpPr>
        <p:spPr bwMode="auto">
          <a:xfrm>
            <a:off x="6673851" y="2998788"/>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Case</a:t>
            </a:r>
          </a:p>
          <a:p>
            <a:pPr algn="ctr">
              <a:lnSpc>
                <a:spcPct val="20000"/>
              </a:lnSpc>
              <a:spcBef>
                <a:spcPct val="50000"/>
              </a:spcBef>
              <a:buFontTx/>
              <a:buNone/>
            </a:pPr>
            <a:r>
              <a:rPr lang="en-US" altLang="en-US" sz="700">
                <a:latin typeface="Arial Narrow" panose="020B0606020202030204" pitchFamily="34" charset="0"/>
              </a:rPr>
              <a:t>Handling</a:t>
            </a:r>
            <a:endParaRPr lang="en-GB" altLang="en-US" sz="700">
              <a:latin typeface="Arial Narrow" panose="020B0606020202030204" pitchFamily="34" charset="0"/>
            </a:endParaRPr>
          </a:p>
        </p:txBody>
      </p:sp>
      <p:sp>
        <p:nvSpPr>
          <p:cNvPr id="638994" name="Rectangle 18">
            <a:extLst>
              <a:ext uri="{FF2B5EF4-FFF2-40B4-BE49-F238E27FC236}">
                <a16:creationId xmlns:a16="http://schemas.microsoft.com/office/drawing/2014/main" id="{C6B9EF43-48E2-48EB-A98C-A457A86B71AA}"/>
              </a:ext>
            </a:extLst>
          </p:cNvPr>
          <p:cNvSpPr>
            <a:spLocks noChangeArrowheads="1"/>
          </p:cNvSpPr>
          <p:nvPr/>
        </p:nvSpPr>
        <p:spPr bwMode="auto">
          <a:xfrm>
            <a:off x="9702800" y="3676650"/>
            <a:ext cx="782638" cy="25161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lvl1pPr marL="63500" indent="-63500">
              <a:spcBef>
                <a:spcPct val="0"/>
              </a:spcBef>
              <a:defRPr>
                <a:solidFill>
                  <a:schemeClr val="tx1"/>
                </a:solidFill>
                <a:latin typeface="Arial" panose="020B0604020202020204" pitchFamily="34" charset="0"/>
                <a:cs typeface="Arial" panose="020B0604020202020204" pitchFamily="34" charset="0"/>
              </a:defRPr>
            </a:lvl1pPr>
            <a:lvl2pPr>
              <a:spcBef>
                <a:spcPct val="0"/>
              </a:spcBef>
              <a:defRPr>
                <a:solidFill>
                  <a:schemeClr val="tx1"/>
                </a:solidFill>
                <a:latin typeface="Arial" panose="020B0604020202020204" pitchFamily="34" charset="0"/>
                <a:cs typeface="Arial" panose="020B0604020202020204" pitchFamily="34" charset="0"/>
              </a:defRPr>
            </a:lvl2pPr>
            <a:lvl3pPr>
              <a:spcBef>
                <a:spcPct val="0"/>
              </a:spcBef>
              <a:defRPr>
                <a:solidFill>
                  <a:schemeClr val="tx1"/>
                </a:solidFill>
                <a:latin typeface="Arial" panose="020B0604020202020204" pitchFamily="34" charset="0"/>
                <a:cs typeface="Arial" panose="020B0604020202020204" pitchFamily="34" charset="0"/>
              </a:defRPr>
            </a:lvl3pPr>
            <a:lvl4pPr>
              <a:spcBef>
                <a:spcPct val="0"/>
              </a:spcBef>
              <a:defRPr>
                <a:solidFill>
                  <a:schemeClr val="tx1"/>
                </a:solidFill>
                <a:latin typeface="Arial" panose="020B0604020202020204" pitchFamily="34" charset="0"/>
                <a:cs typeface="Arial" panose="020B0604020202020204" pitchFamily="34" charset="0"/>
              </a:defRPr>
            </a:lvl4pPr>
            <a:lvl5pPr>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buFontTx/>
              <a:buChar char="•"/>
            </a:pPr>
            <a:endParaRPr lang="en-US" altLang="en-US" sz="1000">
              <a:latin typeface="Arial Narrow" panose="020B0606020202030204" pitchFamily="34" charset="0"/>
            </a:endParaRPr>
          </a:p>
        </p:txBody>
      </p:sp>
      <p:sp>
        <p:nvSpPr>
          <p:cNvPr id="638995" name="Rectangle 19">
            <a:extLst>
              <a:ext uri="{FF2B5EF4-FFF2-40B4-BE49-F238E27FC236}">
                <a16:creationId xmlns:a16="http://schemas.microsoft.com/office/drawing/2014/main" id="{34C41355-AD1A-4DC7-8C34-A2FDDD6CB984}"/>
              </a:ext>
            </a:extLst>
          </p:cNvPr>
          <p:cNvSpPr>
            <a:spLocks noChangeArrowheads="1"/>
          </p:cNvSpPr>
          <p:nvPr/>
        </p:nvSpPr>
        <p:spPr bwMode="auto">
          <a:xfrm>
            <a:off x="9702800" y="2141539"/>
            <a:ext cx="782638" cy="822325"/>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lvl1pPr marL="63500" indent="-63500">
              <a:spcBef>
                <a:spcPct val="0"/>
              </a:spcBef>
              <a:defRPr>
                <a:solidFill>
                  <a:schemeClr val="tx1"/>
                </a:solidFill>
                <a:latin typeface="Arial" panose="020B0604020202020204" pitchFamily="34" charset="0"/>
                <a:cs typeface="Arial" panose="020B0604020202020204" pitchFamily="34" charset="0"/>
              </a:defRPr>
            </a:lvl1pPr>
            <a:lvl2pPr>
              <a:spcBef>
                <a:spcPct val="0"/>
              </a:spcBef>
              <a:defRPr>
                <a:solidFill>
                  <a:schemeClr val="tx1"/>
                </a:solidFill>
                <a:latin typeface="Arial" panose="020B0604020202020204" pitchFamily="34" charset="0"/>
                <a:cs typeface="Arial" panose="020B0604020202020204" pitchFamily="34" charset="0"/>
              </a:defRPr>
            </a:lvl2pPr>
            <a:lvl3pPr>
              <a:spcBef>
                <a:spcPct val="0"/>
              </a:spcBef>
              <a:defRPr>
                <a:solidFill>
                  <a:schemeClr val="tx1"/>
                </a:solidFill>
                <a:latin typeface="Arial" panose="020B0604020202020204" pitchFamily="34" charset="0"/>
                <a:cs typeface="Arial" panose="020B0604020202020204" pitchFamily="34" charset="0"/>
              </a:defRPr>
            </a:lvl3pPr>
            <a:lvl4pPr>
              <a:spcBef>
                <a:spcPct val="0"/>
              </a:spcBef>
              <a:defRPr>
                <a:solidFill>
                  <a:schemeClr val="tx1"/>
                </a:solidFill>
                <a:latin typeface="Arial" panose="020B0604020202020204" pitchFamily="34" charset="0"/>
                <a:cs typeface="Arial" panose="020B0604020202020204" pitchFamily="34" charset="0"/>
              </a:defRPr>
            </a:lvl4pPr>
            <a:lvl5pPr>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buFontTx/>
              <a:buChar char="•"/>
            </a:pPr>
            <a:endParaRPr lang="en-US" altLang="en-US" sz="1000">
              <a:latin typeface="Arial Narrow" panose="020B0606020202030204" pitchFamily="34" charset="0"/>
            </a:endParaRPr>
          </a:p>
        </p:txBody>
      </p:sp>
      <p:sp>
        <p:nvSpPr>
          <p:cNvPr id="638996" name="Rectangle 20">
            <a:extLst>
              <a:ext uri="{FF2B5EF4-FFF2-40B4-BE49-F238E27FC236}">
                <a16:creationId xmlns:a16="http://schemas.microsoft.com/office/drawing/2014/main" id="{72797898-0E72-4205-9895-5D7F2C37EE38}"/>
              </a:ext>
            </a:extLst>
          </p:cNvPr>
          <p:cNvSpPr>
            <a:spLocks noChangeArrowheads="1"/>
          </p:cNvSpPr>
          <p:nvPr/>
        </p:nvSpPr>
        <p:spPr bwMode="auto">
          <a:xfrm>
            <a:off x="9702800" y="2959101"/>
            <a:ext cx="782638" cy="722313"/>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lvl1pPr marL="63500" indent="-63500">
              <a:spcBef>
                <a:spcPct val="0"/>
              </a:spcBef>
              <a:defRPr>
                <a:solidFill>
                  <a:schemeClr val="tx1"/>
                </a:solidFill>
                <a:latin typeface="Arial" panose="020B0604020202020204" pitchFamily="34" charset="0"/>
                <a:cs typeface="Arial" panose="020B0604020202020204" pitchFamily="34" charset="0"/>
              </a:defRPr>
            </a:lvl1pPr>
            <a:lvl2pPr>
              <a:spcBef>
                <a:spcPct val="0"/>
              </a:spcBef>
              <a:defRPr>
                <a:solidFill>
                  <a:schemeClr val="tx1"/>
                </a:solidFill>
                <a:latin typeface="Arial" panose="020B0604020202020204" pitchFamily="34" charset="0"/>
                <a:cs typeface="Arial" panose="020B0604020202020204" pitchFamily="34" charset="0"/>
              </a:defRPr>
            </a:lvl2pPr>
            <a:lvl3pPr>
              <a:spcBef>
                <a:spcPct val="0"/>
              </a:spcBef>
              <a:defRPr>
                <a:solidFill>
                  <a:schemeClr val="tx1"/>
                </a:solidFill>
                <a:latin typeface="Arial" panose="020B0604020202020204" pitchFamily="34" charset="0"/>
                <a:cs typeface="Arial" panose="020B0604020202020204" pitchFamily="34" charset="0"/>
              </a:defRPr>
            </a:lvl3pPr>
            <a:lvl4pPr>
              <a:spcBef>
                <a:spcPct val="0"/>
              </a:spcBef>
              <a:defRPr>
                <a:solidFill>
                  <a:schemeClr val="tx1"/>
                </a:solidFill>
                <a:latin typeface="Arial" panose="020B0604020202020204" pitchFamily="34" charset="0"/>
                <a:cs typeface="Arial" panose="020B0604020202020204" pitchFamily="34" charset="0"/>
              </a:defRPr>
            </a:lvl4pPr>
            <a:lvl5pPr>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buFontTx/>
              <a:buChar char="•"/>
            </a:pPr>
            <a:endParaRPr lang="en-US" altLang="en-US" sz="1000">
              <a:latin typeface="Arial Narrow" panose="020B0606020202030204" pitchFamily="34" charset="0"/>
            </a:endParaRPr>
          </a:p>
        </p:txBody>
      </p:sp>
      <p:sp>
        <p:nvSpPr>
          <p:cNvPr id="638997" name="Text Box 21">
            <a:extLst>
              <a:ext uri="{FF2B5EF4-FFF2-40B4-BE49-F238E27FC236}">
                <a16:creationId xmlns:a16="http://schemas.microsoft.com/office/drawing/2014/main" id="{FE058906-0756-47F1-B369-0CA953C6DCD8}"/>
              </a:ext>
            </a:extLst>
          </p:cNvPr>
          <p:cNvSpPr txBox="1">
            <a:spLocks noChangeArrowheads="1"/>
          </p:cNvSpPr>
          <p:nvPr/>
        </p:nvSpPr>
        <p:spPr bwMode="auto">
          <a:xfrm>
            <a:off x="9702800" y="1504950"/>
            <a:ext cx="782638" cy="6365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algn="ctr">
              <a:spcBef>
                <a:spcPct val="0"/>
              </a:spcBef>
              <a:buFontTx/>
              <a:buNone/>
            </a:pPr>
            <a:r>
              <a:rPr lang="en-US" altLang="en-US" sz="1000" b="1">
                <a:solidFill>
                  <a:schemeClr val="bg1"/>
                </a:solidFill>
                <a:latin typeface="Arial Narrow" panose="020B0606020202030204" pitchFamily="34" charset="0"/>
              </a:rPr>
              <a:t>Financial</a:t>
            </a:r>
          </a:p>
          <a:p>
            <a:pPr algn="ctr">
              <a:spcBef>
                <a:spcPct val="0"/>
              </a:spcBef>
              <a:buFontTx/>
              <a:buNone/>
            </a:pPr>
            <a:r>
              <a:rPr lang="en-US" altLang="en-US" sz="1000" b="1">
                <a:solidFill>
                  <a:schemeClr val="bg1"/>
                </a:solidFill>
                <a:latin typeface="Arial Narrow" panose="020B0606020202030204" pitchFamily="34" charset="0"/>
              </a:rPr>
              <a:t>Management</a:t>
            </a:r>
            <a:endParaRPr lang="en-GB" altLang="en-US" sz="1000" b="1">
              <a:solidFill>
                <a:schemeClr val="bg1"/>
              </a:solidFill>
              <a:latin typeface="Arial Narrow" panose="020B0606020202030204" pitchFamily="34" charset="0"/>
            </a:endParaRPr>
          </a:p>
        </p:txBody>
      </p:sp>
      <p:sp>
        <p:nvSpPr>
          <p:cNvPr id="638998" name="Text Box 22">
            <a:extLst>
              <a:ext uri="{FF2B5EF4-FFF2-40B4-BE49-F238E27FC236}">
                <a16:creationId xmlns:a16="http://schemas.microsoft.com/office/drawing/2014/main" id="{92C728D3-D116-4FE6-908C-C51EEF80D60C}"/>
              </a:ext>
            </a:extLst>
          </p:cNvPr>
          <p:cNvSpPr txBox="1">
            <a:spLocks noChangeArrowheads="1"/>
          </p:cNvSpPr>
          <p:nvPr/>
        </p:nvSpPr>
        <p:spPr bwMode="auto">
          <a:xfrm>
            <a:off x="9825039" y="2347913"/>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Finance</a:t>
            </a:r>
          </a:p>
          <a:p>
            <a:pPr algn="ctr">
              <a:lnSpc>
                <a:spcPct val="20000"/>
              </a:lnSpc>
              <a:spcBef>
                <a:spcPct val="50000"/>
              </a:spcBef>
              <a:buFontTx/>
              <a:buNone/>
            </a:pPr>
            <a:r>
              <a:rPr lang="en-US" altLang="en-US" sz="700">
                <a:latin typeface="Arial Narrow" panose="020B0606020202030204" pitchFamily="34" charset="0"/>
              </a:rPr>
              <a:t>Policies</a:t>
            </a:r>
            <a:endParaRPr lang="en-GB" altLang="en-US" sz="700">
              <a:latin typeface="Arial Narrow" panose="020B0606020202030204" pitchFamily="34" charset="0"/>
            </a:endParaRPr>
          </a:p>
        </p:txBody>
      </p:sp>
      <p:sp>
        <p:nvSpPr>
          <p:cNvPr id="638999" name="Text Box 23">
            <a:extLst>
              <a:ext uri="{FF2B5EF4-FFF2-40B4-BE49-F238E27FC236}">
                <a16:creationId xmlns:a16="http://schemas.microsoft.com/office/drawing/2014/main" id="{25277D30-A2C1-4FB7-A971-0EB7040DC7E3}"/>
              </a:ext>
            </a:extLst>
          </p:cNvPr>
          <p:cNvSpPr txBox="1">
            <a:spLocks noChangeArrowheads="1"/>
          </p:cNvSpPr>
          <p:nvPr/>
        </p:nvSpPr>
        <p:spPr bwMode="auto">
          <a:xfrm>
            <a:off x="9825039" y="4333875"/>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GL</a:t>
            </a:r>
            <a:endParaRPr lang="en-GB" altLang="en-US" sz="700">
              <a:latin typeface="Arial Narrow" panose="020B0606020202030204" pitchFamily="34" charset="0"/>
            </a:endParaRPr>
          </a:p>
        </p:txBody>
      </p:sp>
      <p:sp>
        <p:nvSpPr>
          <p:cNvPr id="639000" name="Text Box 24">
            <a:extLst>
              <a:ext uri="{FF2B5EF4-FFF2-40B4-BE49-F238E27FC236}">
                <a16:creationId xmlns:a16="http://schemas.microsoft.com/office/drawing/2014/main" id="{AC7FBD06-6F4F-41D4-8172-FFA920D8BAD2}"/>
              </a:ext>
            </a:extLst>
          </p:cNvPr>
          <p:cNvSpPr txBox="1">
            <a:spLocks noChangeArrowheads="1"/>
          </p:cNvSpPr>
          <p:nvPr/>
        </p:nvSpPr>
        <p:spPr bwMode="auto">
          <a:xfrm>
            <a:off x="9825039" y="4013200"/>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Reconciliation</a:t>
            </a:r>
            <a:endParaRPr lang="en-GB" altLang="en-US" sz="700">
              <a:latin typeface="Arial Narrow" panose="020B0606020202030204" pitchFamily="34" charset="0"/>
            </a:endParaRPr>
          </a:p>
        </p:txBody>
      </p:sp>
      <p:sp>
        <p:nvSpPr>
          <p:cNvPr id="639001" name="Text Box 25">
            <a:extLst>
              <a:ext uri="{FF2B5EF4-FFF2-40B4-BE49-F238E27FC236}">
                <a16:creationId xmlns:a16="http://schemas.microsoft.com/office/drawing/2014/main" id="{4349585A-475C-4A84-BDE2-15DFA9B45B1C}"/>
              </a:ext>
            </a:extLst>
          </p:cNvPr>
          <p:cNvSpPr txBox="1">
            <a:spLocks noChangeArrowheads="1"/>
          </p:cNvSpPr>
          <p:nvPr/>
        </p:nvSpPr>
        <p:spPr bwMode="auto">
          <a:xfrm>
            <a:off x="9825039" y="2998788"/>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Financial</a:t>
            </a:r>
          </a:p>
          <a:p>
            <a:pPr algn="ctr">
              <a:lnSpc>
                <a:spcPct val="20000"/>
              </a:lnSpc>
              <a:spcBef>
                <a:spcPct val="50000"/>
              </a:spcBef>
              <a:buFontTx/>
              <a:buNone/>
            </a:pPr>
            <a:r>
              <a:rPr lang="en-US" altLang="en-US" sz="700">
                <a:latin typeface="Arial Narrow" panose="020B0606020202030204" pitchFamily="34" charset="0"/>
              </a:rPr>
              <a:t>Control</a:t>
            </a:r>
            <a:endParaRPr lang="en-GB" altLang="en-US" sz="700">
              <a:latin typeface="Arial Narrow" panose="020B0606020202030204" pitchFamily="34" charset="0"/>
            </a:endParaRPr>
          </a:p>
        </p:txBody>
      </p:sp>
      <p:sp>
        <p:nvSpPr>
          <p:cNvPr id="639002" name="Text Box 26">
            <a:extLst>
              <a:ext uri="{FF2B5EF4-FFF2-40B4-BE49-F238E27FC236}">
                <a16:creationId xmlns:a16="http://schemas.microsoft.com/office/drawing/2014/main" id="{59A9B74A-C043-4DD7-892C-4C94C33C2B91}"/>
              </a:ext>
            </a:extLst>
          </p:cNvPr>
          <p:cNvSpPr txBox="1">
            <a:spLocks noChangeArrowheads="1"/>
          </p:cNvSpPr>
          <p:nvPr/>
        </p:nvSpPr>
        <p:spPr bwMode="auto">
          <a:xfrm>
            <a:off x="9825039" y="3703638"/>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Collections</a:t>
            </a:r>
          </a:p>
          <a:p>
            <a:pPr algn="ctr">
              <a:lnSpc>
                <a:spcPct val="20000"/>
              </a:lnSpc>
              <a:spcBef>
                <a:spcPct val="50000"/>
              </a:spcBef>
              <a:buFontTx/>
              <a:buNone/>
            </a:pPr>
            <a:r>
              <a:rPr lang="en-US" altLang="en-US" sz="700">
                <a:latin typeface="Arial Narrow" panose="020B0606020202030204" pitchFamily="34" charset="0"/>
              </a:rPr>
              <a:t>&amp; Recovery</a:t>
            </a:r>
            <a:endParaRPr lang="en-GB" altLang="en-US" sz="700">
              <a:latin typeface="Arial Narrow" panose="020B0606020202030204" pitchFamily="34" charset="0"/>
            </a:endParaRPr>
          </a:p>
        </p:txBody>
      </p:sp>
      <p:sp>
        <p:nvSpPr>
          <p:cNvPr id="639003" name="Rectangle 27">
            <a:extLst>
              <a:ext uri="{FF2B5EF4-FFF2-40B4-BE49-F238E27FC236}">
                <a16:creationId xmlns:a16="http://schemas.microsoft.com/office/drawing/2014/main" id="{E99D12F0-7DF1-4DCD-AE04-4D7739AAF909}"/>
              </a:ext>
            </a:extLst>
          </p:cNvPr>
          <p:cNvSpPr>
            <a:spLocks noChangeArrowheads="1"/>
          </p:cNvSpPr>
          <p:nvPr/>
        </p:nvSpPr>
        <p:spPr bwMode="auto">
          <a:xfrm>
            <a:off x="8921750" y="3676650"/>
            <a:ext cx="782638" cy="25161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lvl1pPr marL="63500" indent="-63500">
              <a:spcBef>
                <a:spcPct val="0"/>
              </a:spcBef>
              <a:defRPr>
                <a:solidFill>
                  <a:schemeClr val="tx1"/>
                </a:solidFill>
                <a:latin typeface="Arial" panose="020B0604020202020204" pitchFamily="34" charset="0"/>
                <a:cs typeface="Arial" panose="020B0604020202020204" pitchFamily="34" charset="0"/>
              </a:defRPr>
            </a:lvl1pPr>
            <a:lvl2pPr>
              <a:spcBef>
                <a:spcPct val="0"/>
              </a:spcBef>
              <a:defRPr>
                <a:solidFill>
                  <a:schemeClr val="tx1"/>
                </a:solidFill>
                <a:latin typeface="Arial" panose="020B0604020202020204" pitchFamily="34" charset="0"/>
                <a:cs typeface="Arial" panose="020B0604020202020204" pitchFamily="34" charset="0"/>
              </a:defRPr>
            </a:lvl2pPr>
            <a:lvl3pPr>
              <a:spcBef>
                <a:spcPct val="0"/>
              </a:spcBef>
              <a:defRPr>
                <a:solidFill>
                  <a:schemeClr val="tx1"/>
                </a:solidFill>
                <a:latin typeface="Arial" panose="020B0604020202020204" pitchFamily="34" charset="0"/>
                <a:cs typeface="Arial" panose="020B0604020202020204" pitchFamily="34" charset="0"/>
              </a:defRPr>
            </a:lvl3pPr>
            <a:lvl4pPr>
              <a:spcBef>
                <a:spcPct val="0"/>
              </a:spcBef>
              <a:defRPr>
                <a:solidFill>
                  <a:schemeClr val="tx1"/>
                </a:solidFill>
                <a:latin typeface="Arial" panose="020B0604020202020204" pitchFamily="34" charset="0"/>
                <a:cs typeface="Arial" panose="020B0604020202020204" pitchFamily="34" charset="0"/>
              </a:defRPr>
            </a:lvl4pPr>
            <a:lvl5pPr>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buFontTx/>
              <a:buChar char="•"/>
            </a:pPr>
            <a:endParaRPr lang="en-US" altLang="en-US" sz="1000">
              <a:latin typeface="Arial Narrow" panose="020B0606020202030204" pitchFamily="34" charset="0"/>
            </a:endParaRPr>
          </a:p>
        </p:txBody>
      </p:sp>
      <p:sp>
        <p:nvSpPr>
          <p:cNvPr id="639004" name="Rectangle 28">
            <a:extLst>
              <a:ext uri="{FF2B5EF4-FFF2-40B4-BE49-F238E27FC236}">
                <a16:creationId xmlns:a16="http://schemas.microsoft.com/office/drawing/2014/main" id="{667862BA-EB4C-429D-AEB7-E376225BAA50}"/>
              </a:ext>
            </a:extLst>
          </p:cNvPr>
          <p:cNvSpPr>
            <a:spLocks noChangeArrowheads="1"/>
          </p:cNvSpPr>
          <p:nvPr/>
        </p:nvSpPr>
        <p:spPr bwMode="auto">
          <a:xfrm>
            <a:off x="8921750" y="2141539"/>
            <a:ext cx="782638" cy="822325"/>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lvl1pPr marL="63500" indent="-63500">
              <a:spcBef>
                <a:spcPct val="0"/>
              </a:spcBef>
              <a:defRPr>
                <a:solidFill>
                  <a:schemeClr val="tx1"/>
                </a:solidFill>
                <a:latin typeface="Arial" panose="020B0604020202020204" pitchFamily="34" charset="0"/>
                <a:cs typeface="Arial" panose="020B0604020202020204" pitchFamily="34" charset="0"/>
              </a:defRPr>
            </a:lvl1pPr>
            <a:lvl2pPr>
              <a:spcBef>
                <a:spcPct val="0"/>
              </a:spcBef>
              <a:defRPr>
                <a:solidFill>
                  <a:schemeClr val="tx1"/>
                </a:solidFill>
                <a:latin typeface="Arial" panose="020B0604020202020204" pitchFamily="34" charset="0"/>
                <a:cs typeface="Arial" panose="020B0604020202020204" pitchFamily="34" charset="0"/>
              </a:defRPr>
            </a:lvl2pPr>
            <a:lvl3pPr>
              <a:spcBef>
                <a:spcPct val="0"/>
              </a:spcBef>
              <a:defRPr>
                <a:solidFill>
                  <a:schemeClr val="tx1"/>
                </a:solidFill>
                <a:latin typeface="Arial" panose="020B0604020202020204" pitchFamily="34" charset="0"/>
                <a:cs typeface="Arial" panose="020B0604020202020204" pitchFamily="34" charset="0"/>
              </a:defRPr>
            </a:lvl3pPr>
            <a:lvl4pPr>
              <a:spcBef>
                <a:spcPct val="0"/>
              </a:spcBef>
              <a:defRPr>
                <a:solidFill>
                  <a:schemeClr val="tx1"/>
                </a:solidFill>
                <a:latin typeface="Arial" panose="020B0604020202020204" pitchFamily="34" charset="0"/>
                <a:cs typeface="Arial" panose="020B0604020202020204" pitchFamily="34" charset="0"/>
              </a:defRPr>
            </a:lvl4pPr>
            <a:lvl5pPr>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buFontTx/>
              <a:buChar char="•"/>
            </a:pPr>
            <a:endParaRPr lang="en-US" altLang="en-US" sz="1000">
              <a:latin typeface="Arial Narrow" panose="020B0606020202030204" pitchFamily="34" charset="0"/>
            </a:endParaRPr>
          </a:p>
        </p:txBody>
      </p:sp>
      <p:sp>
        <p:nvSpPr>
          <p:cNvPr id="639005" name="Rectangle 29">
            <a:extLst>
              <a:ext uri="{FF2B5EF4-FFF2-40B4-BE49-F238E27FC236}">
                <a16:creationId xmlns:a16="http://schemas.microsoft.com/office/drawing/2014/main" id="{56836532-24D9-4BF5-A357-F0A5C64F0863}"/>
              </a:ext>
            </a:extLst>
          </p:cNvPr>
          <p:cNvSpPr>
            <a:spLocks noChangeArrowheads="1"/>
          </p:cNvSpPr>
          <p:nvPr/>
        </p:nvSpPr>
        <p:spPr bwMode="auto">
          <a:xfrm>
            <a:off x="8921750" y="2963863"/>
            <a:ext cx="782638" cy="71755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lvl1pPr marL="63500" indent="-63500">
              <a:spcBef>
                <a:spcPct val="0"/>
              </a:spcBef>
              <a:defRPr>
                <a:solidFill>
                  <a:schemeClr val="tx1"/>
                </a:solidFill>
                <a:latin typeface="Arial" panose="020B0604020202020204" pitchFamily="34" charset="0"/>
                <a:cs typeface="Arial" panose="020B0604020202020204" pitchFamily="34" charset="0"/>
              </a:defRPr>
            </a:lvl1pPr>
            <a:lvl2pPr>
              <a:spcBef>
                <a:spcPct val="0"/>
              </a:spcBef>
              <a:defRPr>
                <a:solidFill>
                  <a:schemeClr val="tx1"/>
                </a:solidFill>
                <a:latin typeface="Arial" panose="020B0604020202020204" pitchFamily="34" charset="0"/>
                <a:cs typeface="Arial" panose="020B0604020202020204" pitchFamily="34" charset="0"/>
              </a:defRPr>
            </a:lvl2pPr>
            <a:lvl3pPr>
              <a:spcBef>
                <a:spcPct val="0"/>
              </a:spcBef>
              <a:defRPr>
                <a:solidFill>
                  <a:schemeClr val="tx1"/>
                </a:solidFill>
                <a:latin typeface="Arial" panose="020B0604020202020204" pitchFamily="34" charset="0"/>
                <a:cs typeface="Arial" panose="020B0604020202020204" pitchFamily="34" charset="0"/>
              </a:defRPr>
            </a:lvl3pPr>
            <a:lvl4pPr>
              <a:spcBef>
                <a:spcPct val="0"/>
              </a:spcBef>
              <a:defRPr>
                <a:solidFill>
                  <a:schemeClr val="tx1"/>
                </a:solidFill>
                <a:latin typeface="Arial" panose="020B0604020202020204" pitchFamily="34" charset="0"/>
                <a:cs typeface="Arial" panose="020B0604020202020204" pitchFamily="34" charset="0"/>
              </a:defRPr>
            </a:lvl4pPr>
            <a:lvl5pPr>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buFontTx/>
              <a:buChar char="•"/>
            </a:pPr>
            <a:endParaRPr lang="en-US" altLang="en-US" sz="1000">
              <a:latin typeface="Arial Narrow" panose="020B0606020202030204" pitchFamily="34" charset="0"/>
            </a:endParaRPr>
          </a:p>
        </p:txBody>
      </p:sp>
      <p:sp>
        <p:nvSpPr>
          <p:cNvPr id="639006" name="Text Box 30">
            <a:extLst>
              <a:ext uri="{FF2B5EF4-FFF2-40B4-BE49-F238E27FC236}">
                <a16:creationId xmlns:a16="http://schemas.microsoft.com/office/drawing/2014/main" id="{8EB13837-B39B-4642-AD2D-C16CAF7EBFEE}"/>
              </a:ext>
            </a:extLst>
          </p:cNvPr>
          <p:cNvSpPr txBox="1">
            <a:spLocks noChangeArrowheads="1"/>
          </p:cNvSpPr>
          <p:nvPr/>
        </p:nvSpPr>
        <p:spPr bwMode="auto">
          <a:xfrm>
            <a:off x="8921750" y="1504950"/>
            <a:ext cx="782638" cy="6365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algn="ctr">
              <a:spcBef>
                <a:spcPct val="0"/>
              </a:spcBef>
              <a:buFontTx/>
              <a:buNone/>
            </a:pPr>
            <a:r>
              <a:rPr lang="en-US" altLang="en-US" sz="1000" b="1">
                <a:solidFill>
                  <a:schemeClr val="bg1"/>
                </a:solidFill>
                <a:latin typeface="Arial Narrow" panose="020B0606020202030204" pitchFamily="34" charset="0"/>
              </a:rPr>
              <a:t>Business</a:t>
            </a:r>
          </a:p>
          <a:p>
            <a:pPr algn="ctr">
              <a:spcBef>
                <a:spcPct val="0"/>
              </a:spcBef>
              <a:buFontTx/>
              <a:buNone/>
            </a:pPr>
            <a:r>
              <a:rPr lang="en-US" altLang="en-US" sz="1000" b="1">
                <a:solidFill>
                  <a:schemeClr val="bg1"/>
                </a:solidFill>
                <a:latin typeface="Arial Narrow" panose="020B0606020202030204" pitchFamily="34" charset="0"/>
              </a:rPr>
              <a:t>Portfolio</a:t>
            </a:r>
          </a:p>
          <a:p>
            <a:pPr algn="ctr">
              <a:spcBef>
                <a:spcPct val="0"/>
              </a:spcBef>
              <a:buFontTx/>
              <a:buNone/>
            </a:pPr>
            <a:r>
              <a:rPr lang="en-US" altLang="en-US" sz="1000" b="1">
                <a:solidFill>
                  <a:schemeClr val="bg1"/>
                </a:solidFill>
                <a:latin typeface="Arial Narrow" panose="020B0606020202030204" pitchFamily="34" charset="0"/>
              </a:rPr>
              <a:t>Management</a:t>
            </a:r>
            <a:endParaRPr lang="en-GB" altLang="en-US" sz="1000" b="1">
              <a:solidFill>
                <a:schemeClr val="bg1"/>
              </a:solidFill>
              <a:latin typeface="Arial Narrow" panose="020B0606020202030204" pitchFamily="34" charset="0"/>
            </a:endParaRPr>
          </a:p>
        </p:txBody>
      </p:sp>
      <p:sp>
        <p:nvSpPr>
          <p:cNvPr id="639007" name="Text Box 31">
            <a:extLst>
              <a:ext uri="{FF2B5EF4-FFF2-40B4-BE49-F238E27FC236}">
                <a16:creationId xmlns:a16="http://schemas.microsoft.com/office/drawing/2014/main" id="{2DD76EC7-4B00-478D-9F9C-315A0CEFAA1A}"/>
              </a:ext>
            </a:extLst>
          </p:cNvPr>
          <p:cNvSpPr txBox="1">
            <a:spLocks noChangeArrowheads="1"/>
          </p:cNvSpPr>
          <p:nvPr/>
        </p:nvSpPr>
        <p:spPr bwMode="auto">
          <a:xfrm>
            <a:off x="9058276" y="2347913"/>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Asset &amp;</a:t>
            </a:r>
          </a:p>
          <a:p>
            <a:pPr algn="ctr">
              <a:lnSpc>
                <a:spcPct val="20000"/>
              </a:lnSpc>
              <a:spcBef>
                <a:spcPct val="50000"/>
              </a:spcBef>
              <a:buFontTx/>
              <a:buNone/>
            </a:pPr>
            <a:r>
              <a:rPr lang="en-US" altLang="en-US" sz="700">
                <a:latin typeface="Arial Narrow" panose="020B0606020202030204" pitchFamily="34" charset="0"/>
              </a:rPr>
              <a:t>Liability Policy</a:t>
            </a:r>
          </a:p>
          <a:p>
            <a:pPr algn="ctr">
              <a:lnSpc>
                <a:spcPct val="20000"/>
              </a:lnSpc>
              <a:spcBef>
                <a:spcPct val="50000"/>
              </a:spcBef>
              <a:buFontTx/>
              <a:buNone/>
            </a:pPr>
            <a:r>
              <a:rPr lang="en-US" altLang="en-US" sz="700">
                <a:latin typeface="Arial Narrow" panose="020B0606020202030204" pitchFamily="34" charset="0"/>
              </a:rPr>
              <a:t>&amp; Planning</a:t>
            </a:r>
            <a:endParaRPr lang="en-GB" altLang="en-US" sz="700">
              <a:latin typeface="Arial Narrow" panose="020B0606020202030204" pitchFamily="34" charset="0"/>
            </a:endParaRPr>
          </a:p>
        </p:txBody>
      </p:sp>
      <p:sp>
        <p:nvSpPr>
          <p:cNvPr id="639008" name="Text Box 32">
            <a:extLst>
              <a:ext uri="{FF2B5EF4-FFF2-40B4-BE49-F238E27FC236}">
                <a16:creationId xmlns:a16="http://schemas.microsoft.com/office/drawing/2014/main" id="{A33B7D28-0618-4668-8729-3088FCB002DA}"/>
              </a:ext>
            </a:extLst>
          </p:cNvPr>
          <p:cNvSpPr txBox="1">
            <a:spLocks noChangeArrowheads="1"/>
          </p:cNvSpPr>
          <p:nvPr/>
        </p:nvSpPr>
        <p:spPr bwMode="auto">
          <a:xfrm>
            <a:off x="9058276" y="2998788"/>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Corporate</a:t>
            </a:r>
          </a:p>
          <a:p>
            <a:pPr algn="ctr">
              <a:lnSpc>
                <a:spcPct val="20000"/>
              </a:lnSpc>
              <a:spcBef>
                <a:spcPct val="50000"/>
              </a:spcBef>
              <a:buFontTx/>
              <a:buNone/>
            </a:pPr>
            <a:r>
              <a:rPr lang="en-US" altLang="en-US" sz="700">
                <a:latin typeface="Arial Narrow" panose="020B0606020202030204" pitchFamily="34" charset="0"/>
              </a:rPr>
              <a:t>Financing</a:t>
            </a:r>
          </a:p>
          <a:p>
            <a:pPr algn="ctr">
              <a:lnSpc>
                <a:spcPct val="20000"/>
              </a:lnSpc>
              <a:spcBef>
                <a:spcPct val="50000"/>
              </a:spcBef>
              <a:buFontTx/>
              <a:buNone/>
            </a:pPr>
            <a:r>
              <a:rPr lang="en-US" altLang="en-US" sz="700">
                <a:latin typeface="Arial Narrow" panose="020B0606020202030204" pitchFamily="34" charset="0"/>
              </a:rPr>
              <a:t>(own account)</a:t>
            </a:r>
            <a:endParaRPr lang="en-GB" altLang="en-US" sz="700">
              <a:latin typeface="Arial Narrow" panose="020B0606020202030204" pitchFamily="34" charset="0"/>
            </a:endParaRPr>
          </a:p>
        </p:txBody>
      </p:sp>
      <p:sp>
        <p:nvSpPr>
          <p:cNvPr id="639009" name="Text Box 33">
            <a:extLst>
              <a:ext uri="{FF2B5EF4-FFF2-40B4-BE49-F238E27FC236}">
                <a16:creationId xmlns:a16="http://schemas.microsoft.com/office/drawing/2014/main" id="{FAE7BDB1-DD9C-4C32-AC33-376CF87F86A4}"/>
              </a:ext>
            </a:extLst>
          </p:cNvPr>
          <p:cNvSpPr txBox="1">
            <a:spLocks noChangeArrowheads="1"/>
          </p:cNvSpPr>
          <p:nvPr/>
        </p:nvSpPr>
        <p:spPr bwMode="auto">
          <a:xfrm>
            <a:off x="9026526" y="3703638"/>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Consolidated</a:t>
            </a:r>
          </a:p>
          <a:p>
            <a:pPr algn="ctr">
              <a:lnSpc>
                <a:spcPct val="20000"/>
              </a:lnSpc>
              <a:spcBef>
                <a:spcPct val="50000"/>
              </a:spcBef>
              <a:buFontTx/>
              <a:buNone/>
            </a:pPr>
            <a:r>
              <a:rPr lang="en-US" altLang="en-US" sz="700">
                <a:latin typeface="Arial Narrow" panose="020B0606020202030204" pitchFamily="34" charset="0"/>
              </a:rPr>
              <a:t>Book/Position</a:t>
            </a:r>
          </a:p>
          <a:p>
            <a:pPr algn="ctr">
              <a:lnSpc>
                <a:spcPct val="20000"/>
              </a:lnSpc>
              <a:spcBef>
                <a:spcPct val="50000"/>
              </a:spcBef>
              <a:buFontTx/>
              <a:buNone/>
            </a:pPr>
            <a:r>
              <a:rPr lang="en-US" altLang="en-US" sz="700">
                <a:latin typeface="Arial Narrow" panose="020B0606020202030204" pitchFamily="34" charset="0"/>
              </a:rPr>
              <a:t>Maintenance</a:t>
            </a:r>
            <a:endParaRPr lang="en-GB" altLang="en-US" sz="700">
              <a:latin typeface="Arial Narrow" panose="020B0606020202030204" pitchFamily="34" charset="0"/>
            </a:endParaRPr>
          </a:p>
        </p:txBody>
      </p:sp>
      <p:sp>
        <p:nvSpPr>
          <p:cNvPr id="639010" name="Rectangle 34">
            <a:extLst>
              <a:ext uri="{FF2B5EF4-FFF2-40B4-BE49-F238E27FC236}">
                <a16:creationId xmlns:a16="http://schemas.microsoft.com/office/drawing/2014/main" id="{C657B530-265C-4097-B434-E32E05BC02D0}"/>
              </a:ext>
            </a:extLst>
          </p:cNvPr>
          <p:cNvSpPr>
            <a:spLocks noChangeArrowheads="1"/>
          </p:cNvSpPr>
          <p:nvPr/>
        </p:nvSpPr>
        <p:spPr bwMode="auto">
          <a:xfrm>
            <a:off x="2535239" y="3676650"/>
            <a:ext cx="782637" cy="25161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lvl1pPr marL="63500" indent="-63500">
              <a:spcBef>
                <a:spcPct val="0"/>
              </a:spcBef>
              <a:defRPr>
                <a:solidFill>
                  <a:schemeClr val="tx1"/>
                </a:solidFill>
                <a:latin typeface="Arial" panose="020B0604020202020204" pitchFamily="34" charset="0"/>
                <a:cs typeface="Arial" panose="020B0604020202020204" pitchFamily="34" charset="0"/>
              </a:defRPr>
            </a:lvl1pPr>
            <a:lvl2pPr>
              <a:spcBef>
                <a:spcPct val="0"/>
              </a:spcBef>
              <a:defRPr>
                <a:solidFill>
                  <a:schemeClr val="tx1"/>
                </a:solidFill>
                <a:latin typeface="Arial" panose="020B0604020202020204" pitchFamily="34" charset="0"/>
                <a:cs typeface="Arial" panose="020B0604020202020204" pitchFamily="34" charset="0"/>
              </a:defRPr>
            </a:lvl2pPr>
            <a:lvl3pPr>
              <a:spcBef>
                <a:spcPct val="0"/>
              </a:spcBef>
              <a:defRPr>
                <a:solidFill>
                  <a:schemeClr val="tx1"/>
                </a:solidFill>
                <a:latin typeface="Arial" panose="020B0604020202020204" pitchFamily="34" charset="0"/>
                <a:cs typeface="Arial" panose="020B0604020202020204" pitchFamily="34" charset="0"/>
              </a:defRPr>
            </a:lvl3pPr>
            <a:lvl4pPr>
              <a:spcBef>
                <a:spcPct val="0"/>
              </a:spcBef>
              <a:defRPr>
                <a:solidFill>
                  <a:schemeClr val="tx1"/>
                </a:solidFill>
                <a:latin typeface="Arial" panose="020B0604020202020204" pitchFamily="34" charset="0"/>
                <a:cs typeface="Arial" panose="020B0604020202020204" pitchFamily="34" charset="0"/>
              </a:defRPr>
            </a:lvl4pPr>
            <a:lvl5pPr>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buFontTx/>
              <a:buChar char="•"/>
            </a:pPr>
            <a:endParaRPr lang="en-US" altLang="en-US" sz="1000">
              <a:latin typeface="Arial Narrow" panose="020B0606020202030204" pitchFamily="34" charset="0"/>
            </a:endParaRPr>
          </a:p>
        </p:txBody>
      </p:sp>
      <p:sp>
        <p:nvSpPr>
          <p:cNvPr id="639011" name="Rectangle 35">
            <a:extLst>
              <a:ext uri="{FF2B5EF4-FFF2-40B4-BE49-F238E27FC236}">
                <a16:creationId xmlns:a16="http://schemas.microsoft.com/office/drawing/2014/main" id="{7EEEB1B0-9278-45C8-9CAD-0D353F5D1BCA}"/>
              </a:ext>
            </a:extLst>
          </p:cNvPr>
          <p:cNvSpPr>
            <a:spLocks noChangeArrowheads="1"/>
          </p:cNvSpPr>
          <p:nvPr/>
        </p:nvSpPr>
        <p:spPr bwMode="auto">
          <a:xfrm>
            <a:off x="2535239" y="2141539"/>
            <a:ext cx="782637" cy="822325"/>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lvl1pPr marL="63500" indent="-63500">
              <a:spcBef>
                <a:spcPct val="0"/>
              </a:spcBef>
              <a:defRPr>
                <a:solidFill>
                  <a:schemeClr val="tx1"/>
                </a:solidFill>
                <a:latin typeface="Arial" panose="020B0604020202020204" pitchFamily="34" charset="0"/>
                <a:cs typeface="Arial" panose="020B0604020202020204" pitchFamily="34" charset="0"/>
              </a:defRPr>
            </a:lvl1pPr>
            <a:lvl2pPr>
              <a:spcBef>
                <a:spcPct val="0"/>
              </a:spcBef>
              <a:defRPr>
                <a:solidFill>
                  <a:schemeClr val="tx1"/>
                </a:solidFill>
                <a:latin typeface="Arial" panose="020B0604020202020204" pitchFamily="34" charset="0"/>
                <a:cs typeface="Arial" panose="020B0604020202020204" pitchFamily="34" charset="0"/>
              </a:defRPr>
            </a:lvl2pPr>
            <a:lvl3pPr>
              <a:spcBef>
                <a:spcPct val="0"/>
              </a:spcBef>
              <a:defRPr>
                <a:solidFill>
                  <a:schemeClr val="tx1"/>
                </a:solidFill>
                <a:latin typeface="Arial" panose="020B0604020202020204" pitchFamily="34" charset="0"/>
                <a:cs typeface="Arial" panose="020B0604020202020204" pitchFamily="34" charset="0"/>
              </a:defRPr>
            </a:lvl3pPr>
            <a:lvl4pPr>
              <a:spcBef>
                <a:spcPct val="0"/>
              </a:spcBef>
              <a:defRPr>
                <a:solidFill>
                  <a:schemeClr val="tx1"/>
                </a:solidFill>
                <a:latin typeface="Arial" panose="020B0604020202020204" pitchFamily="34" charset="0"/>
                <a:cs typeface="Arial" panose="020B0604020202020204" pitchFamily="34" charset="0"/>
              </a:defRPr>
            </a:lvl4pPr>
            <a:lvl5pPr>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buFontTx/>
              <a:buChar char="•"/>
            </a:pPr>
            <a:endParaRPr lang="en-US" altLang="en-US" sz="1000">
              <a:latin typeface="Arial Narrow" panose="020B0606020202030204" pitchFamily="34" charset="0"/>
            </a:endParaRPr>
          </a:p>
        </p:txBody>
      </p:sp>
      <p:sp>
        <p:nvSpPr>
          <p:cNvPr id="639012" name="Rectangle 36">
            <a:extLst>
              <a:ext uri="{FF2B5EF4-FFF2-40B4-BE49-F238E27FC236}">
                <a16:creationId xmlns:a16="http://schemas.microsoft.com/office/drawing/2014/main" id="{058A956D-0075-4E5B-AA1A-4D47769005CF}"/>
              </a:ext>
            </a:extLst>
          </p:cNvPr>
          <p:cNvSpPr>
            <a:spLocks noChangeArrowheads="1"/>
          </p:cNvSpPr>
          <p:nvPr/>
        </p:nvSpPr>
        <p:spPr bwMode="auto">
          <a:xfrm>
            <a:off x="2535239" y="2959101"/>
            <a:ext cx="782637" cy="722313"/>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lvl1pPr marL="63500" indent="-63500">
              <a:spcBef>
                <a:spcPct val="0"/>
              </a:spcBef>
              <a:defRPr>
                <a:solidFill>
                  <a:schemeClr val="tx1"/>
                </a:solidFill>
                <a:latin typeface="Arial" panose="020B0604020202020204" pitchFamily="34" charset="0"/>
                <a:cs typeface="Arial" panose="020B0604020202020204" pitchFamily="34" charset="0"/>
              </a:defRPr>
            </a:lvl1pPr>
            <a:lvl2pPr>
              <a:spcBef>
                <a:spcPct val="0"/>
              </a:spcBef>
              <a:defRPr>
                <a:solidFill>
                  <a:schemeClr val="tx1"/>
                </a:solidFill>
                <a:latin typeface="Arial" panose="020B0604020202020204" pitchFamily="34" charset="0"/>
                <a:cs typeface="Arial" panose="020B0604020202020204" pitchFamily="34" charset="0"/>
              </a:defRPr>
            </a:lvl2pPr>
            <a:lvl3pPr>
              <a:spcBef>
                <a:spcPct val="0"/>
              </a:spcBef>
              <a:defRPr>
                <a:solidFill>
                  <a:schemeClr val="tx1"/>
                </a:solidFill>
                <a:latin typeface="Arial" panose="020B0604020202020204" pitchFamily="34" charset="0"/>
                <a:cs typeface="Arial" panose="020B0604020202020204" pitchFamily="34" charset="0"/>
              </a:defRPr>
            </a:lvl3pPr>
            <a:lvl4pPr>
              <a:spcBef>
                <a:spcPct val="0"/>
              </a:spcBef>
              <a:defRPr>
                <a:solidFill>
                  <a:schemeClr val="tx1"/>
                </a:solidFill>
                <a:latin typeface="Arial" panose="020B0604020202020204" pitchFamily="34" charset="0"/>
                <a:cs typeface="Arial" panose="020B0604020202020204" pitchFamily="34" charset="0"/>
              </a:defRPr>
            </a:lvl4pPr>
            <a:lvl5pPr>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buFontTx/>
              <a:buChar char="•"/>
            </a:pPr>
            <a:endParaRPr lang="en-US" altLang="en-US" sz="1000">
              <a:latin typeface="Arial Narrow" panose="020B0606020202030204" pitchFamily="34" charset="0"/>
            </a:endParaRPr>
          </a:p>
        </p:txBody>
      </p:sp>
      <p:sp>
        <p:nvSpPr>
          <p:cNvPr id="639013" name="Text Box 37">
            <a:extLst>
              <a:ext uri="{FF2B5EF4-FFF2-40B4-BE49-F238E27FC236}">
                <a16:creationId xmlns:a16="http://schemas.microsoft.com/office/drawing/2014/main" id="{687717FC-0C19-44FF-8123-8440BD33B49A}"/>
              </a:ext>
            </a:extLst>
          </p:cNvPr>
          <p:cNvSpPr txBox="1">
            <a:spLocks noChangeArrowheads="1"/>
          </p:cNvSpPr>
          <p:nvPr/>
        </p:nvSpPr>
        <p:spPr bwMode="auto">
          <a:xfrm>
            <a:off x="2535239" y="1504950"/>
            <a:ext cx="782637" cy="6365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algn="ctr">
              <a:spcBef>
                <a:spcPct val="0"/>
              </a:spcBef>
              <a:buFontTx/>
              <a:buNone/>
            </a:pPr>
            <a:r>
              <a:rPr lang="en-US" altLang="en-US" sz="1000" b="1">
                <a:solidFill>
                  <a:schemeClr val="bg1"/>
                </a:solidFill>
                <a:latin typeface="Arial Narrow" panose="020B0606020202030204" pitchFamily="34" charset="0"/>
              </a:rPr>
              <a:t>Business</a:t>
            </a:r>
          </a:p>
          <a:p>
            <a:pPr algn="ctr">
              <a:spcBef>
                <a:spcPct val="0"/>
              </a:spcBef>
              <a:buFontTx/>
              <a:buNone/>
            </a:pPr>
            <a:r>
              <a:rPr lang="en-US" altLang="en-US" sz="1000" b="1">
                <a:solidFill>
                  <a:schemeClr val="bg1"/>
                </a:solidFill>
                <a:latin typeface="Arial Narrow" panose="020B0606020202030204" pitchFamily="34" charset="0"/>
              </a:rPr>
              <a:t>&amp; Resource</a:t>
            </a:r>
          </a:p>
          <a:p>
            <a:pPr algn="ctr">
              <a:spcBef>
                <a:spcPct val="0"/>
              </a:spcBef>
              <a:buFontTx/>
              <a:buNone/>
            </a:pPr>
            <a:r>
              <a:rPr lang="en-US" altLang="en-US" sz="1000" b="1">
                <a:solidFill>
                  <a:schemeClr val="bg1"/>
                </a:solidFill>
                <a:latin typeface="Arial Narrow" panose="020B0606020202030204" pitchFamily="34" charset="0"/>
              </a:rPr>
              <a:t>Admin.</a:t>
            </a:r>
            <a:endParaRPr lang="en-GB" altLang="en-US" sz="1000" b="1">
              <a:solidFill>
                <a:schemeClr val="bg1"/>
              </a:solidFill>
              <a:latin typeface="Arial Narrow" panose="020B0606020202030204" pitchFamily="34" charset="0"/>
            </a:endParaRPr>
          </a:p>
        </p:txBody>
      </p:sp>
      <p:sp>
        <p:nvSpPr>
          <p:cNvPr id="639014" name="Text Box 38">
            <a:extLst>
              <a:ext uri="{FF2B5EF4-FFF2-40B4-BE49-F238E27FC236}">
                <a16:creationId xmlns:a16="http://schemas.microsoft.com/office/drawing/2014/main" id="{0A4BBABD-7B19-4B5D-A261-9E439EF85964}"/>
              </a:ext>
            </a:extLst>
          </p:cNvPr>
          <p:cNvSpPr txBox="1">
            <a:spLocks noChangeArrowheads="1"/>
          </p:cNvSpPr>
          <p:nvPr/>
        </p:nvSpPr>
        <p:spPr bwMode="auto">
          <a:xfrm>
            <a:off x="2635251" y="2166938"/>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30000"/>
              </a:lnSpc>
              <a:spcBef>
                <a:spcPct val="50000"/>
              </a:spcBef>
              <a:buFontTx/>
              <a:buNone/>
            </a:pPr>
            <a:r>
              <a:rPr lang="en-US" altLang="en-US" sz="700">
                <a:latin typeface="Arial Narrow" panose="020B0606020202030204" pitchFamily="34" charset="0"/>
              </a:rPr>
              <a:t>Business</a:t>
            </a:r>
          </a:p>
          <a:p>
            <a:pPr algn="ctr">
              <a:lnSpc>
                <a:spcPct val="30000"/>
              </a:lnSpc>
              <a:spcBef>
                <a:spcPct val="50000"/>
              </a:spcBef>
              <a:buFontTx/>
              <a:buNone/>
            </a:pPr>
            <a:r>
              <a:rPr lang="en-US" altLang="en-US" sz="700">
                <a:latin typeface="Arial Narrow" panose="020B0606020202030204" pitchFamily="34" charset="0"/>
              </a:rPr>
              <a:t>and Resource</a:t>
            </a:r>
          </a:p>
          <a:p>
            <a:pPr algn="ctr">
              <a:lnSpc>
                <a:spcPct val="30000"/>
              </a:lnSpc>
              <a:spcBef>
                <a:spcPct val="50000"/>
              </a:spcBef>
              <a:buFontTx/>
              <a:buNone/>
            </a:pPr>
            <a:r>
              <a:rPr lang="en-US" altLang="en-US" sz="700">
                <a:latin typeface="Arial Narrow" panose="020B0606020202030204" pitchFamily="34" charset="0"/>
              </a:rPr>
              <a:t>Planning</a:t>
            </a:r>
            <a:endParaRPr lang="en-GB" altLang="en-US" sz="700">
              <a:latin typeface="Arial Narrow" panose="020B0606020202030204" pitchFamily="34" charset="0"/>
            </a:endParaRPr>
          </a:p>
        </p:txBody>
      </p:sp>
      <p:sp>
        <p:nvSpPr>
          <p:cNvPr id="639015" name="Text Box 39">
            <a:extLst>
              <a:ext uri="{FF2B5EF4-FFF2-40B4-BE49-F238E27FC236}">
                <a16:creationId xmlns:a16="http://schemas.microsoft.com/office/drawing/2014/main" id="{5606AD9C-FEDF-406E-AA7A-493E30F866B8}"/>
              </a:ext>
            </a:extLst>
          </p:cNvPr>
          <p:cNvSpPr txBox="1">
            <a:spLocks noChangeArrowheads="1"/>
          </p:cNvSpPr>
          <p:nvPr/>
        </p:nvSpPr>
        <p:spPr bwMode="auto">
          <a:xfrm>
            <a:off x="2635251" y="2538413"/>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30000"/>
              </a:lnSpc>
              <a:spcBef>
                <a:spcPct val="50000"/>
              </a:spcBef>
              <a:buFontTx/>
              <a:buNone/>
            </a:pPr>
            <a:r>
              <a:rPr lang="en-US" altLang="en-US" sz="700">
                <a:latin typeface="Arial Narrow" panose="020B0606020202030204" pitchFamily="34" charset="0"/>
              </a:rPr>
              <a:t>Alliance &amp;</a:t>
            </a:r>
          </a:p>
          <a:p>
            <a:pPr algn="ctr">
              <a:lnSpc>
                <a:spcPct val="30000"/>
              </a:lnSpc>
              <a:spcBef>
                <a:spcPct val="50000"/>
              </a:spcBef>
              <a:buFontTx/>
              <a:buNone/>
            </a:pPr>
            <a:r>
              <a:rPr lang="en-US" altLang="en-US" sz="700">
                <a:latin typeface="Arial Narrow" panose="020B0606020202030204" pitchFamily="34" charset="0"/>
              </a:rPr>
              <a:t>Authority</a:t>
            </a:r>
          </a:p>
          <a:p>
            <a:pPr algn="ctr">
              <a:lnSpc>
                <a:spcPct val="30000"/>
              </a:lnSpc>
              <a:spcBef>
                <a:spcPct val="50000"/>
              </a:spcBef>
              <a:buFontTx/>
              <a:buNone/>
            </a:pPr>
            <a:r>
              <a:rPr lang="en-US" altLang="en-US" sz="700">
                <a:latin typeface="Arial Narrow" panose="020B0606020202030204" pitchFamily="34" charset="0"/>
              </a:rPr>
              <a:t>Relations</a:t>
            </a:r>
            <a:endParaRPr lang="en-GB" altLang="en-US" sz="700">
              <a:latin typeface="Arial Narrow" panose="020B0606020202030204" pitchFamily="34" charset="0"/>
            </a:endParaRPr>
          </a:p>
        </p:txBody>
      </p:sp>
      <p:sp>
        <p:nvSpPr>
          <p:cNvPr id="639016" name="Text Box 40">
            <a:extLst>
              <a:ext uri="{FF2B5EF4-FFF2-40B4-BE49-F238E27FC236}">
                <a16:creationId xmlns:a16="http://schemas.microsoft.com/office/drawing/2014/main" id="{851D57E9-56D8-49AD-94B3-529D7D9B9B98}"/>
              </a:ext>
            </a:extLst>
          </p:cNvPr>
          <p:cNvSpPr txBox="1">
            <a:spLocks noChangeArrowheads="1"/>
          </p:cNvSpPr>
          <p:nvPr/>
        </p:nvSpPr>
        <p:spPr bwMode="auto">
          <a:xfrm>
            <a:off x="2635251" y="4013200"/>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30000"/>
              </a:lnSpc>
              <a:spcBef>
                <a:spcPct val="50000"/>
              </a:spcBef>
              <a:buFontTx/>
              <a:buNone/>
            </a:pPr>
            <a:r>
              <a:rPr lang="en-US" altLang="en-US" sz="700">
                <a:latin typeface="Arial Narrow" panose="020B0606020202030204" pitchFamily="34" charset="0"/>
              </a:rPr>
              <a:t>Facilities</a:t>
            </a:r>
          </a:p>
          <a:p>
            <a:pPr algn="ctr">
              <a:lnSpc>
                <a:spcPct val="30000"/>
              </a:lnSpc>
              <a:spcBef>
                <a:spcPct val="50000"/>
              </a:spcBef>
              <a:buFontTx/>
              <a:buNone/>
            </a:pPr>
            <a:r>
              <a:rPr lang="en-US" altLang="en-US" sz="700">
                <a:latin typeface="Arial Narrow" panose="020B0606020202030204" pitchFamily="34" charset="0"/>
              </a:rPr>
              <a:t>Operation &amp;</a:t>
            </a:r>
          </a:p>
          <a:p>
            <a:pPr algn="ctr">
              <a:lnSpc>
                <a:spcPct val="30000"/>
              </a:lnSpc>
              <a:spcBef>
                <a:spcPct val="50000"/>
              </a:spcBef>
              <a:buFontTx/>
              <a:buNone/>
            </a:pPr>
            <a:r>
              <a:rPr lang="en-US" altLang="en-US" sz="700">
                <a:latin typeface="Arial Narrow" panose="020B0606020202030204" pitchFamily="34" charset="0"/>
              </a:rPr>
              <a:t>Maintenance</a:t>
            </a:r>
            <a:endParaRPr lang="en-GB" altLang="en-US" sz="700">
              <a:latin typeface="Arial Narrow" panose="020B0606020202030204" pitchFamily="34" charset="0"/>
            </a:endParaRPr>
          </a:p>
        </p:txBody>
      </p:sp>
      <p:sp>
        <p:nvSpPr>
          <p:cNvPr id="639017" name="Text Box 41">
            <a:extLst>
              <a:ext uri="{FF2B5EF4-FFF2-40B4-BE49-F238E27FC236}">
                <a16:creationId xmlns:a16="http://schemas.microsoft.com/office/drawing/2014/main" id="{7E3335CF-ACC7-43CC-AA4B-03FD7F940043}"/>
              </a:ext>
            </a:extLst>
          </p:cNvPr>
          <p:cNvSpPr txBox="1">
            <a:spLocks noChangeArrowheads="1"/>
          </p:cNvSpPr>
          <p:nvPr/>
        </p:nvSpPr>
        <p:spPr bwMode="auto">
          <a:xfrm>
            <a:off x="2635251" y="4333875"/>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30000"/>
              </a:lnSpc>
              <a:spcBef>
                <a:spcPct val="50000"/>
              </a:spcBef>
              <a:buFontTx/>
              <a:buNone/>
            </a:pPr>
            <a:r>
              <a:rPr lang="en-US" altLang="en-US" sz="700">
                <a:latin typeface="Arial Narrow" panose="020B0606020202030204" pitchFamily="34" charset="0"/>
              </a:rPr>
              <a:t>Systems</a:t>
            </a:r>
          </a:p>
          <a:p>
            <a:pPr algn="ctr">
              <a:lnSpc>
                <a:spcPct val="30000"/>
              </a:lnSpc>
              <a:spcBef>
                <a:spcPct val="50000"/>
              </a:spcBef>
              <a:buFontTx/>
              <a:buNone/>
            </a:pPr>
            <a:r>
              <a:rPr lang="en-US" altLang="en-US" sz="700">
                <a:latin typeface="Arial Narrow" panose="020B0606020202030204" pitchFamily="34" charset="0"/>
              </a:rPr>
              <a:t>Development</a:t>
            </a:r>
          </a:p>
          <a:p>
            <a:pPr algn="ctr">
              <a:lnSpc>
                <a:spcPct val="30000"/>
              </a:lnSpc>
              <a:spcBef>
                <a:spcPct val="50000"/>
              </a:spcBef>
              <a:buFontTx/>
              <a:buNone/>
            </a:pPr>
            <a:r>
              <a:rPr lang="en-US" altLang="en-US" sz="700">
                <a:latin typeface="Arial Narrow" panose="020B0606020202030204" pitchFamily="34" charset="0"/>
              </a:rPr>
              <a:t>&amp; Operations</a:t>
            </a:r>
            <a:endParaRPr lang="en-GB" altLang="en-US" sz="700">
              <a:latin typeface="Arial Narrow" panose="020B0606020202030204" pitchFamily="34" charset="0"/>
            </a:endParaRPr>
          </a:p>
        </p:txBody>
      </p:sp>
      <p:sp>
        <p:nvSpPr>
          <p:cNvPr id="639018" name="Text Box 42">
            <a:extLst>
              <a:ext uri="{FF2B5EF4-FFF2-40B4-BE49-F238E27FC236}">
                <a16:creationId xmlns:a16="http://schemas.microsoft.com/office/drawing/2014/main" id="{D0A22E5D-B876-47DD-9CAB-4721A04CB88D}"/>
              </a:ext>
            </a:extLst>
          </p:cNvPr>
          <p:cNvSpPr txBox="1">
            <a:spLocks noChangeArrowheads="1"/>
          </p:cNvSpPr>
          <p:nvPr/>
        </p:nvSpPr>
        <p:spPr bwMode="auto">
          <a:xfrm>
            <a:off x="2635251" y="4651375"/>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30000"/>
              </a:lnSpc>
              <a:spcBef>
                <a:spcPct val="50000"/>
              </a:spcBef>
              <a:buFontTx/>
              <a:buNone/>
            </a:pPr>
            <a:r>
              <a:rPr lang="en-US" altLang="en-US" sz="700">
                <a:latin typeface="Arial Narrow" panose="020B0606020202030204" pitchFamily="34" charset="0"/>
              </a:rPr>
              <a:t>Production</a:t>
            </a:r>
          </a:p>
          <a:p>
            <a:pPr algn="ctr">
              <a:lnSpc>
                <a:spcPct val="30000"/>
              </a:lnSpc>
              <a:spcBef>
                <a:spcPct val="50000"/>
              </a:spcBef>
              <a:buFontTx/>
              <a:buNone/>
            </a:pPr>
            <a:r>
              <a:rPr lang="en-US" altLang="en-US" sz="700">
                <a:latin typeface="Arial Narrow" panose="020B0606020202030204" pitchFamily="34" charset="0"/>
              </a:rPr>
              <a:t>Assurance</a:t>
            </a:r>
          </a:p>
          <a:p>
            <a:pPr algn="ctr">
              <a:lnSpc>
                <a:spcPct val="30000"/>
              </a:lnSpc>
              <a:spcBef>
                <a:spcPct val="50000"/>
              </a:spcBef>
              <a:buFontTx/>
              <a:buNone/>
            </a:pPr>
            <a:r>
              <a:rPr lang="en-US" altLang="en-US" sz="700">
                <a:latin typeface="Arial Narrow" panose="020B0606020202030204" pitchFamily="34" charset="0"/>
              </a:rPr>
              <a:t>(Help Desk)</a:t>
            </a:r>
            <a:endParaRPr lang="en-GB" altLang="en-US" sz="700">
              <a:latin typeface="Arial Narrow" panose="020B0606020202030204" pitchFamily="34" charset="0"/>
            </a:endParaRPr>
          </a:p>
        </p:txBody>
      </p:sp>
      <p:sp>
        <p:nvSpPr>
          <p:cNvPr id="639019" name="Text Box 43">
            <a:extLst>
              <a:ext uri="{FF2B5EF4-FFF2-40B4-BE49-F238E27FC236}">
                <a16:creationId xmlns:a16="http://schemas.microsoft.com/office/drawing/2014/main" id="{906207E5-6E0A-49D3-A720-2B820F31A8BE}"/>
              </a:ext>
            </a:extLst>
          </p:cNvPr>
          <p:cNvSpPr txBox="1">
            <a:spLocks noChangeArrowheads="1"/>
          </p:cNvSpPr>
          <p:nvPr/>
        </p:nvSpPr>
        <p:spPr bwMode="auto">
          <a:xfrm>
            <a:off x="2635251" y="3703638"/>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30000"/>
              </a:lnSpc>
              <a:spcBef>
                <a:spcPct val="50000"/>
              </a:spcBef>
              <a:buFontTx/>
              <a:buNone/>
            </a:pPr>
            <a:r>
              <a:rPr lang="en-US" altLang="en-US" sz="700">
                <a:latin typeface="Arial Narrow" panose="020B0606020202030204" pitchFamily="34" charset="0"/>
              </a:rPr>
              <a:t>Staff</a:t>
            </a:r>
          </a:p>
          <a:p>
            <a:pPr algn="ctr">
              <a:lnSpc>
                <a:spcPct val="30000"/>
              </a:lnSpc>
              <a:spcBef>
                <a:spcPct val="50000"/>
              </a:spcBef>
              <a:buFontTx/>
              <a:buNone/>
            </a:pPr>
            <a:r>
              <a:rPr lang="en-US" altLang="en-US" sz="700">
                <a:latin typeface="Arial Narrow" panose="020B0606020202030204" pitchFamily="34" charset="0"/>
              </a:rPr>
              <a:t>Administration</a:t>
            </a:r>
          </a:p>
          <a:p>
            <a:pPr algn="ctr">
              <a:lnSpc>
                <a:spcPct val="30000"/>
              </a:lnSpc>
              <a:spcBef>
                <a:spcPct val="50000"/>
              </a:spcBef>
              <a:buFontTx/>
              <a:buNone/>
            </a:pPr>
            <a:r>
              <a:rPr lang="en-US" altLang="en-US" sz="700">
                <a:latin typeface="Arial Narrow" panose="020B0606020202030204" pitchFamily="34" charset="0"/>
              </a:rPr>
              <a:t>&amp; Development</a:t>
            </a:r>
            <a:endParaRPr lang="en-GB" altLang="en-US" sz="700">
              <a:latin typeface="Arial Narrow" panose="020B0606020202030204" pitchFamily="34" charset="0"/>
            </a:endParaRPr>
          </a:p>
        </p:txBody>
      </p:sp>
      <p:sp>
        <p:nvSpPr>
          <p:cNvPr id="639020" name="Text Box 44">
            <a:extLst>
              <a:ext uri="{FF2B5EF4-FFF2-40B4-BE49-F238E27FC236}">
                <a16:creationId xmlns:a16="http://schemas.microsoft.com/office/drawing/2014/main" id="{28B4183C-3788-4A16-B6E6-3B92D4A0A112}"/>
              </a:ext>
            </a:extLst>
          </p:cNvPr>
          <p:cNvSpPr txBox="1">
            <a:spLocks noChangeArrowheads="1"/>
          </p:cNvSpPr>
          <p:nvPr/>
        </p:nvSpPr>
        <p:spPr bwMode="auto">
          <a:xfrm>
            <a:off x="2635251" y="2998788"/>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30000"/>
              </a:lnSpc>
              <a:spcBef>
                <a:spcPct val="50000"/>
              </a:spcBef>
              <a:buFontTx/>
              <a:buNone/>
            </a:pPr>
            <a:r>
              <a:rPr lang="en-US" altLang="en-US" sz="700">
                <a:latin typeface="Arial Narrow" panose="020B0606020202030204" pitchFamily="34" charset="0"/>
              </a:rPr>
              <a:t>Manuals</a:t>
            </a:r>
          </a:p>
          <a:p>
            <a:pPr algn="ctr">
              <a:lnSpc>
                <a:spcPct val="30000"/>
              </a:lnSpc>
              <a:spcBef>
                <a:spcPct val="50000"/>
              </a:spcBef>
              <a:buFontTx/>
              <a:buNone/>
            </a:pPr>
            <a:r>
              <a:rPr lang="en-US" altLang="en-US" sz="700">
                <a:latin typeface="Arial Narrow" panose="020B0606020202030204" pitchFamily="34" charset="0"/>
              </a:rPr>
              <a:t>&amp; Architectures</a:t>
            </a:r>
            <a:endParaRPr lang="en-GB" altLang="en-US" sz="700">
              <a:latin typeface="Arial Narrow" panose="020B0606020202030204" pitchFamily="34" charset="0"/>
            </a:endParaRPr>
          </a:p>
        </p:txBody>
      </p:sp>
      <p:sp>
        <p:nvSpPr>
          <p:cNvPr id="639021" name="Text Box 45">
            <a:extLst>
              <a:ext uri="{FF2B5EF4-FFF2-40B4-BE49-F238E27FC236}">
                <a16:creationId xmlns:a16="http://schemas.microsoft.com/office/drawing/2014/main" id="{E4F1B362-A10A-4C7A-B0BD-DFBD0AF30F89}"/>
              </a:ext>
            </a:extLst>
          </p:cNvPr>
          <p:cNvSpPr txBox="1">
            <a:spLocks noChangeArrowheads="1"/>
          </p:cNvSpPr>
          <p:nvPr/>
        </p:nvSpPr>
        <p:spPr bwMode="auto">
          <a:xfrm>
            <a:off x="2635251" y="3359150"/>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30000"/>
              </a:lnSpc>
              <a:spcBef>
                <a:spcPct val="50000"/>
              </a:spcBef>
              <a:buFontTx/>
              <a:buNone/>
            </a:pPr>
            <a:r>
              <a:rPr lang="en-US" altLang="en-US" sz="700">
                <a:latin typeface="Arial Narrow" panose="020B0606020202030204" pitchFamily="34" charset="0"/>
              </a:rPr>
              <a:t>Compliance &amp;</a:t>
            </a:r>
          </a:p>
          <a:p>
            <a:pPr algn="ctr">
              <a:lnSpc>
                <a:spcPct val="30000"/>
              </a:lnSpc>
              <a:spcBef>
                <a:spcPct val="50000"/>
              </a:spcBef>
              <a:buFontTx/>
              <a:buNone/>
            </a:pPr>
            <a:r>
              <a:rPr lang="en-US" altLang="en-US" sz="700">
                <a:latin typeface="Arial Narrow" panose="020B0606020202030204" pitchFamily="34" charset="0"/>
              </a:rPr>
              <a:t>Legal</a:t>
            </a:r>
            <a:endParaRPr lang="en-GB" altLang="en-US" sz="700">
              <a:latin typeface="Arial Narrow" panose="020B0606020202030204" pitchFamily="34" charset="0"/>
            </a:endParaRPr>
          </a:p>
        </p:txBody>
      </p:sp>
      <p:sp>
        <p:nvSpPr>
          <p:cNvPr id="639022" name="Rectangle 46">
            <a:extLst>
              <a:ext uri="{FF2B5EF4-FFF2-40B4-BE49-F238E27FC236}">
                <a16:creationId xmlns:a16="http://schemas.microsoft.com/office/drawing/2014/main" id="{0BF765EA-8724-4DB7-96EA-0E1C0E562081}"/>
              </a:ext>
            </a:extLst>
          </p:cNvPr>
          <p:cNvSpPr>
            <a:spLocks noChangeArrowheads="1"/>
          </p:cNvSpPr>
          <p:nvPr/>
        </p:nvSpPr>
        <p:spPr bwMode="auto">
          <a:xfrm>
            <a:off x="5668964" y="3676650"/>
            <a:ext cx="854075" cy="25161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lvl1pPr marL="63500" indent="-63500">
              <a:spcBef>
                <a:spcPct val="0"/>
              </a:spcBef>
              <a:defRPr>
                <a:solidFill>
                  <a:schemeClr val="tx1"/>
                </a:solidFill>
                <a:latin typeface="Arial" panose="020B0604020202020204" pitchFamily="34" charset="0"/>
                <a:cs typeface="Arial" panose="020B0604020202020204" pitchFamily="34" charset="0"/>
              </a:defRPr>
            </a:lvl1pPr>
            <a:lvl2pPr>
              <a:spcBef>
                <a:spcPct val="0"/>
              </a:spcBef>
              <a:defRPr>
                <a:solidFill>
                  <a:schemeClr val="tx1"/>
                </a:solidFill>
                <a:latin typeface="Arial" panose="020B0604020202020204" pitchFamily="34" charset="0"/>
                <a:cs typeface="Arial" panose="020B0604020202020204" pitchFamily="34" charset="0"/>
              </a:defRPr>
            </a:lvl2pPr>
            <a:lvl3pPr>
              <a:spcBef>
                <a:spcPct val="0"/>
              </a:spcBef>
              <a:defRPr>
                <a:solidFill>
                  <a:schemeClr val="tx1"/>
                </a:solidFill>
                <a:latin typeface="Arial" panose="020B0604020202020204" pitchFamily="34" charset="0"/>
                <a:cs typeface="Arial" panose="020B0604020202020204" pitchFamily="34" charset="0"/>
              </a:defRPr>
            </a:lvl3pPr>
            <a:lvl4pPr>
              <a:spcBef>
                <a:spcPct val="0"/>
              </a:spcBef>
              <a:defRPr>
                <a:solidFill>
                  <a:schemeClr val="tx1"/>
                </a:solidFill>
                <a:latin typeface="Arial" panose="020B0604020202020204" pitchFamily="34" charset="0"/>
                <a:cs typeface="Arial" panose="020B0604020202020204" pitchFamily="34" charset="0"/>
              </a:defRPr>
            </a:lvl4pPr>
            <a:lvl5pPr>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buFontTx/>
              <a:buChar char="•"/>
            </a:pPr>
            <a:endParaRPr lang="en-US" altLang="en-US" sz="1000">
              <a:latin typeface="Arial Narrow" panose="020B0606020202030204" pitchFamily="34" charset="0"/>
            </a:endParaRPr>
          </a:p>
        </p:txBody>
      </p:sp>
      <p:sp>
        <p:nvSpPr>
          <p:cNvPr id="639023" name="Rectangle 47">
            <a:extLst>
              <a:ext uri="{FF2B5EF4-FFF2-40B4-BE49-F238E27FC236}">
                <a16:creationId xmlns:a16="http://schemas.microsoft.com/office/drawing/2014/main" id="{A4FBD568-AA69-4A9C-BF57-DC8405DB4F50}"/>
              </a:ext>
            </a:extLst>
          </p:cNvPr>
          <p:cNvSpPr>
            <a:spLocks noChangeArrowheads="1"/>
          </p:cNvSpPr>
          <p:nvPr/>
        </p:nvSpPr>
        <p:spPr bwMode="auto">
          <a:xfrm>
            <a:off x="5668964" y="2141539"/>
            <a:ext cx="854075" cy="822325"/>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lvl1pPr marL="63500" indent="-63500">
              <a:spcBef>
                <a:spcPct val="0"/>
              </a:spcBef>
              <a:defRPr>
                <a:solidFill>
                  <a:schemeClr val="tx1"/>
                </a:solidFill>
                <a:latin typeface="Arial" panose="020B0604020202020204" pitchFamily="34" charset="0"/>
                <a:cs typeface="Arial" panose="020B0604020202020204" pitchFamily="34" charset="0"/>
              </a:defRPr>
            </a:lvl1pPr>
            <a:lvl2pPr>
              <a:spcBef>
                <a:spcPct val="0"/>
              </a:spcBef>
              <a:defRPr>
                <a:solidFill>
                  <a:schemeClr val="tx1"/>
                </a:solidFill>
                <a:latin typeface="Arial" panose="020B0604020202020204" pitchFamily="34" charset="0"/>
                <a:cs typeface="Arial" panose="020B0604020202020204" pitchFamily="34" charset="0"/>
              </a:defRPr>
            </a:lvl2pPr>
            <a:lvl3pPr>
              <a:spcBef>
                <a:spcPct val="0"/>
              </a:spcBef>
              <a:defRPr>
                <a:solidFill>
                  <a:schemeClr val="tx1"/>
                </a:solidFill>
                <a:latin typeface="Arial" panose="020B0604020202020204" pitchFamily="34" charset="0"/>
                <a:cs typeface="Arial" panose="020B0604020202020204" pitchFamily="34" charset="0"/>
              </a:defRPr>
            </a:lvl3pPr>
            <a:lvl4pPr>
              <a:spcBef>
                <a:spcPct val="0"/>
              </a:spcBef>
              <a:defRPr>
                <a:solidFill>
                  <a:schemeClr val="tx1"/>
                </a:solidFill>
                <a:latin typeface="Arial" panose="020B0604020202020204" pitchFamily="34" charset="0"/>
                <a:cs typeface="Arial" panose="020B0604020202020204" pitchFamily="34" charset="0"/>
              </a:defRPr>
            </a:lvl4pPr>
            <a:lvl5pPr>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buFontTx/>
              <a:buChar char="•"/>
            </a:pPr>
            <a:endParaRPr lang="en-US" altLang="en-US" sz="1000">
              <a:latin typeface="Arial Narrow" panose="020B0606020202030204" pitchFamily="34" charset="0"/>
            </a:endParaRPr>
          </a:p>
        </p:txBody>
      </p:sp>
      <p:sp>
        <p:nvSpPr>
          <p:cNvPr id="639024" name="Rectangle 48">
            <a:extLst>
              <a:ext uri="{FF2B5EF4-FFF2-40B4-BE49-F238E27FC236}">
                <a16:creationId xmlns:a16="http://schemas.microsoft.com/office/drawing/2014/main" id="{543053F8-C746-4797-8A7E-2406D5ADB009}"/>
              </a:ext>
            </a:extLst>
          </p:cNvPr>
          <p:cNvSpPr>
            <a:spLocks noChangeArrowheads="1"/>
          </p:cNvSpPr>
          <p:nvPr/>
        </p:nvSpPr>
        <p:spPr bwMode="auto">
          <a:xfrm>
            <a:off x="5668964" y="2959101"/>
            <a:ext cx="854075" cy="722313"/>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lvl1pPr marL="63500" indent="-63500">
              <a:spcBef>
                <a:spcPct val="0"/>
              </a:spcBef>
              <a:defRPr>
                <a:solidFill>
                  <a:schemeClr val="tx1"/>
                </a:solidFill>
                <a:latin typeface="Arial" panose="020B0604020202020204" pitchFamily="34" charset="0"/>
                <a:cs typeface="Arial" panose="020B0604020202020204" pitchFamily="34" charset="0"/>
              </a:defRPr>
            </a:lvl1pPr>
            <a:lvl2pPr>
              <a:spcBef>
                <a:spcPct val="0"/>
              </a:spcBef>
              <a:defRPr>
                <a:solidFill>
                  <a:schemeClr val="tx1"/>
                </a:solidFill>
                <a:latin typeface="Arial" panose="020B0604020202020204" pitchFamily="34" charset="0"/>
                <a:cs typeface="Arial" panose="020B0604020202020204" pitchFamily="34" charset="0"/>
              </a:defRPr>
            </a:lvl2pPr>
            <a:lvl3pPr>
              <a:spcBef>
                <a:spcPct val="0"/>
              </a:spcBef>
              <a:defRPr>
                <a:solidFill>
                  <a:schemeClr val="tx1"/>
                </a:solidFill>
                <a:latin typeface="Arial" panose="020B0604020202020204" pitchFamily="34" charset="0"/>
                <a:cs typeface="Arial" panose="020B0604020202020204" pitchFamily="34" charset="0"/>
              </a:defRPr>
            </a:lvl3pPr>
            <a:lvl4pPr>
              <a:spcBef>
                <a:spcPct val="0"/>
              </a:spcBef>
              <a:defRPr>
                <a:solidFill>
                  <a:schemeClr val="tx1"/>
                </a:solidFill>
                <a:latin typeface="Arial" panose="020B0604020202020204" pitchFamily="34" charset="0"/>
                <a:cs typeface="Arial" panose="020B0604020202020204" pitchFamily="34" charset="0"/>
              </a:defRPr>
            </a:lvl4pPr>
            <a:lvl5pPr>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buFontTx/>
              <a:buChar char="•"/>
            </a:pPr>
            <a:endParaRPr lang="en-US" altLang="en-US" sz="1000">
              <a:latin typeface="Arial Narrow" panose="020B0606020202030204" pitchFamily="34" charset="0"/>
            </a:endParaRPr>
          </a:p>
        </p:txBody>
      </p:sp>
      <p:sp>
        <p:nvSpPr>
          <p:cNvPr id="639025" name="Text Box 49">
            <a:extLst>
              <a:ext uri="{FF2B5EF4-FFF2-40B4-BE49-F238E27FC236}">
                <a16:creationId xmlns:a16="http://schemas.microsoft.com/office/drawing/2014/main" id="{18F48363-4706-4A90-85C4-1277C6C3AC06}"/>
              </a:ext>
            </a:extLst>
          </p:cNvPr>
          <p:cNvSpPr txBox="1">
            <a:spLocks noChangeArrowheads="1"/>
          </p:cNvSpPr>
          <p:nvPr/>
        </p:nvSpPr>
        <p:spPr bwMode="auto">
          <a:xfrm>
            <a:off x="5668964" y="1504950"/>
            <a:ext cx="854075" cy="6365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gn="ctr">
              <a:spcBef>
                <a:spcPct val="0"/>
              </a:spcBef>
              <a:buFontTx/>
              <a:buNone/>
            </a:pPr>
            <a:r>
              <a:rPr lang="en-US" altLang="en-US" sz="1000" b="1">
                <a:solidFill>
                  <a:schemeClr val="bg1"/>
                </a:solidFill>
                <a:latin typeface="Arial Narrow" panose="020B0606020202030204" pitchFamily="34" charset="0"/>
              </a:rPr>
              <a:t>Retail Accounts</a:t>
            </a:r>
            <a:endParaRPr lang="en-GB" altLang="en-US" sz="1000" b="1">
              <a:solidFill>
                <a:schemeClr val="bg1"/>
              </a:solidFill>
              <a:latin typeface="Arial Narrow" panose="020B0606020202030204" pitchFamily="34" charset="0"/>
            </a:endParaRPr>
          </a:p>
        </p:txBody>
      </p:sp>
      <p:sp>
        <p:nvSpPr>
          <p:cNvPr id="639026" name="Text Box 50">
            <a:extLst>
              <a:ext uri="{FF2B5EF4-FFF2-40B4-BE49-F238E27FC236}">
                <a16:creationId xmlns:a16="http://schemas.microsoft.com/office/drawing/2014/main" id="{C632B849-40A5-4215-9CAE-622DC82C6414}"/>
              </a:ext>
            </a:extLst>
          </p:cNvPr>
          <p:cNvSpPr txBox="1">
            <a:spLocks noChangeArrowheads="1"/>
          </p:cNvSpPr>
          <p:nvPr/>
        </p:nvSpPr>
        <p:spPr bwMode="auto">
          <a:xfrm>
            <a:off x="5826126" y="4013200"/>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Retail Loans &amp;</a:t>
            </a:r>
          </a:p>
          <a:p>
            <a:pPr algn="ctr">
              <a:lnSpc>
                <a:spcPct val="20000"/>
              </a:lnSpc>
              <a:spcBef>
                <a:spcPct val="50000"/>
              </a:spcBef>
              <a:buFontTx/>
              <a:buNone/>
            </a:pPr>
            <a:r>
              <a:rPr lang="en-US" altLang="en-US" sz="700">
                <a:latin typeface="Arial Narrow" panose="020B0606020202030204" pitchFamily="34" charset="0"/>
              </a:rPr>
              <a:t>Deposits</a:t>
            </a:r>
            <a:endParaRPr lang="en-GB" altLang="en-US" sz="700">
              <a:latin typeface="Arial Narrow" panose="020B0606020202030204" pitchFamily="34" charset="0"/>
            </a:endParaRPr>
          </a:p>
        </p:txBody>
      </p:sp>
      <p:sp>
        <p:nvSpPr>
          <p:cNvPr id="639027" name="Text Box 51">
            <a:extLst>
              <a:ext uri="{FF2B5EF4-FFF2-40B4-BE49-F238E27FC236}">
                <a16:creationId xmlns:a16="http://schemas.microsoft.com/office/drawing/2014/main" id="{40E7F8C8-7AB4-4558-AE8B-94B66262AC84}"/>
              </a:ext>
            </a:extLst>
          </p:cNvPr>
          <p:cNvSpPr txBox="1">
            <a:spLocks noChangeArrowheads="1"/>
          </p:cNvSpPr>
          <p:nvPr/>
        </p:nvSpPr>
        <p:spPr bwMode="auto">
          <a:xfrm>
            <a:off x="5826126" y="2347913"/>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Branch/</a:t>
            </a:r>
          </a:p>
          <a:p>
            <a:pPr algn="ctr">
              <a:lnSpc>
                <a:spcPct val="20000"/>
              </a:lnSpc>
              <a:spcBef>
                <a:spcPct val="50000"/>
              </a:spcBef>
              <a:buFontTx/>
              <a:buNone/>
            </a:pPr>
            <a:r>
              <a:rPr lang="en-US" altLang="en-US" sz="700">
                <a:latin typeface="Arial Narrow" panose="020B0606020202030204" pitchFamily="34" charset="0"/>
              </a:rPr>
              <a:t>Distribution</a:t>
            </a:r>
          </a:p>
          <a:p>
            <a:pPr algn="ctr">
              <a:lnSpc>
                <a:spcPct val="20000"/>
              </a:lnSpc>
              <a:spcBef>
                <a:spcPct val="50000"/>
              </a:spcBef>
              <a:buFontTx/>
              <a:buNone/>
            </a:pPr>
            <a:r>
              <a:rPr lang="en-US" altLang="en-US" sz="700">
                <a:latin typeface="Arial Narrow" panose="020B0606020202030204" pitchFamily="34" charset="0"/>
              </a:rPr>
              <a:t>Management</a:t>
            </a:r>
            <a:endParaRPr lang="en-GB" altLang="en-US" sz="700">
              <a:latin typeface="Arial Narrow" panose="020B0606020202030204" pitchFamily="34" charset="0"/>
            </a:endParaRPr>
          </a:p>
        </p:txBody>
      </p:sp>
      <p:sp>
        <p:nvSpPr>
          <p:cNvPr id="639028" name="Text Box 52">
            <a:extLst>
              <a:ext uri="{FF2B5EF4-FFF2-40B4-BE49-F238E27FC236}">
                <a16:creationId xmlns:a16="http://schemas.microsoft.com/office/drawing/2014/main" id="{851DCD88-B809-4EA7-ADD8-FC4A528992FE}"/>
              </a:ext>
            </a:extLst>
          </p:cNvPr>
          <p:cNvSpPr txBox="1">
            <a:spLocks noChangeArrowheads="1"/>
          </p:cNvSpPr>
          <p:nvPr/>
        </p:nvSpPr>
        <p:spPr bwMode="auto">
          <a:xfrm>
            <a:off x="5826126" y="4333875"/>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Retail</a:t>
            </a:r>
          </a:p>
          <a:p>
            <a:pPr algn="ctr">
              <a:lnSpc>
                <a:spcPct val="20000"/>
              </a:lnSpc>
              <a:spcBef>
                <a:spcPct val="50000"/>
              </a:spcBef>
              <a:buFontTx/>
              <a:buNone/>
            </a:pPr>
            <a:r>
              <a:rPr lang="en-US" altLang="en-US" sz="700">
                <a:latin typeface="Arial Narrow" panose="020B0606020202030204" pitchFamily="34" charset="0"/>
              </a:rPr>
              <a:t>Lending</a:t>
            </a:r>
          </a:p>
          <a:p>
            <a:pPr algn="ctr">
              <a:lnSpc>
                <a:spcPct val="20000"/>
              </a:lnSpc>
              <a:spcBef>
                <a:spcPct val="50000"/>
              </a:spcBef>
              <a:buFontTx/>
              <a:buNone/>
            </a:pPr>
            <a:r>
              <a:rPr lang="en-US" altLang="en-US" sz="700">
                <a:latin typeface="Arial Narrow" panose="020B0606020202030204" pitchFamily="34" charset="0"/>
              </a:rPr>
              <a:t>(Mortgages)</a:t>
            </a:r>
            <a:endParaRPr lang="en-GB" altLang="en-US" sz="700">
              <a:latin typeface="Arial Narrow" panose="020B0606020202030204" pitchFamily="34" charset="0"/>
            </a:endParaRPr>
          </a:p>
        </p:txBody>
      </p:sp>
      <p:sp>
        <p:nvSpPr>
          <p:cNvPr id="639029" name="Text Box 53">
            <a:extLst>
              <a:ext uri="{FF2B5EF4-FFF2-40B4-BE49-F238E27FC236}">
                <a16:creationId xmlns:a16="http://schemas.microsoft.com/office/drawing/2014/main" id="{FA96D2DF-81FC-4F3B-BEF2-A4022E80D5AD}"/>
              </a:ext>
            </a:extLst>
          </p:cNvPr>
          <p:cNvSpPr txBox="1">
            <a:spLocks noChangeArrowheads="1"/>
          </p:cNvSpPr>
          <p:nvPr/>
        </p:nvSpPr>
        <p:spPr bwMode="auto">
          <a:xfrm>
            <a:off x="4989514" y="4651375"/>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Customer</a:t>
            </a:r>
          </a:p>
          <a:p>
            <a:pPr algn="ctr">
              <a:lnSpc>
                <a:spcPct val="20000"/>
              </a:lnSpc>
              <a:spcBef>
                <a:spcPct val="50000"/>
              </a:spcBef>
              <a:buFontTx/>
              <a:buNone/>
            </a:pPr>
            <a:r>
              <a:rPr lang="en-US" altLang="en-US" sz="700">
                <a:latin typeface="Arial Narrow" panose="020B0606020202030204" pitchFamily="34" charset="0"/>
              </a:rPr>
              <a:t>Accounts</a:t>
            </a:r>
            <a:endParaRPr lang="en-GB" altLang="en-US" sz="700">
              <a:latin typeface="Arial Narrow" panose="020B0606020202030204" pitchFamily="34" charset="0"/>
            </a:endParaRPr>
          </a:p>
        </p:txBody>
      </p:sp>
      <p:sp>
        <p:nvSpPr>
          <p:cNvPr id="639030" name="Text Box 54">
            <a:extLst>
              <a:ext uri="{FF2B5EF4-FFF2-40B4-BE49-F238E27FC236}">
                <a16:creationId xmlns:a16="http://schemas.microsoft.com/office/drawing/2014/main" id="{D0FD1A25-D8BE-4D30-9A03-3D5DE1EA348D}"/>
              </a:ext>
            </a:extLst>
          </p:cNvPr>
          <p:cNvSpPr txBox="1">
            <a:spLocks noChangeArrowheads="1"/>
          </p:cNvSpPr>
          <p:nvPr/>
        </p:nvSpPr>
        <p:spPr bwMode="auto">
          <a:xfrm>
            <a:off x="5826126" y="3703638"/>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Bank</a:t>
            </a:r>
          </a:p>
          <a:p>
            <a:pPr algn="ctr">
              <a:lnSpc>
                <a:spcPct val="20000"/>
              </a:lnSpc>
              <a:spcBef>
                <a:spcPct val="50000"/>
              </a:spcBef>
              <a:buFontTx/>
              <a:buNone/>
            </a:pPr>
            <a:r>
              <a:rPr lang="en-US" altLang="en-US" sz="700">
                <a:latin typeface="Arial Narrow" panose="020B0606020202030204" pitchFamily="34" charset="0"/>
              </a:rPr>
              <a:t>Teller Services</a:t>
            </a:r>
            <a:endParaRPr lang="en-GB" altLang="en-US" sz="700">
              <a:latin typeface="Arial Narrow" panose="020B0606020202030204" pitchFamily="34" charset="0"/>
            </a:endParaRPr>
          </a:p>
        </p:txBody>
      </p:sp>
      <p:sp>
        <p:nvSpPr>
          <p:cNvPr id="639031" name="Text Box 55">
            <a:extLst>
              <a:ext uri="{FF2B5EF4-FFF2-40B4-BE49-F238E27FC236}">
                <a16:creationId xmlns:a16="http://schemas.microsoft.com/office/drawing/2014/main" id="{63511EE6-B8C4-403E-8DB3-328E4E1E1129}"/>
              </a:ext>
            </a:extLst>
          </p:cNvPr>
          <p:cNvSpPr txBox="1">
            <a:spLocks noChangeArrowheads="1"/>
          </p:cNvSpPr>
          <p:nvPr/>
        </p:nvSpPr>
        <p:spPr bwMode="auto">
          <a:xfrm>
            <a:off x="5826126" y="2998788"/>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Local</a:t>
            </a:r>
          </a:p>
          <a:p>
            <a:pPr algn="ctr">
              <a:lnSpc>
                <a:spcPct val="20000"/>
              </a:lnSpc>
              <a:spcBef>
                <a:spcPct val="50000"/>
              </a:spcBef>
              <a:buFontTx/>
              <a:buNone/>
            </a:pPr>
            <a:r>
              <a:rPr lang="en-US" altLang="en-US" sz="700">
                <a:latin typeface="Arial Narrow" panose="020B0606020202030204" pitchFamily="34" charset="0"/>
              </a:rPr>
              <a:t>Branch</a:t>
            </a:r>
          </a:p>
          <a:p>
            <a:pPr algn="ctr">
              <a:lnSpc>
                <a:spcPct val="20000"/>
              </a:lnSpc>
              <a:spcBef>
                <a:spcPct val="50000"/>
              </a:spcBef>
              <a:buFontTx/>
              <a:buNone/>
            </a:pPr>
            <a:r>
              <a:rPr lang="en-US" altLang="en-US" sz="700">
                <a:latin typeface="Arial Narrow" panose="020B0606020202030204" pitchFamily="34" charset="0"/>
              </a:rPr>
              <a:t>Administration</a:t>
            </a:r>
            <a:endParaRPr lang="en-GB" altLang="en-US" sz="700">
              <a:latin typeface="Arial Narrow" panose="020B0606020202030204" pitchFamily="34" charset="0"/>
            </a:endParaRPr>
          </a:p>
        </p:txBody>
      </p:sp>
      <p:sp>
        <p:nvSpPr>
          <p:cNvPr id="639032" name="Rectangle 56">
            <a:extLst>
              <a:ext uri="{FF2B5EF4-FFF2-40B4-BE49-F238E27FC236}">
                <a16:creationId xmlns:a16="http://schemas.microsoft.com/office/drawing/2014/main" id="{5CBE56A0-9D31-4E76-9449-6CE9FD7B6516}"/>
              </a:ext>
            </a:extLst>
          </p:cNvPr>
          <p:cNvSpPr>
            <a:spLocks noChangeArrowheads="1"/>
          </p:cNvSpPr>
          <p:nvPr/>
        </p:nvSpPr>
        <p:spPr bwMode="auto">
          <a:xfrm>
            <a:off x="4102101" y="3676650"/>
            <a:ext cx="784225" cy="25161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lvl1pPr marL="63500" indent="-63500">
              <a:spcBef>
                <a:spcPct val="0"/>
              </a:spcBef>
              <a:defRPr>
                <a:solidFill>
                  <a:schemeClr val="tx1"/>
                </a:solidFill>
                <a:latin typeface="Arial" panose="020B0604020202020204" pitchFamily="34" charset="0"/>
                <a:cs typeface="Arial" panose="020B0604020202020204" pitchFamily="34" charset="0"/>
              </a:defRPr>
            </a:lvl1pPr>
            <a:lvl2pPr>
              <a:spcBef>
                <a:spcPct val="0"/>
              </a:spcBef>
              <a:defRPr>
                <a:solidFill>
                  <a:schemeClr val="tx1"/>
                </a:solidFill>
                <a:latin typeface="Arial" panose="020B0604020202020204" pitchFamily="34" charset="0"/>
                <a:cs typeface="Arial" panose="020B0604020202020204" pitchFamily="34" charset="0"/>
              </a:defRPr>
            </a:lvl2pPr>
            <a:lvl3pPr>
              <a:spcBef>
                <a:spcPct val="0"/>
              </a:spcBef>
              <a:defRPr>
                <a:solidFill>
                  <a:schemeClr val="tx1"/>
                </a:solidFill>
                <a:latin typeface="Arial" panose="020B0604020202020204" pitchFamily="34" charset="0"/>
                <a:cs typeface="Arial" panose="020B0604020202020204" pitchFamily="34" charset="0"/>
              </a:defRPr>
            </a:lvl3pPr>
            <a:lvl4pPr>
              <a:spcBef>
                <a:spcPct val="0"/>
              </a:spcBef>
              <a:defRPr>
                <a:solidFill>
                  <a:schemeClr val="tx1"/>
                </a:solidFill>
                <a:latin typeface="Arial" panose="020B0604020202020204" pitchFamily="34" charset="0"/>
                <a:cs typeface="Arial" panose="020B0604020202020204" pitchFamily="34" charset="0"/>
              </a:defRPr>
            </a:lvl4pPr>
            <a:lvl5pPr>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buFontTx/>
              <a:buChar char="•"/>
            </a:pPr>
            <a:endParaRPr lang="en-US" altLang="en-US" sz="1000">
              <a:latin typeface="Arial Narrow" panose="020B0606020202030204" pitchFamily="34" charset="0"/>
            </a:endParaRPr>
          </a:p>
        </p:txBody>
      </p:sp>
      <p:sp>
        <p:nvSpPr>
          <p:cNvPr id="639033" name="Rectangle 57">
            <a:extLst>
              <a:ext uri="{FF2B5EF4-FFF2-40B4-BE49-F238E27FC236}">
                <a16:creationId xmlns:a16="http://schemas.microsoft.com/office/drawing/2014/main" id="{C495057C-4FAD-4312-99D6-82BA124D0AD5}"/>
              </a:ext>
            </a:extLst>
          </p:cNvPr>
          <p:cNvSpPr>
            <a:spLocks noChangeArrowheads="1"/>
          </p:cNvSpPr>
          <p:nvPr/>
        </p:nvSpPr>
        <p:spPr bwMode="auto">
          <a:xfrm>
            <a:off x="4102101" y="2141539"/>
            <a:ext cx="784225" cy="822325"/>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lvl1pPr marL="63500" indent="-63500">
              <a:spcBef>
                <a:spcPct val="0"/>
              </a:spcBef>
              <a:defRPr>
                <a:solidFill>
                  <a:schemeClr val="tx1"/>
                </a:solidFill>
                <a:latin typeface="Arial" panose="020B0604020202020204" pitchFamily="34" charset="0"/>
                <a:cs typeface="Arial" panose="020B0604020202020204" pitchFamily="34" charset="0"/>
              </a:defRPr>
            </a:lvl1pPr>
            <a:lvl2pPr>
              <a:spcBef>
                <a:spcPct val="0"/>
              </a:spcBef>
              <a:defRPr>
                <a:solidFill>
                  <a:schemeClr val="tx1"/>
                </a:solidFill>
                <a:latin typeface="Arial" panose="020B0604020202020204" pitchFamily="34" charset="0"/>
                <a:cs typeface="Arial" panose="020B0604020202020204" pitchFamily="34" charset="0"/>
              </a:defRPr>
            </a:lvl2pPr>
            <a:lvl3pPr>
              <a:spcBef>
                <a:spcPct val="0"/>
              </a:spcBef>
              <a:defRPr>
                <a:solidFill>
                  <a:schemeClr val="tx1"/>
                </a:solidFill>
                <a:latin typeface="Arial" panose="020B0604020202020204" pitchFamily="34" charset="0"/>
                <a:cs typeface="Arial" panose="020B0604020202020204" pitchFamily="34" charset="0"/>
              </a:defRPr>
            </a:lvl3pPr>
            <a:lvl4pPr>
              <a:spcBef>
                <a:spcPct val="0"/>
              </a:spcBef>
              <a:defRPr>
                <a:solidFill>
                  <a:schemeClr val="tx1"/>
                </a:solidFill>
                <a:latin typeface="Arial" panose="020B0604020202020204" pitchFamily="34" charset="0"/>
                <a:cs typeface="Arial" panose="020B0604020202020204" pitchFamily="34" charset="0"/>
              </a:defRPr>
            </a:lvl4pPr>
            <a:lvl5pPr>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buFontTx/>
              <a:buChar char="•"/>
            </a:pPr>
            <a:endParaRPr lang="en-US" altLang="en-US" sz="1000">
              <a:latin typeface="Arial Narrow" panose="020B0606020202030204" pitchFamily="34" charset="0"/>
            </a:endParaRPr>
          </a:p>
        </p:txBody>
      </p:sp>
      <p:sp>
        <p:nvSpPr>
          <p:cNvPr id="639034" name="Rectangle 58">
            <a:extLst>
              <a:ext uri="{FF2B5EF4-FFF2-40B4-BE49-F238E27FC236}">
                <a16:creationId xmlns:a16="http://schemas.microsoft.com/office/drawing/2014/main" id="{DCE742C6-EA6B-4C65-8BC3-852FD6260355}"/>
              </a:ext>
            </a:extLst>
          </p:cNvPr>
          <p:cNvSpPr>
            <a:spLocks noChangeArrowheads="1"/>
          </p:cNvSpPr>
          <p:nvPr/>
        </p:nvSpPr>
        <p:spPr bwMode="auto">
          <a:xfrm>
            <a:off x="4102101" y="2959101"/>
            <a:ext cx="784225" cy="722313"/>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lvl1pPr marL="63500" indent="-63500">
              <a:spcBef>
                <a:spcPct val="0"/>
              </a:spcBef>
              <a:defRPr>
                <a:solidFill>
                  <a:schemeClr val="tx1"/>
                </a:solidFill>
                <a:latin typeface="Arial" panose="020B0604020202020204" pitchFamily="34" charset="0"/>
                <a:cs typeface="Arial" panose="020B0604020202020204" pitchFamily="34" charset="0"/>
              </a:defRPr>
            </a:lvl1pPr>
            <a:lvl2pPr>
              <a:spcBef>
                <a:spcPct val="0"/>
              </a:spcBef>
              <a:defRPr>
                <a:solidFill>
                  <a:schemeClr val="tx1"/>
                </a:solidFill>
                <a:latin typeface="Arial" panose="020B0604020202020204" pitchFamily="34" charset="0"/>
                <a:cs typeface="Arial" panose="020B0604020202020204" pitchFamily="34" charset="0"/>
              </a:defRPr>
            </a:lvl2pPr>
            <a:lvl3pPr>
              <a:spcBef>
                <a:spcPct val="0"/>
              </a:spcBef>
              <a:defRPr>
                <a:solidFill>
                  <a:schemeClr val="tx1"/>
                </a:solidFill>
                <a:latin typeface="Arial" panose="020B0604020202020204" pitchFamily="34" charset="0"/>
                <a:cs typeface="Arial" panose="020B0604020202020204" pitchFamily="34" charset="0"/>
              </a:defRPr>
            </a:lvl3pPr>
            <a:lvl4pPr>
              <a:spcBef>
                <a:spcPct val="0"/>
              </a:spcBef>
              <a:defRPr>
                <a:solidFill>
                  <a:schemeClr val="tx1"/>
                </a:solidFill>
                <a:latin typeface="Arial" panose="020B0604020202020204" pitchFamily="34" charset="0"/>
                <a:cs typeface="Arial" panose="020B0604020202020204" pitchFamily="34" charset="0"/>
              </a:defRPr>
            </a:lvl4pPr>
            <a:lvl5pPr>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buFontTx/>
              <a:buChar char="•"/>
            </a:pPr>
            <a:endParaRPr lang="en-US" altLang="en-US" sz="1000">
              <a:latin typeface="Arial Narrow" panose="020B0606020202030204" pitchFamily="34" charset="0"/>
            </a:endParaRPr>
          </a:p>
        </p:txBody>
      </p:sp>
      <p:sp>
        <p:nvSpPr>
          <p:cNvPr id="639035" name="Text Box 59">
            <a:extLst>
              <a:ext uri="{FF2B5EF4-FFF2-40B4-BE49-F238E27FC236}">
                <a16:creationId xmlns:a16="http://schemas.microsoft.com/office/drawing/2014/main" id="{8CD8FFE5-2348-4265-B149-46D92C29B3C5}"/>
              </a:ext>
            </a:extLst>
          </p:cNvPr>
          <p:cNvSpPr txBox="1">
            <a:spLocks noChangeArrowheads="1"/>
          </p:cNvSpPr>
          <p:nvPr/>
        </p:nvSpPr>
        <p:spPr bwMode="auto">
          <a:xfrm>
            <a:off x="4102101" y="1504950"/>
            <a:ext cx="784225" cy="6365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algn="ctr">
              <a:spcBef>
                <a:spcPct val="0"/>
              </a:spcBef>
              <a:buFontTx/>
              <a:buNone/>
            </a:pPr>
            <a:r>
              <a:rPr lang="en-US" altLang="en-US" sz="1000" b="1">
                <a:solidFill>
                  <a:schemeClr val="bg1"/>
                </a:solidFill>
                <a:latin typeface="Arial Narrow" panose="020B0606020202030204" pitchFamily="34" charset="0"/>
              </a:rPr>
              <a:t>Customer</a:t>
            </a:r>
          </a:p>
          <a:p>
            <a:pPr algn="ctr">
              <a:spcBef>
                <a:spcPct val="0"/>
              </a:spcBef>
              <a:buFontTx/>
              <a:buNone/>
            </a:pPr>
            <a:r>
              <a:rPr lang="en-US" altLang="en-US" sz="1000" b="1">
                <a:solidFill>
                  <a:schemeClr val="bg1"/>
                </a:solidFill>
                <a:latin typeface="Arial Narrow" panose="020B0606020202030204" pitchFamily="34" charset="0"/>
              </a:rPr>
              <a:t>Relationship</a:t>
            </a:r>
          </a:p>
          <a:p>
            <a:pPr algn="ctr">
              <a:spcBef>
                <a:spcPct val="0"/>
              </a:spcBef>
              <a:buFontTx/>
              <a:buNone/>
            </a:pPr>
            <a:r>
              <a:rPr lang="en-US" altLang="en-US" sz="1000" b="1">
                <a:solidFill>
                  <a:schemeClr val="bg1"/>
                </a:solidFill>
                <a:latin typeface="Arial Narrow" panose="020B0606020202030204" pitchFamily="34" charset="0"/>
              </a:rPr>
              <a:t>Development</a:t>
            </a:r>
            <a:endParaRPr lang="en-GB" altLang="en-US" sz="1000" b="1">
              <a:solidFill>
                <a:schemeClr val="bg1"/>
              </a:solidFill>
              <a:latin typeface="Arial Narrow" panose="020B0606020202030204" pitchFamily="34" charset="0"/>
            </a:endParaRPr>
          </a:p>
        </p:txBody>
      </p:sp>
      <p:sp>
        <p:nvSpPr>
          <p:cNvPr id="639036" name="Text Box 60">
            <a:extLst>
              <a:ext uri="{FF2B5EF4-FFF2-40B4-BE49-F238E27FC236}">
                <a16:creationId xmlns:a16="http://schemas.microsoft.com/office/drawing/2014/main" id="{EA3C559E-6012-48F1-B473-1BEF2DFA2ED8}"/>
              </a:ext>
            </a:extLst>
          </p:cNvPr>
          <p:cNvSpPr txBox="1">
            <a:spLocks noChangeArrowheads="1"/>
          </p:cNvSpPr>
          <p:nvPr/>
        </p:nvSpPr>
        <p:spPr bwMode="auto">
          <a:xfrm>
            <a:off x="4213226" y="2538413"/>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Customer</a:t>
            </a:r>
          </a:p>
          <a:p>
            <a:pPr algn="ctr">
              <a:lnSpc>
                <a:spcPct val="20000"/>
              </a:lnSpc>
              <a:spcBef>
                <a:spcPct val="50000"/>
              </a:spcBef>
              <a:buFontTx/>
              <a:buNone/>
            </a:pPr>
            <a:r>
              <a:rPr lang="en-US" altLang="en-US" sz="700">
                <a:latin typeface="Arial Narrow" panose="020B0606020202030204" pitchFamily="34" charset="0"/>
              </a:rPr>
              <a:t>Portfolio &amp;</a:t>
            </a:r>
          </a:p>
          <a:p>
            <a:pPr algn="ctr">
              <a:lnSpc>
                <a:spcPct val="20000"/>
              </a:lnSpc>
              <a:spcBef>
                <a:spcPct val="50000"/>
              </a:spcBef>
              <a:buFontTx/>
              <a:buNone/>
            </a:pPr>
            <a:r>
              <a:rPr lang="en-US" altLang="en-US" sz="700">
                <a:latin typeface="Arial Narrow" panose="020B0606020202030204" pitchFamily="34" charset="0"/>
              </a:rPr>
              <a:t>Analysis</a:t>
            </a:r>
            <a:endParaRPr lang="en-GB" altLang="en-US" sz="700">
              <a:latin typeface="Arial Narrow" panose="020B0606020202030204" pitchFamily="34" charset="0"/>
            </a:endParaRPr>
          </a:p>
        </p:txBody>
      </p:sp>
      <p:sp>
        <p:nvSpPr>
          <p:cNvPr id="639037" name="Text Box 61">
            <a:extLst>
              <a:ext uri="{FF2B5EF4-FFF2-40B4-BE49-F238E27FC236}">
                <a16:creationId xmlns:a16="http://schemas.microsoft.com/office/drawing/2014/main" id="{ACF2455C-3E3D-4419-8248-E29E79C6A208}"/>
              </a:ext>
            </a:extLst>
          </p:cNvPr>
          <p:cNvSpPr txBox="1">
            <a:spLocks noChangeArrowheads="1"/>
          </p:cNvSpPr>
          <p:nvPr/>
        </p:nvSpPr>
        <p:spPr bwMode="auto">
          <a:xfrm>
            <a:off x="4213226" y="4333875"/>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Applications</a:t>
            </a:r>
            <a:endParaRPr lang="en-GB" altLang="en-US" sz="700">
              <a:latin typeface="Arial Narrow" panose="020B0606020202030204" pitchFamily="34" charset="0"/>
            </a:endParaRPr>
          </a:p>
        </p:txBody>
      </p:sp>
      <p:sp>
        <p:nvSpPr>
          <p:cNvPr id="639038" name="Text Box 62">
            <a:extLst>
              <a:ext uri="{FF2B5EF4-FFF2-40B4-BE49-F238E27FC236}">
                <a16:creationId xmlns:a16="http://schemas.microsoft.com/office/drawing/2014/main" id="{9DE266BE-FC8A-4813-BE8D-71A56A222E8A}"/>
              </a:ext>
            </a:extLst>
          </p:cNvPr>
          <p:cNvSpPr txBox="1">
            <a:spLocks noChangeArrowheads="1"/>
          </p:cNvSpPr>
          <p:nvPr/>
        </p:nvSpPr>
        <p:spPr bwMode="auto">
          <a:xfrm>
            <a:off x="4213226" y="5276850"/>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Contact</a:t>
            </a:r>
          </a:p>
          <a:p>
            <a:pPr algn="ctr">
              <a:lnSpc>
                <a:spcPct val="20000"/>
              </a:lnSpc>
              <a:spcBef>
                <a:spcPct val="50000"/>
              </a:spcBef>
              <a:buFontTx/>
              <a:buNone/>
            </a:pPr>
            <a:r>
              <a:rPr lang="en-US" altLang="en-US" sz="700">
                <a:latin typeface="Arial Narrow" panose="020B0606020202030204" pitchFamily="34" charset="0"/>
              </a:rPr>
              <a:t>History</a:t>
            </a:r>
            <a:endParaRPr lang="en-GB" altLang="en-US" sz="700">
              <a:latin typeface="Arial Narrow" panose="020B0606020202030204" pitchFamily="34" charset="0"/>
            </a:endParaRPr>
          </a:p>
        </p:txBody>
      </p:sp>
      <p:sp>
        <p:nvSpPr>
          <p:cNvPr id="639039" name="Text Box 63">
            <a:extLst>
              <a:ext uri="{FF2B5EF4-FFF2-40B4-BE49-F238E27FC236}">
                <a16:creationId xmlns:a16="http://schemas.microsoft.com/office/drawing/2014/main" id="{94BD95D9-CC7C-4F66-BB95-C76082A4AF37}"/>
              </a:ext>
            </a:extLst>
          </p:cNvPr>
          <p:cNvSpPr txBox="1">
            <a:spLocks noChangeArrowheads="1"/>
          </p:cNvSpPr>
          <p:nvPr/>
        </p:nvSpPr>
        <p:spPr bwMode="auto">
          <a:xfrm>
            <a:off x="4213226" y="4013200"/>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Collateral</a:t>
            </a:r>
          </a:p>
          <a:p>
            <a:pPr algn="ctr">
              <a:lnSpc>
                <a:spcPct val="20000"/>
              </a:lnSpc>
              <a:spcBef>
                <a:spcPct val="50000"/>
              </a:spcBef>
              <a:buFontTx/>
              <a:buNone/>
            </a:pPr>
            <a:r>
              <a:rPr lang="en-US" altLang="en-US" sz="700">
                <a:latin typeface="Arial Narrow" panose="020B0606020202030204" pitchFamily="34" charset="0"/>
              </a:rPr>
              <a:t>Handling</a:t>
            </a:r>
            <a:endParaRPr lang="en-GB" altLang="en-US" sz="700">
              <a:latin typeface="Arial Narrow" panose="020B0606020202030204" pitchFamily="34" charset="0"/>
            </a:endParaRPr>
          </a:p>
        </p:txBody>
      </p:sp>
      <p:sp>
        <p:nvSpPr>
          <p:cNvPr id="639040" name="Text Box 64">
            <a:extLst>
              <a:ext uri="{FF2B5EF4-FFF2-40B4-BE49-F238E27FC236}">
                <a16:creationId xmlns:a16="http://schemas.microsoft.com/office/drawing/2014/main" id="{550F8D2C-4292-4374-A94F-F3E67BE32303}"/>
              </a:ext>
            </a:extLst>
          </p:cNvPr>
          <p:cNvSpPr txBox="1">
            <a:spLocks noChangeArrowheads="1"/>
          </p:cNvSpPr>
          <p:nvPr/>
        </p:nvSpPr>
        <p:spPr bwMode="auto">
          <a:xfrm>
            <a:off x="4213226" y="3359150"/>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Credit</a:t>
            </a:r>
          </a:p>
          <a:p>
            <a:pPr algn="ctr">
              <a:lnSpc>
                <a:spcPct val="20000"/>
              </a:lnSpc>
              <a:spcBef>
                <a:spcPct val="50000"/>
              </a:spcBef>
              <a:buFontTx/>
              <a:buNone/>
            </a:pPr>
            <a:r>
              <a:rPr lang="en-US" altLang="en-US" sz="700">
                <a:latin typeface="Arial Narrow" panose="020B0606020202030204" pitchFamily="34" charset="0"/>
              </a:rPr>
              <a:t>Administration</a:t>
            </a:r>
            <a:endParaRPr lang="en-GB" altLang="en-US" sz="700">
              <a:latin typeface="Arial Narrow" panose="020B0606020202030204" pitchFamily="34" charset="0"/>
            </a:endParaRPr>
          </a:p>
        </p:txBody>
      </p:sp>
      <p:sp>
        <p:nvSpPr>
          <p:cNvPr id="639041" name="Text Box 65">
            <a:extLst>
              <a:ext uri="{FF2B5EF4-FFF2-40B4-BE49-F238E27FC236}">
                <a16:creationId xmlns:a16="http://schemas.microsoft.com/office/drawing/2014/main" id="{B164D8A5-5104-4505-B74D-0A3ACEC2DA6F}"/>
              </a:ext>
            </a:extLst>
          </p:cNvPr>
          <p:cNvSpPr txBox="1">
            <a:spLocks noChangeArrowheads="1"/>
          </p:cNvSpPr>
          <p:nvPr/>
        </p:nvSpPr>
        <p:spPr bwMode="auto">
          <a:xfrm>
            <a:off x="4213226" y="3703638"/>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Contact</a:t>
            </a:r>
          </a:p>
          <a:p>
            <a:pPr algn="ctr">
              <a:lnSpc>
                <a:spcPct val="20000"/>
              </a:lnSpc>
              <a:spcBef>
                <a:spcPct val="50000"/>
              </a:spcBef>
              <a:buFontTx/>
              <a:buNone/>
            </a:pPr>
            <a:r>
              <a:rPr lang="en-US" altLang="en-US" sz="700">
                <a:latin typeface="Arial Narrow" panose="020B0606020202030204" pitchFamily="34" charset="0"/>
              </a:rPr>
              <a:t>Routing</a:t>
            </a:r>
            <a:endParaRPr lang="en-GB" altLang="en-US" sz="700">
              <a:latin typeface="Arial Narrow" panose="020B0606020202030204" pitchFamily="34" charset="0"/>
            </a:endParaRPr>
          </a:p>
        </p:txBody>
      </p:sp>
      <p:sp>
        <p:nvSpPr>
          <p:cNvPr id="639042" name="Text Box 66">
            <a:extLst>
              <a:ext uri="{FF2B5EF4-FFF2-40B4-BE49-F238E27FC236}">
                <a16:creationId xmlns:a16="http://schemas.microsoft.com/office/drawing/2014/main" id="{9AA70F5E-2A00-48E4-AA82-622E77EDB1C5}"/>
              </a:ext>
            </a:extLst>
          </p:cNvPr>
          <p:cNvSpPr txBox="1">
            <a:spLocks noChangeArrowheads="1"/>
          </p:cNvSpPr>
          <p:nvPr/>
        </p:nvSpPr>
        <p:spPr bwMode="auto">
          <a:xfrm>
            <a:off x="4213226" y="2166938"/>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Credit</a:t>
            </a:r>
          </a:p>
          <a:p>
            <a:pPr algn="ctr">
              <a:lnSpc>
                <a:spcPct val="20000"/>
              </a:lnSpc>
              <a:spcBef>
                <a:spcPct val="50000"/>
              </a:spcBef>
              <a:buFontTx/>
              <a:buNone/>
            </a:pPr>
            <a:r>
              <a:rPr lang="en-US" altLang="en-US" sz="700">
                <a:latin typeface="Arial Narrow" panose="020B0606020202030204" pitchFamily="34" charset="0"/>
              </a:rPr>
              <a:t>Management</a:t>
            </a:r>
            <a:endParaRPr lang="en-GB" altLang="en-US" sz="700">
              <a:latin typeface="Arial Narrow" panose="020B0606020202030204" pitchFamily="34" charset="0"/>
            </a:endParaRPr>
          </a:p>
        </p:txBody>
      </p:sp>
      <p:sp>
        <p:nvSpPr>
          <p:cNvPr id="639043" name="Text Box 67">
            <a:extLst>
              <a:ext uri="{FF2B5EF4-FFF2-40B4-BE49-F238E27FC236}">
                <a16:creationId xmlns:a16="http://schemas.microsoft.com/office/drawing/2014/main" id="{ED067119-A421-41B0-9435-2B2BFBE2D02E}"/>
              </a:ext>
            </a:extLst>
          </p:cNvPr>
          <p:cNvSpPr txBox="1">
            <a:spLocks noChangeArrowheads="1"/>
          </p:cNvSpPr>
          <p:nvPr/>
        </p:nvSpPr>
        <p:spPr bwMode="auto">
          <a:xfrm>
            <a:off x="4213226" y="4651375"/>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Customer</a:t>
            </a:r>
          </a:p>
          <a:p>
            <a:pPr algn="ctr">
              <a:lnSpc>
                <a:spcPct val="20000"/>
              </a:lnSpc>
              <a:spcBef>
                <a:spcPct val="50000"/>
              </a:spcBef>
              <a:buFontTx/>
              <a:buNone/>
            </a:pPr>
            <a:r>
              <a:rPr lang="en-US" altLang="en-US" sz="700">
                <a:latin typeface="Arial Narrow" panose="020B0606020202030204" pitchFamily="34" charset="0"/>
              </a:rPr>
              <a:t>Profile</a:t>
            </a:r>
            <a:endParaRPr lang="en-GB" altLang="en-US" sz="700">
              <a:latin typeface="Arial Narrow" panose="020B0606020202030204" pitchFamily="34" charset="0"/>
            </a:endParaRPr>
          </a:p>
        </p:txBody>
      </p:sp>
      <p:sp>
        <p:nvSpPr>
          <p:cNvPr id="639044" name="Text Box 68">
            <a:extLst>
              <a:ext uri="{FF2B5EF4-FFF2-40B4-BE49-F238E27FC236}">
                <a16:creationId xmlns:a16="http://schemas.microsoft.com/office/drawing/2014/main" id="{A6669FC3-C82E-40FB-9C9D-FA72993BE2AA}"/>
              </a:ext>
            </a:extLst>
          </p:cNvPr>
          <p:cNvSpPr txBox="1">
            <a:spLocks noChangeArrowheads="1"/>
          </p:cNvSpPr>
          <p:nvPr/>
        </p:nvSpPr>
        <p:spPr bwMode="auto">
          <a:xfrm>
            <a:off x="4213226" y="5589588"/>
            <a:ext cx="593725" cy="292100"/>
          </a:xfrm>
          <a:prstGeom prst="rect">
            <a:avLst/>
          </a:prstGeom>
          <a:solidFill>
            <a:schemeClr val="tx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solidFill>
                  <a:schemeClr val="bg1"/>
                </a:solidFill>
                <a:latin typeface="Arial Narrow" panose="020B0606020202030204" pitchFamily="34" charset="0"/>
              </a:rPr>
              <a:t>Relationship</a:t>
            </a:r>
          </a:p>
          <a:p>
            <a:pPr algn="ctr">
              <a:lnSpc>
                <a:spcPct val="20000"/>
              </a:lnSpc>
              <a:spcBef>
                <a:spcPct val="50000"/>
              </a:spcBef>
              <a:buFontTx/>
              <a:buNone/>
            </a:pPr>
            <a:r>
              <a:rPr lang="en-US" altLang="en-US" sz="700">
                <a:solidFill>
                  <a:schemeClr val="bg1"/>
                </a:solidFill>
                <a:latin typeface="Arial Narrow" panose="020B0606020202030204" pitchFamily="34" charset="0"/>
              </a:rPr>
              <a:t>Management</a:t>
            </a:r>
            <a:endParaRPr lang="en-GB" altLang="en-US" sz="700">
              <a:solidFill>
                <a:schemeClr val="bg1"/>
              </a:solidFill>
              <a:latin typeface="Arial Narrow" panose="020B0606020202030204" pitchFamily="34" charset="0"/>
            </a:endParaRPr>
          </a:p>
        </p:txBody>
      </p:sp>
      <p:sp>
        <p:nvSpPr>
          <p:cNvPr id="639045" name="Text Box 69">
            <a:extLst>
              <a:ext uri="{FF2B5EF4-FFF2-40B4-BE49-F238E27FC236}">
                <a16:creationId xmlns:a16="http://schemas.microsoft.com/office/drawing/2014/main" id="{9ADE19E8-F4C0-40B4-B253-574CFB5908A5}"/>
              </a:ext>
            </a:extLst>
          </p:cNvPr>
          <p:cNvSpPr txBox="1">
            <a:spLocks noChangeArrowheads="1"/>
          </p:cNvSpPr>
          <p:nvPr/>
        </p:nvSpPr>
        <p:spPr bwMode="auto">
          <a:xfrm>
            <a:off x="4213226" y="4964113"/>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Customer</a:t>
            </a:r>
          </a:p>
          <a:p>
            <a:pPr algn="ctr">
              <a:lnSpc>
                <a:spcPct val="20000"/>
              </a:lnSpc>
              <a:spcBef>
                <a:spcPct val="50000"/>
              </a:spcBef>
              <a:buFontTx/>
              <a:buNone/>
            </a:pPr>
            <a:r>
              <a:rPr lang="en-US" altLang="en-US" sz="700">
                <a:latin typeface="Arial Narrow" panose="020B0606020202030204" pitchFamily="34" charset="0"/>
              </a:rPr>
              <a:t>Contact</a:t>
            </a:r>
          </a:p>
          <a:p>
            <a:pPr algn="ctr">
              <a:lnSpc>
                <a:spcPct val="20000"/>
              </a:lnSpc>
              <a:spcBef>
                <a:spcPct val="50000"/>
              </a:spcBef>
              <a:buFontTx/>
              <a:buNone/>
            </a:pPr>
            <a:r>
              <a:rPr lang="en-US" altLang="en-US" sz="700">
                <a:latin typeface="Arial Narrow" panose="020B0606020202030204" pitchFamily="34" charset="0"/>
              </a:rPr>
              <a:t>Handler</a:t>
            </a:r>
            <a:endParaRPr lang="en-GB" altLang="en-US" sz="700">
              <a:latin typeface="Arial Narrow" panose="020B0606020202030204" pitchFamily="34" charset="0"/>
            </a:endParaRPr>
          </a:p>
        </p:txBody>
      </p:sp>
      <p:sp>
        <p:nvSpPr>
          <p:cNvPr id="639046" name="Text Box 70">
            <a:extLst>
              <a:ext uri="{FF2B5EF4-FFF2-40B4-BE49-F238E27FC236}">
                <a16:creationId xmlns:a16="http://schemas.microsoft.com/office/drawing/2014/main" id="{269483C9-BD3F-4514-99B0-F7136CF915C3}"/>
              </a:ext>
            </a:extLst>
          </p:cNvPr>
          <p:cNvSpPr txBox="1">
            <a:spLocks noChangeArrowheads="1"/>
          </p:cNvSpPr>
          <p:nvPr/>
        </p:nvSpPr>
        <p:spPr bwMode="auto">
          <a:xfrm>
            <a:off x="4213226" y="2998788"/>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Customer</a:t>
            </a:r>
          </a:p>
          <a:p>
            <a:pPr algn="ctr">
              <a:lnSpc>
                <a:spcPct val="20000"/>
              </a:lnSpc>
              <a:spcBef>
                <a:spcPct val="50000"/>
              </a:spcBef>
              <a:buFontTx/>
              <a:buNone/>
            </a:pPr>
            <a:r>
              <a:rPr lang="en-US" altLang="en-US" sz="700">
                <a:latin typeface="Arial Narrow" panose="020B0606020202030204" pitchFamily="34" charset="0"/>
              </a:rPr>
              <a:t>Behavior</a:t>
            </a:r>
          </a:p>
          <a:p>
            <a:pPr algn="ctr">
              <a:lnSpc>
                <a:spcPct val="20000"/>
              </a:lnSpc>
              <a:spcBef>
                <a:spcPct val="50000"/>
              </a:spcBef>
              <a:buFontTx/>
              <a:buNone/>
            </a:pPr>
            <a:r>
              <a:rPr lang="en-US" altLang="en-US" sz="700">
                <a:latin typeface="Arial Narrow" panose="020B0606020202030204" pitchFamily="34" charset="0"/>
              </a:rPr>
              <a:t>&amp; Models</a:t>
            </a:r>
            <a:endParaRPr lang="en-GB" altLang="en-US" sz="700">
              <a:latin typeface="Arial Narrow" panose="020B0606020202030204" pitchFamily="34" charset="0"/>
            </a:endParaRPr>
          </a:p>
        </p:txBody>
      </p:sp>
      <p:sp>
        <p:nvSpPr>
          <p:cNvPr id="639047" name="Text Box 71">
            <a:extLst>
              <a:ext uri="{FF2B5EF4-FFF2-40B4-BE49-F238E27FC236}">
                <a16:creationId xmlns:a16="http://schemas.microsoft.com/office/drawing/2014/main" id="{B2FDAA12-4A3B-49C1-91B0-83F08B8B0BA2}"/>
              </a:ext>
            </a:extLst>
          </p:cNvPr>
          <p:cNvSpPr txBox="1">
            <a:spLocks noChangeArrowheads="1"/>
          </p:cNvSpPr>
          <p:nvPr/>
        </p:nvSpPr>
        <p:spPr bwMode="auto">
          <a:xfrm>
            <a:off x="4989514" y="4333875"/>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GB" altLang="en-US" sz="700">
                <a:latin typeface="Arial Narrow" panose="020B0606020202030204" pitchFamily="34" charset="0"/>
              </a:rPr>
              <a:t>Tax Servicing</a:t>
            </a:r>
          </a:p>
        </p:txBody>
      </p:sp>
      <p:sp>
        <p:nvSpPr>
          <p:cNvPr id="639048" name="Rectangle 72">
            <a:extLst>
              <a:ext uri="{FF2B5EF4-FFF2-40B4-BE49-F238E27FC236}">
                <a16:creationId xmlns:a16="http://schemas.microsoft.com/office/drawing/2014/main" id="{BC64DB15-F125-438E-916B-FE90C3D89B04}"/>
              </a:ext>
            </a:extLst>
          </p:cNvPr>
          <p:cNvSpPr>
            <a:spLocks noChangeArrowheads="1"/>
          </p:cNvSpPr>
          <p:nvPr/>
        </p:nvSpPr>
        <p:spPr bwMode="auto">
          <a:xfrm>
            <a:off x="3316289" y="3676650"/>
            <a:ext cx="784225" cy="25161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lvl1pPr marL="63500" indent="-63500">
              <a:spcBef>
                <a:spcPct val="0"/>
              </a:spcBef>
              <a:defRPr>
                <a:solidFill>
                  <a:schemeClr val="tx1"/>
                </a:solidFill>
                <a:latin typeface="Arial" panose="020B0604020202020204" pitchFamily="34" charset="0"/>
                <a:cs typeface="Arial" panose="020B0604020202020204" pitchFamily="34" charset="0"/>
              </a:defRPr>
            </a:lvl1pPr>
            <a:lvl2pPr>
              <a:spcBef>
                <a:spcPct val="0"/>
              </a:spcBef>
              <a:defRPr>
                <a:solidFill>
                  <a:schemeClr val="tx1"/>
                </a:solidFill>
                <a:latin typeface="Arial" panose="020B0604020202020204" pitchFamily="34" charset="0"/>
                <a:cs typeface="Arial" panose="020B0604020202020204" pitchFamily="34" charset="0"/>
              </a:defRPr>
            </a:lvl2pPr>
            <a:lvl3pPr>
              <a:spcBef>
                <a:spcPct val="0"/>
              </a:spcBef>
              <a:defRPr>
                <a:solidFill>
                  <a:schemeClr val="tx1"/>
                </a:solidFill>
                <a:latin typeface="Arial" panose="020B0604020202020204" pitchFamily="34" charset="0"/>
                <a:cs typeface="Arial" panose="020B0604020202020204" pitchFamily="34" charset="0"/>
              </a:defRPr>
            </a:lvl3pPr>
            <a:lvl4pPr>
              <a:spcBef>
                <a:spcPct val="0"/>
              </a:spcBef>
              <a:defRPr>
                <a:solidFill>
                  <a:schemeClr val="tx1"/>
                </a:solidFill>
                <a:latin typeface="Arial" panose="020B0604020202020204" pitchFamily="34" charset="0"/>
                <a:cs typeface="Arial" panose="020B0604020202020204" pitchFamily="34" charset="0"/>
              </a:defRPr>
            </a:lvl4pPr>
            <a:lvl5pPr>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buFontTx/>
              <a:buChar char="•"/>
            </a:pPr>
            <a:endParaRPr lang="en-US" altLang="en-US" sz="1000">
              <a:latin typeface="Arial Narrow" panose="020B0606020202030204" pitchFamily="34" charset="0"/>
            </a:endParaRPr>
          </a:p>
        </p:txBody>
      </p:sp>
      <p:sp>
        <p:nvSpPr>
          <p:cNvPr id="639049" name="Rectangle 73">
            <a:extLst>
              <a:ext uri="{FF2B5EF4-FFF2-40B4-BE49-F238E27FC236}">
                <a16:creationId xmlns:a16="http://schemas.microsoft.com/office/drawing/2014/main" id="{8A94C6A2-9DF3-4C3E-89AF-3B99DA1B6E97}"/>
              </a:ext>
            </a:extLst>
          </p:cNvPr>
          <p:cNvSpPr>
            <a:spLocks noChangeArrowheads="1"/>
          </p:cNvSpPr>
          <p:nvPr/>
        </p:nvSpPr>
        <p:spPr bwMode="auto">
          <a:xfrm>
            <a:off x="3316289" y="2141539"/>
            <a:ext cx="784225" cy="822325"/>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lvl1pPr marL="63500" indent="-63500">
              <a:spcBef>
                <a:spcPct val="0"/>
              </a:spcBef>
              <a:defRPr>
                <a:solidFill>
                  <a:schemeClr val="tx1"/>
                </a:solidFill>
                <a:latin typeface="Arial" panose="020B0604020202020204" pitchFamily="34" charset="0"/>
                <a:cs typeface="Arial" panose="020B0604020202020204" pitchFamily="34" charset="0"/>
              </a:defRPr>
            </a:lvl1pPr>
            <a:lvl2pPr>
              <a:spcBef>
                <a:spcPct val="0"/>
              </a:spcBef>
              <a:defRPr>
                <a:solidFill>
                  <a:schemeClr val="tx1"/>
                </a:solidFill>
                <a:latin typeface="Arial" panose="020B0604020202020204" pitchFamily="34" charset="0"/>
                <a:cs typeface="Arial" panose="020B0604020202020204" pitchFamily="34" charset="0"/>
              </a:defRPr>
            </a:lvl2pPr>
            <a:lvl3pPr>
              <a:spcBef>
                <a:spcPct val="0"/>
              </a:spcBef>
              <a:defRPr>
                <a:solidFill>
                  <a:schemeClr val="tx1"/>
                </a:solidFill>
                <a:latin typeface="Arial" panose="020B0604020202020204" pitchFamily="34" charset="0"/>
                <a:cs typeface="Arial" panose="020B0604020202020204" pitchFamily="34" charset="0"/>
              </a:defRPr>
            </a:lvl3pPr>
            <a:lvl4pPr>
              <a:spcBef>
                <a:spcPct val="0"/>
              </a:spcBef>
              <a:defRPr>
                <a:solidFill>
                  <a:schemeClr val="tx1"/>
                </a:solidFill>
                <a:latin typeface="Arial" panose="020B0604020202020204" pitchFamily="34" charset="0"/>
                <a:cs typeface="Arial" panose="020B0604020202020204" pitchFamily="34" charset="0"/>
              </a:defRPr>
            </a:lvl4pPr>
            <a:lvl5pPr>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buFontTx/>
              <a:buChar char="•"/>
            </a:pPr>
            <a:endParaRPr lang="en-US" altLang="en-US" sz="1000">
              <a:latin typeface="Arial Narrow" panose="020B0606020202030204" pitchFamily="34" charset="0"/>
            </a:endParaRPr>
          </a:p>
        </p:txBody>
      </p:sp>
      <p:sp>
        <p:nvSpPr>
          <p:cNvPr id="639050" name="Rectangle 74">
            <a:extLst>
              <a:ext uri="{FF2B5EF4-FFF2-40B4-BE49-F238E27FC236}">
                <a16:creationId xmlns:a16="http://schemas.microsoft.com/office/drawing/2014/main" id="{D8BC1B4A-A9ED-4699-9582-5309EEDE34DF}"/>
              </a:ext>
            </a:extLst>
          </p:cNvPr>
          <p:cNvSpPr>
            <a:spLocks noChangeArrowheads="1"/>
          </p:cNvSpPr>
          <p:nvPr/>
        </p:nvSpPr>
        <p:spPr bwMode="auto">
          <a:xfrm>
            <a:off x="3316289" y="2959101"/>
            <a:ext cx="784225" cy="722313"/>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lvl1pPr marL="63500" indent="-63500">
              <a:spcBef>
                <a:spcPct val="0"/>
              </a:spcBef>
              <a:defRPr>
                <a:solidFill>
                  <a:schemeClr val="tx1"/>
                </a:solidFill>
                <a:latin typeface="Arial" panose="020B0604020202020204" pitchFamily="34" charset="0"/>
                <a:cs typeface="Arial" panose="020B0604020202020204" pitchFamily="34" charset="0"/>
              </a:defRPr>
            </a:lvl1pPr>
            <a:lvl2pPr>
              <a:spcBef>
                <a:spcPct val="0"/>
              </a:spcBef>
              <a:defRPr>
                <a:solidFill>
                  <a:schemeClr val="tx1"/>
                </a:solidFill>
                <a:latin typeface="Arial" panose="020B0604020202020204" pitchFamily="34" charset="0"/>
                <a:cs typeface="Arial" panose="020B0604020202020204" pitchFamily="34" charset="0"/>
              </a:defRPr>
            </a:lvl2pPr>
            <a:lvl3pPr>
              <a:spcBef>
                <a:spcPct val="0"/>
              </a:spcBef>
              <a:defRPr>
                <a:solidFill>
                  <a:schemeClr val="tx1"/>
                </a:solidFill>
                <a:latin typeface="Arial" panose="020B0604020202020204" pitchFamily="34" charset="0"/>
                <a:cs typeface="Arial" panose="020B0604020202020204" pitchFamily="34" charset="0"/>
              </a:defRPr>
            </a:lvl3pPr>
            <a:lvl4pPr>
              <a:spcBef>
                <a:spcPct val="0"/>
              </a:spcBef>
              <a:defRPr>
                <a:solidFill>
                  <a:schemeClr val="tx1"/>
                </a:solidFill>
                <a:latin typeface="Arial" panose="020B0604020202020204" pitchFamily="34" charset="0"/>
                <a:cs typeface="Arial" panose="020B0604020202020204" pitchFamily="34" charset="0"/>
              </a:defRPr>
            </a:lvl4pPr>
            <a:lvl5pPr>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buFontTx/>
              <a:buChar char="•"/>
            </a:pPr>
            <a:endParaRPr lang="en-US" altLang="en-US" sz="1000">
              <a:latin typeface="Arial Narrow" panose="020B0606020202030204" pitchFamily="34" charset="0"/>
            </a:endParaRPr>
          </a:p>
        </p:txBody>
      </p:sp>
      <p:sp>
        <p:nvSpPr>
          <p:cNvPr id="639051" name="Text Box 75">
            <a:extLst>
              <a:ext uri="{FF2B5EF4-FFF2-40B4-BE49-F238E27FC236}">
                <a16:creationId xmlns:a16="http://schemas.microsoft.com/office/drawing/2014/main" id="{E126317D-7AE6-4AD0-91D6-D1B796D1AD65}"/>
              </a:ext>
            </a:extLst>
          </p:cNvPr>
          <p:cNvSpPr txBox="1">
            <a:spLocks noChangeArrowheads="1"/>
          </p:cNvSpPr>
          <p:nvPr/>
        </p:nvSpPr>
        <p:spPr bwMode="auto">
          <a:xfrm>
            <a:off x="3316289" y="1504950"/>
            <a:ext cx="784225" cy="6365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algn="ctr">
              <a:spcBef>
                <a:spcPct val="0"/>
              </a:spcBef>
              <a:buFontTx/>
              <a:buNone/>
            </a:pPr>
            <a:r>
              <a:rPr lang="en-US" altLang="en-US" sz="1000" b="1">
                <a:solidFill>
                  <a:schemeClr val="bg1"/>
                </a:solidFill>
                <a:latin typeface="Arial Narrow" panose="020B0606020202030204" pitchFamily="34" charset="0"/>
              </a:rPr>
              <a:t>New</a:t>
            </a:r>
          </a:p>
          <a:p>
            <a:pPr algn="ctr">
              <a:spcBef>
                <a:spcPct val="0"/>
              </a:spcBef>
              <a:buFontTx/>
              <a:buNone/>
            </a:pPr>
            <a:r>
              <a:rPr lang="en-US" altLang="en-US" sz="1000" b="1">
                <a:solidFill>
                  <a:schemeClr val="bg1"/>
                </a:solidFill>
                <a:latin typeface="Arial Narrow" panose="020B0606020202030204" pitchFamily="34" charset="0"/>
              </a:rPr>
              <a:t>Business</a:t>
            </a:r>
          </a:p>
          <a:p>
            <a:pPr algn="ctr">
              <a:spcBef>
                <a:spcPct val="0"/>
              </a:spcBef>
              <a:buFontTx/>
              <a:buNone/>
            </a:pPr>
            <a:r>
              <a:rPr lang="en-US" altLang="en-US" sz="1000" b="1">
                <a:solidFill>
                  <a:schemeClr val="bg1"/>
                </a:solidFill>
                <a:latin typeface="Arial Narrow" panose="020B0606020202030204" pitchFamily="34" charset="0"/>
              </a:rPr>
              <a:t>Development</a:t>
            </a:r>
            <a:endParaRPr lang="en-GB" altLang="en-US" sz="1000" b="1">
              <a:solidFill>
                <a:schemeClr val="bg1"/>
              </a:solidFill>
              <a:latin typeface="Arial Narrow" panose="020B0606020202030204" pitchFamily="34" charset="0"/>
            </a:endParaRPr>
          </a:p>
        </p:txBody>
      </p:sp>
      <p:sp>
        <p:nvSpPr>
          <p:cNvPr id="639052" name="Text Box 76">
            <a:extLst>
              <a:ext uri="{FF2B5EF4-FFF2-40B4-BE49-F238E27FC236}">
                <a16:creationId xmlns:a16="http://schemas.microsoft.com/office/drawing/2014/main" id="{176B7F38-DF44-452A-B881-FE92CBAA7D0C}"/>
              </a:ext>
            </a:extLst>
          </p:cNvPr>
          <p:cNvSpPr txBox="1">
            <a:spLocks noChangeArrowheads="1"/>
          </p:cNvSpPr>
          <p:nvPr/>
        </p:nvSpPr>
        <p:spPr bwMode="auto">
          <a:xfrm>
            <a:off x="3438526" y="2405063"/>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Segment</a:t>
            </a:r>
          </a:p>
          <a:p>
            <a:pPr algn="ctr">
              <a:lnSpc>
                <a:spcPct val="20000"/>
              </a:lnSpc>
              <a:spcBef>
                <a:spcPct val="50000"/>
              </a:spcBef>
              <a:buFontTx/>
              <a:buNone/>
            </a:pPr>
            <a:r>
              <a:rPr lang="en-US" altLang="en-US" sz="700">
                <a:latin typeface="Arial Narrow" panose="020B0606020202030204" pitchFamily="34" charset="0"/>
              </a:rPr>
              <a:t>Plans and</a:t>
            </a:r>
          </a:p>
          <a:p>
            <a:pPr algn="ctr">
              <a:lnSpc>
                <a:spcPct val="20000"/>
              </a:lnSpc>
              <a:spcBef>
                <a:spcPct val="50000"/>
              </a:spcBef>
              <a:buFontTx/>
              <a:buNone/>
            </a:pPr>
            <a:r>
              <a:rPr lang="en-US" altLang="en-US" sz="700">
                <a:latin typeface="Arial Narrow" panose="020B0606020202030204" pitchFamily="34" charset="0"/>
              </a:rPr>
              <a:t>Assessments</a:t>
            </a:r>
            <a:endParaRPr lang="en-GB" altLang="en-US" sz="700">
              <a:latin typeface="Arial Narrow" panose="020B0606020202030204" pitchFamily="34" charset="0"/>
            </a:endParaRPr>
          </a:p>
        </p:txBody>
      </p:sp>
      <p:sp>
        <p:nvSpPr>
          <p:cNvPr id="639053" name="Text Box 77">
            <a:extLst>
              <a:ext uri="{FF2B5EF4-FFF2-40B4-BE49-F238E27FC236}">
                <a16:creationId xmlns:a16="http://schemas.microsoft.com/office/drawing/2014/main" id="{54E63127-8D1A-402B-B14F-0E76A0087884}"/>
              </a:ext>
            </a:extLst>
          </p:cNvPr>
          <p:cNvSpPr txBox="1">
            <a:spLocks noChangeArrowheads="1"/>
          </p:cNvSpPr>
          <p:nvPr/>
        </p:nvSpPr>
        <p:spPr bwMode="auto">
          <a:xfrm>
            <a:off x="3438526" y="3703638"/>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Product</a:t>
            </a:r>
          </a:p>
          <a:p>
            <a:pPr algn="ctr">
              <a:lnSpc>
                <a:spcPct val="20000"/>
              </a:lnSpc>
              <a:spcBef>
                <a:spcPct val="50000"/>
              </a:spcBef>
              <a:buFontTx/>
              <a:buNone/>
            </a:pPr>
            <a:r>
              <a:rPr lang="en-US" altLang="en-US" sz="700">
                <a:latin typeface="Arial Narrow" panose="020B0606020202030204" pitchFamily="34" charset="0"/>
              </a:rPr>
              <a:t>Development</a:t>
            </a:r>
            <a:endParaRPr lang="en-GB" altLang="en-US" sz="700">
              <a:latin typeface="Arial Narrow" panose="020B0606020202030204" pitchFamily="34" charset="0"/>
            </a:endParaRPr>
          </a:p>
        </p:txBody>
      </p:sp>
      <p:sp>
        <p:nvSpPr>
          <p:cNvPr id="639054" name="Text Box 78">
            <a:extLst>
              <a:ext uri="{FF2B5EF4-FFF2-40B4-BE49-F238E27FC236}">
                <a16:creationId xmlns:a16="http://schemas.microsoft.com/office/drawing/2014/main" id="{75EAC5A9-87E0-48BD-8B13-59683DD0E498}"/>
              </a:ext>
            </a:extLst>
          </p:cNvPr>
          <p:cNvSpPr txBox="1">
            <a:spLocks noChangeArrowheads="1"/>
          </p:cNvSpPr>
          <p:nvPr/>
        </p:nvSpPr>
        <p:spPr bwMode="auto">
          <a:xfrm>
            <a:off x="3438526" y="4013200"/>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Market</a:t>
            </a:r>
          </a:p>
          <a:p>
            <a:pPr algn="ctr">
              <a:lnSpc>
                <a:spcPct val="20000"/>
              </a:lnSpc>
              <a:spcBef>
                <a:spcPct val="50000"/>
              </a:spcBef>
              <a:buFontTx/>
              <a:buNone/>
            </a:pPr>
            <a:r>
              <a:rPr lang="en-US" altLang="en-US" sz="700">
                <a:latin typeface="Arial Narrow" panose="020B0606020202030204" pitchFamily="34" charset="0"/>
              </a:rPr>
              <a:t>Research</a:t>
            </a:r>
            <a:endParaRPr lang="en-GB" altLang="en-US" sz="700">
              <a:latin typeface="Arial Narrow" panose="020B0606020202030204" pitchFamily="34" charset="0"/>
            </a:endParaRPr>
          </a:p>
        </p:txBody>
      </p:sp>
      <p:sp>
        <p:nvSpPr>
          <p:cNvPr id="639055" name="Text Box 79">
            <a:extLst>
              <a:ext uri="{FF2B5EF4-FFF2-40B4-BE49-F238E27FC236}">
                <a16:creationId xmlns:a16="http://schemas.microsoft.com/office/drawing/2014/main" id="{7ADA8E58-9D25-4024-8E8E-657FD01ADECD}"/>
              </a:ext>
            </a:extLst>
          </p:cNvPr>
          <p:cNvSpPr txBox="1">
            <a:spLocks noChangeArrowheads="1"/>
          </p:cNvSpPr>
          <p:nvPr/>
        </p:nvSpPr>
        <p:spPr bwMode="auto">
          <a:xfrm>
            <a:off x="3438526" y="4333875"/>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Product</a:t>
            </a:r>
          </a:p>
          <a:p>
            <a:pPr algn="ctr">
              <a:lnSpc>
                <a:spcPct val="20000"/>
              </a:lnSpc>
              <a:spcBef>
                <a:spcPct val="50000"/>
              </a:spcBef>
              <a:buFontTx/>
              <a:buNone/>
            </a:pPr>
            <a:r>
              <a:rPr lang="en-US" altLang="en-US" sz="700">
                <a:latin typeface="Arial Narrow" panose="020B0606020202030204" pitchFamily="34" charset="0"/>
              </a:rPr>
              <a:t>Directory</a:t>
            </a:r>
            <a:endParaRPr lang="en-GB" altLang="en-US" sz="700">
              <a:latin typeface="Arial Narrow" panose="020B0606020202030204" pitchFamily="34" charset="0"/>
            </a:endParaRPr>
          </a:p>
        </p:txBody>
      </p:sp>
      <p:sp>
        <p:nvSpPr>
          <p:cNvPr id="639056" name="Text Box 80">
            <a:extLst>
              <a:ext uri="{FF2B5EF4-FFF2-40B4-BE49-F238E27FC236}">
                <a16:creationId xmlns:a16="http://schemas.microsoft.com/office/drawing/2014/main" id="{2D637DEC-30DD-45D4-9D3F-3A7AFD8B536B}"/>
              </a:ext>
            </a:extLst>
          </p:cNvPr>
          <p:cNvSpPr txBox="1">
            <a:spLocks noChangeArrowheads="1"/>
          </p:cNvSpPr>
          <p:nvPr/>
        </p:nvSpPr>
        <p:spPr bwMode="auto">
          <a:xfrm>
            <a:off x="3438526" y="2998788"/>
            <a:ext cx="587375" cy="373062"/>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70000"/>
              </a:lnSpc>
              <a:spcBef>
                <a:spcPct val="50000"/>
              </a:spcBef>
              <a:buFontTx/>
              <a:buNone/>
            </a:pPr>
            <a:r>
              <a:rPr lang="en-US" altLang="en-US" sz="700">
                <a:latin typeface="Arial Narrow" panose="020B0606020202030204" pitchFamily="34" charset="0"/>
                <a:ea typeface="MS UI Gothic" panose="020B0600070205080204" pitchFamily="34" charset="-128"/>
              </a:rPr>
              <a:t>Segment Analysis and Opportunity Evaluation</a:t>
            </a:r>
            <a:endParaRPr lang="en-GB" altLang="en-US" sz="700">
              <a:latin typeface="Arial Narrow" panose="020B0606020202030204" pitchFamily="34" charset="0"/>
              <a:ea typeface="MS UI Gothic" panose="020B0600070205080204" pitchFamily="34" charset="-128"/>
            </a:endParaRPr>
          </a:p>
        </p:txBody>
      </p:sp>
      <p:sp>
        <p:nvSpPr>
          <p:cNvPr id="639057" name="Text Box 81">
            <a:extLst>
              <a:ext uri="{FF2B5EF4-FFF2-40B4-BE49-F238E27FC236}">
                <a16:creationId xmlns:a16="http://schemas.microsoft.com/office/drawing/2014/main" id="{ED1DED0D-2F36-4E94-95D7-8FACF23F0D39}"/>
              </a:ext>
            </a:extLst>
          </p:cNvPr>
          <p:cNvSpPr txBox="1">
            <a:spLocks noChangeArrowheads="1"/>
          </p:cNvSpPr>
          <p:nvPr/>
        </p:nvSpPr>
        <p:spPr bwMode="auto">
          <a:xfrm>
            <a:off x="3438526" y="2166938"/>
            <a:ext cx="593725" cy="209550"/>
          </a:xfrm>
          <a:prstGeom prst="rect">
            <a:avLst/>
          </a:prstGeom>
          <a:solidFill>
            <a:schemeClr val="tx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70000"/>
              </a:lnSpc>
              <a:spcBef>
                <a:spcPct val="50000"/>
              </a:spcBef>
              <a:buFontTx/>
              <a:buNone/>
            </a:pPr>
            <a:r>
              <a:rPr lang="en-US" altLang="en-US" sz="700">
                <a:solidFill>
                  <a:schemeClr val="bg1"/>
                </a:solidFill>
                <a:latin typeface="Arial Narrow" panose="020B0606020202030204" pitchFamily="34" charset="0"/>
                <a:ea typeface="MS UI Gothic" panose="020B0600070205080204" pitchFamily="34" charset="-128"/>
              </a:rPr>
              <a:t>Product Management</a:t>
            </a:r>
            <a:endParaRPr lang="en-GB" altLang="en-US" sz="700">
              <a:solidFill>
                <a:schemeClr val="bg1"/>
              </a:solidFill>
              <a:latin typeface="Arial Narrow" panose="020B0606020202030204" pitchFamily="34" charset="0"/>
              <a:ea typeface="MS UI Gothic" panose="020B0600070205080204" pitchFamily="34" charset="-128"/>
            </a:endParaRPr>
          </a:p>
        </p:txBody>
      </p:sp>
      <p:sp>
        <p:nvSpPr>
          <p:cNvPr id="639058" name="Text Box 82">
            <a:extLst>
              <a:ext uri="{FF2B5EF4-FFF2-40B4-BE49-F238E27FC236}">
                <a16:creationId xmlns:a16="http://schemas.microsoft.com/office/drawing/2014/main" id="{F0A75845-F338-436D-9D7D-85AE85313524}"/>
              </a:ext>
            </a:extLst>
          </p:cNvPr>
          <p:cNvSpPr txBox="1">
            <a:spLocks noChangeArrowheads="1"/>
          </p:cNvSpPr>
          <p:nvPr/>
        </p:nvSpPr>
        <p:spPr bwMode="auto">
          <a:xfrm>
            <a:off x="3438526" y="2720976"/>
            <a:ext cx="593725" cy="201613"/>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7432" rIns="0" bIns="0" anchor="ctr" anchorCtr="1"/>
          <a:lstStyle/>
          <a:p>
            <a:pPr algn="ctr" eaLnBrk="0" hangingPunct="0">
              <a:spcBef>
                <a:spcPct val="0"/>
              </a:spcBef>
              <a:buFontTx/>
              <a:buNone/>
            </a:pPr>
            <a:r>
              <a:rPr lang="en-US" altLang="en-US" sz="700">
                <a:ea typeface="MS UI Gothic" panose="020B0600070205080204" pitchFamily="34" charset="-128"/>
              </a:rPr>
              <a:t>Brand Management</a:t>
            </a:r>
            <a:endParaRPr lang="en-GB" altLang="en-US" sz="700">
              <a:ea typeface="MS UI Gothic" panose="020B0600070205080204" pitchFamily="34" charset="-128"/>
            </a:endParaRPr>
          </a:p>
        </p:txBody>
      </p:sp>
      <p:sp>
        <p:nvSpPr>
          <p:cNvPr id="639059" name="Text Box 83">
            <a:extLst>
              <a:ext uri="{FF2B5EF4-FFF2-40B4-BE49-F238E27FC236}">
                <a16:creationId xmlns:a16="http://schemas.microsoft.com/office/drawing/2014/main" id="{D2E479E1-FCBB-4D8A-8348-19E3D8F95130}"/>
              </a:ext>
            </a:extLst>
          </p:cNvPr>
          <p:cNvSpPr txBox="1">
            <a:spLocks noChangeArrowheads="1"/>
          </p:cNvSpPr>
          <p:nvPr/>
        </p:nvSpPr>
        <p:spPr bwMode="auto">
          <a:xfrm>
            <a:off x="3438526" y="4651375"/>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70000"/>
              </a:lnSpc>
              <a:spcBef>
                <a:spcPct val="50000"/>
              </a:spcBef>
              <a:buFontTx/>
              <a:buNone/>
            </a:pPr>
            <a:r>
              <a:rPr lang="en-GB" altLang="en-US" sz="700">
                <a:latin typeface="Arial Narrow" panose="020B0606020202030204" pitchFamily="34" charset="0"/>
                <a:ea typeface="MS UI Gothic" panose="020B0600070205080204" pitchFamily="34" charset="-128"/>
              </a:rPr>
              <a:t>Specialist Sales Support</a:t>
            </a:r>
          </a:p>
        </p:txBody>
      </p:sp>
      <p:sp>
        <p:nvSpPr>
          <p:cNvPr id="639060" name="Text Box 84">
            <a:extLst>
              <a:ext uri="{FF2B5EF4-FFF2-40B4-BE49-F238E27FC236}">
                <a16:creationId xmlns:a16="http://schemas.microsoft.com/office/drawing/2014/main" id="{BC8B8B0B-7CA9-4A37-827C-44A47CC9058A}"/>
              </a:ext>
            </a:extLst>
          </p:cNvPr>
          <p:cNvSpPr txBox="1">
            <a:spLocks noChangeArrowheads="1"/>
          </p:cNvSpPr>
          <p:nvPr/>
        </p:nvSpPr>
        <p:spPr bwMode="auto">
          <a:xfrm>
            <a:off x="3438526" y="4964113"/>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GB" altLang="en-US" sz="700">
                <a:latin typeface="Arial Narrow" panose="020B0606020202030204" pitchFamily="34" charset="0"/>
              </a:rPr>
              <a:t>Complex Product</a:t>
            </a:r>
          </a:p>
        </p:txBody>
      </p:sp>
      <p:sp>
        <p:nvSpPr>
          <p:cNvPr id="639061" name="Rectangle 85">
            <a:extLst>
              <a:ext uri="{FF2B5EF4-FFF2-40B4-BE49-F238E27FC236}">
                <a16:creationId xmlns:a16="http://schemas.microsoft.com/office/drawing/2014/main" id="{E46F52EB-C382-44F9-9F52-B5AD1387ED23}"/>
              </a:ext>
            </a:extLst>
          </p:cNvPr>
          <p:cNvSpPr>
            <a:spLocks noChangeArrowheads="1"/>
          </p:cNvSpPr>
          <p:nvPr/>
        </p:nvSpPr>
        <p:spPr bwMode="auto">
          <a:xfrm>
            <a:off x="4886325" y="2141539"/>
            <a:ext cx="782638" cy="822325"/>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lvl1pPr marL="63500" indent="-63500">
              <a:spcBef>
                <a:spcPct val="0"/>
              </a:spcBef>
              <a:defRPr>
                <a:solidFill>
                  <a:schemeClr val="tx1"/>
                </a:solidFill>
                <a:latin typeface="Arial" panose="020B0604020202020204" pitchFamily="34" charset="0"/>
                <a:cs typeface="Arial" panose="020B0604020202020204" pitchFamily="34" charset="0"/>
              </a:defRPr>
            </a:lvl1pPr>
            <a:lvl2pPr>
              <a:spcBef>
                <a:spcPct val="0"/>
              </a:spcBef>
              <a:defRPr>
                <a:solidFill>
                  <a:schemeClr val="tx1"/>
                </a:solidFill>
                <a:latin typeface="Arial" panose="020B0604020202020204" pitchFamily="34" charset="0"/>
                <a:cs typeface="Arial" panose="020B0604020202020204" pitchFamily="34" charset="0"/>
              </a:defRPr>
            </a:lvl2pPr>
            <a:lvl3pPr>
              <a:spcBef>
                <a:spcPct val="0"/>
              </a:spcBef>
              <a:defRPr>
                <a:solidFill>
                  <a:schemeClr val="tx1"/>
                </a:solidFill>
                <a:latin typeface="Arial" panose="020B0604020202020204" pitchFamily="34" charset="0"/>
                <a:cs typeface="Arial" panose="020B0604020202020204" pitchFamily="34" charset="0"/>
              </a:defRPr>
            </a:lvl3pPr>
            <a:lvl4pPr>
              <a:spcBef>
                <a:spcPct val="0"/>
              </a:spcBef>
              <a:defRPr>
                <a:solidFill>
                  <a:schemeClr val="tx1"/>
                </a:solidFill>
                <a:latin typeface="Arial" panose="020B0604020202020204" pitchFamily="34" charset="0"/>
                <a:cs typeface="Arial" panose="020B0604020202020204" pitchFamily="34" charset="0"/>
              </a:defRPr>
            </a:lvl4pPr>
            <a:lvl5pPr>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buFontTx/>
              <a:buChar char="•"/>
            </a:pPr>
            <a:endParaRPr lang="en-US" altLang="en-US" sz="1000">
              <a:latin typeface="Arial Narrow" panose="020B0606020202030204" pitchFamily="34" charset="0"/>
            </a:endParaRPr>
          </a:p>
        </p:txBody>
      </p:sp>
      <p:sp>
        <p:nvSpPr>
          <p:cNvPr id="639062" name="Rectangle 86">
            <a:extLst>
              <a:ext uri="{FF2B5EF4-FFF2-40B4-BE49-F238E27FC236}">
                <a16:creationId xmlns:a16="http://schemas.microsoft.com/office/drawing/2014/main" id="{028301CD-56A0-4F98-BCA8-CF91950D50B8}"/>
              </a:ext>
            </a:extLst>
          </p:cNvPr>
          <p:cNvSpPr>
            <a:spLocks noChangeArrowheads="1"/>
          </p:cNvSpPr>
          <p:nvPr/>
        </p:nvSpPr>
        <p:spPr bwMode="auto">
          <a:xfrm>
            <a:off x="4886325" y="2959101"/>
            <a:ext cx="782638" cy="722313"/>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lvl1pPr marL="63500" indent="-63500">
              <a:spcBef>
                <a:spcPct val="0"/>
              </a:spcBef>
              <a:defRPr>
                <a:solidFill>
                  <a:schemeClr val="tx1"/>
                </a:solidFill>
                <a:latin typeface="Arial" panose="020B0604020202020204" pitchFamily="34" charset="0"/>
                <a:cs typeface="Arial" panose="020B0604020202020204" pitchFamily="34" charset="0"/>
              </a:defRPr>
            </a:lvl1pPr>
            <a:lvl2pPr>
              <a:spcBef>
                <a:spcPct val="0"/>
              </a:spcBef>
              <a:defRPr>
                <a:solidFill>
                  <a:schemeClr val="tx1"/>
                </a:solidFill>
                <a:latin typeface="Arial" panose="020B0604020202020204" pitchFamily="34" charset="0"/>
                <a:cs typeface="Arial" panose="020B0604020202020204" pitchFamily="34" charset="0"/>
              </a:defRPr>
            </a:lvl2pPr>
            <a:lvl3pPr>
              <a:spcBef>
                <a:spcPct val="0"/>
              </a:spcBef>
              <a:defRPr>
                <a:solidFill>
                  <a:schemeClr val="tx1"/>
                </a:solidFill>
                <a:latin typeface="Arial" panose="020B0604020202020204" pitchFamily="34" charset="0"/>
                <a:cs typeface="Arial" panose="020B0604020202020204" pitchFamily="34" charset="0"/>
              </a:defRPr>
            </a:lvl3pPr>
            <a:lvl4pPr>
              <a:spcBef>
                <a:spcPct val="0"/>
              </a:spcBef>
              <a:defRPr>
                <a:solidFill>
                  <a:schemeClr val="tx1"/>
                </a:solidFill>
                <a:latin typeface="Arial" panose="020B0604020202020204" pitchFamily="34" charset="0"/>
                <a:cs typeface="Arial" panose="020B0604020202020204" pitchFamily="34" charset="0"/>
              </a:defRPr>
            </a:lvl4pPr>
            <a:lvl5pPr>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buFontTx/>
              <a:buChar char="•"/>
            </a:pPr>
            <a:endParaRPr lang="en-US" altLang="en-US" sz="1000">
              <a:latin typeface="Arial Narrow" panose="020B0606020202030204" pitchFamily="34" charset="0"/>
            </a:endParaRPr>
          </a:p>
        </p:txBody>
      </p:sp>
      <p:sp>
        <p:nvSpPr>
          <p:cNvPr id="639063" name="Text Box 87">
            <a:extLst>
              <a:ext uri="{FF2B5EF4-FFF2-40B4-BE49-F238E27FC236}">
                <a16:creationId xmlns:a16="http://schemas.microsoft.com/office/drawing/2014/main" id="{7E1ACEB0-6717-4F97-8546-0A9E03BC6C1E}"/>
              </a:ext>
            </a:extLst>
          </p:cNvPr>
          <p:cNvSpPr txBox="1">
            <a:spLocks noChangeArrowheads="1"/>
          </p:cNvSpPr>
          <p:nvPr/>
        </p:nvSpPr>
        <p:spPr bwMode="auto">
          <a:xfrm>
            <a:off x="4886325" y="1504950"/>
            <a:ext cx="782638" cy="6365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gn="ctr">
              <a:spcBef>
                <a:spcPct val="0"/>
              </a:spcBef>
              <a:buFontTx/>
              <a:buNone/>
            </a:pPr>
            <a:r>
              <a:rPr lang="en-US" altLang="en-US" sz="1000" b="1">
                <a:solidFill>
                  <a:schemeClr val="bg1"/>
                </a:solidFill>
                <a:latin typeface="Arial Narrow" panose="020B0606020202030204" pitchFamily="34" charset="0"/>
              </a:rPr>
              <a:t>Banking Operations</a:t>
            </a:r>
            <a:endParaRPr lang="en-GB" altLang="en-US" sz="1000" b="1">
              <a:solidFill>
                <a:schemeClr val="bg1"/>
              </a:solidFill>
              <a:latin typeface="Arial Narrow" panose="020B0606020202030204" pitchFamily="34" charset="0"/>
            </a:endParaRPr>
          </a:p>
        </p:txBody>
      </p:sp>
      <p:sp>
        <p:nvSpPr>
          <p:cNvPr id="639064" name="Text Box 88">
            <a:extLst>
              <a:ext uri="{FF2B5EF4-FFF2-40B4-BE49-F238E27FC236}">
                <a16:creationId xmlns:a16="http://schemas.microsoft.com/office/drawing/2014/main" id="{0B18DD5E-6EB6-457A-9E0A-EF8C566249D1}"/>
              </a:ext>
            </a:extLst>
          </p:cNvPr>
          <p:cNvSpPr txBox="1">
            <a:spLocks noChangeArrowheads="1"/>
          </p:cNvSpPr>
          <p:nvPr/>
        </p:nvSpPr>
        <p:spPr bwMode="auto">
          <a:xfrm>
            <a:off x="4989514" y="3703638"/>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Document</a:t>
            </a:r>
          </a:p>
          <a:p>
            <a:pPr algn="ctr">
              <a:lnSpc>
                <a:spcPct val="20000"/>
              </a:lnSpc>
              <a:spcBef>
                <a:spcPct val="50000"/>
              </a:spcBef>
              <a:buFontTx/>
              <a:buNone/>
            </a:pPr>
            <a:r>
              <a:rPr lang="en-US" altLang="en-US" sz="700">
                <a:latin typeface="Arial Narrow" panose="020B0606020202030204" pitchFamily="34" charset="0"/>
              </a:rPr>
              <a:t>Management</a:t>
            </a:r>
            <a:endParaRPr lang="en-GB" altLang="en-US" sz="700">
              <a:latin typeface="Arial Narrow" panose="020B0606020202030204" pitchFamily="34" charset="0"/>
            </a:endParaRPr>
          </a:p>
        </p:txBody>
      </p:sp>
      <p:sp>
        <p:nvSpPr>
          <p:cNvPr id="639065" name="Text Box 89">
            <a:extLst>
              <a:ext uri="{FF2B5EF4-FFF2-40B4-BE49-F238E27FC236}">
                <a16:creationId xmlns:a16="http://schemas.microsoft.com/office/drawing/2014/main" id="{C3A586F5-0901-489A-A78F-F5112FAFDF22}"/>
              </a:ext>
            </a:extLst>
          </p:cNvPr>
          <p:cNvSpPr txBox="1">
            <a:spLocks noChangeArrowheads="1"/>
          </p:cNvSpPr>
          <p:nvPr/>
        </p:nvSpPr>
        <p:spPr bwMode="auto">
          <a:xfrm>
            <a:off x="4989514" y="4013200"/>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lstStyle/>
          <a:p>
            <a:pPr algn="ctr" eaLnBrk="0" hangingPunct="0">
              <a:lnSpc>
                <a:spcPct val="70000"/>
              </a:lnSpc>
              <a:spcBef>
                <a:spcPct val="0"/>
              </a:spcBef>
              <a:buFontTx/>
              <a:buNone/>
            </a:pPr>
            <a:r>
              <a:rPr lang="en-US" altLang="en-US" sz="700">
                <a:ea typeface="MS UI Gothic" panose="020B0600070205080204" pitchFamily="34" charset="-128"/>
              </a:rPr>
              <a:t>Payments and Clearing </a:t>
            </a:r>
            <a:endParaRPr lang="en-GB" altLang="en-US" sz="700">
              <a:ea typeface="MS UI Gothic" panose="020B0600070205080204" pitchFamily="34" charset="-128"/>
            </a:endParaRPr>
          </a:p>
        </p:txBody>
      </p:sp>
      <p:sp>
        <p:nvSpPr>
          <p:cNvPr id="639066" name="Text Box 90">
            <a:extLst>
              <a:ext uri="{FF2B5EF4-FFF2-40B4-BE49-F238E27FC236}">
                <a16:creationId xmlns:a16="http://schemas.microsoft.com/office/drawing/2014/main" id="{02CA3051-9FE6-42E1-8EE1-CD3E87FC37DD}"/>
              </a:ext>
            </a:extLst>
          </p:cNvPr>
          <p:cNvSpPr txBox="1">
            <a:spLocks noChangeArrowheads="1"/>
          </p:cNvSpPr>
          <p:nvPr/>
        </p:nvSpPr>
        <p:spPr bwMode="auto">
          <a:xfrm>
            <a:off x="4989514" y="5684838"/>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Statements</a:t>
            </a:r>
            <a:endParaRPr lang="en-GB" altLang="en-US" sz="700">
              <a:latin typeface="Arial Narrow" panose="020B0606020202030204" pitchFamily="34" charset="0"/>
            </a:endParaRPr>
          </a:p>
        </p:txBody>
      </p:sp>
      <p:sp>
        <p:nvSpPr>
          <p:cNvPr id="639067" name="Text Box 91">
            <a:extLst>
              <a:ext uri="{FF2B5EF4-FFF2-40B4-BE49-F238E27FC236}">
                <a16:creationId xmlns:a16="http://schemas.microsoft.com/office/drawing/2014/main" id="{0C8A5E9A-179A-4EA5-A682-9A790BADF4A6}"/>
              </a:ext>
            </a:extLst>
          </p:cNvPr>
          <p:cNvSpPr txBox="1">
            <a:spLocks noChangeArrowheads="1"/>
          </p:cNvSpPr>
          <p:nvPr/>
        </p:nvSpPr>
        <p:spPr bwMode="auto">
          <a:xfrm>
            <a:off x="4989514" y="2998788"/>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lstStyle/>
          <a:p>
            <a:pPr algn="ctr" eaLnBrk="0" hangingPunct="0">
              <a:spcBef>
                <a:spcPct val="0"/>
              </a:spcBef>
              <a:buFontTx/>
              <a:buNone/>
            </a:pPr>
            <a:r>
              <a:rPr lang="en-GB" altLang="en-US" sz="700">
                <a:ea typeface="MS UI Gothic" panose="020B0600070205080204" pitchFamily="34" charset="-128"/>
              </a:rPr>
              <a:t>Operational Oversight</a:t>
            </a:r>
          </a:p>
        </p:txBody>
      </p:sp>
      <p:sp>
        <p:nvSpPr>
          <p:cNvPr id="639068" name="Text Box 92">
            <a:extLst>
              <a:ext uri="{FF2B5EF4-FFF2-40B4-BE49-F238E27FC236}">
                <a16:creationId xmlns:a16="http://schemas.microsoft.com/office/drawing/2014/main" id="{C4407960-AC4C-4ABE-8BC4-4AE4D911ECD3}"/>
              </a:ext>
            </a:extLst>
          </p:cNvPr>
          <p:cNvSpPr txBox="1">
            <a:spLocks noChangeArrowheads="1"/>
          </p:cNvSpPr>
          <p:nvPr/>
        </p:nvSpPr>
        <p:spPr bwMode="auto">
          <a:xfrm>
            <a:off x="4989514" y="5372100"/>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lstStyle/>
          <a:p>
            <a:pPr algn="ctr" eaLnBrk="0" hangingPunct="0">
              <a:spcBef>
                <a:spcPct val="0"/>
              </a:spcBef>
              <a:buFontTx/>
              <a:buNone/>
            </a:pPr>
            <a:r>
              <a:rPr lang="en-US" altLang="en-US" sz="700">
                <a:ea typeface="MS UI Gothic" panose="020B0600070205080204" pitchFamily="34" charset="-128"/>
              </a:rPr>
              <a:t>Fees and Commissions</a:t>
            </a:r>
            <a:endParaRPr lang="en-GB" altLang="en-US" sz="700">
              <a:ea typeface="MS UI Gothic" panose="020B0600070205080204" pitchFamily="34" charset="-128"/>
            </a:endParaRPr>
          </a:p>
        </p:txBody>
      </p:sp>
      <p:sp>
        <p:nvSpPr>
          <p:cNvPr id="639069" name="Rectangle 93">
            <a:extLst>
              <a:ext uri="{FF2B5EF4-FFF2-40B4-BE49-F238E27FC236}">
                <a16:creationId xmlns:a16="http://schemas.microsoft.com/office/drawing/2014/main" id="{57CF1297-C6A2-495D-AE9A-4FA07F9F11EC}"/>
              </a:ext>
            </a:extLst>
          </p:cNvPr>
          <p:cNvSpPr>
            <a:spLocks noChangeArrowheads="1"/>
          </p:cNvSpPr>
          <p:nvPr/>
        </p:nvSpPr>
        <p:spPr bwMode="auto">
          <a:xfrm>
            <a:off x="7351713" y="3676650"/>
            <a:ext cx="785812" cy="25161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lvl1pPr marL="63500" indent="-63500">
              <a:spcBef>
                <a:spcPct val="0"/>
              </a:spcBef>
              <a:defRPr>
                <a:solidFill>
                  <a:schemeClr val="tx1"/>
                </a:solidFill>
                <a:latin typeface="Arial" panose="020B0604020202020204" pitchFamily="34" charset="0"/>
                <a:cs typeface="Arial" panose="020B0604020202020204" pitchFamily="34" charset="0"/>
              </a:defRPr>
            </a:lvl1pPr>
            <a:lvl2pPr>
              <a:spcBef>
                <a:spcPct val="0"/>
              </a:spcBef>
              <a:defRPr>
                <a:solidFill>
                  <a:schemeClr val="tx1"/>
                </a:solidFill>
                <a:latin typeface="Arial" panose="020B0604020202020204" pitchFamily="34" charset="0"/>
                <a:cs typeface="Arial" panose="020B0604020202020204" pitchFamily="34" charset="0"/>
              </a:defRPr>
            </a:lvl2pPr>
            <a:lvl3pPr>
              <a:spcBef>
                <a:spcPct val="0"/>
              </a:spcBef>
              <a:defRPr>
                <a:solidFill>
                  <a:schemeClr val="tx1"/>
                </a:solidFill>
                <a:latin typeface="Arial" panose="020B0604020202020204" pitchFamily="34" charset="0"/>
                <a:cs typeface="Arial" panose="020B0604020202020204" pitchFamily="34" charset="0"/>
              </a:defRPr>
            </a:lvl3pPr>
            <a:lvl4pPr>
              <a:spcBef>
                <a:spcPct val="0"/>
              </a:spcBef>
              <a:defRPr>
                <a:solidFill>
                  <a:schemeClr val="tx1"/>
                </a:solidFill>
                <a:latin typeface="Arial" panose="020B0604020202020204" pitchFamily="34" charset="0"/>
                <a:cs typeface="Arial" panose="020B0604020202020204" pitchFamily="34" charset="0"/>
              </a:defRPr>
            </a:lvl4pPr>
            <a:lvl5pPr>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buFontTx/>
              <a:buChar char="•"/>
            </a:pPr>
            <a:endParaRPr lang="en-US" altLang="en-US" sz="1000">
              <a:latin typeface="Arial Narrow" panose="020B0606020202030204" pitchFamily="34" charset="0"/>
            </a:endParaRPr>
          </a:p>
        </p:txBody>
      </p:sp>
      <p:sp>
        <p:nvSpPr>
          <p:cNvPr id="639070" name="Rectangle 94">
            <a:extLst>
              <a:ext uri="{FF2B5EF4-FFF2-40B4-BE49-F238E27FC236}">
                <a16:creationId xmlns:a16="http://schemas.microsoft.com/office/drawing/2014/main" id="{380C2425-45B9-4C49-91E8-9AB593A0FCE9}"/>
              </a:ext>
            </a:extLst>
          </p:cNvPr>
          <p:cNvSpPr>
            <a:spLocks noChangeArrowheads="1"/>
          </p:cNvSpPr>
          <p:nvPr/>
        </p:nvSpPr>
        <p:spPr bwMode="auto">
          <a:xfrm>
            <a:off x="7351714" y="2141539"/>
            <a:ext cx="1570037" cy="822325"/>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lvl1pPr marL="63500" indent="-63500">
              <a:spcBef>
                <a:spcPct val="0"/>
              </a:spcBef>
              <a:defRPr>
                <a:solidFill>
                  <a:schemeClr val="tx1"/>
                </a:solidFill>
                <a:latin typeface="Arial" panose="020B0604020202020204" pitchFamily="34" charset="0"/>
                <a:cs typeface="Arial" panose="020B0604020202020204" pitchFamily="34" charset="0"/>
              </a:defRPr>
            </a:lvl1pPr>
            <a:lvl2pPr>
              <a:spcBef>
                <a:spcPct val="0"/>
              </a:spcBef>
              <a:defRPr>
                <a:solidFill>
                  <a:schemeClr val="tx1"/>
                </a:solidFill>
                <a:latin typeface="Arial" panose="020B0604020202020204" pitchFamily="34" charset="0"/>
                <a:cs typeface="Arial" panose="020B0604020202020204" pitchFamily="34" charset="0"/>
              </a:defRPr>
            </a:lvl2pPr>
            <a:lvl3pPr>
              <a:spcBef>
                <a:spcPct val="0"/>
              </a:spcBef>
              <a:defRPr>
                <a:solidFill>
                  <a:schemeClr val="tx1"/>
                </a:solidFill>
                <a:latin typeface="Arial" panose="020B0604020202020204" pitchFamily="34" charset="0"/>
                <a:cs typeface="Arial" panose="020B0604020202020204" pitchFamily="34" charset="0"/>
              </a:defRPr>
            </a:lvl3pPr>
            <a:lvl4pPr>
              <a:spcBef>
                <a:spcPct val="0"/>
              </a:spcBef>
              <a:defRPr>
                <a:solidFill>
                  <a:schemeClr val="tx1"/>
                </a:solidFill>
                <a:latin typeface="Arial" panose="020B0604020202020204" pitchFamily="34" charset="0"/>
                <a:cs typeface="Arial" panose="020B0604020202020204" pitchFamily="34" charset="0"/>
              </a:defRPr>
            </a:lvl4pPr>
            <a:lvl5pPr>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buFontTx/>
              <a:buChar char="•"/>
            </a:pPr>
            <a:endParaRPr lang="en-US" altLang="en-US" sz="1000">
              <a:latin typeface="Arial Narrow" panose="020B0606020202030204" pitchFamily="34" charset="0"/>
            </a:endParaRPr>
          </a:p>
        </p:txBody>
      </p:sp>
      <p:sp>
        <p:nvSpPr>
          <p:cNvPr id="639071" name="Rectangle 95">
            <a:extLst>
              <a:ext uri="{FF2B5EF4-FFF2-40B4-BE49-F238E27FC236}">
                <a16:creationId xmlns:a16="http://schemas.microsoft.com/office/drawing/2014/main" id="{928104D2-62DF-4A4D-A847-C05E8DEC1DDF}"/>
              </a:ext>
            </a:extLst>
          </p:cNvPr>
          <p:cNvSpPr>
            <a:spLocks noChangeArrowheads="1"/>
          </p:cNvSpPr>
          <p:nvPr/>
        </p:nvSpPr>
        <p:spPr bwMode="auto">
          <a:xfrm>
            <a:off x="7351714" y="2959101"/>
            <a:ext cx="1570037" cy="722313"/>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lvl1pPr marL="63500" indent="-63500">
              <a:spcBef>
                <a:spcPct val="0"/>
              </a:spcBef>
              <a:defRPr>
                <a:solidFill>
                  <a:schemeClr val="tx1"/>
                </a:solidFill>
                <a:latin typeface="Arial" panose="020B0604020202020204" pitchFamily="34" charset="0"/>
                <a:cs typeface="Arial" panose="020B0604020202020204" pitchFamily="34" charset="0"/>
              </a:defRPr>
            </a:lvl1pPr>
            <a:lvl2pPr>
              <a:spcBef>
                <a:spcPct val="0"/>
              </a:spcBef>
              <a:defRPr>
                <a:solidFill>
                  <a:schemeClr val="tx1"/>
                </a:solidFill>
                <a:latin typeface="Arial" panose="020B0604020202020204" pitchFamily="34" charset="0"/>
                <a:cs typeface="Arial" panose="020B0604020202020204" pitchFamily="34" charset="0"/>
              </a:defRPr>
            </a:lvl2pPr>
            <a:lvl3pPr>
              <a:spcBef>
                <a:spcPct val="0"/>
              </a:spcBef>
              <a:defRPr>
                <a:solidFill>
                  <a:schemeClr val="tx1"/>
                </a:solidFill>
                <a:latin typeface="Arial" panose="020B0604020202020204" pitchFamily="34" charset="0"/>
                <a:cs typeface="Arial" panose="020B0604020202020204" pitchFamily="34" charset="0"/>
              </a:defRPr>
            </a:lvl3pPr>
            <a:lvl4pPr>
              <a:spcBef>
                <a:spcPct val="0"/>
              </a:spcBef>
              <a:defRPr>
                <a:solidFill>
                  <a:schemeClr val="tx1"/>
                </a:solidFill>
                <a:latin typeface="Arial" panose="020B0604020202020204" pitchFamily="34" charset="0"/>
                <a:cs typeface="Arial" panose="020B0604020202020204" pitchFamily="34" charset="0"/>
              </a:defRPr>
            </a:lvl4pPr>
            <a:lvl5pPr>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buFontTx/>
              <a:buChar char="•"/>
            </a:pPr>
            <a:endParaRPr lang="en-US" altLang="en-US" sz="1000">
              <a:latin typeface="Arial Narrow" panose="020B0606020202030204" pitchFamily="34" charset="0"/>
            </a:endParaRPr>
          </a:p>
        </p:txBody>
      </p:sp>
      <p:sp>
        <p:nvSpPr>
          <p:cNvPr id="639072" name="Text Box 96">
            <a:extLst>
              <a:ext uri="{FF2B5EF4-FFF2-40B4-BE49-F238E27FC236}">
                <a16:creationId xmlns:a16="http://schemas.microsoft.com/office/drawing/2014/main" id="{4C8A176A-5AD7-42E5-977E-30BFBAEEB2FF}"/>
              </a:ext>
            </a:extLst>
          </p:cNvPr>
          <p:cNvSpPr txBox="1">
            <a:spLocks noChangeArrowheads="1"/>
          </p:cNvSpPr>
          <p:nvPr/>
        </p:nvSpPr>
        <p:spPr bwMode="auto">
          <a:xfrm>
            <a:off x="7351714" y="1504950"/>
            <a:ext cx="1570037" cy="6365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algn="ctr">
              <a:spcBef>
                <a:spcPct val="0"/>
              </a:spcBef>
              <a:buFontTx/>
              <a:buNone/>
            </a:pPr>
            <a:r>
              <a:rPr lang="en-US" altLang="en-US" sz="1000" b="1">
                <a:solidFill>
                  <a:schemeClr val="bg1"/>
                </a:solidFill>
                <a:latin typeface="Arial Narrow" panose="020B0606020202030204" pitchFamily="34" charset="0"/>
              </a:rPr>
              <a:t>Wholesale Products</a:t>
            </a:r>
            <a:endParaRPr lang="en-GB" altLang="en-US" sz="1000" b="1">
              <a:solidFill>
                <a:schemeClr val="bg1"/>
              </a:solidFill>
              <a:latin typeface="Arial Narrow" panose="020B0606020202030204" pitchFamily="34" charset="0"/>
            </a:endParaRPr>
          </a:p>
        </p:txBody>
      </p:sp>
      <p:sp>
        <p:nvSpPr>
          <p:cNvPr id="639073" name="Text Box 97">
            <a:extLst>
              <a:ext uri="{FF2B5EF4-FFF2-40B4-BE49-F238E27FC236}">
                <a16:creationId xmlns:a16="http://schemas.microsoft.com/office/drawing/2014/main" id="{2A8C1910-61D4-4E80-8B1A-8716EEE19572}"/>
              </a:ext>
            </a:extLst>
          </p:cNvPr>
          <p:cNvSpPr txBox="1">
            <a:spLocks noChangeArrowheads="1"/>
          </p:cNvSpPr>
          <p:nvPr/>
        </p:nvSpPr>
        <p:spPr bwMode="auto">
          <a:xfrm>
            <a:off x="7942264" y="3359150"/>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bIns="0" anchor="ctr" anchorCtr="1"/>
          <a:lstStyle/>
          <a:p>
            <a:pPr algn="ctr">
              <a:lnSpc>
                <a:spcPct val="30000"/>
              </a:lnSpc>
              <a:spcBef>
                <a:spcPct val="50000"/>
              </a:spcBef>
              <a:buFontTx/>
              <a:buNone/>
            </a:pPr>
            <a:r>
              <a:rPr lang="en-US" altLang="en-US" sz="700">
                <a:latin typeface="Arial Narrow" panose="020B0606020202030204" pitchFamily="34" charset="0"/>
                <a:ea typeface="MS UI Gothic" panose="020B0600070205080204" pitchFamily="34" charset="-128"/>
              </a:rPr>
              <a:t>Retail</a:t>
            </a:r>
          </a:p>
          <a:p>
            <a:pPr algn="ctr">
              <a:lnSpc>
                <a:spcPct val="30000"/>
              </a:lnSpc>
              <a:spcBef>
                <a:spcPct val="50000"/>
              </a:spcBef>
              <a:buFontTx/>
              <a:buNone/>
            </a:pPr>
            <a:r>
              <a:rPr lang="en-US" altLang="en-US" sz="700">
                <a:latin typeface="Arial Narrow" panose="020B0606020202030204" pitchFamily="34" charset="0"/>
                <a:ea typeface="MS UI Gothic" panose="020B0600070205080204" pitchFamily="34" charset="-128"/>
              </a:rPr>
              <a:t>Portfolio</a:t>
            </a:r>
          </a:p>
          <a:p>
            <a:pPr algn="ctr">
              <a:lnSpc>
                <a:spcPct val="30000"/>
              </a:lnSpc>
              <a:spcBef>
                <a:spcPct val="50000"/>
              </a:spcBef>
              <a:buFontTx/>
              <a:buNone/>
            </a:pPr>
            <a:r>
              <a:rPr lang="en-US" altLang="en-US" sz="700">
                <a:latin typeface="Arial Narrow" panose="020B0606020202030204" pitchFamily="34" charset="0"/>
                <a:ea typeface="MS UI Gothic" panose="020B0600070205080204" pitchFamily="34" charset="-128"/>
              </a:rPr>
              <a:t>Administration</a:t>
            </a:r>
            <a:endParaRPr lang="en-GB" altLang="en-US" sz="700">
              <a:latin typeface="Arial Narrow" panose="020B0606020202030204" pitchFamily="34" charset="0"/>
              <a:ea typeface="MS UI Gothic" panose="020B0600070205080204" pitchFamily="34" charset="-128"/>
            </a:endParaRPr>
          </a:p>
        </p:txBody>
      </p:sp>
      <p:sp>
        <p:nvSpPr>
          <p:cNvPr id="639074" name="Text Box 98">
            <a:extLst>
              <a:ext uri="{FF2B5EF4-FFF2-40B4-BE49-F238E27FC236}">
                <a16:creationId xmlns:a16="http://schemas.microsoft.com/office/drawing/2014/main" id="{B505F310-4447-42F4-8B56-7AAB888623E6}"/>
              </a:ext>
            </a:extLst>
          </p:cNvPr>
          <p:cNvSpPr txBox="1">
            <a:spLocks noChangeArrowheads="1"/>
          </p:cNvSpPr>
          <p:nvPr/>
        </p:nvSpPr>
        <p:spPr bwMode="auto">
          <a:xfrm>
            <a:off x="8224839" y="4651375"/>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Market</a:t>
            </a:r>
          </a:p>
          <a:p>
            <a:pPr algn="ctr">
              <a:lnSpc>
                <a:spcPct val="20000"/>
              </a:lnSpc>
              <a:spcBef>
                <a:spcPct val="50000"/>
              </a:spcBef>
              <a:buFontTx/>
              <a:buNone/>
            </a:pPr>
            <a:r>
              <a:rPr lang="en-US" altLang="en-US" sz="700">
                <a:latin typeface="Arial Narrow" panose="020B0606020202030204" pitchFamily="34" charset="0"/>
              </a:rPr>
              <a:t>Information</a:t>
            </a:r>
            <a:endParaRPr lang="en-GB" altLang="en-US" sz="700">
              <a:latin typeface="Arial Narrow" panose="020B0606020202030204" pitchFamily="34" charset="0"/>
            </a:endParaRPr>
          </a:p>
        </p:txBody>
      </p:sp>
      <p:sp>
        <p:nvSpPr>
          <p:cNvPr id="639075" name="Text Box 99">
            <a:extLst>
              <a:ext uri="{FF2B5EF4-FFF2-40B4-BE49-F238E27FC236}">
                <a16:creationId xmlns:a16="http://schemas.microsoft.com/office/drawing/2014/main" id="{6862B5AC-EFE8-4811-938D-6AAD66683287}"/>
              </a:ext>
            </a:extLst>
          </p:cNvPr>
          <p:cNvSpPr txBox="1">
            <a:spLocks noChangeArrowheads="1"/>
          </p:cNvSpPr>
          <p:nvPr/>
        </p:nvSpPr>
        <p:spPr bwMode="auto">
          <a:xfrm>
            <a:off x="8224839" y="4333875"/>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Portfolio</a:t>
            </a:r>
          </a:p>
          <a:p>
            <a:pPr algn="ctr">
              <a:lnSpc>
                <a:spcPct val="20000"/>
              </a:lnSpc>
              <a:spcBef>
                <a:spcPct val="50000"/>
              </a:spcBef>
              <a:buFontTx/>
              <a:buNone/>
            </a:pPr>
            <a:r>
              <a:rPr lang="en-US" altLang="en-US" sz="700">
                <a:latin typeface="Arial Narrow" panose="020B0606020202030204" pitchFamily="34" charset="0"/>
              </a:rPr>
              <a:t>Trading</a:t>
            </a:r>
            <a:endParaRPr lang="en-GB" altLang="en-US" sz="700">
              <a:latin typeface="Arial Narrow" panose="020B0606020202030204" pitchFamily="34" charset="0"/>
            </a:endParaRPr>
          </a:p>
        </p:txBody>
      </p:sp>
      <p:sp>
        <p:nvSpPr>
          <p:cNvPr id="639076" name="Text Box 100">
            <a:extLst>
              <a:ext uri="{FF2B5EF4-FFF2-40B4-BE49-F238E27FC236}">
                <a16:creationId xmlns:a16="http://schemas.microsoft.com/office/drawing/2014/main" id="{DAB4BEE1-A9A4-4EE6-8943-AE8211478463}"/>
              </a:ext>
            </a:extLst>
          </p:cNvPr>
          <p:cNvSpPr txBox="1">
            <a:spLocks noChangeArrowheads="1"/>
          </p:cNvSpPr>
          <p:nvPr/>
        </p:nvSpPr>
        <p:spPr bwMode="auto">
          <a:xfrm>
            <a:off x="8224839" y="4013200"/>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Securities</a:t>
            </a:r>
          </a:p>
          <a:p>
            <a:pPr algn="ctr">
              <a:lnSpc>
                <a:spcPct val="20000"/>
              </a:lnSpc>
              <a:spcBef>
                <a:spcPct val="50000"/>
              </a:spcBef>
              <a:buFontTx/>
              <a:buNone/>
            </a:pPr>
            <a:r>
              <a:rPr lang="en-US" altLang="en-US" sz="700">
                <a:latin typeface="Arial Narrow" panose="020B0606020202030204" pitchFamily="34" charset="0"/>
              </a:rPr>
              <a:t>Market</a:t>
            </a:r>
          </a:p>
          <a:p>
            <a:pPr algn="ctr">
              <a:lnSpc>
                <a:spcPct val="20000"/>
              </a:lnSpc>
              <a:spcBef>
                <a:spcPct val="50000"/>
              </a:spcBef>
              <a:buFontTx/>
              <a:buNone/>
            </a:pPr>
            <a:r>
              <a:rPr lang="en-US" altLang="en-US" sz="700">
                <a:latin typeface="Arial Narrow" panose="020B0606020202030204" pitchFamily="34" charset="0"/>
              </a:rPr>
              <a:t>Analysis</a:t>
            </a:r>
            <a:endParaRPr lang="en-GB" altLang="en-US" sz="700">
              <a:latin typeface="Arial Narrow" panose="020B0606020202030204" pitchFamily="34" charset="0"/>
            </a:endParaRPr>
          </a:p>
        </p:txBody>
      </p:sp>
      <p:sp>
        <p:nvSpPr>
          <p:cNvPr id="639077" name="Text Box 101">
            <a:extLst>
              <a:ext uri="{FF2B5EF4-FFF2-40B4-BE49-F238E27FC236}">
                <a16:creationId xmlns:a16="http://schemas.microsoft.com/office/drawing/2014/main" id="{2E326A40-DA92-4C8C-B420-84BBD50F35D9}"/>
              </a:ext>
            </a:extLst>
          </p:cNvPr>
          <p:cNvSpPr txBox="1">
            <a:spLocks noChangeArrowheads="1"/>
          </p:cNvSpPr>
          <p:nvPr/>
        </p:nvSpPr>
        <p:spPr bwMode="auto">
          <a:xfrm>
            <a:off x="8224839" y="4986338"/>
            <a:ext cx="593725" cy="290512"/>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70000"/>
              </a:lnSpc>
              <a:spcBef>
                <a:spcPct val="50000"/>
              </a:spcBef>
              <a:buFontTx/>
              <a:buNone/>
            </a:pPr>
            <a:r>
              <a:rPr lang="en-GB" altLang="en-US" sz="700">
                <a:latin typeface="Arial Narrow" panose="020B0606020202030204" pitchFamily="34" charset="0"/>
              </a:rPr>
              <a:t>Dealer Workbench</a:t>
            </a:r>
          </a:p>
        </p:txBody>
      </p:sp>
      <p:sp>
        <p:nvSpPr>
          <p:cNvPr id="639078" name="Text Box 102">
            <a:extLst>
              <a:ext uri="{FF2B5EF4-FFF2-40B4-BE49-F238E27FC236}">
                <a16:creationId xmlns:a16="http://schemas.microsoft.com/office/drawing/2014/main" id="{F3FDE2F1-7FAB-4528-B1D9-E27EDB1CE165}"/>
              </a:ext>
            </a:extLst>
          </p:cNvPr>
          <p:cNvSpPr txBox="1">
            <a:spLocks noChangeArrowheads="1"/>
          </p:cNvSpPr>
          <p:nvPr/>
        </p:nvSpPr>
        <p:spPr bwMode="auto">
          <a:xfrm>
            <a:off x="7459664" y="4333875"/>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lstStyle/>
          <a:p>
            <a:pPr algn="ctr" eaLnBrk="0" hangingPunct="0">
              <a:lnSpc>
                <a:spcPct val="60000"/>
              </a:lnSpc>
              <a:spcBef>
                <a:spcPct val="0"/>
              </a:spcBef>
              <a:buFontTx/>
              <a:buNone/>
            </a:pPr>
            <a:r>
              <a:rPr lang="en-US" altLang="en-US" sz="700">
                <a:ea typeface="MS UI Gothic" panose="020B0600070205080204" pitchFamily="34" charset="-128"/>
              </a:rPr>
              <a:t>Custody and Corporate Action</a:t>
            </a:r>
            <a:endParaRPr lang="en-GB" altLang="en-US" sz="700">
              <a:ea typeface="MS UI Gothic" panose="020B0600070205080204" pitchFamily="34" charset="-128"/>
            </a:endParaRPr>
          </a:p>
        </p:txBody>
      </p:sp>
      <p:sp>
        <p:nvSpPr>
          <p:cNvPr id="639079" name="Text Box 103">
            <a:extLst>
              <a:ext uri="{FF2B5EF4-FFF2-40B4-BE49-F238E27FC236}">
                <a16:creationId xmlns:a16="http://schemas.microsoft.com/office/drawing/2014/main" id="{B93C63D4-D9A0-474C-A9A7-9B6D6CBE5929}"/>
              </a:ext>
            </a:extLst>
          </p:cNvPr>
          <p:cNvSpPr txBox="1">
            <a:spLocks noChangeArrowheads="1"/>
          </p:cNvSpPr>
          <p:nvPr/>
        </p:nvSpPr>
        <p:spPr bwMode="auto">
          <a:xfrm>
            <a:off x="7459664" y="4013200"/>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Settlements</a:t>
            </a:r>
            <a:endParaRPr lang="en-GB" altLang="en-US" sz="700">
              <a:latin typeface="Arial Narrow" panose="020B0606020202030204" pitchFamily="34" charset="0"/>
            </a:endParaRPr>
          </a:p>
        </p:txBody>
      </p:sp>
      <p:sp>
        <p:nvSpPr>
          <p:cNvPr id="639080" name="Text Box 104">
            <a:extLst>
              <a:ext uri="{FF2B5EF4-FFF2-40B4-BE49-F238E27FC236}">
                <a16:creationId xmlns:a16="http://schemas.microsoft.com/office/drawing/2014/main" id="{39F2690C-3791-4EED-9BE6-A2ACC412B29C}"/>
              </a:ext>
            </a:extLst>
          </p:cNvPr>
          <p:cNvSpPr txBox="1">
            <a:spLocks noChangeArrowheads="1"/>
          </p:cNvSpPr>
          <p:nvPr/>
        </p:nvSpPr>
        <p:spPr bwMode="auto">
          <a:xfrm>
            <a:off x="7459664" y="4964113"/>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US" altLang="en-US" sz="700">
                <a:latin typeface="Arial Narrow" panose="020B0606020202030204" pitchFamily="34" charset="0"/>
              </a:rPr>
              <a:t>Valuations</a:t>
            </a:r>
            <a:endParaRPr lang="en-GB" altLang="en-US" sz="700">
              <a:latin typeface="Arial Narrow" panose="020B0606020202030204" pitchFamily="34" charset="0"/>
            </a:endParaRPr>
          </a:p>
        </p:txBody>
      </p:sp>
      <p:sp>
        <p:nvSpPr>
          <p:cNvPr id="639081" name="Text Box 105">
            <a:extLst>
              <a:ext uri="{FF2B5EF4-FFF2-40B4-BE49-F238E27FC236}">
                <a16:creationId xmlns:a16="http://schemas.microsoft.com/office/drawing/2014/main" id="{7D7A8836-D401-40A9-9BC6-856B21B74ECD}"/>
              </a:ext>
            </a:extLst>
          </p:cNvPr>
          <p:cNvSpPr txBox="1">
            <a:spLocks noChangeArrowheads="1"/>
          </p:cNvSpPr>
          <p:nvPr/>
        </p:nvSpPr>
        <p:spPr bwMode="auto">
          <a:xfrm>
            <a:off x="7459664" y="4651375"/>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70000"/>
              </a:lnSpc>
              <a:spcBef>
                <a:spcPct val="50000"/>
              </a:spcBef>
              <a:buFontTx/>
              <a:buNone/>
            </a:pPr>
            <a:r>
              <a:rPr lang="en-US" altLang="en-US" sz="700">
                <a:latin typeface="Arial Narrow" panose="020B0606020202030204" pitchFamily="34" charset="0"/>
              </a:rPr>
              <a:t>Deal Confirmation</a:t>
            </a:r>
            <a:endParaRPr lang="en-GB" altLang="en-US" sz="700">
              <a:latin typeface="Arial Narrow" panose="020B0606020202030204" pitchFamily="34" charset="0"/>
            </a:endParaRPr>
          </a:p>
        </p:txBody>
      </p:sp>
      <p:sp>
        <p:nvSpPr>
          <p:cNvPr id="639082" name="Text Box 106">
            <a:extLst>
              <a:ext uri="{FF2B5EF4-FFF2-40B4-BE49-F238E27FC236}">
                <a16:creationId xmlns:a16="http://schemas.microsoft.com/office/drawing/2014/main" id="{09819233-6F34-4671-AA9A-13029C23E91D}"/>
              </a:ext>
            </a:extLst>
          </p:cNvPr>
          <p:cNvSpPr txBox="1">
            <a:spLocks noChangeArrowheads="1"/>
          </p:cNvSpPr>
          <p:nvPr/>
        </p:nvSpPr>
        <p:spPr bwMode="auto">
          <a:xfrm>
            <a:off x="7942264" y="2998788"/>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lstStyle/>
          <a:p>
            <a:pPr algn="ctr" eaLnBrk="0" hangingPunct="0">
              <a:spcBef>
                <a:spcPct val="0"/>
              </a:spcBef>
              <a:buFontTx/>
              <a:buNone/>
            </a:pPr>
            <a:r>
              <a:rPr lang="en-US" altLang="en-US" sz="700">
                <a:ea typeface="MS UI Gothic" panose="020B0600070205080204" pitchFamily="34" charset="-128"/>
              </a:rPr>
              <a:t>Trading Oversight</a:t>
            </a:r>
            <a:endParaRPr lang="en-GB" altLang="en-US" sz="700">
              <a:ea typeface="MS UI Gothic" panose="020B0600070205080204" pitchFamily="34" charset="-128"/>
            </a:endParaRPr>
          </a:p>
        </p:txBody>
      </p:sp>
      <p:sp>
        <p:nvSpPr>
          <p:cNvPr id="639083" name="Rectangle 107">
            <a:extLst>
              <a:ext uri="{FF2B5EF4-FFF2-40B4-BE49-F238E27FC236}">
                <a16:creationId xmlns:a16="http://schemas.microsoft.com/office/drawing/2014/main" id="{6E422841-EA09-41BC-A9B0-D8BDEF2004AC}"/>
              </a:ext>
            </a:extLst>
          </p:cNvPr>
          <p:cNvSpPr>
            <a:spLocks noChangeArrowheads="1"/>
          </p:cNvSpPr>
          <p:nvPr/>
        </p:nvSpPr>
        <p:spPr bwMode="auto">
          <a:xfrm>
            <a:off x="7942264" y="2347913"/>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lstStyle/>
          <a:p>
            <a:pPr algn="ctr" eaLnBrk="0" hangingPunct="0">
              <a:spcBef>
                <a:spcPct val="0"/>
              </a:spcBef>
              <a:buFontTx/>
              <a:buNone/>
            </a:pPr>
            <a:r>
              <a:rPr lang="en-US" altLang="en-US" sz="700">
                <a:ea typeface="MS UI Gothic" panose="020B0600070205080204" pitchFamily="34" charset="-128"/>
              </a:rPr>
              <a:t>Trade Management</a:t>
            </a:r>
          </a:p>
        </p:txBody>
      </p:sp>
      <p:sp>
        <p:nvSpPr>
          <p:cNvPr id="639084" name="Text Box 108">
            <a:extLst>
              <a:ext uri="{FF2B5EF4-FFF2-40B4-BE49-F238E27FC236}">
                <a16:creationId xmlns:a16="http://schemas.microsoft.com/office/drawing/2014/main" id="{5F2DB27C-C219-4D77-9691-DB146BE40CFE}"/>
              </a:ext>
            </a:extLst>
          </p:cNvPr>
          <p:cNvSpPr txBox="1">
            <a:spLocks noChangeArrowheads="1"/>
          </p:cNvSpPr>
          <p:nvPr/>
        </p:nvSpPr>
        <p:spPr bwMode="auto">
          <a:xfrm>
            <a:off x="7331075" y="3662363"/>
            <a:ext cx="736600" cy="228600"/>
          </a:xfrm>
          <a:prstGeom prst="rect">
            <a:avLst/>
          </a:prstGeom>
          <a:noFill/>
          <a:ln>
            <a:noFill/>
          </a:ln>
          <a:effectLst/>
          <a:extLst>
            <a:ext uri="{909E8E84-426E-40DD-AFC4-6F175D3DCCD1}">
              <a14:hiddenFill xmlns:a14="http://schemas.microsoft.com/office/drawing/2010/main">
                <a:gradFill rotWithShape="1">
                  <a:gsLst>
                    <a:gs pos="0">
                      <a:schemeClr val="tx2"/>
                    </a:gs>
                    <a:gs pos="100000">
                      <a:schemeClr val="tx2">
                        <a:gamma/>
                        <a:tint val="33725"/>
                        <a:invGamma/>
                      </a:schemeClr>
                    </a:gs>
                  </a:gsLst>
                  <a:lin ang="0" scaled="1"/>
                </a:gra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p>
            <a:pPr algn="ctr" eaLnBrk="0" hangingPunct="0">
              <a:spcBef>
                <a:spcPct val="50000"/>
              </a:spcBef>
              <a:buFontTx/>
              <a:buNone/>
            </a:pPr>
            <a:r>
              <a:rPr lang="en-US" altLang="en-US" sz="900" b="1">
                <a:ea typeface="MS UI Gothic" panose="020B0600070205080204" pitchFamily="34" charset="-128"/>
              </a:rPr>
              <a:t>Back Office</a:t>
            </a:r>
          </a:p>
        </p:txBody>
      </p:sp>
      <p:sp>
        <p:nvSpPr>
          <p:cNvPr id="639085" name="Text Box 109">
            <a:extLst>
              <a:ext uri="{FF2B5EF4-FFF2-40B4-BE49-F238E27FC236}">
                <a16:creationId xmlns:a16="http://schemas.microsoft.com/office/drawing/2014/main" id="{7AB00369-2212-4043-8B67-10B9B415C39C}"/>
              </a:ext>
            </a:extLst>
          </p:cNvPr>
          <p:cNvSpPr txBox="1">
            <a:spLocks noChangeArrowheads="1"/>
          </p:cNvSpPr>
          <p:nvPr/>
        </p:nvSpPr>
        <p:spPr bwMode="auto">
          <a:xfrm>
            <a:off x="8064500" y="3662363"/>
            <a:ext cx="806450" cy="228600"/>
          </a:xfrm>
          <a:prstGeom prst="rect">
            <a:avLst/>
          </a:prstGeom>
          <a:noFill/>
          <a:ln>
            <a:noFill/>
          </a:ln>
          <a:effectLst/>
          <a:extLst>
            <a:ext uri="{909E8E84-426E-40DD-AFC4-6F175D3DCCD1}">
              <a14:hiddenFill xmlns:a14="http://schemas.microsoft.com/office/drawing/2010/main">
                <a:gradFill rotWithShape="1">
                  <a:gsLst>
                    <a:gs pos="0">
                      <a:schemeClr val="tx2"/>
                    </a:gs>
                    <a:gs pos="100000">
                      <a:schemeClr val="tx2">
                        <a:gamma/>
                        <a:tint val="33725"/>
                        <a:invGamma/>
                      </a:schemeClr>
                    </a:gs>
                  </a:gsLst>
                  <a:lin ang="0" scaled="1"/>
                </a:gra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p>
            <a:pPr algn="ctr" eaLnBrk="0" hangingPunct="0">
              <a:spcBef>
                <a:spcPct val="50000"/>
              </a:spcBef>
              <a:buFontTx/>
              <a:buNone/>
            </a:pPr>
            <a:r>
              <a:rPr lang="en-US" altLang="en-US" sz="900" b="1">
                <a:ea typeface="MS UI Gothic" panose="020B0600070205080204" pitchFamily="34" charset="-128"/>
              </a:rPr>
              <a:t>Front Office</a:t>
            </a:r>
          </a:p>
        </p:txBody>
      </p:sp>
      <p:sp>
        <p:nvSpPr>
          <p:cNvPr id="639086" name="Text Box 110">
            <a:extLst>
              <a:ext uri="{FF2B5EF4-FFF2-40B4-BE49-F238E27FC236}">
                <a16:creationId xmlns:a16="http://schemas.microsoft.com/office/drawing/2014/main" id="{697E10DD-5604-4044-9113-E6A7D54D3A65}"/>
              </a:ext>
            </a:extLst>
          </p:cNvPr>
          <p:cNvSpPr txBox="1">
            <a:spLocks noChangeArrowheads="1"/>
          </p:cNvSpPr>
          <p:nvPr/>
        </p:nvSpPr>
        <p:spPr bwMode="auto">
          <a:xfrm>
            <a:off x="7459664" y="5276850"/>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GB" altLang="en-US" sz="700">
                <a:latin typeface="Arial Narrow" panose="020B0606020202030204" pitchFamily="34" charset="0"/>
              </a:rPr>
              <a:t>Bills of Exchange</a:t>
            </a:r>
          </a:p>
        </p:txBody>
      </p:sp>
      <p:sp>
        <p:nvSpPr>
          <p:cNvPr id="639087" name="Text Box 111">
            <a:extLst>
              <a:ext uri="{FF2B5EF4-FFF2-40B4-BE49-F238E27FC236}">
                <a16:creationId xmlns:a16="http://schemas.microsoft.com/office/drawing/2014/main" id="{0B7313D7-928C-447A-8805-F8A92E0E1DAD}"/>
              </a:ext>
            </a:extLst>
          </p:cNvPr>
          <p:cNvSpPr txBox="1">
            <a:spLocks noChangeArrowheads="1"/>
          </p:cNvSpPr>
          <p:nvPr/>
        </p:nvSpPr>
        <p:spPr bwMode="auto">
          <a:xfrm>
            <a:off x="7459664" y="5589588"/>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70000"/>
              </a:lnSpc>
              <a:buFontTx/>
              <a:buNone/>
            </a:pPr>
            <a:r>
              <a:rPr lang="en-US" altLang="en-US" sz="700">
                <a:latin typeface="Arial Narrow" panose="020B0606020202030204" pitchFamily="34" charset="0"/>
              </a:rPr>
              <a:t>Fund Management and Administration</a:t>
            </a:r>
            <a:endParaRPr lang="en-GB" altLang="en-US" sz="700">
              <a:latin typeface="Arial Narrow" panose="020B0606020202030204" pitchFamily="34" charset="0"/>
            </a:endParaRPr>
          </a:p>
        </p:txBody>
      </p:sp>
      <p:sp>
        <p:nvSpPr>
          <p:cNvPr id="639088" name="Text Box 112">
            <a:extLst>
              <a:ext uri="{FF2B5EF4-FFF2-40B4-BE49-F238E27FC236}">
                <a16:creationId xmlns:a16="http://schemas.microsoft.com/office/drawing/2014/main" id="{223CA686-0294-4CB2-AF46-3667C2AC7F5A}"/>
              </a:ext>
            </a:extLst>
          </p:cNvPr>
          <p:cNvSpPr txBox="1">
            <a:spLocks noChangeArrowheads="1"/>
          </p:cNvSpPr>
          <p:nvPr/>
        </p:nvSpPr>
        <p:spPr bwMode="auto">
          <a:xfrm>
            <a:off x="4989514" y="5059363"/>
            <a:ext cx="593725" cy="292100"/>
          </a:xfrm>
          <a:prstGeom prst="rect">
            <a:avLst/>
          </a:pr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20000"/>
              </a:lnSpc>
              <a:spcBef>
                <a:spcPct val="50000"/>
              </a:spcBef>
              <a:buFontTx/>
              <a:buNone/>
            </a:pPr>
            <a:r>
              <a:rPr lang="en-GB" altLang="en-US" sz="700">
                <a:latin typeface="Arial Narrow" panose="020B0606020202030204" pitchFamily="34" charset="0"/>
              </a:rPr>
              <a:t>Correspondence</a:t>
            </a:r>
          </a:p>
        </p:txBody>
      </p:sp>
      <p:sp>
        <p:nvSpPr>
          <p:cNvPr id="639089" name="Text Box 113">
            <a:extLst>
              <a:ext uri="{FF2B5EF4-FFF2-40B4-BE49-F238E27FC236}">
                <a16:creationId xmlns:a16="http://schemas.microsoft.com/office/drawing/2014/main" id="{2D6949F2-CAB4-4DC9-ABF5-D8A4BF17F235}"/>
              </a:ext>
            </a:extLst>
          </p:cNvPr>
          <p:cNvSpPr txBox="1">
            <a:spLocks noChangeArrowheads="1"/>
          </p:cNvSpPr>
          <p:nvPr/>
        </p:nvSpPr>
        <p:spPr bwMode="auto">
          <a:xfrm>
            <a:off x="4213226" y="5900738"/>
            <a:ext cx="593725" cy="292100"/>
          </a:xfrm>
          <a:prstGeom prst="rect">
            <a:avLst/>
          </a:prstGeom>
          <a:solidFill>
            <a:schemeClr val="tx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nchorCtr="1"/>
          <a:lstStyle/>
          <a:p>
            <a:pPr algn="ctr">
              <a:lnSpc>
                <a:spcPct val="70000"/>
              </a:lnSpc>
              <a:spcBef>
                <a:spcPct val="50000"/>
              </a:spcBef>
              <a:buFontTx/>
              <a:buNone/>
            </a:pPr>
            <a:r>
              <a:rPr lang="en-GB" altLang="en-US" sz="700">
                <a:solidFill>
                  <a:schemeClr val="bg1"/>
                </a:solidFill>
                <a:latin typeface="Arial Narrow" panose="020B0606020202030204" pitchFamily="34" charset="0"/>
              </a:rPr>
              <a:t>Transaction Consolidator</a:t>
            </a:r>
          </a:p>
        </p:txBody>
      </p:sp>
      <p:sp>
        <p:nvSpPr>
          <p:cNvPr id="141" name="Rectangle 86">
            <a:extLst>
              <a:ext uri="{FF2B5EF4-FFF2-40B4-BE49-F238E27FC236}">
                <a16:creationId xmlns:a16="http://schemas.microsoft.com/office/drawing/2014/main" id="{3E27280F-3397-4020-865E-E25627DE9C4D}"/>
              </a:ext>
            </a:extLst>
          </p:cNvPr>
          <p:cNvSpPr txBox="1">
            <a:spLocks noChangeArrowheads="1"/>
          </p:cNvSpPr>
          <p:nvPr/>
        </p:nvSpPr>
        <p:spPr bwMode="auto">
          <a:xfrm>
            <a:off x="584478" y="494466"/>
            <a:ext cx="8990012"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b" anchorCtr="0" compatLnSpc="1">
            <a:prstTxWarp prst="textNoShape">
              <a:avLst/>
            </a:prstTxWarp>
          </a:bodyPr>
          <a:lstStyle>
            <a:lvl1pPr algn="l" rtl="0" fontAlgn="base">
              <a:spcBef>
                <a:spcPct val="0"/>
              </a:spcBef>
              <a:spcAft>
                <a:spcPct val="0"/>
              </a:spcAft>
              <a:defRPr sz="2200" b="1" kern="1200">
                <a:solidFill>
                  <a:schemeClr val="accent1"/>
                </a:solidFill>
                <a:latin typeface="+mj-lt"/>
                <a:ea typeface="+mj-ea"/>
                <a:cs typeface="+mj-cs"/>
              </a:defRPr>
            </a:lvl1pPr>
            <a:lvl2pPr algn="l" rtl="0" fontAlgn="base">
              <a:spcBef>
                <a:spcPct val="0"/>
              </a:spcBef>
              <a:spcAft>
                <a:spcPct val="0"/>
              </a:spcAft>
              <a:defRPr sz="2200" b="1">
                <a:solidFill>
                  <a:schemeClr val="accent1"/>
                </a:solidFill>
                <a:latin typeface="Arial" panose="020B0604020202020204" pitchFamily="34" charset="0"/>
                <a:cs typeface="Arial" panose="020B0604020202020204" pitchFamily="34" charset="0"/>
              </a:defRPr>
            </a:lvl2pPr>
            <a:lvl3pPr algn="l" rtl="0" fontAlgn="base">
              <a:spcBef>
                <a:spcPct val="0"/>
              </a:spcBef>
              <a:spcAft>
                <a:spcPct val="0"/>
              </a:spcAft>
              <a:defRPr sz="2200" b="1">
                <a:solidFill>
                  <a:schemeClr val="accent1"/>
                </a:solidFill>
                <a:latin typeface="Arial" panose="020B0604020202020204" pitchFamily="34" charset="0"/>
                <a:cs typeface="Arial" panose="020B0604020202020204" pitchFamily="34" charset="0"/>
              </a:defRPr>
            </a:lvl3pPr>
            <a:lvl4pPr algn="l" rtl="0" fontAlgn="base">
              <a:spcBef>
                <a:spcPct val="0"/>
              </a:spcBef>
              <a:spcAft>
                <a:spcPct val="0"/>
              </a:spcAft>
              <a:defRPr sz="2200" b="1">
                <a:solidFill>
                  <a:schemeClr val="accent1"/>
                </a:solidFill>
                <a:latin typeface="Arial" panose="020B0604020202020204" pitchFamily="34" charset="0"/>
                <a:cs typeface="Arial" panose="020B0604020202020204" pitchFamily="34" charset="0"/>
              </a:defRPr>
            </a:lvl4pPr>
            <a:lvl5pPr algn="l" rtl="0" fontAlgn="base">
              <a:spcBef>
                <a:spcPct val="0"/>
              </a:spcBef>
              <a:spcAft>
                <a:spcPct val="0"/>
              </a:spcAft>
              <a:defRPr sz="2200" b="1">
                <a:solidFill>
                  <a:schemeClr val="accent1"/>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2200" b="1">
                <a:solidFill>
                  <a:schemeClr val="accent1"/>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2200" b="1">
                <a:solidFill>
                  <a:schemeClr val="accent1"/>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2200" b="1">
                <a:solidFill>
                  <a:schemeClr val="accent1"/>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2200" b="1">
                <a:solidFill>
                  <a:schemeClr val="accent1"/>
                </a:solidFill>
                <a:latin typeface="Arial" panose="020B0604020202020204" pitchFamily="34" charset="0"/>
                <a:cs typeface="Arial" panose="020B0604020202020204" pitchFamily="34" charset="0"/>
              </a:defRPr>
            </a:lvl9pPr>
          </a:lstStyle>
          <a:p>
            <a:r>
              <a:rPr lang="en-US" altLang="en-US" sz="2400" dirty="0"/>
              <a:t>Component Business Model    </a:t>
            </a:r>
          </a:p>
        </p:txBody>
      </p:sp>
      <p:sp>
        <p:nvSpPr>
          <p:cNvPr id="143" name="Text Box 104">
            <a:extLst>
              <a:ext uri="{FF2B5EF4-FFF2-40B4-BE49-F238E27FC236}">
                <a16:creationId xmlns:a16="http://schemas.microsoft.com/office/drawing/2014/main" id="{4736C872-912D-46A5-AA67-221449B73870}"/>
              </a:ext>
            </a:extLst>
          </p:cNvPr>
          <p:cNvSpPr txBox="1">
            <a:spLocks noChangeArrowheads="1"/>
          </p:cNvSpPr>
          <p:nvPr/>
        </p:nvSpPr>
        <p:spPr bwMode="auto">
          <a:xfrm>
            <a:off x="716438" y="1037228"/>
            <a:ext cx="4440025"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Font typeface="Wingdings" panose="05000000000000000000" pitchFamily="2" charset="2"/>
              <a:buNone/>
            </a:pPr>
            <a:r>
              <a:rPr lang="en-US" altLang="en-US" b="1" i="1" dirty="0">
                <a:solidFill>
                  <a:srgbClr val="FF0000"/>
                </a:solidFill>
              </a:rPr>
              <a:t>Example: Banking Industry</a:t>
            </a:r>
          </a:p>
        </p:txBody>
      </p:sp>
    </p:spTree>
    <p:extLst>
      <p:ext uri="{BB962C8B-B14F-4D97-AF65-F5344CB8AC3E}">
        <p14:creationId xmlns:p14="http://schemas.microsoft.com/office/powerpoint/2010/main" val="661888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lide Number Placeholder 3">
            <a:extLst>
              <a:ext uri="{FF2B5EF4-FFF2-40B4-BE49-F238E27FC236}">
                <a16:creationId xmlns:a16="http://schemas.microsoft.com/office/drawing/2014/main" id="{9CFF51E5-4356-4CED-9067-186AD6FC8599}"/>
              </a:ext>
            </a:extLst>
          </p:cNvPr>
          <p:cNvSpPr>
            <a:spLocks noGrp="1"/>
          </p:cNvSpPr>
          <p:nvPr>
            <p:ph type="sldNum" sz="quarter" idx="11"/>
          </p:nvPr>
        </p:nvSpPr>
        <p:spPr/>
        <p:txBody>
          <a:bodyPr/>
          <a:lstStyle/>
          <a:p>
            <a:fld id="{B5E2051E-8BF7-4B90-8E7D-E7C81277415F}" type="slidenum">
              <a:rPr lang="en-US" altLang="en-US"/>
              <a:pPr/>
              <a:t>6</a:t>
            </a:fld>
            <a:endParaRPr lang="en-US" altLang="en-US"/>
          </a:p>
        </p:txBody>
      </p:sp>
      <p:grpSp>
        <p:nvGrpSpPr>
          <p:cNvPr id="2383966" name="Group 94">
            <a:extLst>
              <a:ext uri="{FF2B5EF4-FFF2-40B4-BE49-F238E27FC236}">
                <a16:creationId xmlns:a16="http://schemas.microsoft.com/office/drawing/2014/main" id="{993D1CA8-D41E-4E2D-A841-A62A7A2D41FB}"/>
              </a:ext>
            </a:extLst>
          </p:cNvPr>
          <p:cNvGrpSpPr>
            <a:grpSpLocks/>
          </p:cNvGrpSpPr>
          <p:nvPr/>
        </p:nvGrpSpPr>
        <p:grpSpPr bwMode="auto">
          <a:xfrm>
            <a:off x="1566864" y="1447800"/>
            <a:ext cx="960437" cy="4997450"/>
            <a:chOff x="27" y="912"/>
            <a:chExt cx="605" cy="3148"/>
          </a:xfrm>
        </p:grpSpPr>
        <p:sp>
          <p:nvSpPr>
            <p:cNvPr id="2383874" name="Rectangle 2">
              <a:extLst>
                <a:ext uri="{FF2B5EF4-FFF2-40B4-BE49-F238E27FC236}">
                  <a16:creationId xmlns:a16="http://schemas.microsoft.com/office/drawing/2014/main" id="{B17359BC-00D5-4CF9-ABA9-3A0FB9D0A163}"/>
                </a:ext>
              </a:extLst>
            </p:cNvPr>
            <p:cNvSpPr>
              <a:spLocks noChangeArrowheads="1"/>
            </p:cNvSpPr>
            <p:nvPr/>
          </p:nvSpPr>
          <p:spPr bwMode="auto">
            <a:xfrm rot="16200000">
              <a:off x="-186" y="1125"/>
              <a:ext cx="1031" cy="605"/>
            </a:xfrm>
            <a:prstGeom prst="rect">
              <a:avLst/>
            </a:prstGeom>
            <a:solidFill>
              <a:srgbClr val="BE5F1B"/>
            </a:solidFill>
            <a:ln>
              <a:noFill/>
            </a:ln>
            <a:effectLst/>
            <a:extLst>
              <a:ext uri="{91240B29-F687-4F45-9708-019B960494DF}">
                <a14:hiddenLine xmlns:a14="http://schemas.microsoft.com/office/drawing/2010/main" w="38100"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tIns="118800" rIns="45720"/>
            <a:lstStyle/>
            <a:p>
              <a:pPr>
                <a:lnSpc>
                  <a:spcPct val="90000"/>
                </a:lnSpc>
                <a:spcBef>
                  <a:spcPct val="0"/>
                </a:spcBef>
              </a:pPr>
              <a:r>
                <a:rPr lang="en-US" altLang="en-US" b="1" dirty="0">
                  <a:solidFill>
                    <a:schemeClr val="bg1"/>
                  </a:solidFill>
                </a:rPr>
                <a:t>Support</a:t>
              </a:r>
            </a:p>
            <a:p>
              <a:pPr>
                <a:lnSpc>
                  <a:spcPct val="90000"/>
                </a:lnSpc>
                <a:spcBef>
                  <a:spcPct val="0"/>
                </a:spcBef>
              </a:pPr>
              <a:r>
                <a:rPr lang="en-US" altLang="en-US" sz="1200" dirty="0">
                  <a:solidFill>
                    <a:schemeClr val="bg1"/>
                  </a:solidFill>
                </a:rPr>
                <a:t>strategy </a:t>
              </a:r>
            </a:p>
            <a:p>
              <a:pPr>
                <a:lnSpc>
                  <a:spcPct val="90000"/>
                </a:lnSpc>
                <a:spcBef>
                  <a:spcPct val="0"/>
                </a:spcBef>
              </a:pPr>
              <a:r>
                <a:rPr lang="en-US" altLang="en-US" sz="1200" dirty="0">
                  <a:solidFill>
                    <a:schemeClr val="bg1"/>
                  </a:solidFill>
                </a:rPr>
                <a:t>&amp; planning</a:t>
              </a:r>
              <a:endParaRPr lang="en-CA" altLang="en-US" sz="1200" dirty="0">
                <a:solidFill>
                  <a:schemeClr val="bg1"/>
                </a:solidFill>
              </a:endParaRPr>
            </a:p>
          </p:txBody>
        </p:sp>
        <p:sp>
          <p:nvSpPr>
            <p:cNvPr id="2383875" name="Rectangle 3">
              <a:extLst>
                <a:ext uri="{FF2B5EF4-FFF2-40B4-BE49-F238E27FC236}">
                  <a16:creationId xmlns:a16="http://schemas.microsoft.com/office/drawing/2014/main" id="{E5053F76-CF9A-458D-8880-B6972C77E4A4}"/>
                </a:ext>
              </a:extLst>
            </p:cNvPr>
            <p:cNvSpPr>
              <a:spLocks noChangeArrowheads="1"/>
            </p:cNvSpPr>
            <p:nvPr/>
          </p:nvSpPr>
          <p:spPr bwMode="auto">
            <a:xfrm rot="16200000">
              <a:off x="-211" y="2181"/>
              <a:ext cx="1082" cy="605"/>
            </a:xfrm>
            <a:prstGeom prst="rect">
              <a:avLst/>
            </a:prstGeom>
            <a:solidFill>
              <a:srgbClr val="76804E"/>
            </a:solidFill>
            <a:ln>
              <a:noFill/>
            </a:ln>
            <a:effectLst/>
            <a:extLst>
              <a:ext uri="{91240B29-F687-4F45-9708-019B960494DF}">
                <a14:hiddenLine xmlns:a14="http://schemas.microsoft.com/office/drawing/2010/main" w="38100"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tIns="118800" rIns="45720"/>
            <a:lstStyle/>
            <a:p>
              <a:pPr>
                <a:lnSpc>
                  <a:spcPct val="90000"/>
                </a:lnSpc>
                <a:spcBef>
                  <a:spcPct val="0"/>
                </a:spcBef>
              </a:pPr>
              <a:r>
                <a:rPr lang="en-US" altLang="en-US" b="1" dirty="0">
                  <a:solidFill>
                    <a:schemeClr val="bg1"/>
                  </a:solidFill>
                </a:rPr>
                <a:t>Analytics</a:t>
              </a:r>
            </a:p>
            <a:p>
              <a:pPr>
                <a:lnSpc>
                  <a:spcPct val="90000"/>
                </a:lnSpc>
                <a:spcBef>
                  <a:spcPct val="0"/>
                </a:spcBef>
              </a:pPr>
              <a:r>
                <a:rPr lang="en-US" altLang="en-US" sz="1200" dirty="0">
                  <a:solidFill>
                    <a:schemeClr val="bg1"/>
                  </a:solidFill>
                </a:rPr>
                <a:t>manage, </a:t>
              </a:r>
            </a:p>
            <a:p>
              <a:pPr>
                <a:lnSpc>
                  <a:spcPct val="90000"/>
                </a:lnSpc>
                <a:spcBef>
                  <a:spcPct val="0"/>
                </a:spcBef>
              </a:pPr>
              <a:r>
                <a:rPr lang="en-US" altLang="en-US" sz="1200" dirty="0">
                  <a:solidFill>
                    <a:schemeClr val="bg1"/>
                  </a:solidFill>
                </a:rPr>
                <a:t>monitor &amp; track</a:t>
              </a:r>
            </a:p>
            <a:p>
              <a:pPr eaLnBrk="0" hangingPunct="0">
                <a:lnSpc>
                  <a:spcPct val="90000"/>
                </a:lnSpc>
                <a:spcBef>
                  <a:spcPct val="0"/>
                </a:spcBef>
              </a:pPr>
              <a:endParaRPr lang="en-CA" altLang="en-US" sz="1000" b="1" dirty="0">
                <a:solidFill>
                  <a:schemeClr val="bg1"/>
                </a:solidFill>
              </a:endParaRPr>
            </a:p>
          </p:txBody>
        </p:sp>
        <p:sp>
          <p:nvSpPr>
            <p:cNvPr id="2383876" name="Rectangle 4">
              <a:extLst>
                <a:ext uri="{FF2B5EF4-FFF2-40B4-BE49-F238E27FC236}">
                  <a16:creationId xmlns:a16="http://schemas.microsoft.com/office/drawing/2014/main" id="{CDD690ED-8ECB-443A-BC87-058FDCD36324}"/>
                </a:ext>
              </a:extLst>
            </p:cNvPr>
            <p:cNvSpPr>
              <a:spLocks noChangeArrowheads="1"/>
            </p:cNvSpPr>
            <p:nvPr/>
          </p:nvSpPr>
          <p:spPr bwMode="auto">
            <a:xfrm rot="16200000">
              <a:off x="-259" y="3273"/>
              <a:ext cx="1073" cy="501"/>
            </a:xfrm>
            <a:prstGeom prst="rect">
              <a:avLst/>
            </a:prstGeom>
            <a:solidFill>
              <a:srgbClr val="336799"/>
            </a:solidFill>
            <a:ln>
              <a:noFill/>
            </a:ln>
            <a:effectLst/>
            <a:extLst>
              <a:ext uri="{91240B29-F687-4F45-9708-019B960494DF}">
                <a14:hiddenLine xmlns:a14="http://schemas.microsoft.com/office/drawing/2010/main" w="38100"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tIns="118800" rIns="45720"/>
            <a:lstStyle/>
            <a:p>
              <a:pPr eaLnBrk="0" hangingPunct="0">
                <a:lnSpc>
                  <a:spcPct val="90000"/>
                </a:lnSpc>
                <a:spcBef>
                  <a:spcPct val="0"/>
                </a:spcBef>
              </a:pPr>
              <a:r>
                <a:rPr lang="en-US" altLang="en-US" b="1" dirty="0">
                  <a:solidFill>
                    <a:schemeClr val="bg1"/>
                  </a:solidFill>
                </a:rPr>
                <a:t>Interact and Engage</a:t>
              </a:r>
              <a:endParaRPr lang="en-CA" altLang="en-US" b="1" dirty="0">
                <a:solidFill>
                  <a:schemeClr val="bg1"/>
                </a:solidFill>
              </a:endParaRPr>
            </a:p>
          </p:txBody>
        </p:sp>
      </p:grpSp>
      <p:grpSp>
        <p:nvGrpSpPr>
          <p:cNvPr id="2383964" name="Group 92">
            <a:extLst>
              <a:ext uri="{FF2B5EF4-FFF2-40B4-BE49-F238E27FC236}">
                <a16:creationId xmlns:a16="http://schemas.microsoft.com/office/drawing/2014/main" id="{670274F6-16DE-4EA2-B430-DC206B0A36D6}"/>
              </a:ext>
            </a:extLst>
          </p:cNvPr>
          <p:cNvGrpSpPr>
            <a:grpSpLocks/>
          </p:cNvGrpSpPr>
          <p:nvPr/>
        </p:nvGrpSpPr>
        <p:grpSpPr bwMode="auto">
          <a:xfrm>
            <a:off x="8208964" y="890588"/>
            <a:ext cx="1177925" cy="5549900"/>
            <a:chOff x="4211" y="561"/>
            <a:chExt cx="742" cy="3496"/>
          </a:xfrm>
        </p:grpSpPr>
        <p:sp>
          <p:nvSpPr>
            <p:cNvPr id="2383882" name="Rectangle 10">
              <a:hlinkClick r:id="rId3" action="ppaction://hlinksldjump"/>
              <a:extLst>
                <a:ext uri="{FF2B5EF4-FFF2-40B4-BE49-F238E27FC236}">
                  <a16:creationId xmlns:a16="http://schemas.microsoft.com/office/drawing/2014/main" id="{67866A2A-A51C-4DCD-BFD7-324BD8C60EF6}"/>
                </a:ext>
              </a:extLst>
            </p:cNvPr>
            <p:cNvSpPr>
              <a:spLocks noChangeArrowheads="1"/>
            </p:cNvSpPr>
            <p:nvPr/>
          </p:nvSpPr>
          <p:spPr bwMode="gray">
            <a:xfrm>
              <a:off x="4211" y="561"/>
              <a:ext cx="742" cy="3496"/>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54000" rIns="45720" bIns="54000"/>
            <a:lstStyle>
              <a:lvl1pPr algn="l">
                <a:spcBef>
                  <a:spcPct val="0"/>
                </a:spcBef>
                <a:defRPr>
                  <a:solidFill>
                    <a:schemeClr val="tx1"/>
                  </a:solidFill>
                  <a:latin typeface="Arial" panose="020B0604020202020204" pitchFamily="34" charset="0"/>
                  <a:cs typeface="Arial" panose="020B0604020202020204" pitchFamily="34" charset="0"/>
                </a:defRPr>
              </a:lvl1pPr>
              <a:lvl2pPr marL="293688" indent="-114300"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0" hangingPunct="0">
                <a:spcBef>
                  <a:spcPct val="45000"/>
                </a:spcBef>
              </a:pPr>
              <a:r>
                <a:rPr lang="en-US" altLang="en-US" sz="1000" b="1"/>
                <a:t>Learning</a:t>
              </a:r>
              <a:br>
                <a:rPr lang="en-US" altLang="en-US" sz="1000" b="1"/>
              </a:br>
              <a:r>
                <a:rPr lang="en-US" altLang="en-US" sz="1000" b="1"/>
                <a:t>&amp; Development</a:t>
              </a:r>
            </a:p>
          </p:txBody>
        </p:sp>
        <p:sp>
          <p:nvSpPr>
            <p:cNvPr id="2383883" name="Rectangle 11">
              <a:hlinkClick r:id="" action="ppaction://noaction"/>
              <a:extLst>
                <a:ext uri="{FF2B5EF4-FFF2-40B4-BE49-F238E27FC236}">
                  <a16:creationId xmlns:a16="http://schemas.microsoft.com/office/drawing/2014/main" id="{3F4605E3-56A9-4DE4-B320-76AFD51D41DC}"/>
                </a:ext>
              </a:extLst>
            </p:cNvPr>
            <p:cNvSpPr>
              <a:spLocks noChangeArrowheads="1"/>
            </p:cNvSpPr>
            <p:nvPr/>
          </p:nvSpPr>
          <p:spPr bwMode="auto">
            <a:xfrm>
              <a:off x="4229" y="2694"/>
              <a:ext cx="701" cy="185"/>
            </a:xfrm>
            <a:prstGeom prst="rect">
              <a:avLst/>
            </a:prstGeom>
            <a:solidFill>
              <a:schemeClr val="bg1"/>
            </a:solidFill>
            <a:ln w="28575" algn="ctr">
              <a:solidFill>
                <a:srgbClr val="76804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Tx/>
                <a:buChar char="•"/>
              </a:pPr>
              <a:r>
                <a:rPr lang="en-US" altLang="en-US" sz="800"/>
                <a:t>Plan &amp; Optimize Training Resources</a:t>
              </a:r>
            </a:p>
          </p:txBody>
        </p:sp>
        <p:sp>
          <p:nvSpPr>
            <p:cNvPr id="2383896" name="Rectangle 24">
              <a:hlinkClick r:id="" action="ppaction://noaction"/>
              <a:extLst>
                <a:ext uri="{FF2B5EF4-FFF2-40B4-BE49-F238E27FC236}">
                  <a16:creationId xmlns:a16="http://schemas.microsoft.com/office/drawing/2014/main" id="{20FD1D5D-42C4-4328-9F82-6CADDE6A576D}"/>
                </a:ext>
              </a:extLst>
            </p:cNvPr>
            <p:cNvSpPr>
              <a:spLocks noChangeArrowheads="1"/>
            </p:cNvSpPr>
            <p:nvPr/>
          </p:nvSpPr>
          <p:spPr bwMode="auto">
            <a:xfrm>
              <a:off x="4229" y="1857"/>
              <a:ext cx="702" cy="185"/>
            </a:xfrm>
            <a:prstGeom prst="rect">
              <a:avLst/>
            </a:prstGeom>
            <a:solidFill>
              <a:schemeClr val="bg1"/>
            </a:solidFill>
            <a:ln w="28575" algn="ctr">
              <a:solidFill>
                <a:srgbClr val="BE5F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US" altLang="en-US" sz="800"/>
                <a:t>Executive and Management dev.</a:t>
              </a:r>
            </a:p>
          </p:txBody>
        </p:sp>
        <p:sp>
          <p:nvSpPr>
            <p:cNvPr id="2383897" name="Rectangle 25">
              <a:hlinkClick r:id="" action="ppaction://noaction"/>
              <a:extLst>
                <a:ext uri="{FF2B5EF4-FFF2-40B4-BE49-F238E27FC236}">
                  <a16:creationId xmlns:a16="http://schemas.microsoft.com/office/drawing/2014/main" id="{B012AE3E-54BC-45DC-BB70-253871B08285}"/>
                </a:ext>
              </a:extLst>
            </p:cNvPr>
            <p:cNvSpPr>
              <a:spLocks noChangeArrowheads="1"/>
            </p:cNvSpPr>
            <p:nvPr/>
          </p:nvSpPr>
          <p:spPr bwMode="auto">
            <a:xfrm>
              <a:off x="4229" y="1009"/>
              <a:ext cx="702" cy="325"/>
            </a:xfrm>
            <a:prstGeom prst="rect">
              <a:avLst/>
            </a:prstGeom>
            <a:solidFill>
              <a:schemeClr val="bg1"/>
            </a:solidFill>
            <a:ln w="28575" algn="ctr">
              <a:solidFill>
                <a:srgbClr val="BE5F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US" altLang="en-US" sz="800"/>
                <a:t>Learning &amp; Knowledge Management Strategy</a:t>
              </a:r>
            </a:p>
          </p:txBody>
        </p:sp>
        <p:sp>
          <p:nvSpPr>
            <p:cNvPr id="2383898" name="Rectangle 26">
              <a:hlinkClick r:id="" action="ppaction://noaction"/>
              <a:extLst>
                <a:ext uri="{FF2B5EF4-FFF2-40B4-BE49-F238E27FC236}">
                  <a16:creationId xmlns:a16="http://schemas.microsoft.com/office/drawing/2014/main" id="{ABA16C51-B1EC-44D1-9B0E-A2772DCA0B3B}"/>
                </a:ext>
              </a:extLst>
            </p:cNvPr>
            <p:cNvSpPr>
              <a:spLocks noChangeArrowheads="1"/>
            </p:cNvSpPr>
            <p:nvPr/>
          </p:nvSpPr>
          <p:spPr bwMode="auto">
            <a:xfrm>
              <a:off x="4229" y="1333"/>
              <a:ext cx="702" cy="185"/>
            </a:xfrm>
            <a:prstGeom prst="rect">
              <a:avLst/>
            </a:prstGeom>
            <a:solidFill>
              <a:schemeClr val="bg1"/>
            </a:solidFill>
            <a:ln w="28575" algn="ctr">
              <a:solidFill>
                <a:srgbClr val="BE5F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US" altLang="en-US" sz="800"/>
                <a:t>Plan training programs &amp; roll out</a:t>
              </a:r>
            </a:p>
          </p:txBody>
        </p:sp>
        <p:sp>
          <p:nvSpPr>
            <p:cNvPr id="2383899" name="Rectangle 27">
              <a:hlinkClick r:id="" action="ppaction://noaction"/>
              <a:extLst>
                <a:ext uri="{FF2B5EF4-FFF2-40B4-BE49-F238E27FC236}">
                  <a16:creationId xmlns:a16="http://schemas.microsoft.com/office/drawing/2014/main" id="{2AEE3133-D182-4EE4-8A40-79303F7338EE}"/>
                </a:ext>
              </a:extLst>
            </p:cNvPr>
            <p:cNvSpPr>
              <a:spLocks noChangeArrowheads="1"/>
            </p:cNvSpPr>
            <p:nvPr/>
          </p:nvSpPr>
          <p:spPr bwMode="auto">
            <a:xfrm>
              <a:off x="4229" y="1544"/>
              <a:ext cx="702" cy="116"/>
            </a:xfrm>
            <a:prstGeom prst="rect">
              <a:avLst/>
            </a:prstGeom>
            <a:solidFill>
              <a:schemeClr val="bg1"/>
            </a:solidFill>
            <a:ln w="28575" algn="ctr">
              <a:solidFill>
                <a:srgbClr val="BE5F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US" altLang="en-US" sz="800"/>
                <a:t>Plan curriculum</a:t>
              </a:r>
            </a:p>
          </p:txBody>
        </p:sp>
        <p:sp>
          <p:nvSpPr>
            <p:cNvPr id="2383900" name="Rectangle 28">
              <a:hlinkClick r:id="" action="ppaction://noaction"/>
              <a:extLst>
                <a:ext uri="{FF2B5EF4-FFF2-40B4-BE49-F238E27FC236}">
                  <a16:creationId xmlns:a16="http://schemas.microsoft.com/office/drawing/2014/main" id="{C58F0745-8734-4EBF-9B80-BC15AE3169D2}"/>
                </a:ext>
              </a:extLst>
            </p:cNvPr>
            <p:cNvSpPr>
              <a:spLocks noChangeArrowheads="1"/>
            </p:cNvSpPr>
            <p:nvPr/>
          </p:nvSpPr>
          <p:spPr bwMode="auto">
            <a:xfrm>
              <a:off x="4229" y="1673"/>
              <a:ext cx="702" cy="185"/>
            </a:xfrm>
            <a:prstGeom prst="rect">
              <a:avLst/>
            </a:prstGeom>
            <a:solidFill>
              <a:schemeClr val="bg1"/>
            </a:solidFill>
            <a:ln w="28575" algn="ctr">
              <a:solidFill>
                <a:srgbClr val="BE5F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US" altLang="en-US" sz="800"/>
                <a:t>Plan learning Infrastructure</a:t>
              </a:r>
            </a:p>
          </p:txBody>
        </p:sp>
        <p:sp>
          <p:nvSpPr>
            <p:cNvPr id="2383901" name="Rectangle 29">
              <a:hlinkClick r:id="" action="ppaction://noaction"/>
              <a:extLst>
                <a:ext uri="{FF2B5EF4-FFF2-40B4-BE49-F238E27FC236}">
                  <a16:creationId xmlns:a16="http://schemas.microsoft.com/office/drawing/2014/main" id="{F882F3BA-3169-4B04-BD42-ED9C7CB21338}"/>
                </a:ext>
              </a:extLst>
            </p:cNvPr>
            <p:cNvSpPr>
              <a:spLocks noChangeArrowheads="1"/>
            </p:cNvSpPr>
            <p:nvPr/>
          </p:nvSpPr>
          <p:spPr bwMode="auto">
            <a:xfrm>
              <a:off x="4229" y="2129"/>
              <a:ext cx="702" cy="185"/>
            </a:xfrm>
            <a:prstGeom prst="rect">
              <a:avLst/>
            </a:prstGeom>
            <a:solidFill>
              <a:schemeClr val="bg1"/>
            </a:solidFill>
            <a:ln w="28575" algn="ctr">
              <a:solidFill>
                <a:srgbClr val="76804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Tx/>
                <a:buChar char="•"/>
              </a:pPr>
              <a:r>
                <a:rPr lang="en-US" altLang="en-US" sz="800"/>
                <a:t>Manage learning marketing and sale</a:t>
              </a:r>
            </a:p>
          </p:txBody>
        </p:sp>
        <p:sp>
          <p:nvSpPr>
            <p:cNvPr id="2383902" name="Rectangle 30">
              <a:hlinkClick r:id="" action="ppaction://noaction"/>
              <a:extLst>
                <a:ext uri="{FF2B5EF4-FFF2-40B4-BE49-F238E27FC236}">
                  <a16:creationId xmlns:a16="http://schemas.microsoft.com/office/drawing/2014/main" id="{7858ED19-791F-4314-8A14-FB89E2891CA3}"/>
                </a:ext>
              </a:extLst>
            </p:cNvPr>
            <p:cNvSpPr>
              <a:spLocks noChangeArrowheads="1"/>
            </p:cNvSpPr>
            <p:nvPr/>
          </p:nvSpPr>
          <p:spPr bwMode="auto">
            <a:xfrm>
              <a:off x="4229" y="2318"/>
              <a:ext cx="701" cy="185"/>
            </a:xfrm>
            <a:prstGeom prst="rect">
              <a:avLst/>
            </a:prstGeom>
            <a:solidFill>
              <a:schemeClr val="bg1"/>
            </a:solidFill>
            <a:ln w="28575" algn="ctr">
              <a:solidFill>
                <a:srgbClr val="76804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Tx/>
                <a:buChar char="•"/>
              </a:pPr>
              <a:r>
                <a:rPr lang="en-US" altLang="en-US" sz="800"/>
                <a:t>Manage Curriculum &amp; content </a:t>
              </a:r>
              <a:endParaRPr lang="en-US" altLang="en-US" sz="800">
                <a:latin typeface="Arial Narrow" panose="020B0606020202030204" pitchFamily="34" charset="0"/>
              </a:endParaRPr>
            </a:p>
          </p:txBody>
        </p:sp>
        <p:sp>
          <p:nvSpPr>
            <p:cNvPr id="2383903" name="Rectangle 31">
              <a:hlinkClick r:id="" action="ppaction://noaction"/>
              <a:extLst>
                <a:ext uri="{FF2B5EF4-FFF2-40B4-BE49-F238E27FC236}">
                  <a16:creationId xmlns:a16="http://schemas.microsoft.com/office/drawing/2014/main" id="{485EC4AA-8D71-4E71-A7B8-CA6EB2BF9DF0}"/>
                </a:ext>
              </a:extLst>
            </p:cNvPr>
            <p:cNvSpPr>
              <a:spLocks noChangeArrowheads="1"/>
            </p:cNvSpPr>
            <p:nvPr/>
          </p:nvSpPr>
          <p:spPr bwMode="auto">
            <a:xfrm>
              <a:off x="4229" y="2506"/>
              <a:ext cx="701" cy="185"/>
            </a:xfrm>
            <a:prstGeom prst="rect">
              <a:avLst/>
            </a:prstGeom>
            <a:solidFill>
              <a:schemeClr val="bg1"/>
            </a:solidFill>
            <a:ln w="28575" algn="ctr">
              <a:solidFill>
                <a:srgbClr val="76804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Tx/>
                <a:buChar char="•"/>
              </a:pPr>
              <a:r>
                <a:rPr lang="en-US" altLang="en-US" sz="800"/>
                <a:t>Manage Enrollment </a:t>
              </a:r>
              <a:br>
                <a:rPr lang="en-US" altLang="en-US" sz="800"/>
              </a:br>
              <a:r>
                <a:rPr lang="en-US" altLang="en-US" sz="800"/>
                <a:t>&amp; Roll Out</a:t>
              </a:r>
            </a:p>
          </p:txBody>
        </p:sp>
        <p:sp>
          <p:nvSpPr>
            <p:cNvPr id="2383904" name="Rectangle 32">
              <a:hlinkClick r:id="" action="ppaction://noaction"/>
              <a:extLst>
                <a:ext uri="{FF2B5EF4-FFF2-40B4-BE49-F238E27FC236}">
                  <a16:creationId xmlns:a16="http://schemas.microsoft.com/office/drawing/2014/main" id="{248163F3-198B-4ED8-BF91-15A99C0BEAEB}"/>
                </a:ext>
              </a:extLst>
            </p:cNvPr>
            <p:cNvSpPr>
              <a:spLocks noChangeArrowheads="1"/>
            </p:cNvSpPr>
            <p:nvPr/>
          </p:nvSpPr>
          <p:spPr bwMode="auto">
            <a:xfrm>
              <a:off x="4229" y="3173"/>
              <a:ext cx="702" cy="185"/>
            </a:xfrm>
            <a:prstGeom prst="rect">
              <a:avLst/>
            </a:prstGeom>
            <a:solidFill>
              <a:schemeClr val="bg1"/>
            </a:solidFill>
            <a:ln w="28575" algn="ctr">
              <a:solidFill>
                <a:srgbClr val="3367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US" altLang="en-US" sz="800"/>
                <a:t>Manage pre- and post-delivery services</a:t>
              </a:r>
            </a:p>
          </p:txBody>
        </p:sp>
        <p:sp>
          <p:nvSpPr>
            <p:cNvPr id="2383905" name="Rectangle 33">
              <a:hlinkClick r:id="" action="ppaction://noaction"/>
              <a:extLst>
                <a:ext uri="{FF2B5EF4-FFF2-40B4-BE49-F238E27FC236}">
                  <a16:creationId xmlns:a16="http://schemas.microsoft.com/office/drawing/2014/main" id="{C30C39D0-AAE6-4C15-A0E8-2DC6E133ACE4}"/>
                </a:ext>
              </a:extLst>
            </p:cNvPr>
            <p:cNvSpPr>
              <a:spLocks noChangeArrowheads="1"/>
            </p:cNvSpPr>
            <p:nvPr/>
          </p:nvSpPr>
          <p:spPr bwMode="auto">
            <a:xfrm>
              <a:off x="4229" y="3398"/>
              <a:ext cx="702" cy="185"/>
            </a:xfrm>
            <a:prstGeom prst="rect">
              <a:avLst/>
            </a:prstGeom>
            <a:solidFill>
              <a:schemeClr val="bg1"/>
            </a:solidFill>
            <a:ln w="28575" algn="ctr">
              <a:solidFill>
                <a:srgbClr val="3367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US" altLang="en-US" sz="800"/>
                <a:t>Provide Learning Delivery</a:t>
              </a:r>
            </a:p>
          </p:txBody>
        </p:sp>
        <p:sp>
          <p:nvSpPr>
            <p:cNvPr id="2383906" name="Rectangle 34">
              <a:hlinkClick r:id="" action="ppaction://noaction"/>
              <a:extLst>
                <a:ext uri="{FF2B5EF4-FFF2-40B4-BE49-F238E27FC236}">
                  <a16:creationId xmlns:a16="http://schemas.microsoft.com/office/drawing/2014/main" id="{DAD8775E-03F7-487F-BCDD-8D79B651F946}"/>
                </a:ext>
              </a:extLst>
            </p:cNvPr>
            <p:cNvSpPr>
              <a:spLocks noChangeArrowheads="1"/>
            </p:cNvSpPr>
            <p:nvPr/>
          </p:nvSpPr>
          <p:spPr bwMode="auto">
            <a:xfrm>
              <a:off x="4229" y="3599"/>
              <a:ext cx="702" cy="255"/>
            </a:xfrm>
            <a:prstGeom prst="rect">
              <a:avLst/>
            </a:prstGeom>
            <a:solidFill>
              <a:schemeClr val="bg1"/>
            </a:solidFill>
            <a:ln w="28575" algn="ctr">
              <a:solidFill>
                <a:srgbClr val="3367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Tx/>
                <a:buChar char="•"/>
              </a:pPr>
              <a:r>
                <a:rPr lang="en-US" altLang="en-US" sz="800"/>
                <a:t>Manage infrastructure and sourcing</a:t>
              </a:r>
            </a:p>
          </p:txBody>
        </p:sp>
        <p:sp>
          <p:nvSpPr>
            <p:cNvPr id="2383907" name="Rectangle 35">
              <a:hlinkClick r:id="" action="ppaction://noaction"/>
              <a:extLst>
                <a:ext uri="{FF2B5EF4-FFF2-40B4-BE49-F238E27FC236}">
                  <a16:creationId xmlns:a16="http://schemas.microsoft.com/office/drawing/2014/main" id="{86D50A44-894A-4636-B823-790136DA2730}"/>
                </a:ext>
              </a:extLst>
            </p:cNvPr>
            <p:cNvSpPr>
              <a:spLocks noChangeArrowheads="1"/>
            </p:cNvSpPr>
            <p:nvPr/>
          </p:nvSpPr>
          <p:spPr bwMode="auto">
            <a:xfrm>
              <a:off x="4229" y="3831"/>
              <a:ext cx="702" cy="185"/>
            </a:xfrm>
            <a:prstGeom prst="rect">
              <a:avLst/>
            </a:prstGeom>
            <a:solidFill>
              <a:schemeClr val="bg1"/>
            </a:solidFill>
            <a:ln w="28575" algn="ctr">
              <a:solidFill>
                <a:srgbClr val="3367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US" altLang="en-US" sz="800"/>
                <a:t>Process Assessment &amp; Certifications</a:t>
              </a:r>
            </a:p>
          </p:txBody>
        </p:sp>
      </p:grpSp>
      <p:grpSp>
        <p:nvGrpSpPr>
          <p:cNvPr id="2383960" name="Group 88">
            <a:extLst>
              <a:ext uri="{FF2B5EF4-FFF2-40B4-BE49-F238E27FC236}">
                <a16:creationId xmlns:a16="http://schemas.microsoft.com/office/drawing/2014/main" id="{D53A053F-0C7C-4EA4-8398-704589FD0597}"/>
              </a:ext>
            </a:extLst>
          </p:cNvPr>
          <p:cNvGrpSpPr>
            <a:grpSpLocks/>
          </p:cNvGrpSpPr>
          <p:nvPr/>
        </p:nvGrpSpPr>
        <p:grpSpPr bwMode="auto">
          <a:xfrm>
            <a:off x="2354263" y="890588"/>
            <a:ext cx="1193800" cy="5549900"/>
            <a:chOff x="523" y="561"/>
            <a:chExt cx="752" cy="3496"/>
          </a:xfrm>
        </p:grpSpPr>
        <p:sp>
          <p:nvSpPr>
            <p:cNvPr id="2383878" name="Rectangle 6">
              <a:hlinkClick r:id="rId3" action="ppaction://hlinksldjump"/>
              <a:extLst>
                <a:ext uri="{FF2B5EF4-FFF2-40B4-BE49-F238E27FC236}">
                  <a16:creationId xmlns:a16="http://schemas.microsoft.com/office/drawing/2014/main" id="{0BA94D14-71E8-49C8-9194-B1F4E7BB2A3D}"/>
                </a:ext>
              </a:extLst>
            </p:cNvPr>
            <p:cNvSpPr>
              <a:spLocks noChangeArrowheads="1"/>
            </p:cNvSpPr>
            <p:nvPr/>
          </p:nvSpPr>
          <p:spPr bwMode="gray">
            <a:xfrm>
              <a:off x="523" y="561"/>
              <a:ext cx="752" cy="3496"/>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54000" rIns="45720" bIns="54000"/>
            <a:lstStyle>
              <a:lvl1pPr algn="l">
                <a:spcBef>
                  <a:spcPct val="0"/>
                </a:spcBef>
                <a:defRPr>
                  <a:solidFill>
                    <a:schemeClr val="tx1"/>
                  </a:solidFill>
                  <a:latin typeface="Arial" panose="020B0604020202020204" pitchFamily="34" charset="0"/>
                  <a:cs typeface="Arial" panose="020B0604020202020204" pitchFamily="34" charset="0"/>
                </a:defRPr>
              </a:lvl1pPr>
              <a:lvl2pPr marL="293688" indent="-114300"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0" hangingPunct="0">
                <a:spcBef>
                  <a:spcPct val="10000"/>
                </a:spcBef>
              </a:pPr>
              <a:r>
                <a:rPr lang="en-US" altLang="en-US" sz="1000" b="1" dirty="0"/>
                <a:t>HR Planning, Governance, Initiatives </a:t>
              </a:r>
              <a:br>
                <a:rPr lang="en-US" altLang="en-US" sz="1000" b="1" dirty="0"/>
              </a:br>
              <a:r>
                <a:rPr lang="en-US" altLang="en-US" sz="1000" b="1" dirty="0"/>
                <a:t>&amp; Programs</a:t>
              </a:r>
            </a:p>
          </p:txBody>
        </p:sp>
        <p:sp>
          <p:nvSpPr>
            <p:cNvPr id="2383879" name="Rectangle 7">
              <a:hlinkClick r:id="" action="ppaction://noaction"/>
              <a:extLst>
                <a:ext uri="{FF2B5EF4-FFF2-40B4-BE49-F238E27FC236}">
                  <a16:creationId xmlns:a16="http://schemas.microsoft.com/office/drawing/2014/main" id="{863A5614-F49E-4E19-8BEE-E5326E700744}"/>
                </a:ext>
              </a:extLst>
            </p:cNvPr>
            <p:cNvSpPr>
              <a:spLocks noChangeArrowheads="1"/>
            </p:cNvSpPr>
            <p:nvPr/>
          </p:nvSpPr>
          <p:spPr bwMode="auto">
            <a:xfrm>
              <a:off x="541" y="1658"/>
              <a:ext cx="711" cy="255"/>
            </a:xfrm>
            <a:prstGeom prst="rect">
              <a:avLst/>
            </a:prstGeom>
            <a:solidFill>
              <a:schemeClr val="bg1"/>
            </a:solidFill>
            <a:ln w="28575" algn="ctr">
              <a:solidFill>
                <a:srgbClr val="76804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US" altLang="en-US" sz="800"/>
                <a:t>Manage &amp; control HR Function &amp; Performance</a:t>
              </a:r>
            </a:p>
          </p:txBody>
        </p:sp>
        <p:sp>
          <p:nvSpPr>
            <p:cNvPr id="2383880" name="Rectangle 8">
              <a:hlinkClick r:id="" action="ppaction://noaction"/>
              <a:extLst>
                <a:ext uri="{FF2B5EF4-FFF2-40B4-BE49-F238E27FC236}">
                  <a16:creationId xmlns:a16="http://schemas.microsoft.com/office/drawing/2014/main" id="{416BBFF1-2F41-4051-BED7-E25033107465}"/>
                </a:ext>
              </a:extLst>
            </p:cNvPr>
            <p:cNvSpPr>
              <a:spLocks noChangeArrowheads="1"/>
            </p:cNvSpPr>
            <p:nvPr/>
          </p:nvSpPr>
          <p:spPr bwMode="auto">
            <a:xfrm>
              <a:off x="541" y="3782"/>
              <a:ext cx="711" cy="185"/>
            </a:xfrm>
            <a:prstGeom prst="rect">
              <a:avLst/>
            </a:prstGeom>
            <a:solidFill>
              <a:schemeClr val="bg1"/>
            </a:solidFill>
            <a:ln w="28575" algn="ctr">
              <a:solidFill>
                <a:srgbClr val="3367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US" altLang="en-US" sz="800"/>
                <a:t>Administer &amp; manage facilities and security</a:t>
              </a:r>
            </a:p>
          </p:txBody>
        </p:sp>
        <p:sp>
          <p:nvSpPr>
            <p:cNvPr id="2383888" name="Rectangle 16">
              <a:hlinkClick r:id="" action="ppaction://noaction"/>
              <a:extLst>
                <a:ext uri="{FF2B5EF4-FFF2-40B4-BE49-F238E27FC236}">
                  <a16:creationId xmlns:a16="http://schemas.microsoft.com/office/drawing/2014/main" id="{AFDB0548-C531-47AC-B20C-ECF0FD57828E}"/>
                </a:ext>
              </a:extLst>
            </p:cNvPr>
            <p:cNvSpPr>
              <a:spLocks noChangeArrowheads="1"/>
            </p:cNvSpPr>
            <p:nvPr/>
          </p:nvSpPr>
          <p:spPr bwMode="auto">
            <a:xfrm>
              <a:off x="541" y="1292"/>
              <a:ext cx="711" cy="185"/>
            </a:xfrm>
            <a:prstGeom prst="rect">
              <a:avLst/>
            </a:prstGeom>
            <a:solidFill>
              <a:schemeClr val="bg1"/>
            </a:solidFill>
            <a:ln w="28575" algn="ctr">
              <a:solidFill>
                <a:srgbClr val="BE5F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US" altLang="en-US" sz="800"/>
                <a:t>Develop HR Policies </a:t>
              </a:r>
              <a:br>
                <a:rPr lang="en-US" altLang="en-US" sz="800"/>
              </a:br>
              <a:r>
                <a:rPr lang="en-US" altLang="en-US" sz="800"/>
                <a:t>&amp; Procedures</a:t>
              </a:r>
            </a:p>
          </p:txBody>
        </p:sp>
        <p:sp>
          <p:nvSpPr>
            <p:cNvPr id="2383889" name="Rectangle 17">
              <a:hlinkClick r:id="" action="ppaction://noaction"/>
              <a:extLst>
                <a:ext uri="{FF2B5EF4-FFF2-40B4-BE49-F238E27FC236}">
                  <a16:creationId xmlns:a16="http://schemas.microsoft.com/office/drawing/2014/main" id="{E979FE5D-3124-4A8F-BC46-C2B5B8F32CC5}"/>
                </a:ext>
              </a:extLst>
            </p:cNvPr>
            <p:cNvSpPr>
              <a:spLocks noChangeArrowheads="1"/>
            </p:cNvSpPr>
            <p:nvPr/>
          </p:nvSpPr>
          <p:spPr bwMode="auto">
            <a:xfrm>
              <a:off x="541" y="3033"/>
              <a:ext cx="711" cy="185"/>
            </a:xfrm>
            <a:prstGeom prst="rect">
              <a:avLst/>
            </a:prstGeom>
            <a:solidFill>
              <a:schemeClr val="bg1"/>
            </a:solidFill>
            <a:ln w="28575" algn="ctr">
              <a:solidFill>
                <a:srgbClr val="76804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US" altLang="en-US" sz="800"/>
                <a:t>Manage regulatory requirements</a:t>
              </a:r>
            </a:p>
          </p:txBody>
        </p:sp>
        <p:sp>
          <p:nvSpPr>
            <p:cNvPr id="2383890" name="Rectangle 18">
              <a:hlinkClick r:id="" action="ppaction://noaction"/>
              <a:extLst>
                <a:ext uri="{FF2B5EF4-FFF2-40B4-BE49-F238E27FC236}">
                  <a16:creationId xmlns:a16="http://schemas.microsoft.com/office/drawing/2014/main" id="{1F2EAA66-265F-415E-9643-B11168D88858}"/>
                </a:ext>
              </a:extLst>
            </p:cNvPr>
            <p:cNvSpPr>
              <a:spLocks noChangeArrowheads="1"/>
            </p:cNvSpPr>
            <p:nvPr/>
          </p:nvSpPr>
          <p:spPr bwMode="auto">
            <a:xfrm>
              <a:off x="541" y="1906"/>
              <a:ext cx="711" cy="116"/>
            </a:xfrm>
            <a:prstGeom prst="rect">
              <a:avLst/>
            </a:prstGeom>
            <a:solidFill>
              <a:schemeClr val="bg1"/>
            </a:solidFill>
            <a:ln w="28575" algn="ctr">
              <a:solidFill>
                <a:srgbClr val="76804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US" altLang="en-US" sz="800"/>
                <a:t>Manage Vendors</a:t>
              </a:r>
            </a:p>
          </p:txBody>
        </p:sp>
        <p:sp>
          <p:nvSpPr>
            <p:cNvPr id="2383891" name="Rectangle 19">
              <a:hlinkClick r:id="" action="ppaction://noaction"/>
              <a:extLst>
                <a:ext uri="{FF2B5EF4-FFF2-40B4-BE49-F238E27FC236}">
                  <a16:creationId xmlns:a16="http://schemas.microsoft.com/office/drawing/2014/main" id="{603A9B48-2868-4BDC-BBB5-5540B015DD9B}"/>
                </a:ext>
              </a:extLst>
            </p:cNvPr>
            <p:cNvSpPr>
              <a:spLocks noChangeArrowheads="1"/>
            </p:cNvSpPr>
            <p:nvPr/>
          </p:nvSpPr>
          <p:spPr bwMode="auto">
            <a:xfrm>
              <a:off x="541" y="2051"/>
              <a:ext cx="711" cy="185"/>
            </a:xfrm>
            <a:prstGeom prst="rect">
              <a:avLst/>
            </a:prstGeom>
            <a:solidFill>
              <a:schemeClr val="bg1"/>
            </a:solidFill>
            <a:ln w="28575" algn="ctr">
              <a:solidFill>
                <a:srgbClr val="76804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US" altLang="en-US" sz="800"/>
                <a:t>Manage M&amp;A and divestitures</a:t>
              </a:r>
            </a:p>
          </p:txBody>
        </p:sp>
        <p:sp>
          <p:nvSpPr>
            <p:cNvPr id="2383892" name="Rectangle 20">
              <a:hlinkClick r:id="" action="ppaction://noaction"/>
              <a:extLst>
                <a:ext uri="{FF2B5EF4-FFF2-40B4-BE49-F238E27FC236}">
                  <a16:creationId xmlns:a16="http://schemas.microsoft.com/office/drawing/2014/main" id="{6969E9AC-71E1-4B2E-A83D-8E1393E35BBF}"/>
                </a:ext>
              </a:extLst>
            </p:cNvPr>
            <p:cNvSpPr>
              <a:spLocks noChangeArrowheads="1"/>
            </p:cNvSpPr>
            <p:nvPr/>
          </p:nvSpPr>
          <p:spPr bwMode="auto">
            <a:xfrm>
              <a:off x="541" y="2459"/>
              <a:ext cx="711" cy="185"/>
            </a:xfrm>
            <a:prstGeom prst="rect">
              <a:avLst/>
            </a:prstGeom>
            <a:solidFill>
              <a:schemeClr val="bg1"/>
            </a:solidFill>
            <a:ln w="28575" algn="ctr">
              <a:solidFill>
                <a:srgbClr val="76804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US" altLang="en-US" sz="800"/>
                <a:t>Manage Industrial / Employee relations</a:t>
              </a:r>
            </a:p>
          </p:txBody>
        </p:sp>
        <p:sp>
          <p:nvSpPr>
            <p:cNvPr id="2383893" name="Rectangle 21">
              <a:hlinkClick r:id="" action="ppaction://noaction"/>
              <a:extLst>
                <a:ext uri="{FF2B5EF4-FFF2-40B4-BE49-F238E27FC236}">
                  <a16:creationId xmlns:a16="http://schemas.microsoft.com/office/drawing/2014/main" id="{3FE1C057-0597-488F-A6C6-7B9E36FDB72A}"/>
                </a:ext>
              </a:extLst>
            </p:cNvPr>
            <p:cNvSpPr>
              <a:spLocks noChangeArrowheads="1"/>
            </p:cNvSpPr>
            <p:nvPr/>
          </p:nvSpPr>
          <p:spPr bwMode="auto">
            <a:xfrm>
              <a:off x="541" y="2263"/>
              <a:ext cx="711" cy="185"/>
            </a:xfrm>
            <a:prstGeom prst="rect">
              <a:avLst/>
            </a:prstGeom>
            <a:solidFill>
              <a:schemeClr val="bg1"/>
            </a:solidFill>
            <a:ln w="28575" algn="ctr">
              <a:solidFill>
                <a:srgbClr val="76804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US" altLang="en-US" sz="800"/>
                <a:t>Manage external relations</a:t>
              </a:r>
            </a:p>
          </p:txBody>
        </p:sp>
        <p:sp>
          <p:nvSpPr>
            <p:cNvPr id="2383894" name="Rectangle 22">
              <a:hlinkClick r:id="" action="ppaction://noaction"/>
              <a:extLst>
                <a:ext uri="{FF2B5EF4-FFF2-40B4-BE49-F238E27FC236}">
                  <a16:creationId xmlns:a16="http://schemas.microsoft.com/office/drawing/2014/main" id="{1AFF37A0-E105-4500-8F8B-317A7C9B6F18}"/>
                </a:ext>
              </a:extLst>
            </p:cNvPr>
            <p:cNvSpPr>
              <a:spLocks noChangeArrowheads="1"/>
            </p:cNvSpPr>
            <p:nvPr/>
          </p:nvSpPr>
          <p:spPr bwMode="auto">
            <a:xfrm>
              <a:off x="541" y="2835"/>
              <a:ext cx="711" cy="185"/>
            </a:xfrm>
            <a:prstGeom prst="rect">
              <a:avLst/>
            </a:prstGeom>
            <a:solidFill>
              <a:schemeClr val="bg1"/>
            </a:solidFill>
            <a:ln w="28575" algn="ctr">
              <a:solidFill>
                <a:srgbClr val="76804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US" altLang="en-US" sz="800"/>
                <a:t>Manage initiatives </a:t>
              </a:r>
              <a:br>
                <a:rPr lang="en-US" altLang="en-US" sz="800"/>
              </a:br>
              <a:r>
                <a:rPr lang="en-US" altLang="en-US" sz="800"/>
                <a:t>&amp; programs</a:t>
              </a:r>
            </a:p>
          </p:txBody>
        </p:sp>
        <p:sp>
          <p:nvSpPr>
            <p:cNvPr id="2383895" name="Rectangle 23">
              <a:hlinkClick r:id="" action="ppaction://noaction"/>
              <a:extLst>
                <a:ext uri="{FF2B5EF4-FFF2-40B4-BE49-F238E27FC236}">
                  <a16:creationId xmlns:a16="http://schemas.microsoft.com/office/drawing/2014/main" id="{E15FF4A1-38A1-4DC4-A6D5-171B342DAADA}"/>
                </a:ext>
              </a:extLst>
            </p:cNvPr>
            <p:cNvSpPr>
              <a:spLocks noChangeArrowheads="1"/>
            </p:cNvSpPr>
            <p:nvPr/>
          </p:nvSpPr>
          <p:spPr bwMode="auto">
            <a:xfrm>
              <a:off x="541" y="2647"/>
              <a:ext cx="711" cy="185"/>
            </a:xfrm>
            <a:prstGeom prst="rect">
              <a:avLst/>
            </a:prstGeom>
            <a:solidFill>
              <a:schemeClr val="bg1"/>
            </a:solidFill>
            <a:ln w="28575" algn="ctr">
              <a:solidFill>
                <a:srgbClr val="76804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US" altLang="en-US" sz="800"/>
                <a:t>Manage Health </a:t>
              </a:r>
              <a:br>
                <a:rPr lang="en-US" altLang="en-US" sz="800"/>
              </a:br>
              <a:r>
                <a:rPr lang="en-US" altLang="en-US" sz="800"/>
                <a:t>&amp; Safety</a:t>
              </a:r>
            </a:p>
          </p:txBody>
        </p:sp>
        <p:sp>
          <p:nvSpPr>
            <p:cNvPr id="2383908" name="Rectangle 36">
              <a:hlinkClick r:id="" action="ppaction://noaction"/>
              <a:extLst>
                <a:ext uri="{FF2B5EF4-FFF2-40B4-BE49-F238E27FC236}">
                  <a16:creationId xmlns:a16="http://schemas.microsoft.com/office/drawing/2014/main" id="{AD68BD62-0611-46CA-A0FD-71C9CE7F8F2E}"/>
                </a:ext>
              </a:extLst>
            </p:cNvPr>
            <p:cNvSpPr>
              <a:spLocks noChangeArrowheads="1"/>
            </p:cNvSpPr>
            <p:nvPr/>
          </p:nvSpPr>
          <p:spPr bwMode="auto">
            <a:xfrm>
              <a:off x="541" y="1026"/>
              <a:ext cx="711" cy="255"/>
            </a:xfrm>
            <a:prstGeom prst="rect">
              <a:avLst/>
            </a:prstGeom>
            <a:solidFill>
              <a:schemeClr val="bg1"/>
            </a:solidFill>
            <a:ln w="28575" algn="ctr">
              <a:solidFill>
                <a:srgbClr val="BE5F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AU" altLang="en-US" sz="800"/>
                <a:t>Create and manage HC Strategy &amp; planning</a:t>
              </a:r>
            </a:p>
          </p:txBody>
        </p:sp>
      </p:grpSp>
      <p:grpSp>
        <p:nvGrpSpPr>
          <p:cNvPr id="2383963" name="Group 91">
            <a:extLst>
              <a:ext uri="{FF2B5EF4-FFF2-40B4-BE49-F238E27FC236}">
                <a16:creationId xmlns:a16="http://schemas.microsoft.com/office/drawing/2014/main" id="{476A97B2-5543-477E-AC97-F203A828E405}"/>
              </a:ext>
            </a:extLst>
          </p:cNvPr>
          <p:cNvGrpSpPr>
            <a:grpSpLocks/>
          </p:cNvGrpSpPr>
          <p:nvPr/>
        </p:nvGrpSpPr>
        <p:grpSpPr bwMode="auto">
          <a:xfrm>
            <a:off x="7046914" y="887413"/>
            <a:ext cx="1106487" cy="5549900"/>
            <a:chOff x="3479" y="559"/>
            <a:chExt cx="697" cy="3496"/>
          </a:xfrm>
        </p:grpSpPr>
        <p:sp>
          <p:nvSpPr>
            <p:cNvPr id="2383881" name="Rectangle 9">
              <a:hlinkClick r:id="rId3" action="ppaction://hlinksldjump"/>
              <a:extLst>
                <a:ext uri="{FF2B5EF4-FFF2-40B4-BE49-F238E27FC236}">
                  <a16:creationId xmlns:a16="http://schemas.microsoft.com/office/drawing/2014/main" id="{28FD9A8E-8FEB-4A63-8465-55EBB96E51B7}"/>
                </a:ext>
              </a:extLst>
            </p:cNvPr>
            <p:cNvSpPr>
              <a:spLocks noChangeArrowheads="1"/>
            </p:cNvSpPr>
            <p:nvPr/>
          </p:nvSpPr>
          <p:spPr bwMode="gray">
            <a:xfrm>
              <a:off x="3479" y="559"/>
              <a:ext cx="697" cy="3496"/>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54000" rIns="45720" bIns="54000"/>
            <a:lstStyle>
              <a:lvl1pPr algn="l">
                <a:spcBef>
                  <a:spcPct val="0"/>
                </a:spcBef>
                <a:defRPr>
                  <a:solidFill>
                    <a:schemeClr val="tx1"/>
                  </a:solidFill>
                  <a:latin typeface="Arial" panose="020B0604020202020204" pitchFamily="34" charset="0"/>
                  <a:cs typeface="Arial" panose="020B0604020202020204" pitchFamily="34" charset="0"/>
                </a:defRPr>
              </a:lvl1pPr>
              <a:lvl2pPr marL="293688" indent="-114300"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0" hangingPunct="0">
                <a:spcBef>
                  <a:spcPct val="45000"/>
                </a:spcBef>
              </a:pPr>
              <a:r>
                <a:rPr lang="en-US" altLang="en-US" sz="1000" b="1"/>
                <a:t>Workforce Planning </a:t>
              </a:r>
              <a:br>
                <a:rPr lang="en-US" altLang="en-US" sz="1000" b="1"/>
              </a:br>
              <a:endParaRPr lang="en-US" altLang="en-US" sz="1000" b="1"/>
            </a:p>
          </p:txBody>
        </p:sp>
        <p:sp>
          <p:nvSpPr>
            <p:cNvPr id="2383915" name="Rectangle 43">
              <a:hlinkClick r:id="" action="ppaction://noaction"/>
              <a:extLst>
                <a:ext uri="{FF2B5EF4-FFF2-40B4-BE49-F238E27FC236}">
                  <a16:creationId xmlns:a16="http://schemas.microsoft.com/office/drawing/2014/main" id="{997D1CE4-7BAC-44B7-B4C8-4F10F63DC07B}"/>
                </a:ext>
              </a:extLst>
            </p:cNvPr>
            <p:cNvSpPr>
              <a:spLocks noChangeArrowheads="1"/>
            </p:cNvSpPr>
            <p:nvPr/>
          </p:nvSpPr>
          <p:spPr bwMode="auto">
            <a:xfrm>
              <a:off x="3488" y="1010"/>
              <a:ext cx="673" cy="255"/>
            </a:xfrm>
            <a:prstGeom prst="rect">
              <a:avLst/>
            </a:prstGeom>
            <a:solidFill>
              <a:schemeClr val="bg1"/>
            </a:solidFill>
            <a:ln w="28575" algn="ctr">
              <a:solidFill>
                <a:srgbClr val="BE5F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72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AU" altLang="en-US" sz="800"/>
                <a:t>LT Operational Labour Demand Forecasting</a:t>
              </a:r>
            </a:p>
          </p:txBody>
        </p:sp>
        <p:sp>
          <p:nvSpPr>
            <p:cNvPr id="2383916" name="Rectangle 44">
              <a:hlinkClick r:id="" action="ppaction://noaction"/>
              <a:extLst>
                <a:ext uri="{FF2B5EF4-FFF2-40B4-BE49-F238E27FC236}">
                  <a16:creationId xmlns:a16="http://schemas.microsoft.com/office/drawing/2014/main" id="{76B3B1D9-B2DE-4761-BE38-6E6B44BA3960}"/>
                </a:ext>
              </a:extLst>
            </p:cNvPr>
            <p:cNvSpPr>
              <a:spLocks noChangeArrowheads="1"/>
            </p:cNvSpPr>
            <p:nvPr/>
          </p:nvSpPr>
          <p:spPr bwMode="auto">
            <a:xfrm>
              <a:off x="3488" y="1828"/>
              <a:ext cx="680" cy="185"/>
            </a:xfrm>
            <a:prstGeom prst="rect">
              <a:avLst/>
            </a:prstGeom>
            <a:solidFill>
              <a:schemeClr val="bg1"/>
            </a:solidFill>
            <a:ln w="28575" algn="ctr">
              <a:solidFill>
                <a:srgbClr val="76804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AU" altLang="en-US" sz="800"/>
                <a:t>Manage Workforce Analytics</a:t>
              </a:r>
            </a:p>
          </p:txBody>
        </p:sp>
        <p:sp>
          <p:nvSpPr>
            <p:cNvPr id="2383917" name="Rectangle 45">
              <a:hlinkClick r:id="" action="ppaction://noaction"/>
              <a:extLst>
                <a:ext uri="{FF2B5EF4-FFF2-40B4-BE49-F238E27FC236}">
                  <a16:creationId xmlns:a16="http://schemas.microsoft.com/office/drawing/2014/main" id="{6B8F0636-0B12-4153-82B8-92C0BF8B8DE0}"/>
                </a:ext>
              </a:extLst>
            </p:cNvPr>
            <p:cNvSpPr>
              <a:spLocks noChangeArrowheads="1"/>
            </p:cNvSpPr>
            <p:nvPr/>
          </p:nvSpPr>
          <p:spPr bwMode="auto">
            <a:xfrm>
              <a:off x="3488" y="1286"/>
              <a:ext cx="673" cy="185"/>
            </a:xfrm>
            <a:prstGeom prst="rect">
              <a:avLst/>
            </a:prstGeom>
            <a:solidFill>
              <a:schemeClr val="bg1"/>
            </a:solidFill>
            <a:ln w="28575" algn="ctr">
              <a:solidFill>
                <a:srgbClr val="BE5F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72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AU" altLang="en-US" sz="800"/>
                <a:t>Workforce Financial Planning/Budgeting</a:t>
              </a:r>
            </a:p>
          </p:txBody>
        </p:sp>
        <p:sp>
          <p:nvSpPr>
            <p:cNvPr id="2383918" name="Rectangle 46">
              <a:hlinkClick r:id="" action="ppaction://noaction"/>
              <a:extLst>
                <a:ext uri="{FF2B5EF4-FFF2-40B4-BE49-F238E27FC236}">
                  <a16:creationId xmlns:a16="http://schemas.microsoft.com/office/drawing/2014/main" id="{9C4678A3-DB15-4310-81C9-C7AB04690621}"/>
                </a:ext>
              </a:extLst>
            </p:cNvPr>
            <p:cNvSpPr>
              <a:spLocks noChangeArrowheads="1"/>
            </p:cNvSpPr>
            <p:nvPr/>
          </p:nvSpPr>
          <p:spPr bwMode="auto">
            <a:xfrm>
              <a:off x="3488" y="3823"/>
              <a:ext cx="673" cy="185"/>
            </a:xfrm>
            <a:prstGeom prst="rect">
              <a:avLst/>
            </a:prstGeom>
            <a:solidFill>
              <a:schemeClr val="bg1"/>
            </a:solidFill>
            <a:ln w="28575" algn="ctr">
              <a:solidFill>
                <a:srgbClr val="3367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Tx/>
                <a:buChar char="•"/>
              </a:pPr>
              <a:r>
                <a:rPr lang="en-AU" altLang="en-US" sz="800"/>
                <a:t>Manage Time and Attendance</a:t>
              </a:r>
            </a:p>
          </p:txBody>
        </p:sp>
        <p:sp>
          <p:nvSpPr>
            <p:cNvPr id="2383919" name="Rectangle 47">
              <a:hlinkClick r:id="" action="ppaction://noaction"/>
              <a:extLst>
                <a:ext uri="{FF2B5EF4-FFF2-40B4-BE49-F238E27FC236}">
                  <a16:creationId xmlns:a16="http://schemas.microsoft.com/office/drawing/2014/main" id="{3C5399A4-0BDA-4894-8B78-882EA924281D}"/>
                </a:ext>
              </a:extLst>
            </p:cNvPr>
            <p:cNvSpPr>
              <a:spLocks noChangeArrowheads="1"/>
            </p:cNvSpPr>
            <p:nvPr/>
          </p:nvSpPr>
          <p:spPr bwMode="auto">
            <a:xfrm>
              <a:off x="3488" y="3541"/>
              <a:ext cx="673" cy="255"/>
            </a:xfrm>
            <a:prstGeom prst="rect">
              <a:avLst/>
            </a:prstGeom>
            <a:solidFill>
              <a:schemeClr val="bg1"/>
            </a:solidFill>
            <a:ln w="28575" algn="ctr">
              <a:solidFill>
                <a:srgbClr val="3367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Tx/>
                <a:buChar char="•"/>
              </a:pPr>
              <a:r>
                <a:rPr lang="en-AU" altLang="en-US" sz="800"/>
                <a:t>Day of Operations Labour Deployment (&amp; Optimization)</a:t>
              </a:r>
            </a:p>
          </p:txBody>
        </p:sp>
        <p:sp>
          <p:nvSpPr>
            <p:cNvPr id="2383920" name="Rectangle 48">
              <a:hlinkClick r:id="" action="ppaction://noaction"/>
              <a:extLst>
                <a:ext uri="{FF2B5EF4-FFF2-40B4-BE49-F238E27FC236}">
                  <a16:creationId xmlns:a16="http://schemas.microsoft.com/office/drawing/2014/main" id="{4FB7D612-9385-40F6-A4B2-14AEC1472BB4}"/>
                </a:ext>
              </a:extLst>
            </p:cNvPr>
            <p:cNvSpPr>
              <a:spLocks noChangeArrowheads="1"/>
            </p:cNvSpPr>
            <p:nvPr/>
          </p:nvSpPr>
          <p:spPr bwMode="auto">
            <a:xfrm>
              <a:off x="3488" y="3266"/>
              <a:ext cx="673" cy="255"/>
            </a:xfrm>
            <a:prstGeom prst="rect">
              <a:avLst/>
            </a:prstGeom>
            <a:solidFill>
              <a:schemeClr val="bg1"/>
            </a:solidFill>
            <a:ln w="28575" algn="ctr">
              <a:solidFill>
                <a:srgbClr val="3367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Tx/>
                <a:buChar char="•"/>
              </a:pPr>
              <a:r>
                <a:rPr lang="en-AU" altLang="en-US" sz="800"/>
                <a:t>Workforce Deployment (Optimization)</a:t>
              </a:r>
            </a:p>
          </p:txBody>
        </p:sp>
        <p:sp>
          <p:nvSpPr>
            <p:cNvPr id="2383921" name="Rectangle 49">
              <a:hlinkClick r:id="" action="ppaction://noaction"/>
              <a:extLst>
                <a:ext uri="{FF2B5EF4-FFF2-40B4-BE49-F238E27FC236}">
                  <a16:creationId xmlns:a16="http://schemas.microsoft.com/office/drawing/2014/main" id="{1B2913DE-17B6-4F2D-900D-EA60170C47B2}"/>
                </a:ext>
              </a:extLst>
            </p:cNvPr>
            <p:cNvSpPr>
              <a:spLocks noChangeArrowheads="1"/>
            </p:cNvSpPr>
            <p:nvPr/>
          </p:nvSpPr>
          <p:spPr bwMode="auto">
            <a:xfrm>
              <a:off x="3488" y="1500"/>
              <a:ext cx="673" cy="255"/>
            </a:xfrm>
            <a:prstGeom prst="rect">
              <a:avLst/>
            </a:prstGeom>
            <a:solidFill>
              <a:schemeClr val="bg1"/>
            </a:solidFill>
            <a:ln w="28575" algn="ctr">
              <a:solidFill>
                <a:srgbClr val="BE5F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72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AU" altLang="en-US" sz="800"/>
                <a:t>Seasonal Operations Workforce Planning</a:t>
              </a:r>
            </a:p>
          </p:txBody>
        </p:sp>
        <p:sp>
          <p:nvSpPr>
            <p:cNvPr id="2383922" name="Rectangle 50">
              <a:hlinkClick r:id="" action="ppaction://noaction"/>
              <a:extLst>
                <a:ext uri="{FF2B5EF4-FFF2-40B4-BE49-F238E27FC236}">
                  <a16:creationId xmlns:a16="http://schemas.microsoft.com/office/drawing/2014/main" id="{4CB4041A-3094-4CDE-A5D6-6579F031A641}"/>
                </a:ext>
              </a:extLst>
            </p:cNvPr>
            <p:cNvSpPr>
              <a:spLocks noChangeArrowheads="1"/>
            </p:cNvSpPr>
            <p:nvPr/>
          </p:nvSpPr>
          <p:spPr bwMode="auto">
            <a:xfrm>
              <a:off x="3488" y="2036"/>
              <a:ext cx="673" cy="185"/>
            </a:xfrm>
            <a:prstGeom prst="rect">
              <a:avLst/>
            </a:prstGeom>
            <a:solidFill>
              <a:schemeClr val="bg1"/>
            </a:solidFill>
            <a:ln w="28575" algn="ctr">
              <a:solidFill>
                <a:srgbClr val="76804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Tx/>
                <a:buChar char="•"/>
              </a:pPr>
              <a:r>
                <a:rPr lang="en-AU" altLang="en-US" sz="800"/>
                <a:t>Design &amp; Analyse WPM Process</a:t>
              </a:r>
            </a:p>
          </p:txBody>
        </p:sp>
        <p:sp>
          <p:nvSpPr>
            <p:cNvPr id="2383923" name="Rectangle 51">
              <a:hlinkClick r:id="" action="ppaction://noaction"/>
              <a:extLst>
                <a:ext uri="{FF2B5EF4-FFF2-40B4-BE49-F238E27FC236}">
                  <a16:creationId xmlns:a16="http://schemas.microsoft.com/office/drawing/2014/main" id="{64C172E0-BBC9-468D-A54C-6AD957D7DD6C}"/>
                </a:ext>
              </a:extLst>
            </p:cNvPr>
            <p:cNvSpPr>
              <a:spLocks noChangeArrowheads="1"/>
            </p:cNvSpPr>
            <p:nvPr/>
          </p:nvSpPr>
          <p:spPr bwMode="auto">
            <a:xfrm>
              <a:off x="3488" y="2244"/>
              <a:ext cx="673" cy="255"/>
            </a:xfrm>
            <a:prstGeom prst="rect">
              <a:avLst/>
            </a:prstGeom>
            <a:solidFill>
              <a:schemeClr val="bg1"/>
            </a:solidFill>
            <a:ln w="28575" algn="ctr">
              <a:solidFill>
                <a:srgbClr val="76804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Tx/>
                <a:buChar char="•"/>
              </a:pPr>
              <a:r>
                <a:rPr lang="en-AU" altLang="en-US" sz="800"/>
                <a:t>Analyse &amp; Control Workforce/Operations Performance </a:t>
              </a:r>
            </a:p>
          </p:txBody>
        </p:sp>
      </p:grpSp>
      <p:grpSp>
        <p:nvGrpSpPr>
          <p:cNvPr id="2383962" name="Group 90">
            <a:extLst>
              <a:ext uri="{FF2B5EF4-FFF2-40B4-BE49-F238E27FC236}">
                <a16:creationId xmlns:a16="http://schemas.microsoft.com/office/drawing/2014/main" id="{E0922867-CABF-43C3-AA7B-55AB6B804D6A}"/>
              </a:ext>
            </a:extLst>
          </p:cNvPr>
          <p:cNvGrpSpPr>
            <a:grpSpLocks/>
          </p:cNvGrpSpPr>
          <p:nvPr/>
        </p:nvGrpSpPr>
        <p:grpSpPr bwMode="auto">
          <a:xfrm>
            <a:off x="4738689" y="890588"/>
            <a:ext cx="2281237" cy="5548312"/>
            <a:chOff x="2025" y="561"/>
            <a:chExt cx="1437" cy="3495"/>
          </a:xfrm>
        </p:grpSpPr>
        <p:sp>
          <p:nvSpPr>
            <p:cNvPr id="2383884" name="Rectangle 12">
              <a:hlinkClick r:id="rId3" action="ppaction://hlinksldjump"/>
              <a:extLst>
                <a:ext uri="{FF2B5EF4-FFF2-40B4-BE49-F238E27FC236}">
                  <a16:creationId xmlns:a16="http://schemas.microsoft.com/office/drawing/2014/main" id="{E8CC2A83-288B-4F36-B888-503F1706C58E}"/>
                </a:ext>
              </a:extLst>
            </p:cNvPr>
            <p:cNvSpPr>
              <a:spLocks noChangeArrowheads="1"/>
            </p:cNvSpPr>
            <p:nvPr/>
          </p:nvSpPr>
          <p:spPr bwMode="gray">
            <a:xfrm>
              <a:off x="2765" y="793"/>
              <a:ext cx="697" cy="3263"/>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54000" rIns="45720" bIns="54000"/>
            <a:lstStyle>
              <a:lvl1pPr algn="l">
                <a:spcBef>
                  <a:spcPct val="0"/>
                </a:spcBef>
                <a:defRPr>
                  <a:solidFill>
                    <a:schemeClr val="tx1"/>
                  </a:solidFill>
                  <a:latin typeface="Arial" panose="020B0604020202020204" pitchFamily="34" charset="0"/>
                  <a:cs typeface="Arial" panose="020B0604020202020204" pitchFamily="34" charset="0"/>
                </a:defRPr>
              </a:lvl1pPr>
              <a:lvl2pPr marL="293688" indent="-114300"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0" hangingPunct="0">
                <a:spcBef>
                  <a:spcPct val="45000"/>
                </a:spcBef>
              </a:pPr>
              <a:r>
                <a:rPr lang="en-US" altLang="en-US" sz="1100" b="1"/>
                <a:t>Performance</a:t>
              </a:r>
            </a:p>
          </p:txBody>
        </p:sp>
        <p:sp>
          <p:nvSpPr>
            <p:cNvPr id="2383885" name="Rectangle 13">
              <a:hlinkClick r:id="" action="ppaction://noaction"/>
              <a:extLst>
                <a:ext uri="{FF2B5EF4-FFF2-40B4-BE49-F238E27FC236}">
                  <a16:creationId xmlns:a16="http://schemas.microsoft.com/office/drawing/2014/main" id="{8D8BBC1B-F37B-4B9D-B853-9517378F2650}"/>
                </a:ext>
              </a:extLst>
            </p:cNvPr>
            <p:cNvSpPr>
              <a:spLocks noChangeArrowheads="1"/>
            </p:cNvSpPr>
            <p:nvPr/>
          </p:nvSpPr>
          <p:spPr bwMode="auto">
            <a:xfrm>
              <a:off x="2783" y="1010"/>
              <a:ext cx="659" cy="255"/>
            </a:xfrm>
            <a:prstGeom prst="rect">
              <a:avLst/>
            </a:prstGeom>
            <a:solidFill>
              <a:schemeClr val="bg1"/>
            </a:solidFill>
            <a:ln w="28575" algn="ctr">
              <a:solidFill>
                <a:srgbClr val="BE5F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US" altLang="en-US" sz="800"/>
                <a:t>Performance Management Strategy</a:t>
              </a:r>
            </a:p>
          </p:txBody>
        </p:sp>
        <p:sp>
          <p:nvSpPr>
            <p:cNvPr id="2383886" name="Rectangle 14">
              <a:hlinkClick r:id="" action="ppaction://noaction"/>
              <a:extLst>
                <a:ext uri="{FF2B5EF4-FFF2-40B4-BE49-F238E27FC236}">
                  <a16:creationId xmlns:a16="http://schemas.microsoft.com/office/drawing/2014/main" id="{8CDB1DAD-1CD7-44D8-8C3A-68E53ED461F7}"/>
                </a:ext>
              </a:extLst>
            </p:cNvPr>
            <p:cNvSpPr>
              <a:spLocks noChangeArrowheads="1"/>
            </p:cNvSpPr>
            <p:nvPr/>
          </p:nvSpPr>
          <p:spPr bwMode="auto">
            <a:xfrm>
              <a:off x="2783" y="3755"/>
              <a:ext cx="660" cy="255"/>
            </a:xfrm>
            <a:prstGeom prst="rect">
              <a:avLst/>
            </a:prstGeom>
            <a:solidFill>
              <a:schemeClr val="bg1"/>
            </a:solidFill>
            <a:ln w="28575" algn="ctr">
              <a:solidFill>
                <a:srgbClr val="3367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pPr>
              <a:r>
                <a:rPr lang="en-US" altLang="en-US" sz="800"/>
                <a:t> Performance review Administration  and follow up</a:t>
              </a:r>
            </a:p>
          </p:txBody>
        </p:sp>
        <p:sp>
          <p:nvSpPr>
            <p:cNvPr id="2383887" name="Rectangle 15">
              <a:hlinkClick r:id="" action="ppaction://noaction"/>
              <a:extLst>
                <a:ext uri="{FF2B5EF4-FFF2-40B4-BE49-F238E27FC236}">
                  <a16:creationId xmlns:a16="http://schemas.microsoft.com/office/drawing/2014/main" id="{132BDD20-1ABD-4CE3-A46B-D4996085BA38}"/>
                </a:ext>
              </a:extLst>
            </p:cNvPr>
            <p:cNvSpPr>
              <a:spLocks noChangeArrowheads="1"/>
            </p:cNvSpPr>
            <p:nvPr/>
          </p:nvSpPr>
          <p:spPr bwMode="auto">
            <a:xfrm>
              <a:off x="2783" y="1292"/>
              <a:ext cx="651" cy="255"/>
            </a:xfrm>
            <a:prstGeom prst="rect">
              <a:avLst/>
            </a:prstGeom>
            <a:solidFill>
              <a:schemeClr val="bg1"/>
            </a:solidFill>
            <a:ln w="28575" algn="ctr">
              <a:solidFill>
                <a:srgbClr val="BE5F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US" altLang="en-US" sz="800"/>
                <a:t>Reward, recognition &amp; motivation strategy</a:t>
              </a:r>
            </a:p>
          </p:txBody>
        </p:sp>
        <p:sp>
          <p:nvSpPr>
            <p:cNvPr id="2383909" name="Rectangle 37">
              <a:hlinkClick r:id="rId3" action="ppaction://hlinksldjump"/>
              <a:extLst>
                <a:ext uri="{FF2B5EF4-FFF2-40B4-BE49-F238E27FC236}">
                  <a16:creationId xmlns:a16="http://schemas.microsoft.com/office/drawing/2014/main" id="{C746879A-B794-4E7A-82A6-20BCA5EE5C06}"/>
                </a:ext>
              </a:extLst>
            </p:cNvPr>
            <p:cNvSpPr>
              <a:spLocks noChangeArrowheads="1"/>
            </p:cNvSpPr>
            <p:nvPr/>
          </p:nvSpPr>
          <p:spPr bwMode="gray">
            <a:xfrm>
              <a:off x="2025" y="793"/>
              <a:ext cx="719" cy="3263"/>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54000" rIns="45720" bIns="54000"/>
            <a:lstStyle>
              <a:lvl1pPr algn="l">
                <a:spcBef>
                  <a:spcPct val="0"/>
                </a:spcBef>
                <a:defRPr>
                  <a:solidFill>
                    <a:schemeClr val="tx1"/>
                  </a:solidFill>
                  <a:latin typeface="Arial" panose="020B0604020202020204" pitchFamily="34" charset="0"/>
                  <a:cs typeface="Arial" panose="020B0604020202020204" pitchFamily="34" charset="0"/>
                </a:defRPr>
              </a:lvl1pPr>
              <a:lvl2pPr marL="293688" indent="-114300"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0" hangingPunct="0">
                <a:spcBef>
                  <a:spcPct val="45000"/>
                </a:spcBef>
              </a:pPr>
              <a:r>
                <a:rPr lang="en-US" altLang="en-US" sz="1100" b="1"/>
                <a:t>Resourcing</a:t>
              </a:r>
            </a:p>
          </p:txBody>
        </p:sp>
        <p:sp>
          <p:nvSpPr>
            <p:cNvPr id="2383910" name="Rectangle 38">
              <a:hlinkClick r:id="rId3" action="ppaction://hlinksldjump"/>
              <a:extLst>
                <a:ext uri="{FF2B5EF4-FFF2-40B4-BE49-F238E27FC236}">
                  <a16:creationId xmlns:a16="http://schemas.microsoft.com/office/drawing/2014/main" id="{A9FC34DE-A670-445E-A915-805839768586}"/>
                </a:ext>
              </a:extLst>
            </p:cNvPr>
            <p:cNvSpPr>
              <a:spLocks noChangeArrowheads="1"/>
            </p:cNvSpPr>
            <p:nvPr/>
          </p:nvSpPr>
          <p:spPr bwMode="gray">
            <a:xfrm>
              <a:off x="2035" y="561"/>
              <a:ext cx="1405" cy="207"/>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54000" rIns="45720" bIns="54000"/>
            <a:lstStyle>
              <a:lvl1pPr algn="l">
                <a:spcBef>
                  <a:spcPct val="0"/>
                </a:spcBef>
                <a:defRPr>
                  <a:solidFill>
                    <a:schemeClr val="tx1"/>
                  </a:solidFill>
                  <a:latin typeface="Arial" panose="020B0604020202020204" pitchFamily="34" charset="0"/>
                  <a:cs typeface="Arial" panose="020B0604020202020204" pitchFamily="34" charset="0"/>
                </a:defRPr>
              </a:lvl1pPr>
              <a:lvl2pPr marL="293688" indent="-114300"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0" hangingPunct="0">
                <a:spcBef>
                  <a:spcPct val="45000"/>
                </a:spcBef>
              </a:pPr>
              <a:r>
                <a:rPr lang="en-US" altLang="en-US" sz="1000" b="1"/>
                <a:t>Talent Management</a:t>
              </a:r>
            </a:p>
          </p:txBody>
        </p:sp>
        <p:sp>
          <p:nvSpPr>
            <p:cNvPr id="2383911" name="Rectangle 39">
              <a:hlinkClick r:id="" action="ppaction://noaction"/>
              <a:extLst>
                <a:ext uri="{FF2B5EF4-FFF2-40B4-BE49-F238E27FC236}">
                  <a16:creationId xmlns:a16="http://schemas.microsoft.com/office/drawing/2014/main" id="{BE0D8B2C-EC8D-4435-9C19-2C1875944935}"/>
                </a:ext>
              </a:extLst>
            </p:cNvPr>
            <p:cNvSpPr>
              <a:spLocks noChangeArrowheads="1"/>
            </p:cNvSpPr>
            <p:nvPr/>
          </p:nvSpPr>
          <p:spPr bwMode="auto">
            <a:xfrm>
              <a:off x="2053" y="3181"/>
              <a:ext cx="672" cy="185"/>
            </a:xfrm>
            <a:prstGeom prst="rect">
              <a:avLst/>
            </a:prstGeom>
            <a:solidFill>
              <a:schemeClr val="bg1"/>
            </a:solidFill>
            <a:ln w="28575" algn="ctr">
              <a:solidFill>
                <a:srgbClr val="3367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AU" altLang="en-US" sz="800"/>
                <a:t>Process Recruitment</a:t>
              </a:r>
            </a:p>
          </p:txBody>
        </p:sp>
        <p:sp>
          <p:nvSpPr>
            <p:cNvPr id="2383912" name="Rectangle 40">
              <a:hlinkClick r:id="" action="ppaction://noaction"/>
              <a:extLst>
                <a:ext uri="{FF2B5EF4-FFF2-40B4-BE49-F238E27FC236}">
                  <a16:creationId xmlns:a16="http://schemas.microsoft.com/office/drawing/2014/main" id="{B730A41F-128C-469B-941E-D0755C83047E}"/>
                </a:ext>
              </a:extLst>
            </p:cNvPr>
            <p:cNvSpPr>
              <a:spLocks noChangeArrowheads="1"/>
            </p:cNvSpPr>
            <p:nvPr/>
          </p:nvSpPr>
          <p:spPr bwMode="auto">
            <a:xfrm>
              <a:off x="2053" y="3391"/>
              <a:ext cx="672" cy="116"/>
            </a:xfrm>
            <a:prstGeom prst="rect">
              <a:avLst/>
            </a:prstGeom>
            <a:solidFill>
              <a:schemeClr val="bg1"/>
            </a:solidFill>
            <a:ln w="28575" algn="ctr">
              <a:solidFill>
                <a:srgbClr val="3367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AU" altLang="en-US" sz="800"/>
                <a:t>Process Transfer</a:t>
              </a:r>
            </a:p>
          </p:txBody>
        </p:sp>
        <p:sp>
          <p:nvSpPr>
            <p:cNvPr id="2383913" name="Rectangle 41">
              <a:hlinkClick r:id="" action="ppaction://noaction"/>
              <a:extLst>
                <a:ext uri="{FF2B5EF4-FFF2-40B4-BE49-F238E27FC236}">
                  <a16:creationId xmlns:a16="http://schemas.microsoft.com/office/drawing/2014/main" id="{4554BA88-A98C-4E23-9A6C-00B0614F54F4}"/>
                </a:ext>
              </a:extLst>
            </p:cNvPr>
            <p:cNvSpPr>
              <a:spLocks noChangeArrowheads="1"/>
            </p:cNvSpPr>
            <p:nvPr/>
          </p:nvSpPr>
          <p:spPr bwMode="auto">
            <a:xfrm>
              <a:off x="2053" y="3747"/>
              <a:ext cx="672" cy="255"/>
            </a:xfrm>
            <a:prstGeom prst="rect">
              <a:avLst/>
            </a:prstGeom>
            <a:solidFill>
              <a:schemeClr val="bg1"/>
            </a:solidFill>
            <a:ln w="28575" algn="ctr">
              <a:solidFill>
                <a:srgbClr val="3367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AU" altLang="en-US" sz="800"/>
                <a:t>Process &amp; Administer Expatriates</a:t>
              </a:r>
            </a:p>
          </p:txBody>
        </p:sp>
        <p:sp>
          <p:nvSpPr>
            <p:cNvPr id="2383914" name="Rectangle 42">
              <a:hlinkClick r:id="" action="ppaction://noaction"/>
              <a:extLst>
                <a:ext uri="{FF2B5EF4-FFF2-40B4-BE49-F238E27FC236}">
                  <a16:creationId xmlns:a16="http://schemas.microsoft.com/office/drawing/2014/main" id="{C6E8E8E3-B548-4444-BD5D-CCDE832F7DD2}"/>
                </a:ext>
              </a:extLst>
            </p:cNvPr>
            <p:cNvSpPr>
              <a:spLocks noChangeArrowheads="1"/>
            </p:cNvSpPr>
            <p:nvPr/>
          </p:nvSpPr>
          <p:spPr bwMode="auto">
            <a:xfrm>
              <a:off x="2053" y="3533"/>
              <a:ext cx="672" cy="185"/>
            </a:xfrm>
            <a:prstGeom prst="rect">
              <a:avLst/>
            </a:prstGeom>
            <a:solidFill>
              <a:schemeClr val="bg1"/>
            </a:solidFill>
            <a:ln w="28575" algn="ctr">
              <a:solidFill>
                <a:srgbClr val="3367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AU" altLang="en-US" sz="800"/>
                <a:t>Process Separation and Retirement</a:t>
              </a:r>
            </a:p>
          </p:txBody>
        </p:sp>
        <p:sp>
          <p:nvSpPr>
            <p:cNvPr id="2383924" name="Rectangle 52">
              <a:hlinkClick r:id="" action="ppaction://noaction"/>
              <a:extLst>
                <a:ext uri="{FF2B5EF4-FFF2-40B4-BE49-F238E27FC236}">
                  <a16:creationId xmlns:a16="http://schemas.microsoft.com/office/drawing/2014/main" id="{D4A79C60-5C9C-4F5A-9812-95AD8C530A70}"/>
                </a:ext>
              </a:extLst>
            </p:cNvPr>
            <p:cNvSpPr>
              <a:spLocks noChangeArrowheads="1"/>
            </p:cNvSpPr>
            <p:nvPr/>
          </p:nvSpPr>
          <p:spPr bwMode="auto">
            <a:xfrm>
              <a:off x="2053" y="1010"/>
              <a:ext cx="672" cy="185"/>
            </a:xfrm>
            <a:prstGeom prst="rect">
              <a:avLst/>
            </a:prstGeom>
            <a:solidFill>
              <a:schemeClr val="bg1"/>
            </a:solidFill>
            <a:ln w="28575" algn="ctr">
              <a:solidFill>
                <a:srgbClr val="BE5F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72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AU" altLang="en-US" sz="800"/>
                <a:t>Resourcing Strategy &amp; plan</a:t>
              </a:r>
            </a:p>
          </p:txBody>
        </p:sp>
        <p:sp>
          <p:nvSpPr>
            <p:cNvPr id="2383925" name="Rectangle 53">
              <a:hlinkClick r:id="" action="ppaction://noaction"/>
              <a:extLst>
                <a:ext uri="{FF2B5EF4-FFF2-40B4-BE49-F238E27FC236}">
                  <a16:creationId xmlns:a16="http://schemas.microsoft.com/office/drawing/2014/main" id="{07359DA5-338D-45F5-8F46-4CAE8A65AEF0}"/>
                </a:ext>
              </a:extLst>
            </p:cNvPr>
            <p:cNvSpPr>
              <a:spLocks noChangeArrowheads="1"/>
            </p:cNvSpPr>
            <p:nvPr/>
          </p:nvSpPr>
          <p:spPr bwMode="auto">
            <a:xfrm>
              <a:off x="2053" y="1249"/>
              <a:ext cx="676" cy="185"/>
            </a:xfrm>
            <a:prstGeom prst="rect">
              <a:avLst/>
            </a:prstGeom>
            <a:solidFill>
              <a:schemeClr val="bg1"/>
            </a:solidFill>
            <a:ln w="28575" algn="ctr">
              <a:solidFill>
                <a:srgbClr val="BE5F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72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US" altLang="en-US" sz="800"/>
                <a:t>Strategic (Re)design organization</a:t>
              </a:r>
            </a:p>
          </p:txBody>
        </p:sp>
        <p:sp>
          <p:nvSpPr>
            <p:cNvPr id="2383926" name="Rectangle 54">
              <a:hlinkClick r:id="" action="ppaction://noaction"/>
              <a:extLst>
                <a:ext uri="{FF2B5EF4-FFF2-40B4-BE49-F238E27FC236}">
                  <a16:creationId xmlns:a16="http://schemas.microsoft.com/office/drawing/2014/main" id="{AB84D2AB-0A5B-4510-A5BD-0B4F884C2CFD}"/>
                </a:ext>
              </a:extLst>
            </p:cNvPr>
            <p:cNvSpPr>
              <a:spLocks noChangeArrowheads="1"/>
            </p:cNvSpPr>
            <p:nvPr/>
          </p:nvSpPr>
          <p:spPr bwMode="auto">
            <a:xfrm>
              <a:off x="2053" y="1668"/>
              <a:ext cx="674" cy="255"/>
            </a:xfrm>
            <a:prstGeom prst="rect">
              <a:avLst/>
            </a:prstGeom>
            <a:solidFill>
              <a:schemeClr val="bg1"/>
            </a:solidFill>
            <a:ln w="28575" algn="ctr">
              <a:solidFill>
                <a:srgbClr val="76804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AU" altLang="en-US" sz="800"/>
                <a:t>Manage Workforce commitment  &amp;  retention programs </a:t>
              </a:r>
            </a:p>
          </p:txBody>
        </p:sp>
        <p:sp>
          <p:nvSpPr>
            <p:cNvPr id="2383927" name="Rectangle 55">
              <a:hlinkClick r:id="" action="ppaction://noaction"/>
              <a:extLst>
                <a:ext uri="{FF2B5EF4-FFF2-40B4-BE49-F238E27FC236}">
                  <a16:creationId xmlns:a16="http://schemas.microsoft.com/office/drawing/2014/main" id="{ABC57EA0-B66D-4BDF-8E39-500E9404DA4A}"/>
                </a:ext>
              </a:extLst>
            </p:cNvPr>
            <p:cNvSpPr>
              <a:spLocks noChangeArrowheads="1"/>
            </p:cNvSpPr>
            <p:nvPr/>
          </p:nvSpPr>
          <p:spPr bwMode="auto">
            <a:xfrm>
              <a:off x="2053" y="1951"/>
              <a:ext cx="673" cy="255"/>
            </a:xfrm>
            <a:prstGeom prst="rect">
              <a:avLst/>
            </a:prstGeom>
            <a:solidFill>
              <a:schemeClr val="bg1"/>
            </a:solidFill>
            <a:ln w="28575" algn="ctr">
              <a:solidFill>
                <a:srgbClr val="76804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AU" altLang="en-US" sz="800"/>
                <a:t>Manage Source, screen &amp; select employees </a:t>
              </a:r>
            </a:p>
          </p:txBody>
        </p:sp>
        <p:sp>
          <p:nvSpPr>
            <p:cNvPr id="2383928" name="Rectangle 56">
              <a:hlinkClick r:id="" action="ppaction://noaction"/>
              <a:extLst>
                <a:ext uri="{FF2B5EF4-FFF2-40B4-BE49-F238E27FC236}">
                  <a16:creationId xmlns:a16="http://schemas.microsoft.com/office/drawing/2014/main" id="{0D1AAB43-290C-4CD1-BAF7-E4069DB3D6F3}"/>
                </a:ext>
              </a:extLst>
            </p:cNvPr>
            <p:cNvSpPr>
              <a:spLocks noChangeArrowheads="1"/>
            </p:cNvSpPr>
            <p:nvPr/>
          </p:nvSpPr>
          <p:spPr bwMode="auto">
            <a:xfrm>
              <a:off x="2053" y="2268"/>
              <a:ext cx="672" cy="185"/>
            </a:xfrm>
            <a:prstGeom prst="rect">
              <a:avLst/>
            </a:prstGeom>
            <a:solidFill>
              <a:schemeClr val="bg1"/>
            </a:solidFill>
            <a:ln w="28575" algn="ctr">
              <a:solidFill>
                <a:srgbClr val="76804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AU" altLang="en-US" sz="800"/>
                <a:t>Manage transfers and (re) deployment</a:t>
              </a:r>
            </a:p>
          </p:txBody>
        </p:sp>
        <p:sp>
          <p:nvSpPr>
            <p:cNvPr id="2383929" name="Rectangle 57">
              <a:hlinkClick r:id="" action="ppaction://noaction"/>
              <a:extLst>
                <a:ext uri="{FF2B5EF4-FFF2-40B4-BE49-F238E27FC236}">
                  <a16:creationId xmlns:a16="http://schemas.microsoft.com/office/drawing/2014/main" id="{F6B35E3D-C5D6-443D-AA82-B7E244765B5F}"/>
                </a:ext>
              </a:extLst>
            </p:cNvPr>
            <p:cNvSpPr>
              <a:spLocks noChangeArrowheads="1"/>
            </p:cNvSpPr>
            <p:nvPr/>
          </p:nvSpPr>
          <p:spPr bwMode="auto">
            <a:xfrm>
              <a:off x="2053" y="2703"/>
              <a:ext cx="672" cy="255"/>
            </a:xfrm>
            <a:prstGeom prst="rect">
              <a:avLst/>
            </a:prstGeom>
            <a:solidFill>
              <a:schemeClr val="bg1"/>
            </a:solidFill>
            <a:ln w="28575" algn="ctr">
              <a:solidFill>
                <a:srgbClr val="76804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AU" altLang="en-US" sz="800"/>
                <a:t>Manage Expatriation </a:t>
              </a:r>
              <a:br>
                <a:rPr lang="en-AU" altLang="en-US" sz="800"/>
              </a:br>
              <a:r>
                <a:rPr lang="en-AU" altLang="en-US" sz="800"/>
                <a:t>&amp; Repatriation</a:t>
              </a:r>
            </a:p>
          </p:txBody>
        </p:sp>
        <p:sp>
          <p:nvSpPr>
            <p:cNvPr id="2383930" name="Rectangle 58">
              <a:hlinkClick r:id="" action="ppaction://noaction"/>
              <a:extLst>
                <a:ext uri="{FF2B5EF4-FFF2-40B4-BE49-F238E27FC236}">
                  <a16:creationId xmlns:a16="http://schemas.microsoft.com/office/drawing/2014/main" id="{0BA80B5F-5A71-4924-9186-40B343FF79F2}"/>
                </a:ext>
              </a:extLst>
            </p:cNvPr>
            <p:cNvSpPr>
              <a:spLocks noChangeArrowheads="1"/>
            </p:cNvSpPr>
            <p:nvPr/>
          </p:nvSpPr>
          <p:spPr bwMode="auto">
            <a:xfrm>
              <a:off x="2783" y="1705"/>
              <a:ext cx="659" cy="465"/>
            </a:xfrm>
            <a:prstGeom prst="rect">
              <a:avLst/>
            </a:prstGeom>
            <a:solidFill>
              <a:schemeClr val="bg1"/>
            </a:solidFill>
            <a:ln w="28575" algn="ctr">
              <a:solidFill>
                <a:srgbClr val="76804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Tx/>
                <a:buChar char="•"/>
              </a:pPr>
              <a:r>
                <a:rPr lang="en-US" altLang="en-US" sz="800"/>
                <a:t>Performance Management Planning &amp; Systems Administering organizational objectives</a:t>
              </a:r>
            </a:p>
          </p:txBody>
        </p:sp>
        <p:sp>
          <p:nvSpPr>
            <p:cNvPr id="2383931" name="Rectangle 59">
              <a:hlinkClick r:id="" action="ppaction://noaction"/>
              <a:extLst>
                <a:ext uri="{FF2B5EF4-FFF2-40B4-BE49-F238E27FC236}">
                  <a16:creationId xmlns:a16="http://schemas.microsoft.com/office/drawing/2014/main" id="{BF923E4B-A2DB-4C13-AF56-7D7618F8548E}"/>
                </a:ext>
              </a:extLst>
            </p:cNvPr>
            <p:cNvSpPr>
              <a:spLocks noChangeArrowheads="1"/>
            </p:cNvSpPr>
            <p:nvPr/>
          </p:nvSpPr>
          <p:spPr bwMode="auto">
            <a:xfrm>
              <a:off x="2783" y="2241"/>
              <a:ext cx="659" cy="185"/>
            </a:xfrm>
            <a:prstGeom prst="rect">
              <a:avLst/>
            </a:prstGeom>
            <a:solidFill>
              <a:schemeClr val="bg1"/>
            </a:solidFill>
            <a:ln w="28575" algn="ctr">
              <a:solidFill>
                <a:srgbClr val="76804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Tx/>
                <a:buChar char="•"/>
              </a:pPr>
              <a:r>
                <a:rPr lang="en-US" altLang="en-US" sz="800"/>
                <a:t>Manage Career Development</a:t>
              </a:r>
            </a:p>
          </p:txBody>
        </p:sp>
        <p:sp>
          <p:nvSpPr>
            <p:cNvPr id="2383932" name="Rectangle 60">
              <a:hlinkClick r:id="" action="ppaction://noaction"/>
              <a:extLst>
                <a:ext uri="{FF2B5EF4-FFF2-40B4-BE49-F238E27FC236}">
                  <a16:creationId xmlns:a16="http://schemas.microsoft.com/office/drawing/2014/main" id="{89324727-26AD-425C-B7E6-B0B89D0AC4F4}"/>
                </a:ext>
              </a:extLst>
            </p:cNvPr>
            <p:cNvSpPr>
              <a:spLocks noChangeArrowheads="1"/>
            </p:cNvSpPr>
            <p:nvPr/>
          </p:nvSpPr>
          <p:spPr bwMode="auto">
            <a:xfrm>
              <a:off x="2783" y="2465"/>
              <a:ext cx="659" cy="255"/>
            </a:xfrm>
            <a:prstGeom prst="rect">
              <a:avLst/>
            </a:prstGeom>
            <a:solidFill>
              <a:schemeClr val="bg1"/>
            </a:solidFill>
            <a:ln w="28575" algn="ctr">
              <a:solidFill>
                <a:srgbClr val="76804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Tx/>
                <a:buChar char="•"/>
              </a:pPr>
              <a:r>
                <a:rPr lang="en-US" altLang="en-US" sz="800"/>
                <a:t>Manage Competency Management</a:t>
              </a:r>
            </a:p>
          </p:txBody>
        </p:sp>
        <p:sp>
          <p:nvSpPr>
            <p:cNvPr id="2383933" name="Rectangle 61">
              <a:hlinkClick r:id="" action="ppaction://noaction"/>
              <a:extLst>
                <a:ext uri="{FF2B5EF4-FFF2-40B4-BE49-F238E27FC236}">
                  <a16:creationId xmlns:a16="http://schemas.microsoft.com/office/drawing/2014/main" id="{1BF28C16-82FA-47B5-8916-4AF9C5291547}"/>
                </a:ext>
              </a:extLst>
            </p:cNvPr>
            <p:cNvSpPr>
              <a:spLocks noChangeArrowheads="1"/>
            </p:cNvSpPr>
            <p:nvPr/>
          </p:nvSpPr>
          <p:spPr bwMode="auto">
            <a:xfrm>
              <a:off x="2783" y="3033"/>
              <a:ext cx="660" cy="255"/>
            </a:xfrm>
            <a:prstGeom prst="rect">
              <a:avLst/>
            </a:prstGeom>
            <a:solidFill>
              <a:schemeClr val="bg1"/>
            </a:solidFill>
            <a:ln w="28575" algn="ctr">
              <a:solidFill>
                <a:srgbClr val="3367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US" altLang="en-US" sz="800"/>
                <a:t>Individual Development &amp; Career Planning</a:t>
              </a:r>
            </a:p>
          </p:txBody>
        </p:sp>
        <p:sp>
          <p:nvSpPr>
            <p:cNvPr id="2383934" name="Rectangle 62">
              <a:hlinkClick r:id="" action="ppaction://noaction"/>
              <a:extLst>
                <a:ext uri="{FF2B5EF4-FFF2-40B4-BE49-F238E27FC236}">
                  <a16:creationId xmlns:a16="http://schemas.microsoft.com/office/drawing/2014/main" id="{FC395A5C-E3B3-42B9-A9CB-D6F7717D8831}"/>
                </a:ext>
              </a:extLst>
            </p:cNvPr>
            <p:cNvSpPr>
              <a:spLocks noChangeArrowheads="1"/>
            </p:cNvSpPr>
            <p:nvPr/>
          </p:nvSpPr>
          <p:spPr bwMode="auto">
            <a:xfrm>
              <a:off x="2783" y="3287"/>
              <a:ext cx="659" cy="255"/>
            </a:xfrm>
            <a:prstGeom prst="rect">
              <a:avLst/>
            </a:prstGeom>
            <a:solidFill>
              <a:schemeClr val="bg1"/>
            </a:solidFill>
            <a:ln w="28575" algn="ctr">
              <a:solidFill>
                <a:srgbClr val="3367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US" altLang="en-US" sz="800"/>
                <a:t>Execute performance reviews</a:t>
              </a:r>
            </a:p>
          </p:txBody>
        </p:sp>
        <p:sp>
          <p:nvSpPr>
            <p:cNvPr id="2383935" name="Rectangle 63">
              <a:hlinkClick r:id="" action="ppaction://noaction"/>
              <a:extLst>
                <a:ext uri="{FF2B5EF4-FFF2-40B4-BE49-F238E27FC236}">
                  <a16:creationId xmlns:a16="http://schemas.microsoft.com/office/drawing/2014/main" id="{92A6FE82-08D9-4651-8283-A437F07AD24D}"/>
                </a:ext>
              </a:extLst>
            </p:cNvPr>
            <p:cNvSpPr>
              <a:spLocks noChangeArrowheads="1"/>
            </p:cNvSpPr>
            <p:nvPr/>
          </p:nvSpPr>
          <p:spPr bwMode="auto">
            <a:xfrm>
              <a:off x="2783" y="3546"/>
              <a:ext cx="673" cy="185"/>
            </a:xfrm>
            <a:prstGeom prst="rect">
              <a:avLst/>
            </a:prstGeom>
            <a:solidFill>
              <a:schemeClr val="bg1"/>
            </a:solidFill>
            <a:ln w="28575" algn="ctr">
              <a:solidFill>
                <a:srgbClr val="3367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US" altLang="en-US" sz="800"/>
                <a:t>Provide Employee Counseling</a:t>
              </a:r>
            </a:p>
          </p:txBody>
        </p:sp>
        <p:sp>
          <p:nvSpPr>
            <p:cNvPr id="2383936" name="Rectangle 64">
              <a:hlinkClick r:id="" action="ppaction://noaction"/>
              <a:extLst>
                <a:ext uri="{FF2B5EF4-FFF2-40B4-BE49-F238E27FC236}">
                  <a16:creationId xmlns:a16="http://schemas.microsoft.com/office/drawing/2014/main" id="{F50442AC-7787-4A6A-8346-6C475AB914BF}"/>
                </a:ext>
              </a:extLst>
            </p:cNvPr>
            <p:cNvSpPr>
              <a:spLocks noChangeArrowheads="1"/>
            </p:cNvSpPr>
            <p:nvPr/>
          </p:nvSpPr>
          <p:spPr bwMode="auto">
            <a:xfrm>
              <a:off x="2053" y="2516"/>
              <a:ext cx="672" cy="185"/>
            </a:xfrm>
            <a:prstGeom prst="rect">
              <a:avLst/>
            </a:prstGeom>
            <a:solidFill>
              <a:schemeClr val="bg1"/>
            </a:solidFill>
            <a:ln w="28575" algn="ctr">
              <a:solidFill>
                <a:srgbClr val="76804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AU" altLang="en-US" sz="800"/>
                <a:t>Manage retirement &amp; Turnover </a:t>
              </a:r>
            </a:p>
          </p:txBody>
        </p:sp>
      </p:grpSp>
      <p:grpSp>
        <p:nvGrpSpPr>
          <p:cNvPr id="2383965" name="Group 93">
            <a:extLst>
              <a:ext uri="{FF2B5EF4-FFF2-40B4-BE49-F238E27FC236}">
                <a16:creationId xmlns:a16="http://schemas.microsoft.com/office/drawing/2014/main" id="{A417E33F-7977-4EDA-A5AB-350A1CDAFE6E}"/>
              </a:ext>
            </a:extLst>
          </p:cNvPr>
          <p:cNvGrpSpPr>
            <a:grpSpLocks/>
          </p:cNvGrpSpPr>
          <p:nvPr/>
        </p:nvGrpSpPr>
        <p:grpSpPr bwMode="auto">
          <a:xfrm>
            <a:off x="9463088" y="890588"/>
            <a:ext cx="1128712" cy="5549900"/>
            <a:chOff x="5001" y="561"/>
            <a:chExt cx="711" cy="3496"/>
          </a:xfrm>
        </p:grpSpPr>
        <p:sp>
          <p:nvSpPr>
            <p:cNvPr id="2383937" name="Rectangle 65">
              <a:hlinkClick r:id="rId3" action="ppaction://hlinksldjump"/>
              <a:extLst>
                <a:ext uri="{FF2B5EF4-FFF2-40B4-BE49-F238E27FC236}">
                  <a16:creationId xmlns:a16="http://schemas.microsoft.com/office/drawing/2014/main" id="{A72935C9-0B6B-431F-AAC9-BBBE1398F14F}"/>
                </a:ext>
              </a:extLst>
            </p:cNvPr>
            <p:cNvSpPr>
              <a:spLocks noChangeArrowheads="1"/>
            </p:cNvSpPr>
            <p:nvPr/>
          </p:nvSpPr>
          <p:spPr bwMode="gray">
            <a:xfrm>
              <a:off x="5001" y="561"/>
              <a:ext cx="711" cy="3496"/>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54000" rIns="45720" bIns="54000"/>
            <a:lstStyle>
              <a:lvl1pPr algn="l">
                <a:spcBef>
                  <a:spcPct val="0"/>
                </a:spcBef>
                <a:defRPr>
                  <a:solidFill>
                    <a:schemeClr val="tx1"/>
                  </a:solidFill>
                  <a:latin typeface="Arial" panose="020B0604020202020204" pitchFamily="34" charset="0"/>
                  <a:cs typeface="Arial" panose="020B0604020202020204" pitchFamily="34" charset="0"/>
                </a:defRPr>
              </a:lvl1pPr>
              <a:lvl2pPr marL="293688" indent="-114300"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0" hangingPunct="0">
                <a:spcBef>
                  <a:spcPct val="45000"/>
                </a:spcBef>
              </a:pPr>
              <a:r>
                <a:rPr lang="en-US" altLang="en-US" sz="1000" b="1"/>
                <a:t>Employee Data </a:t>
              </a:r>
              <a:br>
                <a:rPr lang="en-US" altLang="en-US" sz="1000" b="1"/>
              </a:br>
              <a:r>
                <a:rPr lang="en-US" altLang="en-US" sz="1000" b="1"/>
                <a:t>&amp; Information</a:t>
              </a:r>
              <a:br>
                <a:rPr lang="en-US" altLang="en-US" sz="1000" b="1"/>
              </a:br>
              <a:r>
                <a:rPr lang="en-US" altLang="en-US" sz="1000" b="1"/>
                <a:t>Management</a:t>
              </a:r>
            </a:p>
          </p:txBody>
        </p:sp>
        <p:sp>
          <p:nvSpPr>
            <p:cNvPr id="2383938" name="Rectangle 66">
              <a:hlinkClick r:id="" action="ppaction://noaction"/>
              <a:extLst>
                <a:ext uri="{FF2B5EF4-FFF2-40B4-BE49-F238E27FC236}">
                  <a16:creationId xmlns:a16="http://schemas.microsoft.com/office/drawing/2014/main" id="{C392EB13-D55F-461D-A414-0A67AE9DABF5}"/>
                </a:ext>
              </a:extLst>
            </p:cNvPr>
            <p:cNvSpPr>
              <a:spLocks noChangeArrowheads="1"/>
            </p:cNvSpPr>
            <p:nvPr/>
          </p:nvSpPr>
          <p:spPr bwMode="auto">
            <a:xfrm>
              <a:off x="5010" y="1023"/>
              <a:ext cx="657" cy="255"/>
            </a:xfrm>
            <a:prstGeom prst="rect">
              <a:avLst/>
            </a:prstGeom>
            <a:solidFill>
              <a:schemeClr val="bg1"/>
            </a:solidFill>
            <a:ln w="28575" algn="ctr">
              <a:solidFill>
                <a:srgbClr val="BE5F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US" altLang="en-US" sz="800"/>
                <a:t>Strategy to Leverage Technology</a:t>
              </a:r>
            </a:p>
          </p:txBody>
        </p:sp>
        <p:sp>
          <p:nvSpPr>
            <p:cNvPr id="2383939" name="Rectangle 67">
              <a:hlinkClick r:id="" action="ppaction://noaction"/>
              <a:extLst>
                <a:ext uri="{FF2B5EF4-FFF2-40B4-BE49-F238E27FC236}">
                  <a16:creationId xmlns:a16="http://schemas.microsoft.com/office/drawing/2014/main" id="{D03D8490-2507-453F-9EA8-202E055C99A4}"/>
                </a:ext>
              </a:extLst>
            </p:cNvPr>
            <p:cNvSpPr>
              <a:spLocks noChangeArrowheads="1"/>
            </p:cNvSpPr>
            <p:nvPr/>
          </p:nvSpPr>
          <p:spPr bwMode="auto">
            <a:xfrm>
              <a:off x="5010" y="1669"/>
              <a:ext cx="672" cy="185"/>
            </a:xfrm>
            <a:prstGeom prst="rect">
              <a:avLst/>
            </a:prstGeom>
            <a:solidFill>
              <a:schemeClr val="bg1"/>
            </a:solidFill>
            <a:ln w="28575" algn="ctr">
              <a:solidFill>
                <a:srgbClr val="76804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Tx/>
                <a:buChar char="•"/>
              </a:pPr>
              <a:r>
                <a:rPr lang="en-US" altLang="en-US" sz="800"/>
                <a:t>Define &amp; manage reporting process</a:t>
              </a:r>
            </a:p>
          </p:txBody>
        </p:sp>
        <p:sp>
          <p:nvSpPr>
            <p:cNvPr id="2383940" name="Rectangle 68">
              <a:hlinkClick r:id="" action="ppaction://noaction"/>
              <a:extLst>
                <a:ext uri="{FF2B5EF4-FFF2-40B4-BE49-F238E27FC236}">
                  <a16:creationId xmlns:a16="http://schemas.microsoft.com/office/drawing/2014/main" id="{C706D4A0-F697-4EA2-9D0A-7C720354958B}"/>
                </a:ext>
              </a:extLst>
            </p:cNvPr>
            <p:cNvSpPr>
              <a:spLocks noChangeArrowheads="1"/>
            </p:cNvSpPr>
            <p:nvPr/>
          </p:nvSpPr>
          <p:spPr bwMode="auto">
            <a:xfrm>
              <a:off x="5010" y="3004"/>
              <a:ext cx="672" cy="185"/>
            </a:xfrm>
            <a:prstGeom prst="rect">
              <a:avLst/>
            </a:prstGeom>
            <a:solidFill>
              <a:schemeClr val="bg1"/>
            </a:solidFill>
            <a:ln w="28575" algn="ctr">
              <a:solidFill>
                <a:srgbClr val="3367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 tIns="36000" rIns="0" bIns="36000" anchor="ctr">
              <a:spAutoFit/>
            </a:bodyPr>
            <a:lstStyle>
              <a:lvl1pPr marL="88900" indent="-8890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Tx/>
                <a:buChar char="•"/>
              </a:pPr>
              <a:r>
                <a:rPr lang="en-US" altLang="en-US" sz="800"/>
                <a:t>Employee / manager Help desk</a:t>
              </a:r>
            </a:p>
          </p:txBody>
        </p:sp>
        <p:sp>
          <p:nvSpPr>
            <p:cNvPr id="2383941" name="Rectangle 69">
              <a:hlinkClick r:id="" action="ppaction://noaction"/>
              <a:extLst>
                <a:ext uri="{FF2B5EF4-FFF2-40B4-BE49-F238E27FC236}">
                  <a16:creationId xmlns:a16="http://schemas.microsoft.com/office/drawing/2014/main" id="{48ABBB4B-860A-491D-AA4F-241B0B1D88E8}"/>
                </a:ext>
              </a:extLst>
            </p:cNvPr>
            <p:cNvSpPr>
              <a:spLocks noChangeArrowheads="1"/>
            </p:cNvSpPr>
            <p:nvPr/>
          </p:nvSpPr>
          <p:spPr bwMode="auto">
            <a:xfrm>
              <a:off x="5010" y="1892"/>
              <a:ext cx="672" cy="255"/>
            </a:xfrm>
            <a:prstGeom prst="rect">
              <a:avLst/>
            </a:prstGeom>
            <a:solidFill>
              <a:schemeClr val="bg1"/>
            </a:solidFill>
            <a:ln w="28575" algn="ctr">
              <a:solidFill>
                <a:srgbClr val="76804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Tx/>
                <a:buChar char="•"/>
              </a:pPr>
              <a:r>
                <a:rPr lang="en-US" altLang="en-US" sz="800"/>
                <a:t>Define employee data &amp; inquiry process</a:t>
              </a:r>
            </a:p>
          </p:txBody>
        </p:sp>
        <p:sp>
          <p:nvSpPr>
            <p:cNvPr id="2383942" name="Rectangle 70">
              <a:hlinkClick r:id="" action="ppaction://noaction"/>
              <a:extLst>
                <a:ext uri="{FF2B5EF4-FFF2-40B4-BE49-F238E27FC236}">
                  <a16:creationId xmlns:a16="http://schemas.microsoft.com/office/drawing/2014/main" id="{7D3870F2-5BFD-4937-8592-545431A5EFFC}"/>
                </a:ext>
              </a:extLst>
            </p:cNvPr>
            <p:cNvSpPr>
              <a:spLocks noChangeArrowheads="1"/>
            </p:cNvSpPr>
            <p:nvPr/>
          </p:nvSpPr>
          <p:spPr bwMode="auto">
            <a:xfrm>
              <a:off x="5010" y="2129"/>
              <a:ext cx="672" cy="255"/>
            </a:xfrm>
            <a:prstGeom prst="rect">
              <a:avLst/>
            </a:prstGeom>
            <a:solidFill>
              <a:schemeClr val="bg1"/>
            </a:solidFill>
            <a:ln w="28575" algn="ctr">
              <a:solidFill>
                <a:srgbClr val="76804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Tx/>
                <a:buChar char="•"/>
              </a:pPr>
              <a:r>
                <a:rPr lang="en-US" altLang="en-US" sz="800"/>
                <a:t>Manage (Web) Content, Manage governance</a:t>
              </a:r>
            </a:p>
          </p:txBody>
        </p:sp>
        <p:sp>
          <p:nvSpPr>
            <p:cNvPr id="2383943" name="Rectangle 71">
              <a:hlinkClick r:id="" action="ppaction://noaction"/>
              <a:extLst>
                <a:ext uri="{FF2B5EF4-FFF2-40B4-BE49-F238E27FC236}">
                  <a16:creationId xmlns:a16="http://schemas.microsoft.com/office/drawing/2014/main" id="{7E24DD8C-B29E-4E11-AA07-27699891D4D9}"/>
                </a:ext>
              </a:extLst>
            </p:cNvPr>
            <p:cNvSpPr>
              <a:spLocks noChangeArrowheads="1"/>
            </p:cNvSpPr>
            <p:nvPr/>
          </p:nvSpPr>
          <p:spPr bwMode="auto">
            <a:xfrm>
              <a:off x="5010" y="1259"/>
              <a:ext cx="654" cy="185"/>
            </a:xfrm>
            <a:prstGeom prst="rect">
              <a:avLst/>
            </a:prstGeom>
            <a:solidFill>
              <a:schemeClr val="bg1"/>
            </a:solidFill>
            <a:ln w="28575" algn="ctr">
              <a:solidFill>
                <a:srgbClr val="BE5F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US" altLang="en-US" sz="800"/>
                <a:t>Plan HRIT infrastructure </a:t>
              </a:r>
            </a:p>
          </p:txBody>
        </p:sp>
        <p:sp>
          <p:nvSpPr>
            <p:cNvPr id="2383944" name="Rectangle 72">
              <a:hlinkClick r:id="" action="ppaction://noaction"/>
              <a:extLst>
                <a:ext uri="{FF2B5EF4-FFF2-40B4-BE49-F238E27FC236}">
                  <a16:creationId xmlns:a16="http://schemas.microsoft.com/office/drawing/2014/main" id="{0E2E799A-5BB6-41D0-80CB-C006AF768004}"/>
                </a:ext>
              </a:extLst>
            </p:cNvPr>
            <p:cNvSpPr>
              <a:spLocks noChangeArrowheads="1"/>
            </p:cNvSpPr>
            <p:nvPr/>
          </p:nvSpPr>
          <p:spPr bwMode="auto">
            <a:xfrm>
              <a:off x="5010" y="3202"/>
              <a:ext cx="672" cy="185"/>
            </a:xfrm>
            <a:prstGeom prst="rect">
              <a:avLst/>
            </a:prstGeom>
            <a:solidFill>
              <a:schemeClr val="bg1"/>
            </a:solidFill>
            <a:ln w="28575" algn="ctr">
              <a:solidFill>
                <a:srgbClr val="3367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 tIns="36000" rIns="0" bIns="36000" anchor="ctr">
              <a:spAutoFit/>
            </a:bodyPr>
            <a:lstStyle>
              <a:lvl1pPr marL="88900" indent="-8890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Tx/>
                <a:buChar char="•"/>
              </a:pPr>
              <a:r>
                <a:rPr lang="en-US" altLang="en-US" sz="800"/>
                <a:t>Employee Data &amp; Status Changes</a:t>
              </a:r>
            </a:p>
          </p:txBody>
        </p:sp>
        <p:sp>
          <p:nvSpPr>
            <p:cNvPr id="2383945" name="Rectangle 73">
              <a:hlinkClick r:id="" action="ppaction://noaction"/>
              <a:extLst>
                <a:ext uri="{FF2B5EF4-FFF2-40B4-BE49-F238E27FC236}">
                  <a16:creationId xmlns:a16="http://schemas.microsoft.com/office/drawing/2014/main" id="{3B750C0E-7145-4B1E-94A7-14F935870DCF}"/>
                </a:ext>
              </a:extLst>
            </p:cNvPr>
            <p:cNvSpPr>
              <a:spLocks noChangeArrowheads="1"/>
            </p:cNvSpPr>
            <p:nvPr/>
          </p:nvSpPr>
          <p:spPr bwMode="auto">
            <a:xfrm>
              <a:off x="5010" y="3400"/>
              <a:ext cx="672" cy="116"/>
            </a:xfrm>
            <a:prstGeom prst="rect">
              <a:avLst/>
            </a:prstGeom>
            <a:solidFill>
              <a:schemeClr val="bg1"/>
            </a:solidFill>
            <a:ln w="28575" algn="ctr">
              <a:solidFill>
                <a:srgbClr val="3367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 tIns="36000" rIns="0" bIns="36000" anchor="ctr">
              <a:spAutoFit/>
            </a:bodyPr>
            <a:lstStyle>
              <a:lvl1pPr marL="88900" indent="-8890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Tx/>
                <a:buChar char="•"/>
              </a:pPr>
              <a:r>
                <a:rPr lang="en-US" altLang="en-US" sz="800"/>
                <a:t>Execute reporting</a:t>
              </a:r>
            </a:p>
          </p:txBody>
        </p:sp>
        <p:sp>
          <p:nvSpPr>
            <p:cNvPr id="2383946" name="Rectangle 74">
              <a:hlinkClick r:id="" action="ppaction://noaction"/>
              <a:extLst>
                <a:ext uri="{FF2B5EF4-FFF2-40B4-BE49-F238E27FC236}">
                  <a16:creationId xmlns:a16="http://schemas.microsoft.com/office/drawing/2014/main" id="{40A8F78F-E173-488D-A1B6-70A09533A79C}"/>
                </a:ext>
              </a:extLst>
            </p:cNvPr>
            <p:cNvSpPr>
              <a:spLocks noChangeArrowheads="1"/>
            </p:cNvSpPr>
            <p:nvPr/>
          </p:nvSpPr>
          <p:spPr bwMode="auto">
            <a:xfrm>
              <a:off x="5010" y="3547"/>
              <a:ext cx="672" cy="185"/>
            </a:xfrm>
            <a:prstGeom prst="rect">
              <a:avLst/>
            </a:prstGeom>
            <a:solidFill>
              <a:schemeClr val="bg1"/>
            </a:solidFill>
            <a:ln w="28575" algn="ctr">
              <a:solidFill>
                <a:srgbClr val="3367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 tIns="36000" rIns="0" bIns="36000" anchor="ctr">
              <a:spAutoFit/>
            </a:bodyPr>
            <a:lstStyle>
              <a:lvl1pPr marL="88900" indent="-8890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Tx/>
                <a:buChar char="•"/>
              </a:pPr>
              <a:r>
                <a:rPr lang="en-US" altLang="en-US" sz="800"/>
                <a:t>Administer Employee Surveys</a:t>
              </a:r>
            </a:p>
          </p:txBody>
        </p:sp>
        <p:sp>
          <p:nvSpPr>
            <p:cNvPr id="2383947" name="Rectangle 75">
              <a:hlinkClick r:id="" action="ppaction://noaction"/>
              <a:extLst>
                <a:ext uri="{FF2B5EF4-FFF2-40B4-BE49-F238E27FC236}">
                  <a16:creationId xmlns:a16="http://schemas.microsoft.com/office/drawing/2014/main" id="{38191EA5-F302-4B6F-ACCB-EE7299031003}"/>
                </a:ext>
              </a:extLst>
            </p:cNvPr>
            <p:cNvSpPr>
              <a:spLocks noChangeArrowheads="1"/>
            </p:cNvSpPr>
            <p:nvPr/>
          </p:nvSpPr>
          <p:spPr bwMode="auto">
            <a:xfrm>
              <a:off x="5010" y="3756"/>
              <a:ext cx="672" cy="255"/>
            </a:xfrm>
            <a:prstGeom prst="rect">
              <a:avLst/>
            </a:prstGeom>
            <a:solidFill>
              <a:schemeClr val="bg1"/>
            </a:solidFill>
            <a:ln w="28575" algn="ctr">
              <a:solidFill>
                <a:srgbClr val="3367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 tIns="36000" rIns="0" bIns="36000" anchor="ctr">
              <a:spAutoFit/>
            </a:bodyPr>
            <a:lstStyle>
              <a:lvl1pPr marL="88900" indent="-8890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Tx/>
                <a:buChar char="•"/>
              </a:pPr>
              <a:r>
                <a:rPr lang="en-US" altLang="en-US" sz="800"/>
                <a:t>HRIT infrastructure &amp; application maintenance</a:t>
              </a:r>
            </a:p>
          </p:txBody>
        </p:sp>
      </p:grpSp>
      <p:grpSp>
        <p:nvGrpSpPr>
          <p:cNvPr id="2383961" name="Group 89">
            <a:extLst>
              <a:ext uri="{FF2B5EF4-FFF2-40B4-BE49-F238E27FC236}">
                <a16:creationId xmlns:a16="http://schemas.microsoft.com/office/drawing/2014/main" id="{4BB31BD4-230A-41EC-A32A-8475A1BC4DED}"/>
              </a:ext>
            </a:extLst>
          </p:cNvPr>
          <p:cNvGrpSpPr>
            <a:grpSpLocks/>
          </p:cNvGrpSpPr>
          <p:nvPr/>
        </p:nvGrpSpPr>
        <p:grpSpPr bwMode="auto">
          <a:xfrm>
            <a:off x="3573464" y="890588"/>
            <a:ext cx="1150937" cy="5549900"/>
            <a:chOff x="1291" y="561"/>
            <a:chExt cx="725" cy="3496"/>
          </a:xfrm>
        </p:grpSpPr>
        <p:sp>
          <p:nvSpPr>
            <p:cNvPr id="2383948" name="Rectangle 76">
              <a:hlinkClick r:id="rId3" action="ppaction://hlinksldjump"/>
              <a:extLst>
                <a:ext uri="{FF2B5EF4-FFF2-40B4-BE49-F238E27FC236}">
                  <a16:creationId xmlns:a16="http://schemas.microsoft.com/office/drawing/2014/main" id="{91E6053E-8E2E-4056-8150-FC52310B69B9}"/>
                </a:ext>
              </a:extLst>
            </p:cNvPr>
            <p:cNvSpPr>
              <a:spLocks noChangeArrowheads="1"/>
            </p:cNvSpPr>
            <p:nvPr/>
          </p:nvSpPr>
          <p:spPr bwMode="gray">
            <a:xfrm>
              <a:off x="1291" y="561"/>
              <a:ext cx="725" cy="3496"/>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54000" rIns="45720" bIns="54000"/>
            <a:lstStyle>
              <a:lvl1pPr algn="l">
                <a:spcBef>
                  <a:spcPct val="0"/>
                </a:spcBef>
                <a:defRPr>
                  <a:solidFill>
                    <a:schemeClr val="tx1"/>
                  </a:solidFill>
                  <a:latin typeface="Arial" panose="020B0604020202020204" pitchFamily="34" charset="0"/>
                  <a:cs typeface="Arial" panose="020B0604020202020204" pitchFamily="34" charset="0"/>
                </a:defRPr>
              </a:lvl1pPr>
              <a:lvl2pPr marL="293688" indent="-114300"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0" hangingPunct="0">
                <a:spcBef>
                  <a:spcPct val="45000"/>
                </a:spcBef>
              </a:pPr>
              <a:r>
                <a:rPr lang="en-US" altLang="en-US" sz="1000" b="1"/>
                <a:t>Compensation </a:t>
              </a:r>
              <a:br>
                <a:rPr lang="en-US" altLang="en-US" sz="1000" b="1"/>
              </a:br>
              <a:r>
                <a:rPr lang="en-US" altLang="en-US" sz="1000" b="1"/>
                <a:t>&amp; Benefits</a:t>
              </a:r>
            </a:p>
          </p:txBody>
        </p:sp>
        <p:sp>
          <p:nvSpPr>
            <p:cNvPr id="2383949" name="Rectangle 77">
              <a:hlinkClick r:id="" action="ppaction://noaction"/>
              <a:extLst>
                <a:ext uri="{FF2B5EF4-FFF2-40B4-BE49-F238E27FC236}">
                  <a16:creationId xmlns:a16="http://schemas.microsoft.com/office/drawing/2014/main" id="{01FDF16C-8E48-4D8B-BFC2-FF792CEA384D}"/>
                </a:ext>
              </a:extLst>
            </p:cNvPr>
            <p:cNvSpPr>
              <a:spLocks noChangeArrowheads="1"/>
            </p:cNvSpPr>
            <p:nvPr/>
          </p:nvSpPr>
          <p:spPr bwMode="auto">
            <a:xfrm>
              <a:off x="1318" y="3400"/>
              <a:ext cx="686" cy="116"/>
            </a:xfrm>
            <a:prstGeom prst="rect">
              <a:avLst/>
            </a:prstGeom>
            <a:solidFill>
              <a:schemeClr val="bg1"/>
            </a:solidFill>
            <a:ln w="28575" algn="ctr">
              <a:solidFill>
                <a:srgbClr val="3367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Tx/>
                <a:buChar char="•"/>
              </a:pPr>
              <a:r>
                <a:rPr lang="en-US" altLang="en-US" sz="800"/>
                <a:t>Process Benefits</a:t>
              </a:r>
            </a:p>
          </p:txBody>
        </p:sp>
        <p:sp>
          <p:nvSpPr>
            <p:cNvPr id="2383950" name="Rectangle 78">
              <a:hlinkClick r:id="" action="ppaction://noaction"/>
              <a:extLst>
                <a:ext uri="{FF2B5EF4-FFF2-40B4-BE49-F238E27FC236}">
                  <a16:creationId xmlns:a16="http://schemas.microsoft.com/office/drawing/2014/main" id="{B84F7BD1-2C5C-4A0C-9DD3-6232DBE63991}"/>
                </a:ext>
              </a:extLst>
            </p:cNvPr>
            <p:cNvSpPr>
              <a:spLocks noChangeArrowheads="1"/>
            </p:cNvSpPr>
            <p:nvPr/>
          </p:nvSpPr>
          <p:spPr bwMode="auto">
            <a:xfrm>
              <a:off x="1318" y="1000"/>
              <a:ext cx="659" cy="428"/>
            </a:xfrm>
            <a:prstGeom prst="rect">
              <a:avLst/>
            </a:prstGeom>
            <a:solidFill>
              <a:schemeClr val="bg1"/>
            </a:solidFill>
            <a:ln w="28575" algn="ctr">
              <a:solidFill>
                <a:srgbClr val="BE5F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US" altLang="en-US" sz="800"/>
                <a:t>Workers’ Annual reward strategy (Budget planning process)</a:t>
              </a:r>
            </a:p>
            <a:p>
              <a:pPr>
                <a:lnSpc>
                  <a:spcPct val="90000"/>
                </a:lnSpc>
                <a:spcBef>
                  <a:spcPct val="25000"/>
                </a:spcBef>
                <a:buFont typeface="Wingdings" panose="05000000000000000000" pitchFamily="2" charset="2"/>
                <a:buChar char="§"/>
              </a:pPr>
              <a:endParaRPr lang="en-US" altLang="en-US" sz="800"/>
            </a:p>
          </p:txBody>
        </p:sp>
        <p:sp>
          <p:nvSpPr>
            <p:cNvPr id="2383951" name="Rectangle 79">
              <a:hlinkClick r:id="" action="ppaction://noaction"/>
              <a:extLst>
                <a:ext uri="{FF2B5EF4-FFF2-40B4-BE49-F238E27FC236}">
                  <a16:creationId xmlns:a16="http://schemas.microsoft.com/office/drawing/2014/main" id="{42108D8D-1F05-4E7B-8C3E-7A7EC91BC4C1}"/>
                </a:ext>
              </a:extLst>
            </p:cNvPr>
            <p:cNvSpPr>
              <a:spLocks noChangeArrowheads="1"/>
            </p:cNvSpPr>
            <p:nvPr/>
          </p:nvSpPr>
          <p:spPr bwMode="auto">
            <a:xfrm>
              <a:off x="1318" y="1668"/>
              <a:ext cx="686" cy="255"/>
            </a:xfrm>
            <a:prstGeom prst="rect">
              <a:avLst/>
            </a:prstGeom>
            <a:solidFill>
              <a:schemeClr val="bg1"/>
            </a:solidFill>
            <a:ln w="28575" algn="ctr">
              <a:solidFill>
                <a:srgbClr val="76804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Tx/>
                <a:buChar char="•"/>
              </a:pPr>
              <a:r>
                <a:rPr lang="en-US" altLang="en-US" sz="800"/>
                <a:t>Manage Compensation and Benefits</a:t>
              </a:r>
            </a:p>
          </p:txBody>
        </p:sp>
        <p:sp>
          <p:nvSpPr>
            <p:cNvPr id="2383952" name="Rectangle 80">
              <a:hlinkClick r:id="" action="ppaction://noaction"/>
              <a:extLst>
                <a:ext uri="{FF2B5EF4-FFF2-40B4-BE49-F238E27FC236}">
                  <a16:creationId xmlns:a16="http://schemas.microsoft.com/office/drawing/2014/main" id="{2FFAE42F-424A-40D0-943A-65CE4CC4741E}"/>
                </a:ext>
              </a:extLst>
            </p:cNvPr>
            <p:cNvSpPr>
              <a:spLocks noChangeArrowheads="1"/>
            </p:cNvSpPr>
            <p:nvPr/>
          </p:nvSpPr>
          <p:spPr bwMode="auto">
            <a:xfrm>
              <a:off x="1318" y="1941"/>
              <a:ext cx="686" cy="185"/>
            </a:xfrm>
            <a:prstGeom prst="rect">
              <a:avLst/>
            </a:prstGeom>
            <a:solidFill>
              <a:schemeClr val="bg1"/>
            </a:solidFill>
            <a:ln w="28575" algn="ctr">
              <a:solidFill>
                <a:srgbClr val="76804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 typeface="Wingdings" panose="05000000000000000000" pitchFamily="2" charset="2"/>
                <a:buChar char="§"/>
              </a:pPr>
              <a:r>
                <a:rPr lang="en-US" altLang="en-US" sz="800"/>
                <a:t>Manage incentive pay / variable pay</a:t>
              </a:r>
            </a:p>
          </p:txBody>
        </p:sp>
        <p:sp>
          <p:nvSpPr>
            <p:cNvPr id="2383953" name="Rectangle 81">
              <a:hlinkClick r:id="" action="ppaction://noaction"/>
              <a:extLst>
                <a:ext uri="{FF2B5EF4-FFF2-40B4-BE49-F238E27FC236}">
                  <a16:creationId xmlns:a16="http://schemas.microsoft.com/office/drawing/2014/main" id="{D5334D88-0495-44B4-8CB8-063D17A3115A}"/>
                </a:ext>
              </a:extLst>
            </p:cNvPr>
            <p:cNvSpPr>
              <a:spLocks noChangeArrowheads="1"/>
            </p:cNvSpPr>
            <p:nvPr/>
          </p:nvSpPr>
          <p:spPr bwMode="auto">
            <a:xfrm>
              <a:off x="1318" y="2152"/>
              <a:ext cx="686" cy="116"/>
            </a:xfrm>
            <a:prstGeom prst="rect">
              <a:avLst/>
            </a:prstGeom>
            <a:solidFill>
              <a:schemeClr val="bg1"/>
            </a:solidFill>
            <a:ln w="28575" algn="ctr">
              <a:solidFill>
                <a:srgbClr val="76804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Tx/>
                <a:buChar char="•"/>
              </a:pPr>
              <a:r>
                <a:rPr lang="en-US" altLang="en-US" sz="800"/>
                <a:t>Manage Payroll </a:t>
              </a:r>
            </a:p>
          </p:txBody>
        </p:sp>
        <p:sp>
          <p:nvSpPr>
            <p:cNvPr id="2383954" name="Rectangle 82">
              <a:hlinkClick r:id="" action="ppaction://noaction"/>
              <a:extLst>
                <a:ext uri="{FF2B5EF4-FFF2-40B4-BE49-F238E27FC236}">
                  <a16:creationId xmlns:a16="http://schemas.microsoft.com/office/drawing/2014/main" id="{BB94AFA4-220A-4342-A3F4-EA2B3837098B}"/>
                </a:ext>
              </a:extLst>
            </p:cNvPr>
            <p:cNvSpPr>
              <a:spLocks noChangeArrowheads="1"/>
            </p:cNvSpPr>
            <p:nvPr/>
          </p:nvSpPr>
          <p:spPr bwMode="auto">
            <a:xfrm>
              <a:off x="1318" y="2297"/>
              <a:ext cx="686" cy="255"/>
            </a:xfrm>
            <a:prstGeom prst="rect">
              <a:avLst/>
            </a:prstGeom>
            <a:solidFill>
              <a:schemeClr val="bg1"/>
            </a:solidFill>
            <a:ln w="28575" algn="ctr">
              <a:solidFill>
                <a:srgbClr val="76804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Tx/>
                <a:buChar char="•"/>
              </a:pPr>
              <a:r>
                <a:rPr lang="en-US" altLang="en-US" sz="800"/>
                <a:t>Manage Payroll accounting and reporting </a:t>
              </a:r>
            </a:p>
          </p:txBody>
        </p:sp>
        <p:sp>
          <p:nvSpPr>
            <p:cNvPr id="2383955" name="Rectangle 83">
              <a:hlinkClick r:id="" action="ppaction://noaction"/>
              <a:extLst>
                <a:ext uri="{FF2B5EF4-FFF2-40B4-BE49-F238E27FC236}">
                  <a16:creationId xmlns:a16="http://schemas.microsoft.com/office/drawing/2014/main" id="{F81C232E-6937-4AAD-A8C9-CC3B5FEB733E}"/>
                </a:ext>
              </a:extLst>
            </p:cNvPr>
            <p:cNvSpPr>
              <a:spLocks noChangeArrowheads="1"/>
            </p:cNvSpPr>
            <p:nvPr/>
          </p:nvSpPr>
          <p:spPr bwMode="auto">
            <a:xfrm>
              <a:off x="1318" y="3210"/>
              <a:ext cx="686" cy="185"/>
            </a:xfrm>
            <a:prstGeom prst="rect">
              <a:avLst/>
            </a:prstGeom>
            <a:solidFill>
              <a:schemeClr val="bg1"/>
            </a:solidFill>
            <a:ln w="28575" algn="ctr">
              <a:solidFill>
                <a:srgbClr val="3367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Tx/>
                <a:buChar char="•"/>
              </a:pPr>
              <a:r>
                <a:rPr lang="en-US" altLang="en-US" sz="800"/>
                <a:t>Administer incentive pay / variable pay</a:t>
              </a:r>
            </a:p>
          </p:txBody>
        </p:sp>
        <p:sp>
          <p:nvSpPr>
            <p:cNvPr id="2383956" name="Rectangle 84">
              <a:hlinkClick r:id="" action="ppaction://noaction"/>
              <a:extLst>
                <a:ext uri="{FF2B5EF4-FFF2-40B4-BE49-F238E27FC236}">
                  <a16:creationId xmlns:a16="http://schemas.microsoft.com/office/drawing/2014/main" id="{420D73E2-F8B7-46E9-B5F9-E7FF66C22397}"/>
                </a:ext>
              </a:extLst>
            </p:cNvPr>
            <p:cNvSpPr>
              <a:spLocks noChangeArrowheads="1"/>
            </p:cNvSpPr>
            <p:nvPr/>
          </p:nvSpPr>
          <p:spPr bwMode="auto">
            <a:xfrm>
              <a:off x="1318" y="3541"/>
              <a:ext cx="686" cy="116"/>
            </a:xfrm>
            <a:prstGeom prst="rect">
              <a:avLst/>
            </a:prstGeom>
            <a:solidFill>
              <a:schemeClr val="bg1"/>
            </a:solidFill>
            <a:ln w="28575" algn="ctr">
              <a:solidFill>
                <a:srgbClr val="3367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Tx/>
                <a:buChar char="•"/>
              </a:pPr>
              <a:r>
                <a:rPr lang="en-US" altLang="en-US" sz="800"/>
                <a:t>Process Payroll </a:t>
              </a:r>
            </a:p>
          </p:txBody>
        </p:sp>
        <p:sp>
          <p:nvSpPr>
            <p:cNvPr id="2383957" name="Rectangle 85">
              <a:hlinkClick r:id="" action="ppaction://noaction"/>
              <a:extLst>
                <a:ext uri="{FF2B5EF4-FFF2-40B4-BE49-F238E27FC236}">
                  <a16:creationId xmlns:a16="http://schemas.microsoft.com/office/drawing/2014/main" id="{4B0BDF0D-C405-4213-99CA-B1EDEA8B4205}"/>
                </a:ext>
              </a:extLst>
            </p:cNvPr>
            <p:cNvSpPr>
              <a:spLocks noChangeArrowheads="1"/>
            </p:cNvSpPr>
            <p:nvPr/>
          </p:nvSpPr>
          <p:spPr bwMode="auto">
            <a:xfrm>
              <a:off x="1318" y="3683"/>
              <a:ext cx="686" cy="116"/>
            </a:xfrm>
            <a:prstGeom prst="rect">
              <a:avLst/>
            </a:prstGeom>
            <a:solidFill>
              <a:schemeClr val="bg1"/>
            </a:solidFill>
            <a:ln w="28575" algn="ctr">
              <a:solidFill>
                <a:srgbClr val="3367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Tx/>
                <a:buChar char="•"/>
              </a:pPr>
              <a:r>
                <a:rPr lang="en-US" altLang="en-US" sz="800"/>
                <a:t>Process Pensions </a:t>
              </a:r>
            </a:p>
          </p:txBody>
        </p:sp>
        <p:sp>
          <p:nvSpPr>
            <p:cNvPr id="2383958" name="Rectangle 86">
              <a:hlinkClick r:id="" action="ppaction://noaction"/>
              <a:extLst>
                <a:ext uri="{FF2B5EF4-FFF2-40B4-BE49-F238E27FC236}">
                  <a16:creationId xmlns:a16="http://schemas.microsoft.com/office/drawing/2014/main" id="{4BB9359F-2AE8-4D3A-9438-DCF92B8BEC39}"/>
                </a:ext>
              </a:extLst>
            </p:cNvPr>
            <p:cNvSpPr>
              <a:spLocks noChangeArrowheads="1"/>
            </p:cNvSpPr>
            <p:nvPr/>
          </p:nvSpPr>
          <p:spPr bwMode="auto">
            <a:xfrm>
              <a:off x="1318" y="3812"/>
              <a:ext cx="686" cy="185"/>
            </a:xfrm>
            <a:prstGeom prst="rect">
              <a:avLst/>
            </a:prstGeom>
            <a:solidFill>
              <a:schemeClr val="bg1"/>
            </a:solidFill>
            <a:ln w="28575" algn="ctr">
              <a:solidFill>
                <a:srgbClr val="3367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lvl1pPr marL="95250" indent="-95250" algn="l">
                <a:spcBef>
                  <a:spcPct val="0"/>
                </a:spcBef>
                <a:defRPr>
                  <a:solidFill>
                    <a:schemeClr val="tx1"/>
                  </a:solidFill>
                  <a:latin typeface="Arial" panose="020B0604020202020204" pitchFamily="34" charset="0"/>
                  <a:cs typeface="Arial" panose="020B0604020202020204" pitchFamily="34" charset="0"/>
                </a:defRPr>
              </a:lvl1pPr>
              <a:lvl2pPr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5000"/>
                </a:spcBef>
                <a:buFontTx/>
                <a:buChar char="•"/>
              </a:pPr>
              <a:r>
                <a:rPr lang="en-US" altLang="en-US" sz="800"/>
                <a:t>Process Expenses and reimbursements </a:t>
              </a:r>
            </a:p>
          </p:txBody>
        </p:sp>
      </p:grpSp>
      <p:sp>
        <p:nvSpPr>
          <p:cNvPr id="99" name="Rectangle 86">
            <a:extLst>
              <a:ext uri="{FF2B5EF4-FFF2-40B4-BE49-F238E27FC236}">
                <a16:creationId xmlns:a16="http://schemas.microsoft.com/office/drawing/2014/main" id="{2901EF1D-7ACE-4298-B7AA-408D7EEFC969}"/>
              </a:ext>
            </a:extLst>
          </p:cNvPr>
          <p:cNvSpPr txBox="1">
            <a:spLocks noChangeArrowheads="1"/>
          </p:cNvSpPr>
          <p:nvPr/>
        </p:nvSpPr>
        <p:spPr bwMode="auto">
          <a:xfrm>
            <a:off x="556197" y="315357"/>
            <a:ext cx="8990012"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b" anchorCtr="0" compatLnSpc="1">
            <a:prstTxWarp prst="textNoShape">
              <a:avLst/>
            </a:prstTxWarp>
          </a:bodyPr>
          <a:lstStyle>
            <a:lvl1pPr algn="l" rtl="0" fontAlgn="base">
              <a:spcBef>
                <a:spcPct val="0"/>
              </a:spcBef>
              <a:spcAft>
                <a:spcPct val="0"/>
              </a:spcAft>
              <a:defRPr sz="2200" b="1" kern="1200">
                <a:solidFill>
                  <a:schemeClr val="accent1"/>
                </a:solidFill>
                <a:latin typeface="+mj-lt"/>
                <a:ea typeface="+mj-ea"/>
                <a:cs typeface="+mj-cs"/>
              </a:defRPr>
            </a:lvl1pPr>
            <a:lvl2pPr algn="l" rtl="0" fontAlgn="base">
              <a:spcBef>
                <a:spcPct val="0"/>
              </a:spcBef>
              <a:spcAft>
                <a:spcPct val="0"/>
              </a:spcAft>
              <a:defRPr sz="2200" b="1">
                <a:solidFill>
                  <a:schemeClr val="accent1"/>
                </a:solidFill>
                <a:latin typeface="Arial" panose="020B0604020202020204" pitchFamily="34" charset="0"/>
                <a:cs typeface="Arial" panose="020B0604020202020204" pitchFamily="34" charset="0"/>
              </a:defRPr>
            </a:lvl2pPr>
            <a:lvl3pPr algn="l" rtl="0" fontAlgn="base">
              <a:spcBef>
                <a:spcPct val="0"/>
              </a:spcBef>
              <a:spcAft>
                <a:spcPct val="0"/>
              </a:spcAft>
              <a:defRPr sz="2200" b="1">
                <a:solidFill>
                  <a:schemeClr val="accent1"/>
                </a:solidFill>
                <a:latin typeface="Arial" panose="020B0604020202020204" pitchFamily="34" charset="0"/>
                <a:cs typeface="Arial" panose="020B0604020202020204" pitchFamily="34" charset="0"/>
              </a:defRPr>
            </a:lvl3pPr>
            <a:lvl4pPr algn="l" rtl="0" fontAlgn="base">
              <a:spcBef>
                <a:spcPct val="0"/>
              </a:spcBef>
              <a:spcAft>
                <a:spcPct val="0"/>
              </a:spcAft>
              <a:defRPr sz="2200" b="1">
                <a:solidFill>
                  <a:schemeClr val="accent1"/>
                </a:solidFill>
                <a:latin typeface="Arial" panose="020B0604020202020204" pitchFamily="34" charset="0"/>
                <a:cs typeface="Arial" panose="020B0604020202020204" pitchFamily="34" charset="0"/>
              </a:defRPr>
            </a:lvl4pPr>
            <a:lvl5pPr algn="l" rtl="0" fontAlgn="base">
              <a:spcBef>
                <a:spcPct val="0"/>
              </a:spcBef>
              <a:spcAft>
                <a:spcPct val="0"/>
              </a:spcAft>
              <a:defRPr sz="2200" b="1">
                <a:solidFill>
                  <a:schemeClr val="accent1"/>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2200" b="1">
                <a:solidFill>
                  <a:schemeClr val="accent1"/>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2200" b="1">
                <a:solidFill>
                  <a:schemeClr val="accent1"/>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2200" b="1">
                <a:solidFill>
                  <a:schemeClr val="accent1"/>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2200" b="1">
                <a:solidFill>
                  <a:schemeClr val="accent1"/>
                </a:solidFill>
                <a:latin typeface="Arial" panose="020B0604020202020204" pitchFamily="34" charset="0"/>
                <a:cs typeface="Arial" panose="020B0604020202020204" pitchFamily="34" charset="0"/>
              </a:defRPr>
            </a:lvl9pPr>
          </a:lstStyle>
          <a:p>
            <a:r>
              <a:rPr lang="en-US" altLang="en-US" sz="2400" dirty="0"/>
              <a:t>Component Business Model    </a:t>
            </a:r>
          </a:p>
        </p:txBody>
      </p:sp>
      <p:sp>
        <p:nvSpPr>
          <p:cNvPr id="100" name="Text Box 104">
            <a:extLst>
              <a:ext uri="{FF2B5EF4-FFF2-40B4-BE49-F238E27FC236}">
                <a16:creationId xmlns:a16="http://schemas.microsoft.com/office/drawing/2014/main" id="{7E4D3395-62A6-452A-B54E-B48B142B3B30}"/>
              </a:ext>
            </a:extLst>
          </p:cNvPr>
          <p:cNvSpPr txBox="1">
            <a:spLocks noChangeArrowheads="1"/>
          </p:cNvSpPr>
          <p:nvPr/>
        </p:nvSpPr>
        <p:spPr bwMode="auto">
          <a:xfrm>
            <a:off x="612743" y="942960"/>
            <a:ext cx="4440025"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Font typeface="Wingdings" panose="05000000000000000000" pitchFamily="2" charset="2"/>
              <a:buNone/>
            </a:pPr>
            <a:r>
              <a:rPr lang="en-US" altLang="en-US" b="1" i="1" dirty="0">
                <a:solidFill>
                  <a:srgbClr val="FF0000"/>
                </a:solidFill>
              </a:rPr>
              <a:t>Example: HCM</a:t>
            </a:r>
          </a:p>
        </p:txBody>
      </p:sp>
    </p:spTree>
    <p:extLst>
      <p:ext uri="{BB962C8B-B14F-4D97-AF65-F5344CB8AC3E}">
        <p14:creationId xmlns:p14="http://schemas.microsoft.com/office/powerpoint/2010/main" val="766101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8F473-8028-4708-8BD9-49951FB7732D}"/>
              </a:ext>
            </a:extLst>
          </p:cNvPr>
          <p:cNvSpPr>
            <a:spLocks noGrp="1"/>
          </p:cNvSpPr>
          <p:nvPr>
            <p:ph type="title"/>
          </p:nvPr>
        </p:nvSpPr>
        <p:spPr>
          <a:xfrm>
            <a:off x="609600" y="443060"/>
            <a:ext cx="10972800" cy="976165"/>
          </a:xfrm>
        </p:spPr>
        <p:txBody>
          <a:bodyPr/>
          <a:lstStyle/>
          <a:p>
            <a:r>
              <a:rPr lang="en-US" dirty="0"/>
              <a:t>Strategic Machines</a:t>
            </a:r>
            <a:br>
              <a:rPr lang="en-US" dirty="0"/>
            </a:br>
            <a:r>
              <a:rPr lang="en-US" sz="1800"/>
              <a:t>Our value prop</a:t>
            </a:r>
            <a:endParaRPr lang="en-US" sz="1800" dirty="0"/>
          </a:p>
        </p:txBody>
      </p:sp>
      <p:sp>
        <p:nvSpPr>
          <p:cNvPr id="3" name="Footer Placeholder 2">
            <a:extLst>
              <a:ext uri="{FF2B5EF4-FFF2-40B4-BE49-F238E27FC236}">
                <a16:creationId xmlns:a16="http://schemas.microsoft.com/office/drawing/2014/main" id="{80D99E45-16E3-4430-8275-BBF1B70C189A}"/>
              </a:ext>
            </a:extLst>
          </p:cNvPr>
          <p:cNvSpPr>
            <a:spLocks noGrp="1"/>
          </p:cNvSpPr>
          <p:nvPr>
            <p:ph type="ftr" sz="quarter" idx="10"/>
          </p:nvPr>
        </p:nvSpPr>
        <p:spPr/>
        <p:txBody>
          <a:bodyPr/>
          <a:lstStyle/>
          <a:p>
            <a:r>
              <a:rPr lang="en-US" altLang="en-US"/>
              <a:t>|  </a:t>
            </a:r>
            <a:fld id="{E9622EA8-99FC-4F89-ACA5-7D2BF6828ADB}" type="datetime1">
              <a:rPr lang="en-US" altLang="en-US" smtClean="0"/>
              <a:pPr/>
              <a:t>2/28/2018</a:t>
            </a:fld>
            <a:r>
              <a:rPr lang="en-US" altLang="en-US"/>
              <a:t>  </a:t>
            </a:r>
            <a:endParaRPr lang="en-US" altLang="en-US" dirty="0"/>
          </a:p>
        </p:txBody>
      </p:sp>
      <p:sp>
        <p:nvSpPr>
          <p:cNvPr id="4" name="Slide Number Placeholder 3">
            <a:extLst>
              <a:ext uri="{FF2B5EF4-FFF2-40B4-BE49-F238E27FC236}">
                <a16:creationId xmlns:a16="http://schemas.microsoft.com/office/drawing/2014/main" id="{5EA9AD6D-7083-4134-BAC4-F66661E8849E}"/>
              </a:ext>
            </a:extLst>
          </p:cNvPr>
          <p:cNvSpPr>
            <a:spLocks noGrp="1"/>
          </p:cNvSpPr>
          <p:nvPr>
            <p:ph type="sldNum" sz="quarter" idx="11"/>
          </p:nvPr>
        </p:nvSpPr>
        <p:spPr/>
        <p:txBody>
          <a:bodyPr/>
          <a:lstStyle/>
          <a:p>
            <a:fld id="{DA9F8591-8B7C-4DD6-B479-88359681F528}" type="slidenum">
              <a:rPr lang="en-US" altLang="en-US" smtClean="0"/>
              <a:pPr/>
              <a:t>7</a:t>
            </a:fld>
            <a:endParaRPr lang="en-US" altLang="en-US"/>
          </a:p>
        </p:txBody>
      </p:sp>
      <p:sp>
        <p:nvSpPr>
          <p:cNvPr id="5" name="TextBox 4">
            <a:extLst>
              <a:ext uri="{FF2B5EF4-FFF2-40B4-BE49-F238E27FC236}">
                <a16:creationId xmlns:a16="http://schemas.microsoft.com/office/drawing/2014/main" id="{DF8DAC58-954A-491D-BF1A-B282D519FE66}"/>
              </a:ext>
            </a:extLst>
          </p:cNvPr>
          <p:cNvSpPr txBox="1"/>
          <p:nvPr/>
        </p:nvSpPr>
        <p:spPr>
          <a:xfrm>
            <a:off x="395924" y="2432116"/>
            <a:ext cx="3855563" cy="2677656"/>
          </a:xfrm>
          <a:prstGeom prst="rect">
            <a:avLst/>
          </a:prstGeom>
          <a:noFill/>
          <a:ln>
            <a:solidFill>
              <a:schemeClr val="tx2"/>
            </a:solidFill>
          </a:ln>
        </p:spPr>
        <p:txBody>
          <a:bodyPr wrap="square" rtlCol="0">
            <a:spAutoFit/>
          </a:bodyPr>
          <a:lstStyle/>
          <a:p>
            <a:pPr marL="285750" indent="-285750">
              <a:buFont typeface="Arial" panose="020B0604020202020204" pitchFamily="34" charset="0"/>
              <a:buChar char="•"/>
            </a:pPr>
            <a:r>
              <a:rPr lang="en-US" sz="1400" dirty="0"/>
              <a:t>Elegant closers </a:t>
            </a:r>
          </a:p>
          <a:p>
            <a:pPr marL="285750" indent="-285750">
              <a:buFont typeface="Arial" panose="020B0604020202020204" pitchFamily="34" charset="0"/>
              <a:buChar char="•"/>
            </a:pPr>
            <a:r>
              <a:rPr lang="en-US" sz="1400" dirty="0"/>
              <a:t>Thoughtful registrars</a:t>
            </a:r>
          </a:p>
          <a:p>
            <a:pPr marL="285750" indent="-285750">
              <a:buFont typeface="Arial" panose="020B0604020202020204" pitchFamily="34" charset="0"/>
              <a:buChar char="•"/>
            </a:pPr>
            <a:r>
              <a:rPr lang="en-US" sz="1400" dirty="0"/>
              <a:t>Patient and caring help desk agents</a:t>
            </a:r>
          </a:p>
          <a:p>
            <a:pPr marL="285750" indent="-285750">
              <a:buFont typeface="Arial" panose="020B0604020202020204" pitchFamily="34" charset="0"/>
              <a:buChar char="•"/>
            </a:pPr>
            <a:r>
              <a:rPr lang="en-US" sz="1400" dirty="0"/>
              <a:t>High precision, high touch, highly intelligent</a:t>
            </a:r>
          </a:p>
          <a:p>
            <a:pPr marL="285750" indent="-285750">
              <a:buFont typeface="Arial" panose="020B0604020202020204" pitchFamily="34" charset="0"/>
              <a:buChar char="•"/>
            </a:pPr>
            <a:r>
              <a:rPr lang="en-US" sz="1400" dirty="0"/>
              <a:t>Informed about your business</a:t>
            </a:r>
          </a:p>
          <a:p>
            <a:pPr marL="285750" indent="-285750">
              <a:buFont typeface="Arial" panose="020B0604020202020204" pitchFamily="34" charset="0"/>
              <a:buChar char="•"/>
            </a:pPr>
            <a:r>
              <a:rPr lang="en-US" sz="1400" dirty="0"/>
              <a:t>Cognitive in every sense </a:t>
            </a:r>
          </a:p>
          <a:p>
            <a:pPr marL="285750" indent="-285750">
              <a:buFont typeface="Arial" panose="020B0604020202020204" pitchFamily="34" charset="0"/>
              <a:buChar char="•"/>
            </a:pPr>
            <a:r>
              <a:rPr lang="en-US" sz="1400" dirty="0"/>
              <a:t>Insights through analytics</a:t>
            </a:r>
          </a:p>
          <a:p>
            <a:pPr marL="285750" indent="-285750">
              <a:buFont typeface="Arial" panose="020B0604020202020204" pitchFamily="34" charset="0"/>
              <a:buChar char="•"/>
            </a:pPr>
            <a:r>
              <a:rPr lang="pt-BR" sz="1400" dirty="0"/>
              <a:t>Complex sequential Q&amp;A </a:t>
            </a:r>
          </a:p>
          <a:p>
            <a:pPr marL="285750" indent="-285750">
              <a:buFont typeface="Arial" panose="020B0604020202020204" pitchFamily="34" charset="0"/>
              <a:buChar char="•"/>
            </a:pPr>
            <a:r>
              <a:rPr lang="pt-BR" sz="1400" dirty="0"/>
              <a:t>FAQ , AMA</a:t>
            </a:r>
            <a:endParaRPr lang="en-US" sz="1400" dirty="0"/>
          </a:p>
          <a:p>
            <a:pPr marL="285750" indent="-285750">
              <a:buFont typeface="Arial" panose="020B0604020202020204" pitchFamily="34" charset="0"/>
              <a:buChar char="•"/>
            </a:pPr>
            <a:r>
              <a:rPr lang="en-US" sz="1400" dirty="0"/>
              <a:t>Scripted for your business</a:t>
            </a:r>
          </a:p>
          <a:p>
            <a:pPr marL="285750" indent="-285750">
              <a:buFont typeface="Arial" panose="020B0604020202020204" pitchFamily="34" charset="0"/>
              <a:buChar char="•"/>
            </a:pPr>
            <a:r>
              <a:rPr lang="en-US" sz="1400" dirty="0"/>
              <a:t>Private or Public community networks</a:t>
            </a:r>
            <a:endParaRPr lang="pt-BR" sz="1400" dirty="0"/>
          </a:p>
        </p:txBody>
      </p:sp>
      <p:sp>
        <p:nvSpPr>
          <p:cNvPr id="8" name="TextBox 7">
            <a:extLst>
              <a:ext uri="{FF2B5EF4-FFF2-40B4-BE49-F238E27FC236}">
                <a16:creationId xmlns:a16="http://schemas.microsoft.com/office/drawing/2014/main" id="{1BDC893F-1F81-4A4D-810C-405DC715FA90}"/>
              </a:ext>
            </a:extLst>
          </p:cNvPr>
          <p:cNvSpPr txBox="1"/>
          <p:nvPr/>
        </p:nvSpPr>
        <p:spPr>
          <a:xfrm>
            <a:off x="4394460" y="2452540"/>
            <a:ext cx="3855563" cy="2893100"/>
          </a:xfrm>
          <a:prstGeom prst="rect">
            <a:avLst/>
          </a:prstGeom>
          <a:noFill/>
          <a:ln>
            <a:solidFill>
              <a:schemeClr val="tx2"/>
            </a:solidFill>
          </a:ln>
        </p:spPr>
        <p:txBody>
          <a:bodyPr wrap="square" rtlCol="0">
            <a:spAutoFit/>
          </a:bodyPr>
          <a:lstStyle/>
          <a:p>
            <a:pPr marL="285750" indent="-285750">
              <a:buFont typeface="Arial" panose="020B0604020202020204" pitchFamily="34" charset="0"/>
              <a:buChar char="•"/>
            </a:pPr>
            <a:r>
              <a:rPr lang="en-US" sz="1400" dirty="0"/>
              <a:t>Engineered for high availability in the cloud or in your data center</a:t>
            </a:r>
          </a:p>
          <a:p>
            <a:pPr marL="285750" indent="-285750">
              <a:buFont typeface="Arial" panose="020B0604020202020204" pitchFamily="34" charset="0"/>
              <a:buChar char="•"/>
            </a:pPr>
            <a:r>
              <a:rPr lang="en-US" sz="1400" dirty="0"/>
              <a:t>Powered by Watson</a:t>
            </a:r>
          </a:p>
          <a:p>
            <a:pPr marL="285750" indent="-285750">
              <a:buFont typeface="Arial" panose="020B0604020202020204" pitchFamily="34" charset="0"/>
              <a:buChar char="•"/>
            </a:pPr>
            <a:r>
              <a:rPr lang="en-US" sz="1400" dirty="0"/>
              <a:t>Data stored, secured and owned by you</a:t>
            </a:r>
          </a:p>
          <a:p>
            <a:pPr marL="285750" indent="-285750">
              <a:buFont typeface="Arial" panose="020B0604020202020204" pitchFamily="34" charset="0"/>
              <a:buChar char="•"/>
            </a:pPr>
            <a:r>
              <a:rPr lang="en-US" sz="1400" dirty="0"/>
              <a:t>GraphQL analytics for deeper insights on interactions across your community</a:t>
            </a:r>
          </a:p>
          <a:p>
            <a:pPr marL="285750" indent="-285750">
              <a:buFont typeface="Arial" panose="020B0604020202020204" pitchFamily="34" charset="0"/>
              <a:buChar char="•"/>
            </a:pPr>
            <a:r>
              <a:rPr lang="en-US" sz="1400" dirty="0"/>
              <a:t>Micro apps - making your web content highly available and highly consumable by your customers</a:t>
            </a:r>
          </a:p>
          <a:p>
            <a:pPr marL="285750" indent="-285750">
              <a:buFont typeface="Arial" panose="020B0604020202020204" pitchFamily="34" charset="0"/>
              <a:buChar char="•"/>
            </a:pPr>
            <a:r>
              <a:rPr lang="en-US" sz="1400" dirty="0"/>
              <a:t>Microservices - ensuring a highly cost effective deployment of your agents</a:t>
            </a:r>
          </a:p>
          <a:p>
            <a:pPr marL="285750" indent="-285750">
              <a:buFont typeface="Arial" panose="020B0604020202020204" pitchFamily="34" charset="0"/>
              <a:buChar char="•"/>
            </a:pPr>
            <a:r>
              <a:rPr lang="en-US" sz="1400" dirty="0"/>
              <a:t>State machines – supporting broad flexibility for orchestrated interactions</a:t>
            </a:r>
            <a:endParaRPr lang="en-US" dirty="0"/>
          </a:p>
        </p:txBody>
      </p:sp>
      <p:sp>
        <p:nvSpPr>
          <p:cNvPr id="9" name="TextBox 8">
            <a:extLst>
              <a:ext uri="{FF2B5EF4-FFF2-40B4-BE49-F238E27FC236}">
                <a16:creationId xmlns:a16="http://schemas.microsoft.com/office/drawing/2014/main" id="{6C2FB325-A3AF-49DA-8566-566FCAD4F772}"/>
              </a:ext>
            </a:extLst>
          </p:cNvPr>
          <p:cNvSpPr txBox="1"/>
          <p:nvPr/>
        </p:nvSpPr>
        <p:spPr>
          <a:xfrm>
            <a:off x="8334866" y="2452540"/>
            <a:ext cx="3561762" cy="2523768"/>
          </a:xfrm>
          <a:prstGeom prst="rect">
            <a:avLst/>
          </a:prstGeom>
          <a:noFill/>
          <a:ln>
            <a:solidFill>
              <a:schemeClr val="tx2"/>
            </a:solidFill>
          </a:ln>
        </p:spPr>
        <p:txBody>
          <a:bodyPr wrap="square" rtlCol="0">
            <a:spAutoFit/>
          </a:bodyPr>
          <a:lstStyle/>
          <a:p>
            <a:pPr marL="285750" indent="-285750">
              <a:buFont typeface="Arial" panose="020B0604020202020204" pitchFamily="34" charset="0"/>
              <a:buChar char="•"/>
            </a:pPr>
            <a:r>
              <a:rPr lang="en-US" sz="1400" dirty="0"/>
              <a:t>Developer marketplace delivering custom experiences</a:t>
            </a:r>
          </a:p>
          <a:p>
            <a:pPr marL="285750" indent="-285750">
              <a:buFont typeface="Arial" panose="020B0604020202020204" pitchFamily="34" charset="0"/>
              <a:buChar char="•"/>
            </a:pPr>
            <a:r>
              <a:rPr lang="en-US" sz="1400" dirty="0"/>
              <a:t>Industry consultants to confer on your opportunities</a:t>
            </a:r>
          </a:p>
          <a:p>
            <a:pPr marL="285750" indent="-285750">
              <a:buFont typeface="Arial" panose="020B0604020202020204" pitchFamily="34" charset="0"/>
              <a:buChar char="•"/>
            </a:pPr>
            <a:r>
              <a:rPr lang="en-US" sz="1400" dirty="0"/>
              <a:t>Prepackaged virtual agents available for rapid deployment</a:t>
            </a:r>
          </a:p>
          <a:p>
            <a:pPr marL="285750" indent="-285750">
              <a:buFont typeface="Arial" panose="020B0604020202020204" pitchFamily="34" charset="0"/>
              <a:buChar char="•"/>
            </a:pPr>
            <a:r>
              <a:rPr lang="en-US" sz="1400" dirty="0"/>
              <a:t>Continuous delivery of new skills</a:t>
            </a:r>
          </a:p>
          <a:p>
            <a:pPr marL="285750" indent="-285750">
              <a:buFont typeface="Arial" panose="020B0604020202020204" pitchFamily="34" charset="0"/>
              <a:buChar char="•"/>
            </a:pPr>
            <a:r>
              <a:rPr lang="en-US" sz="1400" dirty="0"/>
              <a:t>Customer integrations through microservices and apis</a:t>
            </a:r>
          </a:p>
          <a:p>
            <a:pPr marL="285750" indent="-285750">
              <a:buFont typeface="Arial" panose="020B0604020202020204" pitchFamily="34" charset="0"/>
              <a:buChar char="•"/>
            </a:pPr>
            <a:r>
              <a:rPr lang="en-US" sz="1400" dirty="0"/>
              <a:t>Hosting and enterprise support</a:t>
            </a:r>
            <a:endParaRPr lang="pt-BR" sz="1400" dirty="0"/>
          </a:p>
          <a:p>
            <a:pPr marL="285750" indent="-285750">
              <a:buFont typeface="Wingdings" panose="05000000000000000000" pitchFamily="2" charset="2"/>
              <a:buChar char="Ø"/>
            </a:pPr>
            <a:endParaRPr lang="en-US" dirty="0"/>
          </a:p>
        </p:txBody>
      </p:sp>
      <p:sp>
        <p:nvSpPr>
          <p:cNvPr id="10" name="TextBox 9">
            <a:extLst>
              <a:ext uri="{FF2B5EF4-FFF2-40B4-BE49-F238E27FC236}">
                <a16:creationId xmlns:a16="http://schemas.microsoft.com/office/drawing/2014/main" id="{9317F868-6E1F-4A1A-A4CF-E280B5591D0D}"/>
              </a:ext>
            </a:extLst>
          </p:cNvPr>
          <p:cNvSpPr txBox="1"/>
          <p:nvPr/>
        </p:nvSpPr>
        <p:spPr>
          <a:xfrm>
            <a:off x="433633" y="1913641"/>
            <a:ext cx="3704734" cy="338554"/>
          </a:xfrm>
          <a:prstGeom prst="rect">
            <a:avLst/>
          </a:prstGeom>
          <a:noFill/>
        </p:spPr>
        <p:txBody>
          <a:bodyPr wrap="square" rtlCol="0">
            <a:spAutoFit/>
          </a:bodyPr>
          <a:lstStyle/>
          <a:p>
            <a:r>
              <a:rPr lang="en-US" sz="1600" b="1" dirty="0"/>
              <a:t>Precision design defines …</a:t>
            </a:r>
          </a:p>
        </p:txBody>
      </p:sp>
      <p:sp>
        <p:nvSpPr>
          <p:cNvPr id="11" name="TextBox 10">
            <a:extLst>
              <a:ext uri="{FF2B5EF4-FFF2-40B4-BE49-F238E27FC236}">
                <a16:creationId xmlns:a16="http://schemas.microsoft.com/office/drawing/2014/main" id="{9F0B12E0-00C3-4382-8E0D-7FD3CFAC1AD1}"/>
              </a:ext>
            </a:extLst>
          </p:cNvPr>
          <p:cNvSpPr txBox="1"/>
          <p:nvPr/>
        </p:nvSpPr>
        <p:spPr>
          <a:xfrm>
            <a:off x="4451022" y="1952919"/>
            <a:ext cx="3704734" cy="338554"/>
          </a:xfrm>
          <a:prstGeom prst="rect">
            <a:avLst/>
          </a:prstGeom>
          <a:noFill/>
        </p:spPr>
        <p:txBody>
          <a:bodyPr wrap="square" rtlCol="0">
            <a:spAutoFit/>
          </a:bodyPr>
          <a:lstStyle/>
          <a:p>
            <a:r>
              <a:rPr lang="en-US" sz="1600" b="1" dirty="0"/>
              <a:t>Technology matters …</a:t>
            </a:r>
          </a:p>
        </p:txBody>
      </p:sp>
      <p:sp>
        <p:nvSpPr>
          <p:cNvPr id="12" name="TextBox 11">
            <a:extLst>
              <a:ext uri="{FF2B5EF4-FFF2-40B4-BE49-F238E27FC236}">
                <a16:creationId xmlns:a16="http://schemas.microsoft.com/office/drawing/2014/main" id="{E652262C-AE7C-4CAD-B6B0-4C02A36C5C92}"/>
              </a:ext>
            </a:extLst>
          </p:cNvPr>
          <p:cNvSpPr txBox="1"/>
          <p:nvPr/>
        </p:nvSpPr>
        <p:spPr>
          <a:xfrm>
            <a:off x="8316012" y="1943493"/>
            <a:ext cx="3704734" cy="338554"/>
          </a:xfrm>
          <a:prstGeom prst="rect">
            <a:avLst/>
          </a:prstGeom>
          <a:noFill/>
        </p:spPr>
        <p:txBody>
          <a:bodyPr wrap="square" rtlCol="0">
            <a:spAutoFit/>
          </a:bodyPr>
          <a:lstStyle/>
          <a:p>
            <a:r>
              <a:rPr lang="en-US" sz="1600" b="1" dirty="0"/>
              <a:t>World class support …</a:t>
            </a:r>
          </a:p>
        </p:txBody>
      </p:sp>
    </p:spTree>
    <p:extLst>
      <p:ext uri="{BB962C8B-B14F-4D97-AF65-F5344CB8AC3E}">
        <p14:creationId xmlns:p14="http://schemas.microsoft.com/office/powerpoint/2010/main" val="3929102957"/>
      </p:ext>
    </p:extLst>
  </p:cSld>
  <p:clrMapOvr>
    <a:masterClrMapping/>
  </p:clrMapOvr>
  <p:transition/>
</p:sld>
</file>

<file path=ppt/theme/theme1.xml><?xml version="1.0" encoding="utf-8"?>
<a:theme xmlns:a="http://schemas.openxmlformats.org/drawingml/2006/main" name="BCS Presentation White Plain">
  <a:themeElements>
    <a:clrScheme name="BCS Presentation White Plain 1">
      <a:dk1>
        <a:srgbClr val="000000"/>
      </a:dk1>
      <a:lt1>
        <a:srgbClr val="FFFFFF"/>
      </a:lt1>
      <a:dk2>
        <a:srgbClr val="061DC8"/>
      </a:dk2>
      <a:lt2>
        <a:srgbClr val="727272"/>
      </a:lt2>
      <a:accent1>
        <a:srgbClr val="7889FB"/>
      </a:accent1>
      <a:accent2>
        <a:srgbClr val="C7CDFD"/>
      </a:accent2>
      <a:accent3>
        <a:srgbClr val="FFFFFF"/>
      </a:accent3>
      <a:accent4>
        <a:srgbClr val="000000"/>
      </a:accent4>
      <a:accent5>
        <a:srgbClr val="BEC4FD"/>
      </a:accent5>
      <a:accent6>
        <a:srgbClr val="B4BAE5"/>
      </a:accent6>
      <a:hlink>
        <a:srgbClr val="669900"/>
      </a:hlink>
      <a:folHlink>
        <a:srgbClr val="8CC800"/>
      </a:folHlink>
    </a:clrScheme>
    <a:fontScheme name="BCS Presentation White Plai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300" b="1"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300" b="1"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lnDef>
  </a:objectDefaults>
  <a:extraClrSchemeLst>
    <a:extraClrScheme>
      <a:clrScheme name="BCS Presentation White Plain 1">
        <a:dk1>
          <a:srgbClr val="000000"/>
        </a:dk1>
        <a:lt1>
          <a:srgbClr val="FFFFFF"/>
        </a:lt1>
        <a:dk2>
          <a:srgbClr val="061DC8"/>
        </a:dk2>
        <a:lt2>
          <a:srgbClr val="727272"/>
        </a:lt2>
        <a:accent1>
          <a:srgbClr val="7889FB"/>
        </a:accent1>
        <a:accent2>
          <a:srgbClr val="C7CDFD"/>
        </a:accent2>
        <a:accent3>
          <a:srgbClr val="FFFFFF"/>
        </a:accent3>
        <a:accent4>
          <a:srgbClr val="000000"/>
        </a:accent4>
        <a:accent5>
          <a:srgbClr val="BEC4FD"/>
        </a:accent5>
        <a:accent6>
          <a:srgbClr val="B4BAE5"/>
        </a:accent6>
        <a:hlink>
          <a:srgbClr val="669900"/>
        </a:hlink>
        <a:folHlink>
          <a:srgbClr val="8CC8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1892</Words>
  <Application>Microsoft Office PowerPoint</Application>
  <PresentationFormat>Widescreen</PresentationFormat>
  <Paragraphs>444</Paragraphs>
  <Slides>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MS UI Gothic</vt:lpstr>
      <vt:lpstr>SimSun</vt:lpstr>
      <vt:lpstr>Arial</vt:lpstr>
      <vt:lpstr>Arial Narrow</vt:lpstr>
      <vt:lpstr>Calibri</vt:lpstr>
      <vt:lpstr>Wingdings</vt:lpstr>
      <vt:lpstr>Wingdings 3</vt:lpstr>
      <vt:lpstr>BCS Presentation White Plain</vt:lpstr>
      <vt:lpstr>The Machine Era: Listening, Learning, Integrating with your Operations</vt:lpstr>
      <vt:lpstr>Strategic Machines Component Business Model Framework</vt:lpstr>
      <vt:lpstr>Component Business Model Definition</vt:lpstr>
      <vt:lpstr>Component Business Model    </vt:lpstr>
      <vt:lpstr>PowerPoint Presentation</vt:lpstr>
      <vt:lpstr>PowerPoint Presentation</vt:lpstr>
      <vt:lpstr>Strategic Machines Our value prop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Howard</dc:creator>
  <cp:lastModifiedBy>Patrick Howard</cp:lastModifiedBy>
  <cp:revision>28</cp:revision>
  <dcterms:created xsi:type="dcterms:W3CDTF">2018-02-22T14:18:50Z</dcterms:created>
  <dcterms:modified xsi:type="dcterms:W3CDTF">2018-02-28T16:13:38Z</dcterms:modified>
</cp:coreProperties>
</file>