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2" r:id="rId5"/>
    <p:sldId id="274" r:id="rId6"/>
    <p:sldId id="270" r:id="rId7"/>
    <p:sldId id="272" r:id="rId8"/>
    <p:sldId id="276" r:id="rId9"/>
    <p:sldId id="257" r:id="rId10"/>
    <p:sldId id="266" r:id="rId11"/>
    <p:sldId id="277" r:id="rId12"/>
    <p:sldId id="267" r:id="rId13"/>
  </p:sldIdLst>
  <p:sldSz cx="12192000" cy="6858000"/>
  <p:notesSz cx="6858000" cy="9144000"/>
  <p:custShowLst>
    <p:custShow name="Custom Show 1" id="0">
      <p:sldLst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009F-D5F3-41F8-AF2B-087A726FF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BCDF-CB91-4FA8-88B5-4D54E8CC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650F-8344-478A-A0A8-0E850FC9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B09A-FE52-46C6-B44F-91054A5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83FB-1D98-46B0-8371-F724ED5C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43C9-6B49-4F4A-B81E-C38DEE5C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20DF5-0A3A-4441-B5A1-EC612CC81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122E-DB70-4DBD-89D5-DC656225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224D-A055-4949-9738-22366680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2C39-355F-469D-A689-96EBA995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18145-60E6-40A9-8647-9411DEC84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4DAE-F167-444C-AC2B-F01E6FFF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619B-E006-4253-A17A-AF26643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A577-483C-4ADD-87DE-02309D1D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3821-CEDB-4CE5-88D3-40DC5331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A4A8-7247-45F2-8148-0FA755BB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652F-2A19-4357-B5CE-92A054DA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E864-0952-4BFE-AFD8-463DD30B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8429-48A2-4670-A1C2-41640F8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787C-4901-4D51-BAB9-6725042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9A01-07C1-4C29-B1F5-5950B842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15B1-9F0C-4845-9428-E45795DC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4D8B-08DE-470B-BF3A-59DF295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8436-1A41-467D-931A-BADA7BCF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2473-A6E9-4AE7-B0E8-7AF348A1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0307-B084-47DF-A887-4DABB91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9C48-A77D-4A44-8274-9EB80219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E3B4-EC77-47A2-B199-5A5CE93D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E5AC-2030-43C5-A005-8586AAE8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B33B-471D-4F09-B28F-14C7592D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404C-0FBB-464C-86DE-209C78F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757E-FA62-43D9-B059-E45C210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3234-79FA-45FB-83B6-E4A8628F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C15B5-71EC-4E5E-B3A8-E94B20F0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887C-280E-4E24-ACA4-3A7F8845C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A40C6-2D1D-437D-94A4-7788EDF62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657B8-A53B-4C56-9A16-A620F72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1B1A5-22EB-4544-8BF4-9FACEBC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C270F-CBB6-4A53-87A4-341E2449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6F3-A6F7-44E7-A978-8EE31067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E49E3-F7FB-4AA9-9A1E-911AAC9B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153E7-09AD-45C4-8FDB-2DFAF12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1B608-0341-4B61-89F8-5763169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8C8A2-ADC5-44C1-B1A0-5F8066BD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76782-FA5E-493E-93E4-1086225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C2168-E60F-4763-9544-D4622FA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CC4-7E38-4EF0-BF3B-8E71E227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CAE3-5BFA-4546-AC6B-2D9FB586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1E87-826A-4E38-A869-0217A417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3A3E4-5134-42BE-85D0-0B31B4AB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8BA24-9A2A-43D9-97CD-E192ED4E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E39CE-4095-4E88-A7CA-05C1D19B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B4F-74E3-4F9F-9C3C-D99B04D9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FDA1C-4658-4DAF-AFF8-1CFED2BA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843FB-E558-4298-AE99-F7FE9DE13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C260-2C40-4918-ABEA-9C17739C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EAF8-4B4E-41A7-80A0-FE95C070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F3C7-45B8-4E71-AC33-A27BBB34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9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2D15E-92DB-4BA9-9501-CAF3FE60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DE78-CFA1-4066-805C-2960D08F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9908-527A-4B4D-8DE9-751F29D4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D7A6-DC09-4EFC-8BF9-D6F94433783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6676-4390-49AC-8E83-FF5AF0FF7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476C-F09B-40A0-B10C-45995191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68E2-5709-401E-AE8D-AD107DB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e_software_mov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atabricks.com/blog/2017/06/23/parallelizing-large-simulations-apache-sparkr-databrick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scovervolve.com/2020/03/05/how-to-access-the-volve-dataset/" TargetMode="External"/><Relationship Id="rId4" Type="http://schemas.openxmlformats.org/officeDocument/2006/relationships/hyperlink" Target="https://www.equinor.com/en/what-we-do/norwegian-continental-shelf-platforms/vol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CEBD1-C2BE-43DB-8DA7-C320C8944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78" y="2864216"/>
            <a:ext cx="4332474" cy="1786515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Python </a:t>
            </a:r>
            <a:br>
              <a:rPr lang="en-US" sz="3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O&amp;G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1C965D3-DF00-4137-AC29-E5E22DF0B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3535"/>
            <a:ext cx="4764258" cy="3137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C8836-9850-4D03-AFBF-9303B7783005}"/>
              </a:ext>
            </a:extLst>
          </p:cNvPr>
          <p:cNvSpPr txBox="1"/>
          <p:nvPr/>
        </p:nvSpPr>
        <p:spPr>
          <a:xfrm>
            <a:off x="5394796" y="299233"/>
            <a:ext cx="6427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E-Challenge Machine Learning Version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2AF4-5BCC-4052-9F13-3DD0F3FA2710}"/>
              </a:ext>
            </a:extLst>
          </p:cNvPr>
          <p:cNvSpPr txBox="1"/>
          <p:nvPr/>
        </p:nvSpPr>
        <p:spPr>
          <a:xfrm>
            <a:off x="6702105" y="5418215"/>
            <a:ext cx="3800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Instructor: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Felix Gallo</a:t>
            </a:r>
          </a:p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199613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Case: Well Log Formats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B94AC5-9891-48F4-B013-A277F96FD697}"/>
              </a:ext>
            </a:extLst>
          </p:cNvPr>
          <p:cNvSpPr/>
          <p:nvPr/>
        </p:nvSpPr>
        <p:spPr>
          <a:xfrm>
            <a:off x="1171844" y="1875323"/>
            <a:ext cx="1793289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DLIS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71DA88-FC70-4C59-9E2E-2ED013E869E3}"/>
              </a:ext>
            </a:extLst>
          </p:cNvPr>
          <p:cNvSpPr/>
          <p:nvPr/>
        </p:nvSpPr>
        <p:spPr>
          <a:xfrm>
            <a:off x="1171845" y="3329561"/>
            <a:ext cx="1793289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LAS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90FEA5-5DBA-4B07-88F8-164A534399F4}"/>
              </a:ext>
            </a:extLst>
          </p:cNvPr>
          <p:cNvSpPr/>
          <p:nvPr/>
        </p:nvSpPr>
        <p:spPr>
          <a:xfrm>
            <a:off x="1171845" y="4831929"/>
            <a:ext cx="1793289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Well Log Format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B3F1E6-C67C-4ABB-A00C-740C9CCC3DC4}"/>
              </a:ext>
            </a:extLst>
          </p:cNvPr>
          <p:cNvSpPr/>
          <p:nvPr/>
        </p:nvSpPr>
        <p:spPr>
          <a:xfrm>
            <a:off x="3429738" y="1731718"/>
            <a:ext cx="6779581" cy="117123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Digital Log Interchange Standard - API RP66, 1991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Old Binary Format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Not be entirely compatible with another dialects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F8F58-B19B-4DA5-9BF3-DEEB6DF74B22}"/>
              </a:ext>
            </a:extLst>
          </p:cNvPr>
          <p:cNvSpPr/>
          <p:nvPr/>
        </p:nvSpPr>
        <p:spPr>
          <a:xfrm>
            <a:off x="3429737" y="3185959"/>
            <a:ext cx="6779581" cy="113946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 ASCII Standard  - Canadian Well Logging Society, 1990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Pure text files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Requires a lot more storage space than DLIS files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4892FF-F817-4850-B5E6-46B88E4E69EE}"/>
              </a:ext>
            </a:extLst>
          </p:cNvPr>
          <p:cNvSpPr/>
          <p:nvPr/>
        </p:nvSpPr>
        <p:spPr>
          <a:xfrm>
            <a:off x="3429736" y="4590905"/>
            <a:ext cx="6779581" cy="12368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Petroware, 2019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Text-based JSON format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Most widely-used programming languages have libraries for it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6AC1886-6EDA-4397-AF12-1E66D2934FA8}"/>
              </a:ext>
            </a:extLst>
          </p:cNvPr>
          <p:cNvSpPr/>
          <p:nvPr/>
        </p:nvSpPr>
        <p:spPr>
          <a:xfrm>
            <a:off x="3429737" y="1731718"/>
            <a:ext cx="45719" cy="11394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F6DC9CB8-C31A-4243-B659-F9567209AB1B}"/>
              </a:ext>
            </a:extLst>
          </p:cNvPr>
          <p:cNvSpPr/>
          <p:nvPr/>
        </p:nvSpPr>
        <p:spPr>
          <a:xfrm>
            <a:off x="3429737" y="3185956"/>
            <a:ext cx="45719" cy="11394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2FCBE65E-4726-4B9B-B3FE-264006C72DDE}"/>
              </a:ext>
            </a:extLst>
          </p:cNvPr>
          <p:cNvSpPr/>
          <p:nvPr/>
        </p:nvSpPr>
        <p:spPr>
          <a:xfrm>
            <a:off x="3429734" y="4688324"/>
            <a:ext cx="45719" cy="11394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Case: Seismic Data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B94AC5-9891-48F4-B013-A277F96FD697}"/>
              </a:ext>
            </a:extLst>
          </p:cNvPr>
          <p:cNvSpPr/>
          <p:nvPr/>
        </p:nvSpPr>
        <p:spPr>
          <a:xfrm>
            <a:off x="1180721" y="3073808"/>
            <a:ext cx="1793289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SEG-Y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B3F1E6-C67C-4ABB-A00C-740C9CCC3DC4}"/>
              </a:ext>
            </a:extLst>
          </p:cNvPr>
          <p:cNvSpPr/>
          <p:nvPr/>
        </p:nvSpPr>
        <p:spPr>
          <a:xfrm>
            <a:off x="3438616" y="2930203"/>
            <a:ext cx="4862006" cy="117123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Society of Exploration Geophysicists, 1975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Messy Format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High disk memory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A6AC1886-6EDA-4397-AF12-1E66D2934FA8}"/>
              </a:ext>
            </a:extLst>
          </p:cNvPr>
          <p:cNvSpPr/>
          <p:nvPr/>
        </p:nvSpPr>
        <p:spPr>
          <a:xfrm>
            <a:off x="3438614" y="2930203"/>
            <a:ext cx="45719" cy="113946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488DEF6-B555-4945-887E-DF7740DF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07" y="129773"/>
            <a:ext cx="5010150" cy="6143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74572C-5B67-45A9-A7C4-08B0F21E3691}"/>
              </a:ext>
            </a:extLst>
          </p:cNvPr>
          <p:cNvSpPr txBox="1"/>
          <p:nvPr/>
        </p:nvSpPr>
        <p:spPr>
          <a:xfrm>
            <a:off x="363984" y="606254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https://erlend-viggen.no/dlis-files/</a:t>
            </a:r>
          </a:p>
        </p:txBody>
      </p:sp>
    </p:spTree>
    <p:extLst>
      <p:ext uri="{BB962C8B-B14F-4D97-AF65-F5344CB8AC3E}">
        <p14:creationId xmlns:p14="http://schemas.microsoft.com/office/powerpoint/2010/main" val="17499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294714-AF6E-4EDB-B252-4028F245B87D}"/>
              </a:ext>
            </a:extLst>
          </p:cNvPr>
          <p:cNvSpPr txBox="1"/>
          <p:nvPr/>
        </p:nvSpPr>
        <p:spPr>
          <a:xfrm>
            <a:off x="1047565" y="852252"/>
            <a:ext cx="74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ABD16-578F-4E3B-B82C-D5E5CBC262A8}"/>
              </a:ext>
            </a:extLst>
          </p:cNvPr>
          <p:cNvSpPr txBox="1"/>
          <p:nvPr/>
        </p:nvSpPr>
        <p:spPr>
          <a:xfrm>
            <a:off x="1047565" y="1605085"/>
            <a:ext cx="8353887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Case: Well Log Formats &amp; Seismic Data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Libraries: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DLISIO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LASIO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SEGY-IO</a:t>
            </a:r>
          </a:p>
        </p:txBody>
      </p:sp>
    </p:spTree>
    <p:extLst>
      <p:ext uri="{BB962C8B-B14F-4D97-AF65-F5344CB8AC3E}">
        <p14:creationId xmlns:p14="http://schemas.microsoft.com/office/powerpoint/2010/main" val="39608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E001B-45C4-400B-8C32-57A19384D950}"/>
              </a:ext>
            </a:extLst>
          </p:cNvPr>
          <p:cNvSpPr txBox="1"/>
          <p:nvPr/>
        </p:nvSpPr>
        <p:spPr>
          <a:xfrm>
            <a:off x="1047565" y="1688066"/>
            <a:ext cx="10020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Open-Source?</a:t>
            </a:r>
          </a:p>
          <a:p>
            <a:endParaRPr lang="en-US" dirty="0"/>
          </a:p>
          <a:p>
            <a:r>
              <a:rPr lang="en-US" dirty="0"/>
              <a:t>Software that is released under a license which allows it to be freely used, modified, and shared along with the </a:t>
            </a:r>
            <a:r>
              <a:rPr lang="en-US" dirty="0">
                <a:solidFill>
                  <a:srgbClr val="FF0000"/>
                </a:solidFill>
              </a:rPr>
              <a:t>source code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3A2695-3DC3-42B9-ACB5-0C2EFA03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85" y="3904057"/>
            <a:ext cx="7239000" cy="1533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F50DF-DA16-467B-BE8C-E021E26F5AF9}"/>
              </a:ext>
            </a:extLst>
          </p:cNvPr>
          <p:cNvSpPr txBox="1"/>
          <p:nvPr/>
        </p:nvSpPr>
        <p:spPr>
          <a:xfrm>
            <a:off x="1047565" y="30730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Bruce </a:t>
            </a:r>
            <a:r>
              <a:rPr lang="en-US" dirty="0" err="1"/>
              <a:t>Perens</a:t>
            </a:r>
            <a:r>
              <a:rPr lang="en-US" dirty="0"/>
              <a:t> &amp; Eric Raymond, 1998.</a:t>
            </a:r>
          </a:p>
        </p:txBody>
      </p:sp>
    </p:spTree>
    <p:extLst>
      <p:ext uri="{BB962C8B-B14F-4D97-AF65-F5344CB8AC3E}">
        <p14:creationId xmlns:p14="http://schemas.microsoft.com/office/powerpoint/2010/main" val="11954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E001B-45C4-400B-8C32-57A19384D950}"/>
              </a:ext>
            </a:extLst>
          </p:cNvPr>
          <p:cNvSpPr txBox="1"/>
          <p:nvPr/>
        </p:nvSpPr>
        <p:spPr>
          <a:xfrm>
            <a:off x="1043543" y="1693294"/>
            <a:ext cx="97161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Open-Source?</a:t>
            </a:r>
          </a:p>
          <a:p>
            <a:endParaRPr lang="en-US" dirty="0"/>
          </a:p>
          <a:p>
            <a:r>
              <a:rPr lang="en-US" dirty="0"/>
              <a:t>The predecessor idea of Open-Source was originally </a:t>
            </a:r>
            <a:r>
              <a:rPr lang="en-US" dirty="0">
                <a:solidFill>
                  <a:srgbClr val="FF0000"/>
                </a:solidFill>
              </a:rPr>
              <a:t>free-software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Born in the late 70’s and early 80’s as an answer to the restrictions and limitations of the proprietary software business model. </a:t>
            </a:r>
          </a:p>
          <a:p>
            <a:endParaRPr lang="en-US" dirty="0"/>
          </a:p>
          <a:p>
            <a:r>
              <a:rPr lang="en-US" dirty="0"/>
              <a:t>And the mail goal is to obtain software that guarantee user’s freedom for any purpose.</a:t>
            </a:r>
          </a:p>
          <a:p>
            <a:r>
              <a:rPr lang="en-US" dirty="0"/>
              <a:t>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C23FF16F-488A-45D7-A6D5-DDB1EFC7D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32" y="4558844"/>
            <a:ext cx="7171630" cy="8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E001B-45C4-400B-8C32-57A19384D950}"/>
              </a:ext>
            </a:extLst>
          </p:cNvPr>
          <p:cNvSpPr txBox="1"/>
          <p:nvPr/>
        </p:nvSpPr>
        <p:spPr>
          <a:xfrm>
            <a:off x="1043543" y="1693294"/>
            <a:ext cx="971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Open-Source?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CA7C7-3562-4EF6-A984-7FC2F9AD5FC1}"/>
              </a:ext>
            </a:extLst>
          </p:cNvPr>
          <p:cNvSpPr txBox="1"/>
          <p:nvPr/>
        </p:nvSpPr>
        <p:spPr>
          <a:xfrm>
            <a:off x="1043543" y="2200207"/>
            <a:ext cx="1004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was a way to rebrand the </a:t>
            </a:r>
            <a:r>
              <a:rPr lang="en-US" dirty="0">
                <a:hlinkClick r:id="rId3" tooltip="Free software movement"/>
              </a:rPr>
              <a:t>free software movement</a:t>
            </a:r>
            <a:r>
              <a:rPr lang="en-US" dirty="0"/>
              <a:t> to emphasize the </a:t>
            </a:r>
            <a:r>
              <a:rPr lang="en-US" dirty="0">
                <a:solidFill>
                  <a:srgbClr val="FF0000"/>
                </a:solidFill>
              </a:rPr>
              <a:t>business potential </a:t>
            </a:r>
            <a:r>
              <a:rPr lang="en-US" dirty="0"/>
              <a:t>of sharing and collaborating on software source code.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EC898-8A61-44A3-8A2E-880C6793B3BF}"/>
              </a:ext>
            </a:extLst>
          </p:cNvPr>
          <p:cNvSpPr txBox="1"/>
          <p:nvPr/>
        </p:nvSpPr>
        <p:spPr>
          <a:xfrm>
            <a:off x="1209582" y="3058667"/>
            <a:ext cx="305169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Security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Affordability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Transparency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Perpetuity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Interoperability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Flexibility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62E77-A9EC-4884-8D49-11E6069ED618}"/>
              </a:ext>
            </a:extLst>
          </p:cNvPr>
          <p:cNvSpPr txBox="1"/>
          <p:nvPr/>
        </p:nvSpPr>
        <p:spPr>
          <a:xfrm>
            <a:off x="4500611" y="3429000"/>
            <a:ext cx="6860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Core value: </a:t>
            </a:r>
            <a:r>
              <a:rPr lang="en-US" dirty="0">
                <a:solidFill>
                  <a:srgbClr val="FF0000"/>
                </a:solidFill>
              </a:rPr>
              <a:t>gaining efficiency.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community of developers with </a:t>
            </a:r>
            <a:r>
              <a:rPr lang="en-US" dirty="0">
                <a:solidFill>
                  <a:schemeClr val="accent1"/>
                </a:solidFill>
              </a:rPr>
              <a:t>different perspectives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skillsets</a:t>
            </a:r>
            <a:r>
              <a:rPr lang="en-US" dirty="0"/>
              <a:t>, can exponentially increase the scope of projects.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9F3C2-F3C5-422A-BDC8-541DF2FBD3B9}"/>
              </a:ext>
            </a:extLst>
          </p:cNvPr>
          <p:cNvSpPr txBox="1"/>
          <p:nvPr/>
        </p:nvSpPr>
        <p:spPr>
          <a:xfrm>
            <a:off x="1124504" y="5852737"/>
            <a:ext cx="375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https://en.wikipedia.org/wiki/Open_source</a:t>
            </a:r>
          </a:p>
        </p:txBody>
      </p:sp>
    </p:spTree>
    <p:extLst>
      <p:ext uri="{BB962C8B-B14F-4D97-AF65-F5344CB8AC3E}">
        <p14:creationId xmlns:p14="http://schemas.microsoft.com/office/powerpoint/2010/main" val="39425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E001B-45C4-400B-8C32-57A19384D950}"/>
              </a:ext>
            </a:extLst>
          </p:cNvPr>
          <p:cNvSpPr txBox="1"/>
          <p:nvPr/>
        </p:nvSpPr>
        <p:spPr>
          <a:xfrm>
            <a:off x="1043543" y="1577880"/>
            <a:ext cx="971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engui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E7A2E35-EF6A-4975-B280-E3789BDBE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59" y="1762546"/>
            <a:ext cx="1868800" cy="2202381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CF3404C-6508-4134-82F3-48A0657FC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4" r="15551"/>
          <a:stretch/>
        </p:blipFill>
        <p:spPr>
          <a:xfrm>
            <a:off x="8418991" y="1762546"/>
            <a:ext cx="3018407" cy="18764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39E63B9-82CF-458D-A6E4-F41C575EDD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18515"/>
          <a:stretch/>
        </p:blipFill>
        <p:spPr>
          <a:xfrm>
            <a:off x="1741969" y="4625708"/>
            <a:ext cx="3225270" cy="1354433"/>
          </a:xfrm>
          <a:prstGeom prst="rect">
            <a:avLst/>
          </a:prstGeom>
        </p:spPr>
      </p:pic>
      <p:pic>
        <p:nvPicPr>
          <p:cNvPr id="22" name="Picture 2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1EBBB6A-0066-463F-AFC0-87A30456D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35" y="4111530"/>
            <a:ext cx="2212759" cy="2212759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11E1050B-9DE7-4DBC-8E72-CA2B1E0F87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8" b="15852"/>
          <a:stretch/>
        </p:blipFill>
        <p:spPr>
          <a:xfrm>
            <a:off x="1105687" y="1872680"/>
            <a:ext cx="2614751" cy="17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27DBB5-ED36-4979-861D-AFC50D9E6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13"/>
          <a:stretch/>
        </p:blipFill>
        <p:spPr>
          <a:xfrm>
            <a:off x="890450" y="2023213"/>
            <a:ext cx="4924425" cy="3414369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9C4A7A-1FB6-44FF-AF95-11EA6E672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3"/>
          <a:stretch/>
        </p:blipFill>
        <p:spPr>
          <a:xfrm>
            <a:off x="6252839" y="2023211"/>
            <a:ext cx="4924425" cy="34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8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350449-8660-4038-B93D-C47AA7EA5EB7}"/>
              </a:ext>
            </a:extLst>
          </p:cNvPr>
          <p:cNvCxnSpPr/>
          <p:nvPr/>
        </p:nvCxnSpPr>
        <p:spPr>
          <a:xfrm>
            <a:off x="1047565" y="1420418"/>
            <a:ext cx="8353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E344-8EF7-457D-AD01-EA67CE564EAC}"/>
              </a:ext>
            </a:extLst>
          </p:cNvPr>
          <p:cNvSpPr txBox="1"/>
          <p:nvPr/>
        </p:nvSpPr>
        <p:spPr>
          <a:xfrm>
            <a:off x="1047565" y="672137"/>
            <a:ext cx="6094520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Background in O&amp;G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BE001B-45C4-400B-8C32-57A19384D950}"/>
              </a:ext>
            </a:extLst>
          </p:cNvPr>
          <p:cNvSpPr txBox="1"/>
          <p:nvPr/>
        </p:nvSpPr>
        <p:spPr>
          <a:xfrm>
            <a:off x="1043543" y="1577880"/>
            <a:ext cx="971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98BE1-3C76-43C6-BA06-4DA758822D21}"/>
              </a:ext>
            </a:extLst>
          </p:cNvPr>
          <p:cNvSpPr txBox="1"/>
          <p:nvPr/>
        </p:nvSpPr>
        <p:spPr>
          <a:xfrm>
            <a:off x="1043543" y="1947212"/>
            <a:ext cx="907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Traditionally very conservative and protective with information &amp;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“Share – unfriendly”</a:t>
            </a:r>
          </a:p>
          <a:p>
            <a:pPr algn="r"/>
            <a:r>
              <a:rPr lang="en-US" dirty="0" err="1"/>
              <a:t>Jørgen</a:t>
            </a:r>
            <a:r>
              <a:rPr lang="en-US" dirty="0"/>
              <a:t> </a:t>
            </a:r>
            <a:r>
              <a:rPr lang="en-US" dirty="0" err="1"/>
              <a:t>Kvalsvik</a:t>
            </a:r>
            <a:r>
              <a:rPr lang="en-US" dirty="0"/>
              <a:t>, may 14</a:t>
            </a:r>
            <a:r>
              <a:rPr lang="en-US" baseline="30000" dirty="0"/>
              <a:t>th</a:t>
            </a:r>
            <a:endParaRPr lang="en-US" dirty="0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60FD46-8E3D-4737-91D7-80E5FB38CF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3" t="9573" r="20636" b="28790"/>
          <a:stretch/>
        </p:blipFill>
        <p:spPr>
          <a:xfrm>
            <a:off x="4649887" y="3688040"/>
            <a:ext cx="2503503" cy="14501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2B1480-EE37-4CF6-8BBE-544AD01978D0}"/>
              </a:ext>
            </a:extLst>
          </p:cNvPr>
          <p:cNvSpPr txBox="1"/>
          <p:nvPr/>
        </p:nvSpPr>
        <p:spPr>
          <a:xfrm>
            <a:off x="1043543" y="5776369"/>
            <a:ext cx="78367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https://www.oilandgasbigdata.com/news/shell-drills-into-big-data-analytics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https://databricks.com/blog/2017/06/23/parallelizing-large-simulations-apache-sparkr-databricks.html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E5974A50-8667-443F-BB36-D952E2FB2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3" y="3154214"/>
            <a:ext cx="2799690" cy="18617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11DCFD-D19D-4178-8D0C-23BCED0D39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86"/>
          <a:stretch/>
        </p:blipFill>
        <p:spPr>
          <a:xfrm>
            <a:off x="7831261" y="3630902"/>
            <a:ext cx="2981741" cy="138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2C2FB18-3316-42C7-8DF9-AC133EA53D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22" y="162572"/>
            <a:ext cx="1874021" cy="12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450E1-BAA2-4BBE-BB3B-319429D2B809}"/>
              </a:ext>
            </a:extLst>
          </p:cNvPr>
          <p:cNvSpPr txBox="1"/>
          <p:nvPr/>
        </p:nvSpPr>
        <p:spPr>
          <a:xfrm>
            <a:off x="4879759" y="639192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 Ecuador 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2DBD4-B4ED-48AE-B2D3-F19014230F34}"/>
              </a:ext>
            </a:extLst>
          </p:cNvPr>
          <p:cNvCxnSpPr>
            <a:endCxn id="5" idx="1"/>
          </p:cNvCxnSpPr>
          <p:nvPr/>
        </p:nvCxnSpPr>
        <p:spPr>
          <a:xfrm>
            <a:off x="363984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F97D5-0A19-4A31-810F-9D67BBB7D6C6}"/>
              </a:ext>
            </a:extLst>
          </p:cNvPr>
          <p:cNvCxnSpPr/>
          <p:nvPr/>
        </p:nvCxnSpPr>
        <p:spPr>
          <a:xfrm>
            <a:off x="7312240" y="6576588"/>
            <a:ext cx="451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613A7F3-64DA-4B85-8662-7B5CAB72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642137"/>
            <a:ext cx="110490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79798-7149-42D7-BB2E-1E1AAEEF0585}"/>
              </a:ext>
            </a:extLst>
          </p:cNvPr>
          <p:cNvSpPr txBox="1"/>
          <p:nvPr/>
        </p:nvSpPr>
        <p:spPr>
          <a:xfrm>
            <a:off x="571499" y="589421"/>
            <a:ext cx="925053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https://www.equinor.com/en/what-we-do/norwegian-continental-shelf-platforms/volve.html#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5"/>
              </a:rPr>
              <a:t>https://www.discovervolve.com/2020/03/05/how-to-access-the-volve-dataset/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446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 to Python  for O&amp;G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with Machine Learning</dc:title>
  <dc:creator>Félix Gallo Cruz</dc:creator>
  <cp:lastModifiedBy>Félix Gallo Cruz</cp:lastModifiedBy>
  <cp:revision>61</cp:revision>
  <dcterms:created xsi:type="dcterms:W3CDTF">2021-05-08T22:35:47Z</dcterms:created>
  <dcterms:modified xsi:type="dcterms:W3CDTF">2021-06-23T04:30:22Z</dcterms:modified>
</cp:coreProperties>
</file>