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ff2ae805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ff2ae805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019dc2dc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019dc2dc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019dc2dc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019dc2d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019dc2d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019dc2d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019dc2dc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019dc2dc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019dc2d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019dc2d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092b930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092b930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092b9309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092b930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21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690775" y="135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Network Configuration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in GNS3 APP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DC1: 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lang="uk" sz="1000"/>
              <a:t>PC1 - ip 11.11.11.10 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uk" sz="1000"/>
              <a:t>PC2 - ip 11.11.10.10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000"/>
              <a:t>DC2: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lang="uk" sz="1000"/>
              <a:t>PC3 - ip 11.11.12.10 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uk" sz="1000"/>
              <a:t>PC4 - ip 11.11.13.10</a:t>
            </a:r>
            <a:endParaRPr sz="10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724" y="411550"/>
            <a:ext cx="4266224" cy="47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5144375" y="506075"/>
            <a:ext cx="39045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400"/>
              <a:t>OSPF configs</a:t>
            </a:r>
            <a:endParaRPr sz="34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7950" y="558950"/>
            <a:ext cx="76881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050">
                <a:solidFill>
                  <a:srgbClr val="585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Internet Protocol Security (</a:t>
            </a:r>
            <a:r>
              <a:rPr b="1" lang="uk" sz="2050">
                <a:solidFill>
                  <a:srgbClr val="000000"/>
                </a:solidFill>
                <a:highlight>
                  <a:srgbClr val="FBAB18"/>
                </a:highlight>
                <a:latin typeface="Arial"/>
                <a:ea typeface="Arial"/>
                <a:cs typeface="Arial"/>
                <a:sym typeface="Arial"/>
              </a:rPr>
              <a:t>IPsec</a:t>
            </a:r>
            <a:r>
              <a:rPr b="1" lang="uk" sz="2050">
                <a:solidFill>
                  <a:srgbClr val="585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1" sz="2050">
              <a:solidFill>
                <a:srgbClr val="58585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973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Open Shortest Path First</a:t>
            </a:r>
            <a:r>
              <a:rPr lang="uk" sz="1973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uk" sz="1973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OSPF</a:t>
            </a:r>
            <a:r>
              <a:rPr lang="uk" sz="1973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973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275" y="1187375"/>
            <a:ext cx="36195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275" y="2319325"/>
            <a:ext cx="3619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578875" y="2319313"/>
            <a:ext cx="41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Lato"/>
                <a:ea typeface="Lato"/>
                <a:cs typeface="Lato"/>
                <a:sym typeface="Lato"/>
              </a:rPr>
              <a:t>RTR1-1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578875" y="1288050"/>
            <a:ext cx="8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Lato"/>
                <a:ea typeface="Lato"/>
                <a:cs typeface="Lato"/>
                <a:sym typeface="Lato"/>
              </a:rPr>
              <a:t>RTR2-2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6350" y="1241500"/>
            <a:ext cx="271507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727950" y="2373450"/>
            <a:ext cx="8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Lato"/>
                <a:ea typeface="Lato"/>
                <a:cs typeface="Lato"/>
                <a:sym typeface="Lato"/>
              </a:rPr>
              <a:t>VPN1-1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7950" y="1288050"/>
            <a:ext cx="11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Lato"/>
                <a:ea typeface="Lato"/>
                <a:cs typeface="Lato"/>
                <a:sym typeface="Lato"/>
              </a:rPr>
              <a:t>VPN2-1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6350" y="2319325"/>
            <a:ext cx="2715075" cy="1096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6350" y="3413175"/>
            <a:ext cx="5247550" cy="7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6350" y="4252250"/>
            <a:ext cx="5247550" cy="785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ctrTitle"/>
          </p:nvPr>
        </p:nvSpPr>
        <p:spPr>
          <a:xfrm>
            <a:off x="729450" y="525375"/>
            <a:ext cx="4338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Hot Standby Router Protocol (HSRP) Virtual Router</a:t>
            </a:r>
            <a:endParaRPr i="1" sz="2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50" y="1280350"/>
            <a:ext cx="3770850" cy="1836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825" y="1280350"/>
            <a:ext cx="2887789" cy="28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150" y="3258075"/>
            <a:ext cx="3770850" cy="18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ctrTitle"/>
          </p:nvPr>
        </p:nvSpPr>
        <p:spPr>
          <a:xfrm>
            <a:off x="729625" y="1315150"/>
            <a:ext cx="47940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Border Gateway Protocol (BGP)</a:t>
            </a:r>
            <a:endParaRPr sz="2400"/>
          </a:p>
        </p:txBody>
      </p:sp>
      <p:sp>
        <p:nvSpPr>
          <p:cNvPr id="119" name="Google Shape;119;p16"/>
          <p:cNvSpPr txBox="1"/>
          <p:nvPr>
            <p:ph idx="1" type="subTitle"/>
          </p:nvPr>
        </p:nvSpPr>
        <p:spPr>
          <a:xfrm>
            <a:off x="729627" y="3172900"/>
            <a:ext cx="26313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uk" sz="925"/>
              <a:t>router bgp 1111</a:t>
            </a:r>
            <a:endParaRPr sz="9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uk" sz="925"/>
              <a:t> network 11.11.0.0 mask 255.255.255.252</a:t>
            </a:r>
            <a:endParaRPr sz="9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uk" sz="925"/>
              <a:t> network 11.11.0.4 mask 255.255.255.252</a:t>
            </a:r>
            <a:endParaRPr sz="9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uk" sz="925"/>
              <a:t> network 11.11.0.8 mask 255.255.255.252</a:t>
            </a:r>
            <a:endParaRPr sz="9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uk" sz="925"/>
              <a:t> network 33.11.0.0 mask 255.255.255.252</a:t>
            </a:r>
            <a:endParaRPr sz="9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uk" sz="925"/>
              <a:t> network 33.22.0.0 mask 255.255.255.252</a:t>
            </a:r>
            <a:endParaRPr sz="9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uk" sz="925"/>
              <a:t> neighbor 11.11.0.1 remote-as 1111</a:t>
            </a:r>
            <a:endParaRPr sz="9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uk" sz="925"/>
              <a:t> neighbor 11.11.0.6 remote-as 1111</a:t>
            </a:r>
            <a:endParaRPr sz="9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uk" sz="925"/>
              <a:t> neighbor 11.11.0.10 remote-as 1111</a:t>
            </a:r>
            <a:endParaRPr sz="9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uk" sz="925"/>
              <a:t> neighbor 33.11.0.1 remote-as 3311</a:t>
            </a:r>
            <a:endParaRPr sz="9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uk" sz="925"/>
              <a:t> neighbor 33.11.0.1 allowas-in</a:t>
            </a:r>
            <a:endParaRPr sz="9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uk" sz="925"/>
              <a:t> neighbor 33.22.0.1 remote-as 3322</a:t>
            </a:r>
            <a:endParaRPr sz="9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uk" sz="925"/>
              <a:t> neighbor 33.22.0.1 allowas-in</a:t>
            </a:r>
            <a:endParaRPr sz="9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5"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175" y="2532195"/>
            <a:ext cx="5187824" cy="23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679475" y="1987250"/>
            <a:ext cx="420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rgbClr val="202124"/>
                </a:solidFill>
                <a:highlight>
                  <a:srgbClr val="FFFFFF"/>
                </a:highlight>
              </a:rPr>
              <a:t>Internal </a:t>
            </a:r>
            <a:r>
              <a:rPr lang="uk" sz="1500">
                <a:solidFill>
                  <a:srgbClr val="202124"/>
                </a:solidFill>
                <a:highlight>
                  <a:srgbClr val="FFFFFF"/>
                </a:highlight>
              </a:rPr>
              <a:t>B</a:t>
            </a:r>
            <a:r>
              <a:rPr lang="uk" sz="1500">
                <a:solidFill>
                  <a:srgbClr val="202124"/>
                </a:solidFill>
                <a:highlight>
                  <a:srgbClr val="FFFFFF"/>
                </a:highlight>
              </a:rPr>
              <a:t>GP (IBGP)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rgbClr val="202124"/>
                </a:solidFill>
                <a:highlight>
                  <a:srgbClr val="FFFFFF"/>
                </a:highlight>
              </a:rPr>
              <a:t>External</a:t>
            </a:r>
            <a:r>
              <a:rPr lang="uk" sz="1500">
                <a:solidFill>
                  <a:srgbClr val="202124"/>
                </a:solidFill>
                <a:highlight>
                  <a:srgbClr val="FFFFFF"/>
                </a:highlight>
              </a:rPr>
              <a:t> BGP (EBGP)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875" y="823100"/>
            <a:ext cx="3500125" cy="17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ctrTitle"/>
          </p:nvPr>
        </p:nvSpPr>
        <p:spPr>
          <a:xfrm>
            <a:off x="729450" y="1322450"/>
            <a:ext cx="36543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BGP settings</a:t>
            </a:r>
            <a:endParaRPr/>
          </a:p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474" y="2541450"/>
            <a:ext cx="3387575" cy="23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475" y="661100"/>
            <a:ext cx="3353526" cy="17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225" y="3473474"/>
            <a:ext cx="5112648" cy="13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416225" y="1808950"/>
            <a:ext cx="281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u="sng">
                <a:solidFill>
                  <a:srgbClr val="001B40"/>
                </a:solidFill>
                <a:latin typeface="Lato"/>
                <a:ea typeface="Lato"/>
                <a:cs typeface="Lato"/>
                <a:sym typeface="Lato"/>
              </a:rPr>
              <a:t>this case is working with:</a:t>
            </a:r>
            <a:endParaRPr b="1" u="sng">
              <a:solidFill>
                <a:srgbClr val="001B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u="sng">
                <a:solidFill>
                  <a:srgbClr val="001B4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r>
              <a:rPr lang="uk">
                <a:latin typeface="Lato"/>
                <a:ea typeface="Lato"/>
                <a:cs typeface="Lato"/>
                <a:sym typeface="Lato"/>
              </a:rPr>
              <a:t> neighbor 33.22.0.1 allowas-in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8900" y="1882675"/>
            <a:ext cx="1722575" cy="156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7"/>
          <p:cNvCxnSpPr/>
          <p:nvPr/>
        </p:nvCxnSpPr>
        <p:spPr>
          <a:xfrm>
            <a:off x="5279400" y="2729725"/>
            <a:ext cx="186000" cy="2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 txBox="1"/>
          <p:nvPr/>
        </p:nvSpPr>
        <p:spPr>
          <a:xfrm>
            <a:off x="5723700" y="2935900"/>
            <a:ext cx="130800" cy="1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729625" y="3124550"/>
            <a:ext cx="14700" cy="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384200" y="2355675"/>
            <a:ext cx="2729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no </a:t>
            </a:r>
            <a:r>
              <a:rPr lang="uk" sz="1300">
                <a:latin typeface="Lato"/>
                <a:ea typeface="Lato"/>
                <a:cs typeface="Lato"/>
                <a:sym typeface="Lato"/>
              </a:rPr>
              <a:t>private subnets in ISP1, ISP2: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latin typeface="Lato"/>
                <a:ea typeface="Lato"/>
                <a:cs typeface="Lato"/>
                <a:sym typeface="Lato"/>
              </a:rPr>
              <a:t>11.11.10.0/24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latin typeface="Lato"/>
                <a:ea typeface="Lato"/>
                <a:cs typeface="Lato"/>
                <a:sym typeface="Lato"/>
              </a:rPr>
              <a:t>11.11.11.0/24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latin typeface="Lato"/>
                <a:ea typeface="Lato"/>
                <a:cs typeface="Lato"/>
                <a:sym typeface="Lato"/>
              </a:rPr>
              <a:t>11.11.12.0/24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latin typeface="Lato"/>
                <a:ea typeface="Lato"/>
                <a:cs typeface="Lato"/>
                <a:sym typeface="Lato"/>
              </a:rPr>
              <a:t>11.11.13.0/24  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ctrTitle"/>
          </p:nvPr>
        </p:nvSpPr>
        <p:spPr>
          <a:xfrm>
            <a:off x="634475" y="1139800"/>
            <a:ext cx="54078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/>
              <a:t>Network Address Translation (</a:t>
            </a:r>
            <a:r>
              <a:rPr lang="uk" sz="2600"/>
              <a:t>NAT) </a:t>
            </a:r>
            <a:endParaRPr sz="2600"/>
          </a:p>
        </p:txBody>
      </p: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995" y="2601920"/>
            <a:ext cx="4014425" cy="2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150" y="3638450"/>
            <a:ext cx="3557225" cy="13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625" y="1701300"/>
            <a:ext cx="4618349" cy="6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625" y="2395350"/>
            <a:ext cx="3080933" cy="4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ctrTitle"/>
          </p:nvPr>
        </p:nvSpPr>
        <p:spPr>
          <a:xfrm>
            <a:off x="729450" y="1322450"/>
            <a:ext cx="64305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0" lang="uk" sz="2400">
                <a:solidFill>
                  <a:srgbClr val="001B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Protected GRE Over IPSec Tunnels</a:t>
            </a:r>
            <a:endParaRPr/>
          </a:p>
        </p:txBody>
      </p:sp>
      <p:sp>
        <p:nvSpPr>
          <p:cNvPr id="153" name="Google Shape;153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401" y="3360801"/>
            <a:ext cx="3582150" cy="13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650" y="3360800"/>
            <a:ext cx="3582200" cy="13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ctrTitle"/>
          </p:nvPr>
        </p:nvSpPr>
        <p:spPr>
          <a:xfrm>
            <a:off x="680100" y="671550"/>
            <a:ext cx="52560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Crash test #1 when some Routers are not working</a:t>
            </a:r>
            <a:endParaRPr sz="1800"/>
          </a:p>
        </p:txBody>
      </p:sp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50" y="1284650"/>
            <a:ext cx="5849501" cy="35245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63" name="Google Shape;163;p20"/>
          <p:cNvCxnSpPr/>
          <p:nvPr/>
        </p:nvCxnSpPr>
        <p:spPr>
          <a:xfrm rot="10800000">
            <a:off x="3339650" y="1446000"/>
            <a:ext cx="1113000" cy="97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0"/>
          <p:cNvCxnSpPr/>
          <p:nvPr/>
        </p:nvCxnSpPr>
        <p:spPr>
          <a:xfrm flipH="1">
            <a:off x="2966425" y="3241950"/>
            <a:ext cx="1073100" cy="19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0"/>
          <p:cNvCxnSpPr/>
          <p:nvPr/>
        </p:nvCxnSpPr>
        <p:spPr>
          <a:xfrm rot="10800000">
            <a:off x="3649275" y="2186075"/>
            <a:ext cx="579600" cy="4419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>
            <p:ph type="ctrTitle"/>
          </p:nvPr>
        </p:nvSpPr>
        <p:spPr>
          <a:xfrm>
            <a:off x="680100" y="671550"/>
            <a:ext cx="52560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Crash test #2 when some Routers are not working</a:t>
            </a:r>
            <a:endParaRPr sz="1800"/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00" y="1406025"/>
            <a:ext cx="5562977" cy="345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1"/>
          <p:cNvCxnSpPr/>
          <p:nvPr/>
        </p:nvCxnSpPr>
        <p:spPr>
          <a:xfrm rot="10800000">
            <a:off x="2158800" y="3761225"/>
            <a:ext cx="1774200" cy="9360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1"/>
          <p:cNvCxnSpPr/>
          <p:nvPr/>
        </p:nvCxnSpPr>
        <p:spPr>
          <a:xfrm rot="10800000">
            <a:off x="1583825" y="2226275"/>
            <a:ext cx="2381100" cy="2181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1"/>
          <p:cNvCxnSpPr/>
          <p:nvPr/>
        </p:nvCxnSpPr>
        <p:spPr>
          <a:xfrm flipH="1">
            <a:off x="3408375" y="2157475"/>
            <a:ext cx="550800" cy="2358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9400" y="2839162"/>
            <a:ext cx="2128800" cy="81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1"/>
          <p:cNvCxnSpPr/>
          <p:nvPr/>
        </p:nvCxnSpPr>
        <p:spPr>
          <a:xfrm rot="10800000">
            <a:off x="1819025" y="1635275"/>
            <a:ext cx="2145900" cy="10845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lg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