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61" r:id="rId6"/>
    <p:sldId id="277" r:id="rId7"/>
    <p:sldId id="309" r:id="rId8"/>
    <p:sldId id="332" r:id="rId9"/>
    <p:sldId id="330" r:id="rId10"/>
    <p:sldId id="331" r:id="rId11"/>
    <p:sldId id="338" r:id="rId12"/>
    <p:sldId id="281" r:id="rId13"/>
    <p:sldId id="310" r:id="rId14"/>
    <p:sldId id="312" r:id="rId15"/>
    <p:sldId id="287" r:id="rId16"/>
    <p:sldId id="288" r:id="rId17"/>
    <p:sldId id="326" r:id="rId18"/>
    <p:sldId id="284" r:id="rId19"/>
    <p:sldId id="335" r:id="rId20"/>
    <p:sldId id="329" r:id="rId21"/>
    <p:sldId id="334" r:id="rId22"/>
    <p:sldId id="333" r:id="rId23"/>
    <p:sldId id="327" r:id="rId24"/>
    <p:sldId id="328" r:id="rId25"/>
    <p:sldId id="340" r:id="rId26"/>
    <p:sldId id="313" r:id="rId27"/>
    <p:sldId id="308" r:id="rId28"/>
    <p:sldId id="276" r:id="rId29"/>
  </p:sldIdLst>
  <p:sldSz cx="9144000" cy="6858000" type="screen4x3"/>
  <p:notesSz cx="6858000" cy="9144000"/>
  <p:custDataLst>
    <p:tags r:id="rId32"/>
  </p:custDataLst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1"/>
    <a:srgbClr val="722382"/>
    <a:srgbClr val="00A1B0"/>
    <a:srgbClr val="009437"/>
    <a:srgbClr val="CD003A"/>
    <a:srgbClr val="D0D0D0"/>
    <a:srgbClr val="B60E24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5" autoAdjust="0"/>
    <p:restoredTop sz="90929"/>
  </p:normalViewPr>
  <p:slideViewPr>
    <p:cSldViewPr>
      <p:cViewPr varScale="1">
        <p:scale>
          <a:sx n="89" d="100"/>
          <a:sy n="89" d="100"/>
        </p:scale>
        <p:origin x="1301" y="77"/>
      </p:cViewPr>
      <p:guideLst>
        <p:guide orient="horz" pos="41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06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ckwell"/>
              <a:cs typeface="Rockwel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1E49-AF71-004B-8F37-FCB33A3D418F}" type="datetimeFigureOut">
              <a:rPr lang="en-US" smtClean="0">
                <a:latin typeface="Rockwell"/>
                <a:cs typeface="Rockwell"/>
              </a:rPr>
              <a:t>6/13/2014</a:t>
            </a:fld>
            <a:endParaRPr lang="en-US">
              <a:latin typeface="Rockwell"/>
              <a:cs typeface="Rockwel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Rockwell"/>
              <a:cs typeface="Rockwel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C2EC-4EE9-7B45-AC51-7F841C24CAC9}" type="slidenum">
              <a:rPr lang="en-US" smtClean="0">
                <a:latin typeface="Rockwell"/>
                <a:cs typeface="Rockwell"/>
              </a:rPr>
              <a:t>‹#›</a:t>
            </a:fld>
            <a:endParaRPr lang="en-US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6768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Rockwell"/>
                <a:cs typeface="Rockwell"/>
              </a:defRPr>
            </a:lvl1pPr>
          </a:lstStyle>
          <a:p>
            <a:fld id="{068DF194-325B-4B94-8907-FFD6E6A3FC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2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722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581129"/>
            <a:ext cx="8480244" cy="571504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157194"/>
            <a:ext cx="8488366" cy="578915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ckwell"/>
                <a:cs typeface="Rockwel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Click to edit Master subtitle style</a:t>
            </a:r>
            <a:endParaRPr lang="sv-SE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6916" y="1196752"/>
            <a:ext cx="2470168" cy="24896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568" y="1785926"/>
            <a:ext cx="5938162" cy="421484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786595" y="1772816"/>
            <a:ext cx="1714499" cy="422795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85800" y="1066800"/>
            <a:ext cx="595790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3014" y="1059022"/>
            <a:ext cx="5807812" cy="49417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5140" y="3929067"/>
            <a:ext cx="1785950" cy="201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15140" y="3286124"/>
            <a:ext cx="1785950" cy="457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568" y="1752600"/>
            <a:ext cx="7746084" cy="4267200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78" y="1066800"/>
            <a:ext cx="1690672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886464" cy="4953000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solidFill>
          <a:srgbClr val="722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4396" y="2884850"/>
            <a:ext cx="4555208" cy="1088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ockw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52600"/>
            <a:ext cx="7776864" cy="4267200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ockwell"/>
                <a:cs typeface="Rockwell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>
                <a:latin typeface="Rockwell"/>
                <a:cs typeface="Rockwell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baseline="0">
                <a:latin typeface="Rockwell"/>
                <a:cs typeface="Rockwell"/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43852" cy="457200"/>
          </a:xfrm>
        </p:spPr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Garam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52600"/>
            <a:ext cx="7776864" cy="4267200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Garamond"/>
                <a:cs typeface="Garamond"/>
              </a:defRPr>
            </a:lvl1pPr>
            <a:lvl2pPr>
              <a:lnSpc>
                <a:spcPct val="150000"/>
              </a:lnSpc>
              <a:buFont typeface="Wingdings" pitchFamily="2" charset="2"/>
              <a:buChar char="§"/>
              <a:defRPr>
                <a:latin typeface="Garamond"/>
                <a:cs typeface="Garamond"/>
              </a:defRPr>
            </a:lvl2pPr>
            <a:lvl3pPr>
              <a:lnSpc>
                <a:spcPct val="150000"/>
              </a:lnSpc>
              <a:buFont typeface="Wingdings" pitchFamily="2" charset="2"/>
              <a:buChar char="§"/>
              <a:defRPr baseline="0">
                <a:latin typeface="Garamond"/>
                <a:cs typeface="Garamond"/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43852" cy="457200"/>
          </a:xfrm>
        </p:spPr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289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Rockw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752600"/>
            <a:ext cx="3810000" cy="4267200"/>
          </a:xfrm>
        </p:spPr>
        <p:txBody>
          <a:bodyPr/>
          <a:lstStyle>
            <a:lvl1pPr>
              <a:defRPr sz="2000">
                <a:latin typeface="Rockwell"/>
                <a:cs typeface="Rockwell"/>
              </a:defRPr>
            </a:lvl1pPr>
            <a:lvl2pPr>
              <a:defRPr sz="1600">
                <a:latin typeface="Rockwell"/>
                <a:cs typeface="Rockwel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752600"/>
            <a:ext cx="3762402" cy="4267200"/>
          </a:xfrm>
        </p:spPr>
        <p:txBody>
          <a:bodyPr/>
          <a:lstStyle>
            <a:lvl1pPr>
              <a:defRPr sz="2000">
                <a:latin typeface="Rockwell"/>
                <a:cs typeface="Rockwell"/>
              </a:defRPr>
            </a:lvl1pPr>
            <a:lvl2pPr>
              <a:defRPr sz="1600">
                <a:latin typeface="Rockwell"/>
                <a:cs typeface="Rockwel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Garam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752600"/>
            <a:ext cx="3810000" cy="4267200"/>
          </a:xfrm>
        </p:spPr>
        <p:txBody>
          <a:bodyPr/>
          <a:lstStyle>
            <a:lvl1pPr>
              <a:defRPr sz="2000">
                <a:latin typeface="Garamond"/>
                <a:cs typeface="Garamond"/>
              </a:defRPr>
            </a:lvl1pPr>
            <a:lvl2pPr>
              <a:defRPr sz="1600">
                <a:latin typeface="Garamond"/>
                <a:cs typeface="Garamond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752600"/>
            <a:ext cx="3762402" cy="4267200"/>
          </a:xfrm>
        </p:spPr>
        <p:txBody>
          <a:bodyPr/>
          <a:lstStyle>
            <a:lvl1pPr>
              <a:defRPr sz="2000">
                <a:latin typeface="Garamond"/>
                <a:cs typeface="Garamond"/>
              </a:defRPr>
            </a:lvl1pPr>
            <a:lvl2pPr>
              <a:defRPr sz="1600">
                <a:latin typeface="Garamond"/>
                <a:cs typeface="Garamond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316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Rockw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3786214" cy="639763"/>
          </a:xfrm>
        </p:spPr>
        <p:txBody>
          <a:bodyPr anchor="b"/>
          <a:lstStyle>
            <a:lvl1pPr marL="0" indent="0">
              <a:buNone/>
              <a:defRPr sz="2000" b="1">
                <a:latin typeface="Rockwell"/>
                <a:cs typeface="Rockwel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99736"/>
            <a:ext cx="3786214" cy="3821552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Rockwell"/>
                <a:cs typeface="Rockwell"/>
              </a:defRPr>
            </a:lvl1pPr>
            <a:lvl2pPr>
              <a:lnSpc>
                <a:spcPct val="150000"/>
              </a:lnSpc>
              <a:defRPr sz="1600">
                <a:latin typeface="Rockwell"/>
                <a:cs typeface="Rockwell"/>
              </a:defRPr>
            </a:lvl2pPr>
            <a:lvl3pPr>
              <a:lnSpc>
                <a:spcPct val="150000"/>
              </a:lnSpc>
              <a:defRPr sz="1600">
                <a:latin typeface="Rockwell"/>
                <a:cs typeface="Rockwell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1556792"/>
            <a:ext cx="3786214" cy="639763"/>
          </a:xfrm>
        </p:spPr>
        <p:txBody>
          <a:bodyPr anchor="b"/>
          <a:lstStyle>
            <a:lvl1pPr marL="0" indent="0">
              <a:buNone/>
              <a:defRPr sz="2000" b="1">
                <a:latin typeface="Rockwell"/>
                <a:cs typeface="Rockwel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2199736"/>
            <a:ext cx="3786214" cy="3821552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Rockwell"/>
                <a:cs typeface="Rockwell"/>
              </a:defRPr>
            </a:lvl1pPr>
            <a:lvl2pPr>
              <a:lnSpc>
                <a:spcPct val="150000"/>
              </a:lnSpc>
              <a:defRPr sz="1600">
                <a:latin typeface="Rockwell"/>
                <a:cs typeface="Rockwell"/>
              </a:defRPr>
            </a:lvl2pPr>
            <a:lvl3pPr>
              <a:lnSpc>
                <a:spcPct val="150000"/>
              </a:lnSpc>
              <a:defRPr sz="1600">
                <a:latin typeface="Rockwell"/>
                <a:cs typeface="Rockwell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Garam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3786214" cy="639763"/>
          </a:xfrm>
        </p:spPr>
        <p:txBody>
          <a:bodyPr anchor="b"/>
          <a:lstStyle>
            <a:lvl1pPr marL="0" indent="0">
              <a:buNone/>
              <a:defRPr sz="2000" b="1">
                <a:latin typeface="Rockwell"/>
                <a:cs typeface="Rockwel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99736"/>
            <a:ext cx="3786214" cy="3821552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Garamond"/>
                <a:cs typeface="Garamond"/>
              </a:defRPr>
            </a:lvl1pPr>
            <a:lvl2pPr>
              <a:lnSpc>
                <a:spcPct val="150000"/>
              </a:lnSpc>
              <a:defRPr sz="1600">
                <a:latin typeface="Garamond"/>
                <a:cs typeface="Garamond"/>
              </a:defRPr>
            </a:lvl2pPr>
            <a:lvl3pPr>
              <a:lnSpc>
                <a:spcPct val="150000"/>
              </a:lnSpc>
              <a:defRPr sz="1600">
                <a:latin typeface="Garamond"/>
                <a:cs typeface="Garamond"/>
              </a:defRPr>
            </a:lvl3pPr>
            <a:lvl4pPr>
              <a:lnSpc>
                <a:spcPct val="150000"/>
              </a:lnSpc>
              <a:defRPr sz="1600">
                <a:latin typeface="Garamond"/>
                <a:cs typeface="Garamond"/>
              </a:defRPr>
            </a:lvl4pPr>
            <a:lvl5pPr>
              <a:lnSpc>
                <a:spcPct val="150000"/>
              </a:lnSpc>
              <a:defRPr sz="1600">
                <a:latin typeface="Garamond"/>
                <a:cs typeface="Garamond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1556792"/>
            <a:ext cx="3786214" cy="639763"/>
          </a:xfrm>
        </p:spPr>
        <p:txBody>
          <a:bodyPr anchor="b"/>
          <a:lstStyle>
            <a:lvl1pPr marL="0" indent="0">
              <a:buNone/>
              <a:defRPr sz="2000" b="1">
                <a:latin typeface="Rockwell"/>
                <a:cs typeface="Rockwel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2199736"/>
            <a:ext cx="3786214" cy="3821552"/>
          </a:xfrm>
        </p:spPr>
        <p:txBody>
          <a:bodyPr/>
          <a:lstStyle>
            <a:lvl1pPr>
              <a:lnSpc>
                <a:spcPct val="150000"/>
              </a:lnSpc>
              <a:defRPr sz="2000">
                <a:latin typeface="Garamond"/>
                <a:cs typeface="Garamond"/>
              </a:defRPr>
            </a:lvl1pPr>
            <a:lvl2pPr>
              <a:lnSpc>
                <a:spcPct val="150000"/>
              </a:lnSpc>
              <a:defRPr sz="1600">
                <a:latin typeface="Garamond"/>
                <a:cs typeface="Garamond"/>
              </a:defRPr>
            </a:lvl2pPr>
            <a:lvl3pPr>
              <a:lnSpc>
                <a:spcPct val="150000"/>
              </a:lnSpc>
              <a:defRPr sz="1600">
                <a:latin typeface="Garamond"/>
                <a:cs typeface="Garamond"/>
              </a:defRPr>
            </a:lvl3pPr>
            <a:lvl4pPr>
              <a:lnSpc>
                <a:spcPct val="150000"/>
              </a:lnSpc>
              <a:defRPr sz="1600">
                <a:latin typeface="Garamond"/>
                <a:cs typeface="Garamond"/>
              </a:defRPr>
            </a:lvl4pPr>
            <a:lvl5pPr>
              <a:lnSpc>
                <a:spcPct val="150000"/>
              </a:lnSpc>
              <a:defRPr sz="1600">
                <a:latin typeface="Garamond"/>
                <a:cs typeface="Garamond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5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2000" y="3"/>
            <a:ext cx="1962000" cy="1555423"/>
          </a:xfrm>
          <a:prstGeom prst="rect">
            <a:avLst/>
          </a:prstGeom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6BB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 noProof="0">
              <a:latin typeface="Rockwell"/>
              <a:cs typeface="Rockwell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66225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0" y="1752600"/>
            <a:ext cx="772480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XXX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97914" y="6444828"/>
            <a:ext cx="1548172" cy="2167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83568" y="6370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fld id="{B7344042-9698-9D4C-B97C-5EE23DEB7A7E}" type="datetimeFigureOut">
              <a:rPr lang="sv-SE" noProof="0" smtClean="0"/>
              <a:pPr/>
              <a:t>2014-06-13</a:t>
            </a:fld>
            <a:endParaRPr lang="sv-S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5805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chemeClr val="tx2"/>
                </a:solidFill>
                <a:latin typeface="Rockwell"/>
                <a:cs typeface="Rockwell"/>
              </a:defRPr>
            </a:lvl1pPr>
          </a:lstStyle>
          <a:p>
            <a:endParaRPr lang="sv-S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326832" y="6370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fld id="{D392AA70-B916-FF45-82A3-180459F92796}" type="slidenum">
              <a:rPr lang="sv-SE" noProof="0" smtClean="0"/>
              <a:pPr/>
              <a:t>‹#›</a:t>
            </a:fld>
            <a:endParaRPr lang="sv-S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53" r:id="rId6"/>
    <p:sldLayoutId id="214748366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51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Rockwell"/>
          <a:ea typeface="+mj-ea"/>
          <a:cs typeface="Rockwel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1" charset="2"/>
        <a:buChar char="§"/>
        <a:defRPr sz="2000">
          <a:solidFill>
            <a:schemeClr val="tx2"/>
          </a:solidFill>
          <a:latin typeface="Rockwell"/>
          <a:ea typeface="+mn-ea"/>
          <a:cs typeface="Rockwell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2"/>
          </a:solidFill>
          <a:latin typeface="Rockwell"/>
          <a:ea typeface="+mn-ea"/>
          <a:cs typeface="Rockwel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>
          <a:solidFill>
            <a:schemeClr val="tx2"/>
          </a:solidFill>
          <a:latin typeface="Rockwell"/>
          <a:ea typeface="+mn-ea"/>
          <a:cs typeface="Rockwel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None/>
        <a:defRPr sz="800">
          <a:solidFill>
            <a:srgbClr val="555555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None/>
        <a:defRPr sz="1400">
          <a:solidFill>
            <a:srgbClr val="555555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dmm6aw" TargetMode="External"/><Relationship Id="rId2" Type="http://schemas.openxmlformats.org/officeDocument/2006/relationships/hyperlink" Target="http://www.xamari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ndxsjzt" TargetMode="External"/><Relationship Id="rId4" Type="http://schemas.openxmlformats.org/officeDocument/2006/relationships/hyperlink" Target="http://tinyurl.com/p369gw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err="1"/>
              <a:t>@</a:t>
            </a:r>
            <a:r>
              <a:rPr lang="en-US" dirty="0" err="1" smtClean="0"/>
              <a:t>FooCafé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2014-05-22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Xamarin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C# - Constantly evolving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“The new Microsoft” is obsessed with cross-platform/open source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.NET released as open source last month (build)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tightly integrated with Microsoft release process for .NET – all new releases of .NET are tested on Mono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High performance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Native UI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Test Cloud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Visual Studio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Nuget</a:t>
            </a:r>
            <a:r>
              <a:rPr lang="en-US" dirty="0" smtClean="0">
                <a:solidFill>
                  <a:schemeClr val="tx1"/>
                </a:solidFill>
              </a:rPr>
              <a:t> support in </a:t>
            </a: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smtClean="0">
                <a:solidFill>
                  <a:schemeClr val="tx1"/>
                </a:solidFill>
              </a:rPr>
              <a:t> Studio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500,000+ developers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Component Store</a:t>
            </a:r>
          </a:p>
        </p:txBody>
      </p:sp>
    </p:spTree>
    <p:extLst>
      <p:ext uri="{BB962C8B-B14F-4D97-AF65-F5344CB8AC3E}">
        <p14:creationId xmlns:p14="http://schemas.microsoft.com/office/powerpoint/2010/main" val="6876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Xamarin.Mobile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Single set of APIs for </a:t>
            </a:r>
            <a:r>
              <a:rPr lang="en-US" b="1" dirty="0">
                <a:solidFill>
                  <a:schemeClr val="tx1"/>
                </a:solidFill>
              </a:rPr>
              <a:t>accessing common mobile device functionality</a:t>
            </a:r>
            <a:r>
              <a:rPr lang="en-US" dirty="0">
                <a:solidFill>
                  <a:schemeClr val="tx1"/>
                </a:solidFill>
              </a:rPr>
              <a:t> across iOS, Android, and Windows platforms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Abstraction over </a:t>
            </a:r>
            <a:r>
              <a:rPr lang="en-US" b="1" dirty="0" smtClean="0">
                <a:solidFill>
                  <a:schemeClr val="tx1"/>
                </a:solidFill>
              </a:rPr>
              <a:t>Contacts</a:t>
            </a:r>
            <a:r>
              <a:rPr lang="en-US" b="1" dirty="0">
                <a:solidFill>
                  <a:schemeClr val="tx1"/>
                </a:solidFill>
              </a:rPr>
              <a:t>, camera, and geo-location</a:t>
            </a:r>
            <a:r>
              <a:rPr lang="en-US" dirty="0">
                <a:solidFill>
                  <a:schemeClr val="tx1"/>
                </a:solidFill>
              </a:rPr>
              <a:t> APIs across iOS, Android and Windows platforms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Future plans include </a:t>
            </a:r>
            <a:r>
              <a:rPr lang="en-US" b="1" dirty="0">
                <a:solidFill>
                  <a:schemeClr val="tx1"/>
                </a:solidFill>
              </a:rPr>
              <a:t>notifications and accelerometer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/ SQLite-</a:t>
            </a:r>
            <a:r>
              <a:rPr lang="en-US" dirty="0"/>
              <a:t>net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tx1"/>
                </a:solidFill>
              </a:rPr>
              <a:t>iOS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Android</a:t>
            </a:r>
            <a:r>
              <a:rPr lang="en-US" dirty="0" smtClean="0">
                <a:solidFill>
                  <a:schemeClr val="tx1"/>
                </a:solidFill>
              </a:rPr>
              <a:t>: SQLite is built in to the operative system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Windows Phone</a:t>
            </a:r>
            <a:r>
              <a:rPr lang="en-US" dirty="0" smtClean="0">
                <a:solidFill>
                  <a:schemeClr val="tx1"/>
                </a:solidFill>
              </a:rPr>
              <a:t>: Add SQLite assembly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Different implementations on each OS.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SQLite-net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Cross-platform ORM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Linq</a:t>
            </a:r>
            <a:r>
              <a:rPr lang="en-US" dirty="0" smtClean="0">
                <a:solidFill>
                  <a:schemeClr val="tx1"/>
                </a:solidFill>
              </a:rPr>
              <a:t> support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sharing</a:t>
            </a:r>
            <a:r>
              <a:rPr lang="sv-SE" dirty="0"/>
              <a:t> </a:t>
            </a:r>
            <a:r>
              <a:rPr lang="sv-SE" dirty="0" smtClean="0"/>
              <a:t>in </a:t>
            </a:r>
            <a:r>
              <a:rPr lang="sv-SE" dirty="0" err="1" smtClean="0"/>
              <a:t>Xamarin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MVVM design </a:t>
            </a:r>
            <a:r>
              <a:rPr lang="en-US" dirty="0" smtClean="0">
                <a:solidFill>
                  <a:schemeClr val="tx1"/>
                </a:solidFill>
              </a:rPr>
              <a:t>pattern - </a:t>
            </a:r>
            <a:r>
              <a:rPr lang="en-US" dirty="0" err="1" smtClean="0">
                <a:solidFill>
                  <a:schemeClr val="tx1"/>
                </a:solidFill>
              </a:rPr>
              <a:t>MVVMCross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Project and solution strategy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Portable Class Library (</a:t>
            </a:r>
            <a:r>
              <a:rPr lang="en-US" dirty="0" smtClean="0">
                <a:solidFill>
                  <a:schemeClr val="tx1"/>
                </a:solidFill>
              </a:rPr>
              <a:t>PCL) – </a:t>
            </a: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is moving entirely to PCL</a:t>
            </a:r>
          </a:p>
          <a:p>
            <a:pPr>
              <a:buClr>
                <a:schemeClr val="tx1"/>
              </a:buClr>
            </a:pPr>
            <a:r>
              <a:rPr lang="en-US" smtClean="0">
                <a:solidFill>
                  <a:schemeClr val="tx1"/>
                </a:solidFill>
              </a:rPr>
              <a:t>File Linking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in Visual Studio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Work in same environment with </a:t>
            </a:r>
            <a:r>
              <a:rPr lang="en-US" dirty="0" err="1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, Android and Windows Phone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Keep your tool belt in </a:t>
            </a:r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Requires Business edition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Connect </a:t>
            </a:r>
            <a:r>
              <a:rPr lang="en-US" dirty="0">
                <a:solidFill>
                  <a:schemeClr val="tx1"/>
                </a:solidFill>
              </a:rPr>
              <a:t>VS to a Mac to compile for </a:t>
            </a:r>
            <a:r>
              <a:rPr lang="en-US" dirty="0" err="1" smtClean="0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cloud like </a:t>
            </a:r>
            <a:r>
              <a:rPr lang="en-US" dirty="0" err="1" smtClean="0">
                <a:solidFill>
                  <a:schemeClr val="tx1"/>
                </a:solidFill>
              </a:rPr>
              <a:t>Macincloud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trike="sngStrike" dirty="0" smtClean="0">
                <a:solidFill>
                  <a:schemeClr val="tx1"/>
                </a:solidFill>
              </a:rPr>
              <a:t>Storyboard </a:t>
            </a:r>
            <a:r>
              <a:rPr lang="en-US" strike="sngStrike" dirty="0">
                <a:solidFill>
                  <a:schemeClr val="tx1"/>
                </a:solidFill>
              </a:rPr>
              <a:t>and XIB files cannot be </a:t>
            </a:r>
            <a:r>
              <a:rPr lang="en-US" strike="sngStrike" dirty="0" smtClean="0">
                <a:solidFill>
                  <a:schemeClr val="tx1"/>
                </a:solidFill>
              </a:rPr>
              <a:t>edited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 simulator on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888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in Visual Studio</a:t>
            </a:r>
            <a:endParaRPr lang="sv-SE" dirty="0"/>
          </a:p>
        </p:txBody>
      </p:sp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075384" cy="40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Pricing</a:t>
            </a:r>
            <a:endParaRPr lang="sv-SE" dirty="0"/>
          </a:p>
        </p:txBody>
      </p:sp>
      <p:pic>
        <p:nvPicPr>
          <p:cNvPr id="4" name="Picture 3" descr="Screenshot 2014-05-21 18.32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418"/>
            <a:ext cx="9144000" cy="38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Universal apps – Available in VS 2013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New code sharing method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Coming soon to </a:t>
            </a: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Studio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Better iOS support in VS?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Part of Microsoft?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43852" cy="457200"/>
          </a:xfrm>
        </p:spPr>
        <p:txBody>
          <a:bodyPr/>
          <a:lstStyle/>
          <a:p>
            <a:pPr algn="ctr"/>
            <a:r>
              <a:rPr lang="sv-SE" sz="4400" dirty="0" smtClean="0"/>
              <a:t>Demo…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1874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iOS</a:t>
            </a:r>
            <a:r>
              <a:rPr lang="sv-SE" dirty="0" smtClean="0"/>
              <a:t> </a:t>
            </a:r>
            <a:r>
              <a:rPr lang="sv-SE" dirty="0"/>
              <a:t>– Project </a:t>
            </a:r>
            <a:r>
              <a:rPr lang="sv-SE" dirty="0" err="1"/>
              <a:t>files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Resources</a:t>
            </a:r>
            <a:r>
              <a:rPr lang="en-US" dirty="0">
                <a:solidFill>
                  <a:schemeClr val="tx1"/>
                </a:solidFill>
              </a:rPr>
              <a:t> – Images etc. copied to app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tx1"/>
                </a:solidFill>
              </a:rPr>
              <a:t>AppDelegate.cs</a:t>
            </a:r>
            <a:r>
              <a:rPr lang="en-US" dirty="0">
                <a:solidFill>
                  <a:schemeClr val="tx1"/>
                </a:solidFill>
              </a:rPr>
              <a:t> – Application level events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ViewController.cs</a:t>
            </a:r>
            <a:r>
              <a:rPr lang="en-US" dirty="0">
                <a:solidFill>
                  <a:schemeClr val="tx1"/>
                </a:solidFill>
              </a:rPr>
              <a:t> – Startup screen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tx1"/>
                </a:solidFill>
              </a:rPr>
              <a:t>Info.plist</a:t>
            </a:r>
            <a:r>
              <a:rPr lang="en-US" dirty="0">
                <a:solidFill>
                  <a:schemeClr val="tx1"/>
                </a:solidFill>
              </a:rPr>
              <a:t> – Manifest file for settings</a:t>
            </a: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tx1"/>
                </a:solidFill>
              </a:rPr>
              <a:t>MainStoryboard.storyboard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Default storyboard </a:t>
            </a:r>
            <a:r>
              <a:rPr lang="en-US" dirty="0" smtClean="0">
                <a:solidFill>
                  <a:schemeClr val="tx1"/>
                </a:solidFill>
              </a:rPr>
              <a:t>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Key challenges with cross-platform development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Different cross-platform techniques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About </a:t>
            </a: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Environment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Code sharing techniques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in Visual Studio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 – Project </a:t>
            </a:r>
            <a:r>
              <a:rPr lang="sv-SE" dirty="0" err="1" smtClean="0"/>
              <a:t>files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smtClean="0">
                <a:solidFill>
                  <a:schemeClr val="tx1"/>
                </a:solidFill>
              </a:rPr>
              <a:t>Properties</a:t>
            </a:r>
            <a:r>
              <a:rPr lang="en-US" b="1" dirty="0" smtClean="0">
                <a:solidFill>
                  <a:schemeClr val="tx1"/>
                </a:solidFill>
              </a:rPr>
              <a:t>/AndroidManifest.xml</a:t>
            </a:r>
            <a:r>
              <a:rPr lang="en-US" dirty="0" smtClean="0">
                <a:solidFill>
                  <a:schemeClr val="tx1"/>
                </a:solidFill>
              </a:rPr>
              <a:t>: Standard </a:t>
            </a:r>
            <a:r>
              <a:rPr lang="en-US" dirty="0">
                <a:solidFill>
                  <a:schemeClr val="tx1"/>
                </a:solidFill>
              </a:rPr>
              <a:t>declarations such as application name etc.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tx1"/>
                </a:solidFill>
              </a:rPr>
              <a:t>Resources</a:t>
            </a:r>
            <a:r>
              <a:rPr lang="en-US" dirty="0" smtClean="0">
                <a:solidFill>
                  <a:schemeClr val="tx1"/>
                </a:solidFill>
              </a:rPr>
              <a:t>: Images</a:t>
            </a:r>
            <a:r>
              <a:rPr lang="en-US" dirty="0">
                <a:solidFill>
                  <a:schemeClr val="tx1"/>
                </a:solidFill>
              </a:rPr>
              <a:t>, layouts, strings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drawable</a:t>
            </a:r>
            <a:r>
              <a:rPr lang="en-US" dirty="0" smtClean="0">
                <a:solidFill>
                  <a:schemeClr val="tx1"/>
                </a:solidFill>
              </a:rPr>
              <a:t>: Images </a:t>
            </a:r>
            <a:r>
              <a:rPr lang="en-US" dirty="0">
                <a:solidFill>
                  <a:schemeClr val="tx1"/>
                </a:solidFill>
              </a:rPr>
              <a:t>used by system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smtClean="0">
                <a:solidFill>
                  <a:schemeClr val="tx1"/>
                </a:solidFill>
              </a:rPr>
              <a:t>layout</a:t>
            </a:r>
            <a:r>
              <a:rPr lang="en-US" dirty="0" smtClean="0">
                <a:solidFill>
                  <a:schemeClr val="tx1"/>
                </a:solidFill>
              </a:rPr>
              <a:t>: *.</a:t>
            </a:r>
            <a:r>
              <a:rPr lang="en-US" dirty="0" err="1">
                <a:solidFill>
                  <a:schemeClr val="tx1"/>
                </a:solidFill>
              </a:rPr>
              <a:t>axml</a:t>
            </a:r>
            <a:r>
              <a:rPr lang="en-US" dirty="0">
                <a:solidFill>
                  <a:schemeClr val="tx1"/>
                </a:solidFill>
              </a:rPr>
              <a:t> (Android XML) UI files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smtClean="0">
                <a:solidFill>
                  <a:schemeClr val="tx1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: Key-value </a:t>
            </a:r>
            <a:r>
              <a:rPr lang="en-US" dirty="0">
                <a:solidFill>
                  <a:schemeClr val="tx1"/>
                </a:solidFill>
              </a:rPr>
              <a:t>pairs for strings. Used for localization etc.</a:t>
            </a: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tx1"/>
                </a:solidFill>
              </a:rPr>
              <a:t>MainActivity.cs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</a:rPr>
              <a:t>MainLauncher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action and the first activity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Consuming Web API from Android and </a:t>
            </a:r>
            <a:r>
              <a:rPr lang="en-US" dirty="0" err="1" smtClean="0">
                <a:solidFill>
                  <a:schemeClr val="tx1"/>
                </a:solidFill>
              </a:rPr>
              <a:t>iOS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Displaying list of Football games in table view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Powered by </a:t>
            </a:r>
            <a:r>
              <a:rPr lang="en-US" dirty="0" err="1" smtClean="0">
                <a:solidFill>
                  <a:schemeClr val="tx1"/>
                </a:solidFill>
              </a:rPr>
              <a:t>dagensfotboll.se</a:t>
            </a:r>
            <a:r>
              <a:rPr lang="en-US" dirty="0" smtClean="0">
                <a:solidFill>
                  <a:schemeClr val="tx1"/>
                </a:solidFill>
              </a:rPr>
              <a:t>™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43852" cy="457200"/>
          </a:xfrm>
        </p:spPr>
        <p:txBody>
          <a:bodyPr/>
          <a:lstStyle/>
          <a:p>
            <a:pPr algn="ctr"/>
            <a:r>
              <a:rPr lang="sv-SE" sz="4400" dirty="0" smtClean="0"/>
              <a:t>Demo!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6134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  <a:hlinkClick r:id="rId2"/>
              </a:rPr>
              <a:t>www.xamarin.com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Book: </a:t>
            </a: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Cross-platform Application Development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by Jonathan Peppers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Building Cross-</a:t>
            </a:r>
            <a:r>
              <a:rPr lang="en-US" dirty="0">
                <a:solidFill>
                  <a:schemeClr val="tx1"/>
                </a:solidFill>
              </a:rPr>
              <a:t>platform Applications: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tinyurl.com</a:t>
            </a:r>
            <a:r>
              <a:rPr lang="en-US" dirty="0">
                <a:solidFill>
                  <a:schemeClr val="tx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pdmm6aw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Miguel@build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tinyurl.com</a:t>
            </a:r>
            <a:r>
              <a:rPr lang="en-US" dirty="0">
                <a:solidFill>
                  <a:schemeClr val="tx1"/>
                </a:solidFill>
                <a:hlinkClick r:id="rId4"/>
              </a:rPr>
              <a:t>/p369gw7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Hanselman@teched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tinyurl.com</a:t>
            </a:r>
            <a:r>
              <a:rPr lang="en-US" dirty="0">
                <a:solidFill>
                  <a:schemeClr val="tx1"/>
                </a:solidFill>
                <a:hlinkClick r:id="rId5"/>
              </a:rPr>
              <a:t>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ndxsjzt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Exempel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och</a:t>
            </a:r>
            <a:r>
              <a:rPr lang="en-US" dirty="0">
                <a:solidFill>
                  <a:schemeClr val="tx1"/>
                </a:solidFill>
              </a:rPr>
              <a:t> presentation: 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stratiteq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cross-</a:t>
            </a:r>
            <a:r>
              <a:rPr lang="sv-SE" dirty="0" err="1" smtClean="0"/>
              <a:t>platform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No customer wants to pay for 2-3 major apps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What happens with Windows Phone in 3 years?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Which cross-platform solution is still available in 3 years?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Sharing UI design or Native UX?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Native-quality UI performance?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Higher requirements in LOB with security, offline support etc.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BYOD</a:t>
            </a:r>
          </a:p>
        </p:txBody>
      </p:sp>
    </p:spTree>
    <p:extLst>
      <p:ext uri="{BB962C8B-B14F-4D97-AF65-F5344CB8AC3E}">
        <p14:creationId xmlns:p14="http://schemas.microsoft.com/office/powerpoint/2010/main" val="3807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066800"/>
            <a:ext cx="6838528" cy="457200"/>
          </a:xfrm>
        </p:spPr>
        <p:txBody>
          <a:bodyPr/>
          <a:lstStyle/>
          <a:p>
            <a:r>
              <a:rPr lang="sv-SE" dirty="0" smtClean="0"/>
              <a:t>Silo approach,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apps</a:t>
            </a:r>
            <a:r>
              <a:rPr lang="sv-SE" dirty="0" smtClean="0"/>
              <a:t>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times</a:t>
            </a:r>
            <a:endParaRPr lang="sv-SE" dirty="0"/>
          </a:p>
        </p:txBody>
      </p:sp>
      <p:pic>
        <p:nvPicPr>
          <p:cNvPr id="3" name="Picture 2" descr="Graphic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185699" cy="37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s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33035"/>
            <a:ext cx="3240360" cy="4250395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716580" y="1099592"/>
            <a:ext cx="77438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Rockwell"/>
                <a:ea typeface="+mj-ea"/>
                <a:cs typeface="Rockwel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55555"/>
                </a:solidFill>
                <a:latin typeface="Verdana" pitchFamily="1" charset="0"/>
                <a:ea typeface="ＭＳ Ｐゴシック" pitchFamily="1" charset="-128"/>
              </a:defRPr>
            </a:lvl9pPr>
          </a:lstStyle>
          <a:p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 smtClean="0"/>
              <a:t>,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anywhere</a:t>
            </a:r>
            <a:r>
              <a:rPr lang="sv-SE" dirty="0" smtClean="0"/>
              <a:t> approach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148064" y="1700808"/>
            <a:ext cx="22322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Appcelerator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Titanium </a:t>
            </a:r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FireMonkey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Cordova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dirty="0" err="1">
                <a:solidFill>
                  <a:schemeClr val="accent2"/>
                </a:solidFill>
              </a:rPr>
              <a:t>Phonegap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Sencha</a:t>
            </a:r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etc.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69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Xamarin</a:t>
            </a:r>
            <a:r>
              <a:rPr lang="sv-SE" dirty="0" smtClean="0"/>
              <a:t> approach</a:t>
            </a:r>
            <a:endParaRPr lang="sv-SE" dirty="0"/>
          </a:p>
        </p:txBody>
      </p:sp>
      <p:pic>
        <p:nvPicPr>
          <p:cNvPr id="3" name="Picture 2" descr="Graphics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3" y="1844824"/>
            <a:ext cx="6841441" cy="40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dirty="0" err="1" smtClean="0"/>
              <a:t>Xamarin.Forms</a:t>
            </a:r>
            <a:r>
              <a:rPr lang="sv-SE" sz="2800" dirty="0" smtClean="0"/>
              <a:t> – The ”new” approach</a:t>
            </a:r>
            <a:endParaRPr lang="sv-SE" sz="2800" dirty="0"/>
          </a:p>
        </p:txBody>
      </p:sp>
      <p:pic>
        <p:nvPicPr>
          <p:cNvPr id="2" name="Picture 1" descr="XamarinForm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36258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Xamarin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.NET 2000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Miguel De </a:t>
            </a:r>
            <a:r>
              <a:rPr lang="en-US" dirty="0" err="1" smtClean="0">
                <a:solidFill>
                  <a:schemeClr val="tx1"/>
                </a:solidFill>
              </a:rPr>
              <a:t>Icaza</a:t>
            </a:r>
            <a:r>
              <a:rPr lang="en-US" dirty="0" smtClean="0">
                <a:solidFill>
                  <a:schemeClr val="tx1"/>
                </a:solidFill>
              </a:rPr>
              <a:t>, Mono 2001 (</a:t>
            </a:r>
            <a:r>
              <a:rPr lang="en-US" dirty="0" err="1" smtClean="0">
                <a:solidFill>
                  <a:schemeClr val="tx1"/>
                </a:solidFill>
              </a:rPr>
              <a:t>Ximian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Novell 2003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2011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</a:t>
            </a:r>
            <a:r>
              <a:rPr lang="en-US" dirty="0" smtClean="0">
                <a:solidFill>
                  <a:schemeClr val="tx1"/>
                </a:solidFill>
              </a:rPr>
              <a:t> Studio (</a:t>
            </a:r>
            <a:r>
              <a:rPr lang="en-US" sz="1600" i="1" dirty="0" err="1" smtClean="0">
                <a:solidFill>
                  <a:schemeClr val="tx1"/>
                </a:solidFill>
              </a:rPr>
              <a:t>MonoDevelop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Xamarin.iOS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sz="1600" i="1" dirty="0" err="1" smtClean="0">
                <a:solidFill>
                  <a:schemeClr val="tx1"/>
                </a:solidFill>
              </a:rPr>
              <a:t>MonoTouch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Xamarin.Android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sz="1600" i="1" dirty="0" smtClean="0">
                <a:solidFill>
                  <a:schemeClr val="tx1"/>
                </a:solidFill>
              </a:rPr>
              <a:t>Mono for Android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Xamarin.Mac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Mono – Open source, C# .</a:t>
            </a:r>
            <a:r>
              <a:rPr lang="en-US" dirty="0" smtClean="0">
                <a:solidFill>
                  <a:schemeClr val="tx1"/>
                </a:solidFill>
              </a:rPr>
              <a:t>NET</a:t>
            </a:r>
          </a:p>
          <a:p>
            <a:pPr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3568" y="1772816"/>
            <a:ext cx="3456384" cy="424847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C# + .NET Runtime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Native UI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Native Performance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Native Compilation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iOS -&gt; AOT -&gt; ARM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Android -&gt; JIT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xamarin.com/images/how-it-works/compiler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32856"/>
            <a:ext cx="4925841" cy="37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1&quot;/&gt;&lt;/object&gt;&lt;object type=&quot;3&quot; unique_id=&quot;10005&quot;&gt;&lt;property id=&quot;20148&quot; value=&quot;5&quot;/&gt;&lt;property id=&quot;20300&quot; value=&quot;Slide 2&quot;/&gt;&lt;property id=&quot;20307&quot; value=&quot;277&quot;/&gt;&lt;/object&gt;&lt;object type=&quot;3&quot; unique_id=&quot;10006&quot;&gt;&lt;property id=&quot;20148&quot; value=&quot;5&quot;/&gt;&lt;property id=&quot;20300&quot; value=&quot;Slide 3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tratiteq_PowerPoint_Template_Purple">
  <a:themeElements>
    <a:clrScheme name="stratetiq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454545"/>
      </a:accent1>
      <a:accent2>
        <a:srgbClr val="666666"/>
      </a:accent2>
      <a:accent3>
        <a:srgbClr val="7F7F7F"/>
      </a:accent3>
      <a:accent4>
        <a:srgbClr val="BFBFBF"/>
      </a:accent4>
      <a:accent5>
        <a:srgbClr val="D9D9D9"/>
      </a:accent5>
      <a:accent6>
        <a:srgbClr val="F2F2F2"/>
      </a:accent6>
      <a:hlink>
        <a:srgbClr val="5F5F5F"/>
      </a:hlink>
      <a:folHlink>
        <a:srgbClr val="919191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+mn-lt"/>
          </a:defRPr>
        </a:defPPr>
      </a:lstStyle>
    </a:txDef>
  </a:objectDefaults>
  <a:extraClrSchemeLst>
    <a:extraClrScheme>
      <a:clrScheme name="To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4ce2f171-ddd5-4e0b-832a-298f7eac6778">SQID-761-91</_dlc_DocId>
    <_dlc_DocIdUrl xmlns="4ce2f171-ddd5-4e0b-832a-298f7eac6778">
      <Url>http://qnet.stratiteq.corp/internal/TemplatesandPresentations/_layouts/DocIdRedir.aspx?ID=SQID-761-91</Url>
      <Description>SQID-761-91</Description>
    </_dlc_DocIdUrl>
    <Project_x0020_Name xmlns="4912d494-8f14-4270-a4ad-51cf6be5724c" xsi:nil="true"/>
    <Customer_x0020_Name xmlns="4912d494-8f14-4270-a4ad-51cf6be5724c" xsi:nil="true"/>
    <Document_x0020_Version xmlns="4912d494-8f14-4270-a4ad-51cf6be5724c" xsi:nil="true"/>
    <Project_x0020_ID xmlns="4912d494-8f14-4270-a4ad-51cf6be5724c" xsi:nil="true"/>
    <Document_x0020_Type xmlns="4912d494-8f14-4270-a4ad-51cf6be5724c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8D821E1511D4CAF9803094756229F" ma:contentTypeVersion="5" ma:contentTypeDescription="Create a new document." ma:contentTypeScope="" ma:versionID="ff2e852c7ba2ae2b87cb7fe776955ed5">
  <xsd:schema xmlns:xsd="http://www.w3.org/2001/XMLSchema" xmlns:xs="http://www.w3.org/2001/XMLSchema" xmlns:p="http://schemas.microsoft.com/office/2006/metadata/properties" xmlns:ns2="4912d494-8f14-4270-a4ad-51cf6be5724c" xmlns:ns3="4ce2f171-ddd5-4e0b-832a-298f7eac6778" targetNamespace="http://schemas.microsoft.com/office/2006/metadata/properties" ma:root="true" ma:fieldsID="edcc779320ad34461de904e543be3d86" ns2:_="" ns3:_="">
    <xsd:import namespace="4912d494-8f14-4270-a4ad-51cf6be5724c"/>
    <xsd:import namespace="4ce2f171-ddd5-4e0b-832a-298f7eac6778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Document_x0020_Version" minOccurs="0"/>
                <xsd:element ref="ns2:Customer_x0020_Name" minOccurs="0"/>
                <xsd:element ref="ns2:Project_x0020_Name" minOccurs="0"/>
                <xsd:element ref="ns2:Project_x0020_I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2d494-8f14-4270-a4ad-51cf6be5724c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internalName="Document_x0020_Type">
      <xsd:simpleType>
        <xsd:restriction base="dms:Text">
          <xsd:maxLength value="255"/>
        </xsd:restriction>
      </xsd:simpleType>
    </xsd:element>
    <xsd:element name="Document_x0020_Version" ma:index="3" nillable="true" ma:displayName="Document Version" ma:internalName="Document_x0020_Version">
      <xsd:simpleType>
        <xsd:restriction base="dms:Text">
          <xsd:maxLength value="10"/>
        </xsd:restriction>
      </xsd:simpleType>
    </xsd:element>
    <xsd:element name="Customer_x0020_Name" ma:index="4" nillable="true" ma:displayName="Customer Name" ma:internalName="Customer_x0020_Name">
      <xsd:simpleType>
        <xsd:restriction base="dms:Text">
          <xsd:maxLength value="255"/>
        </xsd:restriction>
      </xsd:simpleType>
    </xsd:element>
    <xsd:element name="Project_x0020_Name" ma:index="5" nillable="true" ma:displayName="Project Name" ma:internalName="Project_x0020_Name">
      <xsd:simpleType>
        <xsd:restriction base="dms:Text">
          <xsd:maxLength value="255"/>
        </xsd:restriction>
      </xsd:simpleType>
    </xsd:element>
    <xsd:element name="Project_x0020_ID" ma:index="6" nillable="true" ma:displayName="Project ID" ma:internalName="Projec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2f171-ddd5-4e0b-832a-298f7eac6778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E4E8B-3CD9-40B5-8033-7010261F656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9AF0FD-5066-4A4F-BA60-EFFE41790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715B2-3166-4F64-9338-8B49F6FD6A2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912d494-8f14-4270-a4ad-51cf6be5724c"/>
    <ds:schemaRef ds:uri="http://purl.org/dc/terms/"/>
    <ds:schemaRef ds:uri="4ce2f171-ddd5-4e0b-832a-298f7eac6778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7432CB5-6F73-443F-AAD4-EFEE62364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12d494-8f14-4270-a4ad-51cf6be5724c"/>
    <ds:schemaRef ds:uri="4ce2f171-ddd5-4e0b-832a-298f7eac6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PowerPoint-mall%20(lila%20färg)</Template>
  <TotalTime>1534</TotalTime>
  <Words>569</Words>
  <Application>Microsoft Office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Garamond</vt:lpstr>
      <vt:lpstr>Rockwell</vt:lpstr>
      <vt:lpstr>Verdana</vt:lpstr>
      <vt:lpstr>Wingdings</vt:lpstr>
      <vt:lpstr>Stratiteq_PowerPoint_Template_Purple</vt:lpstr>
      <vt:lpstr>Xamarin@FooCafé</vt:lpstr>
      <vt:lpstr>Agenda</vt:lpstr>
      <vt:lpstr>Key challenges with cross-platform</vt:lpstr>
      <vt:lpstr>Silo approach, build apps multiple times</vt:lpstr>
      <vt:lpstr>PowerPoint Presentation</vt:lpstr>
      <vt:lpstr>Xamarin approach</vt:lpstr>
      <vt:lpstr>Xamarin.Forms – The ”new” approach</vt:lpstr>
      <vt:lpstr>About Xamarin</vt:lpstr>
      <vt:lpstr>How it works…</vt:lpstr>
      <vt:lpstr>Why use Xamarin?</vt:lpstr>
      <vt:lpstr>Xamarin.Mobile</vt:lpstr>
      <vt:lpstr>SQLite / SQLite-net</vt:lpstr>
      <vt:lpstr>Code sharing in Xamarin</vt:lpstr>
      <vt:lpstr>Develop in Visual Studio</vt:lpstr>
      <vt:lpstr>Develop in Visual Studio</vt:lpstr>
      <vt:lpstr>Pricing</vt:lpstr>
      <vt:lpstr>Future…</vt:lpstr>
      <vt:lpstr>Demo…</vt:lpstr>
      <vt:lpstr>iOS – Project files</vt:lpstr>
      <vt:lpstr>Android – Project files</vt:lpstr>
      <vt:lpstr>Demo project</vt:lpstr>
      <vt:lpstr>Demo!</vt:lpstr>
      <vt:lpstr>Further reading…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 Café - Xamarin</dc:title>
  <dc:creator>Fredrik Hansson (Stratiteq)</dc:creator>
  <cp:lastModifiedBy>Fredrik Hansson (Stratiteq)</cp:lastModifiedBy>
  <cp:revision>138</cp:revision>
  <cp:lastPrinted>2009-07-02T12:53:52Z</cp:lastPrinted>
  <dcterms:created xsi:type="dcterms:W3CDTF">2014-05-14T11:06:57Z</dcterms:created>
  <dcterms:modified xsi:type="dcterms:W3CDTF">2014-06-13T07:11:17Z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0x0101009E18D821E1511D4CAF9803094756229F</vt:lpwstr>
  </property>
  <property fmtid="{D5CDD505-2E9C-101B-9397-08002B2CF9AE}" pid="3" name="_dlc_DocIdItemGuid">
    <vt:lpwstr>a9680e4d-5a45-4ec6-9212-7f0a43759d04</vt:lpwstr>
  </property>
</Properties>
</file>