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438" r:id="rId2"/>
    <p:sldId id="1528" r:id="rId3"/>
    <p:sldId id="1464" r:id="rId4"/>
    <p:sldId id="1537" r:id="rId5"/>
    <p:sldId id="1497" r:id="rId6"/>
    <p:sldId id="1514" r:id="rId7"/>
    <p:sldId id="1519" r:id="rId8"/>
    <p:sldId id="1526" r:id="rId9"/>
    <p:sldId id="1520" r:id="rId10"/>
    <p:sldId id="1521" r:id="rId11"/>
    <p:sldId id="1511" r:id="rId12"/>
    <p:sldId id="1522" r:id="rId13"/>
    <p:sldId id="1523" r:id="rId14"/>
    <p:sldId id="1525" r:id="rId15"/>
    <p:sldId id="1532" r:id="rId16"/>
    <p:sldId id="1502" r:id="rId17"/>
    <p:sldId id="1518" r:id="rId18"/>
    <p:sldId id="1466" r:id="rId19"/>
    <p:sldId id="1495" r:id="rId20"/>
    <p:sldId id="1496" r:id="rId21"/>
    <p:sldId id="1534" r:id="rId22"/>
    <p:sldId id="1527" r:id="rId23"/>
    <p:sldId id="1535" r:id="rId24"/>
    <p:sldId id="1499" r:id="rId25"/>
    <p:sldId id="1536" r:id="rId26"/>
    <p:sldId id="1531" r:id="rId27"/>
    <p:sldId id="1500" r:id="rId28"/>
    <p:sldId id="1530" r:id="rId29"/>
    <p:sldId id="1503" r:id="rId30"/>
    <p:sldId id="1540" r:id="rId31"/>
    <p:sldId id="1501" r:id="rId32"/>
    <p:sldId id="1542" r:id="rId33"/>
    <p:sldId id="1548" r:id="rId34"/>
    <p:sldId id="1547" r:id="rId35"/>
    <p:sldId id="1546" r:id="rId36"/>
    <p:sldId id="26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84218" autoAdjust="0"/>
  </p:normalViewPr>
  <p:slideViewPr>
    <p:cSldViewPr snapToGrid="0">
      <p:cViewPr varScale="1">
        <p:scale>
          <a:sx n="83" d="100"/>
          <a:sy n="83" d="100"/>
        </p:scale>
        <p:origin x="893" y="67"/>
      </p:cViewPr>
      <p:guideLst/>
    </p:cSldViewPr>
  </p:slideViewPr>
  <p:outlineViewPr>
    <p:cViewPr>
      <p:scale>
        <a:sx n="33" d="100"/>
        <a:sy n="33" d="100"/>
      </p:scale>
      <p:origin x="0" y="-44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ss, Randy R. (IT)" userId="c0219d6d-cb86-482b-ae89-bc001c521ac1" providerId="ADAL" clId="{62EBA319-0D6F-4E64-8EB2-7C7464EDEC8B}"/>
    <pc:docChg chg="custSel delSld modSld">
      <pc:chgData name="Doss, Randy R. (IT)" userId="c0219d6d-cb86-482b-ae89-bc001c521ac1" providerId="ADAL" clId="{62EBA319-0D6F-4E64-8EB2-7C7464EDEC8B}" dt="2022-05-09T22:50:19.042" v="887" actId="20577"/>
      <pc:docMkLst>
        <pc:docMk/>
      </pc:docMkLst>
      <pc:sldChg chg="addSp delSp modSp mod">
        <pc:chgData name="Doss, Randy R. (IT)" userId="c0219d6d-cb86-482b-ae89-bc001c521ac1" providerId="ADAL" clId="{62EBA319-0D6F-4E64-8EB2-7C7464EDEC8B}" dt="2022-05-04T12:09:41.532" v="3" actId="1076"/>
        <pc:sldMkLst>
          <pc:docMk/>
          <pc:sldMk cId="899223553" sldId="1542"/>
        </pc:sldMkLst>
        <pc:graphicFrameChg chg="del">
          <ac:chgData name="Doss, Randy R. (IT)" userId="c0219d6d-cb86-482b-ae89-bc001c521ac1" providerId="ADAL" clId="{62EBA319-0D6F-4E64-8EB2-7C7464EDEC8B}" dt="2022-05-04T12:09:37.611" v="0" actId="478"/>
          <ac:graphicFrameMkLst>
            <pc:docMk/>
            <pc:sldMk cId="899223553" sldId="1542"/>
            <ac:graphicFrameMk id="8" creationId="{8B43FC79-5E0F-4606-9B6D-E32ADDE52A1E}"/>
          </ac:graphicFrameMkLst>
        </pc:graphicFrameChg>
        <pc:graphicFrameChg chg="add mod">
          <ac:chgData name="Doss, Randy R. (IT)" userId="c0219d6d-cb86-482b-ae89-bc001c521ac1" providerId="ADAL" clId="{62EBA319-0D6F-4E64-8EB2-7C7464EDEC8B}" dt="2022-05-04T12:09:41.532" v="3" actId="1076"/>
          <ac:graphicFrameMkLst>
            <pc:docMk/>
            <pc:sldMk cId="899223553" sldId="1542"/>
            <ac:graphicFrameMk id="9" creationId="{B0A17351-296A-4801-B180-856698EE0352}"/>
          </ac:graphicFrameMkLst>
        </pc:graphicFrameChg>
      </pc:sldChg>
      <pc:sldChg chg="addSp delSp modSp mod">
        <pc:chgData name="Doss, Randy R. (IT)" userId="c0219d6d-cb86-482b-ae89-bc001c521ac1" providerId="ADAL" clId="{62EBA319-0D6F-4E64-8EB2-7C7464EDEC8B}" dt="2022-05-09T22:50:19.042" v="887" actId="20577"/>
        <pc:sldMkLst>
          <pc:docMk/>
          <pc:sldMk cId="587595109" sldId="1546"/>
        </pc:sldMkLst>
        <pc:spChg chg="mod">
          <ac:chgData name="Doss, Randy R. (IT)" userId="c0219d6d-cb86-482b-ae89-bc001c521ac1" providerId="ADAL" clId="{62EBA319-0D6F-4E64-8EB2-7C7464EDEC8B}" dt="2022-05-09T22:50:19.042" v="887" actId="20577"/>
          <ac:spMkLst>
            <pc:docMk/>
            <pc:sldMk cId="587595109" sldId="1546"/>
            <ac:spMk id="5" creationId="{077972E4-6C24-45B4-91DF-9DEB6C119B19}"/>
          </ac:spMkLst>
        </pc:spChg>
        <pc:picChg chg="add mod">
          <ac:chgData name="Doss, Randy R. (IT)" userId="c0219d6d-cb86-482b-ae89-bc001c521ac1" providerId="ADAL" clId="{62EBA319-0D6F-4E64-8EB2-7C7464EDEC8B}" dt="2022-05-09T21:27:44.871" v="649" actId="1076"/>
          <ac:picMkLst>
            <pc:docMk/>
            <pc:sldMk cId="587595109" sldId="1546"/>
            <ac:picMk id="8" creationId="{F937E6EA-806B-4AA7-A515-0A711F2A03D2}"/>
          </ac:picMkLst>
        </pc:picChg>
        <pc:picChg chg="del">
          <ac:chgData name="Doss, Randy R. (IT)" userId="c0219d6d-cb86-482b-ae89-bc001c521ac1" providerId="ADAL" clId="{62EBA319-0D6F-4E64-8EB2-7C7464EDEC8B}" dt="2022-05-09T21:27:29.607" v="644" actId="478"/>
          <ac:picMkLst>
            <pc:docMk/>
            <pc:sldMk cId="587595109" sldId="1546"/>
            <ac:picMk id="11" creationId="{B8BB1B57-B9B4-48A2-8310-089FE191C5F4}"/>
          </ac:picMkLst>
        </pc:picChg>
      </pc:sldChg>
      <pc:sldChg chg="addSp delSp modSp mod">
        <pc:chgData name="Doss, Randy R. (IT)" userId="c0219d6d-cb86-482b-ae89-bc001c521ac1" providerId="ADAL" clId="{62EBA319-0D6F-4E64-8EB2-7C7464EDEC8B}" dt="2022-05-09T20:59:57.437" v="643" actId="20577"/>
        <pc:sldMkLst>
          <pc:docMk/>
          <pc:sldMk cId="2576177492" sldId="1547"/>
        </pc:sldMkLst>
        <pc:spChg chg="add mod">
          <ac:chgData name="Doss, Randy R. (IT)" userId="c0219d6d-cb86-482b-ae89-bc001c521ac1" providerId="ADAL" clId="{62EBA319-0D6F-4E64-8EB2-7C7464EDEC8B}" dt="2022-05-09T20:59:57.437" v="643" actId="20577"/>
          <ac:spMkLst>
            <pc:docMk/>
            <pc:sldMk cId="2576177492" sldId="1547"/>
            <ac:spMk id="7" creationId="{927EA9A4-D105-4928-B690-64C98AF83C20}"/>
          </ac:spMkLst>
        </pc:spChg>
        <pc:graphicFrameChg chg="add mod">
          <ac:chgData name="Doss, Randy R. (IT)" userId="c0219d6d-cb86-482b-ae89-bc001c521ac1" providerId="ADAL" clId="{62EBA319-0D6F-4E64-8EB2-7C7464EDEC8B}" dt="2022-05-09T20:56:05.127" v="312" actId="1076"/>
          <ac:graphicFrameMkLst>
            <pc:docMk/>
            <pc:sldMk cId="2576177492" sldId="1547"/>
            <ac:graphicFrameMk id="11" creationId="{63C8BA9A-6D91-48FC-AAE6-210118BC63E3}"/>
          </ac:graphicFrameMkLst>
        </pc:graphicFrameChg>
        <pc:graphicFrameChg chg="del">
          <ac:chgData name="Doss, Randy R. (IT)" userId="c0219d6d-cb86-482b-ae89-bc001c521ac1" providerId="ADAL" clId="{62EBA319-0D6F-4E64-8EB2-7C7464EDEC8B}" dt="2022-05-09T20:55:54.430" v="307" actId="478"/>
          <ac:graphicFrameMkLst>
            <pc:docMk/>
            <pc:sldMk cId="2576177492" sldId="1547"/>
            <ac:graphicFrameMk id="12" creationId="{5D22A49B-72E6-464D-9E26-53878F44F080}"/>
          </ac:graphicFrameMkLst>
        </pc:graphicFrameChg>
        <pc:picChg chg="del">
          <ac:chgData name="Doss, Randy R. (IT)" userId="c0219d6d-cb86-482b-ae89-bc001c521ac1" providerId="ADAL" clId="{62EBA319-0D6F-4E64-8EB2-7C7464EDEC8B}" dt="2022-05-09T20:56:28.571" v="313" actId="478"/>
          <ac:picMkLst>
            <pc:docMk/>
            <pc:sldMk cId="2576177492" sldId="1547"/>
            <ac:picMk id="9" creationId="{83DA741D-956E-4366-B124-4E14E4C6F520}"/>
          </ac:picMkLst>
        </pc:picChg>
      </pc:sldChg>
      <pc:sldChg chg="addSp delSp modSp mod">
        <pc:chgData name="Doss, Randy R. (IT)" userId="c0219d6d-cb86-482b-ae89-bc001c521ac1" providerId="ADAL" clId="{62EBA319-0D6F-4E64-8EB2-7C7464EDEC8B}" dt="2022-05-09T20:50:10.742" v="306" actId="20577"/>
        <pc:sldMkLst>
          <pc:docMk/>
          <pc:sldMk cId="2858021380" sldId="1548"/>
        </pc:sldMkLst>
        <pc:spChg chg="mod">
          <ac:chgData name="Doss, Randy R. (IT)" userId="c0219d6d-cb86-482b-ae89-bc001c521ac1" providerId="ADAL" clId="{62EBA319-0D6F-4E64-8EB2-7C7464EDEC8B}" dt="2022-05-09T20:50:10.742" v="306" actId="20577"/>
          <ac:spMkLst>
            <pc:docMk/>
            <pc:sldMk cId="2858021380" sldId="1548"/>
            <ac:spMk id="6" creationId="{35D000BB-8D78-4B1E-9190-BE6B7DC58CF4}"/>
          </ac:spMkLst>
        </pc:spChg>
        <pc:graphicFrameChg chg="del">
          <ac:chgData name="Doss, Randy R. (IT)" userId="c0219d6d-cb86-482b-ae89-bc001c521ac1" providerId="ADAL" clId="{62EBA319-0D6F-4E64-8EB2-7C7464EDEC8B}" dt="2022-05-09T20:43:12.123" v="78" actId="478"/>
          <ac:graphicFrameMkLst>
            <pc:docMk/>
            <pc:sldMk cId="2858021380" sldId="1548"/>
            <ac:graphicFrameMk id="8" creationId="{4166E829-57AC-4DC4-AA9C-36D502F56865}"/>
          </ac:graphicFrameMkLst>
        </pc:graphicFrameChg>
        <pc:picChg chg="add mod">
          <ac:chgData name="Doss, Randy R. (IT)" userId="c0219d6d-cb86-482b-ae89-bc001c521ac1" providerId="ADAL" clId="{62EBA319-0D6F-4E64-8EB2-7C7464EDEC8B}" dt="2022-05-09T20:43:25.850" v="82" actId="1076"/>
          <ac:picMkLst>
            <pc:docMk/>
            <pc:sldMk cId="2858021380" sldId="1548"/>
            <ac:picMk id="5" creationId="{A4462099-258F-4DC1-AE64-BA0DBD942B14}"/>
          </ac:picMkLst>
        </pc:picChg>
      </pc:sldChg>
      <pc:sldChg chg="del">
        <pc:chgData name="Doss, Randy R. (IT)" userId="c0219d6d-cb86-482b-ae89-bc001c521ac1" providerId="ADAL" clId="{62EBA319-0D6F-4E64-8EB2-7C7464EDEC8B}" dt="2022-05-09T12:10:00.065" v="4" actId="2696"/>
        <pc:sldMkLst>
          <pc:docMk/>
          <pc:sldMk cId="3363201315" sldId="1549"/>
        </pc:sldMkLst>
      </pc:sldChg>
    </pc:docChg>
  </pc:docChgLst>
  <pc:docChgLst>
    <pc:chgData name="Doss, Randy R. (IT)" userId="c0219d6d-cb86-482b-ae89-bc001c521ac1" providerId="ADAL" clId="{BEAC0673-D915-4420-8606-B7620C6180D3}"/>
    <pc:docChg chg="modSld">
      <pc:chgData name="Doss, Randy R. (IT)" userId="c0219d6d-cb86-482b-ae89-bc001c521ac1" providerId="ADAL" clId="{BEAC0673-D915-4420-8606-B7620C6180D3}" dt="2022-06-13T12:55:29.348" v="4" actId="14100"/>
      <pc:docMkLst>
        <pc:docMk/>
      </pc:docMkLst>
      <pc:sldChg chg="modSp mod">
        <pc:chgData name="Doss, Randy R. (IT)" userId="c0219d6d-cb86-482b-ae89-bc001c521ac1" providerId="ADAL" clId="{BEAC0673-D915-4420-8606-B7620C6180D3}" dt="2022-06-13T12:55:29.348" v="4" actId="14100"/>
        <pc:sldMkLst>
          <pc:docMk/>
          <pc:sldMk cId="587595109" sldId="1546"/>
        </pc:sldMkLst>
        <pc:picChg chg="mod">
          <ac:chgData name="Doss, Randy R. (IT)" userId="c0219d6d-cb86-482b-ae89-bc001c521ac1" providerId="ADAL" clId="{BEAC0673-D915-4420-8606-B7620C6180D3}" dt="2022-06-13T12:55:29.348" v="4" actId="14100"/>
          <ac:picMkLst>
            <pc:docMk/>
            <pc:sldMk cId="587595109" sldId="1546"/>
            <ac:picMk id="8" creationId="{F937E6EA-806B-4AA7-A515-0A711F2A03D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jacksonlewis-my.sharepoint.com/personal/dossr_jacksonlewis_com/Documents/Documents/Endpoint%20Analytics/April2022/EndpointAnalyticsGraph.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dossr\OneDrive%20-%20Jackson%20Lewis%20P.C\Documents\Endpoint%20Analytics\April2022\ModelPerformance.csv"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2733</c:v>
                </c:pt>
                <c:pt idx="1">
                  <c:v>2135</c:v>
                </c:pt>
                <c:pt idx="2">
                  <c:v>2438</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859</c:v>
                </c:pt>
                <c:pt idx="1">
                  <c:v>550</c:v>
                </c:pt>
                <c:pt idx="2">
                  <c:v>795</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60</c:v>
                </c:pt>
                <c:pt idx="1">
                  <c:v>61</c:v>
                </c:pt>
                <c:pt idx="2">
                  <c:v>58</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Sheet1!$A$2:$A$4</c:f>
              <c:strCache>
                <c:ptCount val="3"/>
                <c:pt idx="0">
                  <c:v>January</c:v>
                </c:pt>
                <c:pt idx="1">
                  <c:v>February</c:v>
                </c:pt>
                <c:pt idx="2">
                  <c:v>March</c:v>
                </c:pt>
              </c:strCache>
            </c:strRef>
          </c:cat>
          <c:val>
            <c:numRef>
              <c:f>Sheet1!$E$2:$E$4</c:f>
              <c:numCache>
                <c:formatCode>General</c:formatCode>
                <c:ptCount val="3"/>
                <c:pt idx="0">
                  <c:v>8</c:v>
                </c:pt>
                <c:pt idx="1">
                  <c:v>27</c:v>
                </c:pt>
                <c:pt idx="2">
                  <c:v>35</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Sheet1!$A$2:$A$4</c:f>
              <c:strCache>
                <c:ptCount val="3"/>
                <c:pt idx="0">
                  <c:v>January</c:v>
                </c:pt>
                <c:pt idx="1">
                  <c:v>February</c:v>
                </c:pt>
                <c:pt idx="2">
                  <c:v>March</c:v>
                </c:pt>
              </c:strCache>
            </c:strRef>
          </c:cat>
          <c:val>
            <c:numRef>
              <c:f>Sheet1!$F$2:$F$4</c:f>
              <c:numCache>
                <c:formatCode>General</c:formatCode>
                <c:ptCount val="3"/>
                <c:pt idx="0">
                  <c:v>0</c:v>
                </c:pt>
                <c:pt idx="1">
                  <c:v>0</c:v>
                </c:pt>
                <c:pt idx="2">
                  <c:v>0</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0.00%</c:formatCode>
                <c:ptCount val="3"/>
                <c:pt idx="0">
                  <c:v>0.60109999999999997</c:v>
                </c:pt>
                <c:pt idx="1">
                  <c:v>0.82950000000000002</c:v>
                </c:pt>
                <c:pt idx="2">
                  <c:v>0.87280000000000002</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Sheet1!$A$2:$A$4</c:f>
              <c:strCache>
                <c:ptCount val="3"/>
                <c:pt idx="0">
                  <c:v>January</c:v>
                </c:pt>
                <c:pt idx="1">
                  <c:v>February</c:v>
                </c:pt>
                <c:pt idx="2">
                  <c:v>March</c:v>
                </c:pt>
              </c:strCache>
            </c:strRef>
          </c:cat>
          <c:val>
            <c:numRef>
              <c:f>Sheet1!$C$2:$C$4</c:f>
              <c:numCache>
                <c:formatCode>0.00%</c:formatCode>
                <c:ptCount val="3"/>
                <c:pt idx="0">
                  <c:v>0.64500000000000002</c:v>
                </c:pt>
                <c:pt idx="1">
                  <c:v>0.85829999999999995</c:v>
                </c:pt>
                <c:pt idx="2">
                  <c:v>0.89949999999999997</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Sheet1!$A$2:$A$4</c:f>
              <c:strCache>
                <c:ptCount val="3"/>
                <c:pt idx="0">
                  <c:v>January</c:v>
                </c:pt>
                <c:pt idx="1">
                  <c:v>February</c:v>
                </c:pt>
                <c:pt idx="2">
                  <c:v>March</c:v>
                </c:pt>
              </c:strCache>
            </c:strRef>
          </c:cat>
          <c:val>
            <c:numRef>
              <c:f>Sheet1!$D$2:$D$4</c:f>
              <c:numCache>
                <c:formatCode>0.00%</c:formatCode>
                <c:ptCount val="3"/>
                <c:pt idx="0">
                  <c:v>0.67679999999999996</c:v>
                </c:pt>
                <c:pt idx="1">
                  <c:v>0.87729999999999997</c:v>
                </c:pt>
                <c:pt idx="2">
                  <c:v>0.9123</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General</c:formatCode>
                <c:ptCount val="3"/>
                <c:pt idx="0">
                  <c:v>148</c:v>
                </c:pt>
                <c:pt idx="1">
                  <c:v>48</c:v>
                </c:pt>
                <c:pt idx="2">
                  <c:v>35</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October</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2119</c:v>
                </c:pt>
                <c:pt idx="1">
                  <c:v>573</c:v>
                </c:pt>
                <c:pt idx="2">
                  <c:v>29</c:v>
                </c:pt>
                <c:pt idx="3">
                  <c:v>27</c:v>
                </c:pt>
                <c:pt idx="4">
                  <c:v>0</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0" b="0" i="0" kern="1200" spc="0" baseline="0">
                <a:solidFill>
                  <a:srgbClr val="7030A0"/>
                </a:solidFill>
                <a:effectLst/>
                <a:latin typeface="Calibri" panose="020F0502020204030204" pitchFamily="34" charset="0"/>
              </a:rPr>
              <a:t>New Hire Incidents within their first 30 days, year over year</a:t>
            </a:r>
            <a:endParaRPr lang="en-US">
              <a:effectLst/>
            </a:endParaRPr>
          </a:p>
        </c:rich>
      </c:tx>
      <c:layout>
        <c:manualLayout>
          <c:xMode val="edge"/>
          <c:yMode val="edge"/>
          <c:x val="0.12745938474518181"/>
          <c:y val="1.872428044212048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Sheet1!$L$1</c:f>
              <c:strCache>
                <c:ptCount val="1"/>
                <c:pt idx="0">
                  <c:v>2021</c:v>
                </c:pt>
              </c:strCache>
            </c:strRef>
          </c:tx>
          <c:spPr>
            <a:solidFill>
              <a:schemeClr val="accent1"/>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Sheet1!$L$2:$L$14</c:f>
              <c:numCache>
                <c:formatCode>0.00</c:formatCode>
                <c:ptCount val="13"/>
                <c:pt idx="0">
                  <c:v>3.5</c:v>
                </c:pt>
                <c:pt idx="1">
                  <c:v>4.0285714285714285</c:v>
                </c:pt>
                <c:pt idx="2">
                  <c:v>7.0540540540540544</c:v>
                </c:pt>
                <c:pt idx="3">
                  <c:v>4.5</c:v>
                </c:pt>
                <c:pt idx="4">
                  <c:v>1.796875</c:v>
                </c:pt>
                <c:pt idx="5">
                  <c:v>2.8913043478260869</c:v>
                </c:pt>
                <c:pt idx="6">
                  <c:v>3.8837209302325579</c:v>
                </c:pt>
                <c:pt idx="7">
                  <c:v>2.8793103448275863</c:v>
                </c:pt>
                <c:pt idx="8">
                  <c:v>2.4320987654320989</c:v>
                </c:pt>
                <c:pt idx="9">
                  <c:v>3.7592592592592591</c:v>
                </c:pt>
                <c:pt idx="10">
                  <c:v>3.3076923076923075</c:v>
                </c:pt>
                <c:pt idx="11">
                  <c:v>3.5</c:v>
                </c:pt>
                <c:pt idx="12">
                  <c:v>3.3935969868173257</c:v>
                </c:pt>
              </c:numCache>
            </c:numRef>
          </c:val>
          <c:extLst>
            <c:ext xmlns:c16="http://schemas.microsoft.com/office/drawing/2014/chart" uri="{C3380CC4-5D6E-409C-BE32-E72D297353CC}">
              <c16:uniqueId val="{00000000-B59D-4233-9D05-6E093BB8667A}"/>
            </c:ext>
          </c:extLst>
        </c:ser>
        <c:ser>
          <c:idx val="1"/>
          <c:order val="1"/>
          <c:tx>
            <c:strRef>
              <c:f>Sheet1!$M$1</c:f>
              <c:strCache>
                <c:ptCount val="1"/>
                <c:pt idx="0">
                  <c:v>2022</c:v>
                </c:pt>
              </c:strCache>
            </c:strRef>
          </c:tx>
          <c:spPr>
            <a:solidFill>
              <a:schemeClr val="accent2"/>
            </a:solidFill>
            <a:ln>
              <a:noFill/>
            </a:ln>
            <a:effectLst/>
          </c:spPr>
          <c:invertIfNegative val="0"/>
          <c:cat>
            <c:strRef>
              <c:f>Sheet1!$A$2:$A$14</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Yearly Totals</c:v>
                </c:pt>
              </c:strCache>
            </c:strRef>
          </c:cat>
          <c:val>
            <c:numRef>
              <c:f>Sheet1!$M$2:$M$14</c:f>
              <c:numCache>
                <c:formatCode>0.00</c:formatCode>
                <c:ptCount val="13"/>
                <c:pt idx="0">
                  <c:v>3.1186440677966103</c:v>
                </c:pt>
                <c:pt idx="1">
                  <c:v>2.1212121212121211</c:v>
                </c:pt>
                <c:pt idx="2">
                  <c:v>1.5909090909090908</c:v>
                </c:pt>
                <c:pt idx="3">
                  <c:v>0</c:v>
                </c:pt>
                <c:pt idx="4">
                  <c:v>0</c:v>
                </c:pt>
                <c:pt idx="5">
                  <c:v>0</c:v>
                </c:pt>
                <c:pt idx="6">
                  <c:v>0</c:v>
                </c:pt>
                <c:pt idx="7">
                  <c:v>0</c:v>
                </c:pt>
                <c:pt idx="8">
                  <c:v>0</c:v>
                </c:pt>
                <c:pt idx="9">
                  <c:v>0</c:v>
                </c:pt>
                <c:pt idx="10">
                  <c:v>0</c:v>
                </c:pt>
                <c:pt idx="11">
                  <c:v>0</c:v>
                </c:pt>
                <c:pt idx="12">
                  <c:v>2.2799999999999998</c:v>
                </c:pt>
              </c:numCache>
            </c:numRef>
          </c:val>
          <c:extLst>
            <c:ext xmlns:c16="http://schemas.microsoft.com/office/drawing/2014/chart" uri="{C3380CC4-5D6E-409C-BE32-E72D297353CC}">
              <c16:uniqueId val="{00000001-B59D-4233-9D05-6E093BB8667A}"/>
            </c:ext>
          </c:extLst>
        </c:ser>
        <c:dLbls>
          <c:showLegendKey val="0"/>
          <c:showVal val="0"/>
          <c:showCatName val="0"/>
          <c:showSerName val="0"/>
          <c:showPercent val="0"/>
          <c:showBubbleSize val="0"/>
        </c:dLbls>
        <c:gapWidth val="219"/>
        <c:overlap val="-27"/>
        <c:axId val="262808431"/>
        <c:axId val="270664639"/>
      </c:barChart>
      <c:catAx>
        <c:axId val="26280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0664639"/>
        <c:crosses val="autoZero"/>
        <c:auto val="1"/>
        <c:lblAlgn val="ctr"/>
        <c:lblOffset val="100"/>
        <c:noMultiLvlLbl val="0"/>
      </c:catAx>
      <c:valAx>
        <c:axId val="27066463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808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Service</a:t>
            </a:r>
            <a:r>
              <a:rPr lang="en-US" baseline="0">
                <a:solidFill>
                  <a:srgbClr val="7030A0"/>
                </a:solidFill>
              </a:rPr>
              <a:t> Desk SLA by Month</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Response</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92.77</c:v>
                </c:pt>
                <c:pt idx="1">
                  <c:v>87.51</c:v>
                </c:pt>
                <c:pt idx="2">
                  <c:v>97.84</c:v>
                </c:pt>
              </c:numCache>
            </c:numRef>
          </c:val>
          <c:extLst>
            <c:ext xmlns:c16="http://schemas.microsoft.com/office/drawing/2014/chart" uri="{C3380CC4-5D6E-409C-BE32-E72D297353CC}">
              <c16:uniqueId val="{00000000-72DF-4A03-8B6B-A19722AACC05}"/>
            </c:ext>
          </c:extLst>
        </c:ser>
        <c:ser>
          <c:idx val="1"/>
          <c:order val="1"/>
          <c:tx>
            <c:strRef>
              <c:f>Sheet1!$C$1</c:f>
              <c:strCache>
                <c:ptCount val="1"/>
                <c:pt idx="0">
                  <c:v>Resolution</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97.77</c:v>
                </c:pt>
                <c:pt idx="1">
                  <c:v>97.45</c:v>
                </c:pt>
                <c:pt idx="2">
                  <c:v>98.71</c:v>
                </c:pt>
              </c:numCache>
            </c:numRef>
          </c:val>
          <c:extLst>
            <c:ext xmlns:c16="http://schemas.microsoft.com/office/drawing/2014/chart" uri="{C3380CC4-5D6E-409C-BE32-E72D297353CC}">
              <c16:uniqueId val="{00000001-72DF-4A03-8B6B-A19722AACC05}"/>
            </c:ext>
          </c:extLst>
        </c:ser>
        <c:ser>
          <c:idx val="2"/>
          <c:order val="2"/>
          <c:tx>
            <c:strRef>
              <c:f>Sheet1!$D$1</c:f>
              <c:strCache>
                <c:ptCount val="1"/>
                <c:pt idx="0">
                  <c:v>Overall</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95.33</c:v>
                </c:pt>
                <c:pt idx="1">
                  <c:v>92.71</c:v>
                </c:pt>
                <c:pt idx="2">
                  <c:v>98.28</c:v>
                </c:pt>
              </c:numCache>
            </c:numRef>
          </c:val>
          <c:extLst>
            <c:ext xmlns:c16="http://schemas.microsoft.com/office/drawing/2014/chart" uri="{C3380CC4-5D6E-409C-BE32-E72D297353CC}">
              <c16:uniqueId val="{00000001-6228-427A-912C-BA60A0F624F5}"/>
            </c:ext>
          </c:extLst>
        </c:ser>
        <c:dLbls>
          <c:showLegendKey val="0"/>
          <c:showVal val="0"/>
          <c:showCatName val="0"/>
          <c:showSerName val="0"/>
          <c:showPercent val="0"/>
          <c:showBubbleSize val="0"/>
        </c:dLbls>
        <c:gapWidth val="219"/>
        <c:overlap val="-27"/>
        <c:axId val="1345256656"/>
        <c:axId val="1345245424"/>
      </c:barChart>
      <c:catAx>
        <c:axId val="134525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245424"/>
        <c:crosses val="autoZero"/>
        <c:auto val="1"/>
        <c:lblAlgn val="ctr"/>
        <c:lblOffset val="100"/>
        <c:noMultiLvlLbl val="0"/>
      </c:catAx>
      <c:valAx>
        <c:axId val="1345245424"/>
        <c:scaling>
          <c:orientation val="minMax"/>
          <c:max val="100"/>
          <c:min val="8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25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169</c:v>
                </c:pt>
                <c:pt idx="1">
                  <c:v>174</c:v>
                </c:pt>
                <c:pt idx="2">
                  <c:v>189</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219</c:v>
                </c:pt>
                <c:pt idx="1">
                  <c:v>231</c:v>
                </c:pt>
                <c:pt idx="2">
                  <c:v>259</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88</c:v>
                </c:pt>
                <c:pt idx="1">
                  <c:v>67</c:v>
                </c:pt>
                <c:pt idx="2">
                  <c:v>41</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461</c:v>
                </c:pt>
                <c:pt idx="1">
                  <c:v>412</c:v>
                </c:pt>
                <c:pt idx="2">
                  <c:v>365</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96</c:v>
                </c:pt>
                <c:pt idx="1">
                  <c:v>73</c:v>
                </c:pt>
                <c:pt idx="2">
                  <c:v>67</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128</c:v>
                </c:pt>
                <c:pt idx="1">
                  <c:v>130</c:v>
                </c:pt>
                <c:pt idx="2">
                  <c:v>100</c:v>
                </c:pt>
              </c:numCache>
            </c:numRef>
          </c:val>
          <c:extLst>
            <c:ext xmlns:c16="http://schemas.microsoft.com/office/drawing/2014/chart" uri="{C3380CC4-5D6E-409C-BE32-E72D297353CC}">
              <c16:uniqueId val="{00000000-1428-4D6F-BA95-181D3F8281FC}"/>
            </c:ext>
          </c:extLst>
        </c:ser>
        <c:ser>
          <c:idx val="1"/>
          <c:order val="1"/>
          <c:tx>
            <c:strRef>
              <c:f>Sheet1!$C$1</c:f>
              <c:strCache>
                <c:ptCount val="1"/>
                <c:pt idx="0">
                  <c:v>Telco Ops</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23</c:v>
                </c:pt>
                <c:pt idx="1">
                  <c:v>29</c:v>
                </c:pt>
                <c:pt idx="2">
                  <c:v>23</c:v>
                </c:pt>
              </c:numCache>
            </c:numRef>
          </c:val>
          <c:extLst>
            <c:ext xmlns:c16="http://schemas.microsoft.com/office/drawing/2014/chart" uri="{C3380CC4-5D6E-409C-BE32-E72D297353CC}">
              <c16:uniqueId val="{00000001-1428-4D6F-BA95-181D3F8281FC}"/>
            </c:ext>
          </c:extLst>
        </c:ser>
        <c:ser>
          <c:idx val="2"/>
          <c:order val="2"/>
          <c:tx>
            <c:strRef>
              <c:f>Sheet1!$D$1</c:f>
              <c:strCache>
                <c:ptCount val="1"/>
                <c:pt idx="0">
                  <c:v>Network Ops</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8</c:v>
                </c:pt>
                <c:pt idx="1">
                  <c:v>6</c:v>
                </c:pt>
                <c:pt idx="2">
                  <c:v>12</c:v>
                </c:pt>
              </c:numCache>
            </c:numRef>
          </c:val>
          <c:extLst>
            <c:ext xmlns:c16="http://schemas.microsoft.com/office/drawing/2014/chart" uri="{C3380CC4-5D6E-409C-BE32-E72D297353CC}">
              <c16:uniqueId val="{00000002-1428-4D6F-BA95-181D3F8281FC}"/>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Sheet1!$A$2:$A$4</c:f>
              <c:strCache>
                <c:ptCount val="3"/>
                <c:pt idx="0">
                  <c:v>January</c:v>
                </c:pt>
                <c:pt idx="1">
                  <c:v>February</c:v>
                </c:pt>
                <c:pt idx="2">
                  <c:v>March</c:v>
                </c:pt>
              </c:strCache>
            </c:strRef>
          </c:cat>
          <c:val>
            <c:numRef>
              <c:f>Sheet1!$E$2:$E$4</c:f>
              <c:numCache>
                <c:formatCode>General</c:formatCode>
                <c:ptCount val="3"/>
                <c:pt idx="0">
                  <c:v>13</c:v>
                </c:pt>
                <c:pt idx="1">
                  <c:v>38</c:v>
                </c:pt>
                <c:pt idx="2">
                  <c:v>21</c:v>
                </c:pt>
              </c:numCache>
            </c:numRef>
          </c:val>
          <c:extLst>
            <c:ext xmlns:c16="http://schemas.microsoft.com/office/drawing/2014/chart" uri="{C3380CC4-5D6E-409C-BE32-E72D297353CC}">
              <c16:uniqueId val="{00000003-1428-4D6F-BA95-181D3F8281FC}"/>
            </c:ext>
          </c:extLst>
        </c:ser>
        <c:ser>
          <c:idx val="4"/>
          <c:order val="4"/>
          <c:tx>
            <c:strRef>
              <c:f>Sheet1!$F$1</c:f>
              <c:strCache>
                <c:ptCount val="1"/>
                <c:pt idx="0">
                  <c:v>Endpoint Ops</c:v>
                </c:pt>
              </c:strCache>
            </c:strRef>
          </c:tx>
          <c:spPr>
            <a:solidFill>
              <a:schemeClr val="accent5"/>
            </a:solidFill>
            <a:ln>
              <a:noFill/>
            </a:ln>
            <a:effectLst/>
          </c:spPr>
          <c:invertIfNegative val="0"/>
          <c:cat>
            <c:strRef>
              <c:f>Sheet1!$A$2:$A$4</c:f>
              <c:strCache>
                <c:ptCount val="3"/>
                <c:pt idx="0">
                  <c:v>January</c:v>
                </c:pt>
                <c:pt idx="1">
                  <c:v>February</c:v>
                </c:pt>
                <c:pt idx="2">
                  <c:v>March</c:v>
                </c:pt>
              </c:strCache>
            </c:strRef>
          </c:cat>
          <c:val>
            <c:numRef>
              <c:f>Sheet1!$F$2:$F$4</c:f>
              <c:numCache>
                <c:formatCode>General</c:formatCode>
                <c:ptCount val="3"/>
                <c:pt idx="0">
                  <c:v>137</c:v>
                </c:pt>
                <c:pt idx="1">
                  <c:v>162</c:v>
                </c:pt>
                <c:pt idx="2">
                  <c:v>149</c:v>
                </c:pt>
              </c:numCache>
            </c:numRef>
          </c:val>
          <c:extLst>
            <c:ext xmlns:c16="http://schemas.microsoft.com/office/drawing/2014/chart" uri="{C3380CC4-5D6E-409C-BE32-E72D297353CC}">
              <c16:uniqueId val="{00000004-1428-4D6F-BA95-181D3F8281FC}"/>
            </c:ext>
          </c:extLst>
        </c:ser>
        <c:ser>
          <c:idx val="5"/>
          <c:order val="5"/>
          <c:tx>
            <c:strRef>
              <c:f>Sheet1!$G$1</c:f>
              <c:strCache>
                <c:ptCount val="1"/>
                <c:pt idx="0">
                  <c:v>Access</c:v>
                </c:pt>
              </c:strCache>
            </c:strRef>
          </c:tx>
          <c:spPr>
            <a:solidFill>
              <a:schemeClr val="accent6"/>
            </a:solidFill>
            <a:ln>
              <a:noFill/>
            </a:ln>
            <a:effectLst/>
          </c:spPr>
          <c:invertIfNegative val="0"/>
          <c:cat>
            <c:strRef>
              <c:f>Sheet1!$A$2:$A$4</c:f>
              <c:strCache>
                <c:ptCount val="3"/>
                <c:pt idx="0">
                  <c:v>January</c:v>
                </c:pt>
                <c:pt idx="1">
                  <c:v>February</c:v>
                </c:pt>
                <c:pt idx="2">
                  <c:v>March</c:v>
                </c:pt>
              </c:strCache>
            </c:strRef>
          </c:cat>
          <c:val>
            <c:numRef>
              <c:f>Sheet1!$G$2:$G$4</c:f>
              <c:numCache>
                <c:formatCode>General</c:formatCode>
                <c:ptCount val="3"/>
                <c:pt idx="0">
                  <c:v>33</c:v>
                </c:pt>
                <c:pt idx="1">
                  <c:v>40</c:v>
                </c:pt>
                <c:pt idx="2">
                  <c:v>47</c:v>
                </c:pt>
              </c:numCache>
            </c:numRef>
          </c:val>
          <c:extLst>
            <c:ext xmlns:c16="http://schemas.microsoft.com/office/drawing/2014/chart" uri="{C3380CC4-5D6E-409C-BE32-E72D297353CC}">
              <c16:uniqueId val="{00000005-1428-4D6F-BA95-181D3F8281FC}"/>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Sheet1!$A$2:$A$4</c:f>
              <c:strCache>
                <c:ptCount val="3"/>
                <c:pt idx="0">
                  <c:v>January</c:v>
                </c:pt>
                <c:pt idx="1">
                  <c:v>February</c:v>
                </c:pt>
                <c:pt idx="2">
                  <c:v>March</c:v>
                </c:pt>
              </c:strCache>
            </c:strRef>
          </c:cat>
          <c:val>
            <c:numRef>
              <c:f>Sheet1!$H$2:$H$4</c:f>
              <c:numCache>
                <c:formatCode>General</c:formatCode>
                <c:ptCount val="3"/>
                <c:pt idx="0">
                  <c:v>5</c:v>
                </c:pt>
                <c:pt idx="1">
                  <c:v>7</c:v>
                </c:pt>
                <c:pt idx="2">
                  <c:v>13</c:v>
                </c:pt>
              </c:numCache>
            </c:numRef>
          </c:val>
          <c:extLst>
            <c:ext xmlns:c16="http://schemas.microsoft.com/office/drawing/2014/chart" uri="{C3380CC4-5D6E-409C-BE32-E72D297353CC}">
              <c16:uniqueId val="{00000008-1428-4D6F-BA95-181D3F8281FC}"/>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Logic</a:t>
            </a:r>
            <a:r>
              <a:rPr lang="en-US" baseline="0">
                <a:solidFill>
                  <a:srgbClr val="7030A0"/>
                </a:solidFill>
              </a:rPr>
              <a:t> Monitor Alerts</a:t>
            </a:r>
            <a:endParaRPr lang="en-US">
              <a:solidFill>
                <a:srgbClr val="7030A0"/>
              </a:solidFill>
            </a:endParaRPr>
          </a:p>
        </c:rich>
      </c:tx>
      <c:layout>
        <c:manualLayout>
          <c:xMode val="edge"/>
          <c:yMode val="edge"/>
          <c:x val="0.41304049156404049"/>
          <c:y val="2.724623755818350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27</c:v>
                </c:pt>
                <c:pt idx="1">
                  <c:v>7</c:v>
                </c:pt>
                <c:pt idx="2">
                  <c:v>4</c:v>
                </c:pt>
              </c:numCache>
            </c:numRef>
          </c:val>
          <c:extLst>
            <c:ext xmlns:c16="http://schemas.microsoft.com/office/drawing/2014/chart" uri="{C3380CC4-5D6E-409C-BE32-E72D297353CC}">
              <c16:uniqueId val="{00000000-614B-4126-8976-B2ACFAD89D9B}"/>
            </c:ext>
          </c:extLst>
        </c:ser>
        <c:ser>
          <c:idx val="1"/>
          <c:order val="1"/>
          <c:tx>
            <c:strRef>
              <c:f>Sheet1!$C$1</c:f>
              <c:strCache>
                <c:ptCount val="1"/>
                <c:pt idx="0">
                  <c:v>Error</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111</c:v>
                </c:pt>
                <c:pt idx="1">
                  <c:v>35</c:v>
                </c:pt>
                <c:pt idx="2">
                  <c:v>36</c:v>
                </c:pt>
              </c:numCache>
            </c:numRef>
          </c:val>
          <c:extLst>
            <c:ext xmlns:c16="http://schemas.microsoft.com/office/drawing/2014/chart" uri="{C3380CC4-5D6E-409C-BE32-E72D297353CC}">
              <c16:uniqueId val="{00000001-614B-4126-8976-B2ACFAD89D9B}"/>
            </c:ext>
          </c:extLst>
        </c:ser>
        <c:ser>
          <c:idx val="2"/>
          <c:order val="2"/>
          <c:tx>
            <c:strRef>
              <c:f>Sheet1!$D$1</c:f>
              <c:strCache>
                <c:ptCount val="1"/>
                <c:pt idx="0">
                  <c:v>Warning</c:v>
                </c:pt>
              </c:strCache>
            </c:strRef>
          </c:tx>
          <c:spPr>
            <a:solidFill>
              <a:schemeClr val="accent3"/>
            </a:solidFill>
            <a:ln>
              <a:noFill/>
            </a:ln>
            <a:effectLst/>
          </c:spPr>
          <c:invertIfNegative val="0"/>
          <c:cat>
            <c:strRef>
              <c:f>Sheet1!$A$2:$A$4</c:f>
              <c:strCache>
                <c:ptCount val="3"/>
                <c:pt idx="0">
                  <c:v>January</c:v>
                </c:pt>
                <c:pt idx="1">
                  <c:v>February</c:v>
                </c:pt>
                <c:pt idx="2">
                  <c:v>March</c:v>
                </c:pt>
              </c:strCache>
            </c:strRef>
          </c:cat>
          <c:val>
            <c:numRef>
              <c:f>Sheet1!$D$2:$D$4</c:f>
              <c:numCache>
                <c:formatCode>General</c:formatCode>
                <c:ptCount val="3"/>
                <c:pt idx="0">
                  <c:v>1600</c:v>
                </c:pt>
                <c:pt idx="1">
                  <c:v>1496</c:v>
                </c:pt>
                <c:pt idx="2">
                  <c:v>415</c:v>
                </c:pt>
              </c:numCache>
            </c:numRef>
          </c:val>
          <c:extLst>
            <c:ext xmlns:c16="http://schemas.microsoft.com/office/drawing/2014/chart" uri="{C3380CC4-5D6E-409C-BE32-E72D297353CC}">
              <c16:uniqueId val="{00000002-614B-4126-8976-B2ACFAD89D9B}"/>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1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Scores over 6</a:t>
            </a:r>
            <a:r>
              <a:rPr lang="en-US" baseline="0"/>
              <a:t> Months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Overall Score</c:v>
                </c:pt>
              </c:strCache>
            </c:strRef>
          </c:tx>
          <c:spPr>
            <a:solidFill>
              <a:schemeClr val="accent1"/>
            </a:solidFill>
            <a:ln>
              <a:noFill/>
            </a:ln>
            <a:effectLst/>
          </c:spPr>
          <c:invertIfNegative val="0"/>
          <c:cat>
            <c:strRef>
              <c:f>Sheet1!$B$1:$J$1</c:f>
              <c:strCache>
                <c:ptCount val="9"/>
                <c:pt idx="0">
                  <c:v>All Organizations</c:v>
                </c:pt>
                <c:pt idx="1">
                  <c:v>JL September</c:v>
                </c:pt>
                <c:pt idx="2">
                  <c:v>JL October</c:v>
                </c:pt>
                <c:pt idx="3">
                  <c:v>JL November</c:v>
                </c:pt>
                <c:pt idx="4">
                  <c:v>JL December</c:v>
                </c:pt>
                <c:pt idx="5">
                  <c:v>JL January</c:v>
                </c:pt>
                <c:pt idx="6">
                  <c:v>JL February</c:v>
                </c:pt>
                <c:pt idx="7">
                  <c:v>JL March</c:v>
                </c:pt>
                <c:pt idx="8">
                  <c:v>JL April</c:v>
                </c:pt>
              </c:strCache>
            </c:strRef>
          </c:cat>
          <c:val>
            <c:numRef>
              <c:f>Sheet1!$B$2:$J$2</c:f>
              <c:numCache>
                <c:formatCode>General</c:formatCode>
                <c:ptCount val="9"/>
                <c:pt idx="0">
                  <c:v>50</c:v>
                </c:pt>
                <c:pt idx="1">
                  <c:v>71</c:v>
                </c:pt>
                <c:pt idx="2">
                  <c:v>68</c:v>
                </c:pt>
                <c:pt idx="3">
                  <c:v>69</c:v>
                </c:pt>
                <c:pt idx="4">
                  <c:v>69</c:v>
                </c:pt>
                <c:pt idx="5">
                  <c:v>69</c:v>
                </c:pt>
                <c:pt idx="6">
                  <c:v>77</c:v>
                </c:pt>
                <c:pt idx="7">
                  <c:v>78</c:v>
                </c:pt>
                <c:pt idx="8">
                  <c:v>80</c:v>
                </c:pt>
              </c:numCache>
            </c:numRef>
          </c:val>
          <c:extLst>
            <c:ext xmlns:c16="http://schemas.microsoft.com/office/drawing/2014/chart" uri="{C3380CC4-5D6E-409C-BE32-E72D297353CC}">
              <c16:uniqueId val="{00000000-8876-4514-BC71-DB6225BB909A}"/>
            </c:ext>
          </c:extLst>
        </c:ser>
        <c:ser>
          <c:idx val="1"/>
          <c:order val="1"/>
          <c:tx>
            <c:strRef>
              <c:f>Sheet1!$A$3</c:f>
              <c:strCache>
                <c:ptCount val="1"/>
                <c:pt idx="0">
                  <c:v>Startup Score</c:v>
                </c:pt>
              </c:strCache>
            </c:strRef>
          </c:tx>
          <c:spPr>
            <a:solidFill>
              <a:schemeClr val="accent2"/>
            </a:solidFill>
            <a:ln>
              <a:noFill/>
            </a:ln>
            <a:effectLst/>
          </c:spPr>
          <c:invertIfNegative val="0"/>
          <c:cat>
            <c:strRef>
              <c:f>Sheet1!$B$1:$J$1</c:f>
              <c:strCache>
                <c:ptCount val="9"/>
                <c:pt idx="0">
                  <c:v>All Organizations</c:v>
                </c:pt>
                <c:pt idx="1">
                  <c:v>JL September</c:v>
                </c:pt>
                <c:pt idx="2">
                  <c:v>JL October</c:v>
                </c:pt>
                <c:pt idx="3">
                  <c:v>JL November</c:v>
                </c:pt>
                <c:pt idx="4">
                  <c:v>JL December</c:v>
                </c:pt>
                <c:pt idx="5">
                  <c:v>JL January</c:v>
                </c:pt>
                <c:pt idx="6">
                  <c:v>JL February</c:v>
                </c:pt>
                <c:pt idx="7">
                  <c:v>JL March</c:v>
                </c:pt>
                <c:pt idx="8">
                  <c:v>JL April</c:v>
                </c:pt>
              </c:strCache>
            </c:strRef>
          </c:cat>
          <c:val>
            <c:numRef>
              <c:f>Sheet1!$B$3:$J$3</c:f>
              <c:numCache>
                <c:formatCode>General</c:formatCode>
                <c:ptCount val="9"/>
                <c:pt idx="0">
                  <c:v>50</c:v>
                </c:pt>
                <c:pt idx="1">
                  <c:v>73</c:v>
                </c:pt>
                <c:pt idx="2">
                  <c:v>75</c:v>
                </c:pt>
                <c:pt idx="3">
                  <c:v>74</c:v>
                </c:pt>
                <c:pt idx="4">
                  <c:v>75</c:v>
                </c:pt>
                <c:pt idx="5">
                  <c:v>75</c:v>
                </c:pt>
                <c:pt idx="6">
                  <c:v>75</c:v>
                </c:pt>
                <c:pt idx="7">
                  <c:v>76</c:v>
                </c:pt>
                <c:pt idx="8">
                  <c:v>76</c:v>
                </c:pt>
              </c:numCache>
            </c:numRef>
          </c:val>
          <c:extLst>
            <c:ext xmlns:c16="http://schemas.microsoft.com/office/drawing/2014/chart" uri="{C3380CC4-5D6E-409C-BE32-E72D297353CC}">
              <c16:uniqueId val="{00000001-8876-4514-BC71-DB6225BB909A}"/>
            </c:ext>
          </c:extLst>
        </c:ser>
        <c:ser>
          <c:idx val="2"/>
          <c:order val="2"/>
          <c:tx>
            <c:strRef>
              <c:f>Sheet1!$A$4</c:f>
              <c:strCache>
                <c:ptCount val="1"/>
                <c:pt idx="0">
                  <c:v>Application Reliability</c:v>
                </c:pt>
              </c:strCache>
            </c:strRef>
          </c:tx>
          <c:spPr>
            <a:solidFill>
              <a:schemeClr val="accent3"/>
            </a:solidFill>
            <a:ln>
              <a:noFill/>
            </a:ln>
            <a:effectLst/>
          </c:spPr>
          <c:invertIfNegative val="0"/>
          <c:cat>
            <c:strRef>
              <c:f>Sheet1!$B$1:$J$1</c:f>
              <c:strCache>
                <c:ptCount val="9"/>
                <c:pt idx="0">
                  <c:v>All Organizations</c:v>
                </c:pt>
                <c:pt idx="1">
                  <c:v>JL September</c:v>
                </c:pt>
                <c:pt idx="2">
                  <c:v>JL October</c:v>
                </c:pt>
                <c:pt idx="3">
                  <c:v>JL November</c:v>
                </c:pt>
                <c:pt idx="4">
                  <c:v>JL December</c:v>
                </c:pt>
                <c:pt idx="5">
                  <c:v>JL January</c:v>
                </c:pt>
                <c:pt idx="6">
                  <c:v>JL February</c:v>
                </c:pt>
                <c:pt idx="7">
                  <c:v>JL March</c:v>
                </c:pt>
                <c:pt idx="8">
                  <c:v>JL April</c:v>
                </c:pt>
              </c:strCache>
            </c:strRef>
          </c:cat>
          <c:val>
            <c:numRef>
              <c:f>Sheet1!$B$4:$J$4</c:f>
              <c:numCache>
                <c:formatCode>General</c:formatCode>
                <c:ptCount val="9"/>
                <c:pt idx="0">
                  <c:v>50</c:v>
                </c:pt>
                <c:pt idx="1">
                  <c:v>52</c:v>
                </c:pt>
                <c:pt idx="2">
                  <c:v>45</c:v>
                </c:pt>
                <c:pt idx="3">
                  <c:v>49</c:v>
                </c:pt>
                <c:pt idx="4">
                  <c:v>46</c:v>
                </c:pt>
                <c:pt idx="5">
                  <c:v>44</c:v>
                </c:pt>
                <c:pt idx="6">
                  <c:v>72</c:v>
                </c:pt>
                <c:pt idx="7">
                  <c:v>73</c:v>
                </c:pt>
                <c:pt idx="8">
                  <c:v>80</c:v>
                </c:pt>
              </c:numCache>
            </c:numRef>
          </c:val>
          <c:extLst>
            <c:ext xmlns:c16="http://schemas.microsoft.com/office/drawing/2014/chart" uri="{C3380CC4-5D6E-409C-BE32-E72D297353CC}">
              <c16:uniqueId val="{00000002-8876-4514-BC71-DB6225BB909A}"/>
            </c:ext>
          </c:extLst>
        </c:ser>
        <c:ser>
          <c:idx val="3"/>
          <c:order val="3"/>
          <c:tx>
            <c:strRef>
              <c:f>Sheet1!$A$5</c:f>
              <c:strCache>
                <c:ptCount val="1"/>
                <c:pt idx="0">
                  <c:v>Work from Anywhere</c:v>
                </c:pt>
              </c:strCache>
            </c:strRef>
          </c:tx>
          <c:spPr>
            <a:solidFill>
              <a:schemeClr val="accent4"/>
            </a:solidFill>
            <a:ln>
              <a:noFill/>
            </a:ln>
            <a:effectLst/>
          </c:spPr>
          <c:invertIfNegative val="0"/>
          <c:cat>
            <c:strRef>
              <c:f>Sheet1!$B$1:$J$1</c:f>
              <c:strCache>
                <c:ptCount val="9"/>
                <c:pt idx="0">
                  <c:v>All Organizations</c:v>
                </c:pt>
                <c:pt idx="1">
                  <c:v>JL September</c:v>
                </c:pt>
                <c:pt idx="2">
                  <c:v>JL October</c:v>
                </c:pt>
                <c:pt idx="3">
                  <c:v>JL November</c:v>
                </c:pt>
                <c:pt idx="4">
                  <c:v>JL December</c:v>
                </c:pt>
                <c:pt idx="5">
                  <c:v>JL January</c:v>
                </c:pt>
                <c:pt idx="6">
                  <c:v>JL February</c:v>
                </c:pt>
                <c:pt idx="7">
                  <c:v>JL March</c:v>
                </c:pt>
                <c:pt idx="8">
                  <c:v>JL April</c:v>
                </c:pt>
              </c:strCache>
            </c:strRef>
          </c:cat>
          <c:val>
            <c:numRef>
              <c:f>Sheet1!$B$5:$J$5</c:f>
              <c:numCache>
                <c:formatCode>General</c:formatCode>
                <c:ptCount val="9"/>
                <c:pt idx="0">
                  <c:v>51</c:v>
                </c:pt>
                <c:pt idx="1">
                  <c:v>80</c:v>
                </c:pt>
                <c:pt idx="2">
                  <c:v>82</c:v>
                </c:pt>
                <c:pt idx="3">
                  <c:v>84</c:v>
                </c:pt>
                <c:pt idx="4">
                  <c:v>84</c:v>
                </c:pt>
                <c:pt idx="5">
                  <c:v>85</c:v>
                </c:pt>
                <c:pt idx="6">
                  <c:v>86</c:v>
                </c:pt>
                <c:pt idx="7">
                  <c:v>86</c:v>
                </c:pt>
                <c:pt idx="8">
                  <c:v>87</c:v>
                </c:pt>
              </c:numCache>
            </c:numRef>
          </c:val>
          <c:extLst>
            <c:ext xmlns:c16="http://schemas.microsoft.com/office/drawing/2014/chart" uri="{C3380CC4-5D6E-409C-BE32-E72D297353CC}">
              <c16:uniqueId val="{00000003-8876-4514-BC71-DB6225BB909A}"/>
            </c:ext>
          </c:extLst>
        </c:ser>
        <c:dLbls>
          <c:showLegendKey val="0"/>
          <c:showVal val="0"/>
          <c:showCatName val="0"/>
          <c:showSerName val="0"/>
          <c:showPercent val="0"/>
          <c:showBubbleSize val="0"/>
        </c:dLbls>
        <c:gapWidth val="219"/>
        <c:overlap val="-27"/>
        <c:axId val="424007407"/>
        <c:axId val="424004495"/>
      </c:barChart>
      <c:catAx>
        <c:axId val="424007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004495"/>
        <c:crosses val="autoZero"/>
        <c:auto val="1"/>
        <c:lblAlgn val="ctr"/>
        <c:lblOffset val="100"/>
        <c:noMultiLvlLbl val="0"/>
      </c:catAx>
      <c:valAx>
        <c:axId val="42400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4007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82.05</c:v>
                </c:pt>
                <c:pt idx="1">
                  <c:v>85.08</c:v>
                </c:pt>
                <c:pt idx="2">
                  <c:v>86.92</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Sheet1!$A$2:$A$4</c:f>
              <c:strCache>
                <c:ptCount val="3"/>
                <c:pt idx="0">
                  <c:v>January</c:v>
                </c:pt>
                <c:pt idx="1">
                  <c:v>February</c:v>
                </c:pt>
                <c:pt idx="2">
                  <c:v>March</c:v>
                </c:pt>
              </c:strCache>
            </c:strRef>
          </c:cat>
          <c:val>
            <c:numRef>
              <c:f>Sheet1!$C$2:$C$4</c:f>
              <c:numCache>
                <c:formatCode>General</c:formatCode>
                <c:ptCount val="3"/>
                <c:pt idx="0">
                  <c:v>17.95</c:v>
                </c:pt>
                <c:pt idx="1">
                  <c:v>14.92</c:v>
                </c:pt>
                <c:pt idx="2">
                  <c:v>13.08</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ModelPerformance!$B$1</c:f>
              <c:strCache>
                <c:ptCount val="1"/>
                <c:pt idx="0">
                  <c:v>Core Boot Time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ModelPerformance!$A$2:$A$16</c:f>
              <c:strCache>
                <c:ptCount val="15"/>
                <c:pt idx="0">
                  <c:v>HP EliteDesk 800 G3 DM 35W</c:v>
                </c:pt>
                <c:pt idx="1">
                  <c:v>HP EliteDesk 800 G4 DM 35W (TAA)</c:v>
                </c:pt>
                <c:pt idx="2">
                  <c:v>Surface Pro 7+</c:v>
                </c:pt>
                <c:pt idx="3">
                  <c:v>Surface Laptop 4</c:v>
                </c:pt>
                <c:pt idx="4">
                  <c:v>HP EliteDesk 800 G5 Desktop Mini</c:v>
                </c:pt>
                <c:pt idx="5">
                  <c:v>HP EliteBook 830 G5</c:v>
                </c:pt>
                <c:pt idx="6">
                  <c:v>HP EliteBook 840 G6</c:v>
                </c:pt>
                <c:pt idx="7">
                  <c:v>HP EliteBook 840 G5</c:v>
                </c:pt>
                <c:pt idx="8">
                  <c:v>HP EliteBook 830 G7 Notebook PC</c:v>
                </c:pt>
                <c:pt idx="9">
                  <c:v>HP EliteBook 830 G6</c:v>
                </c:pt>
                <c:pt idx="10">
                  <c:v>Surface Pro 7</c:v>
                </c:pt>
                <c:pt idx="11">
                  <c:v>Surface Laptop 3</c:v>
                </c:pt>
                <c:pt idx="12">
                  <c:v>Surface Pro</c:v>
                </c:pt>
                <c:pt idx="13">
                  <c:v>HP EliteBook 840 G7 Notebook PC</c:v>
                </c:pt>
                <c:pt idx="14">
                  <c:v>Surface Pro 6</c:v>
                </c:pt>
              </c:strCache>
            </c:strRef>
          </c:cat>
          <c:val>
            <c:numRef>
              <c:f>ModelPerformance!$B$2:$B$16</c:f>
              <c:numCache>
                <c:formatCode>0</c:formatCode>
                <c:ptCount val="15"/>
                <c:pt idx="0">
                  <c:v>10.624727272727201</c:v>
                </c:pt>
                <c:pt idx="1">
                  <c:v>11.0709800995024</c:v>
                </c:pt>
                <c:pt idx="2">
                  <c:v>13.2598020833333</c:v>
                </c:pt>
                <c:pt idx="3">
                  <c:v>14.4477966101694</c:v>
                </c:pt>
                <c:pt idx="4">
                  <c:v>14.475021739130399</c:v>
                </c:pt>
                <c:pt idx="5">
                  <c:v>14.892021052631501</c:v>
                </c:pt>
                <c:pt idx="6">
                  <c:v>15.1616666666666</c:v>
                </c:pt>
                <c:pt idx="7">
                  <c:v>15.864599348534201</c:v>
                </c:pt>
                <c:pt idx="8">
                  <c:v>17.2439393939393</c:v>
                </c:pt>
                <c:pt idx="9">
                  <c:v>18.122882352941101</c:v>
                </c:pt>
                <c:pt idx="10">
                  <c:v>18.150857142857099</c:v>
                </c:pt>
                <c:pt idx="11">
                  <c:v>18.388581395348801</c:v>
                </c:pt>
                <c:pt idx="12">
                  <c:v>18.899423076923</c:v>
                </c:pt>
                <c:pt idx="13">
                  <c:v>19.1619719626168</c:v>
                </c:pt>
                <c:pt idx="14">
                  <c:v>21.849499999999999</c:v>
                </c:pt>
              </c:numCache>
            </c:numRef>
          </c:val>
          <c:extLst>
            <c:ext xmlns:c16="http://schemas.microsoft.com/office/drawing/2014/chart" uri="{C3380CC4-5D6E-409C-BE32-E72D297353CC}">
              <c16:uniqueId val="{00000000-20D5-46ED-8CFD-A9053EA8BCAD}"/>
            </c:ext>
          </c:extLst>
        </c:ser>
        <c:ser>
          <c:idx val="1"/>
          <c:order val="1"/>
          <c:tx>
            <c:strRef>
              <c:f>ModelPerformance!$C$1</c:f>
              <c:strCache>
                <c:ptCount val="1"/>
                <c:pt idx="0">
                  <c:v>Core Logon Time</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ModelPerformance!$A$2:$A$16</c:f>
              <c:strCache>
                <c:ptCount val="15"/>
                <c:pt idx="0">
                  <c:v>HP EliteDesk 800 G3 DM 35W</c:v>
                </c:pt>
                <c:pt idx="1">
                  <c:v>HP EliteDesk 800 G4 DM 35W (TAA)</c:v>
                </c:pt>
                <c:pt idx="2">
                  <c:v>Surface Pro 7+</c:v>
                </c:pt>
                <c:pt idx="3">
                  <c:v>Surface Laptop 4</c:v>
                </c:pt>
                <c:pt idx="4">
                  <c:v>HP EliteDesk 800 G5 Desktop Mini</c:v>
                </c:pt>
                <c:pt idx="5">
                  <c:v>HP EliteBook 830 G5</c:v>
                </c:pt>
                <c:pt idx="6">
                  <c:v>HP EliteBook 840 G6</c:v>
                </c:pt>
                <c:pt idx="7">
                  <c:v>HP EliteBook 840 G5</c:v>
                </c:pt>
                <c:pt idx="8">
                  <c:v>HP EliteBook 830 G7 Notebook PC</c:v>
                </c:pt>
                <c:pt idx="9">
                  <c:v>HP EliteBook 830 G6</c:v>
                </c:pt>
                <c:pt idx="10">
                  <c:v>Surface Pro 7</c:v>
                </c:pt>
                <c:pt idx="11">
                  <c:v>Surface Laptop 3</c:v>
                </c:pt>
                <c:pt idx="12">
                  <c:v>Surface Pro</c:v>
                </c:pt>
                <c:pt idx="13">
                  <c:v>HP EliteBook 840 G7 Notebook PC</c:v>
                </c:pt>
                <c:pt idx="14">
                  <c:v>Surface Pro 6</c:v>
                </c:pt>
              </c:strCache>
            </c:strRef>
          </c:cat>
          <c:val>
            <c:numRef>
              <c:f>ModelPerformance!$C$2:$C$16</c:f>
              <c:numCache>
                <c:formatCode>0</c:formatCode>
                <c:ptCount val="15"/>
                <c:pt idx="0">
                  <c:v>45.695374999999999</c:v>
                </c:pt>
                <c:pt idx="1">
                  <c:v>21.5188704663212</c:v>
                </c:pt>
                <c:pt idx="2">
                  <c:v>24.748419354838699</c:v>
                </c:pt>
                <c:pt idx="3">
                  <c:v>24.309443001443</c:v>
                </c:pt>
                <c:pt idx="4">
                  <c:v>24.077477272727201</c:v>
                </c:pt>
                <c:pt idx="5">
                  <c:v>54.028670329670298</c:v>
                </c:pt>
                <c:pt idx="6">
                  <c:v>35.018528571428497</c:v>
                </c:pt>
                <c:pt idx="7">
                  <c:v>46.941079999999999</c:v>
                </c:pt>
                <c:pt idx="8">
                  <c:v>37.069242424242397</c:v>
                </c:pt>
                <c:pt idx="9">
                  <c:v>37.900729323308198</c:v>
                </c:pt>
                <c:pt idx="10">
                  <c:v>27.086081632652999</c:v>
                </c:pt>
                <c:pt idx="11">
                  <c:v>23.221116279069701</c:v>
                </c:pt>
                <c:pt idx="12">
                  <c:v>98.337076923076907</c:v>
                </c:pt>
                <c:pt idx="13">
                  <c:v>32.557576923076901</c:v>
                </c:pt>
                <c:pt idx="14">
                  <c:v>48.688053571428497</c:v>
                </c:pt>
              </c:numCache>
            </c:numRef>
          </c:val>
          <c:extLst>
            <c:ext xmlns:c16="http://schemas.microsoft.com/office/drawing/2014/chart" uri="{C3380CC4-5D6E-409C-BE32-E72D297353CC}">
              <c16:uniqueId val="{00000001-20D5-46ED-8CFD-A9053EA8BCAD}"/>
            </c:ext>
          </c:extLst>
        </c:ser>
        <c:dLbls>
          <c:showLegendKey val="0"/>
          <c:showVal val="0"/>
          <c:showCatName val="0"/>
          <c:showSerName val="0"/>
          <c:showPercent val="0"/>
          <c:showBubbleSize val="0"/>
        </c:dLbls>
        <c:gapWidth val="150"/>
        <c:shape val="box"/>
        <c:axId val="608776240"/>
        <c:axId val="608777904"/>
        <c:axId val="0"/>
      </c:bar3DChart>
      <c:catAx>
        <c:axId val="6087762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8777904"/>
        <c:crosses val="autoZero"/>
        <c:auto val="1"/>
        <c:lblAlgn val="ctr"/>
        <c:lblOffset val="100"/>
        <c:noMultiLvlLbl val="0"/>
      </c:catAx>
      <c:valAx>
        <c:axId val="608777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8776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dirty="0"/>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Sheet1!$A$2:$A$4</c:f>
              <c:strCache>
                <c:ptCount val="3"/>
                <c:pt idx="0">
                  <c:v>January</c:v>
                </c:pt>
                <c:pt idx="1">
                  <c:v>February</c:v>
                </c:pt>
                <c:pt idx="2">
                  <c:v>March</c:v>
                </c:pt>
              </c:strCache>
            </c:strRef>
          </c:cat>
          <c:val>
            <c:numRef>
              <c:f>Sheet1!$B$2:$B$4</c:f>
              <c:numCache>
                <c:formatCode>General</c:formatCode>
                <c:ptCount val="3"/>
                <c:pt idx="0">
                  <c:v>11</c:v>
                </c:pt>
                <c:pt idx="1">
                  <c:v>3</c:v>
                </c:pt>
                <c:pt idx="2">
                  <c:v>18</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in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8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 Abandoned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1168</c:v>
                </c:pt>
                <c:pt idx="1">
                  <c:v>1363</c:v>
                </c:pt>
                <c:pt idx="2">
                  <c:v>1136</c:v>
                </c:pt>
                <c:pt idx="3">
                  <c:v>688</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946</c:v>
                </c:pt>
                <c:pt idx="1">
                  <c:v>1421</c:v>
                </c:pt>
                <c:pt idx="2">
                  <c:v>888</c:v>
                </c:pt>
                <c:pt idx="3">
                  <c:v>920</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1097</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Call Volume over 3 Months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January</c:v>
                </c:pt>
                <c:pt idx="1">
                  <c:v>February</c:v>
                </c:pt>
                <c:pt idx="2">
                  <c:v>March</c:v>
                </c:pt>
              </c:strCache>
            </c:strRef>
          </c:cat>
          <c:val>
            <c:numRef>
              <c:f>Sheet1!$B$2:$B$4</c:f>
              <c:numCache>
                <c:formatCode>General</c:formatCode>
                <c:ptCount val="3"/>
                <c:pt idx="0">
                  <c:v>3678</c:v>
                </c:pt>
                <c:pt idx="1">
                  <c:v>2456</c:v>
                </c:pt>
                <c:pt idx="2">
                  <c:v>2799</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Sheet1!$A$2:$A$4</c:f>
              <c:strCache>
                <c:ptCount val="3"/>
                <c:pt idx="0">
                  <c:v>January</c:v>
                </c:pt>
                <c:pt idx="1">
                  <c:v>February</c:v>
                </c:pt>
                <c:pt idx="2">
                  <c:v>March</c:v>
                </c:pt>
              </c:strCache>
            </c:strRef>
          </c:cat>
          <c:val>
            <c:numRef>
              <c:f>Sheet1!$B$2:$B$4</c:f>
              <c:numCache>
                <c:formatCode>0.00%</c:formatCode>
                <c:ptCount val="3"/>
                <c:pt idx="0">
                  <c:v>0.20849999999999999</c:v>
                </c:pt>
                <c:pt idx="1">
                  <c:v>7.8600000000000003E-2</c:v>
                </c:pt>
                <c:pt idx="2">
                  <c:v>4.8899999999999999E-2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t>
            </a:r>
          </a:p>
          <a:p>
            <a:r>
              <a:rPr lang="en-US" dirty="0"/>
              <a:t>The typical methods for contacting the Service Desk are phone and email, which explains the results in the incident source chart.</a:t>
            </a:r>
          </a:p>
          <a:p>
            <a:r>
              <a:rPr lang="en-US" dirty="0"/>
              <a:t> </a:t>
            </a:r>
          </a:p>
          <a:p>
            <a:r>
              <a:rPr lang="en-US" dirty="0"/>
              <a:t>Self-Service we hope to expand over the next year and drive users towards generating their own incidents and using the JL Service Center more actively. </a:t>
            </a:r>
          </a:p>
          <a:p>
            <a:endParaRPr lang="en-US" dirty="0"/>
          </a:p>
          <a:p>
            <a:r>
              <a:rPr lang="en-US" dirty="0"/>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dirty="0"/>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Across the month _had the highest number of related incidents. </a:t>
            </a:r>
            <a:br>
              <a:rPr lang="en-US" dirty="0"/>
            </a:br>
            <a:endParaRPr lang="en-US" dirty="0"/>
          </a:p>
          <a:p>
            <a:r>
              <a:rPr lang="en-US" dirty="0"/>
              <a:t>Top 5 customers in the month are listed here.</a:t>
            </a:r>
          </a:p>
          <a:p>
            <a:endParaRPr lang="en-US" dirty="0"/>
          </a:p>
          <a:p>
            <a:r>
              <a:rPr lang="en-US" dirty="0"/>
              <a:t>Looking at the chart, we’re tracking incident volume per new-hire per month and comparing this to last year. </a:t>
            </a:r>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7296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Service level agreements/SLA</a:t>
            </a:r>
          </a:p>
          <a:p>
            <a:pPr marL="0" indent="0">
              <a:buFont typeface="Arial" panose="020B0604020202020204" pitchFamily="34" charset="0"/>
              <a:buNone/>
            </a:pPr>
            <a:r>
              <a:rPr lang="en-US" dirty="0">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dirty="0">
                <a:solidFill>
                  <a:srgbClr val="7030A0"/>
                </a:solidFill>
                <a:cs typeface="Arial" panose="020B0604020202020204" pitchFamily="34" charset="0"/>
              </a:rPr>
              <a:t>Both Response and Resolution SLA reviewed on this slide are across all Priorities.   </a:t>
            </a:r>
          </a:p>
          <a:p>
            <a:endParaRPr lang="en-US" dirty="0"/>
          </a:p>
          <a:p>
            <a:endParaRPr lang="en-US" dirty="0"/>
          </a:p>
          <a:p>
            <a:r>
              <a:rPr lang="en-US" dirty="0"/>
              <a:t>~</a:t>
            </a:r>
            <a:br>
              <a:rPr lang="en-US" dirty="0"/>
            </a:br>
            <a:r>
              <a:rPr lang="en-US" dirty="0"/>
              <a:t>The Service Desk team is uniquely prepared to meet SLA goals. We generate incidents during calls, while emails generate their own incidents.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cs typeface="Arial" panose="020B0604020202020204" pitchFamily="34" charset="0"/>
              </a:rPr>
              <a:t>One to two emails are sent a week to the Service Desk reminding them, or updating them on, changes to existing workflows or policies. </a:t>
            </a:r>
            <a:br>
              <a:rPr lang="en-US" dirty="0">
                <a:solidFill>
                  <a:srgbClr val="7030A0"/>
                </a:solidFill>
                <a:cs typeface="Arial" panose="020B0604020202020204" pitchFamily="34" charset="0"/>
              </a:rPr>
            </a:br>
            <a:r>
              <a:rPr lang="en-US" dirty="0">
                <a:solidFill>
                  <a:srgbClr val="7030A0"/>
                </a:solidFill>
                <a:cs typeface="Arial" panose="020B0604020202020204" pitchFamily="34" charset="0"/>
              </a:rPr>
              <a:t>Quick notes sent via Teams are also rolled up into these emails to be sure that these points are not missed. </a:t>
            </a:r>
            <a:br>
              <a:rPr lang="en-US" dirty="0">
                <a:solidFill>
                  <a:srgbClr val="7030A0"/>
                </a:solidFill>
                <a:cs typeface="Arial" panose="020B0604020202020204" pitchFamily="34" charset="0"/>
              </a:rPr>
            </a:br>
            <a:r>
              <a:rPr lang="en-US" dirty="0">
                <a:solidFill>
                  <a:srgbClr val="7030A0"/>
                </a:solidFill>
                <a:cs typeface="Arial" panose="020B0604020202020204" pitchFamily="34" charset="0"/>
              </a:rPr>
              <a:t>All U&amp;R emails are listed in Confluence for reference by other teams. </a:t>
            </a:r>
            <a:endParaRPr lang="en-US" dirty="0">
              <a:cs typeface="Arial" panose="020B0604020202020204"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26</a:t>
            </a:fld>
            <a:endParaRPr lang="en-US"/>
          </a:p>
        </p:txBody>
      </p:sp>
    </p:spTree>
    <p:extLst>
      <p:ext uri="{BB962C8B-B14F-4D97-AF65-F5344CB8AC3E}">
        <p14:creationId xmlns:p14="http://schemas.microsoft.com/office/powerpoint/2010/main" val="381365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1208E-DFFB-4D4B-ACF1-BAD28AF62538}" type="slidenum">
              <a:rPr lang="en-US" smtClean="0"/>
              <a:t>11</a:t>
            </a:fld>
            <a:endParaRPr lang="en-US"/>
          </a:p>
        </p:txBody>
      </p:sp>
    </p:spTree>
    <p:extLst>
      <p:ext uri="{BB962C8B-B14F-4D97-AF65-F5344CB8AC3E}">
        <p14:creationId xmlns:p14="http://schemas.microsoft.com/office/powerpoint/2010/main" val="116525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volume in Q1 was a thousand calls lower in 2022. Reducing to 8933, after 2021’s 9932 calls in Q1. </a:t>
            </a:r>
          </a:p>
          <a:p>
            <a:endParaRPr lang="en-US" dirty="0"/>
          </a:p>
          <a:p>
            <a:r>
              <a:rPr lang="en-US" dirty="0"/>
              <a:t>Total Incident Volume was lower than the incident volume seen in 2021 for the same quarter, which follows the trend of Call volume. </a:t>
            </a:r>
            <a:br>
              <a:rPr lang="en-US" dirty="0"/>
            </a:br>
            <a:br>
              <a:rPr lang="en-US" dirty="0"/>
            </a:br>
            <a:r>
              <a:rPr lang="en-US" dirty="0"/>
              <a:t>6,179 calls were answered within 60 seconds in Q1. The total calls answered within a minute were significantly higher in Q1 of 2021, but this trends with the lower volume in Q1 of 2022. </a:t>
            </a:r>
          </a:p>
          <a:p>
            <a:endParaRPr lang="en-US" dirty="0"/>
          </a:p>
          <a:p>
            <a:r>
              <a:rPr lang="en-US" dirty="0"/>
              <a:t>Just over 1k abandoned calls this quarter over 2021’s first quarter. A few things explain the higher abandonment totals, the fallout from the mandatory password reset alongside having lower staffing in January. </a:t>
            </a:r>
          </a:p>
        </p:txBody>
      </p:sp>
      <p:sp>
        <p:nvSpPr>
          <p:cNvPr id="4" name="Slide Number Placeholder 3"/>
          <p:cNvSpPr>
            <a:spLocks noGrp="1"/>
          </p:cNvSpPr>
          <p:nvPr>
            <p:ph type="sldNum" sz="quarter" idx="5"/>
          </p:nvPr>
        </p:nvSpPr>
        <p:spPr/>
        <p:txBody>
          <a:bodyPr/>
          <a:lstStyle/>
          <a:p>
            <a:fld id="{4451208E-DFFB-4D4B-ACF1-BAD28AF62538}" type="slidenum">
              <a:rPr lang="en-US" smtClean="0"/>
              <a:t>17</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197359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319470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nav_to.do?uri=change_request.do?sys_id=2e31d70b1b5e8110601ea9fbbc4bcb90"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hyperlink" Target="https://jacksonlewis.service-now.com/kb_view.do?sysparm_article=KB0010674"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dirty="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dirty="0"/>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dirty="0"/>
              <a:t>April 2022</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6" name="Picture 5" descr="Chart, bar chart&#10;&#10;Description automatically generated">
            <a:extLst>
              <a:ext uri="{FF2B5EF4-FFF2-40B4-BE49-F238E27FC236}">
                <a16:creationId xmlns:a16="http://schemas.microsoft.com/office/drawing/2014/main" id="{F4B0B7F9-A4D2-0EAF-D9FA-42D6EF91961F}"/>
              </a:ext>
            </a:extLst>
          </p:cNvPr>
          <p:cNvPicPr>
            <a:picLocks noChangeAspect="1"/>
          </p:cNvPicPr>
          <p:nvPr/>
        </p:nvPicPr>
        <p:blipFill>
          <a:blip r:embed="rId2"/>
          <a:stretch>
            <a:fillRect/>
          </a:stretch>
        </p:blipFill>
        <p:spPr>
          <a:xfrm>
            <a:off x="118753" y="2451603"/>
            <a:ext cx="11954494" cy="3205994"/>
          </a:xfrm>
          <a:prstGeom prst="rect">
            <a:avLst/>
          </a:prstGeom>
        </p:spPr>
      </p:pic>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10666"/>
            <a:ext cx="4398746" cy="378565"/>
          </a:xfrm>
          <a:prstGeom prst="rect">
            <a:avLst/>
          </a:prstGeom>
          <a:noFill/>
        </p:spPr>
        <p:txBody>
          <a:bodyPr wrap="square" rtlCol="0">
            <a:spAutoFit/>
          </a:bodyPr>
          <a:lstStyle/>
          <a:p>
            <a:r>
              <a:rPr lang="en-US" sz="1860">
                <a:solidFill>
                  <a:srgbClr val="7030A0"/>
                </a:solidFill>
              </a:rPr>
              <a:t>Open Incidents Older than 30 Days</a:t>
            </a:r>
          </a:p>
        </p:txBody>
      </p:sp>
      <p:sp>
        <p:nvSpPr>
          <p:cNvPr id="11" name="TextBox 10">
            <a:extLst>
              <a:ext uri="{FF2B5EF4-FFF2-40B4-BE49-F238E27FC236}">
                <a16:creationId xmlns:a16="http://schemas.microsoft.com/office/drawing/2014/main" id="{4C9E97A7-8CF9-4121-BD5C-C518FC9BBDEC}"/>
              </a:ext>
            </a:extLst>
          </p:cNvPr>
          <p:cNvSpPr txBox="1"/>
          <p:nvPr/>
        </p:nvSpPr>
        <p:spPr>
          <a:xfrm>
            <a:off x="6392008" y="1310666"/>
            <a:ext cx="4398746" cy="378565"/>
          </a:xfrm>
          <a:prstGeom prst="rect">
            <a:avLst/>
          </a:prstGeom>
          <a:noFill/>
        </p:spPr>
        <p:txBody>
          <a:bodyPr wrap="square" rtlCol="0">
            <a:spAutoFit/>
          </a:bodyPr>
          <a:lstStyle/>
          <a:p>
            <a:r>
              <a:rPr lang="en-US" sz="1860">
                <a:solidFill>
                  <a:srgbClr val="7030A0"/>
                </a:solidFill>
              </a:rPr>
              <a:t>Open Incidents not updated in last 30 days</a:t>
            </a:r>
          </a:p>
        </p:txBody>
      </p:sp>
      <p:pic>
        <p:nvPicPr>
          <p:cNvPr id="7" name="Picture 6">
            <a:extLst>
              <a:ext uri="{FF2B5EF4-FFF2-40B4-BE49-F238E27FC236}">
                <a16:creationId xmlns:a16="http://schemas.microsoft.com/office/drawing/2014/main" id="{8FED9951-660C-51D8-D847-B0FCBCEC3506}"/>
              </a:ext>
            </a:extLst>
          </p:cNvPr>
          <p:cNvPicPr>
            <a:picLocks noChangeAspect="1"/>
          </p:cNvPicPr>
          <p:nvPr/>
        </p:nvPicPr>
        <p:blipFill>
          <a:blip r:embed="rId3"/>
          <a:stretch>
            <a:fillRect/>
          </a:stretch>
        </p:blipFill>
        <p:spPr>
          <a:xfrm>
            <a:off x="0" y="2140836"/>
            <a:ext cx="6075379" cy="3269838"/>
          </a:xfrm>
          <a:prstGeom prst="rect">
            <a:avLst/>
          </a:prstGeom>
        </p:spPr>
      </p:pic>
      <p:pic>
        <p:nvPicPr>
          <p:cNvPr id="8" name="Picture 7">
            <a:extLst>
              <a:ext uri="{FF2B5EF4-FFF2-40B4-BE49-F238E27FC236}">
                <a16:creationId xmlns:a16="http://schemas.microsoft.com/office/drawing/2014/main" id="{B239BA09-B879-1142-F226-41E9D06D4272}"/>
              </a:ext>
            </a:extLst>
          </p:cNvPr>
          <p:cNvPicPr>
            <a:picLocks noChangeAspect="1"/>
          </p:cNvPicPr>
          <p:nvPr/>
        </p:nvPicPr>
        <p:blipFill>
          <a:blip r:embed="rId4"/>
          <a:stretch>
            <a:fillRect/>
          </a:stretch>
        </p:blipFill>
        <p:spPr>
          <a:xfrm>
            <a:off x="6001580" y="2269113"/>
            <a:ext cx="6190420" cy="3141561"/>
          </a:xfrm>
          <a:prstGeom prst="rect">
            <a:avLst/>
          </a:prstGeom>
        </p:spPr>
      </p:pic>
    </p:spTree>
    <p:extLst>
      <p:ext uri="{BB962C8B-B14F-4D97-AF65-F5344CB8AC3E}">
        <p14:creationId xmlns:p14="http://schemas.microsoft.com/office/powerpoint/2010/main" val="1170502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resolution trended downward, improving across the month.</a:t>
            </a:r>
          </a:p>
        </p:txBody>
      </p:sp>
      <p:pic>
        <p:nvPicPr>
          <p:cNvPr id="7" name="Picture 6" descr="Chart, line chart&#10;&#10;Description automatically generated">
            <a:extLst>
              <a:ext uri="{FF2B5EF4-FFF2-40B4-BE49-F238E27FC236}">
                <a16:creationId xmlns:a16="http://schemas.microsoft.com/office/drawing/2014/main" id="{BF911C08-0CC8-4D91-A857-9349BA72E127}"/>
              </a:ext>
            </a:extLst>
          </p:cNvPr>
          <p:cNvPicPr>
            <a:picLocks noChangeAspect="1"/>
          </p:cNvPicPr>
          <p:nvPr/>
        </p:nvPicPr>
        <p:blipFill>
          <a:blip r:embed="rId2"/>
          <a:stretch>
            <a:fillRect/>
          </a:stretch>
        </p:blipFill>
        <p:spPr>
          <a:xfrm>
            <a:off x="-1524" y="1894051"/>
            <a:ext cx="12192000" cy="3471642"/>
          </a:xfrm>
          <a:prstGeom prst="rect">
            <a:avLst/>
          </a:prstGeom>
        </p:spPr>
      </p:pic>
      <p:sp>
        <p:nvSpPr>
          <p:cNvPr id="8" name="Oval 7">
            <a:extLst>
              <a:ext uri="{FF2B5EF4-FFF2-40B4-BE49-F238E27FC236}">
                <a16:creationId xmlns:a16="http://schemas.microsoft.com/office/drawing/2014/main" id="{C01BDCA1-67F7-4DFF-E3B8-F412369A91A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29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A picture containing chart&#10;&#10;Description automatically generated">
            <a:extLst>
              <a:ext uri="{FF2B5EF4-FFF2-40B4-BE49-F238E27FC236}">
                <a16:creationId xmlns:a16="http://schemas.microsoft.com/office/drawing/2014/main" id="{AF8FD085-7291-4F75-AD9E-1DCE41ABFE5B}"/>
              </a:ext>
            </a:extLst>
          </p:cNvPr>
          <p:cNvPicPr>
            <a:picLocks noChangeAspect="1"/>
          </p:cNvPicPr>
          <p:nvPr/>
        </p:nvPicPr>
        <p:blipFill>
          <a:blip r:embed="rId2"/>
          <a:stretch>
            <a:fillRect/>
          </a:stretch>
        </p:blipFill>
        <p:spPr>
          <a:xfrm>
            <a:off x="685800" y="2075116"/>
            <a:ext cx="10831102" cy="4097251"/>
          </a:xfrm>
          <a:prstGeom prst="rect">
            <a:avLst/>
          </a:prstGeom>
        </p:spPr>
      </p:pic>
      <p:sp>
        <p:nvSpPr>
          <p:cNvPr id="8" name="Oval 7">
            <a:extLst>
              <a:ext uri="{FF2B5EF4-FFF2-40B4-BE49-F238E27FC236}">
                <a16:creationId xmlns:a16="http://schemas.microsoft.com/office/drawing/2014/main" id="{F7F06FB1-2215-C18D-F387-8008D1878A59}"/>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9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14</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70963837"/>
              </p:ext>
            </p:extLst>
          </p:nvPr>
        </p:nvGraphicFramePr>
        <p:xfrm>
          <a:off x="601383" y="1871076"/>
          <a:ext cx="10984662" cy="1696974"/>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dirty="0">
                          <a:effectLst/>
                        </a:rPr>
                        <a:t>Month</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January</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dirty="0">
                          <a:effectLst/>
                        </a:rPr>
                        <a:t>April</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dirty="0">
                          <a:effectLst/>
                        </a:rPr>
                        <a:t>Goal</a:t>
                      </a:r>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88.8%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dirty="0">
                          <a:effectLst/>
                        </a:rPr>
                        <a:t>88.1%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accent2"/>
                    </a:solidFill>
                  </a:tcPr>
                </a:tc>
                <a:tc>
                  <a:txBody>
                    <a:bodyPr/>
                    <a:lstStyle/>
                    <a:p>
                      <a:pPr algn="ctr" fontAlgn="t"/>
                      <a:r>
                        <a:rPr lang="en-US" sz="1600" b="0" dirty="0">
                          <a:effectLst/>
                        </a:rPr>
                        <a:t>92.7%</a:t>
                      </a:r>
                    </a:p>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no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dirty="0"/>
              <a:t>2022 SLA Goals &amp; Actuals</a:t>
            </a:r>
            <a:endParaRPr lang="en-US" dirty="0"/>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rPr>
              <a:t>The Incident SLA goal in March was met across all teams. </a:t>
            </a:r>
          </a:p>
        </p:txBody>
      </p:sp>
      <p:sp>
        <p:nvSpPr>
          <p:cNvPr id="8" name="Oval 7">
            <a:extLst>
              <a:ext uri="{FF2B5EF4-FFF2-40B4-BE49-F238E27FC236}">
                <a16:creationId xmlns:a16="http://schemas.microsoft.com/office/drawing/2014/main" id="{6E2650BB-9F85-3E02-AA64-8DA8CF73288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49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601319356"/>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sp>
        <p:nvSpPr>
          <p:cNvPr id="8" name="TextBox 7">
            <a:extLst>
              <a:ext uri="{FF2B5EF4-FFF2-40B4-BE49-F238E27FC236}">
                <a16:creationId xmlns:a16="http://schemas.microsoft.com/office/drawing/2014/main" id="{29AB2674-DE1F-D841-8BAC-CBB9BCC582B6}"/>
              </a:ext>
            </a:extLst>
          </p:cNvPr>
          <p:cNvSpPr txBox="1"/>
          <p:nvPr/>
        </p:nvSpPr>
        <p:spPr>
          <a:xfrm>
            <a:off x="6248402" y="1704975"/>
            <a:ext cx="5544039" cy="1815882"/>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There are currently 10 open Problems across teams. </a:t>
            </a:r>
          </a:p>
          <a:p>
            <a:pPr marL="742950" lvl="1"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1 is critical priority. </a:t>
            </a:r>
          </a:p>
          <a:p>
            <a:pPr marL="742950" lvl="1"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9 are moderate priority or lower. </a:t>
            </a:r>
          </a:p>
          <a:p>
            <a:r>
              <a:rPr lang="en-US" sz="1600" dirty="0">
                <a:solidFill>
                  <a:srgbClr val="7030A0"/>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30CC49F1-57D2-3BD1-817A-D888636B1B7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7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16</a:t>
            </a:fld>
            <a:endParaRPr lang="en-US"/>
          </a:p>
        </p:txBody>
      </p:sp>
    </p:spTree>
    <p:extLst>
      <p:ext uri="{BB962C8B-B14F-4D97-AF65-F5344CB8AC3E}">
        <p14:creationId xmlns:p14="http://schemas.microsoft.com/office/powerpoint/2010/main" val="89751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17</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4170965586"/>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dirty="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2788634968"/>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543894625"/>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3178742058"/>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923330"/>
          </a:xfrm>
          <a:prstGeom prst="rect">
            <a:avLst/>
          </a:prstGeom>
          <a:noFill/>
        </p:spPr>
        <p:txBody>
          <a:bodyPr wrap="square" rtlCol="0">
            <a:spAutoFit/>
          </a:bodyPr>
          <a:lstStyle/>
          <a:p>
            <a:pPr algn="ctr"/>
            <a:r>
              <a:rPr lang="en-US" dirty="0">
                <a:solidFill>
                  <a:srgbClr val="7030A0"/>
                </a:solidFill>
              </a:rPr>
              <a:t>Total incident and call volume reduced in Q1 2022 over 2021 despite the push in January due to Password Reset and Outages. February and March had significantly lower volume.   </a:t>
            </a:r>
          </a:p>
          <a:p>
            <a:endParaRPr lang="en-US" dirty="0">
              <a:solidFill>
                <a:srgbClr val="7030A0"/>
              </a:solidFill>
            </a:endParaRPr>
          </a:p>
        </p:txBody>
      </p:sp>
      <p:sp>
        <p:nvSpPr>
          <p:cNvPr id="11" name="Oval 10">
            <a:extLst>
              <a:ext uri="{FF2B5EF4-FFF2-40B4-BE49-F238E27FC236}">
                <a16:creationId xmlns:a16="http://schemas.microsoft.com/office/drawing/2014/main" id="{1B5407DF-9409-6CF4-7F81-4BE1B3C9FC8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48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18</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Call volume rose slightly in March to 2,799 calls.</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rise in call volume was slight, with March having more business days than February (23 v. 19 days). </a:t>
            </a:r>
          </a:p>
          <a:p>
            <a:pPr marL="285750" indent="-285750">
              <a:lnSpc>
                <a:spcPct val="90000"/>
              </a:lnSpc>
              <a:spcAft>
                <a:spcPts val="600"/>
              </a:spcAft>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2325615436"/>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3885275"/>
            <a:ext cx="5638800" cy="2767451"/>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abandonment rate monthly goal is 9%. </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goal was met, ending the month with 4.89%.</a:t>
            </a:r>
          </a:p>
          <a:p>
            <a:pPr>
              <a:lnSpc>
                <a:spcPct val="90000"/>
              </a:lnSpc>
              <a:spcAft>
                <a:spcPts val="600"/>
              </a:spcAft>
            </a:pPr>
            <a:endParaRPr lang="en-US" sz="1600" dirty="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21908756"/>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
        <p:nvSpPr>
          <p:cNvPr id="9" name="Oval 8">
            <a:extLst>
              <a:ext uri="{FF2B5EF4-FFF2-40B4-BE49-F238E27FC236}">
                <a16:creationId xmlns:a16="http://schemas.microsoft.com/office/drawing/2014/main" id="{C7E1E6D0-EE94-1566-2A55-989E8750722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08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Service Desk met all 3 goals for each range in March. This correlates with the call volume and improved abandonment rate.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667248414"/>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41A53AB4-A303-4DB6-3F39-AC00296DA3E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799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099523F-056E-47BB-9210-325F21A209CE}"/>
              </a:ext>
            </a:extLst>
          </p:cNvPr>
          <p:cNvSpPr>
            <a:spLocks noGrp="1"/>
          </p:cNvSpPr>
          <p:nvPr>
            <p:ph idx="1"/>
          </p:nvPr>
        </p:nvSpPr>
        <p:spPr>
          <a:xfrm>
            <a:off x="150875" y="1334279"/>
            <a:ext cx="11877174" cy="5383763"/>
          </a:xfrm>
        </p:spPr>
        <p:txBody>
          <a:bodyPr vert="horz" lIns="0" tIns="0" rIns="0" bIns="0" rtlCol="0" anchor="t">
            <a:noAutofit/>
          </a:bodyPr>
          <a:lstStyle/>
          <a:p>
            <a:pPr marL="0" indent="0">
              <a:buNone/>
            </a:pPr>
            <a:r>
              <a:rPr lang="en-US" sz="1700" dirty="0">
                <a:solidFill>
                  <a:srgbClr val="7030A0"/>
                </a:solidFill>
                <a:latin typeface="Arial"/>
                <a:cs typeface="Arial"/>
              </a:rPr>
              <a:t>	</a:t>
            </a:r>
          </a:p>
          <a:p>
            <a:pPr marL="0" indent="0">
              <a:buNone/>
            </a:pPr>
            <a:r>
              <a:rPr lang="en-US" sz="1700" dirty="0">
                <a:solidFill>
                  <a:srgbClr val="7030A0"/>
                </a:solidFill>
                <a:latin typeface="Arial"/>
                <a:cs typeface="Arial"/>
              </a:rPr>
              <a:t>	</a:t>
            </a:r>
            <a:r>
              <a:rPr lang="en-US" sz="1800" dirty="0">
                <a:solidFill>
                  <a:srgbClr val="7030A0"/>
                </a:solidFill>
                <a:latin typeface="Arial"/>
                <a:cs typeface="Arial"/>
              </a:rPr>
              <a:t>Incident Management </a:t>
            </a:r>
            <a:r>
              <a:rPr lang="en-US" sz="1800" dirty="0">
                <a:latin typeface="Arial" panose="020B0604020202020204" pitchFamily="34" charset="0"/>
                <a:cs typeface="Arial" panose="020B0604020202020204" pitchFamily="34" charset="0"/>
              </a:rPr>
              <a:t>saw a slight increase in incident volume in March (3,326). The first call resolution, or FCR, also rose to 86.92%. </a:t>
            </a:r>
            <a:endParaRPr lang="en-US" sz="1800" dirty="0">
              <a:latin typeface="Arial"/>
              <a:cs typeface="Arial"/>
            </a:endParaRPr>
          </a:p>
          <a:p>
            <a:pPr marL="0" indent="0">
              <a:buNone/>
            </a:pPr>
            <a:r>
              <a:rPr lang="en-US" sz="1800" dirty="0">
                <a:solidFill>
                  <a:srgbClr val="7030A0"/>
                </a:solidFill>
                <a:latin typeface="Arial"/>
                <a:cs typeface="Arial"/>
              </a:rPr>
              <a:t>	Service Desk </a:t>
            </a:r>
            <a:r>
              <a:rPr lang="en-US" sz="1800" dirty="0">
                <a:latin typeface="Arial"/>
                <a:cs typeface="Arial"/>
              </a:rPr>
              <a:t>call volume saw a slight increase to 2,799 in March. Calls answered within 30-, 60-, and 90-seconds goals were met. Average speed to answer lowered to 35 seconds. The abandonment rate goal for the month was also met at 4.89%. SLA goals were met by the Service Desk with an overall SLA score of 98.28%. We made an offer to a candidate for the help desk analyst position and Saumya accepted, starting with us in April. Q1 of 2021 saw an average incident per use rate of 5.03 while Q1 of 2021’s rate was 2.38, showing a significant improvement. </a:t>
            </a:r>
          </a:p>
          <a:p>
            <a:pPr marL="0" indent="0">
              <a:buNone/>
            </a:pPr>
            <a:r>
              <a:rPr lang="en-US" sz="1800" dirty="0">
                <a:solidFill>
                  <a:srgbClr val="7030A0"/>
                </a:solidFill>
                <a:latin typeface="Arial"/>
                <a:cs typeface="Arial"/>
              </a:rPr>
              <a:t>	Technology Operations </a:t>
            </a:r>
            <a:r>
              <a:rPr lang="en-US" sz="1800" dirty="0">
                <a:latin typeface="Arial"/>
                <a:cs typeface="Arial"/>
              </a:rPr>
              <a:t>assignment groups opened or received 365 incidents across the month. We are continuing to enhance the alerts process from Logic Monitor and will have updates to this process in Confluence in the coming weeks. </a:t>
            </a:r>
          </a:p>
          <a:p>
            <a:pPr marL="45720" indent="-45720">
              <a:spcBef>
                <a:spcPts val="400"/>
              </a:spcBef>
            </a:pPr>
            <a:r>
              <a:rPr lang="en-US" sz="1800" dirty="0">
                <a:latin typeface="Arial"/>
                <a:cs typeface="Arial"/>
              </a:rPr>
              <a:t>Critical Alerts: 4</a:t>
            </a:r>
          </a:p>
          <a:p>
            <a:pPr marL="45720" indent="-45720">
              <a:spcBef>
                <a:spcPts val="400"/>
              </a:spcBef>
            </a:pPr>
            <a:r>
              <a:rPr lang="en-US" sz="1800" dirty="0">
                <a:latin typeface="Arial"/>
                <a:cs typeface="Arial"/>
              </a:rPr>
              <a:t>Error Alerts: 36</a:t>
            </a:r>
          </a:p>
          <a:p>
            <a:pPr marL="45720" indent="-45720">
              <a:spcBef>
                <a:spcPts val="400"/>
              </a:spcBef>
            </a:pPr>
            <a:r>
              <a:rPr lang="en-US" sz="1800" dirty="0">
                <a:latin typeface="Arial"/>
                <a:cs typeface="Arial"/>
              </a:rPr>
              <a:t>Warning Alerts: 415</a:t>
            </a:r>
          </a:p>
          <a:p>
            <a:pPr marL="0" lvl="0" indent="0">
              <a:lnSpc>
                <a:spcPct val="100000"/>
              </a:lnSpc>
              <a:spcBef>
                <a:spcPts val="0"/>
              </a:spcBef>
              <a:buNone/>
            </a:pPr>
            <a:r>
              <a:rPr lang="en-US" sz="1800" dirty="0">
                <a:latin typeface="Arial"/>
                <a:cs typeface="Arial"/>
              </a:rPr>
              <a:t>	</a:t>
            </a:r>
            <a:r>
              <a:rPr lang="en-US" sz="1800" dirty="0">
                <a:solidFill>
                  <a:srgbClr val="7030A0"/>
                </a:solidFill>
                <a:latin typeface="Arial"/>
                <a:cs typeface="Arial"/>
              </a:rPr>
              <a:t>Endpoint Engineering </a:t>
            </a:r>
            <a:r>
              <a:rPr lang="en-US" sz="1800" dirty="0">
                <a:latin typeface="Arial"/>
                <a:cs typeface="Arial"/>
              </a:rPr>
              <a:t>found new issues with the White Glove experience within our supply chain. We’ve continued to improve the out-of-the-box experience as we prepare for Next Generation 2022. </a:t>
            </a:r>
            <a:r>
              <a:rPr lang="en-US" sz="1800" dirty="0"/>
              <a:t>Began working with security on the higher CIS standards for securing our endpoints and determining workflow issues.</a:t>
            </a:r>
          </a:p>
          <a:p>
            <a:pPr marL="0" indent="0">
              <a:buNone/>
            </a:pPr>
            <a:endParaRPr lang="en-US" sz="1800" dirty="0">
              <a:latin typeface="Arial"/>
              <a:cs typeface="Arial"/>
            </a:endParaRPr>
          </a:p>
          <a:p>
            <a:pPr marL="0" indent="0">
              <a:buNone/>
            </a:pPr>
            <a:r>
              <a:rPr lang="en-US" sz="1800" dirty="0">
                <a:solidFill>
                  <a:schemeClr val="accent2"/>
                </a:solidFill>
                <a:latin typeface="Arial"/>
                <a:cs typeface="Arial"/>
              </a:rPr>
              <a:t>	</a:t>
            </a:r>
            <a:r>
              <a:rPr lang="en-US" sz="1800" dirty="0">
                <a:solidFill>
                  <a:srgbClr val="7030A0"/>
                </a:solidFill>
                <a:latin typeface="Arial"/>
                <a:cs typeface="Arial"/>
              </a:rPr>
              <a:t>Endpoint Projects </a:t>
            </a:r>
            <a:r>
              <a:rPr lang="en-US" sz="1800" dirty="0">
                <a:latin typeface="Arial"/>
                <a:cs typeface="Arial"/>
              </a:rPr>
              <a:t>continued in March with The Conference Room Manager and </a:t>
            </a:r>
            <a:r>
              <a:rPr lang="en-US" sz="1800" dirty="0" err="1">
                <a:latin typeface="Arial"/>
                <a:cs typeface="Arial"/>
              </a:rPr>
              <a:t>ADSelfservice</a:t>
            </a:r>
            <a:r>
              <a:rPr lang="en-US" sz="1800" dirty="0">
                <a:latin typeface="Arial"/>
                <a:cs typeface="Arial"/>
              </a:rPr>
              <a:t> Plus projects progressing forward. </a:t>
            </a:r>
            <a:endParaRPr lang="en-US" sz="1800" dirty="0"/>
          </a:p>
        </p:txBody>
      </p:sp>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6" name="Oval 5">
            <a:extLst>
              <a:ext uri="{FF2B5EF4-FFF2-40B4-BE49-F238E27FC236}">
                <a16:creationId xmlns:a16="http://schemas.microsoft.com/office/drawing/2014/main" id="{A84E9A45-0E9D-B891-2E92-46B962CEF800}"/>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speed to answer was 35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392573159"/>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
        <p:nvSpPr>
          <p:cNvPr id="7" name="Oval 6">
            <a:extLst>
              <a:ext uri="{FF2B5EF4-FFF2-40B4-BE49-F238E27FC236}">
                <a16:creationId xmlns:a16="http://schemas.microsoft.com/office/drawing/2014/main" id="{F808A907-60F5-722A-5257-C19BA6F9C3D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9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3967220399"/>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2,748</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3,390</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81.06%</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2119 </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573</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29</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27</a:t>
            </a:r>
          </a:p>
          <a:p>
            <a:endParaRPr lang="en-US" sz="1600" dirty="0">
              <a:solidFill>
                <a:srgbClr val="7030A0"/>
              </a:solidFill>
            </a:endParaRPr>
          </a:p>
        </p:txBody>
      </p:sp>
      <p:sp>
        <p:nvSpPr>
          <p:cNvPr id="7" name="Oval 6">
            <a:extLst>
              <a:ext uri="{FF2B5EF4-FFF2-40B4-BE49-F238E27FC236}">
                <a16:creationId xmlns:a16="http://schemas.microsoft.com/office/drawing/2014/main" id="{B2A0C144-A0CF-3097-58FF-64A543E37F72}"/>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50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BDD67271-273D-4848-AB2E-7A0182984960}"/>
              </a:ext>
            </a:extLst>
          </p:cNvPr>
          <p:cNvSpPr txBox="1"/>
          <p:nvPr/>
        </p:nvSpPr>
        <p:spPr>
          <a:xfrm>
            <a:off x="243921" y="1482237"/>
            <a:ext cx="4487699" cy="4616648"/>
          </a:xfrm>
          <a:prstGeom prst="rect">
            <a:avLst/>
          </a:prstGeom>
          <a:noFill/>
        </p:spPr>
        <p:txBody>
          <a:bodyPr wrap="square" rtlCol="0">
            <a:spAutoFit/>
          </a:bodyPr>
          <a:lstStyle/>
          <a:p>
            <a:r>
              <a:rPr lang="en-US" sz="1860" dirty="0">
                <a:solidFill>
                  <a:srgbClr val="7030A0"/>
                </a:solidFill>
              </a:rPr>
              <a:t>Top 5 Subcategories:</a:t>
            </a:r>
          </a:p>
          <a:p>
            <a:pPr marL="342900" indent="-342900">
              <a:buFont typeface="Arial" panose="020B0604020202020204" pitchFamily="34" charset="0"/>
              <a:buChar char="•"/>
            </a:pPr>
            <a:r>
              <a:rPr lang="en-US" sz="1860" dirty="0"/>
              <a:t>Microsoft Office (605)</a:t>
            </a:r>
          </a:p>
          <a:p>
            <a:pPr marL="342900" indent="-342900">
              <a:buFont typeface="Arial" panose="020B0604020202020204" pitchFamily="34" charset="0"/>
              <a:buChar char="•"/>
            </a:pPr>
            <a:r>
              <a:rPr lang="en-US" sz="1860" dirty="0"/>
              <a:t>NetDocuments (310)</a:t>
            </a:r>
          </a:p>
          <a:p>
            <a:pPr marL="342900" indent="-342900">
              <a:buFont typeface="Arial" panose="020B0604020202020204" pitchFamily="34" charset="0"/>
              <a:buChar char="•"/>
            </a:pPr>
            <a:r>
              <a:rPr lang="en-US" sz="1860" dirty="0"/>
              <a:t>Power PDF (190)</a:t>
            </a:r>
          </a:p>
          <a:p>
            <a:pPr marL="342900" indent="-342900">
              <a:buFont typeface="Arial" panose="020B0604020202020204" pitchFamily="34" charset="0"/>
              <a:buChar char="•"/>
            </a:pPr>
            <a:r>
              <a:rPr lang="en-US" sz="1860" dirty="0"/>
              <a:t>Report Phish (175)</a:t>
            </a:r>
          </a:p>
          <a:p>
            <a:pPr marL="342900" indent="-342900">
              <a:buFont typeface="Arial" panose="020B0604020202020204" pitchFamily="34" charset="0"/>
              <a:buChar char="•"/>
            </a:pPr>
            <a:r>
              <a:rPr lang="en-US" sz="1860" dirty="0"/>
              <a:t>Printer (140)</a:t>
            </a:r>
          </a:p>
          <a:p>
            <a:endParaRPr lang="en-US" sz="1860" dirty="0">
              <a:solidFill>
                <a:srgbClr val="7030A0"/>
              </a:solidFill>
            </a:endParaRPr>
          </a:p>
          <a:p>
            <a:r>
              <a:rPr lang="en-US" sz="1860" dirty="0">
                <a:solidFill>
                  <a:srgbClr val="7030A0"/>
                </a:solidFill>
              </a:rPr>
              <a:t>Top 5 Customers: </a:t>
            </a:r>
          </a:p>
          <a:p>
            <a:pPr marL="342900" indent="-342900">
              <a:buFont typeface="+mj-lt"/>
              <a:buAutoNum type="arabicPeriod"/>
            </a:pPr>
            <a:r>
              <a:rPr lang="en-US" dirty="0"/>
              <a:t>Christopher Gomez (25)</a:t>
            </a:r>
          </a:p>
          <a:p>
            <a:pPr marL="342900" indent="-342900">
              <a:buFont typeface="+mj-lt"/>
              <a:buAutoNum type="arabicPeriod"/>
            </a:pPr>
            <a:r>
              <a:rPr lang="en-US" dirty="0"/>
              <a:t>Betty Arnold (24)</a:t>
            </a:r>
          </a:p>
          <a:p>
            <a:pPr marL="342900" indent="-342900">
              <a:buFont typeface="+mj-lt"/>
              <a:buAutoNum type="arabicPeriod"/>
            </a:pPr>
            <a:r>
              <a:rPr lang="en-US" dirty="0"/>
              <a:t>Christopher Barrett (24)</a:t>
            </a:r>
          </a:p>
          <a:p>
            <a:pPr marL="342900" indent="-342900">
              <a:buFont typeface="+mj-lt"/>
              <a:buAutoNum type="arabicPeriod"/>
            </a:pPr>
            <a:r>
              <a:rPr lang="en-US" dirty="0"/>
              <a:t>Marcia </a:t>
            </a:r>
            <a:r>
              <a:rPr lang="en-US" dirty="0" err="1"/>
              <a:t>Peeples</a:t>
            </a:r>
            <a:r>
              <a:rPr lang="en-US" dirty="0"/>
              <a:t> (23)</a:t>
            </a:r>
          </a:p>
          <a:p>
            <a:pPr marL="342900" indent="-342900">
              <a:buFont typeface="+mj-lt"/>
              <a:buAutoNum type="arabicPeriod"/>
            </a:pPr>
            <a:r>
              <a:rPr lang="en-US" dirty="0"/>
              <a:t>Nadine </a:t>
            </a:r>
            <a:r>
              <a:rPr lang="en-US" dirty="0" err="1"/>
              <a:t>Casto</a:t>
            </a:r>
            <a:r>
              <a:rPr lang="en-US" dirty="0"/>
              <a:t> (23)</a:t>
            </a:r>
          </a:p>
          <a:p>
            <a:endParaRPr lang="en-US" dirty="0"/>
          </a:p>
          <a:p>
            <a:r>
              <a:rPr lang="en-US" sz="1860" dirty="0">
                <a:solidFill>
                  <a:srgbClr val="7030A0"/>
                </a:solidFill>
              </a:rPr>
              <a:t>Average Incident/employee/month: </a:t>
            </a:r>
            <a:r>
              <a:rPr lang="en-US" sz="1860" dirty="0"/>
              <a:t>1.8</a:t>
            </a:r>
          </a:p>
          <a:p>
            <a:r>
              <a:rPr lang="en-US" sz="1860" dirty="0">
                <a:solidFill>
                  <a:srgbClr val="7030A0"/>
                </a:solidFill>
              </a:rPr>
              <a:t>Average Incident/new hire/month: </a:t>
            </a:r>
            <a:r>
              <a:rPr lang="en-US" sz="1860" dirty="0"/>
              <a:t>2.38</a:t>
            </a:r>
          </a:p>
        </p:txBody>
      </p:sp>
      <p:graphicFrame>
        <p:nvGraphicFramePr>
          <p:cNvPr id="7" name="Content Placeholder 8">
            <a:extLst>
              <a:ext uri="{FF2B5EF4-FFF2-40B4-BE49-F238E27FC236}">
                <a16:creationId xmlns:a16="http://schemas.microsoft.com/office/drawing/2014/main" id="{AF1FFB99-6227-4359-807C-AEC9988FE444}"/>
              </a:ext>
            </a:extLst>
          </p:cNvPr>
          <p:cNvGraphicFramePr>
            <a:graphicFrameLocks noGrp="1"/>
          </p:cNvGraphicFramePr>
          <p:nvPr>
            <p:ph sz="half" idx="2"/>
            <p:extLst>
              <p:ext uri="{D42A27DB-BD31-4B8C-83A1-F6EECF244321}">
                <p14:modId xmlns:p14="http://schemas.microsoft.com/office/powerpoint/2010/main" val="2859047741"/>
              </p:ext>
            </p:extLst>
          </p:nvPr>
        </p:nvGraphicFramePr>
        <p:xfrm>
          <a:off x="4731620" y="1482237"/>
          <a:ext cx="7461738" cy="4939518"/>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6945E190-C9D9-0B5C-BEBF-996F42EBE32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4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870553983"/>
              </p:ext>
            </p:extLst>
          </p:nvPr>
        </p:nvGraphicFramePr>
        <p:xfrm>
          <a:off x="171886" y="2205839"/>
          <a:ext cx="5921828" cy="2272284"/>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58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2,689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97.84%</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35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2,712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98.71%</a:t>
                      </a:r>
                    </a:p>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93</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5,401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98.28%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dirty="0">
                <a:solidFill>
                  <a:srgbClr val="7030A0"/>
                </a:solidFill>
                <a:cs typeface="Arial" panose="020B0604020202020204" pitchFamily="34" charset="0"/>
              </a:rPr>
              <a:t>Both Response and Resolution SLA reviewed on this slide are across all Priorities.   </a:t>
            </a:r>
          </a:p>
        </p:txBody>
      </p:sp>
      <p:graphicFrame>
        <p:nvGraphicFramePr>
          <p:cNvPr id="12" name="Chart 11">
            <a:extLst>
              <a:ext uri="{FF2B5EF4-FFF2-40B4-BE49-F238E27FC236}">
                <a16:creationId xmlns:a16="http://schemas.microsoft.com/office/drawing/2014/main" id="{D53558E1-14C1-4B19-825C-AFEFA7F4D3D4}"/>
              </a:ext>
            </a:extLst>
          </p:cNvPr>
          <p:cNvGraphicFramePr/>
          <p:nvPr>
            <p:extLst>
              <p:ext uri="{D42A27DB-BD31-4B8C-83A1-F6EECF244321}">
                <p14:modId xmlns:p14="http://schemas.microsoft.com/office/powerpoint/2010/main" val="3397232284"/>
              </p:ext>
            </p:extLst>
          </p:nvPr>
        </p:nvGraphicFramePr>
        <p:xfrm>
          <a:off x="6323257" y="1717548"/>
          <a:ext cx="5696857" cy="4187026"/>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BA492F4E-6044-F210-8830-8C06191BF7F2}"/>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dirty="0"/>
              <a:t>Jackson Lewis P.C.  </a:t>
            </a:r>
            <a:endParaRPr lang="en-US" dirty="0"/>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4034723061"/>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5933975" y="1342301"/>
            <a:ext cx="5781575" cy="4829014"/>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dirty="0"/>
              <a:t>Connecting Phone Services in Cisco </a:t>
            </a:r>
            <a:r>
              <a:rPr lang="en-US" dirty="0" err="1"/>
              <a:t>Webex</a:t>
            </a:r>
            <a:endParaRPr lang="en-US" dirty="0"/>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dirty="0"/>
              <a:t>How to access Citrix from a personal device</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TeamViewer: Remote Control</a:t>
            </a:r>
          </a:p>
          <a:p>
            <a:pPr marL="285750" indent="-285750">
              <a:buFont typeface="Arial" panose="020B0604020202020204" pitchFamily="34" charset="0"/>
              <a:buChar char="•"/>
            </a:pPr>
            <a:r>
              <a:rPr lang="en-US" dirty="0"/>
              <a:t>Releasing messages for “We found suspicious links”</a:t>
            </a:r>
          </a:p>
          <a:p>
            <a:pPr marL="285750" indent="-285750">
              <a:buFont typeface="Arial" panose="020B0604020202020204" pitchFamily="34" charset="0"/>
              <a:buChar char="•"/>
            </a:pPr>
            <a:r>
              <a:rPr lang="en-US" dirty="0"/>
              <a:t>Netskope Web Filtering</a:t>
            </a:r>
          </a:p>
          <a:p>
            <a:r>
              <a:rPr lang="en-US" sz="1860" dirty="0">
                <a:solidFill>
                  <a:srgbClr val="7030A0"/>
                </a:solidFill>
              </a:rPr>
              <a:t>Average Article rating: </a:t>
            </a:r>
            <a:r>
              <a:rPr lang="en-US" dirty="0"/>
              <a:t>4.5/5</a:t>
            </a:r>
          </a:p>
          <a:p>
            <a:br>
              <a:rPr lang="en-US" dirty="0"/>
            </a:br>
            <a:r>
              <a:rPr lang="en-US" dirty="0">
                <a:solidFill>
                  <a:srgbClr val="7030A0"/>
                </a:solidFill>
              </a:rPr>
              <a:t>Did you know? </a:t>
            </a:r>
          </a:p>
          <a:p>
            <a:pPr marL="285750" indent="-285750">
              <a:buFont typeface="Arial" panose="020B0604020202020204" pitchFamily="34" charset="0"/>
              <a:buChar char="•"/>
            </a:pPr>
            <a:r>
              <a:rPr lang="en-US" dirty="0"/>
              <a:t>1358 searches were made from within the JL Service Center by 157 unique users. </a:t>
            </a:r>
          </a:p>
          <a:p>
            <a:pPr marL="285750" indent="-285750">
              <a:buFont typeface="Arial" panose="020B0604020202020204" pitchFamily="34" charset="0"/>
              <a:buChar char="•"/>
            </a:pPr>
            <a:r>
              <a:rPr lang="en-US" dirty="0"/>
              <a:t>These searches were across both Knowledge &amp; Service Center. </a:t>
            </a:r>
          </a:p>
        </p:txBody>
      </p:sp>
      <p:sp>
        <p:nvSpPr>
          <p:cNvPr id="7" name="Oval 6">
            <a:extLst>
              <a:ext uri="{FF2B5EF4-FFF2-40B4-BE49-F238E27FC236}">
                <a16:creationId xmlns:a16="http://schemas.microsoft.com/office/drawing/2014/main" id="{0CB0680C-E537-916A-9110-66A6179B8EF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346396"/>
            <a:ext cx="11922937" cy="5078313"/>
          </a:xfrm>
          <a:prstGeom prst="rect">
            <a:avLst/>
          </a:prstGeom>
          <a:noFill/>
        </p:spPr>
        <p:txBody>
          <a:bodyPr wrap="square" rtlCol="0">
            <a:spAutoFit/>
          </a:bodyPr>
          <a:lstStyle/>
          <a:p>
            <a:endParaRPr lang="en-US" b="1" dirty="0">
              <a:solidFill>
                <a:srgbClr val="7030A0"/>
              </a:solidFill>
              <a:cs typeface="Arial" panose="020B0604020202020204" pitchFamily="34" charset="0"/>
            </a:endParaRPr>
          </a:p>
          <a:p>
            <a:pPr marL="285750" indent="-285750">
              <a:buFont typeface="Arial" panose="020B0604020202020204" pitchFamily="34" charset="0"/>
              <a:buChar char="•"/>
            </a:pPr>
            <a:r>
              <a:rPr lang="en-US" b="1" dirty="0">
                <a:solidFill>
                  <a:srgbClr val="7030A0"/>
                </a:solidFill>
              </a:rPr>
              <a:t>OA Change:</a:t>
            </a:r>
            <a:r>
              <a:rPr lang="en-US" dirty="0">
                <a:solidFill>
                  <a:srgbClr val="7030A0"/>
                </a:solidFill>
              </a:rPr>
              <a:t> Jan Enns (Or Jan South) returns as the OA to our Dallas, Houston, and Austin offices as of February 28</a:t>
            </a:r>
            <a:r>
              <a:rPr lang="en-US" baseline="30000" dirty="0">
                <a:solidFill>
                  <a:srgbClr val="7030A0"/>
                </a:solidFill>
              </a:rPr>
              <a:t>th</a:t>
            </a:r>
            <a:r>
              <a:rPr lang="en-US" dirty="0">
                <a:solidFill>
                  <a:srgbClr val="7030A0"/>
                </a:solidFill>
              </a:rPr>
              <a:t>.</a:t>
            </a:r>
          </a:p>
          <a:p>
            <a:pPr marL="285750" indent="-285750">
              <a:buFont typeface="Arial" panose="020B0604020202020204" pitchFamily="34" charset="0"/>
              <a:buChar char="•"/>
            </a:pPr>
            <a:r>
              <a:rPr lang="en-US" b="1" dirty="0">
                <a:solidFill>
                  <a:srgbClr val="7030A0"/>
                </a:solidFill>
              </a:rPr>
              <a:t>Phishing Campaign:</a:t>
            </a:r>
            <a:r>
              <a:rPr lang="en-US" dirty="0">
                <a:solidFill>
                  <a:srgbClr val="7030A0"/>
                </a:solidFill>
              </a:rPr>
              <a:t> The next phishing campaign from Security will take place on March 7</a:t>
            </a:r>
            <a:r>
              <a:rPr lang="en-US" baseline="30000" dirty="0">
                <a:solidFill>
                  <a:srgbClr val="7030A0"/>
                </a:solidFill>
              </a:rPr>
              <a:t>th</a:t>
            </a:r>
            <a:r>
              <a:rPr lang="en-US" dirty="0">
                <a:solidFill>
                  <a:srgbClr val="7030A0"/>
                </a:solidFill>
              </a:rPr>
              <a:t>. See the table below for details.</a:t>
            </a:r>
          </a:p>
          <a:p>
            <a:pPr marL="742950" lvl="1" indent="-285750">
              <a:buFont typeface="Arial" panose="020B0604020202020204" pitchFamily="34" charset="0"/>
              <a:buChar char="•"/>
            </a:pPr>
            <a:r>
              <a:rPr lang="en-US" dirty="0">
                <a:solidFill>
                  <a:srgbClr val="7030A0"/>
                </a:solidFill>
              </a:rPr>
              <a:t>As users report these as Phishing, you may resolve the incident using the </a:t>
            </a:r>
            <a:r>
              <a:rPr lang="en-US" i="1" dirty="0">
                <a:solidFill>
                  <a:srgbClr val="7030A0"/>
                </a:solidFill>
              </a:rPr>
              <a:t>Spam/</a:t>
            </a:r>
            <a:r>
              <a:rPr lang="en-US" i="1" dirty="0" err="1">
                <a:solidFill>
                  <a:srgbClr val="7030A0"/>
                </a:solidFill>
              </a:rPr>
              <a:t>ReportPhishing</a:t>
            </a:r>
            <a:r>
              <a:rPr lang="en-US" i="1" dirty="0">
                <a:solidFill>
                  <a:srgbClr val="7030A0"/>
                </a:solidFill>
              </a:rPr>
              <a:t> </a:t>
            </a:r>
            <a:r>
              <a:rPr lang="en-US" dirty="0">
                <a:solidFill>
                  <a:srgbClr val="7030A0"/>
                </a:solidFill>
              </a:rPr>
              <a:t>template.</a:t>
            </a:r>
          </a:p>
          <a:p>
            <a:pPr marL="742950" lvl="1" indent="-285750">
              <a:buFont typeface="Arial" panose="020B0604020202020204" pitchFamily="34" charset="0"/>
              <a:buChar char="•"/>
            </a:pPr>
            <a:r>
              <a:rPr lang="en-US" dirty="0">
                <a:solidFill>
                  <a:srgbClr val="7030A0"/>
                </a:solidFill>
              </a:rPr>
              <a:t>Please do not tell users this campaign is occurring.</a:t>
            </a:r>
          </a:p>
          <a:p>
            <a:pPr marL="742950" lvl="1" indent="-285750">
              <a:buFont typeface="Arial" panose="020B0604020202020204" pitchFamily="34" charset="0"/>
              <a:buChar char="•"/>
            </a:pPr>
            <a:r>
              <a:rPr lang="en-US" dirty="0">
                <a:solidFill>
                  <a:srgbClr val="7030A0"/>
                </a:solidFill>
              </a:rPr>
              <a:t>Keep in mind these emails will be coming from multiple varied email addresses.</a:t>
            </a:r>
          </a:p>
          <a:p>
            <a:pPr marL="1200150" lvl="2" indent="-285750">
              <a:buFont typeface="Arial" panose="020B0604020202020204" pitchFamily="34" charset="0"/>
              <a:buChar char="•"/>
            </a:pPr>
            <a:r>
              <a:rPr lang="en-US" dirty="0">
                <a:solidFill>
                  <a:srgbClr val="7030A0"/>
                </a:solidFill>
              </a:rPr>
              <a:t>Please do not block any of these, or escalate these to other groups.</a:t>
            </a:r>
          </a:p>
          <a:p>
            <a:pPr marL="285750" indent="-285750">
              <a:buFont typeface="Arial" panose="020B0604020202020204" pitchFamily="34" charset="0"/>
              <a:buChar char="•"/>
            </a:pPr>
            <a:r>
              <a:rPr lang="en-US" b="1" dirty="0">
                <a:solidFill>
                  <a:srgbClr val="7030A0"/>
                </a:solidFill>
              </a:rPr>
              <a:t>Escalations to Access: </a:t>
            </a:r>
            <a:r>
              <a:rPr lang="en-US" dirty="0">
                <a:solidFill>
                  <a:srgbClr val="7030A0"/>
                </a:solidFill>
              </a:rPr>
              <a:t>Please be sure to send incidents to Cloud Operations for network drive access. These should not be going to Access.</a:t>
            </a:r>
          </a:p>
          <a:p>
            <a:pPr marL="285750" indent="-285750">
              <a:buFont typeface="Arial" panose="020B0604020202020204" pitchFamily="34" charset="0"/>
              <a:buChar char="•"/>
            </a:pPr>
            <a:r>
              <a:rPr lang="en-US" b="1" dirty="0" err="1">
                <a:solidFill>
                  <a:srgbClr val="7030A0"/>
                </a:solidFill>
              </a:rPr>
              <a:t>ADSelfService</a:t>
            </a:r>
            <a:r>
              <a:rPr lang="en-US" b="1" dirty="0">
                <a:solidFill>
                  <a:srgbClr val="7030A0"/>
                </a:solidFill>
              </a:rPr>
              <a:t> Password Reset:</a:t>
            </a:r>
            <a:r>
              <a:rPr lang="en-US" dirty="0">
                <a:solidFill>
                  <a:srgbClr val="7030A0"/>
                </a:solidFill>
              </a:rPr>
              <a:t> has been pushed to JL Core IT. An option has been added to the lock screen for testing.</a:t>
            </a:r>
          </a:p>
          <a:p>
            <a:pPr marL="285750" indent="-285750">
              <a:buFont typeface="Arial" panose="020B0604020202020204" pitchFamily="34" charset="0"/>
              <a:buChar char="•"/>
            </a:pPr>
            <a:r>
              <a:rPr lang="en-US" b="1" dirty="0">
                <a:solidFill>
                  <a:srgbClr val="7030A0"/>
                </a:solidFill>
              </a:rPr>
              <a:t>Baltimore, Atlanta, and Birmingham Servers:</a:t>
            </a:r>
            <a:r>
              <a:rPr lang="en-US" dirty="0">
                <a:solidFill>
                  <a:srgbClr val="7030A0"/>
                </a:solidFill>
              </a:rPr>
              <a:t> The user data (N drive and G drive) has been migrated to Nasuni (a cloud-based solution) as a part of </a:t>
            </a:r>
            <a:r>
              <a:rPr lang="en-US" dirty="0">
                <a:solidFill>
                  <a:srgbClr val="7030A0"/>
                </a:solidFill>
                <a:hlinkClick r:id="rId3" tooltip="https://jacksonlewis.service-now.com/nav_to.do?uri=change_request.do?sys_id=2e31d70b1b5e8110601ea9fbbc4bcb90">
                  <a:extLst>
                    <a:ext uri="{A12FA001-AC4F-418D-AE19-62706E023703}">
                      <ahyp:hlinkClr xmlns:ahyp="http://schemas.microsoft.com/office/drawing/2018/hyperlinkcolor" val="tx"/>
                    </a:ext>
                  </a:extLst>
                </a:hlinkClick>
              </a:rPr>
              <a:t>CHG0032140</a:t>
            </a:r>
            <a:endParaRPr lang="en-US" dirty="0">
              <a:solidFill>
                <a:srgbClr val="7030A0"/>
              </a:solidFill>
            </a:endParaRPr>
          </a:p>
          <a:p>
            <a:pPr marL="742950" lvl="1" indent="-285750">
              <a:buFont typeface="Arial" panose="020B0604020202020204" pitchFamily="34" charset="0"/>
              <a:buChar char="•"/>
            </a:pPr>
            <a:r>
              <a:rPr lang="en-US" dirty="0">
                <a:solidFill>
                  <a:srgbClr val="7030A0"/>
                </a:solidFill>
              </a:rPr>
              <a:t>The S drive is not being migrated. Users should be using scan to email or scan to ND via Streamline.</a:t>
            </a:r>
          </a:p>
          <a:p>
            <a:pPr marL="742950" lvl="1" indent="-285750">
              <a:buFont typeface="Arial" panose="020B0604020202020204" pitchFamily="34" charset="0"/>
              <a:buChar char="•"/>
            </a:pPr>
            <a:r>
              <a:rPr lang="en-US" dirty="0">
                <a:solidFill>
                  <a:srgbClr val="7030A0"/>
                </a:solidFill>
              </a:rPr>
              <a:t>In the coming weeks these servers will be removed from these sites.</a:t>
            </a:r>
          </a:p>
          <a:p>
            <a:pPr marL="285750" indent="-285750">
              <a:buFont typeface="Arial" panose="020B0604020202020204" pitchFamily="34" charset="0"/>
              <a:buChar char="•"/>
            </a:pPr>
            <a:r>
              <a:rPr lang="en-US" b="1" dirty="0">
                <a:solidFill>
                  <a:srgbClr val="7030A0"/>
                </a:solidFill>
              </a:rPr>
              <a:t>Netskope:</a:t>
            </a:r>
            <a:r>
              <a:rPr lang="en-US" dirty="0">
                <a:solidFill>
                  <a:srgbClr val="7030A0"/>
                </a:solidFill>
              </a:rPr>
              <a:t> Please do not reorder or reorganize the exceptions listing within Netskope. If you’ve not reviewed the documentation recently, please review the article in knowledge.</a:t>
            </a:r>
          </a:p>
          <a:p>
            <a:pPr marL="285750" indent="-285750">
              <a:buFont typeface="Arial" panose="020B0604020202020204" pitchFamily="34" charset="0"/>
              <a:buChar char="•"/>
            </a:pPr>
            <a:r>
              <a:rPr lang="en-US" b="1" dirty="0">
                <a:solidFill>
                  <a:srgbClr val="7030A0"/>
                </a:solidFill>
              </a:rPr>
              <a:t>2Ring:</a:t>
            </a:r>
            <a:r>
              <a:rPr lang="en-US" dirty="0">
                <a:solidFill>
                  <a:srgbClr val="7030A0"/>
                </a:solidFill>
              </a:rPr>
              <a:t> To follow up on my last about 2Ring I’ve added a </a:t>
            </a:r>
            <a:r>
              <a:rPr lang="en-US" dirty="0">
                <a:solidFill>
                  <a:srgbClr val="7030A0"/>
                </a:solidFill>
                <a:hlinkClick r:id="rId4" tooltip="https://jacksonlewis.service-now.com/kb_view.do?sysparm_article=KB0010674">
                  <a:extLst>
                    <a:ext uri="{A12FA001-AC4F-418D-AE19-62706E023703}">
                      <ahyp:hlinkClr xmlns:ahyp="http://schemas.microsoft.com/office/drawing/2018/hyperlinkcolor" val="tx"/>
                    </a:ext>
                  </a:extLst>
                </a:hlinkClick>
              </a:rPr>
              <a:t>knowledge article</a:t>
            </a:r>
            <a:r>
              <a:rPr lang="en-US" dirty="0">
                <a:solidFill>
                  <a:srgbClr val="7030A0"/>
                </a:solidFill>
              </a:rPr>
              <a:t> that has links to the rotating dashboard and the static pages.</a:t>
            </a:r>
          </a:p>
        </p:txBody>
      </p:sp>
      <p:sp>
        <p:nvSpPr>
          <p:cNvPr id="5" name="Oval 4">
            <a:extLst>
              <a:ext uri="{FF2B5EF4-FFF2-40B4-BE49-F238E27FC236}">
                <a16:creationId xmlns:a16="http://schemas.microsoft.com/office/drawing/2014/main" id="{232A30AE-6A93-4910-D5FE-F59D72F7D2F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105515-8533-487C-8D56-8FF0EC6FC65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14F09AB8-F914-4F87-9616-6D91B57E6045}"/>
              </a:ext>
            </a:extLst>
          </p:cNvPr>
          <p:cNvSpPr>
            <a:spLocks noGrp="1"/>
          </p:cNvSpPr>
          <p:nvPr>
            <p:ph type="sldNum" sz="quarter" idx="4"/>
          </p:nvPr>
        </p:nvSpPr>
        <p:spPr/>
        <p:txBody>
          <a:bodyPr/>
          <a:lstStyle/>
          <a:p>
            <a:fld id="{407F7647-6CBB-4945-B48A-22BF8575EA14}" type="slidenum">
              <a:rPr lang="en-US" smtClean="0"/>
              <a:pPr/>
              <a:t>26</a:t>
            </a:fld>
            <a:endParaRPr lang="en-US"/>
          </a:p>
        </p:txBody>
      </p:sp>
      <p:sp>
        <p:nvSpPr>
          <p:cNvPr id="6" name="Title 5">
            <a:extLst>
              <a:ext uri="{FF2B5EF4-FFF2-40B4-BE49-F238E27FC236}">
                <a16:creationId xmlns:a16="http://schemas.microsoft.com/office/drawing/2014/main" id="{6055C054-3BF1-4E05-881A-E795DCE28B35}"/>
              </a:ext>
            </a:extLst>
          </p:cNvPr>
          <p:cNvSpPr>
            <a:spLocks noGrp="1"/>
          </p:cNvSpPr>
          <p:nvPr>
            <p:ph type="title"/>
          </p:nvPr>
        </p:nvSpPr>
        <p:spPr/>
        <p:txBody>
          <a:bodyPr/>
          <a:lstStyle/>
          <a:p>
            <a:r>
              <a:rPr lang="en-US" sz="2500"/>
              <a:t>Initiatives, Areas of Improvement, &amp; Feedback</a:t>
            </a:r>
          </a:p>
        </p:txBody>
      </p:sp>
      <p:sp>
        <p:nvSpPr>
          <p:cNvPr id="7" name="TextBox 6">
            <a:extLst>
              <a:ext uri="{FF2B5EF4-FFF2-40B4-BE49-F238E27FC236}">
                <a16:creationId xmlns:a16="http://schemas.microsoft.com/office/drawing/2014/main" id="{8EA48047-7A19-40A7-BE2E-0FBBB765B221}"/>
              </a:ext>
            </a:extLst>
          </p:cNvPr>
          <p:cNvSpPr txBox="1"/>
          <p:nvPr/>
        </p:nvSpPr>
        <p:spPr>
          <a:xfrm>
            <a:off x="133007" y="1319892"/>
            <a:ext cx="11922937" cy="4524315"/>
          </a:xfrm>
          <a:prstGeom prst="rect">
            <a:avLst/>
          </a:prstGeom>
          <a:noFill/>
        </p:spPr>
        <p:txBody>
          <a:bodyPr wrap="square" lIns="91440" tIns="45720" rIns="91440" bIns="45720" rtlCol="0" anchor="t">
            <a:spAutoFit/>
          </a:bodyPr>
          <a:lstStyle/>
          <a:p>
            <a:endParaRPr lang="en-US" b="1" dirty="0">
              <a:solidFill>
                <a:srgbClr val="7030A0"/>
              </a:solidFill>
              <a:cs typeface="Arial"/>
            </a:endParaRPr>
          </a:p>
          <a:p>
            <a:pPr marL="285750" indent="-285750">
              <a:buFont typeface="Arial" panose="020B0604020202020204" pitchFamily="34" charset="0"/>
              <a:buChar char="•"/>
            </a:pPr>
            <a:r>
              <a:rPr lang="en-US" b="1" dirty="0">
                <a:solidFill>
                  <a:srgbClr val="7030A0"/>
                </a:solidFill>
                <a:cs typeface="Arial"/>
              </a:rPr>
              <a:t>Staffing Changes</a:t>
            </a:r>
          </a:p>
          <a:p>
            <a:pPr marL="742950" lvl="1" indent="-285750">
              <a:buFont typeface="Arial" panose="020B0604020202020204" pitchFamily="34" charset="0"/>
              <a:buChar char="•"/>
            </a:pPr>
            <a:r>
              <a:rPr lang="en-US" dirty="0">
                <a:solidFill>
                  <a:srgbClr val="7030A0"/>
                </a:solidFill>
                <a:cs typeface="Arial"/>
              </a:rPr>
              <a:t>Saumya Puthenveettil accepted an offer as a help desk analyst in March, and has since joined our team at the NOC.</a:t>
            </a:r>
          </a:p>
          <a:p>
            <a:pPr marL="1200150" lvl="2" indent="-285750">
              <a:buFont typeface="Arial" panose="020B0604020202020204" pitchFamily="34" charset="0"/>
              <a:buChar char="•"/>
            </a:pPr>
            <a:r>
              <a:rPr lang="en-US" dirty="0">
                <a:solidFill>
                  <a:srgbClr val="7030A0"/>
                </a:solidFill>
                <a:cs typeface="Arial"/>
              </a:rPr>
              <a:t>Remote training went well, and Saumya is getting up to speed with all that is Jackson Lewis. </a:t>
            </a:r>
          </a:p>
          <a:p>
            <a:pPr marL="742950" lvl="1" indent="-285750">
              <a:buFont typeface="Arial" panose="020B0604020202020204" pitchFamily="34" charset="0"/>
              <a:buChar char="•"/>
            </a:pPr>
            <a:r>
              <a:rPr lang="en-US" dirty="0">
                <a:solidFill>
                  <a:srgbClr val="7030A0"/>
                </a:solidFill>
                <a:cs typeface="Arial" panose="020B0604020202020204" pitchFamily="34" charset="0"/>
              </a:rPr>
              <a:t>Currently interviewing candidates for 1 open service desk analyst position at the Los Angeles office.</a:t>
            </a:r>
          </a:p>
          <a:p>
            <a:pPr marL="1200150" lvl="2" indent="-285750">
              <a:buFont typeface="Arial" panose="020B0604020202020204" pitchFamily="34" charset="0"/>
              <a:buChar char="•"/>
            </a:pPr>
            <a:r>
              <a:rPr lang="en-US" dirty="0">
                <a:solidFill>
                  <a:srgbClr val="7030A0"/>
                </a:solidFill>
                <a:cs typeface="Arial" panose="020B0604020202020204" pitchFamily="34" charset="0"/>
              </a:rPr>
              <a:t>Please let myself and Lee Manning know of any referrals you may have.  </a:t>
            </a:r>
          </a:p>
          <a:p>
            <a:pPr marL="742950" lvl="1" indent="-285750">
              <a:buFont typeface="Arial" panose="020B0604020202020204" pitchFamily="34" charset="0"/>
              <a:buChar char="•"/>
            </a:pPr>
            <a:r>
              <a:rPr lang="en-US" dirty="0">
                <a:solidFill>
                  <a:srgbClr val="7030A0"/>
                </a:solidFill>
                <a:cs typeface="Arial" panose="020B0604020202020204" pitchFamily="34" charset="0"/>
              </a:rPr>
              <a:t>Preparing a job description for a new </a:t>
            </a:r>
            <a:r>
              <a:rPr lang="en-US">
                <a:solidFill>
                  <a:srgbClr val="7030A0"/>
                </a:solidFill>
                <a:cs typeface="Arial" panose="020B0604020202020204" pitchFamily="34" charset="0"/>
              </a:rPr>
              <a:t>role, </a:t>
            </a:r>
            <a:r>
              <a:rPr lang="en-US" dirty="0">
                <a:solidFill>
                  <a:srgbClr val="7030A0"/>
                </a:solidFill>
                <a:cs typeface="Arial" panose="020B0604020202020204" pitchFamily="34" charset="0"/>
              </a:rPr>
              <a:t>s</a:t>
            </a:r>
            <a:r>
              <a:rPr lang="en-US">
                <a:solidFill>
                  <a:srgbClr val="7030A0"/>
                </a:solidFill>
                <a:cs typeface="Arial" panose="020B0604020202020204" pitchFamily="34" charset="0"/>
              </a:rPr>
              <a:t>enior </a:t>
            </a:r>
            <a:r>
              <a:rPr lang="en-US" dirty="0">
                <a:solidFill>
                  <a:srgbClr val="7030A0"/>
                </a:solidFill>
                <a:cs typeface="Arial" panose="020B0604020202020204" pitchFamily="34" charset="0"/>
              </a:rPr>
              <a:t>help desk analyst position. </a:t>
            </a:r>
            <a:endParaRPr lang="en-US" dirty="0">
              <a:solidFill>
                <a:srgbClr val="7030A0"/>
              </a:solidFill>
              <a:cs typeface="Arial"/>
            </a:endParaRPr>
          </a:p>
          <a:p>
            <a:pPr marL="285750" indent="-285750">
              <a:buFont typeface="Arial" panose="020B0604020202020204" pitchFamily="34" charset="0"/>
              <a:buChar char="•"/>
            </a:pPr>
            <a:r>
              <a:rPr lang="en-US" b="1" dirty="0">
                <a:solidFill>
                  <a:srgbClr val="7030A0"/>
                </a:solidFill>
                <a:cs typeface="Arial" panose="020B0604020202020204" pitchFamily="34" charset="0"/>
              </a:rPr>
              <a:t>NextGen</a:t>
            </a:r>
            <a:endParaRPr lang="en-US" dirty="0">
              <a:solidFill>
                <a:srgbClr val="7030A0"/>
              </a:solidFill>
              <a:cs typeface="Arial" panose="020B0604020202020204" pitchFamily="34" charset="0"/>
            </a:endParaRPr>
          </a:p>
          <a:p>
            <a:pPr marL="742950" lvl="1" indent="-285750">
              <a:buFont typeface="Arial" panose="020B0604020202020204" pitchFamily="34" charset="0"/>
              <a:buChar char="•"/>
            </a:pPr>
            <a:r>
              <a:rPr lang="en-US" dirty="0">
                <a:solidFill>
                  <a:srgbClr val="7030A0"/>
                </a:solidFill>
                <a:cs typeface="Arial" panose="020B0604020202020204" pitchFamily="34" charset="0"/>
              </a:rPr>
              <a:t>2021: The Service Desk team continued to support the Next Generation project in March as the 2021 project wrapped up. </a:t>
            </a:r>
          </a:p>
          <a:p>
            <a:pPr marL="742950" lvl="1" indent="-285750">
              <a:buFont typeface="Arial" panose="020B0604020202020204" pitchFamily="34" charset="0"/>
              <a:buChar char="•"/>
            </a:pPr>
            <a:r>
              <a:rPr lang="en-US" dirty="0">
                <a:solidFill>
                  <a:srgbClr val="7030A0"/>
                </a:solidFill>
                <a:cs typeface="Arial" panose="020B0604020202020204" pitchFamily="34" charset="0"/>
              </a:rPr>
              <a:t>2022: Taisha has held meetings with those planning to work on NextGen in 2022 to review needs and expectations </a:t>
            </a:r>
          </a:p>
          <a:p>
            <a:pPr marL="285750" indent="-285750">
              <a:buFont typeface="Arial" panose="020B0604020202020204" pitchFamily="34" charset="0"/>
              <a:buChar char="•"/>
            </a:pPr>
            <a:endParaRPr lang="en-US" dirty="0">
              <a:solidFill>
                <a:srgbClr val="7030A0"/>
              </a:solidFill>
              <a:cs typeface="Arial" panose="020B0604020202020204" pitchFamily="34" charset="0"/>
            </a:endParaRPr>
          </a:p>
          <a:p>
            <a:endParaRPr lang="en-US" dirty="0">
              <a:cs typeface="Arial" panose="020B0604020202020204" pitchFamily="34" charset="0"/>
            </a:endParaRPr>
          </a:p>
          <a:p>
            <a:endParaRPr lang="en-US" dirty="0">
              <a:cs typeface="Arial" panose="020B0604020202020204" pitchFamily="34" charset="0"/>
            </a:endParaRPr>
          </a:p>
          <a:p>
            <a:endParaRPr lang="en-US" dirty="0"/>
          </a:p>
          <a:p>
            <a:endParaRPr lang="en-US" dirty="0"/>
          </a:p>
        </p:txBody>
      </p:sp>
      <p:sp>
        <p:nvSpPr>
          <p:cNvPr id="8" name="Oval 7">
            <a:extLst>
              <a:ext uri="{FF2B5EF4-FFF2-40B4-BE49-F238E27FC236}">
                <a16:creationId xmlns:a16="http://schemas.microsoft.com/office/drawing/2014/main" id="{F78B8B71-90FC-131E-EA7D-D273056614DF}"/>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90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27</a:t>
            </a:fld>
            <a:endParaRPr lang="en-US"/>
          </a:p>
        </p:txBody>
      </p:sp>
    </p:spTree>
    <p:extLst>
      <p:ext uri="{BB962C8B-B14F-4D97-AF65-F5344CB8AC3E}">
        <p14:creationId xmlns:p14="http://schemas.microsoft.com/office/powerpoint/2010/main" val="2675930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28961832"/>
              </p:ext>
            </p:extLst>
          </p:nvPr>
        </p:nvGraphicFramePr>
        <p:xfrm>
          <a:off x="641907"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D788340B-42B8-9A2B-6040-CCBCB660F7D9}"/>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353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8" name="Content Placeholder 13">
            <a:extLst>
              <a:ext uri="{FF2B5EF4-FFF2-40B4-BE49-F238E27FC236}">
                <a16:creationId xmlns:a16="http://schemas.microsoft.com/office/drawing/2014/main" id="{E167495E-AE2F-46ED-A6F0-F940BB05CF1C}"/>
              </a:ext>
            </a:extLst>
          </p:cNvPr>
          <p:cNvGraphicFramePr>
            <a:graphicFrameLocks/>
          </p:cNvGraphicFramePr>
          <p:nvPr>
            <p:extLst>
              <p:ext uri="{D42A27DB-BD31-4B8C-83A1-F6EECF244321}">
                <p14:modId xmlns:p14="http://schemas.microsoft.com/office/powerpoint/2010/main" val="1832283615"/>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E8871A7F-74A3-CACE-C9CB-732FC342CC1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577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3539430"/>
          </a:xfrm>
          <a:prstGeom prst="rect">
            <a:avLst/>
          </a:prstGeom>
          <a:noFill/>
        </p:spPr>
        <p:txBody>
          <a:bodyPr wrap="square" rtlCol="0">
            <a:spAutoFit/>
          </a:bodyPr>
          <a:lstStyle/>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Statistics</a:t>
            </a:r>
            <a:br>
              <a:rPr lang="en-US" sz="2500"/>
            </a:br>
            <a:endParaRPr lang="en-US" sz="2500"/>
          </a:p>
        </p:txBody>
      </p:sp>
      <p:graphicFrame>
        <p:nvGraphicFramePr>
          <p:cNvPr id="10" name="Content Placeholder 13">
            <a:extLst>
              <a:ext uri="{FF2B5EF4-FFF2-40B4-BE49-F238E27FC236}">
                <a16:creationId xmlns:a16="http://schemas.microsoft.com/office/drawing/2014/main" id="{F2D212D7-A7CB-4808-A8B2-C07D59937F73}"/>
              </a:ext>
            </a:extLst>
          </p:cNvPr>
          <p:cNvGraphicFramePr>
            <a:graphicFrameLocks/>
          </p:cNvGraphicFramePr>
          <p:nvPr>
            <p:extLst>
              <p:ext uri="{D42A27DB-BD31-4B8C-83A1-F6EECF244321}">
                <p14:modId xmlns:p14="http://schemas.microsoft.com/office/powerpoint/2010/main" val="2063589450"/>
              </p:ext>
            </p:extLst>
          </p:nvPr>
        </p:nvGraphicFramePr>
        <p:xfrm>
          <a:off x="238799" y="1534341"/>
          <a:ext cx="11711353"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8FA8B9B3-04EA-0F22-38C5-BEBE399B16E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293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539790" y="1755337"/>
            <a:ext cx="4652210" cy="26237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Calibri" panose="020F0502020204030204"/>
            </a:endParaRPr>
          </a:p>
          <a:p>
            <a:endParaRPr lang="en-US" dirty="0">
              <a:cs typeface="Calibri" panose="020F0502020204030204"/>
            </a:endParaRPr>
          </a:p>
          <a:p>
            <a:pPr marL="342900" indent="-342900">
              <a:buFont typeface="Arial"/>
              <a:buChar char="•"/>
            </a:pPr>
            <a:r>
              <a:rPr lang="en-US" sz="1850" dirty="0">
                <a:solidFill>
                  <a:srgbClr val="7030A0"/>
                </a:solidFill>
                <a:cs typeface="Calibri"/>
              </a:rPr>
              <a:t>We improved a point in each category this month as we replace more aging hardware, deploying updates, and staying on top of app updates. </a:t>
            </a:r>
          </a:p>
          <a:p>
            <a:endParaRPr lang="en-US" sz="1850" dirty="0">
              <a:solidFill>
                <a:srgbClr val="7030A0"/>
              </a:solidFill>
              <a:cs typeface="Calibri"/>
            </a:endParaRPr>
          </a:p>
          <a:p>
            <a:pPr marL="285750" indent="-285750">
              <a:buFont typeface="Arial"/>
              <a:buChar char="•"/>
            </a:pPr>
            <a:endParaRPr lang="en-US" dirty="0">
              <a:cs typeface="Calibri" panose="020F0502020204030204"/>
            </a:endParaRPr>
          </a:p>
          <a:p>
            <a:pPr marL="285750" indent="-285750">
              <a:buFont typeface="Arial"/>
              <a:buChar char="•"/>
            </a:pPr>
            <a:endParaRPr lang="en-US" dirty="0">
              <a:cs typeface="Calibri" panose="020F0502020204030204"/>
            </a:endParaRPr>
          </a:p>
        </p:txBody>
      </p:sp>
      <p:sp>
        <p:nvSpPr>
          <p:cNvPr id="7" name="Oval 6">
            <a:extLst>
              <a:ext uri="{FF2B5EF4-FFF2-40B4-BE49-F238E27FC236}">
                <a16:creationId xmlns:a16="http://schemas.microsoft.com/office/drawing/2014/main" id="{A6E5B4C4-5DFF-6920-6A25-BF65A3A7D356}"/>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B0A17351-296A-4801-B180-856698EE0352}"/>
              </a:ext>
            </a:extLst>
          </p:cNvPr>
          <p:cNvGraphicFramePr>
            <a:graphicFrameLocks/>
          </p:cNvGraphicFramePr>
          <p:nvPr>
            <p:extLst>
              <p:ext uri="{D42A27DB-BD31-4B8C-83A1-F6EECF244321}">
                <p14:modId xmlns:p14="http://schemas.microsoft.com/office/powerpoint/2010/main" val="1121721585"/>
              </p:ext>
            </p:extLst>
          </p:nvPr>
        </p:nvGraphicFramePr>
        <p:xfrm>
          <a:off x="500895" y="1890083"/>
          <a:ext cx="6681470" cy="3181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821168" y="3160409"/>
            <a:ext cx="4072128"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Arial"/>
              <a:buChar char="•"/>
            </a:pPr>
            <a:r>
              <a:rPr lang="en-US" dirty="0">
                <a:solidFill>
                  <a:srgbClr val="7030A0"/>
                </a:solidFill>
                <a:cs typeface="Calibri"/>
              </a:rPr>
              <a:t>Continuing to replace older hardware as our Microsoft fleet expands firmwide, improving stability and performance.</a:t>
            </a:r>
            <a:endParaRPr lang="en-US" dirty="0">
              <a:cs typeface="Calibri"/>
            </a:endParaRPr>
          </a:p>
        </p:txBody>
      </p:sp>
      <p:sp>
        <p:nvSpPr>
          <p:cNvPr id="7" name="Oval 6">
            <a:extLst>
              <a:ext uri="{FF2B5EF4-FFF2-40B4-BE49-F238E27FC236}">
                <a16:creationId xmlns:a16="http://schemas.microsoft.com/office/drawing/2014/main" id="{5AF8D34B-A181-2863-49A3-448CA23581FB}"/>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462099-258F-4DC1-AE64-BA0DBD942B14}"/>
              </a:ext>
            </a:extLst>
          </p:cNvPr>
          <p:cNvPicPr>
            <a:picLocks noChangeAspect="1"/>
          </p:cNvPicPr>
          <p:nvPr/>
        </p:nvPicPr>
        <p:blipFill>
          <a:blip r:embed="rId2"/>
          <a:stretch>
            <a:fillRect/>
          </a:stretch>
        </p:blipFill>
        <p:spPr>
          <a:xfrm>
            <a:off x="237506" y="1900029"/>
            <a:ext cx="7505717" cy="3873918"/>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A7822DF7-E411-43F6-8128-528FA6BEA18E}"/>
              </a:ext>
            </a:extLst>
          </p:cNvPr>
          <p:cNvSpPr txBox="1"/>
          <p:nvPr/>
        </p:nvSpPr>
        <p:spPr>
          <a:xfrm>
            <a:off x="7403387" y="1884775"/>
            <a:ext cx="3290047" cy="3254188"/>
          </a:xfrm>
          <a:prstGeom prst="rect">
            <a:avLst/>
          </a:prstGeom>
          <a:noFill/>
        </p:spPr>
        <p:txBody>
          <a:bodyPr wrap="square" rtlCol="0">
            <a:spAutoFit/>
          </a:bodyPr>
          <a:lstStyle/>
          <a:p>
            <a:endParaRPr lang="en-US" dirty="0"/>
          </a:p>
        </p:txBody>
      </p:sp>
      <p:sp>
        <p:nvSpPr>
          <p:cNvPr id="10" name="Oval 9">
            <a:extLst>
              <a:ext uri="{FF2B5EF4-FFF2-40B4-BE49-F238E27FC236}">
                <a16:creationId xmlns:a16="http://schemas.microsoft.com/office/drawing/2014/main" id="{7E61C9D2-4393-3488-6FDB-2B871012ACA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63C8BA9A-6D91-48FC-AAE6-210118BC63E3}"/>
              </a:ext>
            </a:extLst>
          </p:cNvPr>
          <p:cNvGraphicFramePr>
            <a:graphicFrameLocks/>
          </p:cNvGraphicFramePr>
          <p:nvPr>
            <p:extLst>
              <p:ext uri="{D42A27DB-BD31-4B8C-83A1-F6EECF244321}">
                <p14:modId xmlns:p14="http://schemas.microsoft.com/office/powerpoint/2010/main" val="3813027071"/>
              </p:ext>
            </p:extLst>
          </p:nvPr>
        </p:nvGraphicFramePr>
        <p:xfrm>
          <a:off x="-12940" y="1691463"/>
          <a:ext cx="6774840" cy="39263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27EA9A4-D105-4928-B690-64C98AF83C20}"/>
              </a:ext>
            </a:extLst>
          </p:cNvPr>
          <p:cNvSpPr txBox="1"/>
          <p:nvPr/>
        </p:nvSpPr>
        <p:spPr>
          <a:xfrm>
            <a:off x="7648755" y="1705429"/>
            <a:ext cx="3807124" cy="2862322"/>
          </a:xfrm>
          <a:prstGeom prst="rect">
            <a:avLst/>
          </a:prstGeom>
          <a:noFill/>
        </p:spPr>
        <p:txBody>
          <a:bodyPr wrap="square" rtlCol="0">
            <a:spAutoFit/>
          </a:bodyPr>
          <a:lstStyle/>
          <a:p>
            <a:r>
              <a:rPr lang="en-US" dirty="0"/>
              <a:t>Surface Pro 7+ and Surface Laptop 4 both hold best in Core Boot and Sign On scores. </a:t>
            </a:r>
          </a:p>
          <a:p>
            <a:endParaRPr lang="en-US" dirty="0"/>
          </a:p>
          <a:p>
            <a:r>
              <a:rPr lang="en-US" dirty="0"/>
              <a:t>Worst performance from Surface Laptop Pro(5) with only 14 left in the environment. </a:t>
            </a:r>
          </a:p>
          <a:p>
            <a:endParaRPr lang="en-US" dirty="0"/>
          </a:p>
          <a:p>
            <a:r>
              <a:rPr lang="en-US" dirty="0"/>
              <a:t>HP 830 G5s – 2</a:t>
            </a:r>
            <a:r>
              <a:rPr lang="en-US" baseline="30000" dirty="0"/>
              <a:t>nd</a:t>
            </a:r>
            <a:r>
              <a:rPr lang="en-US" dirty="0"/>
              <a:t> worst Sign On score, 61 units remain.</a:t>
            </a:r>
          </a:p>
        </p:txBody>
      </p:sp>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E7E32C-ED55-4545-AA1F-F3CBD55423C7}"/>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FBB4E23D-40B2-4FAA-83A5-605F2368DCD9}"/>
              </a:ext>
            </a:extLst>
          </p:cNvPr>
          <p:cNvSpPr>
            <a:spLocks noGrp="1"/>
          </p:cNvSpPr>
          <p:nvPr>
            <p:ph type="sldNum" sz="quarter" idx="4"/>
          </p:nvPr>
        </p:nvSpPr>
        <p:spPr/>
        <p:txBody>
          <a:bodyPr/>
          <a:lstStyle/>
          <a:p>
            <a:fld id="{407F7647-6CBB-4945-B48A-22BF8575EA14}" type="slidenum">
              <a:rPr lang="en-US" smtClean="0"/>
              <a:pPr/>
              <a:t>35</a:t>
            </a:fld>
            <a:endParaRPr lang="en-US"/>
          </a:p>
        </p:txBody>
      </p:sp>
      <p:sp>
        <p:nvSpPr>
          <p:cNvPr id="6" name="Title 5">
            <a:extLst>
              <a:ext uri="{FF2B5EF4-FFF2-40B4-BE49-F238E27FC236}">
                <a16:creationId xmlns:a16="http://schemas.microsoft.com/office/drawing/2014/main" id="{6DFDF4BA-720D-476D-9815-2A8F8D21EB9D}"/>
              </a:ext>
            </a:extLst>
          </p:cNvPr>
          <p:cNvSpPr>
            <a:spLocks noGrp="1"/>
          </p:cNvSpPr>
          <p:nvPr>
            <p:ph type="title"/>
          </p:nvPr>
        </p:nvSpPr>
        <p:spPr/>
        <p:txBody>
          <a:bodyPr/>
          <a:lstStyle/>
          <a:p>
            <a:r>
              <a:rPr lang="en-US">
                <a:latin typeface="Arial"/>
                <a:cs typeface="Arial"/>
              </a:rPr>
              <a:t>Aternity DEM-Q Performance</a:t>
            </a:r>
            <a:endParaRPr lang="en-US"/>
          </a:p>
        </p:txBody>
      </p:sp>
      <p:sp>
        <p:nvSpPr>
          <p:cNvPr id="5" name="TextBox 4">
            <a:extLst>
              <a:ext uri="{FF2B5EF4-FFF2-40B4-BE49-F238E27FC236}">
                <a16:creationId xmlns:a16="http://schemas.microsoft.com/office/drawing/2014/main" id="{077972E4-6C24-45B4-91DF-9DEB6C119B19}"/>
              </a:ext>
            </a:extLst>
          </p:cNvPr>
          <p:cNvSpPr txBox="1"/>
          <p:nvPr/>
        </p:nvSpPr>
        <p:spPr>
          <a:xfrm>
            <a:off x="8491728" y="2816352"/>
            <a:ext cx="332232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7030A0"/>
                </a:solidFill>
                <a:cs typeface="Calibri"/>
              </a:rPr>
              <a:t>Currently, 8.1. We are performing better than 85.9% of all other companies.</a:t>
            </a:r>
          </a:p>
          <a:p>
            <a:pPr marL="285750" indent="-285750">
              <a:buFont typeface="Arial"/>
              <a:buChar char="•"/>
            </a:pPr>
            <a:r>
              <a:rPr lang="en-US" dirty="0">
                <a:solidFill>
                  <a:srgbClr val="7030A0"/>
                </a:solidFill>
                <a:cs typeface="Calibri"/>
              </a:rPr>
              <a:t>Boot Duration average up by 2 seconds from last month.</a:t>
            </a:r>
          </a:p>
          <a:p>
            <a:pPr marL="285750" indent="-285750">
              <a:buFont typeface="Arial"/>
              <a:buChar char="•"/>
            </a:pPr>
            <a:r>
              <a:rPr lang="en-US" dirty="0">
                <a:solidFill>
                  <a:srgbClr val="7030A0"/>
                </a:solidFill>
                <a:cs typeface="Calibri"/>
              </a:rPr>
              <a:t>App UXI increased by 3% from last month due better managing our base app life cycles and expanding </a:t>
            </a:r>
            <a:r>
              <a:rPr lang="en-US" dirty="0" err="1">
                <a:solidFill>
                  <a:srgbClr val="7030A0"/>
                </a:solidFill>
                <a:cs typeface="Calibri"/>
              </a:rPr>
              <a:t>supersedence</a:t>
            </a:r>
            <a:r>
              <a:rPr lang="en-US" dirty="0">
                <a:solidFill>
                  <a:srgbClr val="7030A0"/>
                </a:solidFill>
                <a:cs typeface="Calibri"/>
              </a:rPr>
              <a:t>.</a:t>
            </a:r>
          </a:p>
        </p:txBody>
      </p:sp>
      <p:sp>
        <p:nvSpPr>
          <p:cNvPr id="7" name="Oval 6">
            <a:extLst>
              <a:ext uri="{FF2B5EF4-FFF2-40B4-BE49-F238E27FC236}">
                <a16:creationId xmlns:a16="http://schemas.microsoft.com/office/drawing/2014/main" id="{09EB143C-CA92-C4E2-E5E1-4B31D04CB3A5}"/>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937E6EA-806B-4AA7-A515-0A711F2A03D2}"/>
              </a:ext>
            </a:extLst>
          </p:cNvPr>
          <p:cNvPicPr>
            <a:picLocks noChangeAspect="1"/>
          </p:cNvPicPr>
          <p:nvPr/>
        </p:nvPicPr>
        <p:blipFill>
          <a:blip r:embed="rId2"/>
          <a:stretch>
            <a:fillRect/>
          </a:stretch>
        </p:blipFill>
        <p:spPr>
          <a:xfrm>
            <a:off x="539296" y="1874982"/>
            <a:ext cx="7755726" cy="4132682"/>
          </a:xfrm>
          <a:prstGeom prst="rect">
            <a:avLst/>
          </a:prstGeom>
        </p:spPr>
      </p:pic>
    </p:spTree>
    <p:extLst>
      <p:ext uri="{BB962C8B-B14F-4D97-AF65-F5344CB8AC3E}">
        <p14:creationId xmlns:p14="http://schemas.microsoft.com/office/powerpoint/2010/main" val="587595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1090689810"/>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3,326 incidents were opened during the month, across all groups within SNOW. 23.9% were emails showing a slight increase from February to March.</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2438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795</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58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35</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rose in March to 86.92% (as opposed to 85.08% in February).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4134869838"/>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
        <p:nvSpPr>
          <p:cNvPr id="8" name="Oval 7">
            <a:extLst>
              <a:ext uri="{FF2B5EF4-FFF2-40B4-BE49-F238E27FC236}">
                <a16:creationId xmlns:a16="http://schemas.microsoft.com/office/drawing/2014/main" id="{97271EF1-119A-7FE3-10EB-9FB791CDB32C}"/>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Incidents opened by week trended upward throughout the month.</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percentage of incidents resolved the same day that they were opened continued to trend upward in March. </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pic>
        <p:nvPicPr>
          <p:cNvPr id="6" name="Picture 5" descr="Chart, line chart&#10;&#10;Description automatically generated">
            <a:extLst>
              <a:ext uri="{FF2B5EF4-FFF2-40B4-BE49-F238E27FC236}">
                <a16:creationId xmlns:a16="http://schemas.microsoft.com/office/drawing/2014/main" id="{36605E09-5DFA-4F4F-BF48-BBF043205993}"/>
              </a:ext>
            </a:extLst>
          </p:cNvPr>
          <p:cNvPicPr>
            <a:picLocks noChangeAspect="1"/>
          </p:cNvPicPr>
          <p:nvPr/>
        </p:nvPicPr>
        <p:blipFill>
          <a:blip r:embed="rId3"/>
          <a:stretch>
            <a:fillRect/>
          </a:stretch>
        </p:blipFill>
        <p:spPr>
          <a:xfrm>
            <a:off x="-2" y="1902268"/>
            <a:ext cx="7699112" cy="1967881"/>
          </a:xfrm>
          <a:prstGeom prst="rect">
            <a:avLst/>
          </a:prstGeom>
        </p:spPr>
      </p:pic>
      <p:pic>
        <p:nvPicPr>
          <p:cNvPr id="13" name="Picture 12" descr="Chart, line chart&#10;&#10;Description automatically generated">
            <a:extLst>
              <a:ext uri="{FF2B5EF4-FFF2-40B4-BE49-F238E27FC236}">
                <a16:creationId xmlns:a16="http://schemas.microsoft.com/office/drawing/2014/main" id="{B5D84B73-414D-4A3C-B8B5-7E15517B3805}"/>
              </a:ext>
            </a:extLst>
          </p:cNvPr>
          <p:cNvPicPr>
            <a:picLocks noChangeAspect="1"/>
          </p:cNvPicPr>
          <p:nvPr/>
        </p:nvPicPr>
        <p:blipFill>
          <a:blip r:embed="rId4"/>
          <a:stretch>
            <a:fillRect/>
          </a:stretch>
        </p:blipFill>
        <p:spPr>
          <a:xfrm>
            <a:off x="-1" y="4624836"/>
            <a:ext cx="7699111" cy="1967880"/>
          </a:xfrm>
          <a:prstGeom prst="rect">
            <a:avLst/>
          </a:prstGeom>
        </p:spPr>
      </p:pic>
      <p:sp>
        <p:nvSpPr>
          <p:cNvPr id="10" name="Oval 9">
            <a:extLst>
              <a:ext uri="{FF2B5EF4-FFF2-40B4-BE49-F238E27FC236}">
                <a16:creationId xmlns:a16="http://schemas.microsoft.com/office/drawing/2014/main" id="{6D70B8F1-66E6-E6B9-5570-7D18D267B2E0}"/>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8" name="TextBox 7">
            <a:extLst>
              <a:ext uri="{FF2B5EF4-FFF2-40B4-BE49-F238E27FC236}">
                <a16:creationId xmlns:a16="http://schemas.microsoft.com/office/drawing/2014/main" id="{4FFF96BF-F627-42C7-9D70-8302753FFFC9}"/>
              </a:ext>
            </a:extLst>
          </p:cNvPr>
          <p:cNvSpPr txBox="1"/>
          <p:nvPr/>
        </p:nvSpPr>
        <p:spPr>
          <a:xfrm>
            <a:off x="321906" y="5506232"/>
            <a:ext cx="11386039"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Backlog growth across all teams trended downward in March.</a:t>
            </a:r>
            <a:r>
              <a:rPr lang="en-US" sz="1600" dirty="0">
                <a:solidFill>
                  <a:srgbClr val="7030A0"/>
                </a:solidFill>
                <a:highlight>
                  <a:srgbClr val="FFFF00"/>
                </a:highlight>
                <a:latin typeface="Arial" panose="020B0604020202020204" pitchFamily="34" charset="0"/>
                <a:cs typeface="Arial" panose="020B0604020202020204" pitchFamily="34" charset="0"/>
              </a:rPr>
              <a:t> </a:t>
            </a:r>
          </a:p>
        </p:txBody>
      </p:sp>
      <p:pic>
        <p:nvPicPr>
          <p:cNvPr id="5" name="Picture 4" descr="Chart, waterfall chart&#10;&#10;Description automatically generated">
            <a:extLst>
              <a:ext uri="{FF2B5EF4-FFF2-40B4-BE49-F238E27FC236}">
                <a16:creationId xmlns:a16="http://schemas.microsoft.com/office/drawing/2014/main" id="{0E71918E-DB84-4DC9-8B88-63E9248BC09D}"/>
              </a:ext>
            </a:extLst>
          </p:cNvPr>
          <p:cNvPicPr>
            <a:picLocks noChangeAspect="1"/>
          </p:cNvPicPr>
          <p:nvPr/>
        </p:nvPicPr>
        <p:blipFill>
          <a:blip r:embed="rId3"/>
          <a:stretch>
            <a:fillRect/>
          </a:stretch>
        </p:blipFill>
        <p:spPr>
          <a:xfrm>
            <a:off x="0" y="1962913"/>
            <a:ext cx="12192000" cy="3473049"/>
          </a:xfrm>
          <a:prstGeom prst="rect">
            <a:avLst/>
          </a:prstGeom>
        </p:spPr>
      </p:pic>
      <p:sp>
        <p:nvSpPr>
          <p:cNvPr id="9" name="Oval 8">
            <a:extLst>
              <a:ext uri="{FF2B5EF4-FFF2-40B4-BE49-F238E27FC236}">
                <a16:creationId xmlns:a16="http://schemas.microsoft.com/office/drawing/2014/main" id="{E6E9F558-BE86-006C-979F-58EE48FD658E}"/>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March, the average age of open incidents rose.</a:t>
            </a:r>
          </a:p>
        </p:txBody>
      </p:sp>
      <p:pic>
        <p:nvPicPr>
          <p:cNvPr id="10" name="Picture 9" descr="Chart, line chart&#10;&#10;Description automatically generated">
            <a:extLst>
              <a:ext uri="{FF2B5EF4-FFF2-40B4-BE49-F238E27FC236}">
                <a16:creationId xmlns:a16="http://schemas.microsoft.com/office/drawing/2014/main" id="{C45037BB-6152-4431-BD86-781F5AB5D2CC}"/>
              </a:ext>
            </a:extLst>
          </p:cNvPr>
          <p:cNvPicPr>
            <a:picLocks noChangeAspect="1"/>
          </p:cNvPicPr>
          <p:nvPr/>
        </p:nvPicPr>
        <p:blipFill>
          <a:blip r:embed="rId3"/>
          <a:stretch>
            <a:fillRect/>
          </a:stretch>
        </p:blipFill>
        <p:spPr>
          <a:xfrm>
            <a:off x="-2286" y="1878478"/>
            <a:ext cx="12192000" cy="3352481"/>
          </a:xfrm>
          <a:prstGeom prst="rect">
            <a:avLst/>
          </a:prstGeom>
        </p:spPr>
      </p:pic>
      <p:sp>
        <p:nvSpPr>
          <p:cNvPr id="8" name="Oval 7">
            <a:extLst>
              <a:ext uri="{FF2B5EF4-FFF2-40B4-BE49-F238E27FC236}">
                <a16:creationId xmlns:a16="http://schemas.microsoft.com/office/drawing/2014/main" id="{4C04DE0F-5EB4-6CA7-4865-BCBF9EAB1303}"/>
              </a:ext>
            </a:extLst>
          </p:cNvPr>
          <p:cNvSpPr/>
          <p:nvPr/>
        </p:nvSpPr>
        <p:spPr>
          <a:xfrm>
            <a:off x="237506" y="178130"/>
            <a:ext cx="344385" cy="30875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5" name="Picture 4" descr="Chart, bar chart&#10;&#10;Description automatically generated">
            <a:extLst>
              <a:ext uri="{FF2B5EF4-FFF2-40B4-BE49-F238E27FC236}">
                <a16:creationId xmlns:a16="http://schemas.microsoft.com/office/drawing/2014/main" id="{C42A30B8-4763-133F-5952-11A7DBAA23D0}"/>
              </a:ext>
            </a:extLst>
          </p:cNvPr>
          <p:cNvPicPr>
            <a:picLocks noChangeAspect="1"/>
          </p:cNvPicPr>
          <p:nvPr/>
        </p:nvPicPr>
        <p:blipFill>
          <a:blip r:embed="rId2"/>
          <a:stretch>
            <a:fillRect/>
          </a:stretch>
        </p:blipFill>
        <p:spPr>
          <a:xfrm>
            <a:off x="511383" y="2346617"/>
            <a:ext cx="11169233" cy="3553221"/>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9898</TotalTime>
  <Words>2747</Words>
  <Application>Microsoft Office PowerPoint</Application>
  <PresentationFormat>Widescreen</PresentationFormat>
  <Paragraphs>403</Paragraphs>
  <Slides>36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Endpoints Operations</vt:lpstr>
      <vt:lpstr>Executive Summary</vt:lpstr>
      <vt:lpstr>PowerPoint Presentation</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Incident Statistics </vt:lpstr>
      <vt:lpstr>2021 Service Desk SLA Statistics</vt:lpstr>
      <vt:lpstr>Knowledge Statistics </vt:lpstr>
      <vt:lpstr>Update &amp; Reminder Highlights </vt:lpstr>
      <vt:lpstr>Initiatives, Areas of Improvement, &amp; Feedback</vt:lpstr>
      <vt:lpstr> Technology Operations </vt:lpstr>
      <vt:lpstr>Escalation Status </vt:lpstr>
      <vt:lpstr>Escalation Baselines </vt:lpstr>
      <vt:lpstr>Escalation Statistics </vt:lpstr>
      <vt:lpstr>Endpoint Engineering</vt:lpstr>
      <vt:lpstr>Endpoint Analytics</vt:lpstr>
      <vt:lpstr>Endpoint Model Inventory </vt:lpstr>
      <vt:lpstr>Endpoint Model Performance </vt:lpstr>
      <vt:lpstr>Aternity DEM-Q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Doss, Randy R. (IT)</cp:lastModifiedBy>
  <cp:revision>41</cp:revision>
  <dcterms:created xsi:type="dcterms:W3CDTF">2021-04-29T18:29:43Z</dcterms:created>
  <dcterms:modified xsi:type="dcterms:W3CDTF">2022-06-13T12:55:36Z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