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9.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0.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1.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2.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3.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4.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17.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sldIdLst>
    <p:sldId id="438" r:id="rId2"/>
    <p:sldId id="1528" r:id="rId3"/>
    <p:sldId id="1464" r:id="rId4"/>
    <p:sldId id="1537" r:id="rId5"/>
    <p:sldId id="1497" r:id="rId6"/>
    <p:sldId id="1514" r:id="rId7"/>
    <p:sldId id="1519" r:id="rId8"/>
    <p:sldId id="1526" r:id="rId9"/>
    <p:sldId id="1520" r:id="rId10"/>
    <p:sldId id="1521" r:id="rId11"/>
    <p:sldId id="1511" r:id="rId12"/>
    <p:sldId id="1522" r:id="rId13"/>
    <p:sldId id="1523" r:id="rId14"/>
    <p:sldId id="1525" r:id="rId15"/>
    <p:sldId id="1532" r:id="rId16"/>
    <p:sldId id="1502" r:id="rId17"/>
    <p:sldId id="1518" r:id="rId18"/>
    <p:sldId id="1466" r:id="rId19"/>
    <p:sldId id="1495" r:id="rId20"/>
    <p:sldId id="1496" r:id="rId21"/>
    <p:sldId id="1534" r:id="rId22"/>
    <p:sldId id="1527" r:id="rId23"/>
    <p:sldId id="1535" r:id="rId24"/>
    <p:sldId id="1499" r:id="rId25"/>
    <p:sldId id="1536" r:id="rId26"/>
    <p:sldId id="1531" r:id="rId27"/>
    <p:sldId id="1500" r:id="rId28"/>
    <p:sldId id="1530" r:id="rId29"/>
    <p:sldId id="1503" r:id="rId30"/>
    <p:sldId id="1540" r:id="rId31"/>
    <p:sldId id="1501" r:id="rId32"/>
    <p:sldId id="1542" r:id="rId33"/>
    <p:sldId id="1548" r:id="rId34"/>
    <p:sldId id="1547" r:id="rId35"/>
    <p:sldId id="1546" r:id="rId36"/>
    <p:sldId id="26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ble, Keith (IT)" initials="NK(" lastIdx="2" clrIdx="0">
    <p:extLst>
      <p:ext uri="{19B8F6BF-5375-455C-9EA6-DF929625EA0E}">
        <p15:presenceInfo xmlns:p15="http://schemas.microsoft.com/office/powerpoint/2012/main" userId="S::NobleK@jacksonlewis.com::693b87e5-2de0-43c1-b3ce-396dda00be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58D5A2-AF76-416F-8B61-A798F03297E8}" v="39" dt="2022-06-13T14:00:51.2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33"/>
    <p:restoredTop sz="84218" autoAdjust="0"/>
  </p:normalViewPr>
  <p:slideViewPr>
    <p:cSldViewPr snapToGrid="0">
      <p:cViewPr>
        <p:scale>
          <a:sx n="100" d="100"/>
          <a:sy n="100" d="100"/>
        </p:scale>
        <p:origin x="221" y="-691"/>
      </p:cViewPr>
      <p:guideLst/>
    </p:cSldViewPr>
  </p:slideViewPr>
  <p:outlineViewPr>
    <p:cViewPr>
      <p:scale>
        <a:sx n="33" d="100"/>
        <a:sy n="33" d="100"/>
      </p:scale>
      <p:origin x="0" y="-440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ss, Randy R. (IT)" userId="c0219d6d-cb86-482b-ae89-bc001c521ac1" providerId="ADAL" clId="{1C58D5A2-AF76-416F-8B61-A798F03297E8}"/>
    <pc:docChg chg="custSel modSld">
      <pc:chgData name="Doss, Randy R. (IT)" userId="c0219d6d-cb86-482b-ae89-bc001c521ac1" providerId="ADAL" clId="{1C58D5A2-AF76-416F-8B61-A798F03297E8}" dt="2022-06-13T14:51:40.092" v="1436" actId="207"/>
      <pc:docMkLst>
        <pc:docMk/>
      </pc:docMkLst>
      <pc:sldChg chg="addSp delSp modSp mod">
        <pc:chgData name="Doss, Randy R. (IT)" userId="c0219d6d-cb86-482b-ae89-bc001c521ac1" providerId="ADAL" clId="{1C58D5A2-AF76-416F-8B61-A798F03297E8}" dt="2022-06-13T14:51:40.092" v="1436" actId="207"/>
        <pc:sldMkLst>
          <pc:docMk/>
          <pc:sldMk cId="899223553" sldId="1542"/>
        </pc:sldMkLst>
        <pc:spChg chg="mod">
          <ac:chgData name="Doss, Randy R. (IT)" userId="c0219d6d-cb86-482b-ae89-bc001c521ac1" providerId="ADAL" clId="{1C58D5A2-AF76-416F-8B61-A798F03297E8}" dt="2022-06-13T14:51:40.092" v="1436" actId="207"/>
          <ac:spMkLst>
            <pc:docMk/>
            <pc:sldMk cId="899223553" sldId="1542"/>
            <ac:spMk id="10" creationId="{B994EDEB-F2BE-4DD3-993C-52E72FA14CC4}"/>
          </ac:spMkLst>
        </pc:spChg>
        <pc:graphicFrameChg chg="add mod">
          <ac:chgData name="Doss, Randy R. (IT)" userId="c0219d6d-cb86-482b-ae89-bc001c521ac1" providerId="ADAL" clId="{1C58D5A2-AF76-416F-8B61-A798F03297E8}" dt="2022-06-13T13:41:31.453" v="657" actId="20577"/>
          <ac:graphicFrameMkLst>
            <pc:docMk/>
            <pc:sldMk cId="899223553" sldId="1542"/>
            <ac:graphicFrameMk id="8" creationId="{740C9173-EE67-45DB-A118-08DFB28A51B6}"/>
          </ac:graphicFrameMkLst>
        </pc:graphicFrameChg>
        <pc:graphicFrameChg chg="del">
          <ac:chgData name="Doss, Randy R. (IT)" userId="c0219d6d-cb86-482b-ae89-bc001c521ac1" providerId="ADAL" clId="{1C58D5A2-AF76-416F-8B61-A798F03297E8}" dt="2022-06-13T13:40:15.370" v="641" actId="478"/>
          <ac:graphicFrameMkLst>
            <pc:docMk/>
            <pc:sldMk cId="899223553" sldId="1542"/>
            <ac:graphicFrameMk id="9" creationId="{B0A17351-296A-4801-B180-856698EE0352}"/>
          </ac:graphicFrameMkLst>
        </pc:graphicFrameChg>
      </pc:sldChg>
      <pc:sldChg chg="addSp delSp modSp mod">
        <pc:chgData name="Doss, Randy R. (IT)" userId="c0219d6d-cb86-482b-ae89-bc001c521ac1" providerId="ADAL" clId="{1C58D5A2-AF76-416F-8B61-A798F03297E8}" dt="2022-06-13T13:14:48.087" v="36" actId="1076"/>
        <pc:sldMkLst>
          <pc:docMk/>
          <pc:sldMk cId="587595109" sldId="1546"/>
        </pc:sldMkLst>
        <pc:spChg chg="mod">
          <ac:chgData name="Doss, Randy R. (IT)" userId="c0219d6d-cb86-482b-ae89-bc001c521ac1" providerId="ADAL" clId="{1C58D5A2-AF76-416F-8B61-A798F03297E8}" dt="2022-06-13T13:14:16.044" v="30" actId="207"/>
          <ac:spMkLst>
            <pc:docMk/>
            <pc:sldMk cId="587595109" sldId="1546"/>
            <ac:spMk id="5" creationId="{077972E4-6C24-45B4-91DF-9DEB6C119B19}"/>
          </ac:spMkLst>
        </pc:spChg>
        <pc:picChg chg="del mod">
          <ac:chgData name="Doss, Randy R. (IT)" userId="c0219d6d-cb86-482b-ae89-bc001c521ac1" providerId="ADAL" clId="{1C58D5A2-AF76-416F-8B61-A798F03297E8}" dt="2022-06-13T13:12:47.178" v="9" actId="478"/>
          <ac:picMkLst>
            <pc:docMk/>
            <pc:sldMk cId="587595109" sldId="1546"/>
            <ac:picMk id="8" creationId="{F937E6EA-806B-4AA7-A515-0A711F2A03D2}"/>
          </ac:picMkLst>
        </pc:picChg>
        <pc:picChg chg="add mod">
          <ac:chgData name="Doss, Randy R. (IT)" userId="c0219d6d-cb86-482b-ae89-bc001c521ac1" providerId="ADAL" clId="{1C58D5A2-AF76-416F-8B61-A798F03297E8}" dt="2022-06-13T13:14:48.087" v="36" actId="1076"/>
          <ac:picMkLst>
            <pc:docMk/>
            <pc:sldMk cId="587595109" sldId="1546"/>
            <ac:picMk id="9" creationId="{FD67C737-F4C3-49EF-BD9D-C924FB064FE3}"/>
          </ac:picMkLst>
        </pc:picChg>
      </pc:sldChg>
      <pc:sldChg chg="addSp delSp modSp mod">
        <pc:chgData name="Doss, Randy R. (IT)" userId="c0219d6d-cb86-482b-ae89-bc001c521ac1" providerId="ADAL" clId="{1C58D5A2-AF76-416F-8B61-A798F03297E8}" dt="2022-06-13T14:51:13.072" v="1433" actId="207"/>
        <pc:sldMkLst>
          <pc:docMk/>
          <pc:sldMk cId="2576177492" sldId="1547"/>
        </pc:sldMkLst>
        <pc:spChg chg="del">
          <ac:chgData name="Doss, Randy R. (IT)" userId="c0219d6d-cb86-482b-ae89-bc001c521ac1" providerId="ADAL" clId="{1C58D5A2-AF76-416F-8B61-A798F03297E8}" dt="2022-06-13T13:21:13.488" v="41" actId="478"/>
          <ac:spMkLst>
            <pc:docMk/>
            <pc:sldMk cId="2576177492" sldId="1547"/>
            <ac:spMk id="6" creationId="{A7822DF7-E411-43F6-8128-528FA6BEA18E}"/>
          </ac:spMkLst>
        </pc:spChg>
        <pc:spChg chg="mod">
          <ac:chgData name="Doss, Randy R. (IT)" userId="c0219d6d-cb86-482b-ae89-bc001c521ac1" providerId="ADAL" clId="{1C58D5A2-AF76-416F-8B61-A798F03297E8}" dt="2022-06-13T14:51:13.072" v="1433" actId="207"/>
          <ac:spMkLst>
            <pc:docMk/>
            <pc:sldMk cId="2576177492" sldId="1547"/>
            <ac:spMk id="7" creationId="{927EA9A4-D105-4928-B690-64C98AF83C20}"/>
          </ac:spMkLst>
        </pc:spChg>
        <pc:graphicFrameChg chg="del">
          <ac:chgData name="Doss, Randy R. (IT)" userId="c0219d6d-cb86-482b-ae89-bc001c521ac1" providerId="ADAL" clId="{1C58D5A2-AF76-416F-8B61-A798F03297E8}" dt="2022-06-13T13:21:01.399" v="37" actId="478"/>
          <ac:graphicFrameMkLst>
            <pc:docMk/>
            <pc:sldMk cId="2576177492" sldId="1547"/>
            <ac:graphicFrameMk id="11" creationId="{63C8BA9A-6D91-48FC-AAE6-210118BC63E3}"/>
          </ac:graphicFrameMkLst>
        </pc:graphicFrameChg>
        <pc:graphicFrameChg chg="add del mod">
          <ac:chgData name="Doss, Randy R. (IT)" userId="c0219d6d-cb86-482b-ae89-bc001c521ac1" providerId="ADAL" clId="{1C58D5A2-AF76-416F-8B61-A798F03297E8}" dt="2022-06-13T13:21:48.165" v="42" actId="478"/>
          <ac:graphicFrameMkLst>
            <pc:docMk/>
            <pc:sldMk cId="2576177492" sldId="1547"/>
            <ac:graphicFrameMk id="12" creationId="{42FCFE64-5EAF-4FA5-BFDD-1161EB42F495}"/>
          </ac:graphicFrameMkLst>
        </pc:graphicFrameChg>
        <pc:graphicFrameChg chg="add mod">
          <ac:chgData name="Doss, Randy R. (IT)" userId="c0219d6d-cb86-482b-ae89-bc001c521ac1" providerId="ADAL" clId="{1C58D5A2-AF76-416F-8B61-A798F03297E8}" dt="2022-06-13T13:39:28.770" v="634" actId="20577"/>
          <ac:graphicFrameMkLst>
            <pc:docMk/>
            <pc:sldMk cId="2576177492" sldId="1547"/>
            <ac:graphicFrameMk id="13" creationId="{E6D8B6E4-200D-4B61-9EE0-AA1ECDE72E8F}"/>
          </ac:graphicFrameMkLst>
        </pc:graphicFrameChg>
      </pc:sldChg>
      <pc:sldChg chg="addSp delSp modSp mod">
        <pc:chgData name="Doss, Randy R. (IT)" userId="c0219d6d-cb86-482b-ae89-bc001c521ac1" providerId="ADAL" clId="{1C58D5A2-AF76-416F-8B61-A798F03297E8}" dt="2022-06-13T14:51:30.999" v="1434" actId="207"/>
        <pc:sldMkLst>
          <pc:docMk/>
          <pc:sldMk cId="2858021380" sldId="1548"/>
        </pc:sldMkLst>
        <pc:spChg chg="mod">
          <ac:chgData name="Doss, Randy R. (IT)" userId="c0219d6d-cb86-482b-ae89-bc001c521ac1" providerId="ADAL" clId="{1C58D5A2-AF76-416F-8B61-A798F03297E8}" dt="2022-06-13T14:51:30.999" v="1434" actId="207"/>
          <ac:spMkLst>
            <pc:docMk/>
            <pc:sldMk cId="2858021380" sldId="1548"/>
            <ac:spMk id="6" creationId="{35D000BB-8D78-4B1E-9190-BE6B7DC58CF4}"/>
          </ac:spMkLst>
        </pc:spChg>
        <pc:graphicFrameChg chg="add mod">
          <ac:chgData name="Doss, Randy R. (IT)" userId="c0219d6d-cb86-482b-ae89-bc001c521ac1" providerId="ADAL" clId="{1C58D5A2-AF76-416F-8B61-A798F03297E8}" dt="2022-06-13T14:00:51.242" v="1432" actId="20577"/>
          <ac:graphicFrameMkLst>
            <pc:docMk/>
            <pc:sldMk cId="2858021380" sldId="1548"/>
            <ac:graphicFrameMk id="8" creationId="{4F87CCE0-A953-4EF9-ABF6-2D5A0979B564}"/>
          </ac:graphicFrameMkLst>
        </pc:graphicFrameChg>
        <pc:picChg chg="del">
          <ac:chgData name="Doss, Randy R. (IT)" userId="c0219d6d-cb86-482b-ae89-bc001c521ac1" providerId="ADAL" clId="{1C58D5A2-AF76-416F-8B61-A798F03297E8}" dt="2022-06-13T13:39:47.591" v="635" actId="478"/>
          <ac:picMkLst>
            <pc:docMk/>
            <pc:sldMk cId="2858021380" sldId="1548"/>
            <ac:picMk id="5" creationId="{A4462099-258F-4DC1-AE64-BA0DBD942B14}"/>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dossr\AppData\Local\Temp\Temp1_ModelPerformanceReport_2022-06-13T12_25_52.418Z.csv.zip\EAStartupPerfModelPerformance_897a7caf-119b-4849-98b8-87d7eb15ae9c.csv"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dossr\OneDrive%20-%20Jackson%20Lewis%20P.C\Documents\Endpoint%20Analytics\May2022\EAStartupPerfModelPerformance_d2fb5ca3-a5ad-4e31-ab93-05dbdd676720.csv" TargetMode="External"/><Relationship Id="rId2" Type="http://schemas.microsoft.com/office/2011/relationships/chartColorStyle" Target="colors21.xml"/><Relationship Id="rId1" Type="http://schemas.microsoft.com/office/2011/relationships/chartStyle" Target="style2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Incidents opened per month, </a:t>
            </a:r>
            <a:r>
              <a:rPr lang="en-US" baseline="0">
                <a:solidFill>
                  <a:srgbClr val="7030A0"/>
                </a:solidFill>
              </a:rPr>
              <a:t>by Source</a:t>
            </a:r>
          </a:p>
        </c:rich>
      </c:tx>
      <c:layout>
        <c:manualLayout>
          <c:xMode val="edge"/>
          <c:yMode val="edge"/>
          <c:x val="0.18824674456487905"/>
          <c:y val="3.569768783055754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Phone</c:v>
                </c:pt>
              </c:strCache>
            </c:strRef>
          </c:tx>
          <c:spPr>
            <a:solidFill>
              <a:schemeClr val="accent1"/>
            </a:solidFill>
            <a:ln>
              <a:noFill/>
            </a:ln>
            <a:effectLst/>
          </c:spPr>
          <c:invertIfNegative val="0"/>
          <c:cat>
            <c:strRef>
              <c:f>Sheet1!$A$2:$A$4</c:f>
              <c:strCache>
                <c:ptCount val="3"/>
                <c:pt idx="0">
                  <c:v>January</c:v>
                </c:pt>
                <c:pt idx="1">
                  <c:v>February</c:v>
                </c:pt>
                <c:pt idx="2">
                  <c:v>March</c:v>
                </c:pt>
              </c:strCache>
            </c:strRef>
          </c:cat>
          <c:val>
            <c:numRef>
              <c:f>Sheet1!$B$2:$B$4</c:f>
              <c:numCache>
                <c:formatCode>General</c:formatCode>
                <c:ptCount val="3"/>
                <c:pt idx="0">
                  <c:v>2733</c:v>
                </c:pt>
                <c:pt idx="1">
                  <c:v>2135</c:v>
                </c:pt>
                <c:pt idx="2">
                  <c:v>2438</c:v>
                </c:pt>
              </c:numCache>
            </c:numRef>
          </c:val>
          <c:extLst>
            <c:ext xmlns:c16="http://schemas.microsoft.com/office/drawing/2014/chart" uri="{C3380CC4-5D6E-409C-BE32-E72D297353CC}">
              <c16:uniqueId val="{00000000-2613-447E-A06A-8A1F041D8066}"/>
            </c:ext>
          </c:extLst>
        </c:ser>
        <c:ser>
          <c:idx val="1"/>
          <c:order val="1"/>
          <c:tx>
            <c:strRef>
              <c:f>Sheet1!$C$1</c:f>
              <c:strCache>
                <c:ptCount val="1"/>
                <c:pt idx="0">
                  <c:v>Email</c:v>
                </c:pt>
              </c:strCache>
            </c:strRef>
          </c:tx>
          <c:spPr>
            <a:solidFill>
              <a:schemeClr val="accent2"/>
            </a:solidFill>
            <a:ln>
              <a:noFill/>
            </a:ln>
            <a:effectLst/>
          </c:spPr>
          <c:invertIfNegative val="0"/>
          <c:cat>
            <c:strRef>
              <c:f>Sheet1!$A$2:$A$4</c:f>
              <c:strCache>
                <c:ptCount val="3"/>
                <c:pt idx="0">
                  <c:v>January</c:v>
                </c:pt>
                <c:pt idx="1">
                  <c:v>February</c:v>
                </c:pt>
                <c:pt idx="2">
                  <c:v>March</c:v>
                </c:pt>
              </c:strCache>
            </c:strRef>
          </c:cat>
          <c:val>
            <c:numRef>
              <c:f>Sheet1!$C$2:$C$4</c:f>
              <c:numCache>
                <c:formatCode>General</c:formatCode>
                <c:ptCount val="3"/>
                <c:pt idx="0">
                  <c:v>859</c:v>
                </c:pt>
                <c:pt idx="1">
                  <c:v>550</c:v>
                </c:pt>
                <c:pt idx="2">
                  <c:v>795</c:v>
                </c:pt>
              </c:numCache>
            </c:numRef>
          </c:val>
          <c:extLst>
            <c:ext xmlns:c16="http://schemas.microsoft.com/office/drawing/2014/chart" uri="{C3380CC4-5D6E-409C-BE32-E72D297353CC}">
              <c16:uniqueId val="{00000001-2613-447E-A06A-8A1F041D8066}"/>
            </c:ext>
          </c:extLst>
        </c:ser>
        <c:ser>
          <c:idx val="2"/>
          <c:order val="2"/>
          <c:tx>
            <c:strRef>
              <c:f>Sheet1!$D$1</c:f>
              <c:strCache>
                <c:ptCount val="1"/>
                <c:pt idx="0">
                  <c:v>Self-Service</c:v>
                </c:pt>
              </c:strCache>
            </c:strRef>
          </c:tx>
          <c:spPr>
            <a:solidFill>
              <a:schemeClr val="accent3"/>
            </a:solidFill>
            <a:ln>
              <a:noFill/>
            </a:ln>
            <a:effectLst/>
          </c:spPr>
          <c:invertIfNegative val="0"/>
          <c:cat>
            <c:strRef>
              <c:f>Sheet1!$A$2:$A$4</c:f>
              <c:strCache>
                <c:ptCount val="3"/>
                <c:pt idx="0">
                  <c:v>January</c:v>
                </c:pt>
                <c:pt idx="1">
                  <c:v>February</c:v>
                </c:pt>
                <c:pt idx="2">
                  <c:v>March</c:v>
                </c:pt>
              </c:strCache>
            </c:strRef>
          </c:cat>
          <c:val>
            <c:numRef>
              <c:f>Sheet1!$D$2:$D$4</c:f>
              <c:numCache>
                <c:formatCode>General</c:formatCode>
                <c:ptCount val="3"/>
                <c:pt idx="0">
                  <c:v>60</c:v>
                </c:pt>
                <c:pt idx="1">
                  <c:v>61</c:v>
                </c:pt>
                <c:pt idx="2">
                  <c:v>58</c:v>
                </c:pt>
              </c:numCache>
            </c:numRef>
          </c:val>
          <c:extLst>
            <c:ext xmlns:c16="http://schemas.microsoft.com/office/drawing/2014/chart" uri="{C3380CC4-5D6E-409C-BE32-E72D297353CC}">
              <c16:uniqueId val="{00000002-2613-447E-A06A-8A1F041D8066}"/>
            </c:ext>
          </c:extLst>
        </c:ser>
        <c:ser>
          <c:idx val="3"/>
          <c:order val="3"/>
          <c:tx>
            <c:strRef>
              <c:f>Sheet1!$E$1</c:f>
              <c:strCache>
                <c:ptCount val="1"/>
                <c:pt idx="0">
                  <c:v>Walk-in</c:v>
                </c:pt>
              </c:strCache>
            </c:strRef>
          </c:tx>
          <c:spPr>
            <a:solidFill>
              <a:schemeClr val="accent4"/>
            </a:solidFill>
            <a:ln>
              <a:noFill/>
            </a:ln>
            <a:effectLst/>
          </c:spPr>
          <c:invertIfNegative val="0"/>
          <c:cat>
            <c:strRef>
              <c:f>Sheet1!$A$2:$A$4</c:f>
              <c:strCache>
                <c:ptCount val="3"/>
                <c:pt idx="0">
                  <c:v>January</c:v>
                </c:pt>
                <c:pt idx="1">
                  <c:v>February</c:v>
                </c:pt>
                <c:pt idx="2">
                  <c:v>March</c:v>
                </c:pt>
              </c:strCache>
            </c:strRef>
          </c:cat>
          <c:val>
            <c:numRef>
              <c:f>Sheet1!$E$2:$E$4</c:f>
              <c:numCache>
                <c:formatCode>General</c:formatCode>
                <c:ptCount val="3"/>
                <c:pt idx="0">
                  <c:v>8</c:v>
                </c:pt>
                <c:pt idx="1">
                  <c:v>27</c:v>
                </c:pt>
                <c:pt idx="2">
                  <c:v>35</c:v>
                </c:pt>
              </c:numCache>
            </c:numRef>
          </c:val>
          <c:extLst>
            <c:ext xmlns:c16="http://schemas.microsoft.com/office/drawing/2014/chart" uri="{C3380CC4-5D6E-409C-BE32-E72D297353CC}">
              <c16:uniqueId val="{00000004-2613-447E-A06A-8A1F041D8066}"/>
            </c:ext>
          </c:extLst>
        </c:ser>
        <c:ser>
          <c:idx val="4"/>
          <c:order val="4"/>
          <c:tx>
            <c:strRef>
              <c:f>Sheet1!$F$1</c:f>
              <c:strCache>
                <c:ptCount val="1"/>
                <c:pt idx="0">
                  <c:v>Chat</c:v>
                </c:pt>
              </c:strCache>
            </c:strRef>
          </c:tx>
          <c:spPr>
            <a:solidFill>
              <a:schemeClr val="accent5"/>
            </a:solidFill>
            <a:ln>
              <a:noFill/>
            </a:ln>
            <a:effectLst/>
          </c:spPr>
          <c:invertIfNegative val="0"/>
          <c:cat>
            <c:strRef>
              <c:f>Sheet1!$A$2:$A$4</c:f>
              <c:strCache>
                <c:ptCount val="3"/>
                <c:pt idx="0">
                  <c:v>January</c:v>
                </c:pt>
                <c:pt idx="1">
                  <c:v>February</c:v>
                </c:pt>
                <c:pt idx="2">
                  <c:v>March</c:v>
                </c:pt>
              </c:strCache>
            </c:strRef>
          </c:cat>
          <c:val>
            <c:numRef>
              <c:f>Sheet1!$F$2:$F$4</c:f>
              <c:numCache>
                <c:formatCode>General</c:formatCode>
                <c:ptCount val="3"/>
                <c:pt idx="0">
                  <c:v>0</c:v>
                </c:pt>
                <c:pt idx="1">
                  <c:v>0</c:v>
                </c:pt>
                <c:pt idx="2">
                  <c:v>0</c:v>
                </c:pt>
              </c:numCache>
            </c:numRef>
          </c:val>
          <c:extLst>
            <c:ext xmlns:c16="http://schemas.microsoft.com/office/drawing/2014/chart" uri="{C3380CC4-5D6E-409C-BE32-E72D297353CC}">
              <c16:uniqueId val="{00000005-2613-447E-A06A-8A1F041D8066}"/>
            </c:ext>
          </c:extLst>
        </c:ser>
        <c:dLbls>
          <c:showLegendKey val="0"/>
          <c:showVal val="0"/>
          <c:showCatName val="0"/>
          <c:showSerName val="0"/>
          <c:showPercent val="0"/>
          <c:showBubbleSize val="0"/>
        </c:dLbls>
        <c:gapWidth val="150"/>
        <c:overlap val="100"/>
        <c:axId val="1934353728"/>
        <c:axId val="1928843536"/>
      </c:barChart>
      <c:catAx>
        <c:axId val="193435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8843536"/>
        <c:crosses val="autoZero"/>
        <c:auto val="1"/>
        <c:lblAlgn val="ctr"/>
        <c:lblOffset val="100"/>
        <c:noMultiLvlLbl val="0"/>
      </c:catAx>
      <c:valAx>
        <c:axId val="1928843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4353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Calls</a:t>
            </a:r>
            <a:r>
              <a:rPr lang="en-US" baseline="0">
                <a:solidFill>
                  <a:srgbClr val="7030A0"/>
                </a:solidFill>
              </a:rPr>
              <a:t> Handled within 30, 60, and 90 seconds</a:t>
            </a:r>
            <a:endParaRPr lang="en-US">
              <a:solidFill>
                <a:srgbClr val="7030A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&lt;30 seconds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Sheet1!$A$2:$A$4</c:f>
              <c:strCache>
                <c:ptCount val="3"/>
                <c:pt idx="0">
                  <c:v>January</c:v>
                </c:pt>
                <c:pt idx="1">
                  <c:v>February</c:v>
                </c:pt>
                <c:pt idx="2">
                  <c:v>March</c:v>
                </c:pt>
              </c:strCache>
            </c:strRef>
          </c:cat>
          <c:val>
            <c:numRef>
              <c:f>Sheet1!$B$2:$B$4</c:f>
              <c:numCache>
                <c:formatCode>0.00%</c:formatCode>
                <c:ptCount val="3"/>
                <c:pt idx="0">
                  <c:v>0.60109999999999997</c:v>
                </c:pt>
                <c:pt idx="1">
                  <c:v>0.82950000000000002</c:v>
                </c:pt>
                <c:pt idx="2">
                  <c:v>0.87280000000000002</c:v>
                </c:pt>
              </c:numCache>
            </c:numRef>
          </c:val>
          <c:smooth val="0"/>
          <c:extLst>
            <c:ext xmlns:c16="http://schemas.microsoft.com/office/drawing/2014/chart" uri="{C3380CC4-5D6E-409C-BE32-E72D297353CC}">
              <c16:uniqueId val="{00000000-5276-4CE0-BE63-7A054A490962}"/>
            </c:ext>
          </c:extLst>
        </c:ser>
        <c:ser>
          <c:idx val="1"/>
          <c:order val="1"/>
          <c:tx>
            <c:strRef>
              <c:f>Sheet1!$C$1</c:f>
              <c:strCache>
                <c:ptCount val="1"/>
                <c:pt idx="0">
                  <c:v>&lt;60 seconds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Sheet1!$A$2:$A$4</c:f>
              <c:strCache>
                <c:ptCount val="3"/>
                <c:pt idx="0">
                  <c:v>January</c:v>
                </c:pt>
                <c:pt idx="1">
                  <c:v>February</c:v>
                </c:pt>
                <c:pt idx="2">
                  <c:v>March</c:v>
                </c:pt>
              </c:strCache>
            </c:strRef>
          </c:cat>
          <c:val>
            <c:numRef>
              <c:f>Sheet1!$C$2:$C$4</c:f>
              <c:numCache>
                <c:formatCode>0.00%</c:formatCode>
                <c:ptCount val="3"/>
                <c:pt idx="0">
                  <c:v>0.64500000000000002</c:v>
                </c:pt>
                <c:pt idx="1">
                  <c:v>0.85829999999999995</c:v>
                </c:pt>
                <c:pt idx="2">
                  <c:v>0.89949999999999997</c:v>
                </c:pt>
              </c:numCache>
            </c:numRef>
          </c:val>
          <c:smooth val="0"/>
          <c:extLst>
            <c:ext xmlns:c16="http://schemas.microsoft.com/office/drawing/2014/chart" uri="{C3380CC4-5D6E-409C-BE32-E72D297353CC}">
              <c16:uniqueId val="{00000001-5276-4CE0-BE63-7A054A490962}"/>
            </c:ext>
          </c:extLst>
        </c:ser>
        <c:ser>
          <c:idx val="2"/>
          <c:order val="2"/>
          <c:tx>
            <c:strRef>
              <c:f>Sheet1!$D$1</c:f>
              <c:strCache>
                <c:ptCount val="1"/>
                <c:pt idx="0">
                  <c:v>&lt;90 seconds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Sheet1!$A$2:$A$4</c:f>
              <c:strCache>
                <c:ptCount val="3"/>
                <c:pt idx="0">
                  <c:v>January</c:v>
                </c:pt>
                <c:pt idx="1">
                  <c:v>February</c:v>
                </c:pt>
                <c:pt idx="2">
                  <c:v>March</c:v>
                </c:pt>
              </c:strCache>
            </c:strRef>
          </c:cat>
          <c:val>
            <c:numRef>
              <c:f>Sheet1!$D$2:$D$4</c:f>
              <c:numCache>
                <c:formatCode>0.00%</c:formatCode>
                <c:ptCount val="3"/>
                <c:pt idx="0">
                  <c:v>0.67679999999999996</c:v>
                </c:pt>
                <c:pt idx="1">
                  <c:v>0.87729999999999997</c:v>
                </c:pt>
                <c:pt idx="2">
                  <c:v>0.9123</c:v>
                </c:pt>
              </c:numCache>
            </c:numRef>
          </c:val>
          <c:smooth val="0"/>
          <c:extLst>
            <c:ext xmlns:c16="http://schemas.microsoft.com/office/drawing/2014/chart" uri="{C3380CC4-5D6E-409C-BE32-E72D297353CC}">
              <c16:uniqueId val="{00000002-5276-4CE0-BE63-7A054A490962}"/>
            </c:ext>
          </c:extLst>
        </c:ser>
        <c:dLbls>
          <c:showLegendKey val="0"/>
          <c:showVal val="0"/>
          <c:showCatName val="0"/>
          <c:showSerName val="0"/>
          <c:showPercent val="0"/>
          <c:showBubbleSize val="0"/>
        </c:dLbls>
        <c:marker val="1"/>
        <c:smooth val="0"/>
        <c:axId val="228951632"/>
        <c:axId val="1131539840"/>
      </c:lineChart>
      <c:catAx>
        <c:axId val="22895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1539840"/>
        <c:crosses val="autoZero"/>
        <c:auto val="1"/>
        <c:lblAlgn val="ctr"/>
        <c:lblOffset val="100"/>
        <c:noMultiLvlLbl val="0"/>
      </c:catAx>
      <c:valAx>
        <c:axId val="1131539840"/>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51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Average Speed to Answer (in 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Average Speed to Answer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Sheet1!$A$2:$A$4</c:f>
              <c:strCache>
                <c:ptCount val="3"/>
                <c:pt idx="0">
                  <c:v>January</c:v>
                </c:pt>
                <c:pt idx="1">
                  <c:v>February</c:v>
                </c:pt>
                <c:pt idx="2">
                  <c:v>March</c:v>
                </c:pt>
              </c:strCache>
            </c:strRef>
          </c:cat>
          <c:val>
            <c:numRef>
              <c:f>Sheet1!$B$2:$B$4</c:f>
              <c:numCache>
                <c:formatCode>General</c:formatCode>
                <c:ptCount val="3"/>
                <c:pt idx="0">
                  <c:v>148</c:v>
                </c:pt>
                <c:pt idx="1">
                  <c:v>48</c:v>
                </c:pt>
                <c:pt idx="2">
                  <c:v>35</c:v>
                </c:pt>
              </c:numCache>
            </c:numRef>
          </c:val>
          <c:smooth val="0"/>
          <c:extLst>
            <c:ext xmlns:c16="http://schemas.microsoft.com/office/drawing/2014/chart" uri="{C3380CC4-5D6E-409C-BE32-E72D297353CC}">
              <c16:uniqueId val="{00000000-A6BD-4F16-89BE-FFCC2D298D5A}"/>
            </c:ext>
          </c:extLst>
        </c:ser>
        <c:dLbls>
          <c:showLegendKey val="0"/>
          <c:showVal val="0"/>
          <c:showCatName val="0"/>
          <c:showSerName val="0"/>
          <c:showPercent val="0"/>
          <c:showBubbleSize val="0"/>
        </c:dLbls>
        <c:marker val="1"/>
        <c:smooth val="0"/>
        <c:axId val="1019531760"/>
        <c:axId val="144300896"/>
      </c:lineChart>
      <c:catAx>
        <c:axId val="1019531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300896"/>
        <c:crosses val="autoZero"/>
        <c:auto val="1"/>
        <c:lblAlgn val="ctr"/>
        <c:lblOffset val="100"/>
        <c:noMultiLvlLbl val="0"/>
      </c:catAx>
      <c:valAx>
        <c:axId val="144300896"/>
        <c:scaling>
          <c:orientation val="minMax"/>
          <c:max val="15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1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Incidents Closed, </a:t>
            </a:r>
            <a:r>
              <a:rPr lang="en-US" baseline="0">
                <a:solidFill>
                  <a:srgbClr val="7030A0"/>
                </a:solidFill>
              </a:rPr>
              <a:t>by Source</a:t>
            </a:r>
          </a:p>
        </c:rich>
      </c:tx>
      <c:layout>
        <c:manualLayout>
          <c:xMode val="edge"/>
          <c:yMode val="edge"/>
          <c:x val="0.32607771260886559"/>
          <c:y val="4.886491025941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October</c:v>
                </c:pt>
              </c:strCache>
            </c:strRef>
          </c:tx>
          <c:dPt>
            <c:idx val="0"/>
            <c:bubble3D val="0"/>
            <c:spPr>
              <a:solidFill>
                <a:schemeClr val="accent1"/>
              </a:solidFill>
              <a:ln>
                <a:noFill/>
              </a:ln>
              <a:effectLst/>
              <a:sp3d/>
            </c:spPr>
            <c:extLst>
              <c:ext xmlns:c16="http://schemas.microsoft.com/office/drawing/2014/chart" uri="{C3380CC4-5D6E-409C-BE32-E72D297353CC}">
                <c16:uniqueId val="{00000001-843D-4BCB-A8A7-BB4C0408791A}"/>
              </c:ext>
            </c:extLst>
          </c:dPt>
          <c:dPt>
            <c:idx val="1"/>
            <c:bubble3D val="0"/>
            <c:spPr>
              <a:solidFill>
                <a:schemeClr val="accent2"/>
              </a:solidFill>
              <a:ln>
                <a:noFill/>
              </a:ln>
              <a:effectLst/>
              <a:sp3d/>
            </c:spPr>
            <c:extLst>
              <c:ext xmlns:c16="http://schemas.microsoft.com/office/drawing/2014/chart" uri="{C3380CC4-5D6E-409C-BE32-E72D297353CC}">
                <c16:uniqueId val="{00000003-843D-4BCB-A8A7-BB4C0408791A}"/>
              </c:ext>
            </c:extLst>
          </c:dPt>
          <c:dPt>
            <c:idx val="2"/>
            <c:bubble3D val="0"/>
            <c:spPr>
              <a:solidFill>
                <a:schemeClr val="accent3"/>
              </a:solidFill>
              <a:ln>
                <a:noFill/>
              </a:ln>
              <a:effectLst/>
              <a:sp3d/>
            </c:spPr>
            <c:extLst>
              <c:ext xmlns:c16="http://schemas.microsoft.com/office/drawing/2014/chart" uri="{C3380CC4-5D6E-409C-BE32-E72D297353CC}">
                <c16:uniqueId val="{00000005-843D-4BCB-A8A7-BB4C0408791A}"/>
              </c:ext>
            </c:extLst>
          </c:dPt>
          <c:dPt>
            <c:idx val="3"/>
            <c:bubble3D val="0"/>
            <c:spPr>
              <a:solidFill>
                <a:schemeClr val="accent4"/>
              </a:solidFill>
              <a:ln>
                <a:noFill/>
              </a:ln>
              <a:effectLst/>
              <a:sp3d/>
            </c:spPr>
            <c:extLst>
              <c:ext xmlns:c16="http://schemas.microsoft.com/office/drawing/2014/chart" uri="{C3380CC4-5D6E-409C-BE32-E72D297353CC}">
                <c16:uniqueId val="{00000007-843D-4BCB-A8A7-BB4C0408791A}"/>
              </c:ext>
            </c:extLst>
          </c:dPt>
          <c:dPt>
            <c:idx val="4"/>
            <c:bubble3D val="0"/>
            <c:spPr>
              <a:solidFill>
                <a:schemeClr val="accent5"/>
              </a:solidFill>
              <a:ln>
                <a:noFill/>
              </a:ln>
              <a:effectLst/>
              <a:sp3d/>
            </c:spPr>
            <c:extLst>
              <c:ext xmlns:c16="http://schemas.microsoft.com/office/drawing/2014/chart" uri="{C3380CC4-5D6E-409C-BE32-E72D297353CC}">
                <c16:uniqueId val="{00000009-843D-4BCB-A8A7-BB4C0408791A}"/>
              </c:ext>
            </c:extLst>
          </c:dPt>
          <c:cat>
            <c:strRef>
              <c:f>Sheet1!$A$2:$A$6</c:f>
              <c:strCache>
                <c:ptCount val="5"/>
                <c:pt idx="0">
                  <c:v>Phone</c:v>
                </c:pt>
                <c:pt idx="1">
                  <c:v>Email</c:v>
                </c:pt>
                <c:pt idx="2">
                  <c:v>Self-Service</c:v>
                </c:pt>
                <c:pt idx="3">
                  <c:v>Walk-in</c:v>
                </c:pt>
                <c:pt idx="4">
                  <c:v>Chat</c:v>
                </c:pt>
              </c:strCache>
            </c:strRef>
          </c:cat>
          <c:val>
            <c:numRef>
              <c:f>Sheet1!$B$2:$B$6</c:f>
              <c:numCache>
                <c:formatCode>General</c:formatCode>
                <c:ptCount val="5"/>
                <c:pt idx="0">
                  <c:v>2119</c:v>
                </c:pt>
                <c:pt idx="1">
                  <c:v>573</c:v>
                </c:pt>
                <c:pt idx="2">
                  <c:v>29</c:v>
                </c:pt>
                <c:pt idx="3">
                  <c:v>27</c:v>
                </c:pt>
                <c:pt idx="4">
                  <c:v>0</c:v>
                </c:pt>
              </c:numCache>
            </c:numRef>
          </c:val>
          <c:extLst>
            <c:ext xmlns:c16="http://schemas.microsoft.com/office/drawing/2014/chart" uri="{C3380CC4-5D6E-409C-BE32-E72D297353CC}">
              <c16:uniqueId val="{00000000-2613-447E-A06A-8A1F041D806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60" b="0" i="0" kern="1200" spc="0" baseline="0">
                <a:solidFill>
                  <a:srgbClr val="7030A0"/>
                </a:solidFill>
                <a:effectLst/>
                <a:latin typeface="Calibri" panose="020F0502020204030204" pitchFamily="34" charset="0"/>
              </a:rPr>
              <a:t>New Hire Incidents within their first 30 days, year over year</a:t>
            </a:r>
            <a:endParaRPr lang="en-US">
              <a:effectLst/>
            </a:endParaRPr>
          </a:p>
        </c:rich>
      </c:tx>
      <c:layout>
        <c:manualLayout>
          <c:xMode val="edge"/>
          <c:yMode val="edge"/>
          <c:x val="0.12745938474518181"/>
          <c:y val="1.872428044212048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Sheet1!$L$1</c:f>
              <c:strCache>
                <c:ptCount val="1"/>
                <c:pt idx="0">
                  <c:v>2021</c:v>
                </c:pt>
              </c:strCache>
            </c:strRef>
          </c:tx>
          <c:spPr>
            <a:solidFill>
              <a:schemeClr val="accent1"/>
            </a:solidFill>
            <a:ln>
              <a:noFill/>
            </a:ln>
            <a:effectLst/>
          </c:spPr>
          <c:invertIfNegative val="0"/>
          <c:cat>
            <c:strRef>
              <c:f>Sheet1!$A$2:$A$14</c:f>
              <c:strCache>
                <c:ptCount val="13"/>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Yearly Totals</c:v>
                </c:pt>
              </c:strCache>
            </c:strRef>
          </c:cat>
          <c:val>
            <c:numRef>
              <c:f>Sheet1!$L$2:$L$14</c:f>
              <c:numCache>
                <c:formatCode>0.00</c:formatCode>
                <c:ptCount val="13"/>
                <c:pt idx="0">
                  <c:v>3.5</c:v>
                </c:pt>
                <c:pt idx="1">
                  <c:v>4.0285714285714285</c:v>
                </c:pt>
                <c:pt idx="2">
                  <c:v>7.0540540540540544</c:v>
                </c:pt>
                <c:pt idx="3">
                  <c:v>4.5</c:v>
                </c:pt>
                <c:pt idx="4">
                  <c:v>1.796875</c:v>
                </c:pt>
                <c:pt idx="5">
                  <c:v>2.8913043478260869</c:v>
                </c:pt>
                <c:pt idx="6">
                  <c:v>3.8837209302325579</c:v>
                </c:pt>
                <c:pt idx="7">
                  <c:v>2.8793103448275863</c:v>
                </c:pt>
                <c:pt idx="8">
                  <c:v>2.4320987654320989</c:v>
                </c:pt>
                <c:pt idx="9">
                  <c:v>3.7592592592592591</c:v>
                </c:pt>
                <c:pt idx="10">
                  <c:v>3.3076923076923075</c:v>
                </c:pt>
                <c:pt idx="11">
                  <c:v>3.5</c:v>
                </c:pt>
                <c:pt idx="12">
                  <c:v>3.3935969868173257</c:v>
                </c:pt>
              </c:numCache>
            </c:numRef>
          </c:val>
          <c:extLst>
            <c:ext xmlns:c16="http://schemas.microsoft.com/office/drawing/2014/chart" uri="{C3380CC4-5D6E-409C-BE32-E72D297353CC}">
              <c16:uniqueId val="{00000000-B59D-4233-9D05-6E093BB8667A}"/>
            </c:ext>
          </c:extLst>
        </c:ser>
        <c:ser>
          <c:idx val="1"/>
          <c:order val="1"/>
          <c:tx>
            <c:strRef>
              <c:f>Sheet1!$M$1</c:f>
              <c:strCache>
                <c:ptCount val="1"/>
                <c:pt idx="0">
                  <c:v>2022</c:v>
                </c:pt>
              </c:strCache>
            </c:strRef>
          </c:tx>
          <c:spPr>
            <a:solidFill>
              <a:schemeClr val="accent2"/>
            </a:solidFill>
            <a:ln>
              <a:noFill/>
            </a:ln>
            <a:effectLst/>
          </c:spPr>
          <c:invertIfNegative val="0"/>
          <c:cat>
            <c:strRef>
              <c:f>Sheet1!$A$2:$A$14</c:f>
              <c:strCache>
                <c:ptCount val="13"/>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Yearly Totals</c:v>
                </c:pt>
              </c:strCache>
            </c:strRef>
          </c:cat>
          <c:val>
            <c:numRef>
              <c:f>Sheet1!$M$2:$M$14</c:f>
              <c:numCache>
                <c:formatCode>0.00</c:formatCode>
                <c:ptCount val="13"/>
                <c:pt idx="0">
                  <c:v>3.1186440677966103</c:v>
                </c:pt>
                <c:pt idx="1">
                  <c:v>2.1212121212121211</c:v>
                </c:pt>
                <c:pt idx="2">
                  <c:v>1.5909090909090908</c:v>
                </c:pt>
                <c:pt idx="3">
                  <c:v>0</c:v>
                </c:pt>
                <c:pt idx="4">
                  <c:v>0</c:v>
                </c:pt>
                <c:pt idx="5">
                  <c:v>0</c:v>
                </c:pt>
                <c:pt idx="6">
                  <c:v>0</c:v>
                </c:pt>
                <c:pt idx="7">
                  <c:v>0</c:v>
                </c:pt>
                <c:pt idx="8">
                  <c:v>0</c:v>
                </c:pt>
                <c:pt idx="9">
                  <c:v>0</c:v>
                </c:pt>
                <c:pt idx="10">
                  <c:v>0</c:v>
                </c:pt>
                <c:pt idx="11">
                  <c:v>0</c:v>
                </c:pt>
                <c:pt idx="12">
                  <c:v>2.2799999999999998</c:v>
                </c:pt>
              </c:numCache>
            </c:numRef>
          </c:val>
          <c:extLst>
            <c:ext xmlns:c16="http://schemas.microsoft.com/office/drawing/2014/chart" uri="{C3380CC4-5D6E-409C-BE32-E72D297353CC}">
              <c16:uniqueId val="{00000001-B59D-4233-9D05-6E093BB8667A}"/>
            </c:ext>
          </c:extLst>
        </c:ser>
        <c:dLbls>
          <c:showLegendKey val="0"/>
          <c:showVal val="0"/>
          <c:showCatName val="0"/>
          <c:showSerName val="0"/>
          <c:showPercent val="0"/>
          <c:showBubbleSize val="0"/>
        </c:dLbls>
        <c:gapWidth val="219"/>
        <c:overlap val="-27"/>
        <c:axId val="262808431"/>
        <c:axId val="270664639"/>
      </c:barChart>
      <c:catAx>
        <c:axId val="262808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0664639"/>
        <c:crosses val="autoZero"/>
        <c:auto val="1"/>
        <c:lblAlgn val="ctr"/>
        <c:lblOffset val="100"/>
        <c:noMultiLvlLbl val="0"/>
      </c:catAx>
      <c:valAx>
        <c:axId val="27066463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28084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Service</a:t>
            </a:r>
            <a:r>
              <a:rPr lang="en-US" baseline="0">
                <a:solidFill>
                  <a:srgbClr val="7030A0"/>
                </a:solidFill>
              </a:rPr>
              <a:t> Desk SLA by Month</a:t>
            </a:r>
            <a:endParaRPr lang="en-US">
              <a:solidFill>
                <a:srgbClr val="7030A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Response</c:v>
                </c:pt>
              </c:strCache>
            </c:strRef>
          </c:tx>
          <c:spPr>
            <a:solidFill>
              <a:schemeClr val="accent1"/>
            </a:solidFill>
            <a:ln>
              <a:noFill/>
            </a:ln>
            <a:effectLst/>
          </c:spPr>
          <c:invertIfNegative val="0"/>
          <c:cat>
            <c:strRef>
              <c:f>Sheet1!$A$2:$A$4</c:f>
              <c:strCache>
                <c:ptCount val="3"/>
                <c:pt idx="0">
                  <c:v>January</c:v>
                </c:pt>
                <c:pt idx="1">
                  <c:v>February</c:v>
                </c:pt>
                <c:pt idx="2">
                  <c:v>March</c:v>
                </c:pt>
              </c:strCache>
            </c:strRef>
          </c:cat>
          <c:val>
            <c:numRef>
              <c:f>Sheet1!$B$2:$B$4</c:f>
              <c:numCache>
                <c:formatCode>General</c:formatCode>
                <c:ptCount val="3"/>
                <c:pt idx="0">
                  <c:v>92.77</c:v>
                </c:pt>
                <c:pt idx="1">
                  <c:v>87.51</c:v>
                </c:pt>
                <c:pt idx="2">
                  <c:v>97.84</c:v>
                </c:pt>
              </c:numCache>
            </c:numRef>
          </c:val>
          <c:extLst>
            <c:ext xmlns:c16="http://schemas.microsoft.com/office/drawing/2014/chart" uri="{C3380CC4-5D6E-409C-BE32-E72D297353CC}">
              <c16:uniqueId val="{00000000-72DF-4A03-8B6B-A19722AACC05}"/>
            </c:ext>
          </c:extLst>
        </c:ser>
        <c:ser>
          <c:idx val="1"/>
          <c:order val="1"/>
          <c:tx>
            <c:strRef>
              <c:f>Sheet1!$C$1</c:f>
              <c:strCache>
                <c:ptCount val="1"/>
                <c:pt idx="0">
                  <c:v>Resolution</c:v>
                </c:pt>
              </c:strCache>
            </c:strRef>
          </c:tx>
          <c:spPr>
            <a:solidFill>
              <a:schemeClr val="accent2"/>
            </a:solidFill>
            <a:ln>
              <a:noFill/>
            </a:ln>
            <a:effectLst/>
          </c:spPr>
          <c:invertIfNegative val="0"/>
          <c:cat>
            <c:strRef>
              <c:f>Sheet1!$A$2:$A$4</c:f>
              <c:strCache>
                <c:ptCount val="3"/>
                <c:pt idx="0">
                  <c:v>January</c:v>
                </c:pt>
                <c:pt idx="1">
                  <c:v>February</c:v>
                </c:pt>
                <c:pt idx="2">
                  <c:v>March</c:v>
                </c:pt>
              </c:strCache>
            </c:strRef>
          </c:cat>
          <c:val>
            <c:numRef>
              <c:f>Sheet1!$C$2:$C$4</c:f>
              <c:numCache>
                <c:formatCode>General</c:formatCode>
                <c:ptCount val="3"/>
                <c:pt idx="0">
                  <c:v>97.77</c:v>
                </c:pt>
                <c:pt idx="1">
                  <c:v>97.45</c:v>
                </c:pt>
                <c:pt idx="2">
                  <c:v>98.71</c:v>
                </c:pt>
              </c:numCache>
            </c:numRef>
          </c:val>
          <c:extLst>
            <c:ext xmlns:c16="http://schemas.microsoft.com/office/drawing/2014/chart" uri="{C3380CC4-5D6E-409C-BE32-E72D297353CC}">
              <c16:uniqueId val="{00000001-72DF-4A03-8B6B-A19722AACC05}"/>
            </c:ext>
          </c:extLst>
        </c:ser>
        <c:ser>
          <c:idx val="2"/>
          <c:order val="2"/>
          <c:tx>
            <c:strRef>
              <c:f>Sheet1!$D$1</c:f>
              <c:strCache>
                <c:ptCount val="1"/>
                <c:pt idx="0">
                  <c:v>Overall</c:v>
                </c:pt>
              </c:strCache>
            </c:strRef>
          </c:tx>
          <c:spPr>
            <a:solidFill>
              <a:schemeClr val="accent3"/>
            </a:solidFill>
            <a:ln>
              <a:noFill/>
            </a:ln>
            <a:effectLst/>
          </c:spPr>
          <c:invertIfNegative val="0"/>
          <c:cat>
            <c:strRef>
              <c:f>Sheet1!$A$2:$A$4</c:f>
              <c:strCache>
                <c:ptCount val="3"/>
                <c:pt idx="0">
                  <c:v>January</c:v>
                </c:pt>
                <c:pt idx="1">
                  <c:v>February</c:v>
                </c:pt>
                <c:pt idx="2">
                  <c:v>March</c:v>
                </c:pt>
              </c:strCache>
            </c:strRef>
          </c:cat>
          <c:val>
            <c:numRef>
              <c:f>Sheet1!$D$2:$D$4</c:f>
              <c:numCache>
                <c:formatCode>General</c:formatCode>
                <c:ptCount val="3"/>
                <c:pt idx="0">
                  <c:v>95.33</c:v>
                </c:pt>
                <c:pt idx="1">
                  <c:v>92.71</c:v>
                </c:pt>
                <c:pt idx="2">
                  <c:v>98.28</c:v>
                </c:pt>
              </c:numCache>
            </c:numRef>
          </c:val>
          <c:extLst>
            <c:ext xmlns:c16="http://schemas.microsoft.com/office/drawing/2014/chart" uri="{C3380CC4-5D6E-409C-BE32-E72D297353CC}">
              <c16:uniqueId val="{00000001-6228-427A-912C-BA60A0F624F5}"/>
            </c:ext>
          </c:extLst>
        </c:ser>
        <c:dLbls>
          <c:showLegendKey val="0"/>
          <c:showVal val="0"/>
          <c:showCatName val="0"/>
          <c:showSerName val="0"/>
          <c:showPercent val="0"/>
          <c:showBubbleSize val="0"/>
        </c:dLbls>
        <c:gapWidth val="219"/>
        <c:overlap val="-27"/>
        <c:axId val="1345256656"/>
        <c:axId val="1345245424"/>
      </c:barChart>
      <c:catAx>
        <c:axId val="1345256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245424"/>
        <c:crosses val="autoZero"/>
        <c:auto val="1"/>
        <c:lblAlgn val="ctr"/>
        <c:lblOffset val="100"/>
        <c:noMultiLvlLbl val="0"/>
      </c:catAx>
      <c:valAx>
        <c:axId val="1345245424"/>
        <c:scaling>
          <c:orientation val="minMax"/>
          <c:max val="100"/>
          <c:min val="8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256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Article Count by Month</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IT </c:v>
                </c:pt>
              </c:strCache>
            </c:strRef>
          </c:tx>
          <c:spPr>
            <a:solidFill>
              <a:schemeClr val="accent1"/>
            </a:solidFill>
            <a:ln>
              <a:noFill/>
            </a:ln>
            <a:effectLst/>
          </c:spPr>
          <c:invertIfNegative val="0"/>
          <c:cat>
            <c:strRef>
              <c:f>Sheet1!$A$2:$A$4</c:f>
              <c:strCache>
                <c:ptCount val="3"/>
                <c:pt idx="0">
                  <c:v>January</c:v>
                </c:pt>
                <c:pt idx="1">
                  <c:v>February</c:v>
                </c:pt>
                <c:pt idx="2">
                  <c:v>March</c:v>
                </c:pt>
              </c:strCache>
            </c:strRef>
          </c:cat>
          <c:val>
            <c:numRef>
              <c:f>Sheet1!$B$2:$B$4</c:f>
              <c:numCache>
                <c:formatCode>General</c:formatCode>
                <c:ptCount val="3"/>
                <c:pt idx="0">
                  <c:v>169</c:v>
                </c:pt>
                <c:pt idx="1">
                  <c:v>174</c:v>
                </c:pt>
                <c:pt idx="2">
                  <c:v>189</c:v>
                </c:pt>
              </c:numCache>
            </c:numRef>
          </c:val>
          <c:extLst>
            <c:ext xmlns:c16="http://schemas.microsoft.com/office/drawing/2014/chart" uri="{C3380CC4-5D6E-409C-BE32-E72D297353CC}">
              <c16:uniqueId val="{00000000-17EA-40B1-A633-7AF040552795}"/>
            </c:ext>
          </c:extLst>
        </c:ser>
        <c:ser>
          <c:idx val="1"/>
          <c:order val="1"/>
          <c:tx>
            <c:strRef>
              <c:f>Sheet1!$C$1</c:f>
              <c:strCache>
                <c:ptCount val="1"/>
                <c:pt idx="0">
                  <c:v>Self Service</c:v>
                </c:pt>
              </c:strCache>
            </c:strRef>
          </c:tx>
          <c:spPr>
            <a:solidFill>
              <a:schemeClr val="accent2"/>
            </a:solidFill>
            <a:ln>
              <a:noFill/>
            </a:ln>
            <a:effectLst/>
          </c:spPr>
          <c:invertIfNegative val="0"/>
          <c:cat>
            <c:strRef>
              <c:f>Sheet1!$A$2:$A$4</c:f>
              <c:strCache>
                <c:ptCount val="3"/>
                <c:pt idx="0">
                  <c:v>January</c:v>
                </c:pt>
                <c:pt idx="1">
                  <c:v>February</c:v>
                </c:pt>
                <c:pt idx="2">
                  <c:v>March</c:v>
                </c:pt>
              </c:strCache>
            </c:strRef>
          </c:cat>
          <c:val>
            <c:numRef>
              <c:f>Sheet1!$C$2:$C$4</c:f>
              <c:numCache>
                <c:formatCode>General</c:formatCode>
                <c:ptCount val="3"/>
                <c:pt idx="0">
                  <c:v>219</c:v>
                </c:pt>
                <c:pt idx="1">
                  <c:v>231</c:v>
                </c:pt>
                <c:pt idx="2">
                  <c:v>259</c:v>
                </c:pt>
              </c:numCache>
            </c:numRef>
          </c:val>
          <c:extLst>
            <c:ext xmlns:c16="http://schemas.microsoft.com/office/drawing/2014/chart" uri="{C3380CC4-5D6E-409C-BE32-E72D297353CC}">
              <c16:uniqueId val="{00000001-17EA-40B1-A633-7AF040552795}"/>
            </c:ext>
          </c:extLst>
        </c:ser>
        <c:ser>
          <c:idx val="2"/>
          <c:order val="2"/>
          <c:tx>
            <c:strRef>
              <c:f>Sheet1!$D$1</c:f>
              <c:strCache>
                <c:ptCount val="1"/>
                <c:pt idx="0">
                  <c:v>In Draft</c:v>
                </c:pt>
              </c:strCache>
            </c:strRef>
          </c:tx>
          <c:spPr>
            <a:solidFill>
              <a:schemeClr val="accent3"/>
            </a:solidFill>
            <a:ln>
              <a:noFill/>
            </a:ln>
            <a:effectLst/>
          </c:spPr>
          <c:invertIfNegative val="0"/>
          <c:cat>
            <c:strRef>
              <c:f>Sheet1!$A$2:$A$4</c:f>
              <c:strCache>
                <c:ptCount val="3"/>
                <c:pt idx="0">
                  <c:v>January</c:v>
                </c:pt>
                <c:pt idx="1">
                  <c:v>February</c:v>
                </c:pt>
                <c:pt idx="2">
                  <c:v>March</c:v>
                </c:pt>
              </c:strCache>
            </c:strRef>
          </c:cat>
          <c:val>
            <c:numRef>
              <c:f>Sheet1!$D$2:$D$4</c:f>
              <c:numCache>
                <c:formatCode>General</c:formatCode>
                <c:ptCount val="3"/>
                <c:pt idx="0">
                  <c:v>88</c:v>
                </c:pt>
                <c:pt idx="1">
                  <c:v>67</c:v>
                </c:pt>
                <c:pt idx="2">
                  <c:v>41</c:v>
                </c:pt>
              </c:numCache>
            </c:numRef>
          </c:val>
          <c:extLst>
            <c:ext xmlns:c16="http://schemas.microsoft.com/office/drawing/2014/chart" uri="{C3380CC4-5D6E-409C-BE32-E72D297353CC}">
              <c16:uniqueId val="{00000004-17EA-40B1-A633-7AF040552795}"/>
            </c:ext>
          </c:extLst>
        </c:ser>
        <c:dLbls>
          <c:showLegendKey val="0"/>
          <c:showVal val="0"/>
          <c:showCatName val="0"/>
          <c:showSerName val="0"/>
          <c:showPercent val="0"/>
          <c:showBubbleSize val="0"/>
        </c:dLbls>
        <c:gapWidth val="219"/>
        <c:overlap val="-27"/>
        <c:axId val="1635664944"/>
        <c:axId val="1802928976"/>
      </c:barChart>
      <c:catAx>
        <c:axId val="163566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02928976"/>
        <c:crosses val="autoZero"/>
        <c:auto val="1"/>
        <c:lblAlgn val="ctr"/>
        <c:lblOffset val="100"/>
        <c:noMultiLvlLbl val="0"/>
      </c:catAx>
      <c:valAx>
        <c:axId val="1802928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3566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862" b="0" i="0" u="none" strike="noStrike" kern="1200" spc="0" baseline="0">
                <a:solidFill>
                  <a:srgbClr val="7030A0"/>
                </a:solidFill>
                <a:latin typeface="+mn-lt"/>
                <a:ea typeface="+mn-ea"/>
                <a:cs typeface="+mn-cs"/>
              </a:defRPr>
            </a:pPr>
            <a:r>
              <a:rPr lang="en-US">
                <a:solidFill>
                  <a:srgbClr val="7030A0"/>
                </a:solidFill>
              </a:rPr>
              <a:t>Opened &amp;</a:t>
            </a:r>
            <a:r>
              <a:rPr lang="en-US" baseline="0">
                <a:solidFill>
                  <a:srgbClr val="7030A0"/>
                </a:solidFill>
              </a:rPr>
              <a:t> Escalated Incidents to Engineering and Tech Operations Groups</a:t>
            </a:r>
            <a:endParaRPr lang="en-US">
              <a:solidFill>
                <a:srgbClr val="7030A0"/>
              </a:solidFill>
            </a:endParaRPr>
          </a:p>
        </c:rich>
      </c:tx>
      <c:layout>
        <c:manualLayout>
          <c:xMode val="edge"/>
          <c:yMode val="edge"/>
          <c:x val="0.20809429463432741"/>
          <c:y val="2.1977335840002953E-2"/>
        </c:manualLayout>
      </c:layout>
      <c:overlay val="0"/>
      <c:spPr>
        <a:noFill/>
        <a:ln>
          <a:noFill/>
        </a:ln>
        <a:effectLst/>
      </c:spPr>
      <c:txPr>
        <a:bodyPr rot="0" spcFirstLastPara="1" vertOverflow="ellipsis" vert="horz" wrap="square" anchor="ctr" anchorCtr="1"/>
        <a:lstStyle/>
        <a:p>
          <a:pPr algn="ct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Tech Ops</c:v>
                </c:pt>
              </c:strCache>
            </c:strRef>
          </c:tx>
          <c:spPr>
            <a:solidFill>
              <a:schemeClr val="accent1"/>
            </a:solidFill>
            <a:ln>
              <a:noFill/>
            </a:ln>
            <a:effectLst/>
          </c:spPr>
          <c:invertIfNegative val="0"/>
          <c:cat>
            <c:strRef>
              <c:f>Sheet1!$A$2:$A$4</c:f>
              <c:strCache>
                <c:ptCount val="3"/>
                <c:pt idx="0">
                  <c:v>January</c:v>
                </c:pt>
                <c:pt idx="1">
                  <c:v>February</c:v>
                </c:pt>
                <c:pt idx="2">
                  <c:v>March</c:v>
                </c:pt>
              </c:strCache>
            </c:strRef>
          </c:cat>
          <c:val>
            <c:numRef>
              <c:f>Sheet1!$B$2:$B$4</c:f>
              <c:numCache>
                <c:formatCode>General</c:formatCode>
                <c:ptCount val="3"/>
                <c:pt idx="0">
                  <c:v>461</c:v>
                </c:pt>
                <c:pt idx="1">
                  <c:v>412</c:v>
                </c:pt>
                <c:pt idx="2">
                  <c:v>365</c:v>
                </c:pt>
              </c:numCache>
            </c:numRef>
          </c:val>
          <c:extLst>
            <c:ext xmlns:c16="http://schemas.microsoft.com/office/drawing/2014/chart" uri="{C3380CC4-5D6E-409C-BE32-E72D297353CC}">
              <c16:uniqueId val="{00000000-D36C-4536-BBC7-F8339B6CF9F7}"/>
            </c:ext>
          </c:extLst>
        </c:ser>
        <c:ser>
          <c:idx val="1"/>
          <c:order val="1"/>
          <c:tx>
            <c:strRef>
              <c:f>Sheet1!$C$1</c:f>
              <c:strCache>
                <c:ptCount val="1"/>
                <c:pt idx="0">
                  <c:v>Engineering Groups</c:v>
                </c:pt>
              </c:strCache>
            </c:strRef>
          </c:tx>
          <c:spPr>
            <a:solidFill>
              <a:schemeClr val="accent2"/>
            </a:solidFill>
            <a:ln>
              <a:noFill/>
            </a:ln>
            <a:effectLst/>
          </c:spPr>
          <c:invertIfNegative val="0"/>
          <c:cat>
            <c:strRef>
              <c:f>Sheet1!$A$2:$A$4</c:f>
              <c:strCache>
                <c:ptCount val="3"/>
                <c:pt idx="0">
                  <c:v>January</c:v>
                </c:pt>
                <c:pt idx="1">
                  <c:v>February</c:v>
                </c:pt>
                <c:pt idx="2">
                  <c:v>March</c:v>
                </c:pt>
              </c:strCache>
            </c:strRef>
          </c:cat>
          <c:val>
            <c:numRef>
              <c:f>Sheet1!$C$2:$C$4</c:f>
              <c:numCache>
                <c:formatCode>General</c:formatCode>
                <c:ptCount val="3"/>
                <c:pt idx="0">
                  <c:v>96</c:v>
                </c:pt>
                <c:pt idx="1">
                  <c:v>73</c:v>
                </c:pt>
                <c:pt idx="2">
                  <c:v>67</c:v>
                </c:pt>
              </c:numCache>
            </c:numRef>
          </c:val>
          <c:extLst>
            <c:ext xmlns:c16="http://schemas.microsoft.com/office/drawing/2014/chart" uri="{C3380CC4-5D6E-409C-BE32-E72D297353CC}">
              <c16:uniqueId val="{00000001-D36C-4536-BBC7-F8339B6CF9F7}"/>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a:solidFill>
                  <a:srgbClr val="7030A0"/>
                </a:solidFill>
              </a:rPr>
              <a:t>Opened &amp;</a:t>
            </a:r>
            <a:r>
              <a:rPr lang="en-US" baseline="0">
                <a:solidFill>
                  <a:srgbClr val="7030A0"/>
                </a:solidFill>
              </a:rPr>
              <a:t> Escalated Incidents by Tech Ops Assignment Group</a:t>
            </a:r>
            <a:endParaRPr lang="en-US">
              <a:solidFill>
                <a:srgbClr val="7030A0"/>
              </a:solidFill>
            </a:endParaRPr>
          </a:p>
        </c:rich>
      </c:tx>
      <c:layout>
        <c:manualLayout>
          <c:xMode val="edge"/>
          <c:yMode val="edge"/>
          <c:x val="0.24506591111176243"/>
          <c:y val="3.800611250031572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manualLayout>
          <c:layoutTarget val="inner"/>
          <c:xMode val="edge"/>
          <c:yMode val="edge"/>
          <c:x val="7.4580216535433078E-2"/>
          <c:y val="0.17779863484091318"/>
          <c:w val="0.9025031167979003"/>
          <c:h val="0.5901574512557014"/>
        </c:manualLayout>
      </c:layout>
      <c:barChart>
        <c:barDir val="col"/>
        <c:grouping val="clustered"/>
        <c:varyColors val="0"/>
        <c:ser>
          <c:idx val="0"/>
          <c:order val="0"/>
          <c:tx>
            <c:strRef>
              <c:f>Sheet1!$B$1</c:f>
              <c:strCache>
                <c:ptCount val="1"/>
                <c:pt idx="0">
                  <c:v>Cloud Ops</c:v>
                </c:pt>
              </c:strCache>
            </c:strRef>
          </c:tx>
          <c:spPr>
            <a:solidFill>
              <a:schemeClr val="accent1"/>
            </a:solidFill>
            <a:ln>
              <a:noFill/>
            </a:ln>
            <a:effectLst/>
          </c:spPr>
          <c:invertIfNegative val="0"/>
          <c:cat>
            <c:strRef>
              <c:f>Sheet1!$A$2:$A$4</c:f>
              <c:strCache>
                <c:ptCount val="3"/>
                <c:pt idx="0">
                  <c:v>January</c:v>
                </c:pt>
                <c:pt idx="1">
                  <c:v>February</c:v>
                </c:pt>
                <c:pt idx="2">
                  <c:v>March</c:v>
                </c:pt>
              </c:strCache>
            </c:strRef>
          </c:cat>
          <c:val>
            <c:numRef>
              <c:f>Sheet1!$B$2:$B$4</c:f>
              <c:numCache>
                <c:formatCode>General</c:formatCode>
                <c:ptCount val="3"/>
                <c:pt idx="0">
                  <c:v>128</c:v>
                </c:pt>
                <c:pt idx="1">
                  <c:v>130</c:v>
                </c:pt>
                <c:pt idx="2">
                  <c:v>100</c:v>
                </c:pt>
              </c:numCache>
            </c:numRef>
          </c:val>
          <c:extLst>
            <c:ext xmlns:c16="http://schemas.microsoft.com/office/drawing/2014/chart" uri="{C3380CC4-5D6E-409C-BE32-E72D297353CC}">
              <c16:uniqueId val="{00000000-1428-4D6F-BA95-181D3F8281FC}"/>
            </c:ext>
          </c:extLst>
        </c:ser>
        <c:ser>
          <c:idx val="1"/>
          <c:order val="1"/>
          <c:tx>
            <c:strRef>
              <c:f>Sheet1!$C$1</c:f>
              <c:strCache>
                <c:ptCount val="1"/>
                <c:pt idx="0">
                  <c:v>Telco Ops</c:v>
                </c:pt>
              </c:strCache>
            </c:strRef>
          </c:tx>
          <c:spPr>
            <a:solidFill>
              <a:schemeClr val="accent2"/>
            </a:solidFill>
            <a:ln>
              <a:noFill/>
            </a:ln>
            <a:effectLst/>
          </c:spPr>
          <c:invertIfNegative val="0"/>
          <c:cat>
            <c:strRef>
              <c:f>Sheet1!$A$2:$A$4</c:f>
              <c:strCache>
                <c:ptCount val="3"/>
                <c:pt idx="0">
                  <c:v>January</c:v>
                </c:pt>
                <c:pt idx="1">
                  <c:v>February</c:v>
                </c:pt>
                <c:pt idx="2">
                  <c:v>March</c:v>
                </c:pt>
              </c:strCache>
            </c:strRef>
          </c:cat>
          <c:val>
            <c:numRef>
              <c:f>Sheet1!$C$2:$C$4</c:f>
              <c:numCache>
                <c:formatCode>General</c:formatCode>
                <c:ptCount val="3"/>
                <c:pt idx="0">
                  <c:v>23</c:v>
                </c:pt>
                <c:pt idx="1">
                  <c:v>29</c:v>
                </c:pt>
                <c:pt idx="2">
                  <c:v>23</c:v>
                </c:pt>
              </c:numCache>
            </c:numRef>
          </c:val>
          <c:extLst>
            <c:ext xmlns:c16="http://schemas.microsoft.com/office/drawing/2014/chart" uri="{C3380CC4-5D6E-409C-BE32-E72D297353CC}">
              <c16:uniqueId val="{00000001-1428-4D6F-BA95-181D3F8281FC}"/>
            </c:ext>
          </c:extLst>
        </c:ser>
        <c:ser>
          <c:idx val="2"/>
          <c:order val="2"/>
          <c:tx>
            <c:strRef>
              <c:f>Sheet1!$D$1</c:f>
              <c:strCache>
                <c:ptCount val="1"/>
                <c:pt idx="0">
                  <c:v>Network Ops</c:v>
                </c:pt>
              </c:strCache>
            </c:strRef>
          </c:tx>
          <c:spPr>
            <a:solidFill>
              <a:schemeClr val="accent3"/>
            </a:solidFill>
            <a:ln>
              <a:noFill/>
            </a:ln>
            <a:effectLst/>
          </c:spPr>
          <c:invertIfNegative val="0"/>
          <c:cat>
            <c:strRef>
              <c:f>Sheet1!$A$2:$A$4</c:f>
              <c:strCache>
                <c:ptCount val="3"/>
                <c:pt idx="0">
                  <c:v>January</c:v>
                </c:pt>
                <c:pt idx="1">
                  <c:v>February</c:v>
                </c:pt>
                <c:pt idx="2">
                  <c:v>March</c:v>
                </c:pt>
              </c:strCache>
            </c:strRef>
          </c:cat>
          <c:val>
            <c:numRef>
              <c:f>Sheet1!$D$2:$D$4</c:f>
              <c:numCache>
                <c:formatCode>General</c:formatCode>
                <c:ptCount val="3"/>
                <c:pt idx="0">
                  <c:v>8</c:v>
                </c:pt>
                <c:pt idx="1">
                  <c:v>6</c:v>
                </c:pt>
                <c:pt idx="2">
                  <c:v>12</c:v>
                </c:pt>
              </c:numCache>
            </c:numRef>
          </c:val>
          <c:extLst>
            <c:ext xmlns:c16="http://schemas.microsoft.com/office/drawing/2014/chart" uri="{C3380CC4-5D6E-409C-BE32-E72D297353CC}">
              <c16:uniqueId val="{00000002-1428-4D6F-BA95-181D3F8281FC}"/>
            </c:ext>
          </c:extLst>
        </c:ser>
        <c:ser>
          <c:idx val="3"/>
          <c:order val="3"/>
          <c:tx>
            <c:strRef>
              <c:f>Sheet1!$E$1</c:f>
              <c:strCache>
                <c:ptCount val="1"/>
                <c:pt idx="0">
                  <c:v>Infrastructure Ops </c:v>
                </c:pt>
              </c:strCache>
            </c:strRef>
          </c:tx>
          <c:spPr>
            <a:solidFill>
              <a:schemeClr val="accent4"/>
            </a:solidFill>
            <a:ln>
              <a:noFill/>
            </a:ln>
            <a:effectLst/>
          </c:spPr>
          <c:invertIfNegative val="0"/>
          <c:cat>
            <c:strRef>
              <c:f>Sheet1!$A$2:$A$4</c:f>
              <c:strCache>
                <c:ptCount val="3"/>
                <c:pt idx="0">
                  <c:v>January</c:v>
                </c:pt>
                <c:pt idx="1">
                  <c:v>February</c:v>
                </c:pt>
                <c:pt idx="2">
                  <c:v>March</c:v>
                </c:pt>
              </c:strCache>
            </c:strRef>
          </c:cat>
          <c:val>
            <c:numRef>
              <c:f>Sheet1!$E$2:$E$4</c:f>
              <c:numCache>
                <c:formatCode>General</c:formatCode>
                <c:ptCount val="3"/>
                <c:pt idx="0">
                  <c:v>13</c:v>
                </c:pt>
                <c:pt idx="1">
                  <c:v>38</c:v>
                </c:pt>
                <c:pt idx="2">
                  <c:v>21</c:v>
                </c:pt>
              </c:numCache>
            </c:numRef>
          </c:val>
          <c:extLst>
            <c:ext xmlns:c16="http://schemas.microsoft.com/office/drawing/2014/chart" uri="{C3380CC4-5D6E-409C-BE32-E72D297353CC}">
              <c16:uniqueId val="{00000003-1428-4D6F-BA95-181D3F8281FC}"/>
            </c:ext>
          </c:extLst>
        </c:ser>
        <c:ser>
          <c:idx val="4"/>
          <c:order val="4"/>
          <c:tx>
            <c:strRef>
              <c:f>Sheet1!$F$1</c:f>
              <c:strCache>
                <c:ptCount val="1"/>
                <c:pt idx="0">
                  <c:v>Endpoint Ops</c:v>
                </c:pt>
              </c:strCache>
            </c:strRef>
          </c:tx>
          <c:spPr>
            <a:solidFill>
              <a:schemeClr val="accent5"/>
            </a:solidFill>
            <a:ln>
              <a:noFill/>
            </a:ln>
            <a:effectLst/>
          </c:spPr>
          <c:invertIfNegative val="0"/>
          <c:cat>
            <c:strRef>
              <c:f>Sheet1!$A$2:$A$4</c:f>
              <c:strCache>
                <c:ptCount val="3"/>
                <c:pt idx="0">
                  <c:v>January</c:v>
                </c:pt>
                <c:pt idx="1">
                  <c:v>February</c:v>
                </c:pt>
                <c:pt idx="2">
                  <c:v>March</c:v>
                </c:pt>
              </c:strCache>
            </c:strRef>
          </c:cat>
          <c:val>
            <c:numRef>
              <c:f>Sheet1!$F$2:$F$4</c:f>
              <c:numCache>
                <c:formatCode>General</c:formatCode>
                <c:ptCount val="3"/>
                <c:pt idx="0">
                  <c:v>137</c:v>
                </c:pt>
                <c:pt idx="1">
                  <c:v>162</c:v>
                </c:pt>
                <c:pt idx="2">
                  <c:v>149</c:v>
                </c:pt>
              </c:numCache>
            </c:numRef>
          </c:val>
          <c:extLst>
            <c:ext xmlns:c16="http://schemas.microsoft.com/office/drawing/2014/chart" uri="{C3380CC4-5D6E-409C-BE32-E72D297353CC}">
              <c16:uniqueId val="{00000004-1428-4D6F-BA95-181D3F8281FC}"/>
            </c:ext>
          </c:extLst>
        </c:ser>
        <c:ser>
          <c:idx val="5"/>
          <c:order val="5"/>
          <c:tx>
            <c:strRef>
              <c:f>Sheet1!$G$1</c:f>
              <c:strCache>
                <c:ptCount val="1"/>
                <c:pt idx="0">
                  <c:v>Access</c:v>
                </c:pt>
              </c:strCache>
            </c:strRef>
          </c:tx>
          <c:spPr>
            <a:solidFill>
              <a:schemeClr val="accent6"/>
            </a:solidFill>
            <a:ln>
              <a:noFill/>
            </a:ln>
            <a:effectLst/>
          </c:spPr>
          <c:invertIfNegative val="0"/>
          <c:cat>
            <c:strRef>
              <c:f>Sheet1!$A$2:$A$4</c:f>
              <c:strCache>
                <c:ptCount val="3"/>
                <c:pt idx="0">
                  <c:v>January</c:v>
                </c:pt>
                <c:pt idx="1">
                  <c:v>February</c:v>
                </c:pt>
                <c:pt idx="2">
                  <c:v>March</c:v>
                </c:pt>
              </c:strCache>
            </c:strRef>
          </c:cat>
          <c:val>
            <c:numRef>
              <c:f>Sheet1!$G$2:$G$4</c:f>
              <c:numCache>
                <c:formatCode>General</c:formatCode>
                <c:ptCount val="3"/>
                <c:pt idx="0">
                  <c:v>33</c:v>
                </c:pt>
                <c:pt idx="1">
                  <c:v>40</c:v>
                </c:pt>
                <c:pt idx="2">
                  <c:v>47</c:v>
                </c:pt>
              </c:numCache>
            </c:numRef>
          </c:val>
          <c:extLst>
            <c:ext xmlns:c16="http://schemas.microsoft.com/office/drawing/2014/chart" uri="{C3380CC4-5D6E-409C-BE32-E72D297353CC}">
              <c16:uniqueId val="{00000005-1428-4D6F-BA95-181D3F8281FC}"/>
            </c:ext>
          </c:extLst>
        </c:ser>
        <c:ser>
          <c:idx val="6"/>
          <c:order val="6"/>
          <c:tx>
            <c:strRef>
              <c:f>Sheet1!$H$1</c:f>
              <c:strCache>
                <c:ptCount val="1"/>
                <c:pt idx="0">
                  <c:v>Litigation Support</c:v>
                </c:pt>
              </c:strCache>
            </c:strRef>
          </c:tx>
          <c:spPr>
            <a:solidFill>
              <a:schemeClr val="accent1">
                <a:lumMod val="60000"/>
              </a:schemeClr>
            </a:solidFill>
            <a:ln>
              <a:noFill/>
            </a:ln>
            <a:effectLst/>
          </c:spPr>
          <c:invertIfNegative val="0"/>
          <c:cat>
            <c:strRef>
              <c:f>Sheet1!$A$2:$A$4</c:f>
              <c:strCache>
                <c:ptCount val="3"/>
                <c:pt idx="0">
                  <c:v>January</c:v>
                </c:pt>
                <c:pt idx="1">
                  <c:v>February</c:v>
                </c:pt>
                <c:pt idx="2">
                  <c:v>March</c:v>
                </c:pt>
              </c:strCache>
            </c:strRef>
          </c:cat>
          <c:val>
            <c:numRef>
              <c:f>Sheet1!$H$2:$H$4</c:f>
              <c:numCache>
                <c:formatCode>General</c:formatCode>
                <c:ptCount val="3"/>
                <c:pt idx="0">
                  <c:v>5</c:v>
                </c:pt>
                <c:pt idx="1">
                  <c:v>7</c:v>
                </c:pt>
                <c:pt idx="2">
                  <c:v>13</c:v>
                </c:pt>
              </c:numCache>
            </c:numRef>
          </c:val>
          <c:extLst>
            <c:ext xmlns:c16="http://schemas.microsoft.com/office/drawing/2014/chart" uri="{C3380CC4-5D6E-409C-BE32-E72D297353CC}">
              <c16:uniqueId val="{00000008-1428-4D6F-BA95-181D3F8281FC}"/>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max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a:solidFill>
                  <a:srgbClr val="7030A0"/>
                </a:solidFill>
              </a:rPr>
              <a:t>Logic</a:t>
            </a:r>
            <a:r>
              <a:rPr lang="en-US" baseline="0">
                <a:solidFill>
                  <a:srgbClr val="7030A0"/>
                </a:solidFill>
              </a:rPr>
              <a:t> Monitor Alerts</a:t>
            </a:r>
            <a:endParaRPr lang="en-US">
              <a:solidFill>
                <a:srgbClr val="7030A0"/>
              </a:solidFill>
            </a:endParaRPr>
          </a:p>
        </c:rich>
      </c:tx>
      <c:layout>
        <c:manualLayout>
          <c:xMode val="edge"/>
          <c:yMode val="edge"/>
          <c:x val="0.41304049156404049"/>
          <c:y val="2.724623755818350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Critical</c:v>
                </c:pt>
              </c:strCache>
            </c:strRef>
          </c:tx>
          <c:spPr>
            <a:solidFill>
              <a:schemeClr val="accent1"/>
            </a:solidFill>
            <a:ln>
              <a:noFill/>
            </a:ln>
            <a:effectLst/>
          </c:spPr>
          <c:invertIfNegative val="0"/>
          <c:cat>
            <c:strRef>
              <c:f>Sheet1!$A$2:$A$4</c:f>
              <c:strCache>
                <c:ptCount val="3"/>
                <c:pt idx="0">
                  <c:v>January</c:v>
                </c:pt>
                <c:pt idx="1">
                  <c:v>February</c:v>
                </c:pt>
                <c:pt idx="2">
                  <c:v>March</c:v>
                </c:pt>
              </c:strCache>
            </c:strRef>
          </c:cat>
          <c:val>
            <c:numRef>
              <c:f>Sheet1!$B$2:$B$4</c:f>
              <c:numCache>
                <c:formatCode>General</c:formatCode>
                <c:ptCount val="3"/>
                <c:pt idx="0">
                  <c:v>27</c:v>
                </c:pt>
                <c:pt idx="1">
                  <c:v>7</c:v>
                </c:pt>
                <c:pt idx="2">
                  <c:v>4</c:v>
                </c:pt>
              </c:numCache>
            </c:numRef>
          </c:val>
          <c:extLst>
            <c:ext xmlns:c16="http://schemas.microsoft.com/office/drawing/2014/chart" uri="{C3380CC4-5D6E-409C-BE32-E72D297353CC}">
              <c16:uniqueId val="{00000000-614B-4126-8976-B2ACFAD89D9B}"/>
            </c:ext>
          </c:extLst>
        </c:ser>
        <c:ser>
          <c:idx val="1"/>
          <c:order val="1"/>
          <c:tx>
            <c:strRef>
              <c:f>Sheet1!$C$1</c:f>
              <c:strCache>
                <c:ptCount val="1"/>
                <c:pt idx="0">
                  <c:v>Error</c:v>
                </c:pt>
              </c:strCache>
            </c:strRef>
          </c:tx>
          <c:spPr>
            <a:solidFill>
              <a:schemeClr val="accent2"/>
            </a:solidFill>
            <a:ln>
              <a:noFill/>
            </a:ln>
            <a:effectLst/>
          </c:spPr>
          <c:invertIfNegative val="0"/>
          <c:cat>
            <c:strRef>
              <c:f>Sheet1!$A$2:$A$4</c:f>
              <c:strCache>
                <c:ptCount val="3"/>
                <c:pt idx="0">
                  <c:v>January</c:v>
                </c:pt>
                <c:pt idx="1">
                  <c:v>February</c:v>
                </c:pt>
                <c:pt idx="2">
                  <c:v>March</c:v>
                </c:pt>
              </c:strCache>
            </c:strRef>
          </c:cat>
          <c:val>
            <c:numRef>
              <c:f>Sheet1!$C$2:$C$4</c:f>
              <c:numCache>
                <c:formatCode>General</c:formatCode>
                <c:ptCount val="3"/>
                <c:pt idx="0">
                  <c:v>111</c:v>
                </c:pt>
                <c:pt idx="1">
                  <c:v>35</c:v>
                </c:pt>
                <c:pt idx="2">
                  <c:v>36</c:v>
                </c:pt>
              </c:numCache>
            </c:numRef>
          </c:val>
          <c:extLst>
            <c:ext xmlns:c16="http://schemas.microsoft.com/office/drawing/2014/chart" uri="{C3380CC4-5D6E-409C-BE32-E72D297353CC}">
              <c16:uniqueId val="{00000001-614B-4126-8976-B2ACFAD89D9B}"/>
            </c:ext>
          </c:extLst>
        </c:ser>
        <c:ser>
          <c:idx val="2"/>
          <c:order val="2"/>
          <c:tx>
            <c:strRef>
              <c:f>Sheet1!$D$1</c:f>
              <c:strCache>
                <c:ptCount val="1"/>
                <c:pt idx="0">
                  <c:v>Warning</c:v>
                </c:pt>
              </c:strCache>
            </c:strRef>
          </c:tx>
          <c:spPr>
            <a:solidFill>
              <a:schemeClr val="accent3"/>
            </a:solidFill>
            <a:ln>
              <a:noFill/>
            </a:ln>
            <a:effectLst/>
          </c:spPr>
          <c:invertIfNegative val="0"/>
          <c:cat>
            <c:strRef>
              <c:f>Sheet1!$A$2:$A$4</c:f>
              <c:strCache>
                <c:ptCount val="3"/>
                <c:pt idx="0">
                  <c:v>January</c:v>
                </c:pt>
                <c:pt idx="1">
                  <c:v>February</c:v>
                </c:pt>
                <c:pt idx="2">
                  <c:v>March</c:v>
                </c:pt>
              </c:strCache>
            </c:strRef>
          </c:cat>
          <c:val>
            <c:numRef>
              <c:f>Sheet1!$D$2:$D$4</c:f>
              <c:numCache>
                <c:formatCode>General</c:formatCode>
                <c:ptCount val="3"/>
                <c:pt idx="0">
                  <c:v>1600</c:v>
                </c:pt>
                <c:pt idx="1">
                  <c:v>1496</c:v>
                </c:pt>
                <c:pt idx="2">
                  <c:v>415</c:v>
                </c:pt>
              </c:numCache>
            </c:numRef>
          </c:val>
          <c:extLst>
            <c:ext xmlns:c16="http://schemas.microsoft.com/office/drawing/2014/chart" uri="{C3380CC4-5D6E-409C-BE32-E72D297353CC}">
              <c16:uniqueId val="{00000002-614B-4126-8976-B2ACFAD89D9B}"/>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max val="16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Analytic</a:t>
            </a:r>
            <a:r>
              <a:rPr lang="en-US" baseline="0" dirty="0"/>
              <a:t> Scores</a:t>
            </a:r>
            <a:br>
              <a:rPr lang="en-US" baseline="0" dirty="0"/>
            </a:br>
            <a:r>
              <a:rPr lang="en-US" baseline="0" dirty="0"/>
              <a:t>May 2022</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Overall Score</c:v>
                </c:pt>
              </c:strCache>
            </c:strRef>
          </c:tx>
          <c:spPr>
            <a:solidFill>
              <a:schemeClr val="accent1"/>
            </a:solidFill>
            <a:ln>
              <a:noFill/>
            </a:ln>
            <a:effectLst/>
          </c:spPr>
          <c:invertIfNegative val="0"/>
          <c:cat>
            <c:strRef>
              <c:f>Sheet1!$B$1:$J$1</c:f>
              <c:strCache>
                <c:ptCount val="9"/>
                <c:pt idx="0">
                  <c:v>All Organizations</c:v>
                </c:pt>
                <c:pt idx="1">
                  <c:v>JL October</c:v>
                </c:pt>
                <c:pt idx="2">
                  <c:v>JL November</c:v>
                </c:pt>
                <c:pt idx="3">
                  <c:v>JL December</c:v>
                </c:pt>
                <c:pt idx="4">
                  <c:v>JL January</c:v>
                </c:pt>
                <c:pt idx="5">
                  <c:v>JL February</c:v>
                </c:pt>
                <c:pt idx="6">
                  <c:v>JL March</c:v>
                </c:pt>
                <c:pt idx="7">
                  <c:v>JL April</c:v>
                </c:pt>
                <c:pt idx="8">
                  <c:v>JL May</c:v>
                </c:pt>
              </c:strCache>
            </c:strRef>
          </c:cat>
          <c:val>
            <c:numRef>
              <c:f>Sheet1!$B$2:$J$2</c:f>
              <c:numCache>
                <c:formatCode>General</c:formatCode>
                <c:ptCount val="9"/>
                <c:pt idx="0">
                  <c:v>50</c:v>
                </c:pt>
                <c:pt idx="1">
                  <c:v>68</c:v>
                </c:pt>
                <c:pt idx="2">
                  <c:v>69</c:v>
                </c:pt>
                <c:pt idx="3">
                  <c:v>69</c:v>
                </c:pt>
                <c:pt idx="4">
                  <c:v>69</c:v>
                </c:pt>
                <c:pt idx="5">
                  <c:v>77</c:v>
                </c:pt>
                <c:pt idx="6">
                  <c:v>78</c:v>
                </c:pt>
                <c:pt idx="7">
                  <c:v>80</c:v>
                </c:pt>
                <c:pt idx="8">
                  <c:v>79</c:v>
                </c:pt>
              </c:numCache>
            </c:numRef>
          </c:val>
          <c:extLst>
            <c:ext xmlns:c16="http://schemas.microsoft.com/office/drawing/2014/chart" uri="{C3380CC4-5D6E-409C-BE32-E72D297353CC}">
              <c16:uniqueId val="{00000000-283B-4E65-A049-9FE52372C6B0}"/>
            </c:ext>
          </c:extLst>
        </c:ser>
        <c:ser>
          <c:idx val="1"/>
          <c:order val="1"/>
          <c:tx>
            <c:strRef>
              <c:f>Sheet1!$A$3</c:f>
              <c:strCache>
                <c:ptCount val="1"/>
                <c:pt idx="0">
                  <c:v>Startup Score</c:v>
                </c:pt>
              </c:strCache>
            </c:strRef>
          </c:tx>
          <c:spPr>
            <a:solidFill>
              <a:schemeClr val="accent2"/>
            </a:solidFill>
            <a:ln>
              <a:noFill/>
            </a:ln>
            <a:effectLst/>
          </c:spPr>
          <c:invertIfNegative val="0"/>
          <c:cat>
            <c:strRef>
              <c:f>Sheet1!$B$1:$J$1</c:f>
              <c:strCache>
                <c:ptCount val="9"/>
                <c:pt idx="0">
                  <c:v>All Organizations</c:v>
                </c:pt>
                <c:pt idx="1">
                  <c:v>JL October</c:v>
                </c:pt>
                <c:pt idx="2">
                  <c:v>JL November</c:v>
                </c:pt>
                <c:pt idx="3">
                  <c:v>JL December</c:v>
                </c:pt>
                <c:pt idx="4">
                  <c:v>JL January</c:v>
                </c:pt>
                <c:pt idx="5">
                  <c:v>JL February</c:v>
                </c:pt>
                <c:pt idx="6">
                  <c:v>JL March</c:v>
                </c:pt>
                <c:pt idx="7">
                  <c:v>JL April</c:v>
                </c:pt>
                <c:pt idx="8">
                  <c:v>JL May</c:v>
                </c:pt>
              </c:strCache>
            </c:strRef>
          </c:cat>
          <c:val>
            <c:numRef>
              <c:f>Sheet1!$B$3:$J$3</c:f>
              <c:numCache>
                <c:formatCode>General</c:formatCode>
                <c:ptCount val="9"/>
                <c:pt idx="0">
                  <c:v>50</c:v>
                </c:pt>
                <c:pt idx="1">
                  <c:v>75</c:v>
                </c:pt>
                <c:pt idx="2">
                  <c:v>74</c:v>
                </c:pt>
                <c:pt idx="3">
                  <c:v>75</c:v>
                </c:pt>
                <c:pt idx="4">
                  <c:v>75</c:v>
                </c:pt>
                <c:pt idx="5">
                  <c:v>75</c:v>
                </c:pt>
                <c:pt idx="6">
                  <c:v>76</c:v>
                </c:pt>
                <c:pt idx="7">
                  <c:v>76</c:v>
                </c:pt>
                <c:pt idx="8">
                  <c:v>73</c:v>
                </c:pt>
              </c:numCache>
            </c:numRef>
          </c:val>
          <c:extLst>
            <c:ext xmlns:c16="http://schemas.microsoft.com/office/drawing/2014/chart" uri="{C3380CC4-5D6E-409C-BE32-E72D297353CC}">
              <c16:uniqueId val="{00000001-283B-4E65-A049-9FE52372C6B0}"/>
            </c:ext>
          </c:extLst>
        </c:ser>
        <c:ser>
          <c:idx val="2"/>
          <c:order val="2"/>
          <c:tx>
            <c:strRef>
              <c:f>Sheet1!$A$4</c:f>
              <c:strCache>
                <c:ptCount val="1"/>
                <c:pt idx="0">
                  <c:v>Application Reliability</c:v>
                </c:pt>
              </c:strCache>
            </c:strRef>
          </c:tx>
          <c:spPr>
            <a:solidFill>
              <a:schemeClr val="accent3"/>
            </a:solidFill>
            <a:ln>
              <a:noFill/>
            </a:ln>
            <a:effectLst/>
          </c:spPr>
          <c:invertIfNegative val="0"/>
          <c:cat>
            <c:strRef>
              <c:f>Sheet1!$B$1:$J$1</c:f>
              <c:strCache>
                <c:ptCount val="9"/>
                <c:pt idx="0">
                  <c:v>All Organizations</c:v>
                </c:pt>
                <c:pt idx="1">
                  <c:v>JL October</c:v>
                </c:pt>
                <c:pt idx="2">
                  <c:v>JL November</c:v>
                </c:pt>
                <c:pt idx="3">
                  <c:v>JL December</c:v>
                </c:pt>
                <c:pt idx="4">
                  <c:v>JL January</c:v>
                </c:pt>
                <c:pt idx="5">
                  <c:v>JL February</c:v>
                </c:pt>
                <c:pt idx="6">
                  <c:v>JL March</c:v>
                </c:pt>
                <c:pt idx="7">
                  <c:v>JL April</c:v>
                </c:pt>
                <c:pt idx="8">
                  <c:v>JL May</c:v>
                </c:pt>
              </c:strCache>
            </c:strRef>
          </c:cat>
          <c:val>
            <c:numRef>
              <c:f>Sheet1!$B$4:$J$4</c:f>
              <c:numCache>
                <c:formatCode>General</c:formatCode>
                <c:ptCount val="9"/>
                <c:pt idx="0">
                  <c:v>50</c:v>
                </c:pt>
                <c:pt idx="1">
                  <c:v>45</c:v>
                </c:pt>
                <c:pt idx="2">
                  <c:v>49</c:v>
                </c:pt>
                <c:pt idx="3">
                  <c:v>46</c:v>
                </c:pt>
                <c:pt idx="4">
                  <c:v>44</c:v>
                </c:pt>
                <c:pt idx="5">
                  <c:v>72</c:v>
                </c:pt>
                <c:pt idx="6">
                  <c:v>73</c:v>
                </c:pt>
                <c:pt idx="7">
                  <c:v>80</c:v>
                </c:pt>
                <c:pt idx="8">
                  <c:v>72</c:v>
                </c:pt>
              </c:numCache>
            </c:numRef>
          </c:val>
          <c:extLst>
            <c:ext xmlns:c16="http://schemas.microsoft.com/office/drawing/2014/chart" uri="{C3380CC4-5D6E-409C-BE32-E72D297353CC}">
              <c16:uniqueId val="{00000002-283B-4E65-A049-9FE52372C6B0}"/>
            </c:ext>
          </c:extLst>
        </c:ser>
        <c:ser>
          <c:idx val="3"/>
          <c:order val="3"/>
          <c:tx>
            <c:strRef>
              <c:f>Sheet1!$A$5</c:f>
              <c:strCache>
                <c:ptCount val="1"/>
                <c:pt idx="0">
                  <c:v>Work from Anywhere</c:v>
                </c:pt>
              </c:strCache>
            </c:strRef>
          </c:tx>
          <c:spPr>
            <a:solidFill>
              <a:schemeClr val="accent4"/>
            </a:solidFill>
            <a:ln>
              <a:noFill/>
            </a:ln>
            <a:effectLst/>
          </c:spPr>
          <c:invertIfNegative val="0"/>
          <c:cat>
            <c:strRef>
              <c:f>Sheet1!$B$1:$J$1</c:f>
              <c:strCache>
                <c:ptCount val="9"/>
                <c:pt idx="0">
                  <c:v>All Organizations</c:v>
                </c:pt>
                <c:pt idx="1">
                  <c:v>JL October</c:v>
                </c:pt>
                <c:pt idx="2">
                  <c:v>JL November</c:v>
                </c:pt>
                <c:pt idx="3">
                  <c:v>JL December</c:v>
                </c:pt>
                <c:pt idx="4">
                  <c:v>JL January</c:v>
                </c:pt>
                <c:pt idx="5">
                  <c:v>JL February</c:v>
                </c:pt>
                <c:pt idx="6">
                  <c:v>JL March</c:v>
                </c:pt>
                <c:pt idx="7">
                  <c:v>JL April</c:v>
                </c:pt>
                <c:pt idx="8">
                  <c:v>JL May</c:v>
                </c:pt>
              </c:strCache>
            </c:strRef>
          </c:cat>
          <c:val>
            <c:numRef>
              <c:f>Sheet1!$B$5:$J$5</c:f>
              <c:numCache>
                <c:formatCode>General</c:formatCode>
                <c:ptCount val="9"/>
                <c:pt idx="0">
                  <c:v>51</c:v>
                </c:pt>
                <c:pt idx="1">
                  <c:v>82</c:v>
                </c:pt>
                <c:pt idx="2">
                  <c:v>84</c:v>
                </c:pt>
                <c:pt idx="3">
                  <c:v>84</c:v>
                </c:pt>
                <c:pt idx="4">
                  <c:v>85</c:v>
                </c:pt>
                <c:pt idx="5">
                  <c:v>86</c:v>
                </c:pt>
                <c:pt idx="6">
                  <c:v>86</c:v>
                </c:pt>
                <c:pt idx="7">
                  <c:v>87</c:v>
                </c:pt>
                <c:pt idx="8">
                  <c:v>91</c:v>
                </c:pt>
              </c:numCache>
            </c:numRef>
          </c:val>
          <c:extLst>
            <c:ext xmlns:c16="http://schemas.microsoft.com/office/drawing/2014/chart" uri="{C3380CC4-5D6E-409C-BE32-E72D297353CC}">
              <c16:uniqueId val="{00000003-283B-4E65-A049-9FE52372C6B0}"/>
            </c:ext>
          </c:extLst>
        </c:ser>
        <c:dLbls>
          <c:showLegendKey val="0"/>
          <c:showVal val="0"/>
          <c:showCatName val="0"/>
          <c:showSerName val="0"/>
          <c:showPercent val="0"/>
          <c:showBubbleSize val="0"/>
        </c:dLbls>
        <c:gapWidth val="219"/>
        <c:overlap val="-27"/>
        <c:axId val="1149759247"/>
        <c:axId val="1149756751"/>
      </c:barChart>
      <c:catAx>
        <c:axId val="1149759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756751"/>
        <c:crosses val="autoZero"/>
        <c:auto val="1"/>
        <c:lblAlgn val="ctr"/>
        <c:lblOffset val="100"/>
        <c:noMultiLvlLbl val="0"/>
      </c:catAx>
      <c:valAx>
        <c:axId val="11497567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7592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a:t>
            </a:r>
            <a:r>
              <a:rPr lang="en-US" baseline="0">
                <a:solidFill>
                  <a:srgbClr val="7030A0"/>
                </a:solidFill>
              </a:rPr>
              <a:t> - </a:t>
            </a:r>
            <a:r>
              <a:rPr lang="en-US">
                <a:solidFill>
                  <a:srgbClr val="7030A0"/>
                </a:solidFill>
              </a:rPr>
              <a:t>First Contact Resolution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FCR</c:v>
                </c:pt>
              </c:strCache>
            </c:strRef>
          </c:tx>
          <c:spPr>
            <a:solidFill>
              <a:schemeClr val="accent1"/>
            </a:solidFill>
            <a:ln>
              <a:noFill/>
            </a:ln>
            <a:effectLst/>
          </c:spPr>
          <c:invertIfNegative val="0"/>
          <c:cat>
            <c:strRef>
              <c:f>Sheet1!$A$2:$A$4</c:f>
              <c:strCache>
                <c:ptCount val="3"/>
                <c:pt idx="0">
                  <c:v>January</c:v>
                </c:pt>
                <c:pt idx="1">
                  <c:v>February</c:v>
                </c:pt>
                <c:pt idx="2">
                  <c:v>March</c:v>
                </c:pt>
              </c:strCache>
            </c:strRef>
          </c:cat>
          <c:val>
            <c:numRef>
              <c:f>Sheet1!$B$2:$B$4</c:f>
              <c:numCache>
                <c:formatCode>General</c:formatCode>
                <c:ptCount val="3"/>
                <c:pt idx="0">
                  <c:v>82.05</c:v>
                </c:pt>
                <c:pt idx="1">
                  <c:v>85.08</c:v>
                </c:pt>
                <c:pt idx="2">
                  <c:v>86.92</c:v>
                </c:pt>
              </c:numCache>
            </c:numRef>
          </c:val>
          <c:extLst>
            <c:ext xmlns:c16="http://schemas.microsoft.com/office/drawing/2014/chart" uri="{C3380CC4-5D6E-409C-BE32-E72D297353CC}">
              <c16:uniqueId val="{00000000-2361-4C6F-9603-B4613A5FEF8D}"/>
            </c:ext>
          </c:extLst>
        </c:ser>
        <c:ser>
          <c:idx val="1"/>
          <c:order val="1"/>
          <c:tx>
            <c:strRef>
              <c:f>Sheet1!$C$1</c:f>
              <c:strCache>
                <c:ptCount val="1"/>
                <c:pt idx="0">
                  <c:v>Total</c:v>
                </c:pt>
              </c:strCache>
            </c:strRef>
          </c:tx>
          <c:spPr>
            <a:solidFill>
              <a:schemeClr val="accent2"/>
            </a:solidFill>
            <a:ln>
              <a:noFill/>
            </a:ln>
            <a:effectLst/>
          </c:spPr>
          <c:invertIfNegative val="0"/>
          <c:cat>
            <c:strRef>
              <c:f>Sheet1!$A$2:$A$4</c:f>
              <c:strCache>
                <c:ptCount val="3"/>
                <c:pt idx="0">
                  <c:v>January</c:v>
                </c:pt>
                <c:pt idx="1">
                  <c:v>February</c:v>
                </c:pt>
                <c:pt idx="2">
                  <c:v>March</c:v>
                </c:pt>
              </c:strCache>
            </c:strRef>
          </c:cat>
          <c:val>
            <c:numRef>
              <c:f>Sheet1!$C$2:$C$4</c:f>
              <c:numCache>
                <c:formatCode>General</c:formatCode>
                <c:ptCount val="3"/>
                <c:pt idx="0">
                  <c:v>17.95</c:v>
                </c:pt>
                <c:pt idx="1">
                  <c:v>14.92</c:v>
                </c:pt>
                <c:pt idx="2">
                  <c:v>13.08</c:v>
                </c:pt>
              </c:numCache>
            </c:numRef>
          </c:val>
          <c:extLst>
            <c:ext xmlns:c16="http://schemas.microsoft.com/office/drawing/2014/chart" uri="{C3380CC4-5D6E-409C-BE32-E72D297353CC}">
              <c16:uniqueId val="{00000001-2361-4C6F-9603-B4613A5FEF8D}"/>
            </c:ext>
          </c:extLst>
        </c:ser>
        <c:dLbls>
          <c:showLegendKey val="0"/>
          <c:showVal val="0"/>
          <c:showCatName val="0"/>
          <c:showSerName val="0"/>
          <c:showPercent val="0"/>
          <c:showBubbleSize val="0"/>
        </c:dLbls>
        <c:gapWidth val="150"/>
        <c:overlap val="100"/>
        <c:axId val="998039184"/>
        <c:axId val="821506272"/>
      </c:barChart>
      <c:catAx>
        <c:axId val="998039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1506272"/>
        <c:crosses val="autoZero"/>
        <c:auto val="1"/>
        <c:lblAlgn val="ctr"/>
        <c:lblOffset val="100"/>
        <c:noMultiLvlLbl val="0"/>
      </c:catAx>
      <c:valAx>
        <c:axId val="821506272"/>
        <c:scaling>
          <c:orientation val="minMax"/>
          <c:max val="1"/>
          <c:min val="0.7500000000000001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8039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Device Count by Model</a:t>
            </a:r>
            <a:br>
              <a:rPr lang="en-US" dirty="0"/>
            </a:br>
            <a:r>
              <a:rPr lang="en-US" dirty="0"/>
              <a:t>May 2022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EAStartupPerfModelPerformance_8!$B$1</c:f>
              <c:strCache>
                <c:ptCount val="1"/>
                <c:pt idx="0">
                  <c:v>Device 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EAStartupPerfModelPerformance_8!$A$2:$A$15</c:f>
              <c:strCache>
                <c:ptCount val="14"/>
                <c:pt idx="0">
                  <c:v>Surface Laptop 4</c:v>
                </c:pt>
                <c:pt idx="1">
                  <c:v>HP EliteBook 840 G6</c:v>
                </c:pt>
                <c:pt idx="2">
                  <c:v>HP EliteBook 840 G5</c:v>
                </c:pt>
                <c:pt idx="3">
                  <c:v>HP EliteDesk 800 G4 DM 35W (TAA)</c:v>
                </c:pt>
                <c:pt idx="4">
                  <c:v>HP EliteBook 830 G6</c:v>
                </c:pt>
                <c:pt idx="5">
                  <c:v>HP EliteBook 840 G7 Notebook PC</c:v>
                </c:pt>
                <c:pt idx="6">
                  <c:v>Surface Pro 7+</c:v>
                </c:pt>
                <c:pt idx="7">
                  <c:v>Surface Laptop 3</c:v>
                </c:pt>
                <c:pt idx="8">
                  <c:v>HP EliteBook 830 G5</c:v>
                </c:pt>
                <c:pt idx="9">
                  <c:v>Surface Pro 6</c:v>
                </c:pt>
                <c:pt idx="10">
                  <c:v>Surface Pro 7</c:v>
                </c:pt>
                <c:pt idx="11">
                  <c:v>HP EliteDesk 800 G5 Desktop Mini</c:v>
                </c:pt>
                <c:pt idx="12">
                  <c:v>HP EliteBook 830 G7 Notebook PC</c:v>
                </c:pt>
                <c:pt idx="13">
                  <c:v>Surface Pro</c:v>
                </c:pt>
              </c:strCache>
            </c:strRef>
          </c:cat>
          <c:val>
            <c:numRef>
              <c:f>EAStartupPerfModelPerformance_8!$B$2:$B$15</c:f>
              <c:numCache>
                <c:formatCode>General</c:formatCode>
                <c:ptCount val="14"/>
                <c:pt idx="0">
                  <c:v>745</c:v>
                </c:pt>
                <c:pt idx="1">
                  <c:v>362</c:v>
                </c:pt>
                <c:pt idx="2">
                  <c:v>204</c:v>
                </c:pt>
                <c:pt idx="3">
                  <c:v>142</c:v>
                </c:pt>
                <c:pt idx="4">
                  <c:v>120</c:v>
                </c:pt>
                <c:pt idx="5">
                  <c:v>96</c:v>
                </c:pt>
                <c:pt idx="6">
                  <c:v>86</c:v>
                </c:pt>
                <c:pt idx="7">
                  <c:v>74</c:v>
                </c:pt>
                <c:pt idx="8">
                  <c:v>60</c:v>
                </c:pt>
                <c:pt idx="9">
                  <c:v>42</c:v>
                </c:pt>
                <c:pt idx="10">
                  <c:v>41</c:v>
                </c:pt>
                <c:pt idx="11">
                  <c:v>30</c:v>
                </c:pt>
                <c:pt idx="12">
                  <c:v>28</c:v>
                </c:pt>
                <c:pt idx="13">
                  <c:v>11</c:v>
                </c:pt>
              </c:numCache>
            </c:numRef>
          </c:val>
          <c:extLst>
            <c:ext xmlns:c16="http://schemas.microsoft.com/office/drawing/2014/chart" uri="{C3380CC4-5D6E-409C-BE32-E72D297353CC}">
              <c16:uniqueId val="{00000000-4715-48FF-87D3-9BA88793C773}"/>
            </c:ext>
          </c:extLst>
        </c:ser>
        <c:dLbls>
          <c:showLegendKey val="0"/>
          <c:showVal val="0"/>
          <c:showCatName val="0"/>
          <c:showSerName val="0"/>
          <c:showPercent val="0"/>
          <c:showBubbleSize val="0"/>
        </c:dLbls>
        <c:gapWidth val="219"/>
        <c:overlap val="-27"/>
        <c:axId val="1565076447"/>
        <c:axId val="1565073535"/>
      </c:barChart>
      <c:catAx>
        <c:axId val="1565076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5073535"/>
        <c:crosses val="autoZero"/>
        <c:auto val="1"/>
        <c:lblAlgn val="ctr"/>
        <c:lblOffset val="100"/>
        <c:noMultiLvlLbl val="0"/>
      </c:catAx>
      <c:valAx>
        <c:axId val="15650735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50764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Model Performance</a:t>
            </a:r>
            <a:br>
              <a:rPr lang="en-US" dirty="0"/>
            </a:br>
            <a:r>
              <a:rPr lang="en-US" dirty="0"/>
              <a:t>May</a:t>
            </a:r>
            <a:r>
              <a:rPr lang="en-US" baseline="0" dirty="0"/>
              <a:t> 2022</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EAStartupPerfModelPerformance_d!$B$1</c:f>
              <c:strCache>
                <c:ptCount val="1"/>
                <c:pt idx="0">
                  <c:v>Core Boot Time</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EAStartupPerfModelPerformance_d!$A$2:$A$15</c:f>
              <c:strCache>
                <c:ptCount val="14"/>
                <c:pt idx="0">
                  <c:v>Surface Pro 7+</c:v>
                </c:pt>
                <c:pt idx="1">
                  <c:v>Surface Pro 7</c:v>
                </c:pt>
                <c:pt idx="2">
                  <c:v>Surface Pro 6</c:v>
                </c:pt>
                <c:pt idx="3">
                  <c:v>Surface Pro</c:v>
                </c:pt>
                <c:pt idx="4">
                  <c:v>Surface Laptop 4</c:v>
                </c:pt>
                <c:pt idx="5">
                  <c:v>Surface Laptop 3</c:v>
                </c:pt>
                <c:pt idx="6">
                  <c:v>HP EliteDesk 800 G5 Desktop Mini</c:v>
                </c:pt>
                <c:pt idx="7">
                  <c:v>HP EliteDesk 800 G4 DM 35W (TAA)</c:v>
                </c:pt>
                <c:pt idx="8">
                  <c:v>HP EliteBook 840 G7 Notebook PC</c:v>
                </c:pt>
                <c:pt idx="9">
                  <c:v>HP EliteBook 840 G6</c:v>
                </c:pt>
                <c:pt idx="10">
                  <c:v>HP EliteBook 840 G5</c:v>
                </c:pt>
                <c:pt idx="11">
                  <c:v>HP EliteBook 830 G7 Notebook PC</c:v>
                </c:pt>
                <c:pt idx="12">
                  <c:v>HP EliteBook 830 G6</c:v>
                </c:pt>
                <c:pt idx="13">
                  <c:v>HP EliteBook 830 G5</c:v>
                </c:pt>
              </c:strCache>
            </c:strRef>
          </c:cat>
          <c:val>
            <c:numRef>
              <c:f>EAStartupPerfModelPerformance_d!$B$2:$B$15</c:f>
              <c:numCache>
                <c:formatCode>0</c:formatCode>
                <c:ptCount val="14"/>
                <c:pt idx="0">
                  <c:v>13.5252441860465</c:v>
                </c:pt>
                <c:pt idx="1">
                  <c:v>19.325951219512099</c:v>
                </c:pt>
                <c:pt idx="2">
                  <c:v>20.432071428571401</c:v>
                </c:pt>
                <c:pt idx="3">
                  <c:v>18.5461818181818</c:v>
                </c:pt>
                <c:pt idx="4">
                  <c:v>14.309683221476501</c:v>
                </c:pt>
                <c:pt idx="5">
                  <c:v>19.291256756756699</c:v>
                </c:pt>
                <c:pt idx="6">
                  <c:v>13.0982</c:v>
                </c:pt>
                <c:pt idx="7">
                  <c:v>10.6270422535211</c:v>
                </c:pt>
                <c:pt idx="8">
                  <c:v>18.906541666666602</c:v>
                </c:pt>
                <c:pt idx="9">
                  <c:v>15.5591961325966</c:v>
                </c:pt>
                <c:pt idx="10">
                  <c:v>15.468553921568599</c:v>
                </c:pt>
                <c:pt idx="11">
                  <c:v>17.459571428571401</c:v>
                </c:pt>
                <c:pt idx="12">
                  <c:v>17.360524999999999</c:v>
                </c:pt>
                <c:pt idx="13">
                  <c:v>14.227466666666601</c:v>
                </c:pt>
              </c:numCache>
            </c:numRef>
          </c:val>
          <c:extLst>
            <c:ext xmlns:c16="http://schemas.microsoft.com/office/drawing/2014/chart" uri="{C3380CC4-5D6E-409C-BE32-E72D297353CC}">
              <c16:uniqueId val="{00000000-7F68-4BC7-AE01-7254E3124395}"/>
            </c:ext>
          </c:extLst>
        </c:ser>
        <c:ser>
          <c:idx val="1"/>
          <c:order val="1"/>
          <c:tx>
            <c:strRef>
              <c:f>EAStartupPerfModelPerformance_d!$C$1</c:f>
              <c:strCache>
                <c:ptCount val="1"/>
                <c:pt idx="0">
                  <c:v>Core Logon Time</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EAStartupPerfModelPerformance_d!$A$2:$A$15</c:f>
              <c:strCache>
                <c:ptCount val="14"/>
                <c:pt idx="0">
                  <c:v>Surface Pro 7+</c:v>
                </c:pt>
                <c:pt idx="1">
                  <c:v>Surface Pro 7</c:v>
                </c:pt>
                <c:pt idx="2">
                  <c:v>Surface Pro 6</c:v>
                </c:pt>
                <c:pt idx="3">
                  <c:v>Surface Pro</c:v>
                </c:pt>
                <c:pt idx="4">
                  <c:v>Surface Laptop 4</c:v>
                </c:pt>
                <c:pt idx="5">
                  <c:v>Surface Laptop 3</c:v>
                </c:pt>
                <c:pt idx="6">
                  <c:v>HP EliteDesk 800 G5 Desktop Mini</c:v>
                </c:pt>
                <c:pt idx="7">
                  <c:v>HP EliteDesk 800 G4 DM 35W (TAA)</c:v>
                </c:pt>
                <c:pt idx="8">
                  <c:v>HP EliteBook 840 G7 Notebook PC</c:v>
                </c:pt>
                <c:pt idx="9">
                  <c:v>HP EliteBook 840 G6</c:v>
                </c:pt>
                <c:pt idx="10">
                  <c:v>HP EliteBook 840 G5</c:v>
                </c:pt>
                <c:pt idx="11">
                  <c:v>HP EliteBook 830 G7 Notebook PC</c:v>
                </c:pt>
                <c:pt idx="12">
                  <c:v>HP EliteBook 830 G6</c:v>
                </c:pt>
                <c:pt idx="13">
                  <c:v>HP EliteBook 830 G5</c:v>
                </c:pt>
              </c:strCache>
            </c:strRef>
          </c:cat>
          <c:val>
            <c:numRef>
              <c:f>EAStartupPerfModelPerformance_d!$C$2:$C$15</c:f>
              <c:numCache>
                <c:formatCode>0</c:formatCode>
                <c:ptCount val="14"/>
                <c:pt idx="0">
                  <c:v>25.821566265060198</c:v>
                </c:pt>
                <c:pt idx="1">
                  <c:v>29.478424999999898</c:v>
                </c:pt>
                <c:pt idx="2">
                  <c:v>42.779829268292602</c:v>
                </c:pt>
                <c:pt idx="3">
                  <c:v>63.349363636363599</c:v>
                </c:pt>
                <c:pt idx="4">
                  <c:v>24.574873626373599</c:v>
                </c:pt>
                <c:pt idx="5">
                  <c:v>28.7894647887323</c:v>
                </c:pt>
                <c:pt idx="6">
                  <c:v>20.596066666666601</c:v>
                </c:pt>
                <c:pt idx="7">
                  <c:v>23.959823943661899</c:v>
                </c:pt>
                <c:pt idx="8">
                  <c:v>38.056763440860202</c:v>
                </c:pt>
                <c:pt idx="9">
                  <c:v>36.029767507002703</c:v>
                </c:pt>
                <c:pt idx="10">
                  <c:v>47.499414999999999</c:v>
                </c:pt>
                <c:pt idx="11">
                  <c:v>37.970037037037002</c:v>
                </c:pt>
                <c:pt idx="12">
                  <c:v>45.9389310344827</c:v>
                </c:pt>
                <c:pt idx="13">
                  <c:v>49.857224137930999</c:v>
                </c:pt>
              </c:numCache>
            </c:numRef>
          </c:val>
          <c:extLst>
            <c:ext xmlns:c16="http://schemas.microsoft.com/office/drawing/2014/chart" uri="{C3380CC4-5D6E-409C-BE32-E72D297353CC}">
              <c16:uniqueId val="{00000001-7F68-4BC7-AE01-7254E3124395}"/>
            </c:ext>
          </c:extLst>
        </c:ser>
        <c:dLbls>
          <c:showLegendKey val="0"/>
          <c:showVal val="0"/>
          <c:showCatName val="0"/>
          <c:showSerName val="0"/>
          <c:showPercent val="0"/>
          <c:showBubbleSize val="0"/>
        </c:dLbls>
        <c:gapWidth val="150"/>
        <c:shape val="box"/>
        <c:axId val="1142512719"/>
        <c:axId val="1142514799"/>
        <c:axId val="0"/>
      </c:bar3DChart>
      <c:catAx>
        <c:axId val="114251271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2514799"/>
        <c:crosses val="autoZero"/>
        <c:auto val="1"/>
        <c:lblAlgn val="ctr"/>
        <c:lblOffset val="100"/>
        <c:noMultiLvlLbl val="0"/>
      </c:catAx>
      <c:valAx>
        <c:axId val="114251479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25127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dirty="0"/>
              <a:t>Problem, opened per month</a:t>
            </a:r>
          </a:p>
        </c:rich>
      </c:tx>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Problems</c:v>
                </c:pt>
              </c:strCache>
            </c:strRef>
          </c:tx>
          <c:spPr>
            <a:solidFill>
              <a:schemeClr val="accent1"/>
            </a:solidFill>
            <a:ln>
              <a:noFill/>
            </a:ln>
            <a:effectLst/>
          </c:spPr>
          <c:invertIfNegative val="0"/>
          <c:cat>
            <c:strRef>
              <c:f>Sheet1!$A$2:$A$4</c:f>
              <c:strCache>
                <c:ptCount val="3"/>
                <c:pt idx="0">
                  <c:v>January</c:v>
                </c:pt>
                <c:pt idx="1">
                  <c:v>February</c:v>
                </c:pt>
                <c:pt idx="2">
                  <c:v>March</c:v>
                </c:pt>
              </c:strCache>
            </c:strRef>
          </c:cat>
          <c:val>
            <c:numRef>
              <c:f>Sheet1!$B$2:$B$4</c:f>
              <c:numCache>
                <c:formatCode>General</c:formatCode>
                <c:ptCount val="3"/>
                <c:pt idx="0">
                  <c:v>11</c:v>
                </c:pt>
                <c:pt idx="1">
                  <c:v>3</c:v>
                </c:pt>
                <c:pt idx="2">
                  <c:v>18</c:v>
                </c:pt>
              </c:numCache>
            </c:numRef>
          </c:val>
          <c:extLst>
            <c:ext xmlns:c16="http://schemas.microsoft.com/office/drawing/2014/chart" uri="{C3380CC4-5D6E-409C-BE32-E72D297353CC}">
              <c16:uniqueId val="{00000000-63C5-4636-A890-00AA0622ECCD}"/>
            </c:ext>
          </c:extLst>
        </c:ser>
        <c:dLbls>
          <c:showLegendKey val="0"/>
          <c:showVal val="0"/>
          <c:showCatName val="0"/>
          <c:showSerName val="0"/>
          <c:showPercent val="0"/>
          <c:showBubbleSize val="0"/>
        </c:dLbls>
        <c:gapWidth val="219"/>
        <c:overlap val="-27"/>
        <c:axId val="65666271"/>
        <c:axId val="65662943"/>
      </c:barChart>
      <c:catAx>
        <c:axId val="65666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662943"/>
        <c:crosses val="autoZero"/>
        <c:auto val="1"/>
        <c:lblAlgn val="ctr"/>
        <c:lblOffset val="100"/>
        <c:noMultiLvlLbl val="0"/>
      </c:catAx>
      <c:valAx>
        <c:axId val="656629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6662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Incident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10524</c:v>
                </c:pt>
                <c:pt idx="1">
                  <c:v>10707</c:v>
                </c:pt>
                <c:pt idx="2">
                  <c:v>9644</c:v>
                </c:pt>
                <c:pt idx="3">
                  <c:v>8952</c:v>
                </c:pt>
              </c:numCache>
            </c:numRef>
          </c:val>
          <c:extLst>
            <c:ext xmlns:c16="http://schemas.microsoft.com/office/drawing/2014/chart" uri="{C3380CC4-5D6E-409C-BE32-E72D297353CC}">
              <c16:uniqueId val="{00000000-5869-41FB-9BF6-551C43F227C6}"/>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10369</c:v>
                </c:pt>
                <c:pt idx="1">
                  <c:v>11754</c:v>
                </c:pt>
                <c:pt idx="2">
                  <c:v>10786</c:v>
                </c:pt>
                <c:pt idx="3">
                  <c:v>10411</c:v>
                </c:pt>
              </c:numCache>
            </c:numRef>
          </c:val>
          <c:extLst>
            <c:ext xmlns:c16="http://schemas.microsoft.com/office/drawing/2014/chart" uri="{C3380CC4-5D6E-409C-BE32-E72D297353CC}">
              <c16:uniqueId val="{00000001-5869-41FB-9BF6-551C43F227C6}"/>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9759</c:v>
                </c:pt>
              </c:numCache>
            </c:numRef>
          </c:val>
          <c:extLst>
            <c:ext xmlns:c16="http://schemas.microsoft.com/office/drawing/2014/chart" uri="{C3380CC4-5D6E-409C-BE32-E72D297353CC}">
              <c16:uniqueId val="{00000001-B7FB-5844-8E3F-4C64D315F14F}"/>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min val="8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Call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9462</c:v>
                </c:pt>
                <c:pt idx="1">
                  <c:v>10042</c:v>
                </c:pt>
                <c:pt idx="2">
                  <c:v>9470</c:v>
                </c:pt>
                <c:pt idx="3">
                  <c:v>8221</c:v>
                </c:pt>
              </c:numCache>
            </c:numRef>
          </c:val>
          <c:extLst>
            <c:ext xmlns:c16="http://schemas.microsoft.com/office/drawing/2014/chart" uri="{C3380CC4-5D6E-409C-BE32-E72D297353CC}">
              <c16:uniqueId val="{00000000-AF42-4D5A-8B45-2EEA9E46EF0C}"/>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9932</c:v>
                </c:pt>
                <c:pt idx="1">
                  <c:v>10780</c:v>
                </c:pt>
                <c:pt idx="2">
                  <c:v>9428</c:v>
                </c:pt>
                <c:pt idx="3">
                  <c:v>9285</c:v>
                </c:pt>
              </c:numCache>
            </c:numRef>
          </c:val>
          <c:extLst>
            <c:ext xmlns:c16="http://schemas.microsoft.com/office/drawing/2014/chart" uri="{C3380CC4-5D6E-409C-BE32-E72D297353CC}">
              <c16:uniqueId val="{00000001-AF42-4D5A-8B45-2EEA9E46EF0C}"/>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8933</c:v>
                </c:pt>
              </c:numCache>
            </c:numRef>
          </c:val>
          <c:extLst>
            <c:ext xmlns:c16="http://schemas.microsoft.com/office/drawing/2014/chart" uri="{C3380CC4-5D6E-409C-BE32-E72D297353CC}">
              <c16:uniqueId val="{00000001-4F60-B847-9DB3-78B0A49B13E2}"/>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max val="12000"/>
          <c:min val="8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Calls Answered in under 60 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6305</c:v>
                </c:pt>
                <c:pt idx="1">
                  <c:v>6095</c:v>
                </c:pt>
                <c:pt idx="2">
                  <c:v>6052</c:v>
                </c:pt>
                <c:pt idx="3">
                  <c:v>6232</c:v>
                </c:pt>
              </c:numCache>
            </c:numRef>
          </c:val>
          <c:extLst>
            <c:ext xmlns:c16="http://schemas.microsoft.com/office/drawing/2014/chart" uri="{C3380CC4-5D6E-409C-BE32-E72D297353CC}">
              <c16:uniqueId val="{00000000-A163-4933-B669-2A1EE2036FF3}"/>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6780</c:v>
                </c:pt>
                <c:pt idx="1">
                  <c:v>7087</c:v>
                </c:pt>
                <c:pt idx="2">
                  <c:v>6914</c:v>
                </c:pt>
                <c:pt idx="3">
                  <c:v>6980</c:v>
                </c:pt>
              </c:numCache>
            </c:numRef>
          </c:val>
          <c:extLst>
            <c:ext xmlns:c16="http://schemas.microsoft.com/office/drawing/2014/chart" uri="{C3380CC4-5D6E-409C-BE32-E72D297353CC}">
              <c16:uniqueId val="{00000001-A163-4933-B669-2A1EE2036FF3}"/>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6179</c:v>
                </c:pt>
              </c:numCache>
            </c:numRef>
          </c:val>
          <c:extLst>
            <c:ext xmlns:c16="http://schemas.microsoft.com/office/drawing/2014/chart" uri="{C3380CC4-5D6E-409C-BE32-E72D297353CC}">
              <c16:uniqueId val="{00000001-ADAB-9C4A-AE77-0CED2BF297DE}"/>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 Abandoned Call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1168</c:v>
                </c:pt>
                <c:pt idx="1">
                  <c:v>1363</c:v>
                </c:pt>
                <c:pt idx="2">
                  <c:v>1136</c:v>
                </c:pt>
                <c:pt idx="3">
                  <c:v>688</c:v>
                </c:pt>
              </c:numCache>
            </c:numRef>
          </c:val>
          <c:extLst>
            <c:ext xmlns:c16="http://schemas.microsoft.com/office/drawing/2014/chart" uri="{C3380CC4-5D6E-409C-BE32-E72D297353CC}">
              <c16:uniqueId val="{00000000-7A89-42C5-8D91-E5C7E052ADCE}"/>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946</c:v>
                </c:pt>
                <c:pt idx="1">
                  <c:v>1421</c:v>
                </c:pt>
                <c:pt idx="2">
                  <c:v>888</c:v>
                </c:pt>
                <c:pt idx="3">
                  <c:v>920</c:v>
                </c:pt>
              </c:numCache>
            </c:numRef>
          </c:val>
          <c:extLst>
            <c:ext xmlns:c16="http://schemas.microsoft.com/office/drawing/2014/chart" uri="{C3380CC4-5D6E-409C-BE32-E72D297353CC}">
              <c16:uniqueId val="{00000001-7A89-42C5-8D91-E5C7E052ADCE}"/>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1097</c:v>
                </c:pt>
              </c:numCache>
            </c:numRef>
          </c:val>
          <c:extLst>
            <c:ext xmlns:c16="http://schemas.microsoft.com/office/drawing/2014/chart" uri="{C3380CC4-5D6E-409C-BE32-E72D297353CC}">
              <c16:uniqueId val="{00000001-F613-9944-94B0-1CAE704E7EAD}"/>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rgbClr val="7030A0"/>
                </a:solidFill>
              </a:rPr>
              <a:t>Call Volume over 3 Months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Total Calls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Sheet1!$A$2:$A$4</c:f>
              <c:strCache>
                <c:ptCount val="3"/>
                <c:pt idx="0">
                  <c:v>January</c:v>
                </c:pt>
                <c:pt idx="1">
                  <c:v>February</c:v>
                </c:pt>
                <c:pt idx="2">
                  <c:v>March</c:v>
                </c:pt>
              </c:strCache>
            </c:strRef>
          </c:cat>
          <c:val>
            <c:numRef>
              <c:f>Sheet1!$B$2:$B$4</c:f>
              <c:numCache>
                <c:formatCode>General</c:formatCode>
                <c:ptCount val="3"/>
                <c:pt idx="0">
                  <c:v>3678</c:v>
                </c:pt>
                <c:pt idx="1">
                  <c:v>2456</c:v>
                </c:pt>
                <c:pt idx="2">
                  <c:v>2799</c:v>
                </c:pt>
              </c:numCache>
            </c:numRef>
          </c:val>
          <c:smooth val="0"/>
          <c:extLst>
            <c:ext xmlns:c16="http://schemas.microsoft.com/office/drawing/2014/chart" uri="{C3380CC4-5D6E-409C-BE32-E72D297353CC}">
              <c16:uniqueId val="{00000000-AFB6-439E-9E85-48DCF8E36388}"/>
            </c:ext>
          </c:extLst>
        </c:ser>
        <c:dLbls>
          <c:showLegendKey val="0"/>
          <c:showVal val="0"/>
          <c:showCatName val="0"/>
          <c:showSerName val="0"/>
          <c:showPercent val="0"/>
          <c:showBubbleSize val="0"/>
        </c:dLbls>
        <c:marker val="1"/>
        <c:smooth val="0"/>
        <c:axId val="1130547248"/>
        <c:axId val="1211046208"/>
      </c:lineChart>
      <c:catAx>
        <c:axId val="1130547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1046208"/>
        <c:crosses val="autoZero"/>
        <c:auto val="1"/>
        <c:lblAlgn val="ctr"/>
        <c:lblOffset val="100"/>
        <c:noMultiLvlLbl val="0"/>
      </c:catAx>
      <c:valAx>
        <c:axId val="1211046208"/>
        <c:scaling>
          <c:orientation val="minMax"/>
          <c:min val="2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0547248"/>
        <c:crosses val="autoZero"/>
        <c:crossBetween val="between"/>
        <c:minorUnit val="4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rgbClr val="7030A0"/>
                </a:solidFill>
              </a:rPr>
              <a:t>Abandonment Rate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Abandonment Rate</c:v>
                </c:pt>
              </c:strCache>
            </c:strRef>
          </c:tx>
          <c:spPr>
            <a:ln w="28575" cap="rnd">
              <a:solidFill>
                <a:schemeClr val="accent1"/>
              </a:solidFill>
              <a:round/>
            </a:ln>
            <a:effectLst/>
          </c:spPr>
          <c:marker>
            <c:symbol val="circle"/>
            <c:size val="5"/>
            <c:spPr>
              <a:solidFill>
                <a:schemeClr val="accent1"/>
              </a:solidFill>
              <a:ln w="9525">
                <a:solidFill>
                  <a:schemeClr val="accent1">
                    <a:alpha val="92000"/>
                  </a:schemeClr>
                </a:solidFill>
              </a:ln>
              <a:effectLst/>
            </c:spPr>
          </c:marker>
          <c:cat>
            <c:strRef>
              <c:f>Sheet1!$A$2:$A$4</c:f>
              <c:strCache>
                <c:ptCount val="3"/>
                <c:pt idx="0">
                  <c:v>January</c:v>
                </c:pt>
                <c:pt idx="1">
                  <c:v>February</c:v>
                </c:pt>
                <c:pt idx="2">
                  <c:v>March</c:v>
                </c:pt>
              </c:strCache>
            </c:strRef>
          </c:cat>
          <c:val>
            <c:numRef>
              <c:f>Sheet1!$B$2:$B$4</c:f>
              <c:numCache>
                <c:formatCode>0.00%</c:formatCode>
                <c:ptCount val="3"/>
                <c:pt idx="0">
                  <c:v>0.20849999999999999</c:v>
                </c:pt>
                <c:pt idx="1">
                  <c:v>7.8600000000000003E-2</c:v>
                </c:pt>
                <c:pt idx="2">
                  <c:v>4.8899999999999999E-2</c:v>
                </c:pt>
              </c:numCache>
            </c:numRef>
          </c:val>
          <c:smooth val="0"/>
          <c:extLst>
            <c:ext xmlns:c16="http://schemas.microsoft.com/office/drawing/2014/chart" uri="{C3380CC4-5D6E-409C-BE32-E72D297353CC}">
              <c16:uniqueId val="{00000000-2629-48DD-AE8F-0383DBEDBD80}"/>
            </c:ext>
          </c:extLst>
        </c:ser>
        <c:dLbls>
          <c:showLegendKey val="0"/>
          <c:showVal val="0"/>
          <c:showCatName val="0"/>
          <c:showSerName val="0"/>
          <c:showPercent val="0"/>
          <c:showBubbleSize val="0"/>
        </c:dLbls>
        <c:marker val="1"/>
        <c:smooth val="0"/>
        <c:axId val="686313760"/>
        <c:axId val="686332480"/>
      </c:lineChart>
      <c:catAx>
        <c:axId val="68631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6332480"/>
        <c:crosses val="autoZero"/>
        <c:auto val="1"/>
        <c:lblAlgn val="ctr"/>
        <c:lblOffset val="100"/>
        <c:noMultiLvlLbl val="0"/>
      </c:catAx>
      <c:valAx>
        <c:axId val="6863324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631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BE399-8C46-FA4D-99D8-A612947CBB12}" type="datetimeFigureOut">
              <a:rPr lang="en-US" smtClean="0"/>
              <a:t>6/13/2022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1208E-DFFB-4D4B-ACF1-BAD28AF62538}" type="slidenum">
              <a:rPr lang="en-US" smtClean="0"/>
              <a:t>‹#›</a:t>
            </a:fld>
            <a:endParaRPr lang="en-US"/>
          </a:p>
        </p:txBody>
      </p:sp>
    </p:spTree>
    <p:extLst>
      <p:ext uri="{BB962C8B-B14F-4D97-AF65-F5344CB8AC3E}">
        <p14:creationId xmlns:p14="http://schemas.microsoft.com/office/powerpoint/2010/main" val="720338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a:t>
            </a:fld>
            <a:endParaRPr lang="en-US"/>
          </a:p>
        </p:txBody>
      </p:sp>
    </p:spTree>
    <p:extLst>
      <p:ext uri="{BB962C8B-B14F-4D97-AF65-F5344CB8AC3E}">
        <p14:creationId xmlns:p14="http://schemas.microsoft.com/office/powerpoint/2010/main" val="1260369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Average speed to answer is the average of how quickly all calls were answered by the Service Desk for the month.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20</a:t>
            </a:fld>
            <a:endParaRPr lang="en-US"/>
          </a:p>
        </p:txBody>
      </p:sp>
    </p:spTree>
    <p:extLst>
      <p:ext uri="{BB962C8B-B14F-4D97-AF65-F5344CB8AC3E}">
        <p14:creationId xmlns:p14="http://schemas.microsoft.com/office/powerpoint/2010/main" val="2732511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a:t>
            </a:r>
          </a:p>
          <a:p>
            <a:r>
              <a:rPr lang="en-US" dirty="0"/>
              <a:t>The typical methods for contacting the Service Desk are phone and email, which explains the results in the incident source chart.</a:t>
            </a:r>
          </a:p>
          <a:p>
            <a:r>
              <a:rPr lang="en-US" dirty="0"/>
              <a:t> </a:t>
            </a:r>
          </a:p>
          <a:p>
            <a:r>
              <a:rPr lang="en-US" dirty="0"/>
              <a:t>Self-Service we hope to expand over the next year and drive users towards generating their own incidents and using the JL Service Center more actively. </a:t>
            </a:r>
          </a:p>
          <a:p>
            <a:endParaRPr lang="en-US" dirty="0"/>
          </a:p>
          <a:p>
            <a:r>
              <a:rPr lang="en-US" dirty="0"/>
              <a:t>Walk-ins are low month-to-month with the split schedule for Return to Better. But from analyst feedback incidents for walk-ins are not being opened consistently. I aim to correct this over the rest of this year. I’ve also added it as a 2022 goal for each analyst within their reviews.  </a:t>
            </a:r>
          </a:p>
          <a:p>
            <a:endParaRPr lang="en-US" dirty="0"/>
          </a:p>
          <a:p>
            <a:endParaRPr lang="en-US" dirty="0"/>
          </a:p>
        </p:txBody>
      </p:sp>
      <p:sp>
        <p:nvSpPr>
          <p:cNvPr id="4" name="Slide Number Placeholder 3"/>
          <p:cNvSpPr>
            <a:spLocks noGrp="1"/>
          </p:cNvSpPr>
          <p:nvPr>
            <p:ph type="sldNum" sz="quarter" idx="5"/>
          </p:nvPr>
        </p:nvSpPr>
        <p:spPr/>
        <p:txBody>
          <a:bodyPr/>
          <a:lstStyle/>
          <a:p>
            <a:fld id="{4451208E-DFFB-4D4B-ACF1-BAD28AF62538}" type="slidenum">
              <a:rPr lang="en-US" smtClean="0"/>
              <a:t>21</a:t>
            </a:fld>
            <a:endParaRPr lang="en-US"/>
          </a:p>
        </p:txBody>
      </p:sp>
    </p:spTree>
    <p:extLst>
      <p:ext uri="{BB962C8B-B14F-4D97-AF65-F5344CB8AC3E}">
        <p14:creationId xmlns:p14="http://schemas.microsoft.com/office/powerpoint/2010/main" val="4084440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Across the month _had the highest number of related incidents. </a:t>
            </a:r>
            <a:br>
              <a:rPr lang="en-US" dirty="0"/>
            </a:br>
            <a:endParaRPr lang="en-US" dirty="0"/>
          </a:p>
          <a:p>
            <a:r>
              <a:rPr lang="en-US" dirty="0"/>
              <a:t>Top 5 customers in the month are listed here.</a:t>
            </a:r>
          </a:p>
          <a:p>
            <a:endParaRPr lang="en-US" dirty="0"/>
          </a:p>
          <a:p>
            <a:r>
              <a:rPr lang="en-US" dirty="0"/>
              <a:t>Looking at the chart, we’re tracking incident volume per new-hire per month and comparing this to last year. </a:t>
            </a:r>
          </a:p>
          <a:p>
            <a:endParaRPr lang="en-US" dirty="0"/>
          </a:p>
        </p:txBody>
      </p:sp>
      <p:sp>
        <p:nvSpPr>
          <p:cNvPr id="4" name="Slide Number Placeholder 3"/>
          <p:cNvSpPr>
            <a:spLocks noGrp="1"/>
          </p:cNvSpPr>
          <p:nvPr>
            <p:ph type="sldNum" sz="quarter" idx="5"/>
          </p:nvPr>
        </p:nvSpPr>
        <p:spPr/>
        <p:txBody>
          <a:bodyPr/>
          <a:lstStyle/>
          <a:p>
            <a:fld id="{4451208E-DFFB-4D4B-ACF1-BAD28AF62538}" type="slidenum">
              <a:rPr lang="en-US" smtClean="0"/>
              <a:t>22</a:t>
            </a:fld>
            <a:endParaRPr lang="en-US"/>
          </a:p>
        </p:txBody>
      </p:sp>
    </p:spTree>
    <p:extLst>
      <p:ext uri="{BB962C8B-B14F-4D97-AF65-F5344CB8AC3E}">
        <p14:creationId xmlns:p14="http://schemas.microsoft.com/office/powerpoint/2010/main" val="407296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Service level agreements/SLA</a:t>
            </a:r>
          </a:p>
          <a:p>
            <a:pPr marL="0" indent="0">
              <a:buFont typeface="Arial" panose="020B0604020202020204" pitchFamily="34" charset="0"/>
              <a:buNone/>
            </a:pPr>
            <a:r>
              <a:rPr lang="en-US" dirty="0">
                <a:solidFill>
                  <a:srgbClr val="7030A0"/>
                </a:solidFill>
                <a:cs typeface="Arial" panose="020B0604020202020204" pitchFamily="34" charset="0"/>
              </a:rPr>
              <a:t>Response &amp; Resolution SLA timers are determined by the Priority of the Incident. </a:t>
            </a:r>
          </a:p>
          <a:p>
            <a:pPr marL="0" indent="0">
              <a:buFont typeface="Arial" panose="020B0604020202020204" pitchFamily="34" charset="0"/>
              <a:buNone/>
            </a:pPr>
            <a:r>
              <a:rPr lang="en-US" dirty="0">
                <a:solidFill>
                  <a:srgbClr val="7030A0"/>
                </a:solidFill>
                <a:cs typeface="Arial" panose="020B0604020202020204" pitchFamily="34" charset="0"/>
              </a:rPr>
              <a:t>Both Response and Resolution SLA reviewed on this slide are across all Priorities.   </a:t>
            </a:r>
          </a:p>
          <a:p>
            <a:endParaRPr lang="en-US" dirty="0"/>
          </a:p>
          <a:p>
            <a:endParaRPr lang="en-US" dirty="0"/>
          </a:p>
          <a:p>
            <a:r>
              <a:rPr lang="en-US" dirty="0"/>
              <a:t>~</a:t>
            </a:r>
            <a:br>
              <a:rPr lang="en-US" dirty="0"/>
            </a:br>
            <a:r>
              <a:rPr lang="en-US" dirty="0"/>
              <a:t>The Service Desk team is uniquely prepared to meet SLA goals. We generate incidents during calls, while emails generate their own incidents. </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4451208E-DFFB-4D4B-ACF1-BAD28AF62538}" type="slidenum">
              <a:rPr lang="en-US" smtClean="0"/>
              <a:t>23</a:t>
            </a:fld>
            <a:endParaRPr lang="en-US"/>
          </a:p>
        </p:txBody>
      </p:sp>
    </p:spTree>
    <p:extLst>
      <p:ext uri="{BB962C8B-B14F-4D97-AF65-F5344CB8AC3E}">
        <p14:creationId xmlns:p14="http://schemas.microsoft.com/office/powerpoint/2010/main" val="2757273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r>
              <a:rPr lang="en-US">
                <a:solidFill>
                  <a:srgbClr val="7030A0"/>
                </a:solidFill>
                <a:latin typeface="+mn-lt"/>
              </a:rPr>
              <a:t>Knowledge within Service Now, is maintained by a few of us in the Service Desk team.</a:t>
            </a:r>
          </a:p>
          <a:p>
            <a:pPr marL="0" indent="0">
              <a:buFont typeface="Arial" panose="020B0604020202020204" pitchFamily="34" charset="0"/>
              <a:buNone/>
            </a:pPr>
            <a:r>
              <a:rPr lang="en-US">
                <a:solidFill>
                  <a:srgbClr val="7030A0"/>
                </a:solidFill>
              </a:rPr>
              <a:t>We</a:t>
            </a:r>
            <a:r>
              <a:rPr lang="en-US">
                <a:solidFill>
                  <a:srgbClr val="7030A0"/>
                </a:solidFill>
                <a:latin typeface="+mn-lt"/>
              </a:rPr>
              <a:t> evaluate resolved Incidents that have been flagged for knowledge.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solidFill>
                  <a:srgbClr val="7030A0"/>
                </a:solidFill>
                <a:latin typeface="+mn-lt"/>
              </a:rPr>
              <a:t>On most of these flagged Incidents the fix or solution are not detailed by the escalated teams.</a:t>
            </a:r>
          </a:p>
          <a:p>
            <a:r>
              <a:rPr lang="en-US"/>
              <a:t>Knowledge is split into 2 sections. IT visible and Self-Service.</a:t>
            </a: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r>
              <a:rPr lang="en-US">
                <a:solidFill>
                  <a:srgbClr val="7030A0"/>
                </a:solidFill>
                <a:latin typeface="+mn-lt"/>
              </a:rPr>
              <a:t>Please push your teams to write out the steps taken to resolve an issue, whenever possible. </a:t>
            </a:r>
          </a:p>
          <a:p>
            <a:pPr marL="0" indent="0">
              <a:buFont typeface="Arial" panose="020B0604020202020204" pitchFamily="34" charset="0"/>
              <a:buNone/>
            </a:pPr>
            <a:r>
              <a:rPr lang="en-US">
                <a:solidFill>
                  <a:srgbClr val="7030A0"/>
                </a:solidFill>
                <a:latin typeface="+mn-lt"/>
              </a:rPr>
              <a:t>This helps with knowledge but also helps when a user has a repeat issue, or the issue occurs for another user.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a:solidFill>
                  <a:srgbClr val="7030A0"/>
                </a:solidFill>
              </a:rPr>
              <a:t>Reminder:</a:t>
            </a:r>
            <a:r>
              <a:rPr lang="en-US">
                <a:solidFill>
                  <a:srgbClr val="7030A0"/>
                </a:solidFill>
              </a:rPr>
              <a:t> your teams can generate their own knowledge articles. These will be used to increase our first call resolution and avoid escalating incidents. </a:t>
            </a: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endParaRPr lang="en-US"/>
          </a:p>
          <a:p>
            <a:br>
              <a:rPr lang="en-US"/>
            </a:br>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24</a:t>
            </a:fld>
            <a:endParaRPr lang="en-US"/>
          </a:p>
        </p:txBody>
      </p:sp>
    </p:spTree>
    <p:extLst>
      <p:ext uri="{BB962C8B-B14F-4D97-AF65-F5344CB8AC3E}">
        <p14:creationId xmlns:p14="http://schemas.microsoft.com/office/powerpoint/2010/main" val="2250084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cs typeface="Arial" panose="020B0604020202020204" pitchFamily="34" charset="0"/>
              </a:rPr>
              <a:t>Some highlights from the month’s U&amp;R emails are listed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cs typeface="Arial" panose="020B0604020202020204" pitchFamily="34" charset="0"/>
              </a:rPr>
              <a:t>One to two emails are sent a week to the Service Desk reminding them, or updating them on, changes to existing workflows or policies. </a:t>
            </a:r>
            <a:br>
              <a:rPr lang="en-US" dirty="0">
                <a:solidFill>
                  <a:srgbClr val="7030A0"/>
                </a:solidFill>
                <a:cs typeface="Arial" panose="020B0604020202020204" pitchFamily="34" charset="0"/>
              </a:rPr>
            </a:br>
            <a:r>
              <a:rPr lang="en-US" dirty="0">
                <a:solidFill>
                  <a:srgbClr val="7030A0"/>
                </a:solidFill>
                <a:cs typeface="Arial" panose="020B0604020202020204" pitchFamily="34" charset="0"/>
              </a:rPr>
              <a:t>Quick notes sent via Teams are also rolled up into these emails to be sure that these points are not missed. </a:t>
            </a:r>
            <a:br>
              <a:rPr lang="en-US" dirty="0">
                <a:solidFill>
                  <a:srgbClr val="7030A0"/>
                </a:solidFill>
                <a:cs typeface="Arial" panose="020B0604020202020204" pitchFamily="34" charset="0"/>
              </a:rPr>
            </a:br>
            <a:r>
              <a:rPr lang="en-US" dirty="0">
                <a:solidFill>
                  <a:srgbClr val="7030A0"/>
                </a:solidFill>
                <a:cs typeface="Arial" panose="020B0604020202020204" pitchFamily="34" charset="0"/>
              </a:rPr>
              <a:t>All U&amp;R emails are listed in Confluence for reference by other teams. </a:t>
            </a:r>
            <a:endParaRPr lang="en-US" dirty="0">
              <a:cs typeface="Arial" panose="020B0604020202020204" pitchFamily="34" charset="0"/>
            </a:endParaRPr>
          </a:p>
          <a:p>
            <a:br>
              <a:rPr lang="en-US" dirty="0"/>
            </a:br>
            <a:endParaRPr lang="en-US" dirty="0"/>
          </a:p>
        </p:txBody>
      </p:sp>
      <p:sp>
        <p:nvSpPr>
          <p:cNvPr id="4" name="Slide Number Placeholder 3"/>
          <p:cNvSpPr>
            <a:spLocks noGrp="1"/>
          </p:cNvSpPr>
          <p:nvPr>
            <p:ph type="sldNum" sz="quarter" idx="5"/>
          </p:nvPr>
        </p:nvSpPr>
        <p:spPr/>
        <p:txBody>
          <a:bodyPr/>
          <a:lstStyle/>
          <a:p>
            <a:fld id="{4451208E-DFFB-4D4B-ACF1-BAD28AF62538}" type="slidenum">
              <a:rPr lang="en-US" smtClean="0"/>
              <a:t>25</a:t>
            </a:fld>
            <a:endParaRPr lang="en-US"/>
          </a:p>
        </p:txBody>
      </p:sp>
    </p:spTree>
    <p:extLst>
      <p:ext uri="{BB962C8B-B14F-4D97-AF65-F5344CB8AC3E}">
        <p14:creationId xmlns:p14="http://schemas.microsoft.com/office/powerpoint/2010/main" val="1351509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26</a:t>
            </a:fld>
            <a:endParaRPr lang="en-US"/>
          </a:p>
        </p:txBody>
      </p:sp>
    </p:spTree>
    <p:extLst>
      <p:ext uri="{BB962C8B-B14F-4D97-AF65-F5344CB8AC3E}">
        <p14:creationId xmlns:p14="http://schemas.microsoft.com/office/powerpoint/2010/main" val="3813650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51208E-DFFB-4D4B-ACF1-BAD28AF62538}" type="slidenum">
              <a:rPr lang="en-US" smtClean="0"/>
              <a:t>32</a:t>
            </a:fld>
            <a:endParaRPr lang="en-US"/>
          </a:p>
        </p:txBody>
      </p:sp>
    </p:spTree>
    <p:extLst>
      <p:ext uri="{BB962C8B-B14F-4D97-AF65-F5344CB8AC3E}">
        <p14:creationId xmlns:p14="http://schemas.microsoft.com/office/powerpoint/2010/main" val="4275180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5</a:t>
            </a:fld>
            <a:endParaRPr lang="en-US"/>
          </a:p>
        </p:txBody>
      </p:sp>
    </p:spTree>
    <p:extLst>
      <p:ext uri="{BB962C8B-B14F-4D97-AF65-F5344CB8AC3E}">
        <p14:creationId xmlns:p14="http://schemas.microsoft.com/office/powerpoint/2010/main" val="1468483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6</a:t>
            </a:fld>
            <a:endParaRPr lang="en-US"/>
          </a:p>
        </p:txBody>
      </p:sp>
    </p:spTree>
    <p:extLst>
      <p:ext uri="{BB962C8B-B14F-4D97-AF65-F5344CB8AC3E}">
        <p14:creationId xmlns:p14="http://schemas.microsoft.com/office/powerpoint/2010/main" val="1416540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Backlog growth is a way of answering, “did we end the week with more or less incidents?”.</a:t>
            </a:r>
          </a:p>
        </p:txBody>
      </p:sp>
      <p:sp>
        <p:nvSpPr>
          <p:cNvPr id="4" name="Slide Number Placeholder 3"/>
          <p:cNvSpPr>
            <a:spLocks noGrp="1"/>
          </p:cNvSpPr>
          <p:nvPr>
            <p:ph type="sldNum" sz="quarter" idx="5"/>
          </p:nvPr>
        </p:nvSpPr>
        <p:spPr/>
        <p:txBody>
          <a:bodyPr/>
          <a:lstStyle/>
          <a:p>
            <a:fld id="{4451208E-DFFB-4D4B-ACF1-BAD28AF62538}" type="slidenum">
              <a:rPr lang="en-US" smtClean="0"/>
              <a:t>7</a:t>
            </a:fld>
            <a:endParaRPr lang="en-US"/>
          </a:p>
        </p:txBody>
      </p:sp>
    </p:spTree>
    <p:extLst>
      <p:ext uri="{BB962C8B-B14F-4D97-AF65-F5344CB8AC3E}">
        <p14:creationId xmlns:p14="http://schemas.microsoft.com/office/powerpoint/2010/main" val="229112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Please remind your teams to continue to work on their open incidents- this affects many of the previous slides as well as this one. </a:t>
            </a:r>
          </a:p>
        </p:txBody>
      </p:sp>
      <p:sp>
        <p:nvSpPr>
          <p:cNvPr id="4" name="Slide Number Placeholder 3"/>
          <p:cNvSpPr>
            <a:spLocks noGrp="1"/>
          </p:cNvSpPr>
          <p:nvPr>
            <p:ph type="sldNum" sz="quarter" idx="5"/>
          </p:nvPr>
        </p:nvSpPr>
        <p:spPr/>
        <p:txBody>
          <a:bodyPr/>
          <a:lstStyle/>
          <a:p>
            <a:fld id="{4451208E-DFFB-4D4B-ACF1-BAD28AF62538}" type="slidenum">
              <a:rPr lang="en-US" smtClean="0"/>
              <a:t>8</a:t>
            </a:fld>
            <a:endParaRPr lang="en-US"/>
          </a:p>
        </p:txBody>
      </p:sp>
    </p:spTree>
    <p:extLst>
      <p:ext uri="{BB962C8B-B14F-4D97-AF65-F5344CB8AC3E}">
        <p14:creationId xmlns:p14="http://schemas.microsoft.com/office/powerpoint/2010/main" val="244093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51208E-DFFB-4D4B-ACF1-BAD28AF62538}" type="slidenum">
              <a:rPr lang="en-US" smtClean="0"/>
              <a:t>11</a:t>
            </a:fld>
            <a:endParaRPr lang="en-US"/>
          </a:p>
        </p:txBody>
      </p:sp>
    </p:spTree>
    <p:extLst>
      <p:ext uri="{BB962C8B-B14F-4D97-AF65-F5344CB8AC3E}">
        <p14:creationId xmlns:p14="http://schemas.microsoft.com/office/powerpoint/2010/main" val="1165257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volume in Q1 was a thousand calls lower in 2022. Reducing to 8933, after 2021’s 9932 calls in Q1. </a:t>
            </a:r>
          </a:p>
          <a:p>
            <a:endParaRPr lang="en-US" dirty="0"/>
          </a:p>
          <a:p>
            <a:r>
              <a:rPr lang="en-US" dirty="0"/>
              <a:t>Total Incident Volume was lower than the incident volume seen in 2021 for the same quarter, which follows the trend of Call volume. </a:t>
            </a:r>
            <a:br>
              <a:rPr lang="en-US" dirty="0"/>
            </a:br>
            <a:br>
              <a:rPr lang="en-US" dirty="0"/>
            </a:br>
            <a:r>
              <a:rPr lang="en-US" dirty="0"/>
              <a:t>6,179 calls were answered within 60 seconds in Q1. The total calls answered within a minute were significantly higher in Q1 of 2021, but this trends with the lower volume in Q1 of 2022. </a:t>
            </a:r>
          </a:p>
          <a:p>
            <a:endParaRPr lang="en-US" dirty="0"/>
          </a:p>
          <a:p>
            <a:r>
              <a:rPr lang="en-US" dirty="0"/>
              <a:t>Just over 1k abandoned calls this quarter over 2021’s first quarter. A few things explain the higher abandonment totals, the fallout from the mandatory password reset alongside having lower staffing in January. </a:t>
            </a:r>
          </a:p>
        </p:txBody>
      </p:sp>
      <p:sp>
        <p:nvSpPr>
          <p:cNvPr id="4" name="Slide Number Placeholder 3"/>
          <p:cNvSpPr>
            <a:spLocks noGrp="1"/>
          </p:cNvSpPr>
          <p:nvPr>
            <p:ph type="sldNum" sz="quarter" idx="5"/>
          </p:nvPr>
        </p:nvSpPr>
        <p:spPr/>
        <p:txBody>
          <a:bodyPr/>
          <a:lstStyle/>
          <a:p>
            <a:fld id="{4451208E-DFFB-4D4B-ACF1-BAD28AF62538}" type="slidenum">
              <a:rPr lang="en-US" smtClean="0"/>
              <a:t>17</a:t>
            </a:fld>
            <a:endParaRPr lang="en-US"/>
          </a:p>
        </p:txBody>
      </p:sp>
    </p:spTree>
    <p:extLst>
      <p:ext uri="{BB962C8B-B14F-4D97-AF65-F5344CB8AC3E}">
        <p14:creationId xmlns:p14="http://schemas.microsoft.com/office/powerpoint/2010/main" val="269371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There are several stats tracked for individual analysts as well as for the team and the org. Across the next few slides I’ll highlight some key statistics for the Service Desk team. </a:t>
            </a:r>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18</a:t>
            </a:fld>
            <a:endParaRPr lang="en-US"/>
          </a:p>
        </p:txBody>
      </p:sp>
    </p:spTree>
    <p:extLst>
      <p:ext uri="{BB962C8B-B14F-4D97-AF65-F5344CB8AC3E}">
        <p14:creationId xmlns:p14="http://schemas.microsoft.com/office/powerpoint/2010/main" val="1973592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 75% of calls were handled within 30 seconds. </a:t>
            </a:r>
          </a:p>
          <a:p>
            <a:r>
              <a:rPr lang="en-US"/>
              <a:t>Over 80% were handled within 60 seconds. </a:t>
            </a:r>
          </a:p>
          <a:p>
            <a:r>
              <a:rPr lang="en-US"/>
              <a:t>Over 83% were handled within 90 seconds. </a:t>
            </a:r>
          </a:p>
          <a:p>
            <a:endParaRPr lang="en-US"/>
          </a:p>
          <a:p>
            <a:r>
              <a:rPr lang="en-US"/>
              <a: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We track multiple metrics for calls handled- or how quickly a call is answered- within specific time periods. I’ve highlighted three here, calls handled within 30, 60, and 90 seconds.  </a:t>
            </a:r>
          </a:p>
          <a:p>
            <a:r>
              <a:rPr lang="en-US"/>
              <a:t>The takeaway from these numbers should be that we are answering calls quickly which prevents calls from abandoning. Typically, we see the abandoned calls rise when these goals are not met- specifically the 60 seconds metric.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19</a:t>
            </a:fld>
            <a:endParaRPr lang="en-US"/>
          </a:p>
        </p:txBody>
      </p:sp>
    </p:spTree>
    <p:extLst>
      <p:ext uri="{BB962C8B-B14F-4D97-AF65-F5344CB8AC3E}">
        <p14:creationId xmlns:p14="http://schemas.microsoft.com/office/powerpoint/2010/main" val="319470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Amethys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3ACBEF-EDE2-49F3-A80C-D3C8A5594F65}"/>
              </a:ext>
            </a:extLst>
          </p:cNvPr>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A30F6-69D6-D540-94FB-80E4D4880D83}"/>
              </a:ext>
            </a:extLst>
          </p:cNvPr>
          <p:cNvSpPr>
            <a:spLocks noGrp="1"/>
          </p:cNvSpPr>
          <p:nvPr>
            <p:ph type="ctrTitle" hasCustomPrompt="1"/>
          </p:nvPr>
        </p:nvSpPr>
        <p:spPr>
          <a:xfrm>
            <a:off x="699805" y="1983604"/>
            <a:ext cx="10829544" cy="1559719"/>
          </a:xfrm>
          <a:prstGeom prst="rect">
            <a:avLst/>
          </a:prstGeom>
        </p:spPr>
        <p:txBody>
          <a:bodyPr anchor="b"/>
          <a:lstStyle>
            <a:lvl1pPr algn="l">
              <a:defRPr sz="4800"/>
            </a:lvl1pPr>
          </a:lstStyle>
          <a:p>
            <a:r>
              <a:rPr lang="en-US"/>
              <a:t>Title Goes Here</a:t>
            </a:r>
          </a:p>
        </p:txBody>
      </p:sp>
      <p:sp>
        <p:nvSpPr>
          <p:cNvPr id="3" name="Subtitle 2">
            <a:extLst>
              <a:ext uri="{FF2B5EF4-FFF2-40B4-BE49-F238E27FC236}">
                <a16:creationId xmlns:a16="http://schemas.microsoft.com/office/drawing/2014/main" id="{C2BA5ED3-CA83-A04A-8DB8-B16120AF2B73}"/>
              </a:ext>
            </a:extLst>
          </p:cNvPr>
          <p:cNvSpPr>
            <a:spLocks noGrp="1"/>
          </p:cNvSpPr>
          <p:nvPr>
            <p:ph type="subTitle" idx="1" hasCustomPrompt="1"/>
          </p:nvPr>
        </p:nvSpPr>
        <p:spPr>
          <a:xfrm>
            <a:off x="699805" y="3598739"/>
            <a:ext cx="10825975" cy="1535649"/>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a:p>
            <a:endParaRPr lang="en-US"/>
          </a:p>
        </p:txBody>
      </p:sp>
      <p:pic>
        <p:nvPicPr>
          <p:cNvPr id="9" name="Picture 8">
            <a:extLst>
              <a:ext uri="{FF2B5EF4-FFF2-40B4-BE49-F238E27FC236}">
                <a16:creationId xmlns:a16="http://schemas.microsoft.com/office/drawing/2014/main" id="{83AEE761-B543-46C6-933E-75A99117BA52}"/>
              </a:ext>
            </a:extLst>
          </p:cNvPr>
          <p:cNvPicPr>
            <a:picLocks noChangeAspect="1"/>
          </p:cNvPicPr>
          <p:nvPr userDrawn="1"/>
        </p:nvPicPr>
        <p:blipFill>
          <a:blip r:embed="rId2"/>
          <a:stretch>
            <a:fillRect/>
          </a:stretch>
        </p:blipFill>
        <p:spPr>
          <a:xfrm>
            <a:off x="680225" y="661719"/>
            <a:ext cx="2667000" cy="317885"/>
          </a:xfrm>
          <a:prstGeom prst="rect">
            <a:avLst/>
          </a:prstGeom>
        </p:spPr>
      </p:pic>
      <p:sp>
        <p:nvSpPr>
          <p:cNvPr id="6" name="Text Placeholder 5">
            <a:extLst>
              <a:ext uri="{FF2B5EF4-FFF2-40B4-BE49-F238E27FC236}">
                <a16:creationId xmlns:a16="http://schemas.microsoft.com/office/drawing/2014/main" id="{6CF61252-D212-46B4-9E84-AEB18ABA9126}"/>
              </a:ext>
            </a:extLst>
          </p:cNvPr>
          <p:cNvSpPr>
            <a:spLocks noGrp="1"/>
          </p:cNvSpPr>
          <p:nvPr>
            <p:ph type="body" sz="quarter" idx="10" hasCustomPrompt="1"/>
          </p:nvPr>
        </p:nvSpPr>
        <p:spPr>
          <a:xfrm>
            <a:off x="699805" y="5169909"/>
            <a:ext cx="6259853" cy="269192"/>
          </a:xfrm>
        </p:spPr>
        <p:txBody>
          <a:bodyPr/>
          <a:lstStyle>
            <a:lvl1pPr marL="0" indent="0">
              <a:buNone/>
              <a:defRPr sz="1600" b="1">
                <a:solidFill>
                  <a:schemeClr val="accent2"/>
                </a:solidFill>
              </a:defRPr>
            </a:lvl1pPr>
          </a:lstStyle>
          <a:p>
            <a:pPr lvl="0"/>
            <a:r>
              <a:rPr lang="en-US"/>
              <a:t>Presenter Name</a:t>
            </a:r>
          </a:p>
        </p:txBody>
      </p:sp>
      <p:sp>
        <p:nvSpPr>
          <p:cNvPr id="10" name="Text Placeholder 9">
            <a:extLst>
              <a:ext uri="{FF2B5EF4-FFF2-40B4-BE49-F238E27FC236}">
                <a16:creationId xmlns:a16="http://schemas.microsoft.com/office/drawing/2014/main" id="{6DFCE14A-AE27-4D48-B0F8-F2713092F76D}"/>
              </a:ext>
            </a:extLst>
          </p:cNvPr>
          <p:cNvSpPr>
            <a:spLocks noGrp="1"/>
          </p:cNvSpPr>
          <p:nvPr>
            <p:ph type="body" sz="quarter" idx="11" hasCustomPrompt="1"/>
          </p:nvPr>
        </p:nvSpPr>
        <p:spPr>
          <a:xfrm>
            <a:off x="699805" y="5474621"/>
            <a:ext cx="3449205" cy="302236"/>
          </a:xfrm>
        </p:spPr>
        <p:txBody>
          <a:bodyPr/>
          <a:lstStyle>
            <a:lvl1pPr marL="0" indent="0">
              <a:buNone/>
              <a:defRPr sz="1200" b="1">
                <a:solidFill>
                  <a:schemeClr val="bg1"/>
                </a:solidFill>
              </a:defRPr>
            </a:lvl1pPr>
          </a:lstStyle>
          <a:p>
            <a:pPr lvl="0"/>
            <a:r>
              <a:rPr lang="en-US"/>
              <a:t>[00.00.2020]</a:t>
            </a:r>
          </a:p>
        </p:txBody>
      </p:sp>
      <p:sp>
        <p:nvSpPr>
          <p:cNvPr id="5" name="TextBox 4">
            <a:extLst>
              <a:ext uri="{FF2B5EF4-FFF2-40B4-BE49-F238E27FC236}">
                <a16:creationId xmlns:a16="http://schemas.microsoft.com/office/drawing/2014/main" id="{D12B0FEF-FC7E-4554-BA89-893283BCE8FB}"/>
              </a:ext>
            </a:extLst>
          </p:cNvPr>
          <p:cNvSpPr txBox="1"/>
          <p:nvPr userDrawn="1"/>
        </p:nvSpPr>
        <p:spPr>
          <a:xfrm>
            <a:off x="685800" y="6431460"/>
            <a:ext cx="4505498" cy="215444"/>
          </a:xfrm>
          <a:prstGeom prst="rect">
            <a:avLst/>
          </a:prstGeom>
          <a:noFill/>
        </p:spPr>
        <p:txBody>
          <a:bodyPr wrap="square" lIns="0" rtlCol="0">
            <a:spAutoFit/>
          </a:bodyPr>
          <a:lstStyle/>
          <a:p>
            <a:r>
              <a:rPr lang="en-US" sz="800">
                <a:solidFill>
                  <a:schemeClr val="bg1"/>
                </a:solidFill>
                <a:latin typeface="Arial" panose="020B0604020202020204" pitchFamily="34" charset="0"/>
                <a:cs typeface="Arial" panose="020B0604020202020204" pitchFamily="34" charset="0"/>
              </a:rPr>
              <a:t>© 2020 Jackson Lewis P.C.</a:t>
            </a:r>
          </a:p>
        </p:txBody>
      </p:sp>
      <p:sp>
        <p:nvSpPr>
          <p:cNvPr id="13" name="Text Placeholder 9">
            <a:extLst>
              <a:ext uri="{FF2B5EF4-FFF2-40B4-BE49-F238E27FC236}">
                <a16:creationId xmlns:a16="http://schemas.microsoft.com/office/drawing/2014/main" id="{BE807693-1192-C34F-9A0E-E42928AB429B}"/>
              </a:ext>
            </a:extLst>
          </p:cNvPr>
          <p:cNvSpPr>
            <a:spLocks noGrp="1"/>
          </p:cNvSpPr>
          <p:nvPr>
            <p:ph type="body" sz="quarter" idx="13" hasCustomPrompt="1"/>
          </p:nvPr>
        </p:nvSpPr>
        <p:spPr>
          <a:xfrm>
            <a:off x="699805" y="5812378"/>
            <a:ext cx="7442574" cy="193893"/>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200" b="0">
                <a:solidFill>
                  <a:schemeClr val="bg1"/>
                </a:solidFill>
              </a:defRPr>
            </a:lvl1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t>Jackson Lewis P.C. ● [Office]</a:t>
            </a:r>
          </a:p>
        </p:txBody>
      </p:sp>
      <p:sp>
        <p:nvSpPr>
          <p:cNvPr id="15" name="Text Placeholder 9">
            <a:extLst>
              <a:ext uri="{FF2B5EF4-FFF2-40B4-BE49-F238E27FC236}">
                <a16:creationId xmlns:a16="http://schemas.microsoft.com/office/drawing/2014/main" id="{F71F420C-6F30-EC42-AFBD-E65EFC5942B8}"/>
              </a:ext>
            </a:extLst>
          </p:cNvPr>
          <p:cNvSpPr>
            <a:spLocks noGrp="1"/>
          </p:cNvSpPr>
          <p:nvPr>
            <p:ph type="body" sz="quarter" idx="14" hasCustomPrompt="1"/>
          </p:nvPr>
        </p:nvSpPr>
        <p:spPr>
          <a:xfrm>
            <a:off x="699805" y="6070617"/>
            <a:ext cx="7442574" cy="308931"/>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200" b="0">
                <a:solidFill>
                  <a:schemeClr val="bg1"/>
                </a:solidFill>
              </a:defRPr>
            </a:lvl1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t>[Email] ● [Phone]</a:t>
            </a:r>
          </a:p>
        </p:txBody>
      </p:sp>
    </p:spTree>
    <p:extLst>
      <p:ext uri="{BB962C8B-B14F-4D97-AF65-F5344CB8AC3E}">
        <p14:creationId xmlns:p14="http://schemas.microsoft.com/office/powerpoint/2010/main" val="520477425"/>
      </p:ext>
    </p:extLst>
  </p:cSld>
  <p:clrMapOvr>
    <a:masterClrMapping/>
  </p:clrMapOvr>
  <p:extLst>
    <p:ext uri="{DCECCB84-F9BA-43D5-87BE-67443E8EF086}">
      <p15:sldGuideLst xmlns:p15="http://schemas.microsoft.com/office/powerpoint/2012/main">
        <p15:guide id="1" orient="horz" pos="2136">
          <p15:clr>
            <a:srgbClr val="FBAE40"/>
          </p15:clr>
        </p15:guide>
        <p15:guide id="2" orient="horz" pos="25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2 column subheads">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764EA6E-80E6-B34F-887A-59949864C795}"/>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1812BB44-8134-BC46-833F-5E4D72C7A92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3">
            <a:extLst>
              <a:ext uri="{FF2B5EF4-FFF2-40B4-BE49-F238E27FC236}">
                <a16:creationId xmlns:a16="http://schemas.microsoft.com/office/drawing/2014/main" id="{F9028A84-F258-7B4F-8184-F864F5845DE9}"/>
              </a:ext>
            </a:extLst>
          </p:cNvPr>
          <p:cNvSpPr>
            <a:spLocks noGrp="1"/>
          </p:cNvSpPr>
          <p:nvPr>
            <p:ph sz="half" idx="2"/>
          </p:nvPr>
        </p:nvSpPr>
        <p:spPr>
          <a:xfrm>
            <a:off x="685800" y="2211160"/>
            <a:ext cx="5257800" cy="3961040"/>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a:extLst>
              <a:ext uri="{FF2B5EF4-FFF2-40B4-BE49-F238E27FC236}">
                <a16:creationId xmlns:a16="http://schemas.microsoft.com/office/drawing/2014/main" id="{7277077D-157A-FD42-B080-97316937EFEB}"/>
              </a:ext>
            </a:extLst>
          </p:cNvPr>
          <p:cNvSpPr>
            <a:spLocks noGrp="1"/>
          </p:cNvSpPr>
          <p:nvPr>
            <p:ph sz="half" idx="13"/>
          </p:nvPr>
        </p:nvSpPr>
        <p:spPr>
          <a:xfrm>
            <a:off x="6248400" y="2211160"/>
            <a:ext cx="5257800" cy="3961040"/>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Rectangle 12">
            <a:extLst>
              <a:ext uri="{FF2B5EF4-FFF2-40B4-BE49-F238E27FC236}">
                <a16:creationId xmlns:a16="http://schemas.microsoft.com/office/drawing/2014/main" id="{2E75C5DC-0B18-0642-9ACA-52298D2A5E56}"/>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D2010694-D2A1-3C4E-BDE3-FFFEC9BF8F99}"/>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5" name="Text Placeholder 2">
            <a:extLst>
              <a:ext uri="{FF2B5EF4-FFF2-40B4-BE49-F238E27FC236}">
                <a16:creationId xmlns:a16="http://schemas.microsoft.com/office/drawing/2014/main" id="{FA58DCE0-85D0-964E-8ECA-4980FA6001D7}"/>
              </a:ext>
            </a:extLst>
          </p:cNvPr>
          <p:cNvSpPr>
            <a:spLocks noGrp="1"/>
          </p:cNvSpPr>
          <p:nvPr>
            <p:ph type="body" idx="10"/>
          </p:nvPr>
        </p:nvSpPr>
        <p:spPr>
          <a:xfrm>
            <a:off x="685800" y="1685067"/>
            <a:ext cx="5257800" cy="526093"/>
          </a:xfrm>
        </p:spPr>
        <p:txBody>
          <a:bodyPr lIns="0" anchor="t" anchorCtr="0">
            <a:normAutofit/>
          </a:bodyPr>
          <a:lstStyle>
            <a:lvl1pPr marL="0" indent="0">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2">
            <a:extLst>
              <a:ext uri="{FF2B5EF4-FFF2-40B4-BE49-F238E27FC236}">
                <a16:creationId xmlns:a16="http://schemas.microsoft.com/office/drawing/2014/main" id="{68D5EE91-3AD5-9A43-9657-8AC9045F296C}"/>
              </a:ext>
            </a:extLst>
          </p:cNvPr>
          <p:cNvSpPr>
            <a:spLocks noGrp="1"/>
          </p:cNvSpPr>
          <p:nvPr>
            <p:ph type="body" idx="14"/>
          </p:nvPr>
        </p:nvSpPr>
        <p:spPr>
          <a:xfrm>
            <a:off x="6248400" y="1685067"/>
            <a:ext cx="5257800" cy="526093"/>
          </a:xfrm>
        </p:spPr>
        <p:txBody>
          <a:bodyPr lIns="0" anchor="t" anchorCtr="0">
            <a:normAutofit/>
          </a:bodyPr>
          <a:lstStyle>
            <a:lvl1pPr marL="0" indent="0">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4048606522"/>
      </p:ext>
    </p:extLst>
  </p:cSld>
  <p:clrMapOvr>
    <a:masterClrMapping/>
  </p:clrMapOvr>
  <p:extLst>
    <p:ext uri="{DCECCB84-F9BA-43D5-87BE-67443E8EF086}">
      <p15:sldGuideLst xmlns:p15="http://schemas.microsoft.com/office/powerpoint/2012/main">
        <p15:guide id="1" pos="3744">
          <p15:clr>
            <a:srgbClr val="FBAE40"/>
          </p15:clr>
        </p15:guide>
        <p15:guide id="2" pos="3936">
          <p15:clr>
            <a:srgbClr val="FBAE40"/>
          </p15:clr>
        </p15:guide>
        <p15:guide id="3" orient="horz" pos="1200" userDrawn="1">
          <p15:clr>
            <a:srgbClr val="FBAE40"/>
          </p15:clr>
        </p15:guide>
        <p15:guide id="4" orient="horz" pos="151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2 column">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764EA6E-80E6-B34F-887A-59949864C795}"/>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1812BB44-8134-BC46-833F-5E4D72C7A92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3">
            <a:extLst>
              <a:ext uri="{FF2B5EF4-FFF2-40B4-BE49-F238E27FC236}">
                <a16:creationId xmlns:a16="http://schemas.microsoft.com/office/drawing/2014/main" id="{F9028A84-F258-7B4F-8184-F864F5845DE9}"/>
              </a:ext>
            </a:extLst>
          </p:cNvPr>
          <p:cNvSpPr>
            <a:spLocks noGrp="1"/>
          </p:cNvSpPr>
          <p:nvPr>
            <p:ph sz="half" idx="2"/>
          </p:nvPr>
        </p:nvSpPr>
        <p:spPr>
          <a:xfrm>
            <a:off x="685800" y="1705429"/>
            <a:ext cx="5257800" cy="4466771"/>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a:extLst>
              <a:ext uri="{FF2B5EF4-FFF2-40B4-BE49-F238E27FC236}">
                <a16:creationId xmlns:a16="http://schemas.microsoft.com/office/drawing/2014/main" id="{7277077D-157A-FD42-B080-97316937EFEB}"/>
              </a:ext>
            </a:extLst>
          </p:cNvPr>
          <p:cNvSpPr>
            <a:spLocks noGrp="1"/>
          </p:cNvSpPr>
          <p:nvPr>
            <p:ph sz="half" idx="13"/>
          </p:nvPr>
        </p:nvSpPr>
        <p:spPr>
          <a:xfrm>
            <a:off x="6248400" y="1705429"/>
            <a:ext cx="5257800" cy="4466771"/>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Rectangle 12">
            <a:extLst>
              <a:ext uri="{FF2B5EF4-FFF2-40B4-BE49-F238E27FC236}">
                <a16:creationId xmlns:a16="http://schemas.microsoft.com/office/drawing/2014/main" id="{2E75C5DC-0B18-0642-9ACA-52298D2A5E56}"/>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D2010694-D2A1-3C4E-BDE3-FFFEC9BF8F99}"/>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4040545407"/>
      </p:ext>
    </p:extLst>
  </p:cSld>
  <p:clrMapOvr>
    <a:masterClrMapping/>
  </p:clrMapOvr>
  <p:extLst>
    <p:ext uri="{DCECCB84-F9BA-43D5-87BE-67443E8EF086}">
      <p15:sldGuideLst xmlns:p15="http://schemas.microsoft.com/office/powerpoint/2012/main">
        <p15:guide id="1" pos="3744">
          <p15:clr>
            <a:srgbClr val="FBAE40"/>
          </p15:clr>
        </p15:guide>
        <p15:guide id="2" pos="3936">
          <p15:clr>
            <a:srgbClr val="FBAE40"/>
          </p15:clr>
        </p15:guide>
        <p15:guide id="3" orient="horz" pos="1200">
          <p15:clr>
            <a:srgbClr val="FBAE40"/>
          </p15:clr>
        </p15:guide>
        <p15:guide id="4" orient="horz" pos="151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otnote no content ">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B52A4C5-2716-E347-BA83-8194E78AFAED}"/>
              </a:ext>
            </a:extLst>
          </p:cNvPr>
          <p:cNvSpPr>
            <a:spLocks noGrp="1"/>
          </p:cNvSpPr>
          <p:nvPr>
            <p:ph type="ftr" sz="quarter" idx="10"/>
          </p:nvPr>
        </p:nvSpPr>
        <p:spPr/>
        <p:txBody>
          <a:bodyPr/>
          <a:lstStyle/>
          <a:p>
            <a:r>
              <a:rPr lang="en-US" b="1"/>
              <a:t>Jackson Lewis P.C.</a:t>
            </a:r>
            <a:endParaRPr lang="en-US"/>
          </a:p>
        </p:txBody>
      </p:sp>
      <p:sp>
        <p:nvSpPr>
          <p:cNvPr id="4" name="Slide Number Placeholder 3">
            <a:extLst>
              <a:ext uri="{FF2B5EF4-FFF2-40B4-BE49-F238E27FC236}">
                <a16:creationId xmlns:a16="http://schemas.microsoft.com/office/drawing/2014/main" id="{7BA38785-7ADF-A34A-93D3-3070905B4905}"/>
              </a:ext>
            </a:extLst>
          </p:cNvPr>
          <p:cNvSpPr>
            <a:spLocks noGrp="1"/>
          </p:cNvSpPr>
          <p:nvPr>
            <p:ph type="sldNum" sz="quarter" idx="11"/>
          </p:nvPr>
        </p:nvSpPr>
        <p:spPr/>
        <p:txBody>
          <a:bodyPr/>
          <a:lstStyle/>
          <a:p>
            <a:fld id="{407F7647-6CBB-4945-B48A-22BF8575EA14}" type="slidenum">
              <a:rPr lang="en-US" smtClean="0"/>
              <a:pPr/>
              <a:t>‹#›</a:t>
            </a:fld>
            <a:endParaRPr lang="en-US"/>
          </a:p>
        </p:txBody>
      </p:sp>
    </p:spTree>
    <p:extLst>
      <p:ext uri="{BB962C8B-B14F-4D97-AF65-F5344CB8AC3E}">
        <p14:creationId xmlns:p14="http://schemas.microsoft.com/office/powerpoint/2010/main" val="1486861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s">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F610FD58-353C-F240-AA43-30C04915F686}"/>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9D73A866-0BBE-F444-8B58-702BA5D0B55B}"/>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15" name="Content Placeholder 3">
            <a:extLst>
              <a:ext uri="{FF2B5EF4-FFF2-40B4-BE49-F238E27FC236}">
                <a16:creationId xmlns:a16="http://schemas.microsoft.com/office/drawing/2014/main" id="{32841B70-5E35-3840-88CE-0055F744C878}"/>
              </a:ext>
            </a:extLst>
          </p:cNvPr>
          <p:cNvSpPr>
            <a:spLocks noGrp="1"/>
          </p:cNvSpPr>
          <p:nvPr>
            <p:ph sz="half" idx="2"/>
          </p:nvPr>
        </p:nvSpPr>
        <p:spPr>
          <a:xfrm>
            <a:off x="695614" y="2091806"/>
            <a:ext cx="3381086"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Content Placeholder 3">
            <a:extLst>
              <a:ext uri="{FF2B5EF4-FFF2-40B4-BE49-F238E27FC236}">
                <a16:creationId xmlns:a16="http://schemas.microsoft.com/office/drawing/2014/main" id="{5B3FB8AA-3A22-6C42-94F6-1EC29754F03D}"/>
              </a:ext>
            </a:extLst>
          </p:cNvPr>
          <p:cNvSpPr>
            <a:spLocks noGrp="1"/>
          </p:cNvSpPr>
          <p:nvPr>
            <p:ph sz="half" idx="10"/>
          </p:nvPr>
        </p:nvSpPr>
        <p:spPr>
          <a:xfrm>
            <a:off x="4390736" y="2091806"/>
            <a:ext cx="3381664"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3">
            <a:extLst>
              <a:ext uri="{FF2B5EF4-FFF2-40B4-BE49-F238E27FC236}">
                <a16:creationId xmlns:a16="http://schemas.microsoft.com/office/drawing/2014/main" id="{9DAE58FD-2FAB-4E4C-8AA0-C9B549EAF94E}"/>
              </a:ext>
            </a:extLst>
          </p:cNvPr>
          <p:cNvSpPr>
            <a:spLocks noGrp="1"/>
          </p:cNvSpPr>
          <p:nvPr>
            <p:ph sz="half" idx="11"/>
          </p:nvPr>
        </p:nvSpPr>
        <p:spPr>
          <a:xfrm>
            <a:off x="8095672" y="2091806"/>
            <a:ext cx="3410528"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Rectangle 10">
            <a:extLst>
              <a:ext uri="{FF2B5EF4-FFF2-40B4-BE49-F238E27FC236}">
                <a16:creationId xmlns:a16="http://schemas.microsoft.com/office/drawing/2014/main" id="{DB424AD2-C2FD-8942-A059-3B231330A15F}"/>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Placeholder 1">
            <a:extLst>
              <a:ext uri="{FF2B5EF4-FFF2-40B4-BE49-F238E27FC236}">
                <a16:creationId xmlns:a16="http://schemas.microsoft.com/office/drawing/2014/main" id="{DFF234AD-98E6-BC44-8F6E-63EFE730F397}"/>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3" name="Text Placeholder 2">
            <a:extLst>
              <a:ext uri="{FF2B5EF4-FFF2-40B4-BE49-F238E27FC236}">
                <a16:creationId xmlns:a16="http://schemas.microsoft.com/office/drawing/2014/main" id="{726F8AF8-61F0-7D42-9986-49F3FA5594E1}"/>
              </a:ext>
            </a:extLst>
          </p:cNvPr>
          <p:cNvSpPr>
            <a:spLocks noGrp="1"/>
          </p:cNvSpPr>
          <p:nvPr>
            <p:ph type="body" idx="12"/>
          </p:nvPr>
        </p:nvSpPr>
        <p:spPr>
          <a:xfrm>
            <a:off x="685800" y="1685067"/>
            <a:ext cx="3390900" cy="406739"/>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2">
            <a:extLst>
              <a:ext uri="{FF2B5EF4-FFF2-40B4-BE49-F238E27FC236}">
                <a16:creationId xmlns:a16="http://schemas.microsoft.com/office/drawing/2014/main" id="{8A559C3F-C6F1-1B4F-96DF-4769B4B5E90D}"/>
              </a:ext>
            </a:extLst>
          </p:cNvPr>
          <p:cNvSpPr>
            <a:spLocks noGrp="1"/>
          </p:cNvSpPr>
          <p:nvPr>
            <p:ph type="body" idx="14"/>
          </p:nvPr>
        </p:nvSpPr>
        <p:spPr>
          <a:xfrm>
            <a:off x="4381500" y="1685067"/>
            <a:ext cx="3390900" cy="406739"/>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2">
            <a:extLst>
              <a:ext uri="{FF2B5EF4-FFF2-40B4-BE49-F238E27FC236}">
                <a16:creationId xmlns:a16="http://schemas.microsoft.com/office/drawing/2014/main" id="{5761A200-7679-7348-AB01-CF00EF0FF10F}"/>
              </a:ext>
            </a:extLst>
          </p:cNvPr>
          <p:cNvSpPr>
            <a:spLocks noGrp="1"/>
          </p:cNvSpPr>
          <p:nvPr>
            <p:ph type="body" idx="15"/>
          </p:nvPr>
        </p:nvSpPr>
        <p:spPr>
          <a:xfrm>
            <a:off x="8096250" y="1681225"/>
            <a:ext cx="3390900" cy="410581"/>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10030017"/>
      </p:ext>
    </p:extLst>
  </p:cSld>
  <p:clrMapOvr>
    <a:masterClrMapping/>
  </p:clrMapOvr>
  <p:extLst>
    <p:ext uri="{DCECCB84-F9BA-43D5-87BE-67443E8EF086}">
      <p15:sldGuideLst xmlns:p15="http://schemas.microsoft.com/office/powerpoint/2012/main">
        <p15:guide id="1" orient="horz" pos="1176" userDrawn="1">
          <p15:clr>
            <a:srgbClr val="FBAE40"/>
          </p15:clr>
        </p15:guide>
        <p15:guide id="2" pos="2568">
          <p15:clr>
            <a:srgbClr val="FBAE40"/>
          </p15:clr>
        </p15:guide>
        <p15:guide id="3" pos="2760">
          <p15:clr>
            <a:srgbClr val="FBAE40"/>
          </p15:clr>
        </p15:guide>
        <p15:guide id="4" pos="4896">
          <p15:clr>
            <a:srgbClr val="FBAE40"/>
          </p15:clr>
        </p15:guide>
        <p15:guide id="5" pos="5088">
          <p15:clr>
            <a:srgbClr val="FBAE40"/>
          </p15:clr>
        </p15:guide>
        <p15:guide id="6" orient="horz" pos="14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tement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18472"/>
            <a:ext cx="12192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Text Placeholder 4">
            <a:extLst>
              <a:ext uri="{FF2B5EF4-FFF2-40B4-BE49-F238E27FC236}">
                <a16:creationId xmlns:a16="http://schemas.microsoft.com/office/drawing/2014/main" id="{E3AD1CAC-E36E-45DC-981C-F6F305145AA5}"/>
              </a:ext>
            </a:extLst>
          </p:cNvPr>
          <p:cNvSpPr>
            <a:spLocks noGrp="1"/>
          </p:cNvSpPr>
          <p:nvPr>
            <p:ph type="body" sz="quarter" idx="10" hasCustomPrompt="1"/>
          </p:nvPr>
        </p:nvSpPr>
        <p:spPr>
          <a:xfrm>
            <a:off x="793750" y="1902691"/>
            <a:ext cx="10612438" cy="3131127"/>
          </a:xfrm>
        </p:spPr>
        <p:txBody>
          <a:bodyPr anchor="ctr"/>
          <a:lstStyle>
            <a:lvl1pPr marL="0" indent="0">
              <a:buNone/>
              <a:defRPr sz="6000">
                <a:solidFill>
                  <a:schemeClr val="bg1"/>
                </a:solidFill>
              </a:defRPr>
            </a:lvl1pPr>
          </a:lstStyle>
          <a:p>
            <a:pPr lvl="0"/>
            <a:r>
              <a:rPr lang="en-US"/>
              <a:t>Insert accent statement here.</a:t>
            </a:r>
          </a:p>
        </p:txBody>
      </p:sp>
    </p:spTree>
    <p:extLst>
      <p:ext uri="{BB962C8B-B14F-4D97-AF65-F5344CB8AC3E}">
        <p14:creationId xmlns:p14="http://schemas.microsoft.com/office/powerpoint/2010/main" val="37455624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 Content amethyst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39ADF0-50B4-4858-95F7-7C51A1239CD5}"/>
              </a:ext>
            </a:extLst>
          </p:cNvPr>
          <p:cNvSpPr/>
          <p:nvPr userDrawn="1"/>
        </p:nvSpPr>
        <p:spPr>
          <a:xfrm>
            <a:off x="0" y="0"/>
            <a:ext cx="4381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2321472"/>
            <a:ext cx="3416300" cy="3850728"/>
          </a:xfrm>
          <a:prstGeom prst="rect">
            <a:avLst/>
          </a:prstGeom>
        </p:spPr>
        <p:txBody>
          <a:bodyPr/>
          <a:lstStyle>
            <a:lvl1pPr marL="0" indent="0">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2">
            <a:extLst>
              <a:ext uri="{FF2B5EF4-FFF2-40B4-BE49-F238E27FC236}">
                <a16:creationId xmlns:a16="http://schemas.microsoft.com/office/drawing/2014/main" id="{A6AA6A22-A47C-474C-8FE7-674A5F7B867F}"/>
              </a:ext>
            </a:extLst>
          </p:cNvPr>
          <p:cNvSpPr>
            <a:spLocks noGrp="1"/>
          </p:cNvSpPr>
          <p:nvPr>
            <p:ph idx="11"/>
          </p:nvPr>
        </p:nvSpPr>
        <p:spPr>
          <a:xfrm>
            <a:off x="685800" y="1181100"/>
            <a:ext cx="3416300" cy="762000"/>
          </a:xfrm>
          <a:prstGeom prst="rect">
            <a:avLst/>
          </a:prstGeom>
        </p:spPr>
        <p:txBody>
          <a:bodyPr anchor="b"/>
          <a:lstStyle>
            <a:lvl1pPr marL="0" indent="0">
              <a:buNone/>
              <a:defRPr sz="2000" b="1">
                <a:solidFill>
                  <a:schemeClr val="bg1"/>
                </a:solidFill>
              </a:defRPr>
            </a:lvl1pPr>
          </a:lstStyle>
          <a:p>
            <a:pPr lvl="0"/>
            <a:r>
              <a:rPr lang="en-US"/>
              <a:t>Click to edit Master text styles</a:t>
            </a:r>
          </a:p>
        </p:txBody>
      </p:sp>
      <p:sp>
        <p:nvSpPr>
          <p:cNvPr id="7" name="Content Placeholder 2">
            <a:extLst>
              <a:ext uri="{FF2B5EF4-FFF2-40B4-BE49-F238E27FC236}">
                <a16:creationId xmlns:a16="http://schemas.microsoft.com/office/drawing/2014/main" id="{C3CB3C04-38A0-6047-A160-729D7E2E77C9}"/>
              </a:ext>
            </a:extLst>
          </p:cNvPr>
          <p:cNvSpPr>
            <a:spLocks noGrp="1"/>
          </p:cNvSpPr>
          <p:nvPr>
            <p:ph idx="10"/>
          </p:nvPr>
        </p:nvSpPr>
        <p:spPr>
          <a:xfrm>
            <a:off x="4838700" y="1584767"/>
            <a:ext cx="6664452" cy="3797300"/>
          </a:xfrm>
          <a:prstGeom prst="rect">
            <a:avLst/>
          </a:prstGeom>
        </p:spPr>
        <p:txBody>
          <a:bodyPr/>
          <a:lstStyle>
            <a:lvl1pPr>
              <a:defRPr>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2372795"/>
      </p:ext>
    </p:extLst>
  </p:cSld>
  <p:clrMapOvr>
    <a:masterClrMapping/>
  </p:clrMapOvr>
  <p:extLst>
    <p:ext uri="{DCECCB84-F9BA-43D5-87BE-67443E8EF086}">
      <p15:sldGuideLst xmlns:p15="http://schemas.microsoft.com/office/powerpoint/2012/main">
        <p15:guide id="1" pos="2760">
          <p15:clr>
            <a:srgbClr val="FBAE40"/>
          </p15:clr>
        </p15:guide>
        <p15:guide id="2" pos="3048">
          <p15:clr>
            <a:srgbClr val="FBAE40"/>
          </p15:clr>
        </p15:guide>
        <p15:guide id="3" orient="horz" pos="9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 Content amethyst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39ADF0-50B4-4858-95F7-7C51A1239CD5}"/>
              </a:ext>
            </a:extLst>
          </p:cNvPr>
          <p:cNvSpPr/>
          <p:nvPr userDrawn="1"/>
        </p:nvSpPr>
        <p:spPr>
          <a:xfrm>
            <a:off x="7810500" y="0"/>
            <a:ext cx="4381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8089900" y="2321472"/>
            <a:ext cx="3416300" cy="3850728"/>
          </a:xfrm>
          <a:prstGeom prst="rect">
            <a:avLst/>
          </a:prstGeom>
        </p:spPr>
        <p:txBody>
          <a:bodyPr/>
          <a:lstStyle>
            <a:lvl1pPr marL="0" indent="0">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2">
            <a:extLst>
              <a:ext uri="{FF2B5EF4-FFF2-40B4-BE49-F238E27FC236}">
                <a16:creationId xmlns:a16="http://schemas.microsoft.com/office/drawing/2014/main" id="{A6AA6A22-A47C-474C-8FE7-674A5F7B867F}"/>
              </a:ext>
            </a:extLst>
          </p:cNvPr>
          <p:cNvSpPr>
            <a:spLocks noGrp="1"/>
          </p:cNvSpPr>
          <p:nvPr>
            <p:ph idx="11"/>
          </p:nvPr>
        </p:nvSpPr>
        <p:spPr>
          <a:xfrm>
            <a:off x="8089900" y="1181100"/>
            <a:ext cx="3416300" cy="762000"/>
          </a:xfrm>
          <a:prstGeom prst="rect">
            <a:avLst/>
          </a:prstGeom>
        </p:spPr>
        <p:txBody>
          <a:bodyPr anchor="b"/>
          <a:lstStyle>
            <a:lvl1pPr marL="0" indent="0">
              <a:buNone/>
              <a:defRPr sz="2000" b="1">
                <a:solidFill>
                  <a:schemeClr val="bg1"/>
                </a:solidFill>
              </a:defRPr>
            </a:lvl1pPr>
          </a:lstStyle>
          <a:p>
            <a:pPr lvl="0"/>
            <a:r>
              <a:rPr lang="en-US"/>
              <a:t>Click to edit Master text styles</a:t>
            </a:r>
          </a:p>
        </p:txBody>
      </p:sp>
      <p:sp>
        <p:nvSpPr>
          <p:cNvPr id="7" name="Footer Placeholder 2">
            <a:extLst>
              <a:ext uri="{FF2B5EF4-FFF2-40B4-BE49-F238E27FC236}">
                <a16:creationId xmlns:a16="http://schemas.microsoft.com/office/drawing/2014/main" id="{CA2827E9-8B6E-8B4A-A34B-69F79E1C5CB8}"/>
              </a:ext>
            </a:extLst>
          </p:cNvPr>
          <p:cNvSpPr>
            <a:spLocks noGrp="1"/>
          </p:cNvSpPr>
          <p:nvPr>
            <p:ph type="ftr" sz="quarter" idx="12"/>
          </p:nvPr>
        </p:nvSpPr>
        <p:spPr>
          <a:xfrm>
            <a:off x="685800" y="6356350"/>
            <a:ext cx="4114800" cy="365125"/>
          </a:xfrm>
        </p:spPr>
        <p:txBody>
          <a:bodyPr/>
          <a:lstStyle/>
          <a:p>
            <a:r>
              <a:rPr lang="en-US" b="1"/>
              <a:t>Jackson Lewis P.C.  </a:t>
            </a:r>
            <a:endParaRPr lang="en-US"/>
          </a:p>
        </p:txBody>
      </p:sp>
      <p:sp>
        <p:nvSpPr>
          <p:cNvPr id="10" name="Content Placeholder 2">
            <a:extLst>
              <a:ext uri="{FF2B5EF4-FFF2-40B4-BE49-F238E27FC236}">
                <a16:creationId xmlns:a16="http://schemas.microsoft.com/office/drawing/2014/main" id="{2D52510A-B443-3A41-856F-1DC143ABE19B}"/>
              </a:ext>
            </a:extLst>
          </p:cNvPr>
          <p:cNvSpPr>
            <a:spLocks noGrp="1"/>
          </p:cNvSpPr>
          <p:nvPr>
            <p:ph idx="10"/>
          </p:nvPr>
        </p:nvSpPr>
        <p:spPr>
          <a:xfrm>
            <a:off x="688848" y="1584767"/>
            <a:ext cx="6664452" cy="3797300"/>
          </a:xfrm>
          <a:prstGeom prst="rect">
            <a:avLst/>
          </a:prstGeom>
        </p:spPr>
        <p:txBody>
          <a:bodyPr/>
          <a:lstStyle>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5143121"/>
      </p:ext>
    </p:extLst>
  </p:cSld>
  <p:clrMapOvr>
    <a:masterClrMapping/>
  </p:clrMapOvr>
  <p:extLst>
    <p:ext uri="{DCECCB84-F9BA-43D5-87BE-67443E8EF086}">
      <p15:sldGuideLst xmlns:p15="http://schemas.microsoft.com/office/powerpoint/2012/main">
        <p15:guide id="1" pos="4632">
          <p15:clr>
            <a:srgbClr val="FBAE40"/>
          </p15:clr>
        </p15:guide>
        <p15:guide id="2" pos="4920">
          <p15:clr>
            <a:srgbClr val="FBAE40"/>
          </p15:clr>
        </p15:guide>
        <p15:guide id="3" orient="horz" pos="98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no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0" name="Picture Placeholder 2">
            <a:extLst>
              <a:ext uri="{FF2B5EF4-FFF2-40B4-BE49-F238E27FC236}">
                <a16:creationId xmlns:a16="http://schemas.microsoft.com/office/drawing/2014/main" id="{271A8290-D5AB-7E43-B58F-00526C5516A5}"/>
              </a:ext>
            </a:extLst>
          </p:cNvPr>
          <p:cNvSpPr>
            <a:spLocks noGrp="1"/>
          </p:cNvSpPr>
          <p:nvPr>
            <p:ph type="pic" idx="1"/>
          </p:nvPr>
        </p:nvSpPr>
        <p:spPr>
          <a:xfrm>
            <a:off x="3140364" y="1562101"/>
            <a:ext cx="5763491" cy="3259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Content Placeholder 3">
            <a:extLst>
              <a:ext uri="{FF2B5EF4-FFF2-40B4-BE49-F238E27FC236}">
                <a16:creationId xmlns:a16="http://schemas.microsoft.com/office/drawing/2014/main" id="{E4ACE865-B391-F441-BEDF-5E90D6B1A5BA}"/>
              </a:ext>
            </a:extLst>
          </p:cNvPr>
          <p:cNvSpPr>
            <a:spLocks noGrp="1"/>
          </p:cNvSpPr>
          <p:nvPr>
            <p:ph sz="half" idx="2" hasCustomPrompt="1"/>
          </p:nvPr>
        </p:nvSpPr>
        <p:spPr>
          <a:xfrm>
            <a:off x="3140363" y="5347860"/>
            <a:ext cx="5763491" cy="313872"/>
          </a:xfrm>
        </p:spPr>
        <p:txBody>
          <a:bodyPr lIns="0"/>
          <a:lstStyle>
            <a:lvl1pPr marL="0" indent="0">
              <a:buNone/>
              <a:defRPr sz="1400">
                <a:solidFill>
                  <a:schemeClr val="tx1">
                    <a:lumMod val="75000"/>
                    <a:lumOff val="25000"/>
                  </a:schemeClr>
                </a:solidFill>
              </a:defRPr>
            </a:lvl1pPr>
            <a:lvl2pPr marL="457200" indent="0">
              <a:buNone/>
              <a:defRPr sz="1400">
                <a:solidFill>
                  <a:schemeClr val="tx1">
                    <a:lumMod val="75000"/>
                    <a:lumOff val="25000"/>
                  </a:schemeClr>
                </a:solidFill>
              </a:defRPr>
            </a:lvl2pPr>
            <a:lvl3pPr>
              <a:defRPr sz="14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65000"/>
                    <a:lumOff val="35000"/>
                  </a:schemeClr>
                </a:solidFill>
              </a:defRPr>
            </a:lvl5pPr>
          </a:lstStyle>
          <a:p>
            <a:pPr lvl="0"/>
            <a:r>
              <a:rPr lang="en-US"/>
              <a:t>Second level</a:t>
            </a:r>
          </a:p>
        </p:txBody>
      </p:sp>
      <p:sp>
        <p:nvSpPr>
          <p:cNvPr id="12" name="Text Placeholder 2">
            <a:extLst>
              <a:ext uri="{FF2B5EF4-FFF2-40B4-BE49-F238E27FC236}">
                <a16:creationId xmlns:a16="http://schemas.microsoft.com/office/drawing/2014/main" id="{FA580981-3CE7-4D41-998D-87EB3B252D35}"/>
              </a:ext>
            </a:extLst>
          </p:cNvPr>
          <p:cNvSpPr>
            <a:spLocks noGrp="1"/>
          </p:cNvSpPr>
          <p:nvPr>
            <p:ph type="body" idx="10"/>
          </p:nvPr>
        </p:nvSpPr>
        <p:spPr>
          <a:xfrm>
            <a:off x="3140363" y="5006489"/>
            <a:ext cx="5763491" cy="324789"/>
          </a:xfrm>
        </p:spPr>
        <p:txBody>
          <a:bodyPr lIns="0" anchor="t" anchorCtr="0">
            <a:normAutofit/>
          </a:bodyPr>
          <a:lstStyle>
            <a:lvl1pPr marL="0" indent="0">
              <a:buNone/>
              <a:defRPr sz="16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6876628"/>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0"/>
            <a:ext cx="12192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extBox 1">
            <a:extLst>
              <a:ext uri="{FF2B5EF4-FFF2-40B4-BE49-F238E27FC236}">
                <a16:creationId xmlns:a16="http://schemas.microsoft.com/office/drawing/2014/main" id="{5A78F35C-B711-459A-8D9C-462DD4E0FE0F}"/>
              </a:ext>
            </a:extLst>
          </p:cNvPr>
          <p:cNvSpPr txBox="1"/>
          <p:nvPr userDrawn="1"/>
        </p:nvSpPr>
        <p:spPr>
          <a:xfrm>
            <a:off x="685800" y="2752344"/>
            <a:ext cx="7813964" cy="1015663"/>
          </a:xfrm>
          <a:prstGeom prst="rect">
            <a:avLst/>
          </a:prstGeom>
          <a:noFill/>
        </p:spPr>
        <p:txBody>
          <a:bodyPr wrap="square" rtlCol="0">
            <a:spAutoFit/>
          </a:bodyPr>
          <a:lstStyle/>
          <a:p>
            <a:r>
              <a:rPr lang="en-US" sz="6000" b="1">
                <a:solidFill>
                  <a:schemeClr val="bg1"/>
                </a:solidFill>
                <a:latin typeface="Arial" panose="020B0604020202020204" pitchFamily="34" charset="0"/>
                <a:cs typeface="Arial" panose="020B0604020202020204" pitchFamily="34" charset="0"/>
              </a:rPr>
              <a:t>Thank </a:t>
            </a:r>
            <a:r>
              <a:rPr lang="en-US" sz="6000" b="1">
                <a:solidFill>
                  <a:schemeClr val="accent2"/>
                </a:solidFill>
                <a:latin typeface="Arial" panose="020B0604020202020204" pitchFamily="34" charset="0"/>
                <a:cs typeface="Arial" panose="020B0604020202020204" pitchFamily="34" charset="0"/>
              </a:rPr>
              <a:t>you</a:t>
            </a:r>
            <a:r>
              <a:rPr lang="en-US" sz="6000" b="1">
                <a:solidFill>
                  <a:schemeClr val="bg1"/>
                </a:solidFill>
                <a:latin typeface="Arial" panose="020B0604020202020204" pitchFamily="34" charset="0"/>
                <a:cs typeface="Arial" panose="020B0604020202020204" pitchFamily="34" charset="0"/>
              </a:rPr>
              <a:t>.</a:t>
            </a:r>
          </a:p>
        </p:txBody>
      </p:sp>
      <p:pic>
        <p:nvPicPr>
          <p:cNvPr id="4" name="Picture 3" descr="A picture containing drawing&#10;&#10;Description automatically generated">
            <a:extLst>
              <a:ext uri="{FF2B5EF4-FFF2-40B4-BE49-F238E27FC236}">
                <a16:creationId xmlns:a16="http://schemas.microsoft.com/office/drawing/2014/main" id="{9C2CAC87-7752-4274-8537-B916C8EA400C}"/>
              </a:ext>
            </a:extLst>
          </p:cNvPr>
          <p:cNvPicPr>
            <a:picLocks noChangeAspect="1"/>
          </p:cNvPicPr>
          <p:nvPr userDrawn="1"/>
        </p:nvPicPr>
        <p:blipFill>
          <a:blip r:embed="rId2"/>
          <a:stretch>
            <a:fillRect/>
          </a:stretch>
        </p:blipFill>
        <p:spPr>
          <a:xfrm>
            <a:off x="8820635" y="658368"/>
            <a:ext cx="2670048" cy="412550"/>
          </a:xfrm>
          <a:prstGeom prst="rect">
            <a:avLst/>
          </a:prstGeom>
        </p:spPr>
      </p:pic>
    </p:spTree>
    <p:extLst>
      <p:ext uri="{BB962C8B-B14F-4D97-AF65-F5344CB8AC3E}">
        <p14:creationId xmlns:p14="http://schemas.microsoft.com/office/powerpoint/2010/main" val="32173135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_Cor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3C9DD92-D611-4045-9BE2-B28CA8F0D72D}"/>
              </a:ext>
            </a:extLst>
          </p:cNvPr>
          <p:cNvSpPr/>
          <p:nvPr userDrawn="1"/>
        </p:nvSpPr>
        <p:spPr>
          <a:xfrm>
            <a:off x="0" y="0"/>
            <a:ext cx="12192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itle 1">
            <a:extLst>
              <a:ext uri="{FF2B5EF4-FFF2-40B4-BE49-F238E27FC236}">
                <a16:creationId xmlns:a16="http://schemas.microsoft.com/office/drawing/2014/main" id="{CCF83363-4AE9-4C7D-ACC9-83EDF6E0B84D}"/>
              </a:ext>
            </a:extLst>
          </p:cNvPr>
          <p:cNvSpPr>
            <a:spLocks noGrp="1"/>
          </p:cNvSpPr>
          <p:nvPr>
            <p:ph type="title" hasCustomPrompt="1"/>
          </p:nvPr>
        </p:nvSpPr>
        <p:spPr>
          <a:xfrm>
            <a:off x="694392" y="1673352"/>
            <a:ext cx="4462272" cy="1398094"/>
          </a:xfrm>
        </p:spPr>
        <p:txBody>
          <a:bodyPr/>
          <a:lstStyle>
            <a:lvl1pPr>
              <a:defRPr sz="4000">
                <a:solidFill>
                  <a:schemeClr val="bg1"/>
                </a:solidFill>
              </a:defRPr>
            </a:lvl1pPr>
          </a:lstStyle>
          <a:p>
            <a:r>
              <a:rPr lang="en-US"/>
              <a:t>Contents</a:t>
            </a:r>
          </a:p>
        </p:txBody>
      </p:sp>
      <p:sp>
        <p:nvSpPr>
          <p:cNvPr id="8" name="Text Placeholder 7">
            <a:extLst>
              <a:ext uri="{FF2B5EF4-FFF2-40B4-BE49-F238E27FC236}">
                <a16:creationId xmlns:a16="http://schemas.microsoft.com/office/drawing/2014/main" id="{2E0ABC08-DFAC-40B4-8954-B26CF2BBF41B}"/>
              </a:ext>
            </a:extLst>
          </p:cNvPr>
          <p:cNvSpPr>
            <a:spLocks noGrp="1"/>
          </p:cNvSpPr>
          <p:nvPr>
            <p:ph type="body" sz="quarter" idx="10" hasCustomPrompt="1"/>
          </p:nvPr>
        </p:nvSpPr>
        <p:spPr>
          <a:xfrm>
            <a:off x="5971032" y="1673352"/>
            <a:ext cx="5577840" cy="3630168"/>
          </a:xfrm>
        </p:spPr>
        <p:txBody>
          <a:bodyPr/>
          <a:lstStyle>
            <a:lvl1pPr marL="457200" indent="-457200">
              <a:buFont typeface="Arial" panose="020B0604020202020204" pitchFamily="34" charset="0"/>
              <a:buChar char="•"/>
              <a:defRPr sz="1800" b="1">
                <a:solidFill>
                  <a:schemeClr val="bg1"/>
                </a:solidFill>
              </a:defRPr>
            </a:lvl1pPr>
            <a:lvl2pPr marL="914400" indent="-457200">
              <a:buFont typeface="+mj-lt"/>
              <a:buAutoNum type="arabicPeriod"/>
              <a:defRPr sz="1800" b="1">
                <a:solidFill>
                  <a:schemeClr val="bg1"/>
                </a:solidFill>
              </a:defRPr>
            </a:lvl2pPr>
            <a:lvl3pPr marL="1257300" indent="-342900">
              <a:buFont typeface="+mj-lt"/>
              <a:buAutoNum type="arabicPeriod"/>
              <a:defRPr sz="1800" b="1">
                <a:solidFill>
                  <a:schemeClr val="bg1"/>
                </a:solidFill>
              </a:defRPr>
            </a:lvl3pPr>
            <a:lvl4pPr marL="1714500" indent="-342900">
              <a:buFont typeface="+mj-lt"/>
              <a:buAutoNum type="arabicPeriod"/>
              <a:defRPr sz="1800" b="1">
                <a:solidFill>
                  <a:schemeClr val="bg1"/>
                </a:solidFill>
              </a:defRPr>
            </a:lvl4pPr>
            <a:lvl5pPr marL="2171700" indent="-342900">
              <a:buFont typeface="+mj-lt"/>
              <a:buAutoNum type="arabicPeriod"/>
              <a:defRPr sz="1800" b="1">
                <a:solidFill>
                  <a:schemeClr val="bg1"/>
                </a:solidFill>
              </a:defRPr>
            </a:lvl5pPr>
          </a:lstStyle>
          <a:p>
            <a:pPr lvl="0"/>
            <a:r>
              <a:rPr lang="en-US"/>
              <a:t>Item</a:t>
            </a:r>
          </a:p>
          <a:p>
            <a:pPr lvl="0"/>
            <a:r>
              <a:rPr lang="en-US"/>
              <a:t>Item</a:t>
            </a:r>
          </a:p>
          <a:p>
            <a:pPr lvl="0"/>
            <a:r>
              <a:rPr lang="en-US"/>
              <a:t>Item</a:t>
            </a:r>
          </a:p>
          <a:p>
            <a:pPr lvl="0"/>
            <a:r>
              <a:rPr lang="en-US"/>
              <a:t>Item</a:t>
            </a:r>
          </a:p>
          <a:p>
            <a:pPr lvl="0"/>
            <a:r>
              <a:rPr lang="en-US"/>
              <a:t>Item</a:t>
            </a:r>
          </a:p>
          <a:p>
            <a:pPr lvl="0"/>
            <a:r>
              <a:rPr lang="en-US"/>
              <a:t>Item</a:t>
            </a:r>
          </a:p>
        </p:txBody>
      </p:sp>
    </p:spTree>
    <p:extLst>
      <p:ext uri="{BB962C8B-B14F-4D97-AF65-F5344CB8AC3E}">
        <p14:creationId xmlns:p14="http://schemas.microsoft.com/office/powerpoint/2010/main" val="230875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_Coral phot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662097-3A13-0548-A148-A0D38A232115}"/>
              </a:ext>
            </a:extLst>
          </p:cNvPr>
          <p:cNvPicPr>
            <a:picLocks noChangeAspect="1"/>
          </p:cNvPicPr>
          <p:nvPr userDrawn="1"/>
        </p:nvPicPr>
        <p:blipFill rotWithShape="1">
          <a:blip r:embed="rId2"/>
          <a:srcRect l="7262" t="683" r="50951" b="598"/>
          <a:stretch/>
        </p:blipFill>
        <p:spPr>
          <a:xfrm>
            <a:off x="0" y="1"/>
            <a:ext cx="7391400" cy="6858000"/>
          </a:xfrm>
          <a:prstGeom prst="rect">
            <a:avLst/>
          </a:prstGeom>
        </p:spPr>
      </p:pic>
      <p:sp>
        <p:nvSpPr>
          <p:cNvPr id="4" name="Rectangle 3">
            <a:extLst>
              <a:ext uri="{FF2B5EF4-FFF2-40B4-BE49-F238E27FC236}">
                <a16:creationId xmlns:a16="http://schemas.microsoft.com/office/drawing/2014/main" id="{EBAB421E-8DBB-DB4E-BA02-D46FB52D5410}"/>
              </a:ext>
            </a:extLst>
          </p:cNvPr>
          <p:cNvSpPr/>
          <p:nvPr userDrawn="1"/>
        </p:nvSpPr>
        <p:spPr>
          <a:xfrm>
            <a:off x="0" y="0"/>
            <a:ext cx="7391400" cy="6858000"/>
          </a:xfrm>
          <a:prstGeom prst="rect">
            <a:avLst/>
          </a:prstGeom>
          <a:solidFill>
            <a:schemeClr val="accent2">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7">
            <a:extLst>
              <a:ext uri="{FF2B5EF4-FFF2-40B4-BE49-F238E27FC236}">
                <a16:creationId xmlns:a16="http://schemas.microsoft.com/office/drawing/2014/main" id="{2CFDE4D6-90CF-D549-BF76-045623733127}"/>
              </a:ext>
            </a:extLst>
          </p:cNvPr>
          <p:cNvSpPr>
            <a:spLocks noGrp="1"/>
          </p:cNvSpPr>
          <p:nvPr>
            <p:ph type="body" sz="quarter" idx="10" hasCustomPrompt="1"/>
          </p:nvPr>
        </p:nvSpPr>
        <p:spPr>
          <a:xfrm>
            <a:off x="5971032" y="1591056"/>
            <a:ext cx="4919662" cy="3511550"/>
          </a:xfrm>
          <a:solidFill>
            <a:schemeClr val="bg1"/>
          </a:solidFill>
          <a:ln>
            <a:solidFill>
              <a:schemeClr val="bg1"/>
            </a:solidFill>
          </a:ln>
        </p:spPr>
        <p:txBody>
          <a:bodyPr anchor="ctr"/>
          <a:lstStyle>
            <a:lvl1pPr marL="974725" indent="-401638" defTabSz="1828800">
              <a:tabLst/>
              <a:defRPr sz="1800">
                <a:solidFill>
                  <a:schemeClr val="accent1"/>
                </a:solidFill>
              </a:defRPr>
            </a:lvl1pPr>
          </a:lstStyle>
          <a:p>
            <a:pPr lvl="0"/>
            <a:r>
              <a:rPr lang="en-US"/>
              <a:t>Topic 1</a:t>
            </a:r>
          </a:p>
          <a:p>
            <a:pPr lvl="0"/>
            <a:r>
              <a:rPr lang="en-US"/>
              <a:t>Topic 2</a:t>
            </a:r>
          </a:p>
          <a:p>
            <a:pPr lvl="0"/>
            <a:r>
              <a:rPr lang="en-US"/>
              <a:t>Topic 3</a:t>
            </a:r>
          </a:p>
          <a:p>
            <a:pPr lvl="0"/>
            <a:r>
              <a:rPr lang="en-US"/>
              <a:t>Topic 4</a:t>
            </a:r>
          </a:p>
          <a:p>
            <a:pPr lvl="0"/>
            <a:r>
              <a:rPr lang="en-US"/>
              <a:t>Topic 5</a:t>
            </a:r>
          </a:p>
        </p:txBody>
      </p:sp>
      <p:sp>
        <p:nvSpPr>
          <p:cNvPr id="6" name="Title 1">
            <a:extLst>
              <a:ext uri="{FF2B5EF4-FFF2-40B4-BE49-F238E27FC236}">
                <a16:creationId xmlns:a16="http://schemas.microsoft.com/office/drawing/2014/main" id="{0B3F8F76-7615-7744-AE5A-38B7FC6ACCDC}"/>
              </a:ext>
            </a:extLst>
          </p:cNvPr>
          <p:cNvSpPr>
            <a:spLocks noGrp="1"/>
          </p:cNvSpPr>
          <p:nvPr>
            <p:ph type="title" hasCustomPrompt="1"/>
          </p:nvPr>
        </p:nvSpPr>
        <p:spPr>
          <a:xfrm>
            <a:off x="694392" y="2816352"/>
            <a:ext cx="4062336" cy="777240"/>
          </a:xfrm>
        </p:spPr>
        <p:txBody>
          <a:bodyPr/>
          <a:lstStyle>
            <a:lvl1pPr>
              <a:defRPr sz="6600">
                <a:solidFill>
                  <a:schemeClr val="bg1"/>
                </a:solidFill>
              </a:defRPr>
            </a:lvl1pPr>
          </a:lstStyle>
          <a:p>
            <a:r>
              <a:rPr lang="en-US"/>
              <a:t>Agenda</a:t>
            </a:r>
          </a:p>
        </p:txBody>
      </p:sp>
    </p:spTree>
    <p:extLst>
      <p:ext uri="{BB962C8B-B14F-4D97-AF65-F5344CB8AC3E}">
        <p14:creationId xmlns:p14="http://schemas.microsoft.com/office/powerpoint/2010/main" val="322661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coral">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0"/>
            <a:ext cx="12192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115D650-12C9-4CF6-8C8E-1C3E2245418A}"/>
              </a:ext>
            </a:extLst>
          </p:cNvPr>
          <p:cNvSpPr>
            <a:spLocks noGrp="1"/>
          </p:cNvSpPr>
          <p:nvPr>
            <p:ph sz="quarter" idx="12" hasCustomPrompt="1"/>
          </p:nvPr>
        </p:nvSpPr>
        <p:spPr>
          <a:xfrm>
            <a:off x="685800" y="2753580"/>
            <a:ext cx="10820399" cy="890587"/>
          </a:xfrm>
        </p:spPr>
        <p:txBody>
          <a:bodyPr anchor="ctr"/>
          <a:lstStyle>
            <a:lvl1pPr marL="0" indent="0">
              <a:buNone/>
              <a:defRPr sz="6000" b="1">
                <a:solidFill>
                  <a:schemeClr val="bg1"/>
                </a:solidFill>
              </a:defRPr>
            </a:lvl1pPr>
          </a:lstStyle>
          <a:p>
            <a:pPr lvl="0"/>
            <a:r>
              <a:rPr lang="en-US"/>
              <a:t>Section divider</a:t>
            </a:r>
          </a:p>
        </p:txBody>
      </p:sp>
    </p:spTree>
    <p:extLst>
      <p:ext uri="{BB962C8B-B14F-4D97-AF65-F5344CB8AC3E}">
        <p14:creationId xmlns:p14="http://schemas.microsoft.com/office/powerpoint/2010/main" val="5725560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268E-BDBF-46CF-9145-6D0B411E5FED}"/>
              </a:ext>
            </a:extLst>
          </p:cNvPr>
          <p:cNvSpPr>
            <a:spLocks noGrp="1"/>
          </p:cNvSpPr>
          <p:nvPr>
            <p:ph type="title" hasCustomPrompt="1"/>
          </p:nvPr>
        </p:nvSpPr>
        <p:spPr>
          <a:xfrm>
            <a:off x="749808" y="3054096"/>
            <a:ext cx="8814816" cy="777240"/>
          </a:xfrm>
        </p:spPr>
        <p:txBody>
          <a:bodyPr anchor="ctr"/>
          <a:lstStyle>
            <a:lvl1pPr>
              <a:defRPr sz="4800">
                <a:solidFill>
                  <a:schemeClr val="accent1"/>
                </a:solidFill>
              </a:defRPr>
            </a:lvl1pPr>
          </a:lstStyle>
          <a:p>
            <a:r>
              <a:rPr lang="en-US"/>
              <a:t>Section Divider</a:t>
            </a:r>
          </a:p>
        </p:txBody>
      </p:sp>
      <p:cxnSp>
        <p:nvCxnSpPr>
          <p:cNvPr id="5" name="Straight Connector 4">
            <a:extLst>
              <a:ext uri="{FF2B5EF4-FFF2-40B4-BE49-F238E27FC236}">
                <a16:creationId xmlns:a16="http://schemas.microsoft.com/office/drawing/2014/main" id="{6BB2AA69-C160-4C56-9A25-F4B7EECA0C35}"/>
              </a:ext>
            </a:extLst>
          </p:cNvPr>
          <p:cNvCxnSpPr/>
          <p:nvPr userDrawn="1"/>
        </p:nvCxnSpPr>
        <p:spPr>
          <a:xfrm>
            <a:off x="745919" y="2735283"/>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55E8954-6251-4AEE-9C4D-A0ACA58B451B}"/>
              </a:ext>
            </a:extLst>
          </p:cNvPr>
          <p:cNvCxnSpPr/>
          <p:nvPr userDrawn="1"/>
        </p:nvCxnSpPr>
        <p:spPr>
          <a:xfrm>
            <a:off x="745919" y="4057561"/>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36AAD43-4D9B-42EF-8C9E-E30407CFA8DE}"/>
              </a:ext>
            </a:extLst>
          </p:cNvPr>
          <p:cNvPicPr>
            <a:picLocks noChangeAspect="1"/>
          </p:cNvPicPr>
          <p:nvPr userDrawn="1"/>
        </p:nvPicPr>
        <p:blipFill>
          <a:blip r:embed="rId2"/>
          <a:srcRect/>
          <a:stretch/>
        </p:blipFill>
        <p:spPr>
          <a:xfrm>
            <a:off x="680225" y="661719"/>
            <a:ext cx="2667000" cy="317884"/>
          </a:xfrm>
          <a:prstGeom prst="rect">
            <a:avLst/>
          </a:prstGeom>
        </p:spPr>
      </p:pic>
    </p:spTree>
    <p:extLst>
      <p:ext uri="{BB962C8B-B14F-4D97-AF65-F5344CB8AC3E}">
        <p14:creationId xmlns:p14="http://schemas.microsoft.com/office/powerpoint/2010/main" val="87808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_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268E-BDBF-46CF-9145-6D0B411E5FED}"/>
              </a:ext>
            </a:extLst>
          </p:cNvPr>
          <p:cNvSpPr>
            <a:spLocks noGrp="1"/>
          </p:cNvSpPr>
          <p:nvPr>
            <p:ph type="title" hasCustomPrompt="1"/>
          </p:nvPr>
        </p:nvSpPr>
        <p:spPr>
          <a:xfrm>
            <a:off x="749808" y="2752344"/>
            <a:ext cx="8814816" cy="1444752"/>
          </a:xfrm>
        </p:spPr>
        <p:txBody>
          <a:bodyPr anchor="ctr"/>
          <a:lstStyle>
            <a:lvl1pPr>
              <a:defRPr sz="4800">
                <a:solidFill>
                  <a:schemeClr val="accent1"/>
                </a:solidFill>
              </a:defRPr>
            </a:lvl1pPr>
          </a:lstStyle>
          <a:p>
            <a:r>
              <a:rPr lang="en-US"/>
              <a:t>Section Divider:</a:t>
            </a:r>
            <a:br>
              <a:rPr lang="en-US"/>
            </a:br>
            <a:r>
              <a:rPr lang="en-US"/>
              <a:t>Two Lines</a:t>
            </a:r>
          </a:p>
        </p:txBody>
      </p:sp>
      <p:cxnSp>
        <p:nvCxnSpPr>
          <p:cNvPr id="7" name="Straight Connector 6">
            <a:extLst>
              <a:ext uri="{FF2B5EF4-FFF2-40B4-BE49-F238E27FC236}">
                <a16:creationId xmlns:a16="http://schemas.microsoft.com/office/drawing/2014/main" id="{B0F7EB9C-7D39-4B23-9B6D-90342B6E8F10}"/>
              </a:ext>
            </a:extLst>
          </p:cNvPr>
          <p:cNvCxnSpPr/>
          <p:nvPr userDrawn="1"/>
        </p:nvCxnSpPr>
        <p:spPr>
          <a:xfrm>
            <a:off x="745919" y="2438400"/>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95B5F58-D1AA-4102-84D4-E125BFA8FA63}"/>
              </a:ext>
            </a:extLst>
          </p:cNvPr>
          <p:cNvCxnSpPr/>
          <p:nvPr userDrawn="1"/>
        </p:nvCxnSpPr>
        <p:spPr>
          <a:xfrm>
            <a:off x="745919" y="4425696"/>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4F4E2C7-8516-49E6-8CB1-3AB9CD6DF5C8}"/>
              </a:ext>
            </a:extLst>
          </p:cNvPr>
          <p:cNvPicPr>
            <a:picLocks noChangeAspect="1"/>
          </p:cNvPicPr>
          <p:nvPr userDrawn="1"/>
        </p:nvPicPr>
        <p:blipFill>
          <a:blip r:embed="rId2"/>
          <a:srcRect/>
          <a:stretch/>
        </p:blipFill>
        <p:spPr>
          <a:xfrm>
            <a:off x="680225" y="661719"/>
            <a:ext cx="2667000" cy="317884"/>
          </a:xfrm>
          <a:prstGeom prst="rect">
            <a:avLst/>
          </a:prstGeom>
        </p:spPr>
      </p:pic>
    </p:spTree>
    <p:extLst>
      <p:ext uri="{BB962C8B-B14F-4D97-AF65-F5344CB8AC3E}">
        <p14:creationId xmlns:p14="http://schemas.microsoft.com/office/powerpoint/2010/main" val="2814096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hea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2211160"/>
            <a:ext cx="10817352" cy="3961039"/>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4B811CE4-5549-8542-8E93-3471FF994AED}"/>
              </a:ext>
            </a:extLst>
          </p:cNvPr>
          <p:cNvSpPr>
            <a:spLocks noGrp="1"/>
          </p:cNvSpPr>
          <p:nvPr>
            <p:ph type="body" idx="10"/>
          </p:nvPr>
        </p:nvSpPr>
        <p:spPr>
          <a:xfrm>
            <a:off x="685800" y="1685067"/>
            <a:ext cx="10817352" cy="473025"/>
          </a:xfrm>
        </p:spPr>
        <p:txBody>
          <a:bodyPr lIns="0" anchor="t" anchorCtr="0">
            <a:normAutofit/>
          </a:bodyPr>
          <a:lstStyle>
            <a:lvl1pPr marL="0" indent="0">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891390756"/>
      </p:ext>
    </p:extLst>
  </p:cSld>
  <p:clrMapOvr>
    <a:masterClrMapping/>
  </p:clrMapOvr>
  <p:extLst>
    <p:ext uri="{DCECCB84-F9BA-43D5-87BE-67443E8EF086}">
      <p15:sldGuideLst xmlns:p15="http://schemas.microsoft.com/office/powerpoint/2012/main">
        <p15:guide id="1" orient="horz" pos="120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1705430"/>
            <a:ext cx="10817352" cy="4466770"/>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810521249"/>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no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6716581"/>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B67E8-37D2-8C4E-932B-52A93588AA25}"/>
              </a:ext>
            </a:extLst>
          </p:cNvPr>
          <p:cNvSpPr>
            <a:spLocks noGrp="1"/>
          </p:cNvSpPr>
          <p:nvPr>
            <p:ph type="title"/>
          </p:nvPr>
        </p:nvSpPr>
        <p:spPr>
          <a:xfrm>
            <a:off x="685800" y="457200"/>
            <a:ext cx="10515600" cy="480951"/>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5AADA0D5-3024-8340-8D84-D65735B57DEF}"/>
              </a:ext>
            </a:extLst>
          </p:cNvPr>
          <p:cNvSpPr>
            <a:spLocks noGrp="1"/>
          </p:cNvSpPr>
          <p:nvPr>
            <p:ph type="body" idx="1"/>
          </p:nvPr>
        </p:nvSpPr>
        <p:spPr>
          <a:xfrm>
            <a:off x="685800" y="1364805"/>
            <a:ext cx="1051560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23F7706-036D-FB4D-BF65-51EC680ACC28}"/>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a:t>
            </a:r>
            <a:endParaRPr lang="en-US"/>
          </a:p>
        </p:txBody>
      </p:sp>
      <p:sp>
        <p:nvSpPr>
          <p:cNvPr id="6" name="Slide Number Placeholder 5">
            <a:extLst>
              <a:ext uri="{FF2B5EF4-FFF2-40B4-BE49-F238E27FC236}">
                <a16:creationId xmlns:a16="http://schemas.microsoft.com/office/drawing/2014/main" id="{B9E45BDC-DC77-4547-AB6C-D56C743F2E5C}"/>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Tree>
    <p:extLst>
      <p:ext uri="{BB962C8B-B14F-4D97-AF65-F5344CB8AC3E}">
        <p14:creationId xmlns:p14="http://schemas.microsoft.com/office/powerpoint/2010/main" val="1787901010"/>
      </p:ext>
    </p:extLst>
  </p:cSld>
  <p:clrMap bg1="lt1" tx1="dk1" bg2="lt2" tx2="dk2" accent1="accent1" accent2="accent2" accent3="accent3" accent4="accent4" accent5="accent5" accent6="accent6" hlink="hlink" folHlink="folHlink"/>
  <p:sldLayoutIdLst>
    <p:sldLayoutId id="2147483652" r:id="rId1"/>
    <p:sldLayoutId id="2147483656" r:id="rId2"/>
    <p:sldLayoutId id="2147483661" r:id="rId3"/>
    <p:sldLayoutId id="2147483657" r:id="rId4"/>
    <p:sldLayoutId id="2147483670" r:id="rId5"/>
    <p:sldLayoutId id="2147483671" r:id="rId6"/>
    <p:sldLayoutId id="2147483650" r:id="rId7"/>
    <p:sldLayoutId id="2147483664" r:id="rId8"/>
    <p:sldLayoutId id="2147483665" r:id="rId9"/>
    <p:sldLayoutId id="2147483662" r:id="rId10"/>
    <p:sldLayoutId id="2147483666" r:id="rId11"/>
    <p:sldLayoutId id="2147483667" r:id="rId12"/>
    <p:sldLayoutId id="2147483663" r:id="rId13"/>
    <p:sldLayoutId id="2147483672" r:id="rId14"/>
    <p:sldLayoutId id="2147483658" r:id="rId15"/>
    <p:sldLayoutId id="2147483659" r:id="rId16"/>
    <p:sldLayoutId id="2147483668" r:id="rId17"/>
    <p:sldLayoutId id="2147483669" r:id="rId18"/>
  </p:sldLayoutIdLst>
  <p:hf hdr="0" dt="0"/>
  <p:txStyles>
    <p:titleStyle>
      <a:lvl1pPr algn="l" defTabSz="914400" rtl="0" eaLnBrk="1" latinLnBrk="0" hangingPunct="1">
        <a:lnSpc>
          <a:spcPct val="90000"/>
        </a:lnSpc>
        <a:spcBef>
          <a:spcPct val="0"/>
        </a:spcBef>
        <a:buNone/>
        <a:defRPr sz="3200" b="1" i="0" kern="1200">
          <a:solidFill>
            <a:schemeClr val="accent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2" userDrawn="1">
          <p15:clr>
            <a:srgbClr val="F26B43"/>
          </p15:clr>
        </p15:guide>
        <p15:guide id="2" pos="7248" userDrawn="1">
          <p15:clr>
            <a:srgbClr val="F26B43"/>
          </p15:clr>
        </p15:guide>
        <p15:guide id="3" orient="horz" pos="504" userDrawn="1">
          <p15:clr>
            <a:srgbClr val="F26B43"/>
          </p15:clr>
        </p15:guide>
        <p15:guide id="4" orient="horz" pos="4080" userDrawn="1">
          <p15:clr>
            <a:srgbClr val="F26B43"/>
          </p15:clr>
        </p15:guide>
        <p15:guide id="5" orient="horz" pos="3888" userDrawn="1">
          <p15:clr>
            <a:srgbClr val="F26B43"/>
          </p15:clr>
        </p15:guide>
        <p15:guide id="6" orient="horz" pos="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chart" Target="../charts/chart9.xml"/></Relationships>
</file>

<file path=ppt/slides/_rels/slide1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hyperlink" Target="https://jacksonlewis.service-now.com/nav_to.do?uri=change_request.do?sys_id=2e31d70b1b5e8110601ea9fbbc4bcb90"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hyperlink" Target="https://jacksonlewis.service-now.com/kb_view.do?sysparm_article=KB0010674"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8DD573-1A45-DC49-9E3D-C06DB4ED16D4}"/>
              </a:ext>
            </a:extLst>
          </p:cNvPr>
          <p:cNvSpPr>
            <a:spLocks noGrp="1"/>
          </p:cNvSpPr>
          <p:nvPr>
            <p:ph type="ctrTitle"/>
          </p:nvPr>
        </p:nvSpPr>
        <p:spPr/>
        <p:txBody>
          <a:bodyPr/>
          <a:lstStyle/>
          <a:p>
            <a:r>
              <a:rPr lang="en-US" sz="4400" dirty="0"/>
              <a:t>Endpoints Operations</a:t>
            </a:r>
          </a:p>
        </p:txBody>
      </p:sp>
      <p:sp>
        <p:nvSpPr>
          <p:cNvPr id="8" name="Subtitle 7">
            <a:extLst>
              <a:ext uri="{FF2B5EF4-FFF2-40B4-BE49-F238E27FC236}">
                <a16:creationId xmlns:a16="http://schemas.microsoft.com/office/drawing/2014/main" id="{487D7977-4FEC-694B-908B-9639E3A51285}"/>
              </a:ext>
            </a:extLst>
          </p:cNvPr>
          <p:cNvSpPr>
            <a:spLocks noGrp="1"/>
          </p:cNvSpPr>
          <p:nvPr>
            <p:ph type="subTitle" idx="1"/>
          </p:nvPr>
        </p:nvSpPr>
        <p:spPr/>
        <p:txBody>
          <a:bodyPr/>
          <a:lstStyle/>
          <a:p>
            <a:r>
              <a:rPr lang="en-US" dirty="0"/>
              <a:t>Monthly Operations Summary </a:t>
            </a:r>
          </a:p>
        </p:txBody>
      </p:sp>
      <p:sp>
        <p:nvSpPr>
          <p:cNvPr id="9" name="Text Placeholder 8">
            <a:extLst>
              <a:ext uri="{FF2B5EF4-FFF2-40B4-BE49-F238E27FC236}">
                <a16:creationId xmlns:a16="http://schemas.microsoft.com/office/drawing/2014/main" id="{C8D96FA3-D690-6440-A7C0-2683DDDC6C52}"/>
              </a:ext>
            </a:extLst>
          </p:cNvPr>
          <p:cNvSpPr>
            <a:spLocks noGrp="1"/>
          </p:cNvSpPr>
          <p:nvPr>
            <p:ph type="body" sz="quarter" idx="10"/>
          </p:nvPr>
        </p:nvSpPr>
        <p:spPr/>
        <p:txBody>
          <a:bodyPr/>
          <a:lstStyle/>
          <a:p>
            <a:r>
              <a:rPr lang="en-US"/>
              <a:t>JL IT</a:t>
            </a:r>
          </a:p>
        </p:txBody>
      </p:sp>
      <p:sp>
        <p:nvSpPr>
          <p:cNvPr id="10" name="Text Placeholder 9">
            <a:extLst>
              <a:ext uri="{FF2B5EF4-FFF2-40B4-BE49-F238E27FC236}">
                <a16:creationId xmlns:a16="http://schemas.microsoft.com/office/drawing/2014/main" id="{2E62CBB6-F9C7-564E-81A8-448D6005B293}"/>
              </a:ext>
            </a:extLst>
          </p:cNvPr>
          <p:cNvSpPr>
            <a:spLocks noGrp="1"/>
          </p:cNvSpPr>
          <p:nvPr>
            <p:ph type="body" sz="quarter" idx="11"/>
          </p:nvPr>
        </p:nvSpPr>
        <p:spPr/>
        <p:txBody>
          <a:bodyPr/>
          <a:lstStyle/>
          <a:p>
            <a:r>
              <a:rPr lang="en-US" dirty="0"/>
              <a:t>April 2022</a:t>
            </a:r>
          </a:p>
        </p:txBody>
      </p:sp>
    </p:spTree>
    <p:extLst>
      <p:ext uri="{BB962C8B-B14F-4D97-AF65-F5344CB8AC3E}">
        <p14:creationId xmlns:p14="http://schemas.microsoft.com/office/powerpoint/2010/main" val="7686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0CE4CE-3B91-4C3D-B279-85FC360FCE50}"/>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BD412BF8-97CD-4F94-9DFD-E772925F1B07}"/>
              </a:ext>
            </a:extLst>
          </p:cNvPr>
          <p:cNvSpPr>
            <a:spLocks noGrp="1"/>
          </p:cNvSpPr>
          <p:nvPr>
            <p:ph type="sldNum" sz="quarter" idx="4"/>
          </p:nvPr>
        </p:nvSpPr>
        <p:spPr/>
        <p:txBody>
          <a:bodyPr/>
          <a:lstStyle/>
          <a:p>
            <a:fld id="{407F7647-6CBB-4945-B48A-22BF8575EA14}" type="slidenum">
              <a:rPr lang="en-US" smtClean="0"/>
              <a:pPr/>
              <a:t>10</a:t>
            </a:fld>
            <a:endParaRPr lang="en-US"/>
          </a:p>
        </p:txBody>
      </p:sp>
      <p:sp>
        <p:nvSpPr>
          <p:cNvPr id="7" name="Title 3">
            <a:extLst>
              <a:ext uri="{FF2B5EF4-FFF2-40B4-BE49-F238E27FC236}">
                <a16:creationId xmlns:a16="http://schemas.microsoft.com/office/drawing/2014/main" id="{9C02A470-0185-40C5-92E5-F04ADCBC8A26}"/>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6187077F-6CFB-43DC-B9E7-93E208DDFD91}"/>
              </a:ext>
            </a:extLst>
          </p:cNvPr>
          <p:cNvSpPr txBox="1"/>
          <p:nvPr/>
        </p:nvSpPr>
        <p:spPr>
          <a:xfrm>
            <a:off x="0" y="1514079"/>
            <a:ext cx="12192000" cy="378565"/>
          </a:xfrm>
          <a:prstGeom prst="rect">
            <a:avLst/>
          </a:prstGeom>
          <a:noFill/>
        </p:spPr>
        <p:txBody>
          <a:bodyPr wrap="square" rtlCol="0">
            <a:spAutoFit/>
          </a:bodyPr>
          <a:lstStyle/>
          <a:p>
            <a:r>
              <a:rPr lang="en-US" sz="1860">
                <a:solidFill>
                  <a:srgbClr val="7030A0"/>
                </a:solidFill>
              </a:rPr>
              <a:t>Open Incidents by Assignment Group - as of the last day of the month </a:t>
            </a:r>
          </a:p>
        </p:txBody>
      </p:sp>
      <p:pic>
        <p:nvPicPr>
          <p:cNvPr id="6" name="Picture 5" descr="Chart, bar chart&#10;&#10;Description automatically generated">
            <a:extLst>
              <a:ext uri="{FF2B5EF4-FFF2-40B4-BE49-F238E27FC236}">
                <a16:creationId xmlns:a16="http://schemas.microsoft.com/office/drawing/2014/main" id="{F4B0B7F9-A4D2-0EAF-D9FA-42D6EF91961F}"/>
              </a:ext>
            </a:extLst>
          </p:cNvPr>
          <p:cNvPicPr>
            <a:picLocks noChangeAspect="1"/>
          </p:cNvPicPr>
          <p:nvPr/>
        </p:nvPicPr>
        <p:blipFill>
          <a:blip r:embed="rId2"/>
          <a:stretch>
            <a:fillRect/>
          </a:stretch>
        </p:blipFill>
        <p:spPr>
          <a:xfrm>
            <a:off x="118753" y="2451603"/>
            <a:ext cx="11954494" cy="3205994"/>
          </a:xfrm>
          <a:prstGeom prst="rect">
            <a:avLst/>
          </a:prstGeom>
        </p:spPr>
      </p:pic>
    </p:spTree>
    <p:extLst>
      <p:ext uri="{BB962C8B-B14F-4D97-AF65-F5344CB8AC3E}">
        <p14:creationId xmlns:p14="http://schemas.microsoft.com/office/powerpoint/2010/main" val="372290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11</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10666"/>
            <a:ext cx="4398746" cy="378565"/>
          </a:xfrm>
          <a:prstGeom prst="rect">
            <a:avLst/>
          </a:prstGeom>
          <a:noFill/>
        </p:spPr>
        <p:txBody>
          <a:bodyPr wrap="square" rtlCol="0">
            <a:spAutoFit/>
          </a:bodyPr>
          <a:lstStyle/>
          <a:p>
            <a:r>
              <a:rPr lang="en-US" sz="1860">
                <a:solidFill>
                  <a:srgbClr val="7030A0"/>
                </a:solidFill>
              </a:rPr>
              <a:t>Open Incidents Older than 30 Days</a:t>
            </a:r>
          </a:p>
        </p:txBody>
      </p:sp>
      <p:sp>
        <p:nvSpPr>
          <p:cNvPr id="11" name="TextBox 10">
            <a:extLst>
              <a:ext uri="{FF2B5EF4-FFF2-40B4-BE49-F238E27FC236}">
                <a16:creationId xmlns:a16="http://schemas.microsoft.com/office/drawing/2014/main" id="{4C9E97A7-8CF9-4121-BD5C-C518FC9BBDEC}"/>
              </a:ext>
            </a:extLst>
          </p:cNvPr>
          <p:cNvSpPr txBox="1"/>
          <p:nvPr/>
        </p:nvSpPr>
        <p:spPr>
          <a:xfrm>
            <a:off x="6392008" y="1310666"/>
            <a:ext cx="4398746" cy="378565"/>
          </a:xfrm>
          <a:prstGeom prst="rect">
            <a:avLst/>
          </a:prstGeom>
          <a:noFill/>
        </p:spPr>
        <p:txBody>
          <a:bodyPr wrap="square" rtlCol="0">
            <a:spAutoFit/>
          </a:bodyPr>
          <a:lstStyle/>
          <a:p>
            <a:r>
              <a:rPr lang="en-US" sz="1860">
                <a:solidFill>
                  <a:srgbClr val="7030A0"/>
                </a:solidFill>
              </a:rPr>
              <a:t>Open Incidents not updated in last 30 days</a:t>
            </a:r>
          </a:p>
        </p:txBody>
      </p:sp>
      <p:pic>
        <p:nvPicPr>
          <p:cNvPr id="7" name="Picture 6">
            <a:extLst>
              <a:ext uri="{FF2B5EF4-FFF2-40B4-BE49-F238E27FC236}">
                <a16:creationId xmlns:a16="http://schemas.microsoft.com/office/drawing/2014/main" id="{8FED9951-660C-51D8-D847-B0FCBCEC3506}"/>
              </a:ext>
            </a:extLst>
          </p:cNvPr>
          <p:cNvPicPr>
            <a:picLocks noChangeAspect="1"/>
          </p:cNvPicPr>
          <p:nvPr/>
        </p:nvPicPr>
        <p:blipFill>
          <a:blip r:embed="rId3"/>
          <a:stretch>
            <a:fillRect/>
          </a:stretch>
        </p:blipFill>
        <p:spPr>
          <a:xfrm>
            <a:off x="0" y="2140836"/>
            <a:ext cx="6075379" cy="3269838"/>
          </a:xfrm>
          <a:prstGeom prst="rect">
            <a:avLst/>
          </a:prstGeom>
        </p:spPr>
      </p:pic>
      <p:pic>
        <p:nvPicPr>
          <p:cNvPr id="8" name="Picture 7">
            <a:extLst>
              <a:ext uri="{FF2B5EF4-FFF2-40B4-BE49-F238E27FC236}">
                <a16:creationId xmlns:a16="http://schemas.microsoft.com/office/drawing/2014/main" id="{B239BA09-B879-1142-F226-41E9D06D4272}"/>
              </a:ext>
            </a:extLst>
          </p:cNvPr>
          <p:cNvPicPr>
            <a:picLocks noChangeAspect="1"/>
          </p:cNvPicPr>
          <p:nvPr/>
        </p:nvPicPr>
        <p:blipFill>
          <a:blip r:embed="rId4"/>
          <a:stretch>
            <a:fillRect/>
          </a:stretch>
        </p:blipFill>
        <p:spPr>
          <a:xfrm>
            <a:off x="6001580" y="2269113"/>
            <a:ext cx="6190420" cy="3141561"/>
          </a:xfrm>
          <a:prstGeom prst="rect">
            <a:avLst/>
          </a:prstGeom>
        </p:spPr>
      </p:pic>
    </p:spTree>
    <p:extLst>
      <p:ext uri="{BB962C8B-B14F-4D97-AF65-F5344CB8AC3E}">
        <p14:creationId xmlns:p14="http://schemas.microsoft.com/office/powerpoint/2010/main" val="1170502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12</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1" y="1515486"/>
            <a:ext cx="12191999" cy="378565"/>
          </a:xfrm>
          <a:prstGeom prst="rect">
            <a:avLst/>
          </a:prstGeom>
          <a:noFill/>
        </p:spPr>
        <p:txBody>
          <a:bodyPr wrap="square" rtlCol="0">
            <a:spAutoFit/>
          </a:bodyPr>
          <a:lstStyle/>
          <a:p>
            <a:r>
              <a:rPr lang="en-US" sz="1860">
                <a:solidFill>
                  <a:srgbClr val="7030A0"/>
                </a:solidFill>
              </a:rPr>
              <a:t>Average Resolution Time of All Resolved Incidents </a:t>
            </a:r>
          </a:p>
        </p:txBody>
      </p:sp>
      <p:sp>
        <p:nvSpPr>
          <p:cNvPr id="11" name="TextBox 10">
            <a:extLst>
              <a:ext uri="{FF2B5EF4-FFF2-40B4-BE49-F238E27FC236}">
                <a16:creationId xmlns:a16="http://schemas.microsoft.com/office/drawing/2014/main" id="{4B0B5CE5-0E59-4BBD-844B-6F9BA78E4CFC}"/>
              </a:ext>
            </a:extLst>
          </p:cNvPr>
          <p:cNvSpPr txBox="1"/>
          <p:nvPr/>
        </p:nvSpPr>
        <p:spPr>
          <a:xfrm>
            <a:off x="684276" y="5542841"/>
            <a:ext cx="10512335"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 average resolution trended downward, improving across the month.</a:t>
            </a:r>
          </a:p>
        </p:txBody>
      </p:sp>
      <p:pic>
        <p:nvPicPr>
          <p:cNvPr id="7" name="Picture 6" descr="Chart, line chart&#10;&#10;Description automatically generated">
            <a:extLst>
              <a:ext uri="{FF2B5EF4-FFF2-40B4-BE49-F238E27FC236}">
                <a16:creationId xmlns:a16="http://schemas.microsoft.com/office/drawing/2014/main" id="{BF911C08-0CC8-4D91-A857-9349BA72E127}"/>
              </a:ext>
            </a:extLst>
          </p:cNvPr>
          <p:cNvPicPr>
            <a:picLocks noChangeAspect="1"/>
          </p:cNvPicPr>
          <p:nvPr/>
        </p:nvPicPr>
        <p:blipFill>
          <a:blip r:embed="rId2"/>
          <a:stretch>
            <a:fillRect/>
          </a:stretch>
        </p:blipFill>
        <p:spPr>
          <a:xfrm>
            <a:off x="-1524" y="1894051"/>
            <a:ext cx="12192000" cy="3471642"/>
          </a:xfrm>
          <a:prstGeom prst="rect">
            <a:avLst/>
          </a:prstGeom>
        </p:spPr>
      </p:pic>
      <p:sp>
        <p:nvSpPr>
          <p:cNvPr id="8" name="Oval 7">
            <a:extLst>
              <a:ext uri="{FF2B5EF4-FFF2-40B4-BE49-F238E27FC236}">
                <a16:creationId xmlns:a16="http://schemas.microsoft.com/office/drawing/2014/main" id="{C01BDCA1-67F7-4DFF-E3B8-F412369A91AC}"/>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297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09FBF4-9850-4D54-929C-38449BAC58A6}"/>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D0C9BA54-514C-41E4-B6AF-8408E43C8150}"/>
              </a:ext>
            </a:extLst>
          </p:cNvPr>
          <p:cNvSpPr>
            <a:spLocks noGrp="1"/>
          </p:cNvSpPr>
          <p:nvPr>
            <p:ph type="sldNum" sz="quarter" idx="4"/>
          </p:nvPr>
        </p:nvSpPr>
        <p:spPr/>
        <p:txBody>
          <a:bodyPr/>
          <a:lstStyle/>
          <a:p>
            <a:fld id="{407F7647-6CBB-4945-B48A-22BF8575EA14}" type="slidenum">
              <a:rPr lang="en-US" smtClean="0"/>
              <a:pPr/>
              <a:t>13</a:t>
            </a:fld>
            <a:endParaRPr lang="en-US"/>
          </a:p>
        </p:txBody>
      </p:sp>
      <p:sp>
        <p:nvSpPr>
          <p:cNvPr id="9" name="TextBox 8">
            <a:extLst>
              <a:ext uri="{FF2B5EF4-FFF2-40B4-BE49-F238E27FC236}">
                <a16:creationId xmlns:a16="http://schemas.microsoft.com/office/drawing/2014/main" id="{4C657479-737B-437D-8C56-23A7F2BC7E12}"/>
              </a:ext>
            </a:extLst>
          </p:cNvPr>
          <p:cNvSpPr txBox="1"/>
          <p:nvPr/>
        </p:nvSpPr>
        <p:spPr>
          <a:xfrm>
            <a:off x="0" y="1515108"/>
            <a:ext cx="12192000" cy="378565"/>
          </a:xfrm>
          <a:prstGeom prst="rect">
            <a:avLst/>
          </a:prstGeom>
          <a:noFill/>
        </p:spPr>
        <p:txBody>
          <a:bodyPr wrap="square" rtlCol="0">
            <a:spAutoFit/>
          </a:bodyPr>
          <a:lstStyle/>
          <a:p>
            <a:r>
              <a:rPr lang="en-US" sz="1860">
                <a:solidFill>
                  <a:srgbClr val="7030A0"/>
                </a:solidFill>
              </a:rPr>
              <a:t>Average Resolution Time of Resolved Incidents, by Assignment Group</a:t>
            </a:r>
          </a:p>
        </p:txBody>
      </p:sp>
      <p:sp>
        <p:nvSpPr>
          <p:cNvPr id="7" name="Title 3">
            <a:extLst>
              <a:ext uri="{FF2B5EF4-FFF2-40B4-BE49-F238E27FC236}">
                <a16:creationId xmlns:a16="http://schemas.microsoft.com/office/drawing/2014/main" id="{D8E6208F-4D49-494C-B2EC-BC6F92ABCC0F}"/>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pic>
        <p:nvPicPr>
          <p:cNvPr id="5" name="Picture 4" descr="A picture containing chart&#10;&#10;Description automatically generated">
            <a:extLst>
              <a:ext uri="{FF2B5EF4-FFF2-40B4-BE49-F238E27FC236}">
                <a16:creationId xmlns:a16="http://schemas.microsoft.com/office/drawing/2014/main" id="{AF8FD085-7291-4F75-AD9E-1DCE41ABFE5B}"/>
              </a:ext>
            </a:extLst>
          </p:cNvPr>
          <p:cNvPicPr>
            <a:picLocks noChangeAspect="1"/>
          </p:cNvPicPr>
          <p:nvPr/>
        </p:nvPicPr>
        <p:blipFill>
          <a:blip r:embed="rId2"/>
          <a:stretch>
            <a:fillRect/>
          </a:stretch>
        </p:blipFill>
        <p:spPr>
          <a:xfrm>
            <a:off x="685800" y="2075116"/>
            <a:ext cx="10831102" cy="4097251"/>
          </a:xfrm>
          <a:prstGeom prst="rect">
            <a:avLst/>
          </a:prstGeom>
        </p:spPr>
      </p:pic>
      <p:sp>
        <p:nvSpPr>
          <p:cNvPr id="8" name="Oval 7">
            <a:extLst>
              <a:ext uri="{FF2B5EF4-FFF2-40B4-BE49-F238E27FC236}">
                <a16:creationId xmlns:a16="http://schemas.microsoft.com/office/drawing/2014/main" id="{F7F06FB1-2215-C18D-F387-8008D1878A59}"/>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2295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F660C1-DB06-4D93-81FD-D0A3CE3FD445}"/>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7BF809E5-ED8C-4146-A2A0-A1B3F0CAB789}"/>
              </a:ext>
            </a:extLst>
          </p:cNvPr>
          <p:cNvSpPr>
            <a:spLocks noGrp="1"/>
          </p:cNvSpPr>
          <p:nvPr>
            <p:ph type="sldNum" sz="quarter" idx="4"/>
          </p:nvPr>
        </p:nvSpPr>
        <p:spPr/>
        <p:txBody>
          <a:bodyPr/>
          <a:lstStyle/>
          <a:p>
            <a:fld id="{407F7647-6CBB-4945-B48A-22BF8575EA14}" type="slidenum">
              <a:rPr lang="en-US" smtClean="0"/>
              <a:pPr/>
              <a:t>14</a:t>
            </a:fld>
            <a:endParaRPr lang="en-US"/>
          </a:p>
        </p:txBody>
      </p:sp>
      <p:graphicFrame>
        <p:nvGraphicFramePr>
          <p:cNvPr id="7" name="Content Placeholder 6">
            <a:extLst>
              <a:ext uri="{FF2B5EF4-FFF2-40B4-BE49-F238E27FC236}">
                <a16:creationId xmlns:a16="http://schemas.microsoft.com/office/drawing/2014/main" id="{C8DDC3F9-A86F-4342-870A-E3F4D2BC24DE}"/>
              </a:ext>
            </a:extLst>
          </p:cNvPr>
          <p:cNvGraphicFramePr>
            <a:graphicFrameLocks noGrp="1"/>
          </p:cNvGraphicFramePr>
          <p:nvPr>
            <p:ph sz="half" idx="2"/>
            <p:extLst>
              <p:ext uri="{D42A27DB-BD31-4B8C-83A1-F6EECF244321}">
                <p14:modId xmlns:p14="http://schemas.microsoft.com/office/powerpoint/2010/main" val="170963837"/>
              </p:ext>
            </p:extLst>
          </p:nvPr>
        </p:nvGraphicFramePr>
        <p:xfrm>
          <a:off x="601383" y="1871076"/>
          <a:ext cx="10984662" cy="1696974"/>
        </p:xfrm>
        <a:graphic>
          <a:graphicData uri="http://schemas.openxmlformats.org/drawingml/2006/table">
            <a:tbl>
              <a:tblPr/>
              <a:tblGrid>
                <a:gridCol w="844974">
                  <a:extLst>
                    <a:ext uri="{9D8B030D-6E8A-4147-A177-3AD203B41FA5}">
                      <a16:colId xmlns:a16="http://schemas.microsoft.com/office/drawing/2014/main" val="3193128310"/>
                    </a:ext>
                  </a:extLst>
                </a:gridCol>
                <a:gridCol w="844974">
                  <a:extLst>
                    <a:ext uri="{9D8B030D-6E8A-4147-A177-3AD203B41FA5}">
                      <a16:colId xmlns:a16="http://schemas.microsoft.com/office/drawing/2014/main" val="277617341"/>
                    </a:ext>
                  </a:extLst>
                </a:gridCol>
                <a:gridCol w="844974">
                  <a:extLst>
                    <a:ext uri="{9D8B030D-6E8A-4147-A177-3AD203B41FA5}">
                      <a16:colId xmlns:a16="http://schemas.microsoft.com/office/drawing/2014/main" val="3923314092"/>
                    </a:ext>
                  </a:extLst>
                </a:gridCol>
                <a:gridCol w="844974">
                  <a:extLst>
                    <a:ext uri="{9D8B030D-6E8A-4147-A177-3AD203B41FA5}">
                      <a16:colId xmlns:a16="http://schemas.microsoft.com/office/drawing/2014/main" val="554349487"/>
                    </a:ext>
                  </a:extLst>
                </a:gridCol>
                <a:gridCol w="844974">
                  <a:extLst>
                    <a:ext uri="{9D8B030D-6E8A-4147-A177-3AD203B41FA5}">
                      <a16:colId xmlns:a16="http://schemas.microsoft.com/office/drawing/2014/main" val="499248744"/>
                    </a:ext>
                  </a:extLst>
                </a:gridCol>
                <a:gridCol w="844974">
                  <a:extLst>
                    <a:ext uri="{9D8B030D-6E8A-4147-A177-3AD203B41FA5}">
                      <a16:colId xmlns:a16="http://schemas.microsoft.com/office/drawing/2014/main" val="3233257336"/>
                    </a:ext>
                  </a:extLst>
                </a:gridCol>
                <a:gridCol w="844974">
                  <a:extLst>
                    <a:ext uri="{9D8B030D-6E8A-4147-A177-3AD203B41FA5}">
                      <a16:colId xmlns:a16="http://schemas.microsoft.com/office/drawing/2014/main" val="384657101"/>
                    </a:ext>
                  </a:extLst>
                </a:gridCol>
                <a:gridCol w="844974">
                  <a:extLst>
                    <a:ext uri="{9D8B030D-6E8A-4147-A177-3AD203B41FA5}">
                      <a16:colId xmlns:a16="http://schemas.microsoft.com/office/drawing/2014/main" val="3072465737"/>
                    </a:ext>
                  </a:extLst>
                </a:gridCol>
                <a:gridCol w="844974">
                  <a:extLst>
                    <a:ext uri="{9D8B030D-6E8A-4147-A177-3AD203B41FA5}">
                      <a16:colId xmlns:a16="http://schemas.microsoft.com/office/drawing/2014/main" val="3973734197"/>
                    </a:ext>
                  </a:extLst>
                </a:gridCol>
                <a:gridCol w="844974">
                  <a:extLst>
                    <a:ext uri="{9D8B030D-6E8A-4147-A177-3AD203B41FA5}">
                      <a16:colId xmlns:a16="http://schemas.microsoft.com/office/drawing/2014/main" val="2187400195"/>
                    </a:ext>
                  </a:extLst>
                </a:gridCol>
                <a:gridCol w="844974">
                  <a:extLst>
                    <a:ext uri="{9D8B030D-6E8A-4147-A177-3AD203B41FA5}">
                      <a16:colId xmlns:a16="http://schemas.microsoft.com/office/drawing/2014/main" val="1149330972"/>
                    </a:ext>
                  </a:extLst>
                </a:gridCol>
                <a:gridCol w="844974">
                  <a:extLst>
                    <a:ext uri="{9D8B030D-6E8A-4147-A177-3AD203B41FA5}">
                      <a16:colId xmlns:a16="http://schemas.microsoft.com/office/drawing/2014/main" val="728244218"/>
                    </a:ext>
                  </a:extLst>
                </a:gridCol>
                <a:gridCol w="844974">
                  <a:extLst>
                    <a:ext uri="{9D8B030D-6E8A-4147-A177-3AD203B41FA5}">
                      <a16:colId xmlns:a16="http://schemas.microsoft.com/office/drawing/2014/main" val="1823064563"/>
                    </a:ext>
                  </a:extLst>
                </a:gridCol>
              </a:tblGrid>
              <a:tr h="560832">
                <a:tc>
                  <a:txBody>
                    <a:bodyPr/>
                    <a:lstStyle/>
                    <a:p>
                      <a:pPr algn="l" fontAlgn="t"/>
                      <a:r>
                        <a:rPr lang="en-US" sz="1600" b="1" dirty="0">
                          <a:effectLst/>
                        </a:rPr>
                        <a:t>Month</a:t>
                      </a:r>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dirty="0">
                          <a:effectLst/>
                        </a:rPr>
                        <a:t>January</a:t>
                      </a:r>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dirty="0">
                          <a:effectLst/>
                        </a:rPr>
                        <a:t>February</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dirty="0">
                          <a:effectLst/>
                        </a:rPr>
                        <a:t>March</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dirty="0">
                          <a:effectLst/>
                        </a:rPr>
                        <a:t>April</a:t>
                      </a:r>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May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June</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July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Aug</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Sept</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Oct</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Nov</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Dec</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657715792"/>
                  </a:ext>
                </a:extLst>
              </a:tr>
              <a:tr h="560832">
                <a:tc>
                  <a:txBody>
                    <a:bodyPr/>
                    <a:lstStyle/>
                    <a:p>
                      <a:pPr algn="l" fontAlgn="t"/>
                      <a:r>
                        <a:rPr lang="en-US" sz="1600" b="1" dirty="0">
                          <a:effectLst/>
                        </a:rPr>
                        <a:t>Goal</a:t>
                      </a:r>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dirty="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4350572"/>
                  </a:ext>
                </a:extLst>
              </a:tr>
              <a:tr h="560832">
                <a:tc>
                  <a:txBody>
                    <a:bodyPr/>
                    <a:lstStyle/>
                    <a:p>
                      <a:pPr algn="l" fontAlgn="t"/>
                      <a:r>
                        <a:rPr lang="en-US" sz="1600" b="1">
                          <a:effectLst/>
                        </a:rPr>
                        <a:t>Actual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dirty="0">
                          <a:effectLst/>
                        </a:rPr>
                        <a:t>88.8%</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accent2"/>
                    </a:solidFill>
                  </a:tcPr>
                </a:tc>
                <a:tc>
                  <a:txBody>
                    <a:bodyPr/>
                    <a:lstStyle/>
                    <a:p>
                      <a:pPr algn="ctr" fontAlgn="t"/>
                      <a:r>
                        <a:rPr lang="en-US" sz="1600" b="0" dirty="0">
                          <a:effectLst/>
                        </a:rPr>
                        <a:t>88.1%</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accent2"/>
                    </a:solidFill>
                  </a:tcPr>
                </a:tc>
                <a:tc>
                  <a:txBody>
                    <a:bodyPr/>
                    <a:lstStyle/>
                    <a:p>
                      <a:pPr algn="ctr" fontAlgn="t"/>
                      <a:r>
                        <a:rPr lang="en-US" sz="1600" b="0" dirty="0">
                          <a:effectLst/>
                        </a:rPr>
                        <a:t>92.7%</a:t>
                      </a:r>
                    </a:p>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extLst>
                  <a:ext uri="{0D108BD9-81ED-4DB2-BD59-A6C34878D82A}">
                    <a16:rowId xmlns:a16="http://schemas.microsoft.com/office/drawing/2014/main" val="996309969"/>
                  </a:ext>
                </a:extLst>
              </a:tr>
            </a:tbl>
          </a:graphicData>
        </a:graphic>
      </p:graphicFrame>
      <p:sp>
        <p:nvSpPr>
          <p:cNvPr id="6" name="Title 5">
            <a:extLst>
              <a:ext uri="{FF2B5EF4-FFF2-40B4-BE49-F238E27FC236}">
                <a16:creationId xmlns:a16="http://schemas.microsoft.com/office/drawing/2014/main" id="{A69021CE-F9BB-4F85-A9A9-77C4AD2B1002}"/>
              </a:ext>
            </a:extLst>
          </p:cNvPr>
          <p:cNvSpPr>
            <a:spLocks noGrp="1"/>
          </p:cNvSpPr>
          <p:nvPr>
            <p:ph type="title"/>
          </p:nvPr>
        </p:nvSpPr>
        <p:spPr/>
        <p:txBody>
          <a:bodyPr/>
          <a:lstStyle/>
          <a:p>
            <a:r>
              <a:rPr lang="en-US" altLang="en-US" sz="2500" dirty="0"/>
              <a:t>2022 SLA Goals &amp; Actuals</a:t>
            </a:r>
            <a:endParaRPr lang="en-US" dirty="0"/>
          </a:p>
        </p:txBody>
      </p:sp>
      <p:sp>
        <p:nvSpPr>
          <p:cNvPr id="9" name="TextBox 8">
            <a:extLst>
              <a:ext uri="{FF2B5EF4-FFF2-40B4-BE49-F238E27FC236}">
                <a16:creationId xmlns:a16="http://schemas.microsoft.com/office/drawing/2014/main" id="{A0F7F1B9-7665-4B06-91F1-A0A5DB36BA0F}"/>
              </a:ext>
            </a:extLst>
          </p:cNvPr>
          <p:cNvSpPr txBox="1"/>
          <p:nvPr/>
        </p:nvSpPr>
        <p:spPr>
          <a:xfrm>
            <a:off x="684276" y="3876863"/>
            <a:ext cx="10818876" cy="36933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solidFill>
                  <a:srgbClr val="7030A0"/>
                </a:solidFill>
              </a:rPr>
              <a:t>The Incident SLA goal in March was met across all teams. </a:t>
            </a:r>
          </a:p>
        </p:txBody>
      </p:sp>
      <p:sp>
        <p:nvSpPr>
          <p:cNvPr id="8" name="Oval 7">
            <a:extLst>
              <a:ext uri="{FF2B5EF4-FFF2-40B4-BE49-F238E27FC236}">
                <a16:creationId xmlns:a16="http://schemas.microsoft.com/office/drawing/2014/main" id="{6E2650BB-9F85-3E02-AA64-8DA8CF73288C}"/>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5497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6EFC3A-EADF-4F5E-AAC4-2CADF083A8DA}"/>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5836AC53-BF80-416B-9405-AD7CFA88A371}"/>
              </a:ext>
            </a:extLst>
          </p:cNvPr>
          <p:cNvSpPr>
            <a:spLocks noGrp="1"/>
          </p:cNvSpPr>
          <p:nvPr>
            <p:ph type="sldNum" sz="quarter" idx="4"/>
          </p:nvPr>
        </p:nvSpPr>
        <p:spPr/>
        <p:txBody>
          <a:bodyPr/>
          <a:lstStyle/>
          <a:p>
            <a:fld id="{407F7647-6CBB-4945-B48A-22BF8575EA14}" type="slidenum">
              <a:rPr lang="en-US" smtClean="0"/>
              <a:pPr/>
              <a:t>15</a:t>
            </a:fld>
            <a:endParaRPr lang="en-US"/>
          </a:p>
        </p:txBody>
      </p:sp>
      <p:graphicFrame>
        <p:nvGraphicFramePr>
          <p:cNvPr id="9" name="Content Placeholder 8">
            <a:extLst>
              <a:ext uri="{FF2B5EF4-FFF2-40B4-BE49-F238E27FC236}">
                <a16:creationId xmlns:a16="http://schemas.microsoft.com/office/drawing/2014/main" id="{9D2EC766-C2C0-419C-9367-51835182BEB9}"/>
              </a:ext>
            </a:extLst>
          </p:cNvPr>
          <p:cNvGraphicFramePr>
            <a:graphicFrameLocks noGrp="1"/>
          </p:cNvGraphicFramePr>
          <p:nvPr>
            <p:ph sz="half" idx="2"/>
            <p:extLst>
              <p:ext uri="{D42A27DB-BD31-4B8C-83A1-F6EECF244321}">
                <p14:modId xmlns:p14="http://schemas.microsoft.com/office/powerpoint/2010/main" val="601319356"/>
              </p:ext>
            </p:extLst>
          </p:nvPr>
        </p:nvGraphicFramePr>
        <p:xfrm>
          <a:off x="685800" y="1704975"/>
          <a:ext cx="5257800" cy="4467225"/>
        </p:xfrm>
        <a:graphic>
          <a:graphicData uri="http://schemas.openxmlformats.org/drawingml/2006/chart">
            <c:chart xmlns:c="http://schemas.openxmlformats.org/drawingml/2006/chart" xmlns:r="http://schemas.openxmlformats.org/officeDocument/2006/relationships" r:id="rId2"/>
          </a:graphicData>
        </a:graphic>
      </p:graphicFrame>
      <p:sp>
        <p:nvSpPr>
          <p:cNvPr id="12" name="Title 5">
            <a:extLst>
              <a:ext uri="{FF2B5EF4-FFF2-40B4-BE49-F238E27FC236}">
                <a16:creationId xmlns:a16="http://schemas.microsoft.com/office/drawing/2014/main" id="{ED1AD286-8B43-46E7-AA47-6D744C505B21}"/>
              </a:ext>
            </a:extLst>
          </p:cNvPr>
          <p:cNvSpPr txBox="1">
            <a:spLocks/>
          </p:cNvSpPr>
          <p:nvPr/>
        </p:nvSpPr>
        <p:spPr>
          <a:xfrm>
            <a:off x="685800" y="460312"/>
            <a:ext cx="10817352" cy="737961"/>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i="0" kern="1200">
                <a:solidFill>
                  <a:schemeClr val="bg1"/>
                </a:solidFill>
                <a:latin typeface="Arial" panose="020B0604020202020204" pitchFamily="34" charset="0"/>
                <a:ea typeface="+mj-ea"/>
                <a:cs typeface="Arial" panose="020B0604020202020204" pitchFamily="34" charset="0"/>
              </a:defRPr>
            </a:lvl1pPr>
          </a:lstStyle>
          <a:p>
            <a:r>
              <a:rPr lang="en-US" altLang="en-US" sz="2500"/>
              <a:t>Problem </a:t>
            </a:r>
            <a:r>
              <a:rPr lang="en-US" sz="2500" b="1" i="0" kern="1200">
                <a:latin typeface="Arial" panose="020B0604020202020204" pitchFamily="34" charset="0"/>
                <a:ea typeface="+mj-ea"/>
                <a:cs typeface="Arial" panose="020B0604020202020204" pitchFamily="34" charset="0"/>
              </a:rPr>
              <a:t>Statistics</a:t>
            </a:r>
            <a:endParaRPr lang="en-US" altLang="en-US" sz="2500"/>
          </a:p>
        </p:txBody>
      </p:sp>
      <p:sp>
        <p:nvSpPr>
          <p:cNvPr id="8" name="TextBox 7">
            <a:extLst>
              <a:ext uri="{FF2B5EF4-FFF2-40B4-BE49-F238E27FC236}">
                <a16:creationId xmlns:a16="http://schemas.microsoft.com/office/drawing/2014/main" id="{29AB2674-DE1F-D841-8BAC-CBB9BCC582B6}"/>
              </a:ext>
            </a:extLst>
          </p:cNvPr>
          <p:cNvSpPr txBox="1"/>
          <p:nvPr/>
        </p:nvSpPr>
        <p:spPr>
          <a:xfrm>
            <a:off x="6248402" y="1704975"/>
            <a:ext cx="5544039" cy="1815882"/>
          </a:xfrm>
          <a:prstGeom prst="rect">
            <a:avLst/>
          </a:prstGeom>
          <a:noFill/>
        </p:spPr>
        <p:txBody>
          <a:bodyPr wrap="square" rtlCol="0">
            <a:spAutoFit/>
          </a:bodyPr>
          <a:lstStyle/>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There are currently 10 open Problems across teams. </a:t>
            </a:r>
          </a:p>
          <a:p>
            <a:pPr marL="742950" lvl="1"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1 is critical priority. </a:t>
            </a:r>
          </a:p>
          <a:p>
            <a:pPr marL="742950" lvl="1"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9 are moderate priority or lower. </a:t>
            </a:r>
          </a:p>
          <a:p>
            <a:r>
              <a:rPr lang="en-US" sz="1600" dirty="0">
                <a:solidFill>
                  <a:srgbClr val="7030A0"/>
                </a:solidFill>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30CC49F1-57D2-3BD1-817A-D888636B1B7E}"/>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0784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D2BA4-60DD-4C70-9CA3-2C7148D70811}"/>
              </a:ext>
            </a:extLst>
          </p:cNvPr>
          <p:cNvSpPr>
            <a:spLocks noGrp="1"/>
          </p:cNvSpPr>
          <p:nvPr>
            <p:ph type="title"/>
          </p:nvPr>
        </p:nvSpPr>
        <p:spPr/>
        <p:txBody>
          <a:bodyPr/>
          <a:lstStyle/>
          <a:p>
            <a:r>
              <a:rPr lang="en-US"/>
              <a:t>Service Desk</a:t>
            </a:r>
          </a:p>
        </p:txBody>
      </p:sp>
      <p:sp>
        <p:nvSpPr>
          <p:cNvPr id="3" name="Slide Number Placeholder 2">
            <a:extLst>
              <a:ext uri="{FF2B5EF4-FFF2-40B4-BE49-F238E27FC236}">
                <a16:creationId xmlns:a16="http://schemas.microsoft.com/office/drawing/2014/main" id="{1D40BDF5-1B2E-42DB-A36B-09E1372E4F38}"/>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16</a:t>
            </a:fld>
            <a:endParaRPr lang="en-US"/>
          </a:p>
        </p:txBody>
      </p:sp>
    </p:spTree>
    <p:extLst>
      <p:ext uri="{BB962C8B-B14F-4D97-AF65-F5344CB8AC3E}">
        <p14:creationId xmlns:p14="http://schemas.microsoft.com/office/powerpoint/2010/main" val="897519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B62D2F-C5F4-4340-B501-1D2C07109839}"/>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FEB0DEE-AD46-4E93-9964-564ACD04065E}"/>
              </a:ext>
            </a:extLst>
          </p:cNvPr>
          <p:cNvSpPr>
            <a:spLocks noGrp="1"/>
          </p:cNvSpPr>
          <p:nvPr>
            <p:ph type="sldNum" sz="quarter" idx="4"/>
          </p:nvPr>
        </p:nvSpPr>
        <p:spPr/>
        <p:txBody>
          <a:bodyPr/>
          <a:lstStyle/>
          <a:p>
            <a:fld id="{407F7647-6CBB-4945-B48A-22BF8575EA14}" type="slidenum">
              <a:rPr lang="en-US" smtClean="0"/>
              <a:pPr/>
              <a:t>17</a:t>
            </a:fld>
            <a:endParaRPr lang="en-US"/>
          </a:p>
        </p:txBody>
      </p:sp>
      <p:graphicFrame>
        <p:nvGraphicFramePr>
          <p:cNvPr id="9" name="Content Placeholder 8">
            <a:extLst>
              <a:ext uri="{FF2B5EF4-FFF2-40B4-BE49-F238E27FC236}">
                <a16:creationId xmlns:a16="http://schemas.microsoft.com/office/drawing/2014/main" id="{3245452A-7FBA-4652-B426-1BA8C659C270}"/>
              </a:ext>
            </a:extLst>
          </p:cNvPr>
          <p:cNvGraphicFramePr>
            <a:graphicFrameLocks noGrp="1"/>
          </p:cNvGraphicFramePr>
          <p:nvPr>
            <p:ph sz="half" idx="2"/>
            <p:extLst>
              <p:ext uri="{D42A27DB-BD31-4B8C-83A1-F6EECF244321}">
                <p14:modId xmlns:p14="http://schemas.microsoft.com/office/powerpoint/2010/main" val="4170965586"/>
              </p:ext>
            </p:extLst>
          </p:nvPr>
        </p:nvGraphicFramePr>
        <p:xfrm>
          <a:off x="6262412" y="1397977"/>
          <a:ext cx="5767754" cy="2265274"/>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F95A2863-7E0A-49A7-A5AC-ADCD2C35ECEE}"/>
              </a:ext>
            </a:extLst>
          </p:cNvPr>
          <p:cNvSpPr>
            <a:spLocks noGrp="1"/>
          </p:cNvSpPr>
          <p:nvPr>
            <p:ph type="title"/>
          </p:nvPr>
        </p:nvSpPr>
        <p:spPr/>
        <p:txBody>
          <a:bodyPr/>
          <a:lstStyle/>
          <a:p>
            <a:r>
              <a:rPr lang="en-US" sz="2500" dirty="0"/>
              <a:t>Year over Year Quarterly Results</a:t>
            </a:r>
          </a:p>
        </p:txBody>
      </p:sp>
      <p:graphicFrame>
        <p:nvGraphicFramePr>
          <p:cNvPr id="10" name="Content Placeholder 8">
            <a:extLst>
              <a:ext uri="{FF2B5EF4-FFF2-40B4-BE49-F238E27FC236}">
                <a16:creationId xmlns:a16="http://schemas.microsoft.com/office/drawing/2014/main" id="{F7515209-D2F3-454D-A301-3E920BDB4C0C}"/>
              </a:ext>
            </a:extLst>
          </p:cNvPr>
          <p:cNvGraphicFramePr>
            <a:graphicFrameLocks/>
          </p:cNvGraphicFramePr>
          <p:nvPr>
            <p:extLst>
              <p:ext uri="{D42A27DB-BD31-4B8C-83A1-F6EECF244321}">
                <p14:modId xmlns:p14="http://schemas.microsoft.com/office/powerpoint/2010/main" val="2788634968"/>
              </p:ext>
            </p:extLst>
          </p:nvPr>
        </p:nvGraphicFramePr>
        <p:xfrm>
          <a:off x="0" y="1397977"/>
          <a:ext cx="5929589" cy="22652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ontent Placeholder 8">
            <a:extLst>
              <a:ext uri="{FF2B5EF4-FFF2-40B4-BE49-F238E27FC236}">
                <a16:creationId xmlns:a16="http://schemas.microsoft.com/office/drawing/2014/main" id="{67AC8A80-E19A-4117-A453-D57BD2A9D328}"/>
              </a:ext>
            </a:extLst>
          </p:cNvPr>
          <p:cNvGraphicFramePr>
            <a:graphicFrameLocks/>
          </p:cNvGraphicFramePr>
          <p:nvPr>
            <p:extLst>
              <p:ext uri="{D42A27DB-BD31-4B8C-83A1-F6EECF244321}">
                <p14:modId xmlns:p14="http://schemas.microsoft.com/office/powerpoint/2010/main" val="3543894625"/>
              </p:ext>
            </p:extLst>
          </p:nvPr>
        </p:nvGraphicFramePr>
        <p:xfrm>
          <a:off x="0" y="3592218"/>
          <a:ext cx="5929589" cy="226911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ontent Placeholder 8">
            <a:extLst>
              <a:ext uri="{FF2B5EF4-FFF2-40B4-BE49-F238E27FC236}">
                <a16:creationId xmlns:a16="http://schemas.microsoft.com/office/drawing/2014/main" id="{27E49371-3145-4C45-A670-8C46621E2975}"/>
              </a:ext>
            </a:extLst>
          </p:cNvPr>
          <p:cNvGraphicFramePr>
            <a:graphicFrameLocks/>
          </p:cNvGraphicFramePr>
          <p:nvPr>
            <p:extLst>
              <p:ext uri="{D42A27DB-BD31-4B8C-83A1-F6EECF244321}">
                <p14:modId xmlns:p14="http://schemas.microsoft.com/office/powerpoint/2010/main" val="3178742058"/>
              </p:ext>
            </p:extLst>
          </p:nvPr>
        </p:nvGraphicFramePr>
        <p:xfrm>
          <a:off x="6262413" y="3592218"/>
          <a:ext cx="5767753" cy="2269110"/>
        </p:xfrm>
        <a:graphic>
          <a:graphicData uri="http://schemas.openxmlformats.org/drawingml/2006/chart">
            <c:chart xmlns:c="http://schemas.openxmlformats.org/drawingml/2006/chart" xmlns:r="http://schemas.openxmlformats.org/officeDocument/2006/relationships" r:id="rId6"/>
          </a:graphicData>
        </a:graphic>
      </p:graphicFrame>
      <p:sp>
        <p:nvSpPr>
          <p:cNvPr id="15" name="TextBox 14">
            <a:extLst>
              <a:ext uri="{FF2B5EF4-FFF2-40B4-BE49-F238E27FC236}">
                <a16:creationId xmlns:a16="http://schemas.microsoft.com/office/drawing/2014/main" id="{7555B2AB-D8E7-4090-9DC8-6CB17E549EBB}"/>
              </a:ext>
            </a:extLst>
          </p:cNvPr>
          <p:cNvSpPr txBox="1"/>
          <p:nvPr/>
        </p:nvSpPr>
        <p:spPr>
          <a:xfrm>
            <a:off x="0" y="5861328"/>
            <a:ext cx="12192000" cy="923330"/>
          </a:xfrm>
          <a:prstGeom prst="rect">
            <a:avLst/>
          </a:prstGeom>
          <a:noFill/>
        </p:spPr>
        <p:txBody>
          <a:bodyPr wrap="square" rtlCol="0">
            <a:spAutoFit/>
          </a:bodyPr>
          <a:lstStyle/>
          <a:p>
            <a:pPr algn="ctr"/>
            <a:r>
              <a:rPr lang="en-US" dirty="0">
                <a:solidFill>
                  <a:srgbClr val="7030A0"/>
                </a:solidFill>
              </a:rPr>
              <a:t>Total incident and call volume reduced in Q1 2022 over 2021 despite the push in January due to Password Reset and Outages. February and March had significantly lower volume.   </a:t>
            </a:r>
          </a:p>
          <a:p>
            <a:endParaRPr lang="en-US" dirty="0">
              <a:solidFill>
                <a:srgbClr val="7030A0"/>
              </a:solidFill>
            </a:endParaRPr>
          </a:p>
        </p:txBody>
      </p:sp>
      <p:sp>
        <p:nvSpPr>
          <p:cNvPr id="11" name="Oval 10">
            <a:extLst>
              <a:ext uri="{FF2B5EF4-FFF2-40B4-BE49-F238E27FC236}">
                <a16:creationId xmlns:a16="http://schemas.microsoft.com/office/drawing/2014/main" id="{1B5407DF-9409-6CF4-7F81-4BE1B3C9FC8F}"/>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4483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18</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399" y="1546802"/>
            <a:ext cx="5638799" cy="1723571"/>
          </a:xfrm>
          <a:prstGeom prst="rect">
            <a:avLst/>
          </a:prstGeom>
        </p:spPr>
        <p:txBody>
          <a:bodyPr vert="horz" lIns="0" tIns="0" rIns="0" bIns="0" rtlCol="0">
            <a:normAutofit/>
          </a:bodyPr>
          <a:lstStyle/>
          <a:p>
            <a:pPr>
              <a:lnSpc>
                <a:spcPct val="90000"/>
              </a:lnSpc>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285750" indent="-285750">
              <a:lnSpc>
                <a:spcPct val="90000"/>
              </a:lnSpc>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Call volume rose slightly in March to 2,799 calls.</a:t>
            </a:r>
          </a:p>
          <a:p>
            <a:pPr marL="285750" indent="-285750">
              <a:lnSpc>
                <a:spcPct val="90000"/>
              </a:lnSpc>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 rise in call volume was slight, with March having more business days than February (23 v. 19 days). </a:t>
            </a:r>
          </a:p>
          <a:p>
            <a:pPr marL="285750" indent="-285750">
              <a:lnSpc>
                <a:spcPct val="90000"/>
              </a:lnSpc>
              <a:spcAft>
                <a:spcPts val="600"/>
              </a:spcAft>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E37FDE1C-B541-4CC0-9BC0-A2B2D4C94FEF}"/>
              </a:ext>
            </a:extLst>
          </p:cNvPr>
          <p:cNvGraphicFramePr/>
          <p:nvPr>
            <p:extLst>
              <p:ext uri="{D42A27DB-BD31-4B8C-83A1-F6EECF244321}">
                <p14:modId xmlns:p14="http://schemas.microsoft.com/office/powerpoint/2010/main" val="2325615436"/>
              </p:ext>
            </p:extLst>
          </p:nvPr>
        </p:nvGraphicFramePr>
        <p:xfrm>
          <a:off x="194406" y="1380392"/>
          <a:ext cx="5901593" cy="2048608"/>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5377FDE3-3A9C-4ABE-9199-B93044605B56}"/>
              </a:ext>
            </a:extLst>
          </p:cNvPr>
          <p:cNvSpPr txBox="1"/>
          <p:nvPr/>
        </p:nvSpPr>
        <p:spPr>
          <a:xfrm>
            <a:off x="6248400" y="3885275"/>
            <a:ext cx="5638800" cy="2767451"/>
          </a:xfrm>
          <a:prstGeom prst="rect">
            <a:avLst/>
          </a:prstGeom>
        </p:spPr>
        <p:txBody>
          <a:bodyPr vert="horz" lIns="0" tIns="0" rIns="0" bIns="0" rtlCol="0">
            <a:normAutofit/>
          </a:bodyPr>
          <a:lstStyle/>
          <a:p>
            <a:pPr marL="285750" indent="-285750">
              <a:lnSpc>
                <a:spcPct val="90000"/>
              </a:lnSpc>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 abandonment rate monthly goal is 9%. </a:t>
            </a:r>
          </a:p>
          <a:p>
            <a:pPr marL="285750" indent="-285750">
              <a:lnSpc>
                <a:spcPct val="90000"/>
              </a:lnSpc>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 goal was met, ending the month with 4.89%.</a:t>
            </a:r>
          </a:p>
          <a:p>
            <a:pPr>
              <a:lnSpc>
                <a:spcPct val="90000"/>
              </a:lnSpc>
              <a:spcAft>
                <a:spcPts val="600"/>
              </a:spcAft>
            </a:pPr>
            <a:endParaRPr lang="en-US" sz="1600" dirty="0">
              <a:solidFill>
                <a:srgbClr val="7030A0"/>
              </a:solidFill>
              <a:latin typeface="Arial" panose="020B0604020202020204" pitchFamily="34" charset="0"/>
              <a:cs typeface="Arial" panose="020B0604020202020204" pitchFamily="34" charset="0"/>
            </a:endParaRPr>
          </a:p>
          <a:p>
            <a:pPr>
              <a:lnSpc>
                <a:spcPct val="90000"/>
              </a:lnSpc>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p:txBody>
      </p:sp>
      <p:graphicFrame>
        <p:nvGraphicFramePr>
          <p:cNvPr id="13" name="Chart 12">
            <a:extLst>
              <a:ext uri="{FF2B5EF4-FFF2-40B4-BE49-F238E27FC236}">
                <a16:creationId xmlns:a16="http://schemas.microsoft.com/office/drawing/2014/main" id="{BC947ED1-D537-4DFC-9740-DCA32473CB18}"/>
              </a:ext>
            </a:extLst>
          </p:cNvPr>
          <p:cNvGraphicFramePr/>
          <p:nvPr>
            <p:extLst>
              <p:ext uri="{D42A27DB-BD31-4B8C-83A1-F6EECF244321}">
                <p14:modId xmlns:p14="http://schemas.microsoft.com/office/powerpoint/2010/main" val="21908756"/>
              </p:ext>
            </p:extLst>
          </p:nvPr>
        </p:nvGraphicFramePr>
        <p:xfrm>
          <a:off x="194405" y="3587629"/>
          <a:ext cx="5749195" cy="2767451"/>
        </p:xfrm>
        <a:graphic>
          <a:graphicData uri="http://schemas.openxmlformats.org/drawingml/2006/chart">
            <c:chart xmlns:c="http://schemas.openxmlformats.org/drawingml/2006/chart" xmlns:r="http://schemas.openxmlformats.org/officeDocument/2006/relationships" r:id="rId4"/>
          </a:graphicData>
        </a:graphic>
      </p:graphicFrame>
      <p:sp>
        <p:nvSpPr>
          <p:cNvPr id="9" name="Oval 8">
            <a:extLst>
              <a:ext uri="{FF2B5EF4-FFF2-40B4-BE49-F238E27FC236}">
                <a16:creationId xmlns:a16="http://schemas.microsoft.com/office/drawing/2014/main" id="{C7E1E6D0-EE94-1566-2A55-989E8750722B}"/>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9085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19</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933222" y="1705429"/>
            <a:ext cx="4572977" cy="4466771"/>
          </a:xfrm>
          <a:prstGeom prst="rect">
            <a:avLst/>
          </a:prstGeom>
        </p:spPr>
        <p:txBody>
          <a:bodyPr vert="horz" lIns="0" tIns="0" rIns="0" bIns="0" rtlCol="0">
            <a:normAutofit/>
          </a:bodyPr>
          <a:lstStyle/>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r>
              <a:rPr lang="en-US" sz="1600" dirty="0">
                <a:solidFill>
                  <a:srgbClr val="7030A0"/>
                </a:solidFill>
                <a:latin typeface="Arial" panose="020B0604020202020204" pitchFamily="34" charset="0"/>
                <a:cs typeface="Arial" panose="020B0604020202020204" pitchFamily="34" charset="0"/>
              </a:rPr>
              <a:t>The Service Desk met all 3 goals for each range in March. This correlates with the call volume and improved abandonment rate. </a:t>
            </a:r>
          </a:p>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r>
              <a:rPr lang="en-US" sz="1600" dirty="0">
                <a:solidFill>
                  <a:srgbClr val="7030A0"/>
                </a:solidFill>
                <a:latin typeface="Arial" panose="020B0604020202020204" pitchFamily="34" charset="0"/>
                <a:cs typeface="Arial" panose="020B0604020202020204" pitchFamily="34" charset="0"/>
              </a:rPr>
              <a:t>The goals for each time period: </a:t>
            </a:r>
          </a:p>
          <a:p>
            <a:pPr marL="285750" marR="0" indent="-285750">
              <a:lnSpc>
                <a:spcPct val="90000"/>
              </a:lnSpc>
              <a:spcBef>
                <a:spcPts val="0"/>
              </a:spcBef>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70% of calls handled within 30 seconds. </a:t>
            </a:r>
          </a:p>
          <a:p>
            <a:pPr marL="285750" marR="0" indent="-285750">
              <a:lnSpc>
                <a:spcPct val="90000"/>
              </a:lnSpc>
              <a:spcBef>
                <a:spcPts val="0"/>
              </a:spcBef>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75% of calls handled within 60 seconds. </a:t>
            </a:r>
          </a:p>
          <a:p>
            <a:pPr marL="285750" marR="0" indent="-285750">
              <a:lnSpc>
                <a:spcPct val="90000"/>
              </a:lnSpc>
              <a:spcBef>
                <a:spcPts val="0"/>
              </a:spcBef>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80% of calls handled within 90 seconds. </a:t>
            </a:r>
          </a:p>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7947FC38-3DCB-46E0-ACE8-87A6C1D2AA16}"/>
              </a:ext>
            </a:extLst>
          </p:cNvPr>
          <p:cNvGraphicFramePr/>
          <p:nvPr>
            <p:extLst>
              <p:ext uri="{D42A27DB-BD31-4B8C-83A1-F6EECF244321}">
                <p14:modId xmlns:p14="http://schemas.microsoft.com/office/powerpoint/2010/main" val="667248414"/>
              </p:ext>
            </p:extLst>
          </p:nvPr>
        </p:nvGraphicFramePr>
        <p:xfrm>
          <a:off x="0" y="1379200"/>
          <a:ext cx="6933223" cy="4793110"/>
        </p:xfrm>
        <a:graphic>
          <a:graphicData uri="http://schemas.openxmlformats.org/drawingml/2006/chart">
            <c:chart xmlns:c="http://schemas.openxmlformats.org/drawingml/2006/chart" xmlns:r="http://schemas.openxmlformats.org/officeDocument/2006/relationships" r:id="rId3"/>
          </a:graphicData>
        </a:graphic>
      </p:graphicFrame>
      <p:sp>
        <p:nvSpPr>
          <p:cNvPr id="7" name="Oval 6">
            <a:extLst>
              <a:ext uri="{FF2B5EF4-FFF2-40B4-BE49-F238E27FC236}">
                <a16:creationId xmlns:a16="http://schemas.microsoft.com/office/drawing/2014/main" id="{41A53AB4-A303-4DB6-3F39-AC00296DA3EF}"/>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799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099523F-056E-47BB-9210-325F21A209CE}"/>
              </a:ext>
            </a:extLst>
          </p:cNvPr>
          <p:cNvSpPr>
            <a:spLocks noGrp="1"/>
          </p:cNvSpPr>
          <p:nvPr>
            <p:ph idx="1"/>
          </p:nvPr>
        </p:nvSpPr>
        <p:spPr>
          <a:xfrm>
            <a:off x="150875" y="1334279"/>
            <a:ext cx="11877174" cy="5383763"/>
          </a:xfrm>
        </p:spPr>
        <p:txBody>
          <a:bodyPr vert="horz" lIns="0" tIns="0" rIns="0" bIns="0" rtlCol="0" anchor="t">
            <a:noAutofit/>
          </a:bodyPr>
          <a:lstStyle/>
          <a:p>
            <a:pPr marL="0" indent="0">
              <a:buNone/>
            </a:pPr>
            <a:r>
              <a:rPr lang="en-US" sz="1700" dirty="0">
                <a:solidFill>
                  <a:srgbClr val="7030A0"/>
                </a:solidFill>
                <a:latin typeface="Arial"/>
                <a:cs typeface="Arial"/>
              </a:rPr>
              <a:t>	</a:t>
            </a:r>
          </a:p>
          <a:p>
            <a:pPr marL="0" indent="0">
              <a:buNone/>
            </a:pPr>
            <a:r>
              <a:rPr lang="en-US" sz="1700" dirty="0">
                <a:solidFill>
                  <a:srgbClr val="7030A0"/>
                </a:solidFill>
                <a:latin typeface="Arial"/>
                <a:cs typeface="Arial"/>
              </a:rPr>
              <a:t>	</a:t>
            </a:r>
            <a:r>
              <a:rPr lang="en-US" sz="1800" dirty="0">
                <a:solidFill>
                  <a:srgbClr val="7030A0"/>
                </a:solidFill>
                <a:latin typeface="Arial"/>
                <a:cs typeface="Arial"/>
              </a:rPr>
              <a:t>Incident Management </a:t>
            </a:r>
            <a:r>
              <a:rPr lang="en-US" sz="1800" dirty="0">
                <a:latin typeface="Arial" panose="020B0604020202020204" pitchFamily="34" charset="0"/>
                <a:cs typeface="Arial" panose="020B0604020202020204" pitchFamily="34" charset="0"/>
              </a:rPr>
              <a:t>saw a slight increase in incident volume in March (3,326). The first call resolution, or FCR, also rose to 86.92%. </a:t>
            </a:r>
            <a:endParaRPr lang="en-US" sz="1800" dirty="0">
              <a:latin typeface="Arial"/>
              <a:cs typeface="Arial"/>
            </a:endParaRPr>
          </a:p>
          <a:p>
            <a:pPr marL="0" indent="0">
              <a:buNone/>
            </a:pPr>
            <a:r>
              <a:rPr lang="en-US" sz="1800" dirty="0">
                <a:solidFill>
                  <a:srgbClr val="7030A0"/>
                </a:solidFill>
                <a:latin typeface="Arial"/>
                <a:cs typeface="Arial"/>
              </a:rPr>
              <a:t>	Service Desk </a:t>
            </a:r>
            <a:r>
              <a:rPr lang="en-US" sz="1800" dirty="0">
                <a:latin typeface="Arial"/>
                <a:cs typeface="Arial"/>
              </a:rPr>
              <a:t>call volume saw a slight increase to 2,799 in March. Calls answered within 30-, 60-, and 90-seconds goals were met. Average speed to answer lowered to 35 seconds. The abandonment rate goal for the month was also met at 4.89%. SLA goals were met by the Service Desk with an overall SLA score of 98.28%. We made an offer to a candidate for the help desk analyst position and Saumya accepted, starting with us in April. Q1 of 2021 saw an average incident per use rate of 5.03 while Q1 of 2021’s rate was 2.38, showing a significant improvement. </a:t>
            </a:r>
          </a:p>
          <a:p>
            <a:pPr marL="0" indent="0">
              <a:buNone/>
            </a:pPr>
            <a:r>
              <a:rPr lang="en-US" sz="1800" dirty="0">
                <a:solidFill>
                  <a:srgbClr val="7030A0"/>
                </a:solidFill>
                <a:latin typeface="Arial"/>
                <a:cs typeface="Arial"/>
              </a:rPr>
              <a:t>	Technology Operations </a:t>
            </a:r>
            <a:r>
              <a:rPr lang="en-US" sz="1800" dirty="0">
                <a:latin typeface="Arial"/>
                <a:cs typeface="Arial"/>
              </a:rPr>
              <a:t>assignment groups opened or received 365 incidents across the month. We are continuing to enhance the alerts process from Logic Monitor and will have updates to this process in Confluence in the coming weeks. </a:t>
            </a:r>
          </a:p>
          <a:p>
            <a:pPr marL="45720" indent="-45720">
              <a:spcBef>
                <a:spcPts val="400"/>
              </a:spcBef>
            </a:pPr>
            <a:r>
              <a:rPr lang="en-US" sz="1800" dirty="0">
                <a:latin typeface="Arial"/>
                <a:cs typeface="Arial"/>
              </a:rPr>
              <a:t>Critical Alerts: 4</a:t>
            </a:r>
          </a:p>
          <a:p>
            <a:pPr marL="45720" indent="-45720">
              <a:spcBef>
                <a:spcPts val="400"/>
              </a:spcBef>
            </a:pPr>
            <a:r>
              <a:rPr lang="en-US" sz="1800" dirty="0">
                <a:latin typeface="Arial"/>
                <a:cs typeface="Arial"/>
              </a:rPr>
              <a:t>Error Alerts: 36</a:t>
            </a:r>
          </a:p>
          <a:p>
            <a:pPr marL="45720" indent="-45720">
              <a:spcBef>
                <a:spcPts val="400"/>
              </a:spcBef>
            </a:pPr>
            <a:r>
              <a:rPr lang="en-US" sz="1800" dirty="0">
                <a:latin typeface="Arial"/>
                <a:cs typeface="Arial"/>
              </a:rPr>
              <a:t>Warning Alerts: 415</a:t>
            </a:r>
          </a:p>
          <a:p>
            <a:pPr marL="0" lvl="0" indent="0">
              <a:lnSpc>
                <a:spcPct val="100000"/>
              </a:lnSpc>
              <a:spcBef>
                <a:spcPts val="0"/>
              </a:spcBef>
              <a:buNone/>
            </a:pPr>
            <a:r>
              <a:rPr lang="en-US" sz="1800" dirty="0">
                <a:latin typeface="Arial"/>
                <a:cs typeface="Arial"/>
              </a:rPr>
              <a:t>	</a:t>
            </a:r>
            <a:r>
              <a:rPr lang="en-US" sz="1800" dirty="0">
                <a:solidFill>
                  <a:srgbClr val="7030A0"/>
                </a:solidFill>
                <a:latin typeface="Arial"/>
                <a:cs typeface="Arial"/>
              </a:rPr>
              <a:t>Endpoint Engineering </a:t>
            </a:r>
            <a:r>
              <a:rPr lang="en-US" sz="1800" dirty="0">
                <a:latin typeface="Arial"/>
                <a:cs typeface="Arial"/>
              </a:rPr>
              <a:t>found new issues with the White Glove experience within our supply chain. We’ve continued to improve the out-of-the-box experience as we prepare for Next Generation 2022. </a:t>
            </a:r>
            <a:r>
              <a:rPr lang="en-US" sz="1800" dirty="0"/>
              <a:t>Began working with security on the higher CIS standards for securing our endpoints and determining workflow issues.</a:t>
            </a:r>
          </a:p>
          <a:p>
            <a:pPr marL="0" indent="0">
              <a:buNone/>
            </a:pPr>
            <a:endParaRPr lang="en-US" sz="1800" dirty="0">
              <a:latin typeface="Arial"/>
              <a:cs typeface="Arial"/>
            </a:endParaRPr>
          </a:p>
          <a:p>
            <a:pPr marL="0" indent="0">
              <a:buNone/>
            </a:pPr>
            <a:r>
              <a:rPr lang="en-US" sz="1800" dirty="0">
                <a:solidFill>
                  <a:schemeClr val="accent2"/>
                </a:solidFill>
                <a:latin typeface="Arial"/>
                <a:cs typeface="Arial"/>
              </a:rPr>
              <a:t>	</a:t>
            </a:r>
            <a:r>
              <a:rPr lang="en-US" sz="1800" dirty="0">
                <a:solidFill>
                  <a:srgbClr val="7030A0"/>
                </a:solidFill>
                <a:latin typeface="Arial"/>
                <a:cs typeface="Arial"/>
              </a:rPr>
              <a:t>Endpoint Projects </a:t>
            </a:r>
            <a:r>
              <a:rPr lang="en-US" sz="1800" dirty="0">
                <a:latin typeface="Arial"/>
                <a:cs typeface="Arial"/>
              </a:rPr>
              <a:t>continued in March with The Conference Room Manager and </a:t>
            </a:r>
            <a:r>
              <a:rPr lang="en-US" sz="1800" dirty="0" err="1">
                <a:latin typeface="Arial"/>
                <a:cs typeface="Arial"/>
              </a:rPr>
              <a:t>ADSelfservice</a:t>
            </a:r>
            <a:r>
              <a:rPr lang="en-US" sz="1800" dirty="0">
                <a:latin typeface="Arial"/>
                <a:cs typeface="Arial"/>
              </a:rPr>
              <a:t> Plus projects progressing forward. </a:t>
            </a:r>
            <a:endParaRPr lang="en-US" sz="1800" dirty="0"/>
          </a:p>
        </p:txBody>
      </p:sp>
      <p:sp>
        <p:nvSpPr>
          <p:cNvPr id="4" name="Title 3">
            <a:extLst>
              <a:ext uri="{FF2B5EF4-FFF2-40B4-BE49-F238E27FC236}">
                <a16:creationId xmlns:a16="http://schemas.microsoft.com/office/drawing/2014/main" id="{4A70941F-C2BA-45A3-AD04-6423809D205E}"/>
              </a:ext>
            </a:extLst>
          </p:cNvPr>
          <p:cNvSpPr>
            <a:spLocks noGrp="1"/>
          </p:cNvSpPr>
          <p:nvPr>
            <p:ph type="title"/>
          </p:nvPr>
        </p:nvSpPr>
        <p:spPr/>
        <p:txBody>
          <a:bodyPr/>
          <a:lstStyle/>
          <a:p>
            <a:r>
              <a:rPr lang="en-US"/>
              <a:t>Executive Summary</a:t>
            </a:r>
          </a:p>
        </p:txBody>
      </p:sp>
      <p:sp>
        <p:nvSpPr>
          <p:cNvPr id="6" name="Oval 5">
            <a:extLst>
              <a:ext uri="{FF2B5EF4-FFF2-40B4-BE49-F238E27FC236}">
                <a16:creationId xmlns:a16="http://schemas.microsoft.com/office/drawing/2014/main" id="{A84E9A45-0E9D-B891-2E92-46B962CEF800}"/>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8816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20</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400" y="1705429"/>
            <a:ext cx="5943600" cy="2224733"/>
          </a:xfrm>
          <a:prstGeom prst="rect">
            <a:avLst/>
          </a:prstGeom>
        </p:spPr>
        <p:txBody>
          <a:bodyPr vert="horz" lIns="0" tIns="0" rIns="0" bIns="0" rtlCol="0">
            <a:normAutofit/>
          </a:bodyPr>
          <a:lstStyle/>
          <a:p>
            <a:pPr>
              <a:lnSpc>
                <a:spcPct val="90000"/>
              </a:lnSpc>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285750" indent="-285750">
              <a:lnSpc>
                <a:spcPct val="90000"/>
              </a:lnSpc>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 average speed to answer was 35 seconds which correlates with the trend of call volume &amp; abandoned calls alongside the higher percentages for the calls handled within 30, 60, and 90 seconds. </a:t>
            </a: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4055F477-C1E4-4C03-8BE2-240BB1EE1378}"/>
              </a:ext>
            </a:extLst>
          </p:cNvPr>
          <p:cNvGraphicFramePr/>
          <p:nvPr>
            <p:extLst>
              <p:ext uri="{D42A27DB-BD31-4B8C-83A1-F6EECF244321}">
                <p14:modId xmlns:p14="http://schemas.microsoft.com/office/powerpoint/2010/main" val="3392573159"/>
              </p:ext>
            </p:extLst>
          </p:nvPr>
        </p:nvGraphicFramePr>
        <p:xfrm>
          <a:off x="0" y="1406176"/>
          <a:ext cx="5943601" cy="2523986"/>
        </p:xfrm>
        <a:graphic>
          <a:graphicData uri="http://schemas.openxmlformats.org/drawingml/2006/chart">
            <c:chart xmlns:c="http://schemas.openxmlformats.org/drawingml/2006/chart" xmlns:r="http://schemas.openxmlformats.org/officeDocument/2006/relationships" r:id="rId3"/>
          </a:graphicData>
        </a:graphic>
      </p:graphicFrame>
      <p:sp>
        <p:nvSpPr>
          <p:cNvPr id="7" name="Oval 6">
            <a:extLst>
              <a:ext uri="{FF2B5EF4-FFF2-40B4-BE49-F238E27FC236}">
                <a16:creationId xmlns:a16="http://schemas.microsoft.com/office/drawing/2014/main" id="{F808A907-60F5-722A-5257-C19BA6F9C3DE}"/>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6904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21</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17" name="Chart 16">
            <a:extLst>
              <a:ext uri="{FF2B5EF4-FFF2-40B4-BE49-F238E27FC236}">
                <a16:creationId xmlns:a16="http://schemas.microsoft.com/office/drawing/2014/main" id="{D0422A1A-1723-4AEA-8957-B654D58F82F1}"/>
              </a:ext>
            </a:extLst>
          </p:cNvPr>
          <p:cNvGraphicFramePr/>
          <p:nvPr>
            <p:extLst>
              <p:ext uri="{D42A27DB-BD31-4B8C-83A1-F6EECF244321}">
                <p14:modId xmlns:p14="http://schemas.microsoft.com/office/powerpoint/2010/main" val="3967220399"/>
              </p:ext>
            </p:extLst>
          </p:nvPr>
        </p:nvGraphicFramePr>
        <p:xfrm>
          <a:off x="3725478" y="1474786"/>
          <a:ext cx="8466522" cy="417496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C40779DA-F183-431D-89FA-B8B4573A8884}"/>
              </a:ext>
            </a:extLst>
          </p:cNvPr>
          <p:cNvSpPr txBox="1"/>
          <p:nvPr/>
        </p:nvSpPr>
        <p:spPr>
          <a:xfrm>
            <a:off x="480526" y="1875129"/>
            <a:ext cx="4525347" cy="2850011"/>
          </a:xfrm>
          <a:prstGeom prst="rect">
            <a:avLst/>
          </a:prstGeom>
          <a:noFill/>
        </p:spPr>
        <p:txBody>
          <a:bodyPr wrap="square" rtlCol="0">
            <a:spAutoFit/>
          </a:bodyPr>
          <a:lstStyle/>
          <a:p>
            <a:r>
              <a:rPr lang="en-US" sz="1860" b="1" dirty="0">
                <a:solidFill>
                  <a:srgbClr val="7030A0"/>
                </a:solidFill>
                <a:cs typeface="Arial" panose="020B0604020202020204" pitchFamily="34" charset="0"/>
              </a:rPr>
              <a:t>Closed Monthly Data: </a:t>
            </a:r>
          </a:p>
          <a:p>
            <a:pPr marL="285750" indent="-285750">
              <a:buFont typeface="Arial" panose="020B0604020202020204" pitchFamily="34" charset="0"/>
              <a:buChar char="•"/>
            </a:pPr>
            <a:r>
              <a:rPr lang="en-US" dirty="0">
                <a:solidFill>
                  <a:srgbClr val="7030A0"/>
                </a:solidFill>
                <a:cs typeface="Arial" panose="020B0604020202020204" pitchFamily="34" charset="0"/>
              </a:rPr>
              <a:t>Incidents closed by SD: </a:t>
            </a:r>
            <a:r>
              <a:rPr lang="en-US" dirty="0">
                <a:cs typeface="Arial" panose="020B0604020202020204" pitchFamily="34" charset="0"/>
              </a:rPr>
              <a:t>2,748</a:t>
            </a:r>
          </a:p>
          <a:p>
            <a:pPr marL="285750" indent="-285750">
              <a:buFont typeface="Arial" panose="020B0604020202020204" pitchFamily="34" charset="0"/>
              <a:buChar char="•"/>
            </a:pPr>
            <a:r>
              <a:rPr lang="en-US" dirty="0">
                <a:solidFill>
                  <a:srgbClr val="7030A0"/>
                </a:solidFill>
                <a:cs typeface="Arial" panose="020B0604020202020204" pitchFamily="34" charset="0"/>
              </a:rPr>
              <a:t>Total Closed Incidents: </a:t>
            </a:r>
            <a:r>
              <a:rPr lang="en-US" dirty="0">
                <a:cs typeface="Arial" panose="020B0604020202020204" pitchFamily="34" charset="0"/>
              </a:rPr>
              <a:t>3,390</a:t>
            </a:r>
          </a:p>
          <a:p>
            <a:pPr marL="285750" indent="-285750">
              <a:buFont typeface="Arial" panose="020B0604020202020204" pitchFamily="34" charset="0"/>
              <a:buChar char="•"/>
            </a:pPr>
            <a:r>
              <a:rPr lang="en-US" dirty="0">
                <a:solidFill>
                  <a:srgbClr val="7030A0"/>
                </a:solidFill>
                <a:cs typeface="Arial" panose="020B0604020202020204" pitchFamily="34" charset="0"/>
              </a:rPr>
              <a:t>Closed by SD Percentage: </a:t>
            </a:r>
            <a:r>
              <a:rPr lang="en-US" dirty="0">
                <a:cs typeface="Arial" panose="020B0604020202020204" pitchFamily="34" charset="0"/>
              </a:rPr>
              <a:t>81.06%</a:t>
            </a:r>
            <a:endParaRPr lang="en-US" b="1" dirty="0">
              <a:solidFill>
                <a:srgbClr val="7030A0"/>
              </a:solidFill>
              <a:cs typeface="Arial" panose="020B0604020202020204" pitchFamily="34" charset="0"/>
            </a:endParaRPr>
          </a:p>
          <a:p>
            <a:r>
              <a:rPr lang="en-US" sz="1860" b="1" dirty="0">
                <a:solidFill>
                  <a:srgbClr val="7030A0"/>
                </a:solidFill>
                <a:cs typeface="Arial" panose="020B0604020202020204" pitchFamily="34" charset="0"/>
              </a:rPr>
              <a:t>Incidents closed by Service Desk, by Source:</a:t>
            </a:r>
          </a:p>
          <a:p>
            <a:pPr marL="285750" indent="-285750">
              <a:buFont typeface="Arial" panose="020B0604020202020204" pitchFamily="34" charset="0"/>
              <a:buChar char="•"/>
            </a:pPr>
            <a:r>
              <a:rPr lang="en-US" dirty="0">
                <a:solidFill>
                  <a:srgbClr val="7030A0"/>
                </a:solidFill>
                <a:cs typeface="Arial" panose="020B0604020202020204" pitchFamily="34" charset="0"/>
              </a:rPr>
              <a:t>Phone: </a:t>
            </a:r>
            <a:r>
              <a:rPr lang="en-US" dirty="0">
                <a:cs typeface="Arial" panose="020B0604020202020204" pitchFamily="34" charset="0"/>
              </a:rPr>
              <a:t>2119 </a:t>
            </a:r>
          </a:p>
          <a:p>
            <a:pPr marL="285750" indent="-285750">
              <a:buFont typeface="Arial" panose="020B0604020202020204" pitchFamily="34" charset="0"/>
              <a:buChar char="•"/>
            </a:pPr>
            <a:r>
              <a:rPr lang="en-US" dirty="0">
                <a:solidFill>
                  <a:srgbClr val="7030A0"/>
                </a:solidFill>
                <a:cs typeface="Arial" panose="020B0604020202020204" pitchFamily="34" charset="0"/>
              </a:rPr>
              <a:t>Email: </a:t>
            </a:r>
            <a:r>
              <a:rPr lang="en-US" dirty="0">
                <a:cs typeface="Arial" panose="020B0604020202020204" pitchFamily="34" charset="0"/>
              </a:rPr>
              <a:t>573</a:t>
            </a:r>
          </a:p>
          <a:p>
            <a:pPr marL="285750" indent="-285750">
              <a:buFont typeface="Arial" panose="020B0604020202020204" pitchFamily="34" charset="0"/>
              <a:buChar char="•"/>
            </a:pPr>
            <a:r>
              <a:rPr lang="en-US" dirty="0">
                <a:solidFill>
                  <a:srgbClr val="7030A0"/>
                </a:solidFill>
                <a:cs typeface="Arial" panose="020B0604020202020204" pitchFamily="34" charset="0"/>
              </a:rPr>
              <a:t>Self-Service: </a:t>
            </a:r>
            <a:r>
              <a:rPr lang="en-US" dirty="0">
                <a:cs typeface="Arial" panose="020B0604020202020204" pitchFamily="34" charset="0"/>
              </a:rPr>
              <a:t>29</a:t>
            </a:r>
          </a:p>
          <a:p>
            <a:pPr marL="285750" indent="-285750">
              <a:buFont typeface="Arial" panose="020B0604020202020204" pitchFamily="34" charset="0"/>
              <a:buChar char="•"/>
            </a:pPr>
            <a:r>
              <a:rPr lang="en-US" dirty="0">
                <a:solidFill>
                  <a:srgbClr val="7030A0"/>
                </a:solidFill>
                <a:cs typeface="Arial" panose="020B0604020202020204" pitchFamily="34" charset="0"/>
              </a:rPr>
              <a:t>Walk-in: </a:t>
            </a:r>
            <a:r>
              <a:rPr lang="en-US" dirty="0">
                <a:cs typeface="Arial" panose="020B0604020202020204" pitchFamily="34" charset="0"/>
              </a:rPr>
              <a:t>27</a:t>
            </a:r>
          </a:p>
          <a:p>
            <a:endParaRPr lang="en-US" sz="1600" dirty="0">
              <a:solidFill>
                <a:srgbClr val="7030A0"/>
              </a:solidFill>
            </a:endParaRPr>
          </a:p>
        </p:txBody>
      </p:sp>
      <p:sp>
        <p:nvSpPr>
          <p:cNvPr id="7" name="Oval 6">
            <a:extLst>
              <a:ext uri="{FF2B5EF4-FFF2-40B4-BE49-F238E27FC236}">
                <a16:creationId xmlns:a16="http://schemas.microsoft.com/office/drawing/2014/main" id="{B2A0C144-A0CF-3097-58FF-64A543E37F72}"/>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9505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dirty="0"/>
              <a:t>Jackson Lewis P.C.  </a:t>
            </a:r>
            <a:endParaRPr lang="en-US" dirty="0"/>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22</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6" name="TextBox 5">
            <a:extLst>
              <a:ext uri="{FF2B5EF4-FFF2-40B4-BE49-F238E27FC236}">
                <a16:creationId xmlns:a16="http://schemas.microsoft.com/office/drawing/2014/main" id="{BDD67271-273D-4848-AB2E-7A0182984960}"/>
              </a:ext>
            </a:extLst>
          </p:cNvPr>
          <p:cNvSpPr txBox="1"/>
          <p:nvPr/>
        </p:nvSpPr>
        <p:spPr>
          <a:xfrm>
            <a:off x="243921" y="1482237"/>
            <a:ext cx="4487699" cy="4616648"/>
          </a:xfrm>
          <a:prstGeom prst="rect">
            <a:avLst/>
          </a:prstGeom>
          <a:noFill/>
        </p:spPr>
        <p:txBody>
          <a:bodyPr wrap="square" rtlCol="0">
            <a:spAutoFit/>
          </a:bodyPr>
          <a:lstStyle/>
          <a:p>
            <a:r>
              <a:rPr lang="en-US" sz="1860" dirty="0">
                <a:solidFill>
                  <a:srgbClr val="7030A0"/>
                </a:solidFill>
              </a:rPr>
              <a:t>Top 5 Subcategories:</a:t>
            </a:r>
          </a:p>
          <a:p>
            <a:pPr marL="342900" indent="-342900">
              <a:buFont typeface="Arial" panose="020B0604020202020204" pitchFamily="34" charset="0"/>
              <a:buChar char="•"/>
            </a:pPr>
            <a:r>
              <a:rPr lang="en-US" sz="1860" dirty="0"/>
              <a:t>Microsoft Office (605)</a:t>
            </a:r>
          </a:p>
          <a:p>
            <a:pPr marL="342900" indent="-342900">
              <a:buFont typeface="Arial" panose="020B0604020202020204" pitchFamily="34" charset="0"/>
              <a:buChar char="•"/>
            </a:pPr>
            <a:r>
              <a:rPr lang="en-US" sz="1860" dirty="0"/>
              <a:t>NetDocuments (310)</a:t>
            </a:r>
          </a:p>
          <a:p>
            <a:pPr marL="342900" indent="-342900">
              <a:buFont typeface="Arial" panose="020B0604020202020204" pitchFamily="34" charset="0"/>
              <a:buChar char="•"/>
            </a:pPr>
            <a:r>
              <a:rPr lang="en-US" sz="1860" dirty="0"/>
              <a:t>Power PDF (190)</a:t>
            </a:r>
          </a:p>
          <a:p>
            <a:pPr marL="342900" indent="-342900">
              <a:buFont typeface="Arial" panose="020B0604020202020204" pitchFamily="34" charset="0"/>
              <a:buChar char="•"/>
            </a:pPr>
            <a:r>
              <a:rPr lang="en-US" sz="1860" dirty="0"/>
              <a:t>Report Phish (175)</a:t>
            </a:r>
          </a:p>
          <a:p>
            <a:pPr marL="342900" indent="-342900">
              <a:buFont typeface="Arial" panose="020B0604020202020204" pitchFamily="34" charset="0"/>
              <a:buChar char="•"/>
            </a:pPr>
            <a:r>
              <a:rPr lang="en-US" sz="1860" dirty="0"/>
              <a:t>Printer (140)</a:t>
            </a:r>
          </a:p>
          <a:p>
            <a:endParaRPr lang="en-US" sz="1860" dirty="0">
              <a:solidFill>
                <a:srgbClr val="7030A0"/>
              </a:solidFill>
            </a:endParaRPr>
          </a:p>
          <a:p>
            <a:r>
              <a:rPr lang="en-US" sz="1860" dirty="0">
                <a:solidFill>
                  <a:srgbClr val="7030A0"/>
                </a:solidFill>
              </a:rPr>
              <a:t>Top 5 Customers: </a:t>
            </a:r>
          </a:p>
          <a:p>
            <a:pPr marL="342900" indent="-342900">
              <a:buFont typeface="+mj-lt"/>
              <a:buAutoNum type="arabicPeriod"/>
            </a:pPr>
            <a:r>
              <a:rPr lang="en-US" dirty="0"/>
              <a:t>Christopher Gomez (25)</a:t>
            </a:r>
          </a:p>
          <a:p>
            <a:pPr marL="342900" indent="-342900">
              <a:buFont typeface="+mj-lt"/>
              <a:buAutoNum type="arabicPeriod"/>
            </a:pPr>
            <a:r>
              <a:rPr lang="en-US" dirty="0"/>
              <a:t>Betty Arnold (24)</a:t>
            </a:r>
          </a:p>
          <a:p>
            <a:pPr marL="342900" indent="-342900">
              <a:buFont typeface="+mj-lt"/>
              <a:buAutoNum type="arabicPeriod"/>
            </a:pPr>
            <a:r>
              <a:rPr lang="en-US" dirty="0"/>
              <a:t>Christopher Barrett (24)</a:t>
            </a:r>
          </a:p>
          <a:p>
            <a:pPr marL="342900" indent="-342900">
              <a:buFont typeface="+mj-lt"/>
              <a:buAutoNum type="arabicPeriod"/>
            </a:pPr>
            <a:r>
              <a:rPr lang="en-US" dirty="0"/>
              <a:t>Marcia </a:t>
            </a:r>
            <a:r>
              <a:rPr lang="en-US" dirty="0" err="1"/>
              <a:t>Peeples</a:t>
            </a:r>
            <a:r>
              <a:rPr lang="en-US" dirty="0"/>
              <a:t> (23)</a:t>
            </a:r>
          </a:p>
          <a:p>
            <a:pPr marL="342900" indent="-342900">
              <a:buFont typeface="+mj-lt"/>
              <a:buAutoNum type="arabicPeriod"/>
            </a:pPr>
            <a:r>
              <a:rPr lang="en-US" dirty="0"/>
              <a:t>Nadine </a:t>
            </a:r>
            <a:r>
              <a:rPr lang="en-US" dirty="0" err="1"/>
              <a:t>Casto</a:t>
            </a:r>
            <a:r>
              <a:rPr lang="en-US" dirty="0"/>
              <a:t> (23)</a:t>
            </a:r>
          </a:p>
          <a:p>
            <a:endParaRPr lang="en-US" dirty="0"/>
          </a:p>
          <a:p>
            <a:r>
              <a:rPr lang="en-US" sz="1860" dirty="0">
                <a:solidFill>
                  <a:srgbClr val="7030A0"/>
                </a:solidFill>
              </a:rPr>
              <a:t>Average Incident/employee/month: </a:t>
            </a:r>
            <a:r>
              <a:rPr lang="en-US" sz="1860" dirty="0"/>
              <a:t>1.8</a:t>
            </a:r>
          </a:p>
          <a:p>
            <a:r>
              <a:rPr lang="en-US" sz="1860" dirty="0">
                <a:solidFill>
                  <a:srgbClr val="7030A0"/>
                </a:solidFill>
              </a:rPr>
              <a:t>Average Incident/new hire/month: </a:t>
            </a:r>
            <a:r>
              <a:rPr lang="en-US" sz="1860" dirty="0"/>
              <a:t>2.38</a:t>
            </a:r>
          </a:p>
        </p:txBody>
      </p:sp>
      <p:graphicFrame>
        <p:nvGraphicFramePr>
          <p:cNvPr id="7" name="Content Placeholder 8">
            <a:extLst>
              <a:ext uri="{FF2B5EF4-FFF2-40B4-BE49-F238E27FC236}">
                <a16:creationId xmlns:a16="http://schemas.microsoft.com/office/drawing/2014/main" id="{AF1FFB99-6227-4359-807C-AEC9988FE444}"/>
              </a:ext>
            </a:extLst>
          </p:cNvPr>
          <p:cNvGraphicFramePr>
            <a:graphicFrameLocks noGrp="1"/>
          </p:cNvGraphicFramePr>
          <p:nvPr>
            <p:ph sz="half" idx="2"/>
            <p:extLst>
              <p:ext uri="{D42A27DB-BD31-4B8C-83A1-F6EECF244321}">
                <p14:modId xmlns:p14="http://schemas.microsoft.com/office/powerpoint/2010/main" val="2859047741"/>
              </p:ext>
            </p:extLst>
          </p:nvPr>
        </p:nvGraphicFramePr>
        <p:xfrm>
          <a:off x="4731620" y="1482237"/>
          <a:ext cx="7461738" cy="4939518"/>
        </p:xfrm>
        <a:graphic>
          <a:graphicData uri="http://schemas.openxmlformats.org/drawingml/2006/chart">
            <c:chart xmlns:c="http://schemas.openxmlformats.org/drawingml/2006/chart" xmlns:r="http://schemas.openxmlformats.org/officeDocument/2006/relationships" r:id="rId3"/>
          </a:graphicData>
        </a:graphic>
      </p:graphicFrame>
      <p:sp>
        <p:nvSpPr>
          <p:cNvPr id="8" name="Oval 7">
            <a:extLst>
              <a:ext uri="{FF2B5EF4-FFF2-40B4-BE49-F238E27FC236}">
                <a16:creationId xmlns:a16="http://schemas.microsoft.com/office/drawing/2014/main" id="{6945E190-C9D9-0B5C-BEBF-996F42EBE32B}"/>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848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F660C1-DB06-4D93-81FD-D0A3CE3FD445}"/>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7BF809E5-ED8C-4146-A2A0-A1B3F0CAB789}"/>
              </a:ext>
            </a:extLst>
          </p:cNvPr>
          <p:cNvSpPr>
            <a:spLocks noGrp="1"/>
          </p:cNvSpPr>
          <p:nvPr>
            <p:ph type="sldNum" sz="quarter" idx="4"/>
          </p:nvPr>
        </p:nvSpPr>
        <p:spPr/>
        <p:txBody>
          <a:bodyPr/>
          <a:lstStyle/>
          <a:p>
            <a:fld id="{407F7647-6CBB-4945-B48A-22BF8575EA14}" type="slidenum">
              <a:rPr lang="en-US" smtClean="0"/>
              <a:pPr/>
              <a:t>23</a:t>
            </a:fld>
            <a:endParaRPr lang="en-US"/>
          </a:p>
        </p:txBody>
      </p:sp>
      <p:graphicFrame>
        <p:nvGraphicFramePr>
          <p:cNvPr id="7" name="Content Placeholder 6">
            <a:extLst>
              <a:ext uri="{FF2B5EF4-FFF2-40B4-BE49-F238E27FC236}">
                <a16:creationId xmlns:a16="http://schemas.microsoft.com/office/drawing/2014/main" id="{C8DDC3F9-A86F-4342-870A-E3F4D2BC24DE}"/>
              </a:ext>
            </a:extLst>
          </p:cNvPr>
          <p:cNvGraphicFramePr>
            <a:graphicFrameLocks noGrp="1"/>
          </p:cNvGraphicFramePr>
          <p:nvPr>
            <p:ph sz="half" idx="2"/>
            <p:extLst>
              <p:ext uri="{D42A27DB-BD31-4B8C-83A1-F6EECF244321}">
                <p14:modId xmlns:p14="http://schemas.microsoft.com/office/powerpoint/2010/main" val="2870553983"/>
              </p:ext>
            </p:extLst>
          </p:nvPr>
        </p:nvGraphicFramePr>
        <p:xfrm>
          <a:off x="171886" y="2205839"/>
          <a:ext cx="5921828" cy="2272284"/>
        </p:xfrm>
        <a:graphic>
          <a:graphicData uri="http://schemas.openxmlformats.org/drawingml/2006/table">
            <a:tbl>
              <a:tblPr/>
              <a:tblGrid>
                <a:gridCol w="1480457">
                  <a:extLst>
                    <a:ext uri="{9D8B030D-6E8A-4147-A177-3AD203B41FA5}">
                      <a16:colId xmlns:a16="http://schemas.microsoft.com/office/drawing/2014/main" val="3193128310"/>
                    </a:ext>
                  </a:extLst>
                </a:gridCol>
                <a:gridCol w="1480457">
                  <a:extLst>
                    <a:ext uri="{9D8B030D-6E8A-4147-A177-3AD203B41FA5}">
                      <a16:colId xmlns:a16="http://schemas.microsoft.com/office/drawing/2014/main" val="2187400195"/>
                    </a:ext>
                  </a:extLst>
                </a:gridCol>
                <a:gridCol w="1480457">
                  <a:extLst>
                    <a:ext uri="{9D8B030D-6E8A-4147-A177-3AD203B41FA5}">
                      <a16:colId xmlns:a16="http://schemas.microsoft.com/office/drawing/2014/main" val="1574895035"/>
                    </a:ext>
                  </a:extLst>
                </a:gridCol>
                <a:gridCol w="1480457">
                  <a:extLst>
                    <a:ext uri="{9D8B030D-6E8A-4147-A177-3AD203B41FA5}">
                      <a16:colId xmlns:a16="http://schemas.microsoft.com/office/drawing/2014/main" val="4062881144"/>
                    </a:ext>
                  </a:extLst>
                </a:gridCol>
              </a:tblGrid>
              <a:tr h="568477">
                <a:tc>
                  <a:txBody>
                    <a:bodyPr/>
                    <a:lstStyle/>
                    <a:p>
                      <a:pPr algn="l" fontAlgn="t"/>
                      <a:r>
                        <a:rPr lang="en-US" sz="1600" b="1">
                          <a:solidFill>
                            <a:srgbClr val="7030A0"/>
                          </a:solidFill>
                          <a:effectLst/>
                        </a:rPr>
                        <a:t>September</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Breached</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Has not Breached</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SLA %</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657715792"/>
                  </a:ext>
                </a:extLst>
              </a:tr>
              <a:tr h="560832">
                <a:tc>
                  <a:txBody>
                    <a:bodyPr/>
                    <a:lstStyle/>
                    <a:p>
                      <a:pPr algn="l" fontAlgn="t"/>
                      <a:r>
                        <a:rPr lang="en-US" sz="1600" b="1">
                          <a:solidFill>
                            <a:srgbClr val="7030A0"/>
                          </a:solidFill>
                          <a:effectLst/>
                        </a:rPr>
                        <a:t>Response</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dirty="0">
                          <a:effectLst/>
                        </a:rPr>
                        <a:t>58</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2,689</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97.84%</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4350572"/>
                  </a:ext>
                </a:extLst>
              </a:tr>
              <a:tr h="560832">
                <a:tc>
                  <a:txBody>
                    <a:bodyPr/>
                    <a:lstStyle/>
                    <a:p>
                      <a:pPr algn="l" fontAlgn="t"/>
                      <a:r>
                        <a:rPr lang="en-US" sz="1600" b="1">
                          <a:solidFill>
                            <a:srgbClr val="7030A0"/>
                          </a:solidFill>
                          <a:effectLst/>
                        </a:rPr>
                        <a:t>Resolution</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dirty="0">
                          <a:effectLst/>
                        </a:rPr>
                        <a:t>35</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2,712</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98.71%</a:t>
                      </a:r>
                    </a:p>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96309969"/>
                  </a:ext>
                </a:extLst>
              </a:tr>
              <a:tr h="560832">
                <a:tc>
                  <a:txBody>
                    <a:bodyPr/>
                    <a:lstStyle/>
                    <a:p>
                      <a:pPr algn="l" fontAlgn="t"/>
                      <a:r>
                        <a:rPr lang="en-US" sz="1600" b="1">
                          <a:solidFill>
                            <a:srgbClr val="7030A0"/>
                          </a:solidFill>
                          <a:effectLst/>
                        </a:rPr>
                        <a:t>Overall</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dirty="0">
                          <a:effectLst/>
                        </a:rPr>
                        <a:t>93</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5,401</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98.28%</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2663114445"/>
                  </a:ext>
                </a:extLst>
              </a:tr>
            </a:tbl>
          </a:graphicData>
        </a:graphic>
      </p:graphicFrame>
      <p:sp>
        <p:nvSpPr>
          <p:cNvPr id="6" name="Title 5">
            <a:extLst>
              <a:ext uri="{FF2B5EF4-FFF2-40B4-BE49-F238E27FC236}">
                <a16:creationId xmlns:a16="http://schemas.microsoft.com/office/drawing/2014/main" id="{A69021CE-F9BB-4F85-A9A9-77C4AD2B1002}"/>
              </a:ext>
            </a:extLst>
          </p:cNvPr>
          <p:cNvSpPr>
            <a:spLocks noGrp="1"/>
          </p:cNvSpPr>
          <p:nvPr>
            <p:ph type="title"/>
          </p:nvPr>
        </p:nvSpPr>
        <p:spPr/>
        <p:txBody>
          <a:bodyPr/>
          <a:lstStyle/>
          <a:p>
            <a:r>
              <a:rPr lang="en-US" altLang="en-US" sz="2500"/>
              <a:t>2021 Service Desk SLA Statistics</a:t>
            </a:r>
            <a:endParaRPr lang="en-US"/>
          </a:p>
        </p:txBody>
      </p:sp>
      <p:sp>
        <p:nvSpPr>
          <p:cNvPr id="9" name="TextBox 8">
            <a:extLst>
              <a:ext uri="{FF2B5EF4-FFF2-40B4-BE49-F238E27FC236}">
                <a16:creationId xmlns:a16="http://schemas.microsoft.com/office/drawing/2014/main" id="{A0F7F1B9-7665-4B06-91F1-A0A5DB36BA0F}"/>
              </a:ext>
            </a:extLst>
          </p:cNvPr>
          <p:cNvSpPr txBox="1"/>
          <p:nvPr/>
        </p:nvSpPr>
        <p:spPr>
          <a:xfrm>
            <a:off x="77771" y="4704245"/>
            <a:ext cx="6110058" cy="120032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solidFill>
                  <a:srgbClr val="7030A0"/>
                </a:solidFill>
                <a:cs typeface="Arial" panose="020B0604020202020204" pitchFamily="34" charset="0"/>
              </a:rPr>
              <a:t>Response &amp; Resolution SLA timers are determined by the Priority of the Incident. </a:t>
            </a:r>
          </a:p>
          <a:p>
            <a:pPr marL="285750" indent="-285750">
              <a:buFont typeface="Arial" panose="020B0604020202020204" pitchFamily="34" charset="0"/>
              <a:buChar char="•"/>
            </a:pPr>
            <a:r>
              <a:rPr lang="en-US" dirty="0">
                <a:solidFill>
                  <a:srgbClr val="7030A0"/>
                </a:solidFill>
                <a:cs typeface="Arial" panose="020B0604020202020204" pitchFamily="34" charset="0"/>
              </a:rPr>
              <a:t>Both Response and Resolution SLA reviewed on this slide are across all Priorities.   </a:t>
            </a:r>
          </a:p>
        </p:txBody>
      </p:sp>
      <p:graphicFrame>
        <p:nvGraphicFramePr>
          <p:cNvPr id="12" name="Chart 11">
            <a:extLst>
              <a:ext uri="{FF2B5EF4-FFF2-40B4-BE49-F238E27FC236}">
                <a16:creationId xmlns:a16="http://schemas.microsoft.com/office/drawing/2014/main" id="{D53558E1-14C1-4B19-825C-AFEFA7F4D3D4}"/>
              </a:ext>
            </a:extLst>
          </p:cNvPr>
          <p:cNvGraphicFramePr/>
          <p:nvPr>
            <p:extLst>
              <p:ext uri="{D42A27DB-BD31-4B8C-83A1-F6EECF244321}">
                <p14:modId xmlns:p14="http://schemas.microsoft.com/office/powerpoint/2010/main" val="3397232284"/>
              </p:ext>
            </p:extLst>
          </p:nvPr>
        </p:nvGraphicFramePr>
        <p:xfrm>
          <a:off x="6323257" y="1717548"/>
          <a:ext cx="5696857" cy="4187026"/>
        </p:xfrm>
        <a:graphic>
          <a:graphicData uri="http://schemas.openxmlformats.org/drawingml/2006/chart">
            <c:chart xmlns:c="http://schemas.openxmlformats.org/drawingml/2006/chart" xmlns:r="http://schemas.openxmlformats.org/officeDocument/2006/relationships" r:id="rId3"/>
          </a:graphicData>
        </a:graphic>
      </p:graphicFrame>
      <p:sp>
        <p:nvSpPr>
          <p:cNvPr id="8" name="Oval 7">
            <a:extLst>
              <a:ext uri="{FF2B5EF4-FFF2-40B4-BE49-F238E27FC236}">
                <a16:creationId xmlns:a16="http://schemas.microsoft.com/office/drawing/2014/main" id="{BA492F4E-6044-F210-8830-8C06191BF7F2}"/>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299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dirty="0"/>
              <a:t>Jackson Lewis P.C.  </a:t>
            </a:r>
            <a:endParaRPr lang="en-US" dirty="0"/>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24</a:t>
            </a:fld>
            <a:endParaRPr lang="en-US"/>
          </a:p>
        </p:txBody>
      </p:sp>
      <p:graphicFrame>
        <p:nvGraphicFramePr>
          <p:cNvPr id="9" name="Content Placeholder 8">
            <a:extLst>
              <a:ext uri="{FF2B5EF4-FFF2-40B4-BE49-F238E27FC236}">
                <a16:creationId xmlns:a16="http://schemas.microsoft.com/office/drawing/2014/main" id="{8CE789C2-AEF0-4ED1-AD86-859AE009DC77}"/>
              </a:ext>
            </a:extLst>
          </p:cNvPr>
          <p:cNvGraphicFramePr>
            <a:graphicFrameLocks noGrp="1"/>
          </p:cNvGraphicFramePr>
          <p:nvPr>
            <p:ph sz="half" idx="2"/>
            <p:extLst>
              <p:ext uri="{D42A27DB-BD31-4B8C-83A1-F6EECF244321}">
                <p14:modId xmlns:p14="http://schemas.microsoft.com/office/powerpoint/2010/main" val="4034723061"/>
              </p:ext>
            </p:extLst>
          </p:nvPr>
        </p:nvGraphicFramePr>
        <p:xfrm>
          <a:off x="685800" y="1704975"/>
          <a:ext cx="5257800" cy="4467225"/>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Knowledge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0" name="TextBox 9">
            <a:extLst>
              <a:ext uri="{FF2B5EF4-FFF2-40B4-BE49-F238E27FC236}">
                <a16:creationId xmlns:a16="http://schemas.microsoft.com/office/drawing/2014/main" id="{D714F2CE-A505-494C-B0FF-E33C09E3A775}"/>
              </a:ext>
            </a:extLst>
          </p:cNvPr>
          <p:cNvSpPr txBox="1"/>
          <p:nvPr/>
        </p:nvSpPr>
        <p:spPr>
          <a:xfrm>
            <a:off x="5933975" y="1342301"/>
            <a:ext cx="5781575" cy="4829014"/>
          </a:xfrm>
          <a:prstGeom prst="rect">
            <a:avLst/>
          </a:prstGeom>
          <a:noFill/>
        </p:spPr>
        <p:txBody>
          <a:bodyPr wrap="square" rtlCol="0">
            <a:spAutoFit/>
          </a:bodyPr>
          <a:lstStyle/>
          <a:p>
            <a:r>
              <a:rPr lang="en-US" sz="1860" dirty="0">
                <a:solidFill>
                  <a:srgbClr val="7030A0"/>
                </a:solidFill>
              </a:rPr>
              <a:t>Top viewed articles, Self Service:</a:t>
            </a:r>
          </a:p>
          <a:p>
            <a:pPr marL="285750" indent="-285750">
              <a:buFont typeface="Arial" panose="020B0604020202020204" pitchFamily="34" charset="0"/>
              <a:buChar char="•"/>
            </a:pPr>
            <a:r>
              <a:rPr lang="en-US" dirty="0"/>
              <a:t>How do I contact the Service Desk?</a:t>
            </a:r>
          </a:p>
          <a:p>
            <a:pPr marL="285750" indent="-285750">
              <a:buFont typeface="Arial" panose="020B0604020202020204" pitchFamily="34" charset="0"/>
              <a:buChar char="•"/>
            </a:pPr>
            <a:r>
              <a:rPr lang="en-US" dirty="0"/>
              <a:t>Connecting Phone Services in Cisco </a:t>
            </a:r>
            <a:r>
              <a:rPr lang="en-US" dirty="0" err="1"/>
              <a:t>Webex</a:t>
            </a:r>
            <a:endParaRPr lang="en-US" dirty="0"/>
          </a:p>
          <a:p>
            <a:pPr marL="285750" indent="-285750">
              <a:buFont typeface="Arial" panose="020B0604020202020204" pitchFamily="34" charset="0"/>
              <a:buChar char="•"/>
            </a:pPr>
            <a:r>
              <a:rPr lang="en-US" dirty="0"/>
              <a:t>How to configure JL email on your iOS device</a:t>
            </a:r>
          </a:p>
          <a:p>
            <a:pPr marL="285750" indent="-285750">
              <a:buFont typeface="Arial" panose="020B0604020202020204" pitchFamily="34" charset="0"/>
              <a:buChar char="•"/>
            </a:pPr>
            <a:r>
              <a:rPr lang="en-US" dirty="0"/>
              <a:t>How to access Citrix from a personal device</a:t>
            </a:r>
          </a:p>
          <a:p>
            <a:r>
              <a:rPr lang="en-US" sz="1860" dirty="0">
                <a:solidFill>
                  <a:srgbClr val="7030A0"/>
                </a:solidFill>
              </a:rPr>
              <a:t>Top viewed articles, IT: </a:t>
            </a:r>
          </a:p>
          <a:p>
            <a:pPr marL="285750" indent="-285750">
              <a:buFont typeface="Arial" panose="020B0604020202020204" pitchFamily="34" charset="0"/>
              <a:buChar char="•"/>
            </a:pPr>
            <a:r>
              <a:rPr lang="en-US" dirty="0"/>
              <a:t>Escalation paths and category guide</a:t>
            </a:r>
          </a:p>
          <a:p>
            <a:pPr marL="285750" indent="-285750">
              <a:buFont typeface="Arial" panose="020B0604020202020204" pitchFamily="34" charset="0"/>
              <a:buChar char="•"/>
            </a:pPr>
            <a:r>
              <a:rPr lang="en-US" dirty="0"/>
              <a:t>TeamViewer: Remote Control</a:t>
            </a:r>
          </a:p>
          <a:p>
            <a:pPr marL="285750" indent="-285750">
              <a:buFont typeface="Arial" panose="020B0604020202020204" pitchFamily="34" charset="0"/>
              <a:buChar char="•"/>
            </a:pPr>
            <a:r>
              <a:rPr lang="en-US" dirty="0"/>
              <a:t>Releasing messages for “We found suspicious links”</a:t>
            </a:r>
          </a:p>
          <a:p>
            <a:pPr marL="285750" indent="-285750">
              <a:buFont typeface="Arial" panose="020B0604020202020204" pitchFamily="34" charset="0"/>
              <a:buChar char="•"/>
            </a:pPr>
            <a:r>
              <a:rPr lang="en-US" dirty="0"/>
              <a:t>Netskope Web Filtering</a:t>
            </a:r>
          </a:p>
          <a:p>
            <a:r>
              <a:rPr lang="en-US" sz="1860" dirty="0">
                <a:solidFill>
                  <a:srgbClr val="7030A0"/>
                </a:solidFill>
              </a:rPr>
              <a:t>Average Article rating: </a:t>
            </a:r>
            <a:r>
              <a:rPr lang="en-US" dirty="0"/>
              <a:t>4.5/5</a:t>
            </a:r>
          </a:p>
          <a:p>
            <a:br>
              <a:rPr lang="en-US" dirty="0"/>
            </a:br>
            <a:r>
              <a:rPr lang="en-US" dirty="0">
                <a:solidFill>
                  <a:srgbClr val="7030A0"/>
                </a:solidFill>
              </a:rPr>
              <a:t>Did you know? </a:t>
            </a:r>
          </a:p>
          <a:p>
            <a:pPr marL="285750" indent="-285750">
              <a:buFont typeface="Arial" panose="020B0604020202020204" pitchFamily="34" charset="0"/>
              <a:buChar char="•"/>
            </a:pPr>
            <a:r>
              <a:rPr lang="en-US" dirty="0"/>
              <a:t>1358 searches were made from within the JL Service Center by 157 unique users. </a:t>
            </a:r>
          </a:p>
          <a:p>
            <a:pPr marL="285750" indent="-285750">
              <a:buFont typeface="Arial" panose="020B0604020202020204" pitchFamily="34" charset="0"/>
              <a:buChar char="•"/>
            </a:pPr>
            <a:r>
              <a:rPr lang="en-US" dirty="0"/>
              <a:t>These searches were across both Knowledge &amp; Service Center. </a:t>
            </a:r>
          </a:p>
        </p:txBody>
      </p:sp>
      <p:sp>
        <p:nvSpPr>
          <p:cNvPr id="7" name="Oval 6">
            <a:extLst>
              <a:ext uri="{FF2B5EF4-FFF2-40B4-BE49-F238E27FC236}">
                <a16:creationId xmlns:a16="http://schemas.microsoft.com/office/drawing/2014/main" id="{0CB0680C-E537-916A-9110-66A6179B8EFF}"/>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1916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25</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1" kern="1200">
                <a:latin typeface="Arial" panose="020B0604020202020204" pitchFamily="34" charset="0"/>
                <a:ea typeface="+mj-ea"/>
                <a:cs typeface="Arial" panose="020B0604020202020204" pitchFamily="34" charset="0"/>
              </a:rPr>
              <a:t>Update &amp; Reminder </a:t>
            </a:r>
            <a:r>
              <a:rPr lang="en-US" sz="2500" b="1" i="0" kern="1200">
                <a:latin typeface="Arial" panose="020B0604020202020204" pitchFamily="34" charset="0"/>
                <a:ea typeface="+mj-ea"/>
                <a:cs typeface="Arial" panose="020B0604020202020204" pitchFamily="34" charset="0"/>
              </a:rPr>
              <a:t>Highlights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0" name="TextBox 9">
            <a:extLst>
              <a:ext uri="{FF2B5EF4-FFF2-40B4-BE49-F238E27FC236}">
                <a16:creationId xmlns:a16="http://schemas.microsoft.com/office/drawing/2014/main" id="{D714F2CE-A505-494C-B0FF-E33C09E3A775}"/>
              </a:ext>
            </a:extLst>
          </p:cNvPr>
          <p:cNvSpPr txBox="1"/>
          <p:nvPr/>
        </p:nvSpPr>
        <p:spPr>
          <a:xfrm>
            <a:off x="133007" y="1346396"/>
            <a:ext cx="11922937" cy="5078313"/>
          </a:xfrm>
          <a:prstGeom prst="rect">
            <a:avLst/>
          </a:prstGeom>
          <a:noFill/>
        </p:spPr>
        <p:txBody>
          <a:bodyPr wrap="square" rtlCol="0">
            <a:spAutoFit/>
          </a:bodyPr>
          <a:lstStyle/>
          <a:p>
            <a:endParaRPr lang="en-US" b="1" dirty="0">
              <a:solidFill>
                <a:srgbClr val="7030A0"/>
              </a:solidFill>
              <a:cs typeface="Arial" panose="020B0604020202020204" pitchFamily="34" charset="0"/>
            </a:endParaRPr>
          </a:p>
          <a:p>
            <a:pPr marL="285750" indent="-285750">
              <a:buFont typeface="Arial" panose="020B0604020202020204" pitchFamily="34" charset="0"/>
              <a:buChar char="•"/>
            </a:pPr>
            <a:r>
              <a:rPr lang="en-US" b="1" dirty="0">
                <a:solidFill>
                  <a:srgbClr val="7030A0"/>
                </a:solidFill>
              </a:rPr>
              <a:t>OA Change:</a:t>
            </a:r>
            <a:r>
              <a:rPr lang="en-US" dirty="0">
                <a:solidFill>
                  <a:srgbClr val="7030A0"/>
                </a:solidFill>
              </a:rPr>
              <a:t> Jan Enns (Or Jan South) returns as the OA to our Dallas, Houston, and Austin offices as of February 28</a:t>
            </a:r>
            <a:r>
              <a:rPr lang="en-US" baseline="30000" dirty="0">
                <a:solidFill>
                  <a:srgbClr val="7030A0"/>
                </a:solidFill>
              </a:rPr>
              <a:t>th</a:t>
            </a:r>
            <a:r>
              <a:rPr lang="en-US" dirty="0">
                <a:solidFill>
                  <a:srgbClr val="7030A0"/>
                </a:solidFill>
              </a:rPr>
              <a:t>.</a:t>
            </a:r>
          </a:p>
          <a:p>
            <a:pPr marL="285750" indent="-285750">
              <a:buFont typeface="Arial" panose="020B0604020202020204" pitchFamily="34" charset="0"/>
              <a:buChar char="•"/>
            </a:pPr>
            <a:r>
              <a:rPr lang="en-US" b="1" dirty="0">
                <a:solidFill>
                  <a:srgbClr val="7030A0"/>
                </a:solidFill>
              </a:rPr>
              <a:t>Phishing Campaign:</a:t>
            </a:r>
            <a:r>
              <a:rPr lang="en-US" dirty="0">
                <a:solidFill>
                  <a:srgbClr val="7030A0"/>
                </a:solidFill>
              </a:rPr>
              <a:t> The next phishing campaign from Security will take place on March 7</a:t>
            </a:r>
            <a:r>
              <a:rPr lang="en-US" baseline="30000" dirty="0">
                <a:solidFill>
                  <a:srgbClr val="7030A0"/>
                </a:solidFill>
              </a:rPr>
              <a:t>th</a:t>
            </a:r>
            <a:r>
              <a:rPr lang="en-US" dirty="0">
                <a:solidFill>
                  <a:srgbClr val="7030A0"/>
                </a:solidFill>
              </a:rPr>
              <a:t>. See the table below for details.</a:t>
            </a:r>
          </a:p>
          <a:p>
            <a:pPr marL="742950" lvl="1" indent="-285750">
              <a:buFont typeface="Arial" panose="020B0604020202020204" pitchFamily="34" charset="0"/>
              <a:buChar char="•"/>
            </a:pPr>
            <a:r>
              <a:rPr lang="en-US" dirty="0">
                <a:solidFill>
                  <a:srgbClr val="7030A0"/>
                </a:solidFill>
              </a:rPr>
              <a:t>As users report these as Phishing, you may resolve the incident using the </a:t>
            </a:r>
            <a:r>
              <a:rPr lang="en-US" i="1" dirty="0">
                <a:solidFill>
                  <a:srgbClr val="7030A0"/>
                </a:solidFill>
              </a:rPr>
              <a:t>Spam/</a:t>
            </a:r>
            <a:r>
              <a:rPr lang="en-US" i="1" dirty="0" err="1">
                <a:solidFill>
                  <a:srgbClr val="7030A0"/>
                </a:solidFill>
              </a:rPr>
              <a:t>ReportPhishing</a:t>
            </a:r>
            <a:r>
              <a:rPr lang="en-US" i="1" dirty="0">
                <a:solidFill>
                  <a:srgbClr val="7030A0"/>
                </a:solidFill>
              </a:rPr>
              <a:t> </a:t>
            </a:r>
            <a:r>
              <a:rPr lang="en-US" dirty="0">
                <a:solidFill>
                  <a:srgbClr val="7030A0"/>
                </a:solidFill>
              </a:rPr>
              <a:t>template.</a:t>
            </a:r>
          </a:p>
          <a:p>
            <a:pPr marL="742950" lvl="1" indent="-285750">
              <a:buFont typeface="Arial" panose="020B0604020202020204" pitchFamily="34" charset="0"/>
              <a:buChar char="•"/>
            </a:pPr>
            <a:r>
              <a:rPr lang="en-US" dirty="0">
                <a:solidFill>
                  <a:srgbClr val="7030A0"/>
                </a:solidFill>
              </a:rPr>
              <a:t>Please do not tell users this campaign is occurring.</a:t>
            </a:r>
          </a:p>
          <a:p>
            <a:pPr marL="742950" lvl="1" indent="-285750">
              <a:buFont typeface="Arial" panose="020B0604020202020204" pitchFamily="34" charset="0"/>
              <a:buChar char="•"/>
            </a:pPr>
            <a:r>
              <a:rPr lang="en-US" dirty="0">
                <a:solidFill>
                  <a:srgbClr val="7030A0"/>
                </a:solidFill>
              </a:rPr>
              <a:t>Keep in mind these emails will be coming from multiple varied email addresses.</a:t>
            </a:r>
          </a:p>
          <a:p>
            <a:pPr marL="1200150" lvl="2" indent="-285750">
              <a:buFont typeface="Arial" panose="020B0604020202020204" pitchFamily="34" charset="0"/>
              <a:buChar char="•"/>
            </a:pPr>
            <a:r>
              <a:rPr lang="en-US" dirty="0">
                <a:solidFill>
                  <a:srgbClr val="7030A0"/>
                </a:solidFill>
              </a:rPr>
              <a:t>Please do not block any of these, or escalate these to other groups.</a:t>
            </a:r>
          </a:p>
          <a:p>
            <a:pPr marL="285750" indent="-285750">
              <a:buFont typeface="Arial" panose="020B0604020202020204" pitchFamily="34" charset="0"/>
              <a:buChar char="•"/>
            </a:pPr>
            <a:r>
              <a:rPr lang="en-US" b="1" dirty="0">
                <a:solidFill>
                  <a:srgbClr val="7030A0"/>
                </a:solidFill>
              </a:rPr>
              <a:t>Escalations to Access: </a:t>
            </a:r>
            <a:r>
              <a:rPr lang="en-US" dirty="0">
                <a:solidFill>
                  <a:srgbClr val="7030A0"/>
                </a:solidFill>
              </a:rPr>
              <a:t>Please be sure to send incidents to Cloud Operations for network drive access. These should not be going to Access.</a:t>
            </a:r>
          </a:p>
          <a:p>
            <a:pPr marL="285750" indent="-285750">
              <a:buFont typeface="Arial" panose="020B0604020202020204" pitchFamily="34" charset="0"/>
              <a:buChar char="•"/>
            </a:pPr>
            <a:r>
              <a:rPr lang="en-US" b="1" dirty="0" err="1">
                <a:solidFill>
                  <a:srgbClr val="7030A0"/>
                </a:solidFill>
              </a:rPr>
              <a:t>ADSelfService</a:t>
            </a:r>
            <a:r>
              <a:rPr lang="en-US" b="1" dirty="0">
                <a:solidFill>
                  <a:srgbClr val="7030A0"/>
                </a:solidFill>
              </a:rPr>
              <a:t> Password Reset:</a:t>
            </a:r>
            <a:r>
              <a:rPr lang="en-US" dirty="0">
                <a:solidFill>
                  <a:srgbClr val="7030A0"/>
                </a:solidFill>
              </a:rPr>
              <a:t> has been pushed to JL Core IT. An option has been added to the lock screen for testing.</a:t>
            </a:r>
          </a:p>
          <a:p>
            <a:pPr marL="285750" indent="-285750">
              <a:buFont typeface="Arial" panose="020B0604020202020204" pitchFamily="34" charset="0"/>
              <a:buChar char="•"/>
            </a:pPr>
            <a:r>
              <a:rPr lang="en-US" b="1" dirty="0">
                <a:solidFill>
                  <a:srgbClr val="7030A0"/>
                </a:solidFill>
              </a:rPr>
              <a:t>Baltimore, Atlanta, and Birmingham Servers:</a:t>
            </a:r>
            <a:r>
              <a:rPr lang="en-US" dirty="0">
                <a:solidFill>
                  <a:srgbClr val="7030A0"/>
                </a:solidFill>
              </a:rPr>
              <a:t> The user data (N drive and G drive) has been migrated to Nasuni (a cloud-based solution) as a part of </a:t>
            </a:r>
            <a:r>
              <a:rPr lang="en-US" dirty="0">
                <a:solidFill>
                  <a:srgbClr val="7030A0"/>
                </a:solidFill>
                <a:hlinkClick r:id="rId3" tooltip="https://jacksonlewis.service-now.com/nav_to.do?uri=change_request.do?sys_id=2e31d70b1b5e8110601ea9fbbc4bcb90">
                  <a:extLst>
                    <a:ext uri="{A12FA001-AC4F-418D-AE19-62706E023703}">
                      <ahyp:hlinkClr xmlns:ahyp="http://schemas.microsoft.com/office/drawing/2018/hyperlinkcolor" val="tx"/>
                    </a:ext>
                  </a:extLst>
                </a:hlinkClick>
              </a:rPr>
              <a:t>CHG0032140</a:t>
            </a:r>
            <a:endParaRPr lang="en-US" dirty="0">
              <a:solidFill>
                <a:srgbClr val="7030A0"/>
              </a:solidFill>
            </a:endParaRPr>
          </a:p>
          <a:p>
            <a:pPr marL="742950" lvl="1" indent="-285750">
              <a:buFont typeface="Arial" panose="020B0604020202020204" pitchFamily="34" charset="0"/>
              <a:buChar char="•"/>
            </a:pPr>
            <a:r>
              <a:rPr lang="en-US" dirty="0">
                <a:solidFill>
                  <a:srgbClr val="7030A0"/>
                </a:solidFill>
              </a:rPr>
              <a:t>The S drive is not being migrated. Users should be using scan to email or scan to ND via Streamline.</a:t>
            </a:r>
          </a:p>
          <a:p>
            <a:pPr marL="742950" lvl="1" indent="-285750">
              <a:buFont typeface="Arial" panose="020B0604020202020204" pitchFamily="34" charset="0"/>
              <a:buChar char="•"/>
            </a:pPr>
            <a:r>
              <a:rPr lang="en-US" dirty="0">
                <a:solidFill>
                  <a:srgbClr val="7030A0"/>
                </a:solidFill>
              </a:rPr>
              <a:t>In the coming weeks these servers will be removed from these sites.</a:t>
            </a:r>
          </a:p>
          <a:p>
            <a:pPr marL="285750" indent="-285750">
              <a:buFont typeface="Arial" panose="020B0604020202020204" pitchFamily="34" charset="0"/>
              <a:buChar char="•"/>
            </a:pPr>
            <a:r>
              <a:rPr lang="en-US" b="1" dirty="0">
                <a:solidFill>
                  <a:srgbClr val="7030A0"/>
                </a:solidFill>
              </a:rPr>
              <a:t>Netskope:</a:t>
            </a:r>
            <a:r>
              <a:rPr lang="en-US" dirty="0">
                <a:solidFill>
                  <a:srgbClr val="7030A0"/>
                </a:solidFill>
              </a:rPr>
              <a:t> Please do not reorder or reorganize the exceptions listing within Netskope. If you’ve not reviewed the documentation recently, please review the article in knowledge.</a:t>
            </a:r>
          </a:p>
          <a:p>
            <a:pPr marL="285750" indent="-285750">
              <a:buFont typeface="Arial" panose="020B0604020202020204" pitchFamily="34" charset="0"/>
              <a:buChar char="•"/>
            </a:pPr>
            <a:r>
              <a:rPr lang="en-US" b="1" dirty="0">
                <a:solidFill>
                  <a:srgbClr val="7030A0"/>
                </a:solidFill>
              </a:rPr>
              <a:t>2Ring:</a:t>
            </a:r>
            <a:r>
              <a:rPr lang="en-US" dirty="0">
                <a:solidFill>
                  <a:srgbClr val="7030A0"/>
                </a:solidFill>
              </a:rPr>
              <a:t> To follow up on my last about 2Ring I’ve added a </a:t>
            </a:r>
            <a:r>
              <a:rPr lang="en-US" dirty="0">
                <a:solidFill>
                  <a:srgbClr val="7030A0"/>
                </a:solidFill>
                <a:hlinkClick r:id="rId4" tooltip="https://jacksonlewis.service-now.com/kb_view.do?sysparm_article=KB0010674">
                  <a:extLst>
                    <a:ext uri="{A12FA001-AC4F-418D-AE19-62706E023703}">
                      <ahyp:hlinkClr xmlns:ahyp="http://schemas.microsoft.com/office/drawing/2018/hyperlinkcolor" val="tx"/>
                    </a:ext>
                  </a:extLst>
                </a:hlinkClick>
              </a:rPr>
              <a:t>knowledge article</a:t>
            </a:r>
            <a:r>
              <a:rPr lang="en-US" dirty="0">
                <a:solidFill>
                  <a:srgbClr val="7030A0"/>
                </a:solidFill>
              </a:rPr>
              <a:t> that has links to the rotating dashboard and the static pages.</a:t>
            </a:r>
          </a:p>
        </p:txBody>
      </p:sp>
      <p:sp>
        <p:nvSpPr>
          <p:cNvPr id="5" name="Oval 4">
            <a:extLst>
              <a:ext uri="{FF2B5EF4-FFF2-40B4-BE49-F238E27FC236}">
                <a16:creationId xmlns:a16="http://schemas.microsoft.com/office/drawing/2014/main" id="{232A30AE-6A93-4910-D5FE-F59D72F7D2FE}"/>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6140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105515-8533-487C-8D56-8FF0EC6FC656}"/>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14F09AB8-F914-4F87-9616-6D91B57E6045}"/>
              </a:ext>
            </a:extLst>
          </p:cNvPr>
          <p:cNvSpPr>
            <a:spLocks noGrp="1"/>
          </p:cNvSpPr>
          <p:nvPr>
            <p:ph type="sldNum" sz="quarter" idx="4"/>
          </p:nvPr>
        </p:nvSpPr>
        <p:spPr/>
        <p:txBody>
          <a:bodyPr/>
          <a:lstStyle/>
          <a:p>
            <a:fld id="{407F7647-6CBB-4945-B48A-22BF8575EA14}" type="slidenum">
              <a:rPr lang="en-US" smtClean="0"/>
              <a:pPr/>
              <a:t>26</a:t>
            </a:fld>
            <a:endParaRPr lang="en-US"/>
          </a:p>
        </p:txBody>
      </p:sp>
      <p:sp>
        <p:nvSpPr>
          <p:cNvPr id="6" name="Title 5">
            <a:extLst>
              <a:ext uri="{FF2B5EF4-FFF2-40B4-BE49-F238E27FC236}">
                <a16:creationId xmlns:a16="http://schemas.microsoft.com/office/drawing/2014/main" id="{6055C054-3BF1-4E05-881A-E795DCE28B35}"/>
              </a:ext>
            </a:extLst>
          </p:cNvPr>
          <p:cNvSpPr>
            <a:spLocks noGrp="1"/>
          </p:cNvSpPr>
          <p:nvPr>
            <p:ph type="title"/>
          </p:nvPr>
        </p:nvSpPr>
        <p:spPr/>
        <p:txBody>
          <a:bodyPr/>
          <a:lstStyle/>
          <a:p>
            <a:r>
              <a:rPr lang="en-US" sz="2500"/>
              <a:t>Initiatives, Areas of Improvement, &amp; Feedback</a:t>
            </a:r>
          </a:p>
        </p:txBody>
      </p:sp>
      <p:sp>
        <p:nvSpPr>
          <p:cNvPr id="7" name="TextBox 6">
            <a:extLst>
              <a:ext uri="{FF2B5EF4-FFF2-40B4-BE49-F238E27FC236}">
                <a16:creationId xmlns:a16="http://schemas.microsoft.com/office/drawing/2014/main" id="{8EA48047-7A19-40A7-BE2E-0FBBB765B221}"/>
              </a:ext>
            </a:extLst>
          </p:cNvPr>
          <p:cNvSpPr txBox="1"/>
          <p:nvPr/>
        </p:nvSpPr>
        <p:spPr>
          <a:xfrm>
            <a:off x="133007" y="1319892"/>
            <a:ext cx="11922937" cy="4524315"/>
          </a:xfrm>
          <a:prstGeom prst="rect">
            <a:avLst/>
          </a:prstGeom>
          <a:noFill/>
        </p:spPr>
        <p:txBody>
          <a:bodyPr wrap="square" lIns="91440" tIns="45720" rIns="91440" bIns="45720" rtlCol="0" anchor="t">
            <a:spAutoFit/>
          </a:bodyPr>
          <a:lstStyle/>
          <a:p>
            <a:endParaRPr lang="en-US" b="1" dirty="0">
              <a:solidFill>
                <a:srgbClr val="7030A0"/>
              </a:solidFill>
              <a:cs typeface="Arial"/>
            </a:endParaRPr>
          </a:p>
          <a:p>
            <a:pPr marL="285750" indent="-285750">
              <a:buFont typeface="Arial" panose="020B0604020202020204" pitchFamily="34" charset="0"/>
              <a:buChar char="•"/>
            </a:pPr>
            <a:r>
              <a:rPr lang="en-US" b="1" dirty="0">
                <a:solidFill>
                  <a:srgbClr val="7030A0"/>
                </a:solidFill>
                <a:cs typeface="Arial"/>
              </a:rPr>
              <a:t>Staffing Changes</a:t>
            </a:r>
          </a:p>
          <a:p>
            <a:pPr marL="742950" lvl="1" indent="-285750">
              <a:buFont typeface="Arial" panose="020B0604020202020204" pitchFamily="34" charset="0"/>
              <a:buChar char="•"/>
            </a:pPr>
            <a:r>
              <a:rPr lang="en-US" dirty="0">
                <a:solidFill>
                  <a:srgbClr val="7030A0"/>
                </a:solidFill>
                <a:cs typeface="Arial"/>
              </a:rPr>
              <a:t>Saumya Puthenveettil accepted an offer as a help desk analyst in March, and has since joined our team at the NOC.</a:t>
            </a:r>
          </a:p>
          <a:p>
            <a:pPr marL="1200150" lvl="2" indent="-285750">
              <a:buFont typeface="Arial" panose="020B0604020202020204" pitchFamily="34" charset="0"/>
              <a:buChar char="•"/>
            </a:pPr>
            <a:r>
              <a:rPr lang="en-US" dirty="0">
                <a:solidFill>
                  <a:srgbClr val="7030A0"/>
                </a:solidFill>
                <a:cs typeface="Arial"/>
              </a:rPr>
              <a:t>Remote training went well, and Saumya is getting up to speed with all that is Jackson Lewis. </a:t>
            </a:r>
          </a:p>
          <a:p>
            <a:pPr marL="742950" lvl="1" indent="-285750">
              <a:buFont typeface="Arial" panose="020B0604020202020204" pitchFamily="34" charset="0"/>
              <a:buChar char="•"/>
            </a:pPr>
            <a:r>
              <a:rPr lang="en-US" dirty="0">
                <a:solidFill>
                  <a:srgbClr val="7030A0"/>
                </a:solidFill>
                <a:cs typeface="Arial" panose="020B0604020202020204" pitchFamily="34" charset="0"/>
              </a:rPr>
              <a:t>Currently interviewing candidates for 1 open service desk analyst position at the Los Angeles office.</a:t>
            </a:r>
          </a:p>
          <a:p>
            <a:pPr marL="1200150" lvl="2" indent="-285750">
              <a:buFont typeface="Arial" panose="020B0604020202020204" pitchFamily="34" charset="0"/>
              <a:buChar char="•"/>
            </a:pPr>
            <a:r>
              <a:rPr lang="en-US" dirty="0">
                <a:solidFill>
                  <a:srgbClr val="7030A0"/>
                </a:solidFill>
                <a:cs typeface="Arial" panose="020B0604020202020204" pitchFamily="34" charset="0"/>
              </a:rPr>
              <a:t>Please let myself and Lee Manning know of any referrals you may have.  </a:t>
            </a:r>
          </a:p>
          <a:p>
            <a:pPr marL="742950" lvl="1" indent="-285750">
              <a:buFont typeface="Arial" panose="020B0604020202020204" pitchFamily="34" charset="0"/>
              <a:buChar char="•"/>
            </a:pPr>
            <a:r>
              <a:rPr lang="en-US" dirty="0">
                <a:solidFill>
                  <a:srgbClr val="7030A0"/>
                </a:solidFill>
                <a:cs typeface="Arial" panose="020B0604020202020204" pitchFamily="34" charset="0"/>
              </a:rPr>
              <a:t>Preparing a job description for a new </a:t>
            </a:r>
            <a:r>
              <a:rPr lang="en-US">
                <a:solidFill>
                  <a:srgbClr val="7030A0"/>
                </a:solidFill>
                <a:cs typeface="Arial" panose="020B0604020202020204" pitchFamily="34" charset="0"/>
              </a:rPr>
              <a:t>role, </a:t>
            </a:r>
            <a:r>
              <a:rPr lang="en-US" dirty="0">
                <a:solidFill>
                  <a:srgbClr val="7030A0"/>
                </a:solidFill>
                <a:cs typeface="Arial" panose="020B0604020202020204" pitchFamily="34" charset="0"/>
              </a:rPr>
              <a:t>s</a:t>
            </a:r>
            <a:r>
              <a:rPr lang="en-US">
                <a:solidFill>
                  <a:srgbClr val="7030A0"/>
                </a:solidFill>
                <a:cs typeface="Arial" panose="020B0604020202020204" pitchFamily="34" charset="0"/>
              </a:rPr>
              <a:t>enior </a:t>
            </a:r>
            <a:r>
              <a:rPr lang="en-US" dirty="0">
                <a:solidFill>
                  <a:srgbClr val="7030A0"/>
                </a:solidFill>
                <a:cs typeface="Arial" panose="020B0604020202020204" pitchFamily="34" charset="0"/>
              </a:rPr>
              <a:t>help desk analyst position. </a:t>
            </a:r>
            <a:endParaRPr lang="en-US" dirty="0">
              <a:solidFill>
                <a:srgbClr val="7030A0"/>
              </a:solidFill>
              <a:cs typeface="Arial"/>
            </a:endParaRPr>
          </a:p>
          <a:p>
            <a:pPr marL="285750" indent="-285750">
              <a:buFont typeface="Arial" panose="020B0604020202020204" pitchFamily="34" charset="0"/>
              <a:buChar char="•"/>
            </a:pPr>
            <a:r>
              <a:rPr lang="en-US" b="1" dirty="0">
                <a:solidFill>
                  <a:srgbClr val="7030A0"/>
                </a:solidFill>
                <a:cs typeface="Arial" panose="020B0604020202020204" pitchFamily="34" charset="0"/>
              </a:rPr>
              <a:t>NextGen</a:t>
            </a:r>
            <a:endParaRPr lang="en-US" dirty="0">
              <a:solidFill>
                <a:srgbClr val="7030A0"/>
              </a:solidFill>
              <a:cs typeface="Arial" panose="020B0604020202020204" pitchFamily="34" charset="0"/>
            </a:endParaRPr>
          </a:p>
          <a:p>
            <a:pPr marL="742950" lvl="1" indent="-285750">
              <a:buFont typeface="Arial" panose="020B0604020202020204" pitchFamily="34" charset="0"/>
              <a:buChar char="•"/>
            </a:pPr>
            <a:r>
              <a:rPr lang="en-US" dirty="0">
                <a:solidFill>
                  <a:srgbClr val="7030A0"/>
                </a:solidFill>
                <a:cs typeface="Arial" panose="020B0604020202020204" pitchFamily="34" charset="0"/>
              </a:rPr>
              <a:t>2021: The Service Desk team continued to support the Next Generation project in March as the 2021 project wrapped up. </a:t>
            </a:r>
          </a:p>
          <a:p>
            <a:pPr marL="742950" lvl="1" indent="-285750">
              <a:buFont typeface="Arial" panose="020B0604020202020204" pitchFamily="34" charset="0"/>
              <a:buChar char="•"/>
            </a:pPr>
            <a:r>
              <a:rPr lang="en-US" dirty="0">
                <a:solidFill>
                  <a:srgbClr val="7030A0"/>
                </a:solidFill>
                <a:cs typeface="Arial" panose="020B0604020202020204" pitchFamily="34" charset="0"/>
              </a:rPr>
              <a:t>2022: Taisha has held meetings with those planning to work on NextGen in 2022 to review needs and expectations </a:t>
            </a:r>
          </a:p>
          <a:p>
            <a:pPr marL="285750" indent="-285750">
              <a:buFont typeface="Arial" panose="020B0604020202020204" pitchFamily="34" charset="0"/>
              <a:buChar char="•"/>
            </a:pPr>
            <a:endParaRPr lang="en-US" dirty="0">
              <a:solidFill>
                <a:srgbClr val="7030A0"/>
              </a:solidFill>
              <a:cs typeface="Arial" panose="020B0604020202020204" pitchFamily="34" charset="0"/>
            </a:endParaRPr>
          </a:p>
          <a:p>
            <a:endParaRPr lang="en-US" dirty="0">
              <a:cs typeface="Arial" panose="020B0604020202020204" pitchFamily="34" charset="0"/>
            </a:endParaRPr>
          </a:p>
          <a:p>
            <a:endParaRPr lang="en-US" dirty="0">
              <a:cs typeface="Arial" panose="020B0604020202020204" pitchFamily="34" charset="0"/>
            </a:endParaRPr>
          </a:p>
          <a:p>
            <a:endParaRPr lang="en-US" dirty="0"/>
          </a:p>
          <a:p>
            <a:endParaRPr lang="en-US" dirty="0"/>
          </a:p>
        </p:txBody>
      </p:sp>
      <p:sp>
        <p:nvSpPr>
          <p:cNvPr id="8" name="Oval 7">
            <a:extLst>
              <a:ext uri="{FF2B5EF4-FFF2-40B4-BE49-F238E27FC236}">
                <a16:creationId xmlns:a16="http://schemas.microsoft.com/office/drawing/2014/main" id="{F78B8B71-90FC-131E-EA7D-D273056614DF}"/>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2909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906772-A4EF-490E-9387-BB651BDCA075}"/>
              </a:ext>
            </a:extLst>
          </p:cNvPr>
          <p:cNvSpPr>
            <a:spLocks noGrp="1"/>
          </p:cNvSpPr>
          <p:nvPr>
            <p:ph type="title"/>
          </p:nvPr>
        </p:nvSpPr>
        <p:spPr/>
        <p:txBody>
          <a:bodyPr/>
          <a:lstStyle/>
          <a:p>
            <a:br>
              <a:rPr lang="en-US" sz="4000"/>
            </a:br>
            <a:r>
              <a:rPr lang="en-US" sz="4000"/>
              <a:t>Technology Operations</a:t>
            </a:r>
            <a:br>
              <a:rPr lang="en-US"/>
            </a:br>
            <a:endParaRPr lang="en-US"/>
          </a:p>
        </p:txBody>
      </p:sp>
      <p:sp>
        <p:nvSpPr>
          <p:cNvPr id="2" name="Footer Placeholder 1">
            <a:extLst>
              <a:ext uri="{FF2B5EF4-FFF2-40B4-BE49-F238E27FC236}">
                <a16:creationId xmlns:a16="http://schemas.microsoft.com/office/drawing/2014/main" id="{FE329348-6320-483F-A745-6555B90C2940}"/>
              </a:ext>
            </a:extLst>
          </p:cNvPr>
          <p:cNvSpPr>
            <a:spLocks noGrp="1"/>
          </p:cNvSpPr>
          <p:nvPr>
            <p:ph type="ftr" sz="quarter" idx="4294967295"/>
          </p:nvPr>
        </p:nvSpPr>
        <p:spPr>
          <a:xfrm>
            <a:off x="0" y="6356350"/>
            <a:ext cx="4114800" cy="365125"/>
          </a:xfrm>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E2DDFE91-434D-4BD4-A60E-4E8B492320D9}"/>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27</a:t>
            </a:fld>
            <a:endParaRPr lang="en-US"/>
          </a:p>
        </p:txBody>
      </p:sp>
    </p:spTree>
    <p:extLst>
      <p:ext uri="{BB962C8B-B14F-4D97-AF65-F5344CB8AC3E}">
        <p14:creationId xmlns:p14="http://schemas.microsoft.com/office/powerpoint/2010/main" val="2675930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835498-7952-47A7-95C8-BD7DEE591F99}"/>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B6D4A68-E039-4353-9B6B-D85D10F682A8}"/>
              </a:ext>
            </a:extLst>
          </p:cNvPr>
          <p:cNvSpPr>
            <a:spLocks noGrp="1"/>
          </p:cNvSpPr>
          <p:nvPr>
            <p:ph type="sldNum" sz="quarter" idx="4"/>
          </p:nvPr>
        </p:nvSpPr>
        <p:spPr/>
        <p:txBody>
          <a:bodyPr/>
          <a:lstStyle/>
          <a:p>
            <a:fld id="{407F7647-6CBB-4945-B48A-22BF8575EA14}" type="slidenum">
              <a:rPr lang="en-US" smtClean="0"/>
              <a:pPr/>
              <a:t>28</a:t>
            </a:fld>
            <a:endParaRPr lang="en-US"/>
          </a:p>
        </p:txBody>
      </p:sp>
      <p:sp>
        <p:nvSpPr>
          <p:cNvPr id="6" name="Title 5">
            <a:extLst>
              <a:ext uri="{FF2B5EF4-FFF2-40B4-BE49-F238E27FC236}">
                <a16:creationId xmlns:a16="http://schemas.microsoft.com/office/drawing/2014/main" id="{4F961BD3-BC17-4AD6-A589-D7CE964A2F5F}"/>
              </a:ext>
            </a:extLst>
          </p:cNvPr>
          <p:cNvSpPr>
            <a:spLocks noGrp="1"/>
          </p:cNvSpPr>
          <p:nvPr>
            <p:ph type="title"/>
          </p:nvPr>
        </p:nvSpPr>
        <p:spPr/>
        <p:txBody>
          <a:bodyPr/>
          <a:lstStyle/>
          <a:p>
            <a:r>
              <a:rPr lang="en-US" sz="2500"/>
              <a:t>Escalation Status</a:t>
            </a:r>
            <a:br>
              <a:rPr lang="en-US" sz="2500"/>
            </a:br>
            <a:endParaRPr lang="en-US" sz="2500"/>
          </a:p>
        </p:txBody>
      </p:sp>
      <p:graphicFrame>
        <p:nvGraphicFramePr>
          <p:cNvPr id="9" name="Content Placeholder 13">
            <a:extLst>
              <a:ext uri="{FF2B5EF4-FFF2-40B4-BE49-F238E27FC236}">
                <a16:creationId xmlns:a16="http://schemas.microsoft.com/office/drawing/2014/main" id="{ED5316BA-5032-44AD-B1D4-AB70C072763A}"/>
              </a:ext>
            </a:extLst>
          </p:cNvPr>
          <p:cNvGraphicFramePr>
            <a:graphicFrameLocks/>
          </p:cNvGraphicFramePr>
          <p:nvPr>
            <p:extLst>
              <p:ext uri="{D42A27DB-BD31-4B8C-83A1-F6EECF244321}">
                <p14:modId xmlns:p14="http://schemas.microsoft.com/office/powerpoint/2010/main" val="128961832"/>
              </p:ext>
            </p:extLst>
          </p:nvPr>
        </p:nvGraphicFramePr>
        <p:xfrm>
          <a:off x="641907" y="1364116"/>
          <a:ext cx="10905138" cy="4820739"/>
        </p:xfrm>
        <a:graphic>
          <a:graphicData uri="http://schemas.openxmlformats.org/drawingml/2006/chart">
            <c:chart xmlns:c="http://schemas.openxmlformats.org/drawingml/2006/chart" xmlns:r="http://schemas.openxmlformats.org/officeDocument/2006/relationships" r:id="rId2"/>
          </a:graphicData>
        </a:graphic>
      </p:graphicFrame>
      <p:sp>
        <p:nvSpPr>
          <p:cNvPr id="7" name="Oval 6">
            <a:extLst>
              <a:ext uri="{FF2B5EF4-FFF2-40B4-BE49-F238E27FC236}">
                <a16:creationId xmlns:a16="http://schemas.microsoft.com/office/drawing/2014/main" id="{D788340B-42B8-9A2B-6040-CCBCB660F7D9}"/>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5353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29</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p:txBody>
          <a:bodyPr/>
          <a:lstStyle/>
          <a:p>
            <a:r>
              <a:rPr lang="en-US" sz="2500"/>
              <a:t>Escalation Baselines</a:t>
            </a:r>
            <a:br>
              <a:rPr lang="en-US" sz="2500">
                <a:solidFill>
                  <a:srgbClr val="FF0000"/>
                </a:solidFill>
              </a:rPr>
            </a:br>
            <a:endParaRPr lang="en-US" sz="2500"/>
          </a:p>
        </p:txBody>
      </p:sp>
      <p:graphicFrame>
        <p:nvGraphicFramePr>
          <p:cNvPr id="8" name="Content Placeholder 13">
            <a:extLst>
              <a:ext uri="{FF2B5EF4-FFF2-40B4-BE49-F238E27FC236}">
                <a16:creationId xmlns:a16="http://schemas.microsoft.com/office/drawing/2014/main" id="{E167495E-AE2F-46ED-A6F0-F940BB05CF1C}"/>
              </a:ext>
            </a:extLst>
          </p:cNvPr>
          <p:cNvGraphicFramePr>
            <a:graphicFrameLocks/>
          </p:cNvGraphicFramePr>
          <p:nvPr>
            <p:extLst>
              <p:ext uri="{D42A27DB-BD31-4B8C-83A1-F6EECF244321}">
                <p14:modId xmlns:p14="http://schemas.microsoft.com/office/powerpoint/2010/main" val="1832283615"/>
              </p:ext>
            </p:extLst>
          </p:nvPr>
        </p:nvGraphicFramePr>
        <p:xfrm>
          <a:off x="227642" y="1421280"/>
          <a:ext cx="11736716" cy="4750920"/>
        </p:xfrm>
        <a:graphic>
          <a:graphicData uri="http://schemas.openxmlformats.org/drawingml/2006/chart">
            <c:chart xmlns:c="http://schemas.openxmlformats.org/drawingml/2006/chart" xmlns:r="http://schemas.openxmlformats.org/officeDocument/2006/relationships" r:id="rId2"/>
          </a:graphicData>
        </a:graphic>
      </p:graphicFrame>
      <p:sp>
        <p:nvSpPr>
          <p:cNvPr id="6" name="Oval 5">
            <a:extLst>
              <a:ext uri="{FF2B5EF4-FFF2-40B4-BE49-F238E27FC236}">
                <a16:creationId xmlns:a16="http://schemas.microsoft.com/office/drawing/2014/main" id="{E8871A7F-74A3-CACE-C9CB-732FC342CC13}"/>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3577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B4D4AD26-004E-4049-AC07-5C1F7DBC9C1B}"/>
              </a:ext>
            </a:extLst>
          </p:cNvPr>
          <p:cNvSpPr txBox="1">
            <a:spLocks/>
          </p:cNvSpPr>
          <p:nvPr/>
        </p:nvSpPr>
        <p:spPr>
          <a:xfrm>
            <a:off x="5136648" y="93933"/>
            <a:ext cx="4919662" cy="6555641"/>
          </a:xfrm>
          <a:prstGeom prst="rect">
            <a:avLst/>
          </a:prstGeom>
          <a:solidFill>
            <a:schemeClr val="bg1"/>
          </a:solidFill>
          <a:ln>
            <a:solidFill>
              <a:schemeClr val="bg1"/>
            </a:solidFill>
          </a:ln>
        </p:spPr>
        <p:txBody>
          <a:bodyPr vert="horz" lIns="0" tIns="0" rIns="0" bIns="0" rtlCol="0" anchor="ctr">
            <a:noAutofit/>
          </a:bodyPr>
          <a:lstStyle>
            <a:lvl1pPr marL="974725" indent="-401638" algn="l" defTabSz="1828800" rtl="0" eaLnBrk="1" latinLnBrk="0" hangingPunct="1">
              <a:lnSpc>
                <a:spcPct val="90000"/>
              </a:lnSpc>
              <a:spcBef>
                <a:spcPts val="1000"/>
              </a:spcBef>
              <a:buFont typeface="Arial" panose="020B0604020202020204" pitchFamily="34" charset="0"/>
              <a:buChar char="•"/>
              <a:tabLst/>
              <a:defRPr sz="18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3087" indent="0">
              <a:buFont typeface="Arial" panose="020B0604020202020204" pitchFamily="34" charset="0"/>
              <a:buNone/>
            </a:pPr>
            <a:endParaRPr lang="en-US" b="1" u="sng"/>
          </a:p>
        </p:txBody>
      </p:sp>
      <p:sp>
        <p:nvSpPr>
          <p:cNvPr id="2" name="TextBox 1">
            <a:extLst>
              <a:ext uri="{FF2B5EF4-FFF2-40B4-BE49-F238E27FC236}">
                <a16:creationId xmlns:a16="http://schemas.microsoft.com/office/drawing/2014/main" id="{7C051A27-59C0-4E26-8868-18F40DC810F1}"/>
              </a:ext>
            </a:extLst>
          </p:cNvPr>
          <p:cNvSpPr txBox="1"/>
          <p:nvPr/>
        </p:nvSpPr>
        <p:spPr>
          <a:xfrm>
            <a:off x="5256964" y="423105"/>
            <a:ext cx="5585655" cy="3539430"/>
          </a:xfrm>
          <a:prstGeom prst="rect">
            <a:avLst/>
          </a:prstGeom>
          <a:noFill/>
        </p:spPr>
        <p:txBody>
          <a:bodyPr wrap="square" rtlCol="0">
            <a:spAutoFit/>
          </a:bodyPr>
          <a:lstStyle/>
          <a:p>
            <a:r>
              <a:rPr lang="en-US" sz="1600" b="1" i="1" u="sng"/>
              <a:t>Incident Management Summary</a:t>
            </a:r>
          </a:p>
          <a:p>
            <a:endParaRPr lang="en-US" sz="1600" b="1" i="1" u="sng"/>
          </a:p>
          <a:p>
            <a:r>
              <a:rPr lang="en-US" sz="1600" b="1" i="1" u="sng"/>
              <a:t>Service Desk Summary</a:t>
            </a:r>
            <a:endParaRPr lang="en-US" sz="1600"/>
          </a:p>
          <a:p>
            <a:endParaRPr lang="en-US" sz="1600"/>
          </a:p>
          <a:p>
            <a:r>
              <a:rPr lang="en-US" sz="1600" b="1" i="1" u="sng"/>
              <a:t>Technology Operations Summary</a:t>
            </a:r>
          </a:p>
          <a:p>
            <a:endParaRPr lang="en-US" sz="1600" b="1" i="1" u="sng"/>
          </a:p>
          <a:p>
            <a:r>
              <a:rPr lang="en-US" sz="1600" b="1" i="1" u="sng"/>
              <a:t>Endpoint Engineering Summary</a:t>
            </a:r>
          </a:p>
          <a:p>
            <a:endParaRPr lang="en-US" sz="1600" b="1" i="1" u="sng"/>
          </a:p>
          <a:p>
            <a:endParaRPr lang="en-US" sz="1600" b="1" i="1" u="sng"/>
          </a:p>
          <a:p>
            <a:endParaRPr lang="en-US" sz="1600" b="1" i="1" u="sng"/>
          </a:p>
          <a:p>
            <a:endParaRPr lang="en-US" sz="1600" b="1" i="1" u="sng"/>
          </a:p>
          <a:p>
            <a:endParaRPr lang="en-US" sz="1600" b="1" i="1" u="sng"/>
          </a:p>
          <a:p>
            <a:pPr marL="285750" indent="-285750">
              <a:buFont typeface="Arial" panose="020B0604020202020204" pitchFamily="34" charset="0"/>
              <a:buChar char="•"/>
            </a:pPr>
            <a:endParaRPr lang="en-US" sz="1600" b="1" i="1" u="sng"/>
          </a:p>
          <a:p>
            <a:endParaRPr lang="en-US" sz="1600" b="1" i="1" u="sng"/>
          </a:p>
        </p:txBody>
      </p:sp>
    </p:spTree>
    <p:extLst>
      <p:ext uri="{BB962C8B-B14F-4D97-AF65-F5344CB8AC3E}">
        <p14:creationId xmlns:p14="http://schemas.microsoft.com/office/powerpoint/2010/main" val="315560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30</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p:txBody>
          <a:bodyPr/>
          <a:lstStyle/>
          <a:p>
            <a:r>
              <a:rPr lang="en-US" sz="2500"/>
              <a:t>Escalation Statistics</a:t>
            </a:r>
            <a:br>
              <a:rPr lang="en-US" sz="2500"/>
            </a:br>
            <a:endParaRPr lang="en-US" sz="2500"/>
          </a:p>
        </p:txBody>
      </p:sp>
      <p:graphicFrame>
        <p:nvGraphicFramePr>
          <p:cNvPr id="10" name="Content Placeholder 13">
            <a:extLst>
              <a:ext uri="{FF2B5EF4-FFF2-40B4-BE49-F238E27FC236}">
                <a16:creationId xmlns:a16="http://schemas.microsoft.com/office/drawing/2014/main" id="{F2D212D7-A7CB-4808-A8B2-C07D59937F73}"/>
              </a:ext>
            </a:extLst>
          </p:cNvPr>
          <p:cNvGraphicFramePr>
            <a:graphicFrameLocks/>
          </p:cNvGraphicFramePr>
          <p:nvPr>
            <p:extLst>
              <p:ext uri="{D42A27DB-BD31-4B8C-83A1-F6EECF244321}">
                <p14:modId xmlns:p14="http://schemas.microsoft.com/office/powerpoint/2010/main" val="2063589450"/>
              </p:ext>
            </p:extLst>
          </p:nvPr>
        </p:nvGraphicFramePr>
        <p:xfrm>
          <a:off x="238799" y="1534341"/>
          <a:ext cx="11711353" cy="4820739"/>
        </p:xfrm>
        <a:graphic>
          <a:graphicData uri="http://schemas.openxmlformats.org/drawingml/2006/chart">
            <c:chart xmlns:c="http://schemas.openxmlformats.org/drawingml/2006/chart" xmlns:r="http://schemas.openxmlformats.org/officeDocument/2006/relationships" r:id="rId2"/>
          </a:graphicData>
        </a:graphic>
      </p:graphicFrame>
      <p:sp>
        <p:nvSpPr>
          <p:cNvPr id="6" name="Oval 5">
            <a:extLst>
              <a:ext uri="{FF2B5EF4-FFF2-40B4-BE49-F238E27FC236}">
                <a16:creationId xmlns:a16="http://schemas.microsoft.com/office/drawing/2014/main" id="{8FA8B9B3-04EA-0F22-38C5-BEBE399B16E3}"/>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293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CB0E-0E07-4FE3-9AE6-42E15B7A1AF8}"/>
              </a:ext>
            </a:extLst>
          </p:cNvPr>
          <p:cNvSpPr>
            <a:spLocks noGrp="1"/>
          </p:cNvSpPr>
          <p:nvPr>
            <p:ph type="title"/>
          </p:nvPr>
        </p:nvSpPr>
        <p:spPr/>
        <p:txBody>
          <a:bodyPr/>
          <a:lstStyle/>
          <a:p>
            <a:r>
              <a:rPr lang="en-US" sz="4000"/>
              <a:t>Endpoint Engineering</a:t>
            </a:r>
          </a:p>
        </p:txBody>
      </p:sp>
    </p:spTree>
    <p:extLst>
      <p:ext uri="{BB962C8B-B14F-4D97-AF65-F5344CB8AC3E}">
        <p14:creationId xmlns:p14="http://schemas.microsoft.com/office/powerpoint/2010/main" val="878642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32</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Analytics</a:t>
            </a:r>
          </a:p>
        </p:txBody>
      </p:sp>
      <p:sp>
        <p:nvSpPr>
          <p:cNvPr id="10" name="TextBox 9">
            <a:extLst>
              <a:ext uri="{FF2B5EF4-FFF2-40B4-BE49-F238E27FC236}">
                <a16:creationId xmlns:a16="http://schemas.microsoft.com/office/drawing/2014/main" id="{B994EDEB-F2BE-4DD3-993C-52E72FA14CC4}"/>
              </a:ext>
            </a:extLst>
          </p:cNvPr>
          <p:cNvSpPr txBox="1"/>
          <p:nvPr/>
        </p:nvSpPr>
        <p:spPr>
          <a:xfrm>
            <a:off x="7189270" y="1755337"/>
            <a:ext cx="4652210" cy="49013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dirty="0">
              <a:cs typeface="Calibri" panose="020F0502020204030204"/>
            </a:endParaRPr>
          </a:p>
          <a:p>
            <a:endParaRPr lang="en-US" dirty="0">
              <a:cs typeface="Calibri" panose="020F0502020204030204"/>
            </a:endParaRPr>
          </a:p>
          <a:p>
            <a:pPr marL="342900" indent="-342900">
              <a:buFont typeface="Arial"/>
              <a:buChar char="•"/>
            </a:pPr>
            <a:r>
              <a:rPr lang="en-US" sz="1850" dirty="0">
                <a:solidFill>
                  <a:schemeClr val="accent1"/>
                </a:solidFill>
                <a:cs typeface="Calibri"/>
              </a:rPr>
              <a:t>Work from Anywhere score saw an improvement of +4 points to 91 as more client's workloads have been moved to Intune and app management. </a:t>
            </a:r>
            <a:br>
              <a:rPr lang="en-US" sz="1850" dirty="0">
                <a:solidFill>
                  <a:schemeClr val="accent1"/>
                </a:solidFill>
                <a:cs typeface="Calibri"/>
              </a:rPr>
            </a:br>
            <a:endParaRPr lang="en-US" sz="1850" dirty="0">
              <a:solidFill>
                <a:schemeClr val="accent1"/>
              </a:solidFill>
              <a:cs typeface="Calibri"/>
            </a:endParaRPr>
          </a:p>
          <a:p>
            <a:pPr marL="342900" indent="-342900">
              <a:buFont typeface="Arial"/>
              <a:buChar char="•"/>
            </a:pPr>
            <a:r>
              <a:rPr lang="en-US" sz="1850" dirty="0">
                <a:solidFill>
                  <a:schemeClr val="accent1"/>
                </a:solidFill>
                <a:cs typeface="Calibri"/>
              </a:rPr>
              <a:t>Startup and App Reliability scores took a small reduction in part due to dormant hardware brought online in vulnerability remediation efforts as well as our temporary halt in all SCCM deployments</a:t>
            </a:r>
            <a:br>
              <a:rPr lang="en-US" sz="1850" dirty="0">
                <a:solidFill>
                  <a:schemeClr val="accent1"/>
                </a:solidFill>
                <a:cs typeface="Calibri"/>
              </a:rPr>
            </a:br>
            <a:br>
              <a:rPr lang="en-US" sz="1850" dirty="0">
                <a:solidFill>
                  <a:schemeClr val="accent1"/>
                </a:solidFill>
                <a:cs typeface="Calibri"/>
              </a:rPr>
            </a:br>
            <a:endParaRPr lang="en-US" sz="1850" dirty="0">
              <a:solidFill>
                <a:schemeClr val="accent1"/>
              </a:solidFill>
              <a:cs typeface="Calibri"/>
            </a:endParaRPr>
          </a:p>
          <a:p>
            <a:endParaRPr lang="en-US" sz="1850" dirty="0">
              <a:solidFill>
                <a:srgbClr val="7030A0"/>
              </a:solidFill>
              <a:cs typeface="Calibri"/>
            </a:endParaRPr>
          </a:p>
          <a:p>
            <a:pPr marL="285750" indent="-285750">
              <a:buFont typeface="Arial"/>
              <a:buChar char="•"/>
            </a:pPr>
            <a:endParaRPr lang="en-US" dirty="0">
              <a:cs typeface="Calibri" panose="020F0502020204030204"/>
            </a:endParaRPr>
          </a:p>
          <a:p>
            <a:pPr marL="285750" indent="-285750">
              <a:buFont typeface="Arial"/>
              <a:buChar char="•"/>
            </a:pPr>
            <a:endParaRPr lang="en-US" dirty="0">
              <a:cs typeface="Calibri" panose="020F0502020204030204"/>
            </a:endParaRPr>
          </a:p>
        </p:txBody>
      </p:sp>
      <p:sp>
        <p:nvSpPr>
          <p:cNvPr id="7" name="Oval 6">
            <a:extLst>
              <a:ext uri="{FF2B5EF4-FFF2-40B4-BE49-F238E27FC236}">
                <a16:creationId xmlns:a16="http://schemas.microsoft.com/office/drawing/2014/main" id="{A6E5B4C4-5DFF-6920-6A25-BF65A3A7D356}"/>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hart 7">
            <a:extLst>
              <a:ext uri="{FF2B5EF4-FFF2-40B4-BE49-F238E27FC236}">
                <a16:creationId xmlns:a16="http://schemas.microsoft.com/office/drawing/2014/main" id="{740C9173-EE67-45DB-A118-08DFB28A51B6}"/>
              </a:ext>
            </a:extLst>
          </p:cNvPr>
          <p:cNvGraphicFramePr>
            <a:graphicFrameLocks/>
          </p:cNvGraphicFramePr>
          <p:nvPr>
            <p:extLst>
              <p:ext uri="{D42A27DB-BD31-4B8C-83A1-F6EECF244321}">
                <p14:modId xmlns:p14="http://schemas.microsoft.com/office/powerpoint/2010/main" val="2367506227"/>
              </p:ext>
            </p:extLst>
          </p:nvPr>
        </p:nvGraphicFramePr>
        <p:xfrm>
          <a:off x="990600" y="1755337"/>
          <a:ext cx="6035040" cy="32461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99223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33</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Model Inventory</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6" name="TextBox 5">
            <a:extLst>
              <a:ext uri="{FF2B5EF4-FFF2-40B4-BE49-F238E27FC236}">
                <a16:creationId xmlns:a16="http://schemas.microsoft.com/office/drawing/2014/main" id="{35D000BB-8D78-4B1E-9190-BE6B7DC58CF4}"/>
              </a:ext>
            </a:extLst>
          </p:cNvPr>
          <p:cNvSpPr txBox="1"/>
          <p:nvPr/>
        </p:nvSpPr>
        <p:spPr>
          <a:xfrm>
            <a:off x="7821168" y="2744912"/>
            <a:ext cx="4072128" cy="203132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buFont typeface="Arial"/>
              <a:buChar char="•"/>
            </a:pPr>
            <a:r>
              <a:rPr lang="en-US" dirty="0">
                <a:solidFill>
                  <a:schemeClr val="accent1"/>
                </a:solidFill>
                <a:cs typeface="Calibri"/>
              </a:rPr>
              <a:t>Continuing to replace older hardware as our Microsoft fleet expands firmwide, improving stability and performance.</a:t>
            </a:r>
          </a:p>
          <a:p>
            <a:pPr marL="285750" indent="-285750">
              <a:buFont typeface="Arial"/>
              <a:buChar char="•"/>
            </a:pPr>
            <a:endParaRPr lang="en-US" dirty="0">
              <a:solidFill>
                <a:schemeClr val="accent1"/>
              </a:solidFill>
              <a:cs typeface="Calibri"/>
            </a:endParaRPr>
          </a:p>
          <a:p>
            <a:pPr marL="285750" indent="-285750">
              <a:buFont typeface="Arial"/>
              <a:buChar char="•"/>
            </a:pPr>
            <a:r>
              <a:rPr lang="en-US" dirty="0">
                <a:solidFill>
                  <a:schemeClr val="accent1"/>
                </a:solidFill>
                <a:cs typeface="Calibri"/>
              </a:rPr>
              <a:t>Only 11 units remain of our worst performer, Surface Pro (5).</a:t>
            </a:r>
          </a:p>
        </p:txBody>
      </p:sp>
      <p:sp>
        <p:nvSpPr>
          <p:cNvPr id="7" name="Oval 6">
            <a:extLst>
              <a:ext uri="{FF2B5EF4-FFF2-40B4-BE49-F238E27FC236}">
                <a16:creationId xmlns:a16="http://schemas.microsoft.com/office/drawing/2014/main" id="{5AF8D34B-A181-2863-49A3-448CA23581FB}"/>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hart 7">
            <a:extLst>
              <a:ext uri="{FF2B5EF4-FFF2-40B4-BE49-F238E27FC236}">
                <a16:creationId xmlns:a16="http://schemas.microsoft.com/office/drawing/2014/main" id="{4F87CCE0-A953-4EF9-ABF6-2D5A0979B564}"/>
              </a:ext>
            </a:extLst>
          </p:cNvPr>
          <p:cNvGraphicFramePr>
            <a:graphicFrameLocks/>
          </p:cNvGraphicFramePr>
          <p:nvPr>
            <p:extLst>
              <p:ext uri="{D42A27DB-BD31-4B8C-83A1-F6EECF244321}">
                <p14:modId xmlns:p14="http://schemas.microsoft.com/office/powerpoint/2010/main" val="2753865844"/>
              </p:ext>
            </p:extLst>
          </p:nvPr>
        </p:nvGraphicFramePr>
        <p:xfrm>
          <a:off x="685800" y="1667510"/>
          <a:ext cx="6867525" cy="3879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58021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34</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400" y="1705429"/>
            <a:ext cx="5257800" cy="4466771"/>
          </a:xfrm>
          <a:prstGeom prst="rect">
            <a:avLst/>
          </a:prstGeom>
        </p:spPr>
        <p:txBody>
          <a:bodyPr vert="horz" lIns="0" tIns="0" rIns="0" bIns="0" rtlCol="0">
            <a:normAutofit/>
          </a:bodyPr>
          <a:lstStyle/>
          <a:p>
            <a:pPr marL="0" marR="0">
              <a:lnSpc>
                <a:spcPct val="90000"/>
              </a:lnSpc>
              <a:spcBef>
                <a:spcPts val="0"/>
              </a:spcBef>
              <a:spcAft>
                <a:spcPts val="600"/>
              </a:spcAft>
              <a:buFont typeface="Arial" panose="020B0604020202020204" pitchFamily="34" charset="0"/>
            </a:pPr>
            <a:endParaRPr lang="en-US" sz="1400">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400">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Model Performance</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0" name="Oval 9">
            <a:extLst>
              <a:ext uri="{FF2B5EF4-FFF2-40B4-BE49-F238E27FC236}">
                <a16:creationId xmlns:a16="http://schemas.microsoft.com/office/drawing/2014/main" id="{7E61C9D2-4393-3488-6FDB-2B871012ACA3}"/>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27EA9A4-D105-4928-B690-64C98AF83C20}"/>
              </a:ext>
            </a:extLst>
          </p:cNvPr>
          <p:cNvSpPr txBox="1"/>
          <p:nvPr/>
        </p:nvSpPr>
        <p:spPr>
          <a:xfrm>
            <a:off x="7351575" y="1842589"/>
            <a:ext cx="3807124" cy="3693319"/>
          </a:xfrm>
          <a:prstGeom prst="rect">
            <a:avLst/>
          </a:prstGeom>
          <a:noFill/>
        </p:spPr>
        <p:txBody>
          <a:bodyPr wrap="square" rtlCol="0">
            <a:spAutoFit/>
          </a:bodyPr>
          <a:lstStyle/>
          <a:p>
            <a:r>
              <a:rPr lang="en-US" dirty="0">
                <a:solidFill>
                  <a:schemeClr val="accent1"/>
                </a:solidFill>
              </a:rPr>
              <a:t>Our worst sign-on time, Surface Pro (5) saw reduction in count by 7 last month, helping our overall logon average score with 11 remaining.</a:t>
            </a:r>
          </a:p>
          <a:p>
            <a:endParaRPr lang="en-US" dirty="0">
              <a:solidFill>
                <a:schemeClr val="accent1"/>
              </a:solidFill>
            </a:endParaRPr>
          </a:p>
          <a:p>
            <a:r>
              <a:rPr lang="en-US" dirty="0">
                <a:solidFill>
                  <a:schemeClr val="accent1"/>
                </a:solidFill>
              </a:rPr>
              <a:t>Our oldest hardware, HP Mini G4, holds as our 2</a:t>
            </a:r>
            <a:r>
              <a:rPr lang="en-US" baseline="30000" dirty="0">
                <a:solidFill>
                  <a:schemeClr val="accent1"/>
                </a:solidFill>
              </a:rPr>
              <a:t>nd</a:t>
            </a:r>
            <a:r>
              <a:rPr lang="en-US" dirty="0">
                <a:solidFill>
                  <a:schemeClr val="accent1"/>
                </a:solidFill>
              </a:rPr>
              <a:t> best boot/sign-on score.</a:t>
            </a:r>
          </a:p>
          <a:p>
            <a:endParaRPr lang="en-US" dirty="0">
              <a:solidFill>
                <a:schemeClr val="accent1"/>
              </a:solidFill>
            </a:endParaRPr>
          </a:p>
          <a:p>
            <a:r>
              <a:rPr lang="en-US" dirty="0">
                <a:solidFill>
                  <a:schemeClr val="accent1"/>
                </a:solidFill>
              </a:rPr>
              <a:t>Our two best performers, Surface Laptop 4 and Surface 7+ scored best(laptop/tablets) representing 40% of our hardware.</a:t>
            </a:r>
          </a:p>
        </p:txBody>
      </p:sp>
      <p:graphicFrame>
        <p:nvGraphicFramePr>
          <p:cNvPr id="13" name="Chart 12">
            <a:extLst>
              <a:ext uri="{FF2B5EF4-FFF2-40B4-BE49-F238E27FC236}">
                <a16:creationId xmlns:a16="http://schemas.microsoft.com/office/drawing/2014/main" id="{E6D8B6E4-200D-4B61-9EE0-AA1ECDE72E8F}"/>
              </a:ext>
            </a:extLst>
          </p:cNvPr>
          <p:cNvGraphicFramePr>
            <a:graphicFrameLocks/>
          </p:cNvGraphicFramePr>
          <p:nvPr>
            <p:extLst>
              <p:ext uri="{D42A27DB-BD31-4B8C-83A1-F6EECF244321}">
                <p14:modId xmlns:p14="http://schemas.microsoft.com/office/powerpoint/2010/main" val="1650197337"/>
              </p:ext>
            </p:extLst>
          </p:nvPr>
        </p:nvGraphicFramePr>
        <p:xfrm>
          <a:off x="0" y="1896110"/>
          <a:ext cx="6863080" cy="34010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76177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E7E32C-ED55-4545-AA1F-F3CBD55423C7}"/>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FBB4E23D-40B2-4FAA-83A5-605F2368DCD9}"/>
              </a:ext>
            </a:extLst>
          </p:cNvPr>
          <p:cNvSpPr>
            <a:spLocks noGrp="1"/>
          </p:cNvSpPr>
          <p:nvPr>
            <p:ph type="sldNum" sz="quarter" idx="4"/>
          </p:nvPr>
        </p:nvSpPr>
        <p:spPr/>
        <p:txBody>
          <a:bodyPr/>
          <a:lstStyle/>
          <a:p>
            <a:fld id="{407F7647-6CBB-4945-B48A-22BF8575EA14}" type="slidenum">
              <a:rPr lang="en-US" smtClean="0"/>
              <a:pPr/>
              <a:t>35</a:t>
            </a:fld>
            <a:endParaRPr lang="en-US"/>
          </a:p>
        </p:txBody>
      </p:sp>
      <p:sp>
        <p:nvSpPr>
          <p:cNvPr id="6" name="Title 5">
            <a:extLst>
              <a:ext uri="{FF2B5EF4-FFF2-40B4-BE49-F238E27FC236}">
                <a16:creationId xmlns:a16="http://schemas.microsoft.com/office/drawing/2014/main" id="{6DFDF4BA-720D-476D-9815-2A8F8D21EB9D}"/>
              </a:ext>
            </a:extLst>
          </p:cNvPr>
          <p:cNvSpPr>
            <a:spLocks noGrp="1"/>
          </p:cNvSpPr>
          <p:nvPr>
            <p:ph type="title"/>
          </p:nvPr>
        </p:nvSpPr>
        <p:spPr/>
        <p:txBody>
          <a:bodyPr/>
          <a:lstStyle/>
          <a:p>
            <a:r>
              <a:rPr lang="en-US">
                <a:latin typeface="Arial"/>
                <a:cs typeface="Arial"/>
              </a:rPr>
              <a:t>Aternity DEM-Q Performance</a:t>
            </a:r>
            <a:endParaRPr lang="en-US"/>
          </a:p>
        </p:txBody>
      </p:sp>
      <p:sp>
        <p:nvSpPr>
          <p:cNvPr id="5" name="TextBox 4">
            <a:extLst>
              <a:ext uri="{FF2B5EF4-FFF2-40B4-BE49-F238E27FC236}">
                <a16:creationId xmlns:a16="http://schemas.microsoft.com/office/drawing/2014/main" id="{077972E4-6C24-45B4-91DF-9DEB6C119B19}"/>
              </a:ext>
            </a:extLst>
          </p:cNvPr>
          <p:cNvSpPr txBox="1"/>
          <p:nvPr/>
        </p:nvSpPr>
        <p:spPr>
          <a:xfrm>
            <a:off x="7790688" y="2100072"/>
            <a:ext cx="41148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solidFill>
                  <a:schemeClr val="accent1"/>
                </a:solidFill>
                <a:latin typeface="Calibri" panose="020F0502020204030204" pitchFamily="34" charset="0"/>
              </a:rPr>
              <a:t>DEM-Q fell a bit(-0.8) due to bringing online older hardware that needed remediated for vulnerabilities(Which is currently at our record low, 12million).</a:t>
            </a:r>
            <a:br>
              <a:rPr lang="en-US" sz="1800" dirty="0">
                <a:solidFill>
                  <a:schemeClr val="accent1"/>
                </a:solidFill>
                <a:latin typeface="Calibri" panose="020F0502020204030204" pitchFamily="34" charset="0"/>
              </a:rPr>
            </a:br>
            <a:br>
              <a:rPr lang="en-US" sz="1800" dirty="0">
                <a:solidFill>
                  <a:schemeClr val="accent1"/>
                </a:solidFill>
                <a:latin typeface="Calibri" panose="020F0502020204030204" pitchFamily="34" charset="0"/>
              </a:rPr>
            </a:br>
            <a:r>
              <a:rPr lang="en-US" sz="1800" dirty="0">
                <a:solidFill>
                  <a:schemeClr val="accent1"/>
                </a:solidFill>
                <a:latin typeface="Calibri" panose="020F0502020204030204" pitchFamily="34" charset="0"/>
              </a:rPr>
              <a:t>Boot duration holds again at 102secs(77% better than industry).</a:t>
            </a:r>
            <a:br>
              <a:rPr lang="en-US" sz="1800" dirty="0">
                <a:solidFill>
                  <a:schemeClr val="accent1"/>
                </a:solidFill>
                <a:latin typeface="Calibri" panose="020F0502020204030204" pitchFamily="34" charset="0"/>
              </a:rPr>
            </a:br>
            <a:endParaRPr lang="en-US" sz="1800" dirty="0">
              <a:solidFill>
                <a:schemeClr val="accent1"/>
              </a:solidFill>
              <a:latin typeface="Calibri" panose="020F0502020204030204" pitchFamily="34" charset="0"/>
            </a:endParaRPr>
          </a:p>
          <a:p>
            <a:r>
              <a:rPr lang="en-US" sz="1800" dirty="0">
                <a:solidFill>
                  <a:schemeClr val="accent1"/>
                </a:solidFill>
                <a:latin typeface="Calibri" panose="020F0502020204030204" pitchFamily="34" charset="0"/>
              </a:rPr>
              <a:t>BSOD score came up to 86.1%(from 74.6% in April) primarily due to NextGen continuing removing older hardware from the environment. </a:t>
            </a:r>
          </a:p>
        </p:txBody>
      </p:sp>
      <p:sp>
        <p:nvSpPr>
          <p:cNvPr id="7" name="Oval 6">
            <a:extLst>
              <a:ext uri="{FF2B5EF4-FFF2-40B4-BE49-F238E27FC236}">
                <a16:creationId xmlns:a16="http://schemas.microsoft.com/office/drawing/2014/main" id="{09EB143C-CA92-C4E2-E5E1-4B31D04CB3A5}"/>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D67C737-F4C3-49EF-BD9D-C924FB064FE3}"/>
              </a:ext>
            </a:extLst>
          </p:cNvPr>
          <p:cNvPicPr>
            <a:picLocks noChangeAspect="1"/>
          </p:cNvPicPr>
          <p:nvPr/>
        </p:nvPicPr>
        <p:blipFill>
          <a:blip r:embed="rId2"/>
          <a:stretch>
            <a:fillRect/>
          </a:stretch>
        </p:blipFill>
        <p:spPr>
          <a:xfrm>
            <a:off x="237506" y="2100072"/>
            <a:ext cx="7428214" cy="3416320"/>
          </a:xfrm>
          <a:prstGeom prst="rect">
            <a:avLst/>
          </a:prstGeom>
        </p:spPr>
      </p:pic>
    </p:spTree>
    <p:extLst>
      <p:ext uri="{BB962C8B-B14F-4D97-AF65-F5344CB8AC3E}">
        <p14:creationId xmlns:p14="http://schemas.microsoft.com/office/powerpoint/2010/main" val="587595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005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D2BA4-60DD-4C70-9CA3-2C7148D70811}"/>
              </a:ext>
            </a:extLst>
          </p:cNvPr>
          <p:cNvSpPr>
            <a:spLocks noGrp="1"/>
          </p:cNvSpPr>
          <p:nvPr>
            <p:ph type="title"/>
          </p:nvPr>
        </p:nvSpPr>
        <p:spPr/>
        <p:txBody>
          <a:bodyPr/>
          <a:lstStyle/>
          <a:p>
            <a:r>
              <a:rPr lang="en-US"/>
              <a:t>Incident Management</a:t>
            </a:r>
          </a:p>
        </p:txBody>
      </p:sp>
      <p:sp>
        <p:nvSpPr>
          <p:cNvPr id="3" name="Slide Number Placeholder 2">
            <a:extLst>
              <a:ext uri="{FF2B5EF4-FFF2-40B4-BE49-F238E27FC236}">
                <a16:creationId xmlns:a16="http://schemas.microsoft.com/office/drawing/2014/main" id="{1D40BDF5-1B2E-42DB-A36B-09E1372E4F38}"/>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4</a:t>
            </a:fld>
            <a:endParaRPr lang="en-US"/>
          </a:p>
        </p:txBody>
      </p:sp>
    </p:spTree>
    <p:extLst>
      <p:ext uri="{BB962C8B-B14F-4D97-AF65-F5344CB8AC3E}">
        <p14:creationId xmlns:p14="http://schemas.microsoft.com/office/powerpoint/2010/main" val="405335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5</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17" name="Chart 16">
            <a:extLst>
              <a:ext uri="{FF2B5EF4-FFF2-40B4-BE49-F238E27FC236}">
                <a16:creationId xmlns:a16="http://schemas.microsoft.com/office/drawing/2014/main" id="{D0422A1A-1723-4AEA-8957-B654D58F82F1}"/>
              </a:ext>
            </a:extLst>
          </p:cNvPr>
          <p:cNvGraphicFramePr/>
          <p:nvPr>
            <p:extLst>
              <p:ext uri="{D42A27DB-BD31-4B8C-83A1-F6EECF244321}">
                <p14:modId xmlns:p14="http://schemas.microsoft.com/office/powerpoint/2010/main" val="1090689810"/>
              </p:ext>
            </p:extLst>
          </p:nvPr>
        </p:nvGraphicFramePr>
        <p:xfrm>
          <a:off x="55138" y="1283342"/>
          <a:ext cx="6039338" cy="280076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C40779DA-F183-431D-89FA-B8B4573A8884}"/>
              </a:ext>
            </a:extLst>
          </p:cNvPr>
          <p:cNvSpPr txBox="1"/>
          <p:nvPr/>
        </p:nvSpPr>
        <p:spPr>
          <a:xfrm>
            <a:off x="6512716" y="1383961"/>
            <a:ext cx="5624146" cy="477053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a:t>
            </a:r>
            <a:r>
              <a:rPr lang="en-US" sz="1600" dirty="0">
                <a:solidFill>
                  <a:srgbClr val="7030A0"/>
                </a:solidFill>
                <a:latin typeface="Arial" panose="020B0604020202020204" pitchFamily="34" charset="0"/>
                <a:cs typeface="Arial" panose="020B0604020202020204" pitchFamily="34" charset="0"/>
              </a:rPr>
              <a:t> </a:t>
            </a:r>
          </a:p>
          <a:p>
            <a:r>
              <a:rPr lang="en-US" sz="1600" dirty="0">
                <a:solidFill>
                  <a:srgbClr val="7030A0"/>
                </a:solidFill>
                <a:latin typeface="Arial" panose="020B0604020202020204" pitchFamily="34" charset="0"/>
                <a:cs typeface="Arial" panose="020B0604020202020204" pitchFamily="34" charset="0"/>
              </a:rPr>
              <a:t>3,326 incidents were opened during the month, across all groups within SNOW. 23.9% were emails showing a slight increase from February to March.</a:t>
            </a:r>
          </a:p>
          <a:p>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Phone: 2438</a:t>
            </a: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Email: 795</a:t>
            </a: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Self-Service: 58</a:t>
            </a: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Walk-in: 35</a:t>
            </a: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First contact resolution rose in March to 86.92% (as opposed to 85.08% in February). </a:t>
            </a: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EC79EF8C-5C60-4F13-B65D-E3459647ECF4}"/>
              </a:ext>
            </a:extLst>
          </p:cNvPr>
          <p:cNvGraphicFramePr/>
          <p:nvPr>
            <p:extLst>
              <p:ext uri="{D42A27DB-BD31-4B8C-83A1-F6EECF244321}">
                <p14:modId xmlns:p14="http://schemas.microsoft.com/office/powerpoint/2010/main" val="4134869838"/>
              </p:ext>
            </p:extLst>
          </p:nvPr>
        </p:nvGraphicFramePr>
        <p:xfrm>
          <a:off x="55138" y="4172290"/>
          <a:ext cx="6039338" cy="2365352"/>
        </p:xfrm>
        <a:graphic>
          <a:graphicData uri="http://schemas.openxmlformats.org/drawingml/2006/chart">
            <c:chart xmlns:c="http://schemas.openxmlformats.org/drawingml/2006/chart" xmlns:r="http://schemas.openxmlformats.org/officeDocument/2006/relationships" r:id="rId4"/>
          </a:graphicData>
        </a:graphic>
      </p:graphicFrame>
      <p:sp>
        <p:nvSpPr>
          <p:cNvPr id="8" name="Oval 7">
            <a:extLst>
              <a:ext uri="{FF2B5EF4-FFF2-40B4-BE49-F238E27FC236}">
                <a16:creationId xmlns:a16="http://schemas.microsoft.com/office/drawing/2014/main" id="{97271EF1-119A-7FE3-10EB-9FB791CDB32C}"/>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127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6</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47537"/>
            <a:ext cx="12191999" cy="378565"/>
          </a:xfrm>
          <a:prstGeom prst="rect">
            <a:avLst/>
          </a:prstGeom>
          <a:noFill/>
        </p:spPr>
        <p:txBody>
          <a:bodyPr wrap="square" rtlCol="0">
            <a:spAutoFit/>
          </a:bodyPr>
          <a:lstStyle/>
          <a:p>
            <a:r>
              <a:rPr lang="en-US" sz="1860">
                <a:solidFill>
                  <a:srgbClr val="7030A0"/>
                </a:solidFill>
              </a:rPr>
              <a:t>Incidents Opened by Week</a:t>
            </a:r>
          </a:p>
        </p:txBody>
      </p:sp>
      <p:sp>
        <p:nvSpPr>
          <p:cNvPr id="11" name="TextBox 10">
            <a:extLst>
              <a:ext uri="{FF2B5EF4-FFF2-40B4-BE49-F238E27FC236}">
                <a16:creationId xmlns:a16="http://schemas.microsoft.com/office/drawing/2014/main" id="{4C9E97A7-8CF9-4121-BD5C-C518FC9BBDEC}"/>
              </a:ext>
            </a:extLst>
          </p:cNvPr>
          <p:cNvSpPr txBox="1"/>
          <p:nvPr/>
        </p:nvSpPr>
        <p:spPr>
          <a:xfrm>
            <a:off x="-1" y="4046315"/>
            <a:ext cx="12191999" cy="378565"/>
          </a:xfrm>
          <a:prstGeom prst="rect">
            <a:avLst/>
          </a:prstGeom>
          <a:noFill/>
        </p:spPr>
        <p:txBody>
          <a:bodyPr wrap="square" rtlCol="0">
            <a:spAutoFit/>
          </a:bodyPr>
          <a:lstStyle/>
          <a:p>
            <a:r>
              <a:rPr lang="en-US" sz="1860">
                <a:solidFill>
                  <a:srgbClr val="7030A0"/>
                </a:solidFill>
              </a:rPr>
              <a:t>Percentage of incidents resolved; same day opened. </a:t>
            </a:r>
          </a:p>
        </p:txBody>
      </p:sp>
      <p:sp>
        <p:nvSpPr>
          <p:cNvPr id="7" name="TextBox 6">
            <a:extLst>
              <a:ext uri="{FF2B5EF4-FFF2-40B4-BE49-F238E27FC236}">
                <a16:creationId xmlns:a16="http://schemas.microsoft.com/office/drawing/2014/main" id="{FE7EE410-2640-4E5A-B961-2D0C05BB533F}"/>
              </a:ext>
            </a:extLst>
          </p:cNvPr>
          <p:cNvSpPr txBox="1"/>
          <p:nvPr/>
        </p:nvSpPr>
        <p:spPr>
          <a:xfrm>
            <a:off x="7866345" y="1785168"/>
            <a:ext cx="4205494"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Incidents opened by week trended upward throughout the month.</a:t>
            </a:r>
          </a:p>
          <a:p>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 percentage of incidents resolved the same day that they were opened continued to trend upward in March. </a:t>
            </a:r>
          </a:p>
          <a:p>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p:txBody>
      </p:sp>
      <p:pic>
        <p:nvPicPr>
          <p:cNvPr id="6" name="Picture 5" descr="Chart, line chart&#10;&#10;Description automatically generated">
            <a:extLst>
              <a:ext uri="{FF2B5EF4-FFF2-40B4-BE49-F238E27FC236}">
                <a16:creationId xmlns:a16="http://schemas.microsoft.com/office/drawing/2014/main" id="{36605E09-5DFA-4F4F-BF48-BBF043205993}"/>
              </a:ext>
            </a:extLst>
          </p:cNvPr>
          <p:cNvPicPr>
            <a:picLocks noChangeAspect="1"/>
          </p:cNvPicPr>
          <p:nvPr/>
        </p:nvPicPr>
        <p:blipFill>
          <a:blip r:embed="rId3"/>
          <a:stretch>
            <a:fillRect/>
          </a:stretch>
        </p:blipFill>
        <p:spPr>
          <a:xfrm>
            <a:off x="-2" y="1902268"/>
            <a:ext cx="7699112" cy="1967881"/>
          </a:xfrm>
          <a:prstGeom prst="rect">
            <a:avLst/>
          </a:prstGeom>
        </p:spPr>
      </p:pic>
      <p:pic>
        <p:nvPicPr>
          <p:cNvPr id="13" name="Picture 12" descr="Chart, line chart&#10;&#10;Description automatically generated">
            <a:extLst>
              <a:ext uri="{FF2B5EF4-FFF2-40B4-BE49-F238E27FC236}">
                <a16:creationId xmlns:a16="http://schemas.microsoft.com/office/drawing/2014/main" id="{B5D84B73-414D-4A3C-B8B5-7E15517B3805}"/>
              </a:ext>
            </a:extLst>
          </p:cNvPr>
          <p:cNvPicPr>
            <a:picLocks noChangeAspect="1"/>
          </p:cNvPicPr>
          <p:nvPr/>
        </p:nvPicPr>
        <p:blipFill>
          <a:blip r:embed="rId4"/>
          <a:stretch>
            <a:fillRect/>
          </a:stretch>
        </p:blipFill>
        <p:spPr>
          <a:xfrm>
            <a:off x="-1" y="4624836"/>
            <a:ext cx="7699111" cy="1967880"/>
          </a:xfrm>
          <a:prstGeom prst="rect">
            <a:avLst/>
          </a:prstGeom>
        </p:spPr>
      </p:pic>
      <p:sp>
        <p:nvSpPr>
          <p:cNvPr id="10" name="Oval 9">
            <a:extLst>
              <a:ext uri="{FF2B5EF4-FFF2-40B4-BE49-F238E27FC236}">
                <a16:creationId xmlns:a16="http://schemas.microsoft.com/office/drawing/2014/main" id="{6D70B8F1-66E6-E6B9-5570-7D18D267B2E0}"/>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658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0AE14C-031C-495C-B643-CAD3BB053782}"/>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4731DB1-8F0E-4F7B-82AD-550F9CD8E90E}"/>
              </a:ext>
            </a:extLst>
          </p:cNvPr>
          <p:cNvSpPr>
            <a:spLocks noGrp="1"/>
          </p:cNvSpPr>
          <p:nvPr>
            <p:ph type="sldNum" sz="quarter" idx="4"/>
          </p:nvPr>
        </p:nvSpPr>
        <p:spPr/>
        <p:txBody>
          <a:bodyPr/>
          <a:lstStyle/>
          <a:p>
            <a:fld id="{407F7647-6CBB-4945-B48A-22BF8575EA14}" type="slidenum">
              <a:rPr lang="en-US" smtClean="0"/>
              <a:pPr/>
              <a:t>7</a:t>
            </a:fld>
            <a:endParaRPr lang="en-US"/>
          </a:p>
        </p:txBody>
      </p:sp>
      <p:sp>
        <p:nvSpPr>
          <p:cNvPr id="11" name="Title 3">
            <a:extLst>
              <a:ext uri="{FF2B5EF4-FFF2-40B4-BE49-F238E27FC236}">
                <a16:creationId xmlns:a16="http://schemas.microsoft.com/office/drawing/2014/main" id="{32F48467-7A62-41C0-A1E7-3811EC513CC9}"/>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2" name="TextBox 11">
            <a:extLst>
              <a:ext uri="{FF2B5EF4-FFF2-40B4-BE49-F238E27FC236}">
                <a16:creationId xmlns:a16="http://schemas.microsoft.com/office/drawing/2014/main" id="{51013045-3E88-4BA4-A7CC-7C45C7A49A34}"/>
              </a:ext>
            </a:extLst>
          </p:cNvPr>
          <p:cNvSpPr txBox="1"/>
          <p:nvPr/>
        </p:nvSpPr>
        <p:spPr>
          <a:xfrm>
            <a:off x="0" y="1514079"/>
            <a:ext cx="12192000" cy="378565"/>
          </a:xfrm>
          <a:prstGeom prst="rect">
            <a:avLst/>
          </a:prstGeom>
          <a:noFill/>
        </p:spPr>
        <p:txBody>
          <a:bodyPr wrap="square" rtlCol="0">
            <a:spAutoFit/>
          </a:bodyPr>
          <a:lstStyle/>
          <a:p>
            <a:r>
              <a:rPr lang="en-US" sz="1860">
                <a:solidFill>
                  <a:srgbClr val="7030A0"/>
                </a:solidFill>
              </a:rPr>
              <a:t>Open Incident Backlog Growth</a:t>
            </a:r>
          </a:p>
        </p:txBody>
      </p:sp>
      <p:sp>
        <p:nvSpPr>
          <p:cNvPr id="8" name="TextBox 7">
            <a:extLst>
              <a:ext uri="{FF2B5EF4-FFF2-40B4-BE49-F238E27FC236}">
                <a16:creationId xmlns:a16="http://schemas.microsoft.com/office/drawing/2014/main" id="{4FFF96BF-F627-42C7-9D70-8302753FFFC9}"/>
              </a:ext>
            </a:extLst>
          </p:cNvPr>
          <p:cNvSpPr txBox="1"/>
          <p:nvPr/>
        </p:nvSpPr>
        <p:spPr>
          <a:xfrm>
            <a:off x="321906" y="5506232"/>
            <a:ext cx="11386039"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Backlog growth across all teams trended downward in March.</a:t>
            </a:r>
            <a:r>
              <a:rPr lang="en-US" sz="1600" dirty="0">
                <a:solidFill>
                  <a:srgbClr val="7030A0"/>
                </a:solidFill>
                <a:highlight>
                  <a:srgbClr val="FFFF00"/>
                </a:highlight>
                <a:latin typeface="Arial" panose="020B0604020202020204" pitchFamily="34" charset="0"/>
                <a:cs typeface="Arial" panose="020B0604020202020204" pitchFamily="34" charset="0"/>
              </a:rPr>
              <a:t> </a:t>
            </a:r>
          </a:p>
        </p:txBody>
      </p:sp>
      <p:pic>
        <p:nvPicPr>
          <p:cNvPr id="5" name="Picture 4" descr="Chart, waterfall chart&#10;&#10;Description automatically generated">
            <a:extLst>
              <a:ext uri="{FF2B5EF4-FFF2-40B4-BE49-F238E27FC236}">
                <a16:creationId xmlns:a16="http://schemas.microsoft.com/office/drawing/2014/main" id="{0E71918E-DB84-4DC9-8B88-63E9248BC09D}"/>
              </a:ext>
            </a:extLst>
          </p:cNvPr>
          <p:cNvPicPr>
            <a:picLocks noChangeAspect="1"/>
          </p:cNvPicPr>
          <p:nvPr/>
        </p:nvPicPr>
        <p:blipFill>
          <a:blip r:embed="rId3"/>
          <a:stretch>
            <a:fillRect/>
          </a:stretch>
        </p:blipFill>
        <p:spPr>
          <a:xfrm>
            <a:off x="0" y="1962913"/>
            <a:ext cx="12192000" cy="3473049"/>
          </a:xfrm>
          <a:prstGeom prst="rect">
            <a:avLst/>
          </a:prstGeom>
        </p:spPr>
      </p:pic>
      <p:sp>
        <p:nvSpPr>
          <p:cNvPr id="9" name="Oval 8">
            <a:extLst>
              <a:ext uri="{FF2B5EF4-FFF2-40B4-BE49-F238E27FC236}">
                <a16:creationId xmlns:a16="http://schemas.microsoft.com/office/drawing/2014/main" id="{E6E9F558-BE86-006C-979F-58EE48FD658E}"/>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503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8</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47537"/>
            <a:ext cx="12191999" cy="378565"/>
          </a:xfrm>
          <a:prstGeom prst="rect">
            <a:avLst/>
          </a:prstGeom>
          <a:noFill/>
        </p:spPr>
        <p:txBody>
          <a:bodyPr wrap="square" rtlCol="0">
            <a:spAutoFit/>
          </a:bodyPr>
          <a:lstStyle/>
          <a:p>
            <a:r>
              <a:rPr lang="en-US" sz="1860">
                <a:solidFill>
                  <a:srgbClr val="7030A0"/>
                </a:solidFill>
              </a:rPr>
              <a:t>Average Age of Open Incidents</a:t>
            </a:r>
          </a:p>
        </p:txBody>
      </p:sp>
      <p:sp>
        <p:nvSpPr>
          <p:cNvPr id="7" name="TextBox 6">
            <a:extLst>
              <a:ext uri="{FF2B5EF4-FFF2-40B4-BE49-F238E27FC236}">
                <a16:creationId xmlns:a16="http://schemas.microsoft.com/office/drawing/2014/main" id="{FE7EE410-2640-4E5A-B961-2D0C05BB533F}"/>
              </a:ext>
            </a:extLst>
          </p:cNvPr>
          <p:cNvSpPr txBox="1"/>
          <p:nvPr/>
        </p:nvSpPr>
        <p:spPr>
          <a:xfrm>
            <a:off x="684276" y="5341186"/>
            <a:ext cx="10818876"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In March, the average age of open incidents rose.</a:t>
            </a:r>
          </a:p>
        </p:txBody>
      </p:sp>
      <p:pic>
        <p:nvPicPr>
          <p:cNvPr id="10" name="Picture 9" descr="Chart, line chart&#10;&#10;Description automatically generated">
            <a:extLst>
              <a:ext uri="{FF2B5EF4-FFF2-40B4-BE49-F238E27FC236}">
                <a16:creationId xmlns:a16="http://schemas.microsoft.com/office/drawing/2014/main" id="{C45037BB-6152-4431-BD86-781F5AB5D2CC}"/>
              </a:ext>
            </a:extLst>
          </p:cNvPr>
          <p:cNvPicPr>
            <a:picLocks noChangeAspect="1"/>
          </p:cNvPicPr>
          <p:nvPr/>
        </p:nvPicPr>
        <p:blipFill>
          <a:blip r:embed="rId3"/>
          <a:stretch>
            <a:fillRect/>
          </a:stretch>
        </p:blipFill>
        <p:spPr>
          <a:xfrm>
            <a:off x="-2286" y="1878478"/>
            <a:ext cx="12192000" cy="3352481"/>
          </a:xfrm>
          <a:prstGeom prst="rect">
            <a:avLst/>
          </a:prstGeom>
        </p:spPr>
      </p:pic>
      <p:sp>
        <p:nvSpPr>
          <p:cNvPr id="8" name="Oval 7">
            <a:extLst>
              <a:ext uri="{FF2B5EF4-FFF2-40B4-BE49-F238E27FC236}">
                <a16:creationId xmlns:a16="http://schemas.microsoft.com/office/drawing/2014/main" id="{4C04DE0F-5EB4-6CA7-4865-BCBF9EAB1303}"/>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6486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85CAC0-AF8E-4065-9D0E-F4C9CA829998}"/>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0D077938-94BD-47FC-8081-11FCE984B42B}"/>
              </a:ext>
            </a:extLst>
          </p:cNvPr>
          <p:cNvSpPr>
            <a:spLocks noGrp="1"/>
          </p:cNvSpPr>
          <p:nvPr>
            <p:ph type="sldNum" sz="quarter" idx="4"/>
          </p:nvPr>
        </p:nvSpPr>
        <p:spPr/>
        <p:txBody>
          <a:bodyPr/>
          <a:lstStyle/>
          <a:p>
            <a:fld id="{407F7647-6CBB-4945-B48A-22BF8575EA14}" type="slidenum">
              <a:rPr lang="en-US" smtClean="0"/>
              <a:pPr/>
              <a:t>9</a:t>
            </a:fld>
            <a:endParaRPr lang="en-US"/>
          </a:p>
        </p:txBody>
      </p:sp>
      <p:sp>
        <p:nvSpPr>
          <p:cNvPr id="9" name="TextBox 8">
            <a:extLst>
              <a:ext uri="{FF2B5EF4-FFF2-40B4-BE49-F238E27FC236}">
                <a16:creationId xmlns:a16="http://schemas.microsoft.com/office/drawing/2014/main" id="{F57FFC0A-E3F0-4D84-A449-FA37792AF326}"/>
              </a:ext>
            </a:extLst>
          </p:cNvPr>
          <p:cNvSpPr txBox="1"/>
          <p:nvPr/>
        </p:nvSpPr>
        <p:spPr>
          <a:xfrm>
            <a:off x="0" y="1514079"/>
            <a:ext cx="12192000" cy="378565"/>
          </a:xfrm>
          <a:prstGeom prst="rect">
            <a:avLst/>
          </a:prstGeom>
          <a:noFill/>
        </p:spPr>
        <p:txBody>
          <a:bodyPr wrap="square" lIns="91440" tIns="45720" rIns="91440" bIns="45720" rtlCol="0" anchor="t">
            <a:spAutoFit/>
          </a:bodyPr>
          <a:lstStyle/>
          <a:p>
            <a:r>
              <a:rPr lang="en-US" sz="1850">
                <a:solidFill>
                  <a:srgbClr val="7030A0"/>
                </a:solidFill>
              </a:rPr>
              <a:t>Average Age of Open Incidents by Assignment Group - as of the last day of the month</a:t>
            </a:r>
            <a:endParaRPr lang="en-US" sz="1860">
              <a:solidFill>
                <a:srgbClr val="7030A0"/>
              </a:solidFill>
              <a:cs typeface="Calibri" panose="020F0502020204030204"/>
            </a:endParaRPr>
          </a:p>
        </p:txBody>
      </p:sp>
      <p:sp>
        <p:nvSpPr>
          <p:cNvPr id="10" name="Title 3">
            <a:extLst>
              <a:ext uri="{FF2B5EF4-FFF2-40B4-BE49-F238E27FC236}">
                <a16:creationId xmlns:a16="http://schemas.microsoft.com/office/drawing/2014/main" id="{CA0BFE7E-2ECD-4986-BEA7-50D8AC475A55}"/>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pic>
        <p:nvPicPr>
          <p:cNvPr id="5" name="Picture 4" descr="Chart, bar chart&#10;&#10;Description automatically generated">
            <a:extLst>
              <a:ext uri="{FF2B5EF4-FFF2-40B4-BE49-F238E27FC236}">
                <a16:creationId xmlns:a16="http://schemas.microsoft.com/office/drawing/2014/main" id="{C42A30B8-4763-133F-5952-11A7DBAA23D0}"/>
              </a:ext>
            </a:extLst>
          </p:cNvPr>
          <p:cNvPicPr>
            <a:picLocks noChangeAspect="1"/>
          </p:cNvPicPr>
          <p:nvPr/>
        </p:nvPicPr>
        <p:blipFill>
          <a:blip r:embed="rId2"/>
          <a:stretch>
            <a:fillRect/>
          </a:stretch>
        </p:blipFill>
        <p:spPr>
          <a:xfrm>
            <a:off x="511383" y="2346617"/>
            <a:ext cx="11169233" cy="3553221"/>
          </a:xfrm>
          <a:prstGeom prst="rect">
            <a:avLst/>
          </a:prstGeom>
        </p:spPr>
      </p:pic>
    </p:spTree>
    <p:extLst>
      <p:ext uri="{BB962C8B-B14F-4D97-AF65-F5344CB8AC3E}">
        <p14:creationId xmlns:p14="http://schemas.microsoft.com/office/powerpoint/2010/main" val="4203422222"/>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4546A"/>
      </a:dk2>
      <a:lt2>
        <a:srgbClr val="E7E6E6"/>
      </a:lt2>
      <a:accent1>
        <a:srgbClr val="3B1365"/>
      </a:accent1>
      <a:accent2>
        <a:srgbClr val="FF5750"/>
      </a:accent2>
      <a:accent3>
        <a:srgbClr val="91D2F2"/>
      </a:accent3>
      <a:accent4>
        <a:srgbClr val="00A87E"/>
      </a:accent4>
      <a:accent5>
        <a:srgbClr val="BC3D95"/>
      </a:accent5>
      <a:accent6>
        <a:srgbClr val="FDF385"/>
      </a:accent6>
      <a:hlink>
        <a:srgbClr val="3B1264"/>
      </a:hlink>
      <a:folHlink>
        <a:srgbClr val="3B126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L_PPT_Short_V1_20200113.pptx  -  Read-Only" id="{48D00568-7052-4F53-AB33-9D3848305AA0}" vid="{2109B9BA-1E9D-414D-9B7E-3A0BDFCE5A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JL_PPT_Short_V1_20200113</Template>
  <TotalTime>10023</TotalTime>
  <Words>2851</Words>
  <Application>Microsoft Office PowerPoint</Application>
  <PresentationFormat>Widescreen</PresentationFormat>
  <Paragraphs>407</Paragraphs>
  <Slides>36</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Endpoints Operations</vt:lpstr>
      <vt:lpstr>Executive Summary</vt:lpstr>
      <vt:lpstr>PowerPoint Presentation</vt:lpstr>
      <vt:lpstr>Incident Management</vt:lpstr>
      <vt:lpstr>Incident Statistics </vt:lpstr>
      <vt:lpstr>Incident Statistics </vt:lpstr>
      <vt:lpstr>Incident Statistics </vt:lpstr>
      <vt:lpstr>Incident Statistics </vt:lpstr>
      <vt:lpstr>Incident Statistics </vt:lpstr>
      <vt:lpstr>Incident Statistics </vt:lpstr>
      <vt:lpstr>Incident Statistics </vt:lpstr>
      <vt:lpstr>Incident Statistics </vt:lpstr>
      <vt:lpstr>Incident Statistics </vt:lpstr>
      <vt:lpstr>2022 SLA Goals &amp; Actuals</vt:lpstr>
      <vt:lpstr>PowerPoint Presentation</vt:lpstr>
      <vt:lpstr>Service Desk</vt:lpstr>
      <vt:lpstr>Year over Year Quarterly Results</vt:lpstr>
      <vt:lpstr>Key Call Statistics </vt:lpstr>
      <vt:lpstr>Key Call Statistics </vt:lpstr>
      <vt:lpstr>Key Call Statistics </vt:lpstr>
      <vt:lpstr>Incident Statistics </vt:lpstr>
      <vt:lpstr>Incident Statistics </vt:lpstr>
      <vt:lpstr>2021 Service Desk SLA Statistics</vt:lpstr>
      <vt:lpstr>Knowledge Statistics </vt:lpstr>
      <vt:lpstr>Update &amp; Reminder Highlights </vt:lpstr>
      <vt:lpstr>Initiatives, Areas of Improvement, &amp; Feedback</vt:lpstr>
      <vt:lpstr> Technology Operations </vt:lpstr>
      <vt:lpstr>Escalation Status </vt:lpstr>
      <vt:lpstr>Escalation Baselines </vt:lpstr>
      <vt:lpstr>Escalation Statistics </vt:lpstr>
      <vt:lpstr>Endpoint Engineering</vt:lpstr>
      <vt:lpstr>Endpoint Analytics</vt:lpstr>
      <vt:lpstr>Endpoint Model Inventory </vt:lpstr>
      <vt:lpstr>Endpoint Model Performance </vt:lpstr>
      <vt:lpstr>Aternity DEM-Q Performance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JL IT Risk &amp; Security TVA Report</dc:title>
  <dc:creator>Noble, Keith (IT)</dc:creator>
  <cp:lastModifiedBy>Doss, Randy R. (IT)</cp:lastModifiedBy>
  <cp:revision>42</cp:revision>
  <dcterms:created xsi:type="dcterms:W3CDTF">2021-04-29T18:29:43Z</dcterms:created>
  <dcterms:modified xsi:type="dcterms:W3CDTF">2022-06-13T15:01:22Z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48b226d-6b88-4ce3-8eaa-79f3faccaf85_Enabled">
    <vt:lpwstr>true</vt:lpwstr>
  </property>
  <property fmtid="{D5CDD505-2E9C-101B-9397-08002B2CF9AE}" pid="3" name="MSIP_Label_348b226d-6b88-4ce3-8eaa-79f3faccaf85_SetDate">
    <vt:lpwstr>2021-04-29T18:29:43Z</vt:lpwstr>
  </property>
  <property fmtid="{D5CDD505-2E9C-101B-9397-08002B2CF9AE}" pid="4" name="MSIP_Label_348b226d-6b88-4ce3-8eaa-79f3faccaf85_Method">
    <vt:lpwstr>Standard</vt:lpwstr>
  </property>
  <property fmtid="{D5CDD505-2E9C-101B-9397-08002B2CF9AE}" pid="5" name="MSIP_Label_348b226d-6b88-4ce3-8eaa-79f3faccaf85_Name">
    <vt:lpwstr>348b226d-6b88-4ce3-8eaa-79f3faccaf85</vt:lpwstr>
  </property>
  <property fmtid="{D5CDD505-2E9C-101B-9397-08002B2CF9AE}" pid="6" name="MSIP_Label_348b226d-6b88-4ce3-8eaa-79f3faccaf85_SiteId">
    <vt:lpwstr>6ab77482-4dda-43b3-9e50-82db3e426c2c</vt:lpwstr>
  </property>
  <property fmtid="{D5CDD505-2E9C-101B-9397-08002B2CF9AE}" pid="7" name="MSIP_Label_348b226d-6b88-4ce3-8eaa-79f3faccaf85_ActionId">
    <vt:lpwstr>2d8f1f87-5cf1-4f44-9c7c-91a170a2c201</vt:lpwstr>
  </property>
  <property fmtid="{D5CDD505-2E9C-101B-9397-08002B2CF9AE}" pid="8" name="MSIP_Label_348b226d-6b88-4ce3-8eaa-79f3faccaf85_ContentBits">
    <vt:lpwstr>0</vt:lpwstr>
  </property>
</Properties>
</file>