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438" r:id="rId2"/>
    <p:sldId id="1528" r:id="rId3"/>
    <p:sldId id="1464" r:id="rId4"/>
    <p:sldId id="1537" r:id="rId5"/>
    <p:sldId id="1497" r:id="rId6"/>
    <p:sldId id="1514" r:id="rId7"/>
    <p:sldId id="1519" r:id="rId8"/>
    <p:sldId id="1526" r:id="rId9"/>
    <p:sldId id="1520" r:id="rId10"/>
    <p:sldId id="1521" r:id="rId11"/>
    <p:sldId id="1511" r:id="rId12"/>
    <p:sldId id="1522" r:id="rId13"/>
    <p:sldId id="1523" r:id="rId14"/>
    <p:sldId id="1525" r:id="rId15"/>
    <p:sldId id="1532" r:id="rId16"/>
    <p:sldId id="1502" r:id="rId17"/>
    <p:sldId id="1518" r:id="rId18"/>
    <p:sldId id="1466" r:id="rId19"/>
    <p:sldId id="1495" r:id="rId20"/>
    <p:sldId id="1496" r:id="rId21"/>
    <p:sldId id="1534" r:id="rId22"/>
    <p:sldId id="1527" r:id="rId23"/>
    <p:sldId id="1535" r:id="rId24"/>
    <p:sldId id="1499" r:id="rId25"/>
    <p:sldId id="1536" r:id="rId26"/>
    <p:sldId id="1500" r:id="rId27"/>
    <p:sldId id="1530" r:id="rId28"/>
    <p:sldId id="1503" r:id="rId29"/>
    <p:sldId id="1540" r:id="rId30"/>
    <p:sldId id="1549" r:id="rId31"/>
    <p:sldId id="1501" r:id="rId32"/>
    <p:sldId id="1542" r:id="rId33"/>
    <p:sldId id="1548" r:id="rId34"/>
    <p:sldId id="1547" r:id="rId35"/>
    <p:sldId id="1546"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BA2C5-EB08-C9C3-4AC9-A02BE608BECF}" v="192" dt="2022-08-08T22:38:53.608"/>
    <p1510:client id="{3FA36516-6F36-49BF-968E-50FB33328F64}" v="8" dt="2022-08-09T15:10:18.147"/>
    <p1510:client id="{F5A10655-3037-4968-AB29-060A01EC0959}" v="109" dt="2022-08-08T21:26:11.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8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y Doss" userId="c0219d6d-cb86-482b-ae89-bc001c521ac1" providerId="ADAL" clId="{3FA36516-6F36-49BF-968E-50FB33328F64}"/>
    <pc:docChg chg="undo custSel modSld">
      <pc:chgData name="Randy Doss" userId="c0219d6d-cb86-482b-ae89-bc001c521ac1" providerId="ADAL" clId="{3FA36516-6F36-49BF-968E-50FB33328F64}" dt="2022-08-09T15:10:18.145" v="1646"/>
      <pc:docMkLst>
        <pc:docMk/>
      </pc:docMkLst>
      <pc:sldChg chg="addSp delSp modSp mod">
        <pc:chgData name="Randy Doss" userId="c0219d6d-cb86-482b-ae89-bc001c521ac1" providerId="ADAL" clId="{3FA36516-6F36-49BF-968E-50FB33328F64}" dt="2022-08-09T13:50:28.567" v="539" actId="20577"/>
        <pc:sldMkLst>
          <pc:docMk/>
          <pc:sldMk cId="899223553" sldId="1542"/>
        </pc:sldMkLst>
        <pc:spChg chg="mod">
          <ac:chgData name="Randy Doss" userId="c0219d6d-cb86-482b-ae89-bc001c521ac1" providerId="ADAL" clId="{3FA36516-6F36-49BF-968E-50FB33328F64}" dt="2022-08-09T13:50:28.567" v="539" actId="20577"/>
          <ac:spMkLst>
            <pc:docMk/>
            <pc:sldMk cId="899223553" sldId="1542"/>
            <ac:spMk id="10" creationId="{B994EDEB-F2BE-4DD3-993C-52E72FA14CC4}"/>
          </ac:spMkLst>
        </pc:spChg>
        <pc:graphicFrameChg chg="add mod">
          <ac:chgData name="Randy Doss" userId="c0219d6d-cb86-482b-ae89-bc001c521ac1" providerId="ADAL" clId="{3FA36516-6F36-49BF-968E-50FB33328F64}" dt="2022-08-09T13:42:51.750" v="4" actId="14100"/>
          <ac:graphicFrameMkLst>
            <pc:docMk/>
            <pc:sldMk cId="899223553" sldId="1542"/>
            <ac:graphicFrameMk id="8" creationId="{44DBD762-D7D0-4DF9-9DA3-47C6DF962E24}"/>
          </ac:graphicFrameMkLst>
        </pc:graphicFrameChg>
        <pc:picChg chg="del">
          <ac:chgData name="Randy Doss" userId="c0219d6d-cb86-482b-ae89-bc001c521ac1" providerId="ADAL" clId="{3FA36516-6F36-49BF-968E-50FB33328F64}" dt="2022-08-09T13:42:43.172" v="0" actId="478"/>
          <ac:picMkLst>
            <pc:docMk/>
            <pc:sldMk cId="899223553" sldId="1542"/>
            <ac:picMk id="5" creationId="{B4581FEA-8109-2B32-D326-B5673AC4C578}"/>
          </ac:picMkLst>
        </pc:picChg>
      </pc:sldChg>
      <pc:sldChg chg="modSp mod">
        <pc:chgData name="Randy Doss" userId="c0219d6d-cb86-482b-ae89-bc001c521ac1" providerId="ADAL" clId="{3FA36516-6F36-49BF-968E-50FB33328F64}" dt="2022-08-09T14:26:37.693" v="1645" actId="1076"/>
        <pc:sldMkLst>
          <pc:docMk/>
          <pc:sldMk cId="587595109" sldId="1546"/>
        </pc:sldMkLst>
        <pc:spChg chg="mod">
          <ac:chgData name="Randy Doss" userId="c0219d6d-cb86-482b-ae89-bc001c521ac1" providerId="ADAL" clId="{3FA36516-6F36-49BF-968E-50FB33328F64}" dt="2022-08-09T14:26:28.122" v="1644" actId="1076"/>
          <ac:spMkLst>
            <pc:docMk/>
            <pc:sldMk cId="587595109" sldId="1546"/>
            <ac:spMk id="5" creationId="{077972E4-6C24-45B4-91DF-9DEB6C119B19}"/>
          </ac:spMkLst>
        </pc:spChg>
        <pc:picChg chg="mod">
          <ac:chgData name="Randy Doss" userId="c0219d6d-cb86-482b-ae89-bc001c521ac1" providerId="ADAL" clId="{3FA36516-6F36-49BF-968E-50FB33328F64}" dt="2022-08-09T14:26:37.693" v="1645" actId="1076"/>
          <ac:picMkLst>
            <pc:docMk/>
            <pc:sldMk cId="587595109" sldId="1546"/>
            <ac:picMk id="4" creationId="{52A8CDE2-11B0-3048-485E-E9D99DC07F81}"/>
          </ac:picMkLst>
        </pc:picChg>
      </pc:sldChg>
      <pc:sldChg chg="addSp delSp modSp mod">
        <pc:chgData name="Randy Doss" userId="c0219d6d-cb86-482b-ae89-bc001c521ac1" providerId="ADAL" clId="{3FA36516-6F36-49BF-968E-50FB33328F64}" dt="2022-08-09T14:13:47.575" v="1339" actId="20577"/>
        <pc:sldMkLst>
          <pc:docMk/>
          <pc:sldMk cId="2576177492" sldId="1547"/>
        </pc:sldMkLst>
        <pc:spChg chg="mod">
          <ac:chgData name="Randy Doss" userId="c0219d6d-cb86-482b-ae89-bc001c521ac1" providerId="ADAL" clId="{3FA36516-6F36-49BF-968E-50FB33328F64}" dt="2022-08-09T14:13:47.575" v="1339" actId="20577"/>
          <ac:spMkLst>
            <pc:docMk/>
            <pc:sldMk cId="2576177492" sldId="1547"/>
            <ac:spMk id="7" creationId="{927EA9A4-D105-4928-B690-64C98AF83C20}"/>
          </ac:spMkLst>
        </pc:spChg>
        <pc:graphicFrameChg chg="add mod">
          <ac:chgData name="Randy Doss" userId="c0219d6d-cb86-482b-ae89-bc001c521ac1" providerId="ADAL" clId="{3FA36516-6F36-49BF-968E-50FB33328F64}" dt="2022-08-09T14:06:47.639" v="920" actId="1076"/>
          <ac:graphicFrameMkLst>
            <pc:docMk/>
            <pc:sldMk cId="2576177492" sldId="1547"/>
            <ac:graphicFrameMk id="10" creationId="{1192FDBA-0BA9-454F-93A4-80C2D032D301}"/>
          </ac:graphicFrameMkLst>
        </pc:graphicFrameChg>
        <pc:picChg chg="del">
          <ac:chgData name="Randy Doss" userId="c0219d6d-cb86-482b-ae89-bc001c521ac1" providerId="ADAL" clId="{3FA36516-6F36-49BF-968E-50FB33328F64}" dt="2022-08-09T14:06:35.855" v="915" actId="478"/>
          <ac:picMkLst>
            <pc:docMk/>
            <pc:sldMk cId="2576177492" sldId="1547"/>
            <ac:picMk id="8" creationId="{81EC6D11-09DF-B15B-1BFC-DF2678FF47CD}"/>
          </ac:picMkLst>
        </pc:picChg>
      </pc:sldChg>
      <pc:sldChg chg="addSp delSp modSp mod">
        <pc:chgData name="Randy Doss" userId="c0219d6d-cb86-482b-ae89-bc001c521ac1" providerId="ADAL" clId="{3FA36516-6F36-49BF-968E-50FB33328F64}" dt="2022-08-09T15:10:18.145" v="1646"/>
        <pc:sldMkLst>
          <pc:docMk/>
          <pc:sldMk cId="2858021380" sldId="1548"/>
        </pc:sldMkLst>
        <pc:spChg chg="mod">
          <ac:chgData name="Randy Doss" userId="c0219d6d-cb86-482b-ae89-bc001c521ac1" providerId="ADAL" clId="{3FA36516-6F36-49BF-968E-50FB33328F64}" dt="2022-08-09T14:00:45.230" v="914" actId="20577"/>
          <ac:spMkLst>
            <pc:docMk/>
            <pc:sldMk cId="2858021380" sldId="1548"/>
            <ac:spMk id="6" creationId="{35D000BB-8D78-4B1E-9190-BE6B7DC58CF4}"/>
          </ac:spMkLst>
        </pc:spChg>
        <pc:graphicFrameChg chg="add mod">
          <ac:chgData name="Randy Doss" userId="c0219d6d-cb86-482b-ae89-bc001c521ac1" providerId="ADAL" clId="{3FA36516-6F36-49BF-968E-50FB33328F64}" dt="2022-08-09T15:10:18.145" v="1646"/>
          <ac:graphicFrameMkLst>
            <pc:docMk/>
            <pc:sldMk cId="2858021380" sldId="1548"/>
            <ac:graphicFrameMk id="9" creationId="{CCCCE5C1-867A-46EF-8634-94AFE000D2CE}"/>
          </ac:graphicFrameMkLst>
        </pc:graphicFrameChg>
        <pc:picChg chg="del">
          <ac:chgData name="Randy Doss" userId="c0219d6d-cb86-482b-ae89-bc001c521ac1" providerId="ADAL" clId="{3FA36516-6F36-49BF-968E-50FB33328F64}" dt="2022-08-09T13:57:36.044" v="579" actId="478"/>
          <ac:picMkLst>
            <pc:docMk/>
            <pc:sldMk cId="2858021380" sldId="1548"/>
            <ac:picMk id="8" creationId="{F669DFCD-DD93-0EFB-5302-44DEF1756E3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5D9_554F7D7E.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_5D7_B0E8025A.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_5D8_8DACAE02.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_5FE_F62341C4.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_5F7_98D13A6A.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_5DB_ECBEA2CD.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_5FA_D5B425B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_5DF_C155109C.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_604_F28C7BDC.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dossr\OneDrive%20-%20Jackson%20Lewis%20P.C\Documents\Endpoint%20Analytics\June2022\EAModelScoresV2_ff85b6f1-5cd3-4ffd-9326-35a1410026d4.csv"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5D9_554F7D7E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5FC_DEF7D599.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5EE_6C26D2DC.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5EE_6C26D2DC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5EE_6C26D2DC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5EE_6C26D2DC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_5BA_37F9505C.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_5BA_37F9505C5.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Sheet1!$A$5:$A$7</c:f>
              <c:strCache>
                <c:ptCount val="3"/>
                <c:pt idx="0">
                  <c:v>April</c:v>
                </c:pt>
                <c:pt idx="1">
                  <c:v>May</c:v>
                </c:pt>
                <c:pt idx="2">
                  <c:v>June</c:v>
                </c:pt>
              </c:strCache>
            </c:strRef>
          </c:cat>
          <c:val>
            <c:numRef>
              <c:f>Sheet1!$B$5:$B$7</c:f>
              <c:numCache>
                <c:formatCode>General</c:formatCode>
                <c:ptCount val="3"/>
                <c:pt idx="0">
                  <c:v>2142</c:v>
                </c:pt>
                <c:pt idx="1">
                  <c:v>2161</c:v>
                </c:pt>
                <c:pt idx="2">
                  <c:v>2077</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Sheet1!$A$5:$A$7</c:f>
              <c:strCache>
                <c:ptCount val="3"/>
                <c:pt idx="0">
                  <c:v>April</c:v>
                </c:pt>
                <c:pt idx="1">
                  <c:v>May</c:v>
                </c:pt>
                <c:pt idx="2">
                  <c:v>June</c:v>
                </c:pt>
              </c:strCache>
            </c:strRef>
          </c:cat>
          <c:val>
            <c:numRef>
              <c:f>Sheet1!$C$5:$C$7</c:f>
              <c:numCache>
                <c:formatCode>General</c:formatCode>
                <c:ptCount val="3"/>
                <c:pt idx="0">
                  <c:v>612</c:v>
                </c:pt>
                <c:pt idx="1">
                  <c:v>657</c:v>
                </c:pt>
                <c:pt idx="2">
                  <c:v>779</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Sheet1!$A$5:$A$7</c:f>
              <c:strCache>
                <c:ptCount val="3"/>
                <c:pt idx="0">
                  <c:v>April</c:v>
                </c:pt>
                <c:pt idx="1">
                  <c:v>May</c:v>
                </c:pt>
                <c:pt idx="2">
                  <c:v>June</c:v>
                </c:pt>
              </c:strCache>
            </c:strRef>
          </c:cat>
          <c:val>
            <c:numRef>
              <c:f>Sheet1!$D$5:$D$7</c:f>
              <c:numCache>
                <c:formatCode>General</c:formatCode>
                <c:ptCount val="3"/>
                <c:pt idx="0">
                  <c:v>48</c:v>
                </c:pt>
                <c:pt idx="1">
                  <c:v>74</c:v>
                </c:pt>
                <c:pt idx="2">
                  <c:v>80</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Sheet1!$A$5:$A$7</c:f>
              <c:strCache>
                <c:ptCount val="3"/>
                <c:pt idx="0">
                  <c:v>April</c:v>
                </c:pt>
                <c:pt idx="1">
                  <c:v>May</c:v>
                </c:pt>
                <c:pt idx="2">
                  <c:v>June</c:v>
                </c:pt>
              </c:strCache>
            </c:strRef>
          </c:cat>
          <c:val>
            <c:numRef>
              <c:f>Sheet1!$E$5:$E$7</c:f>
              <c:numCache>
                <c:formatCode>General</c:formatCode>
                <c:ptCount val="3"/>
                <c:pt idx="0">
                  <c:v>33</c:v>
                </c:pt>
                <c:pt idx="1">
                  <c:v>26</c:v>
                </c:pt>
                <c:pt idx="2">
                  <c:v>32</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Sheet1!$A$5:$A$7</c:f>
              <c:strCache>
                <c:ptCount val="3"/>
                <c:pt idx="0">
                  <c:v>April</c:v>
                </c:pt>
                <c:pt idx="1">
                  <c:v>May</c:v>
                </c:pt>
                <c:pt idx="2">
                  <c:v>June</c:v>
                </c:pt>
              </c:strCache>
            </c:strRef>
          </c:cat>
          <c:val>
            <c:numRef>
              <c:f>Sheet1!$F$5:$F$7</c:f>
              <c:numCache>
                <c:formatCode>General</c:formatCode>
                <c:ptCount val="3"/>
                <c:pt idx="0">
                  <c:v>0</c:v>
                </c:pt>
                <c:pt idx="1">
                  <c:v>1</c:v>
                </c:pt>
                <c:pt idx="2">
                  <c:v>0</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Sheet1!$A$5:$A$7</c:f>
              <c:strCache>
                <c:ptCount val="3"/>
                <c:pt idx="0">
                  <c:v>April</c:v>
                </c:pt>
                <c:pt idx="1">
                  <c:v>May</c:v>
                </c:pt>
                <c:pt idx="2">
                  <c:v>June</c:v>
                </c:pt>
              </c:strCache>
            </c:strRef>
          </c:cat>
          <c:val>
            <c:numRef>
              <c:f>Sheet1!$B$5:$B$7</c:f>
              <c:numCache>
                <c:formatCode>0.00%</c:formatCode>
                <c:ptCount val="3"/>
                <c:pt idx="0">
                  <c:v>0.86550000000000005</c:v>
                </c:pt>
                <c:pt idx="1">
                  <c:v>0.85880000000000001</c:v>
                </c:pt>
                <c:pt idx="2">
                  <c:v>0.90080000000000005</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Sheet1!$A$5:$A$7</c:f>
              <c:strCache>
                <c:ptCount val="3"/>
                <c:pt idx="0">
                  <c:v>April</c:v>
                </c:pt>
                <c:pt idx="1">
                  <c:v>May</c:v>
                </c:pt>
                <c:pt idx="2">
                  <c:v>June</c:v>
                </c:pt>
              </c:strCache>
            </c:strRef>
          </c:cat>
          <c:val>
            <c:numRef>
              <c:f>Sheet1!$C$5:$C$7</c:f>
              <c:numCache>
                <c:formatCode>0.00%</c:formatCode>
                <c:ptCount val="3"/>
                <c:pt idx="0">
                  <c:v>0.89610000000000001</c:v>
                </c:pt>
                <c:pt idx="1">
                  <c:v>0.89180000000000004</c:v>
                </c:pt>
                <c:pt idx="2">
                  <c:v>0.9254</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Sheet1!$A$5:$A$7</c:f>
              <c:strCache>
                <c:ptCount val="3"/>
                <c:pt idx="0">
                  <c:v>April</c:v>
                </c:pt>
                <c:pt idx="1">
                  <c:v>May</c:v>
                </c:pt>
                <c:pt idx="2">
                  <c:v>June</c:v>
                </c:pt>
              </c:strCache>
            </c:strRef>
          </c:cat>
          <c:val>
            <c:numRef>
              <c:f>Sheet1!$D$5:$D$7</c:f>
              <c:numCache>
                <c:formatCode>0.00%</c:formatCode>
                <c:ptCount val="3"/>
                <c:pt idx="0">
                  <c:v>0.91010000000000002</c:v>
                </c:pt>
                <c:pt idx="1">
                  <c:v>0.91069999999999995</c:v>
                </c:pt>
                <c:pt idx="2">
                  <c:v>0.94</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Sheet1!$A$5:$A$7</c:f>
              <c:strCache>
                <c:ptCount val="3"/>
                <c:pt idx="0">
                  <c:v>April</c:v>
                </c:pt>
                <c:pt idx="1">
                  <c:v>May</c:v>
                </c:pt>
                <c:pt idx="2">
                  <c:v>June</c:v>
                </c:pt>
              </c:strCache>
            </c:strRef>
          </c:cat>
          <c:val>
            <c:numRef>
              <c:f>Sheet1!$B$5:$B$7</c:f>
              <c:numCache>
                <c:formatCode>General</c:formatCode>
                <c:ptCount val="3"/>
                <c:pt idx="0">
                  <c:v>36</c:v>
                </c:pt>
                <c:pt idx="1">
                  <c:v>34</c:v>
                </c:pt>
                <c:pt idx="2">
                  <c:v>25</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1742</c:v>
                </c:pt>
                <c:pt idx="1">
                  <c:v>563</c:v>
                </c:pt>
                <c:pt idx="2">
                  <c:v>37</c:v>
                </c:pt>
                <c:pt idx="3">
                  <c:v>31</c:v>
                </c:pt>
                <c:pt idx="4">
                  <c:v>0</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0" b="0" i="0" kern="1200" spc="0" baseline="0">
                <a:solidFill>
                  <a:srgbClr val="7030A0"/>
                </a:solidFill>
                <a:effectLst/>
                <a:latin typeface="Calibri" panose="020F0502020204030204" pitchFamily="34" charset="0"/>
              </a:rPr>
              <a:t>New Hire Incidents within their first 30 days, year over year</a:t>
            </a:r>
            <a:endParaRPr lang="en-US">
              <a:effectLst/>
            </a:endParaRPr>
          </a:p>
        </c:rich>
      </c:tx>
      <c:layout>
        <c:manualLayout>
          <c:xMode val="edge"/>
          <c:yMode val="edge"/>
          <c:x val="0.12745938474518181"/>
          <c:y val="1.872428044212048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2021</c:v>
                </c:pt>
              </c:strCache>
            </c:strRef>
          </c:tx>
          <c:spPr>
            <a:solidFill>
              <a:schemeClr val="accent1"/>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Sheet1!$L$2:$L$14</c:f>
              <c:numCache>
                <c:formatCode>0.00</c:formatCode>
                <c:ptCount val="13"/>
                <c:pt idx="0">
                  <c:v>3.5</c:v>
                </c:pt>
                <c:pt idx="1">
                  <c:v>4.0285714285714285</c:v>
                </c:pt>
                <c:pt idx="2">
                  <c:v>7.0540540540540544</c:v>
                </c:pt>
                <c:pt idx="3">
                  <c:v>4.5</c:v>
                </c:pt>
                <c:pt idx="4">
                  <c:v>1.796875</c:v>
                </c:pt>
                <c:pt idx="5">
                  <c:v>2.8913043478260869</c:v>
                </c:pt>
                <c:pt idx="6">
                  <c:v>3.8837209302325579</c:v>
                </c:pt>
                <c:pt idx="7">
                  <c:v>2.8793103448275863</c:v>
                </c:pt>
                <c:pt idx="8">
                  <c:v>2.4320987654320989</c:v>
                </c:pt>
                <c:pt idx="9">
                  <c:v>3.7592592592592591</c:v>
                </c:pt>
                <c:pt idx="10">
                  <c:v>3.3076923076923075</c:v>
                </c:pt>
                <c:pt idx="11">
                  <c:v>3.5</c:v>
                </c:pt>
                <c:pt idx="12">
                  <c:v>3.3935969868173257</c:v>
                </c:pt>
              </c:numCache>
            </c:numRef>
          </c:val>
          <c:extLst>
            <c:ext xmlns:c16="http://schemas.microsoft.com/office/drawing/2014/chart" uri="{C3380CC4-5D6E-409C-BE32-E72D297353CC}">
              <c16:uniqueId val="{00000000-B59D-4233-9D05-6E093BB8667A}"/>
            </c:ext>
          </c:extLst>
        </c:ser>
        <c:ser>
          <c:idx val="1"/>
          <c:order val="1"/>
          <c:tx>
            <c:strRef>
              <c:f>Sheet1!$M$1</c:f>
              <c:strCache>
                <c:ptCount val="1"/>
                <c:pt idx="0">
                  <c:v>2022</c:v>
                </c:pt>
              </c:strCache>
            </c:strRef>
          </c:tx>
          <c:spPr>
            <a:solidFill>
              <a:schemeClr val="accent2"/>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Sheet1!$M$2:$M$14</c:f>
              <c:numCache>
                <c:formatCode>0.00</c:formatCode>
                <c:ptCount val="13"/>
                <c:pt idx="0">
                  <c:v>3.1186440677966103</c:v>
                </c:pt>
                <c:pt idx="1">
                  <c:v>2.1212121212121211</c:v>
                </c:pt>
                <c:pt idx="2">
                  <c:v>1.5909090909090908</c:v>
                </c:pt>
                <c:pt idx="3">
                  <c:v>2.0588235294117645</c:v>
                </c:pt>
                <c:pt idx="4">
                  <c:v>2.0441176470588234</c:v>
                </c:pt>
                <c:pt idx="5">
                  <c:v>3.3714285714285714</c:v>
                </c:pt>
                <c:pt idx="6">
                  <c:v>0</c:v>
                </c:pt>
                <c:pt idx="7">
                  <c:v>0</c:v>
                </c:pt>
                <c:pt idx="8">
                  <c:v>0</c:v>
                </c:pt>
                <c:pt idx="9">
                  <c:v>0</c:v>
                </c:pt>
                <c:pt idx="10">
                  <c:v>0</c:v>
                </c:pt>
                <c:pt idx="11">
                  <c:v>0</c:v>
                </c:pt>
                <c:pt idx="12">
                  <c:v>2.2799999999999998</c:v>
                </c:pt>
              </c:numCache>
            </c:numRef>
          </c:val>
          <c:extLst>
            <c:ext xmlns:c16="http://schemas.microsoft.com/office/drawing/2014/chart" uri="{C3380CC4-5D6E-409C-BE32-E72D297353CC}">
              <c16:uniqueId val="{00000001-B59D-4233-9D05-6E093BB8667A}"/>
            </c:ext>
          </c:extLst>
        </c:ser>
        <c:dLbls>
          <c:showLegendKey val="0"/>
          <c:showVal val="0"/>
          <c:showCatName val="0"/>
          <c:showSerName val="0"/>
          <c:showPercent val="0"/>
          <c:showBubbleSize val="0"/>
        </c:dLbls>
        <c:gapWidth val="219"/>
        <c:overlap val="-27"/>
        <c:axId val="262808431"/>
        <c:axId val="270664639"/>
      </c:barChart>
      <c:catAx>
        <c:axId val="26280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664639"/>
        <c:crosses val="autoZero"/>
        <c:auto val="1"/>
        <c:lblAlgn val="ctr"/>
        <c:lblOffset val="100"/>
        <c:noMultiLvlLbl val="0"/>
      </c:catAx>
      <c:valAx>
        <c:axId val="270664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0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Sheet1!$A$5:$A$7</c:f>
              <c:strCache>
                <c:ptCount val="3"/>
                <c:pt idx="0">
                  <c:v>April</c:v>
                </c:pt>
                <c:pt idx="1">
                  <c:v>May</c:v>
                </c:pt>
                <c:pt idx="2">
                  <c:v>June</c:v>
                </c:pt>
              </c:strCache>
            </c:strRef>
          </c:cat>
          <c:val>
            <c:numRef>
              <c:f>Sheet1!$B$5:$B$7</c:f>
              <c:numCache>
                <c:formatCode>General</c:formatCode>
                <c:ptCount val="3"/>
                <c:pt idx="0">
                  <c:v>203</c:v>
                </c:pt>
                <c:pt idx="1">
                  <c:v>206</c:v>
                </c:pt>
                <c:pt idx="2">
                  <c:v>207</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Sheet1!$A$5:$A$7</c:f>
              <c:strCache>
                <c:ptCount val="3"/>
                <c:pt idx="0">
                  <c:v>April</c:v>
                </c:pt>
                <c:pt idx="1">
                  <c:v>May</c:v>
                </c:pt>
                <c:pt idx="2">
                  <c:v>June</c:v>
                </c:pt>
              </c:strCache>
            </c:strRef>
          </c:cat>
          <c:val>
            <c:numRef>
              <c:f>Sheet1!$C$5:$C$7</c:f>
              <c:numCache>
                <c:formatCode>General</c:formatCode>
                <c:ptCount val="3"/>
                <c:pt idx="0">
                  <c:v>265</c:v>
                </c:pt>
                <c:pt idx="1">
                  <c:v>266</c:v>
                </c:pt>
                <c:pt idx="2">
                  <c:v>269</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Sheet1!$A$5:$A$7</c:f>
              <c:strCache>
                <c:ptCount val="3"/>
                <c:pt idx="0">
                  <c:v>April</c:v>
                </c:pt>
                <c:pt idx="1">
                  <c:v>May</c:v>
                </c:pt>
                <c:pt idx="2">
                  <c:v>June</c:v>
                </c:pt>
              </c:strCache>
            </c:strRef>
          </c:cat>
          <c:val>
            <c:numRef>
              <c:f>Sheet1!$D$5:$D$7</c:f>
              <c:numCache>
                <c:formatCode>General</c:formatCode>
                <c:ptCount val="3"/>
                <c:pt idx="0">
                  <c:v>51</c:v>
                </c:pt>
                <c:pt idx="1">
                  <c:v>70</c:v>
                </c:pt>
                <c:pt idx="2">
                  <c:v>89</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Sheet1!$A$5:$A$7</c:f>
              <c:strCache>
                <c:ptCount val="3"/>
                <c:pt idx="0">
                  <c:v>April</c:v>
                </c:pt>
                <c:pt idx="1">
                  <c:v>May</c:v>
                </c:pt>
                <c:pt idx="2">
                  <c:v>June</c:v>
                </c:pt>
              </c:strCache>
            </c:strRef>
          </c:cat>
          <c:val>
            <c:numRef>
              <c:f>Sheet1!$B$5:$B$7</c:f>
              <c:numCache>
                <c:formatCode>General</c:formatCode>
                <c:ptCount val="3"/>
                <c:pt idx="0">
                  <c:v>388</c:v>
                </c:pt>
                <c:pt idx="1">
                  <c:v>342</c:v>
                </c:pt>
                <c:pt idx="2">
                  <c:v>395</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Sheet1!$A$5:$A$7</c:f>
              <c:strCache>
                <c:ptCount val="3"/>
                <c:pt idx="0">
                  <c:v>April</c:v>
                </c:pt>
                <c:pt idx="1">
                  <c:v>May</c:v>
                </c:pt>
                <c:pt idx="2">
                  <c:v>June</c:v>
                </c:pt>
              </c:strCache>
            </c:strRef>
          </c:cat>
          <c:val>
            <c:numRef>
              <c:f>Sheet1!$C$5:$C$7</c:f>
              <c:numCache>
                <c:formatCode>General</c:formatCode>
                <c:ptCount val="3"/>
                <c:pt idx="0">
                  <c:v>54</c:v>
                </c:pt>
                <c:pt idx="1">
                  <c:v>49</c:v>
                </c:pt>
                <c:pt idx="2">
                  <c:v>139</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Sheet1!$A$5:$A$7</c:f>
              <c:strCache>
                <c:ptCount val="3"/>
                <c:pt idx="0">
                  <c:v>April</c:v>
                </c:pt>
                <c:pt idx="1">
                  <c:v>May</c:v>
                </c:pt>
                <c:pt idx="2">
                  <c:v>June</c:v>
                </c:pt>
              </c:strCache>
            </c:strRef>
          </c:cat>
          <c:val>
            <c:numRef>
              <c:f>Sheet1!$B$5:$B$7</c:f>
              <c:numCache>
                <c:formatCode>General</c:formatCode>
                <c:ptCount val="3"/>
                <c:pt idx="0">
                  <c:v>102</c:v>
                </c:pt>
                <c:pt idx="1">
                  <c:v>113</c:v>
                </c:pt>
                <c:pt idx="2">
                  <c:v>103</c:v>
                </c:pt>
              </c:numCache>
            </c:numRef>
          </c:val>
          <c:extLst>
            <c:ext xmlns:c16="http://schemas.microsoft.com/office/drawing/2014/chart" uri="{C3380CC4-5D6E-409C-BE32-E72D297353CC}">
              <c16:uniqueId val="{00000000-1428-4D6F-BA95-181D3F8281FC}"/>
            </c:ext>
          </c:extLst>
        </c:ser>
        <c:ser>
          <c:idx val="1"/>
          <c:order val="1"/>
          <c:tx>
            <c:strRef>
              <c:f>Sheet1!$C$1</c:f>
              <c:strCache>
                <c:ptCount val="1"/>
                <c:pt idx="0">
                  <c:v>Telco Ops</c:v>
                </c:pt>
              </c:strCache>
            </c:strRef>
          </c:tx>
          <c:spPr>
            <a:solidFill>
              <a:schemeClr val="accent2"/>
            </a:solidFill>
            <a:ln>
              <a:noFill/>
            </a:ln>
            <a:effectLst/>
          </c:spPr>
          <c:invertIfNegative val="0"/>
          <c:cat>
            <c:strRef>
              <c:f>Sheet1!$A$5:$A$7</c:f>
              <c:strCache>
                <c:ptCount val="3"/>
                <c:pt idx="0">
                  <c:v>April</c:v>
                </c:pt>
                <c:pt idx="1">
                  <c:v>May</c:v>
                </c:pt>
                <c:pt idx="2">
                  <c:v>June</c:v>
                </c:pt>
              </c:strCache>
            </c:strRef>
          </c:cat>
          <c:val>
            <c:numRef>
              <c:f>Sheet1!$C$5:$C$7</c:f>
              <c:numCache>
                <c:formatCode>General</c:formatCode>
                <c:ptCount val="3"/>
                <c:pt idx="0">
                  <c:v>25</c:v>
                </c:pt>
                <c:pt idx="1">
                  <c:v>22</c:v>
                </c:pt>
                <c:pt idx="2">
                  <c:v>35</c:v>
                </c:pt>
              </c:numCache>
            </c:numRef>
          </c:val>
          <c:extLst>
            <c:ext xmlns:c16="http://schemas.microsoft.com/office/drawing/2014/chart" uri="{C3380CC4-5D6E-409C-BE32-E72D297353CC}">
              <c16:uniqueId val="{00000001-1428-4D6F-BA95-181D3F8281FC}"/>
            </c:ext>
          </c:extLst>
        </c:ser>
        <c:ser>
          <c:idx val="2"/>
          <c:order val="2"/>
          <c:tx>
            <c:strRef>
              <c:f>Sheet1!$D$1</c:f>
              <c:strCache>
                <c:ptCount val="1"/>
                <c:pt idx="0">
                  <c:v>Network Ops</c:v>
                </c:pt>
              </c:strCache>
            </c:strRef>
          </c:tx>
          <c:spPr>
            <a:solidFill>
              <a:schemeClr val="accent3"/>
            </a:solidFill>
            <a:ln>
              <a:noFill/>
            </a:ln>
            <a:effectLst/>
          </c:spPr>
          <c:invertIfNegative val="0"/>
          <c:cat>
            <c:strRef>
              <c:f>Sheet1!$A$5:$A$7</c:f>
              <c:strCache>
                <c:ptCount val="3"/>
                <c:pt idx="0">
                  <c:v>April</c:v>
                </c:pt>
                <c:pt idx="1">
                  <c:v>May</c:v>
                </c:pt>
                <c:pt idx="2">
                  <c:v>June</c:v>
                </c:pt>
              </c:strCache>
            </c:strRef>
          </c:cat>
          <c:val>
            <c:numRef>
              <c:f>Sheet1!$D$5:$D$7</c:f>
              <c:numCache>
                <c:formatCode>General</c:formatCode>
                <c:ptCount val="3"/>
                <c:pt idx="0">
                  <c:v>4</c:v>
                </c:pt>
                <c:pt idx="1">
                  <c:v>5</c:v>
                </c:pt>
                <c:pt idx="2">
                  <c:v>5</c:v>
                </c:pt>
              </c:numCache>
            </c:numRef>
          </c:val>
          <c:extLst>
            <c:ext xmlns:c16="http://schemas.microsoft.com/office/drawing/2014/chart" uri="{C3380CC4-5D6E-409C-BE32-E72D297353CC}">
              <c16:uniqueId val="{00000002-1428-4D6F-BA95-181D3F8281FC}"/>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Sheet1!$A$5:$A$7</c:f>
              <c:strCache>
                <c:ptCount val="3"/>
                <c:pt idx="0">
                  <c:v>April</c:v>
                </c:pt>
                <c:pt idx="1">
                  <c:v>May</c:v>
                </c:pt>
                <c:pt idx="2">
                  <c:v>June</c:v>
                </c:pt>
              </c:strCache>
            </c:strRef>
          </c:cat>
          <c:val>
            <c:numRef>
              <c:f>Sheet1!$E$5:$E$7</c:f>
              <c:numCache>
                <c:formatCode>General</c:formatCode>
                <c:ptCount val="3"/>
                <c:pt idx="0">
                  <c:v>9</c:v>
                </c:pt>
                <c:pt idx="1">
                  <c:v>9</c:v>
                </c:pt>
                <c:pt idx="2">
                  <c:v>13</c:v>
                </c:pt>
              </c:numCache>
            </c:numRef>
          </c:val>
          <c:extLst>
            <c:ext xmlns:c16="http://schemas.microsoft.com/office/drawing/2014/chart" uri="{C3380CC4-5D6E-409C-BE32-E72D297353CC}">
              <c16:uniqueId val="{00000003-1428-4D6F-BA95-181D3F8281FC}"/>
            </c:ext>
          </c:extLst>
        </c:ser>
        <c:ser>
          <c:idx val="4"/>
          <c:order val="4"/>
          <c:tx>
            <c:strRef>
              <c:f>Sheet1!$F$1</c:f>
              <c:strCache>
                <c:ptCount val="1"/>
                <c:pt idx="0">
                  <c:v>Endpoint Ops</c:v>
                </c:pt>
              </c:strCache>
            </c:strRef>
          </c:tx>
          <c:spPr>
            <a:solidFill>
              <a:schemeClr val="accent5"/>
            </a:solidFill>
            <a:ln>
              <a:noFill/>
            </a:ln>
            <a:effectLst/>
          </c:spPr>
          <c:invertIfNegative val="0"/>
          <c:cat>
            <c:strRef>
              <c:f>Sheet1!$A$5:$A$7</c:f>
              <c:strCache>
                <c:ptCount val="3"/>
                <c:pt idx="0">
                  <c:v>April</c:v>
                </c:pt>
                <c:pt idx="1">
                  <c:v>May</c:v>
                </c:pt>
                <c:pt idx="2">
                  <c:v>June</c:v>
                </c:pt>
              </c:strCache>
            </c:strRef>
          </c:cat>
          <c:val>
            <c:numRef>
              <c:f>Sheet1!$F$5:$F$7</c:f>
              <c:numCache>
                <c:formatCode>General</c:formatCode>
                <c:ptCount val="3"/>
                <c:pt idx="0">
                  <c:v>142</c:v>
                </c:pt>
                <c:pt idx="1">
                  <c:v>124</c:v>
                </c:pt>
                <c:pt idx="2">
                  <c:v>152</c:v>
                </c:pt>
              </c:numCache>
            </c:numRef>
          </c:val>
          <c:extLst>
            <c:ext xmlns:c16="http://schemas.microsoft.com/office/drawing/2014/chart" uri="{C3380CC4-5D6E-409C-BE32-E72D297353CC}">
              <c16:uniqueId val="{00000004-1428-4D6F-BA95-181D3F8281FC}"/>
            </c:ext>
          </c:extLst>
        </c:ser>
        <c:ser>
          <c:idx val="5"/>
          <c:order val="5"/>
          <c:tx>
            <c:strRef>
              <c:f>Sheet1!$G$1</c:f>
              <c:strCache>
                <c:ptCount val="1"/>
                <c:pt idx="0">
                  <c:v>Access</c:v>
                </c:pt>
              </c:strCache>
            </c:strRef>
          </c:tx>
          <c:spPr>
            <a:solidFill>
              <a:schemeClr val="accent6"/>
            </a:solidFill>
            <a:ln>
              <a:noFill/>
            </a:ln>
            <a:effectLst/>
          </c:spPr>
          <c:invertIfNegative val="0"/>
          <c:cat>
            <c:strRef>
              <c:f>Sheet1!$A$5:$A$7</c:f>
              <c:strCache>
                <c:ptCount val="3"/>
                <c:pt idx="0">
                  <c:v>April</c:v>
                </c:pt>
                <c:pt idx="1">
                  <c:v>May</c:v>
                </c:pt>
                <c:pt idx="2">
                  <c:v>June</c:v>
                </c:pt>
              </c:strCache>
            </c:strRef>
          </c:cat>
          <c:val>
            <c:numRef>
              <c:f>Sheet1!$G$5:$G$7</c:f>
              <c:numCache>
                <c:formatCode>General</c:formatCode>
                <c:ptCount val="3"/>
                <c:pt idx="0">
                  <c:v>95</c:v>
                </c:pt>
                <c:pt idx="1">
                  <c:v>62</c:v>
                </c:pt>
                <c:pt idx="2">
                  <c:v>81</c:v>
                </c:pt>
              </c:numCache>
            </c:numRef>
          </c:val>
          <c:extLst>
            <c:ext xmlns:c16="http://schemas.microsoft.com/office/drawing/2014/chart" uri="{C3380CC4-5D6E-409C-BE32-E72D297353CC}">
              <c16:uniqueId val="{00000005-1428-4D6F-BA95-181D3F8281FC}"/>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Sheet1!$A$5:$A$7</c:f>
              <c:strCache>
                <c:ptCount val="3"/>
                <c:pt idx="0">
                  <c:v>April</c:v>
                </c:pt>
                <c:pt idx="1">
                  <c:v>May</c:v>
                </c:pt>
                <c:pt idx="2">
                  <c:v>June</c:v>
                </c:pt>
              </c:strCache>
            </c:strRef>
          </c:cat>
          <c:val>
            <c:numRef>
              <c:f>Sheet1!$H$5:$H$7</c:f>
              <c:numCache>
                <c:formatCode>General</c:formatCode>
                <c:ptCount val="3"/>
                <c:pt idx="0">
                  <c:v>11</c:v>
                </c:pt>
                <c:pt idx="1">
                  <c:v>7</c:v>
                </c:pt>
                <c:pt idx="2">
                  <c:v>6</c:v>
                </c:pt>
              </c:numCache>
            </c:numRef>
          </c:val>
          <c:extLst>
            <c:ext xmlns:c16="http://schemas.microsoft.com/office/drawing/2014/chart" uri="{C3380CC4-5D6E-409C-BE32-E72D297353CC}">
              <c16:uniqueId val="{00000008-1428-4D6F-BA95-181D3F8281FC}"/>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Logic</a:t>
            </a:r>
            <a:r>
              <a:rPr lang="en-US" baseline="0">
                <a:solidFill>
                  <a:srgbClr val="7030A0"/>
                </a:solidFill>
              </a:rPr>
              <a:t> Monitor Alerts</a:t>
            </a:r>
            <a:endParaRPr lang="en-US">
              <a:solidFill>
                <a:srgbClr val="7030A0"/>
              </a:solidFill>
            </a:endParaRPr>
          </a:p>
        </c:rich>
      </c:tx>
      <c:layout>
        <c:manualLayout>
          <c:xMode val="edge"/>
          <c:yMode val="edge"/>
          <c:x val="0.41304049156404049"/>
          <c:y val="2.724623755818350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Sheet1!$A$5:$A$7</c:f>
              <c:strCache>
                <c:ptCount val="3"/>
                <c:pt idx="0">
                  <c:v>April</c:v>
                </c:pt>
                <c:pt idx="1">
                  <c:v>May</c:v>
                </c:pt>
                <c:pt idx="2">
                  <c:v>June</c:v>
                </c:pt>
              </c:strCache>
            </c:strRef>
          </c:cat>
          <c:val>
            <c:numRef>
              <c:f>Sheet1!$B$5:$B$7</c:f>
              <c:numCache>
                <c:formatCode>General</c:formatCode>
                <c:ptCount val="3"/>
                <c:pt idx="0">
                  <c:v>123</c:v>
                </c:pt>
                <c:pt idx="1">
                  <c:v>135</c:v>
                </c:pt>
                <c:pt idx="2">
                  <c:v>652</c:v>
                </c:pt>
              </c:numCache>
            </c:numRef>
          </c:val>
          <c:extLst>
            <c:ext xmlns:c16="http://schemas.microsoft.com/office/drawing/2014/chart" uri="{C3380CC4-5D6E-409C-BE32-E72D297353CC}">
              <c16:uniqueId val="{00000000-614B-4126-8976-B2ACFAD89D9B}"/>
            </c:ext>
          </c:extLst>
        </c:ser>
        <c:ser>
          <c:idx val="1"/>
          <c:order val="1"/>
          <c:tx>
            <c:strRef>
              <c:f>Sheet1!$C$1</c:f>
              <c:strCache>
                <c:ptCount val="1"/>
                <c:pt idx="0">
                  <c:v>Error</c:v>
                </c:pt>
              </c:strCache>
            </c:strRef>
          </c:tx>
          <c:spPr>
            <a:solidFill>
              <a:schemeClr val="accent2"/>
            </a:solidFill>
            <a:ln>
              <a:noFill/>
            </a:ln>
            <a:effectLst/>
          </c:spPr>
          <c:invertIfNegative val="0"/>
          <c:cat>
            <c:strRef>
              <c:f>Sheet1!$A$5:$A$7</c:f>
              <c:strCache>
                <c:ptCount val="3"/>
                <c:pt idx="0">
                  <c:v>April</c:v>
                </c:pt>
                <c:pt idx="1">
                  <c:v>May</c:v>
                </c:pt>
                <c:pt idx="2">
                  <c:v>June</c:v>
                </c:pt>
              </c:strCache>
            </c:strRef>
          </c:cat>
          <c:val>
            <c:numRef>
              <c:f>Sheet1!$C$5:$C$7</c:f>
              <c:numCache>
                <c:formatCode>General</c:formatCode>
                <c:ptCount val="3"/>
                <c:pt idx="0">
                  <c:v>993</c:v>
                </c:pt>
                <c:pt idx="1">
                  <c:v>172</c:v>
                </c:pt>
                <c:pt idx="2">
                  <c:v>2019</c:v>
                </c:pt>
              </c:numCache>
            </c:numRef>
          </c:val>
          <c:extLst>
            <c:ext xmlns:c16="http://schemas.microsoft.com/office/drawing/2014/chart" uri="{C3380CC4-5D6E-409C-BE32-E72D297353CC}">
              <c16:uniqueId val="{00000001-614B-4126-8976-B2ACFAD89D9B}"/>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Analytic</a:t>
            </a:r>
            <a:r>
              <a:rPr lang="en-US" baseline="0"/>
              <a:t> Scores</a:t>
            </a:r>
          </a:p>
          <a:p>
            <a:pPr>
              <a:defRPr/>
            </a:pPr>
            <a:r>
              <a:rPr lang="en-US"/>
              <a:t>June 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Overall Score</c:v>
                </c:pt>
              </c:strCache>
            </c:strRef>
          </c:tx>
          <c:spPr>
            <a:solidFill>
              <a:schemeClr val="accent1"/>
            </a:solidFill>
            <a:ln>
              <a:noFill/>
            </a:ln>
            <a:effectLst/>
          </c:spPr>
          <c:invertIfNegative val="0"/>
          <c:cat>
            <c:strRef>
              <c:f>Sheet1!$B$1:$J$1</c:f>
              <c:strCache>
                <c:ptCount val="9"/>
                <c:pt idx="0">
                  <c:v>All Organizations</c:v>
                </c:pt>
                <c:pt idx="1">
                  <c:v>JL November</c:v>
                </c:pt>
                <c:pt idx="2">
                  <c:v>JL December</c:v>
                </c:pt>
                <c:pt idx="3">
                  <c:v>JL January</c:v>
                </c:pt>
                <c:pt idx="4">
                  <c:v>JL February</c:v>
                </c:pt>
                <c:pt idx="5">
                  <c:v>JL March</c:v>
                </c:pt>
                <c:pt idx="6">
                  <c:v>JL April</c:v>
                </c:pt>
                <c:pt idx="7">
                  <c:v>JL May</c:v>
                </c:pt>
                <c:pt idx="8">
                  <c:v>JL June</c:v>
                </c:pt>
              </c:strCache>
            </c:strRef>
          </c:cat>
          <c:val>
            <c:numRef>
              <c:f>Sheet1!$B$2:$J$2</c:f>
              <c:numCache>
                <c:formatCode>General</c:formatCode>
                <c:ptCount val="9"/>
                <c:pt idx="0">
                  <c:v>50</c:v>
                </c:pt>
                <c:pt idx="1">
                  <c:v>69</c:v>
                </c:pt>
                <c:pt idx="2">
                  <c:v>69</c:v>
                </c:pt>
                <c:pt idx="3">
                  <c:v>69</c:v>
                </c:pt>
                <c:pt idx="4">
                  <c:v>77</c:v>
                </c:pt>
                <c:pt idx="5">
                  <c:v>78</c:v>
                </c:pt>
                <c:pt idx="6">
                  <c:v>80</c:v>
                </c:pt>
                <c:pt idx="7">
                  <c:v>79</c:v>
                </c:pt>
                <c:pt idx="8">
                  <c:v>81</c:v>
                </c:pt>
              </c:numCache>
            </c:numRef>
          </c:val>
          <c:extLst>
            <c:ext xmlns:c16="http://schemas.microsoft.com/office/drawing/2014/chart" uri="{C3380CC4-5D6E-409C-BE32-E72D297353CC}">
              <c16:uniqueId val="{00000000-6DCB-459A-AF91-C1DF02AC3278}"/>
            </c:ext>
          </c:extLst>
        </c:ser>
        <c:ser>
          <c:idx val="1"/>
          <c:order val="1"/>
          <c:tx>
            <c:strRef>
              <c:f>Sheet1!$A$3</c:f>
              <c:strCache>
                <c:ptCount val="1"/>
                <c:pt idx="0">
                  <c:v>Startup Score</c:v>
                </c:pt>
              </c:strCache>
            </c:strRef>
          </c:tx>
          <c:spPr>
            <a:solidFill>
              <a:schemeClr val="accent2"/>
            </a:solidFill>
            <a:ln>
              <a:noFill/>
            </a:ln>
            <a:effectLst/>
          </c:spPr>
          <c:invertIfNegative val="0"/>
          <c:cat>
            <c:strRef>
              <c:f>Sheet1!$B$1:$J$1</c:f>
              <c:strCache>
                <c:ptCount val="9"/>
                <c:pt idx="0">
                  <c:v>All Organizations</c:v>
                </c:pt>
                <c:pt idx="1">
                  <c:v>JL November</c:v>
                </c:pt>
                <c:pt idx="2">
                  <c:v>JL December</c:v>
                </c:pt>
                <c:pt idx="3">
                  <c:v>JL January</c:v>
                </c:pt>
                <c:pt idx="4">
                  <c:v>JL February</c:v>
                </c:pt>
                <c:pt idx="5">
                  <c:v>JL March</c:v>
                </c:pt>
                <c:pt idx="6">
                  <c:v>JL April</c:v>
                </c:pt>
                <c:pt idx="7">
                  <c:v>JL May</c:v>
                </c:pt>
                <c:pt idx="8">
                  <c:v>JL June</c:v>
                </c:pt>
              </c:strCache>
            </c:strRef>
          </c:cat>
          <c:val>
            <c:numRef>
              <c:f>Sheet1!$B$3:$J$3</c:f>
              <c:numCache>
                <c:formatCode>General</c:formatCode>
                <c:ptCount val="9"/>
                <c:pt idx="0">
                  <c:v>50</c:v>
                </c:pt>
                <c:pt idx="1">
                  <c:v>74</c:v>
                </c:pt>
                <c:pt idx="2">
                  <c:v>75</c:v>
                </c:pt>
                <c:pt idx="3">
                  <c:v>75</c:v>
                </c:pt>
                <c:pt idx="4">
                  <c:v>75</c:v>
                </c:pt>
                <c:pt idx="5">
                  <c:v>76</c:v>
                </c:pt>
                <c:pt idx="6">
                  <c:v>76</c:v>
                </c:pt>
                <c:pt idx="7">
                  <c:v>73</c:v>
                </c:pt>
                <c:pt idx="8">
                  <c:v>73</c:v>
                </c:pt>
              </c:numCache>
            </c:numRef>
          </c:val>
          <c:extLst>
            <c:ext xmlns:c16="http://schemas.microsoft.com/office/drawing/2014/chart" uri="{C3380CC4-5D6E-409C-BE32-E72D297353CC}">
              <c16:uniqueId val="{00000001-6DCB-459A-AF91-C1DF02AC3278}"/>
            </c:ext>
          </c:extLst>
        </c:ser>
        <c:ser>
          <c:idx val="2"/>
          <c:order val="2"/>
          <c:tx>
            <c:strRef>
              <c:f>Sheet1!$A$4</c:f>
              <c:strCache>
                <c:ptCount val="1"/>
                <c:pt idx="0">
                  <c:v>Application Reliability</c:v>
                </c:pt>
              </c:strCache>
            </c:strRef>
          </c:tx>
          <c:spPr>
            <a:solidFill>
              <a:schemeClr val="accent3"/>
            </a:solidFill>
            <a:ln>
              <a:noFill/>
            </a:ln>
            <a:effectLst/>
          </c:spPr>
          <c:invertIfNegative val="0"/>
          <c:cat>
            <c:strRef>
              <c:f>Sheet1!$B$1:$J$1</c:f>
              <c:strCache>
                <c:ptCount val="9"/>
                <c:pt idx="0">
                  <c:v>All Organizations</c:v>
                </c:pt>
                <c:pt idx="1">
                  <c:v>JL November</c:v>
                </c:pt>
                <c:pt idx="2">
                  <c:v>JL December</c:v>
                </c:pt>
                <c:pt idx="3">
                  <c:v>JL January</c:v>
                </c:pt>
                <c:pt idx="4">
                  <c:v>JL February</c:v>
                </c:pt>
                <c:pt idx="5">
                  <c:v>JL March</c:v>
                </c:pt>
                <c:pt idx="6">
                  <c:v>JL April</c:v>
                </c:pt>
                <c:pt idx="7">
                  <c:v>JL May</c:v>
                </c:pt>
                <c:pt idx="8">
                  <c:v>JL June</c:v>
                </c:pt>
              </c:strCache>
            </c:strRef>
          </c:cat>
          <c:val>
            <c:numRef>
              <c:f>Sheet1!$B$4:$J$4</c:f>
              <c:numCache>
                <c:formatCode>General</c:formatCode>
                <c:ptCount val="9"/>
                <c:pt idx="0">
                  <c:v>50</c:v>
                </c:pt>
                <c:pt idx="1">
                  <c:v>49</c:v>
                </c:pt>
                <c:pt idx="2">
                  <c:v>46</c:v>
                </c:pt>
                <c:pt idx="3">
                  <c:v>44</c:v>
                </c:pt>
                <c:pt idx="4">
                  <c:v>72</c:v>
                </c:pt>
                <c:pt idx="5">
                  <c:v>73</c:v>
                </c:pt>
                <c:pt idx="6">
                  <c:v>80</c:v>
                </c:pt>
                <c:pt idx="7">
                  <c:v>72</c:v>
                </c:pt>
                <c:pt idx="8">
                  <c:v>75</c:v>
                </c:pt>
              </c:numCache>
            </c:numRef>
          </c:val>
          <c:extLst>
            <c:ext xmlns:c16="http://schemas.microsoft.com/office/drawing/2014/chart" uri="{C3380CC4-5D6E-409C-BE32-E72D297353CC}">
              <c16:uniqueId val="{00000002-6DCB-459A-AF91-C1DF02AC3278}"/>
            </c:ext>
          </c:extLst>
        </c:ser>
        <c:ser>
          <c:idx val="3"/>
          <c:order val="3"/>
          <c:tx>
            <c:strRef>
              <c:f>Sheet1!$A$5</c:f>
              <c:strCache>
                <c:ptCount val="1"/>
                <c:pt idx="0">
                  <c:v>Work from Anywhere</c:v>
                </c:pt>
              </c:strCache>
            </c:strRef>
          </c:tx>
          <c:spPr>
            <a:solidFill>
              <a:schemeClr val="accent4"/>
            </a:solidFill>
            <a:ln>
              <a:noFill/>
            </a:ln>
            <a:effectLst/>
          </c:spPr>
          <c:invertIfNegative val="0"/>
          <c:cat>
            <c:strRef>
              <c:f>Sheet1!$B$1:$J$1</c:f>
              <c:strCache>
                <c:ptCount val="9"/>
                <c:pt idx="0">
                  <c:v>All Organizations</c:v>
                </c:pt>
                <c:pt idx="1">
                  <c:v>JL November</c:v>
                </c:pt>
                <c:pt idx="2">
                  <c:v>JL December</c:v>
                </c:pt>
                <c:pt idx="3">
                  <c:v>JL January</c:v>
                </c:pt>
                <c:pt idx="4">
                  <c:v>JL February</c:v>
                </c:pt>
                <c:pt idx="5">
                  <c:v>JL March</c:v>
                </c:pt>
                <c:pt idx="6">
                  <c:v>JL April</c:v>
                </c:pt>
                <c:pt idx="7">
                  <c:v>JL May</c:v>
                </c:pt>
                <c:pt idx="8">
                  <c:v>JL June</c:v>
                </c:pt>
              </c:strCache>
            </c:strRef>
          </c:cat>
          <c:val>
            <c:numRef>
              <c:f>Sheet1!$B$5:$J$5</c:f>
              <c:numCache>
                <c:formatCode>General</c:formatCode>
                <c:ptCount val="9"/>
                <c:pt idx="0">
                  <c:v>51</c:v>
                </c:pt>
                <c:pt idx="1">
                  <c:v>84</c:v>
                </c:pt>
                <c:pt idx="2">
                  <c:v>84</c:v>
                </c:pt>
                <c:pt idx="3">
                  <c:v>85</c:v>
                </c:pt>
                <c:pt idx="4">
                  <c:v>86</c:v>
                </c:pt>
                <c:pt idx="5">
                  <c:v>86</c:v>
                </c:pt>
                <c:pt idx="6">
                  <c:v>87</c:v>
                </c:pt>
                <c:pt idx="7">
                  <c:v>91</c:v>
                </c:pt>
                <c:pt idx="8">
                  <c:v>91</c:v>
                </c:pt>
              </c:numCache>
            </c:numRef>
          </c:val>
          <c:extLst>
            <c:ext xmlns:c16="http://schemas.microsoft.com/office/drawing/2014/chart" uri="{C3380CC4-5D6E-409C-BE32-E72D297353CC}">
              <c16:uniqueId val="{00000003-6DCB-459A-AF91-C1DF02AC3278}"/>
            </c:ext>
          </c:extLst>
        </c:ser>
        <c:dLbls>
          <c:showLegendKey val="0"/>
          <c:showVal val="0"/>
          <c:showCatName val="0"/>
          <c:showSerName val="0"/>
          <c:showPercent val="0"/>
          <c:showBubbleSize val="0"/>
        </c:dLbls>
        <c:gapWidth val="219"/>
        <c:overlap val="-27"/>
        <c:axId val="929360096"/>
        <c:axId val="929364256"/>
      </c:barChart>
      <c:catAx>
        <c:axId val="92936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9364256"/>
        <c:crosses val="autoZero"/>
        <c:auto val="1"/>
        <c:lblAlgn val="ctr"/>
        <c:lblOffset val="100"/>
        <c:noMultiLvlLbl val="0"/>
      </c:catAx>
      <c:valAx>
        <c:axId val="929364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9360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Device Count by Model</a:t>
            </a:r>
          </a:p>
          <a:p>
            <a:pPr>
              <a:defRPr/>
            </a:pPr>
            <a:r>
              <a:rPr lang="en-US"/>
              <a:t>June 2022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7536456790616617E-2"/>
          <c:y val="0.18283089578590775"/>
          <c:w val="0.93693845111429841"/>
          <c:h val="0.6251984394377188"/>
        </c:manualLayout>
      </c:layout>
      <c:barChart>
        <c:barDir val="col"/>
        <c:grouping val="clustered"/>
        <c:varyColors val="0"/>
        <c:ser>
          <c:idx val="0"/>
          <c:order val="0"/>
          <c:tx>
            <c:strRef>
              <c:f>'EAModelScoresV2_ff85b6f1-5cd3-4'!$B$1</c:f>
              <c:strCache>
                <c:ptCount val="1"/>
                <c:pt idx="0">
                  <c:v>ModelDeviceCount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'EAModelScoresV2_ff85b6f1-5cd3-4'!$A$2:$A$14</c:f>
              <c:strCache>
                <c:ptCount val="13"/>
                <c:pt idx="0">
                  <c:v>Surface Laptop 4</c:v>
                </c:pt>
                <c:pt idx="1">
                  <c:v>HP EliteBook 840 G6</c:v>
                </c:pt>
                <c:pt idx="2">
                  <c:v>HP EliteBook 840 G5</c:v>
                </c:pt>
                <c:pt idx="3">
                  <c:v>HP EliteDesk 800 G4 DM 35W (TAA)</c:v>
                </c:pt>
                <c:pt idx="4">
                  <c:v>HP EliteBook 830 G6</c:v>
                </c:pt>
                <c:pt idx="5">
                  <c:v>HP EliteBook 840 G7 Notebook PC</c:v>
                </c:pt>
                <c:pt idx="6">
                  <c:v>Surface Pro 7+</c:v>
                </c:pt>
                <c:pt idx="7">
                  <c:v>Surface Laptop 3</c:v>
                </c:pt>
                <c:pt idx="8">
                  <c:v>HP EliteBook 830 G5</c:v>
                </c:pt>
                <c:pt idx="9">
                  <c:v>Surface Pro 6</c:v>
                </c:pt>
                <c:pt idx="10">
                  <c:v>Surface Pro 7</c:v>
                </c:pt>
                <c:pt idx="11">
                  <c:v>HP EliteDesk 800 G5 Desktop Mini</c:v>
                </c:pt>
                <c:pt idx="12">
                  <c:v>HP EliteBook 830 G7 Notebook PC</c:v>
                </c:pt>
              </c:strCache>
            </c:strRef>
          </c:cat>
          <c:val>
            <c:numRef>
              <c:f>'EAModelScoresV2_ff85b6f1-5cd3-4'!$B$2:$B$14</c:f>
              <c:numCache>
                <c:formatCode>General</c:formatCode>
                <c:ptCount val="13"/>
                <c:pt idx="0">
                  <c:v>751</c:v>
                </c:pt>
                <c:pt idx="1">
                  <c:v>337</c:v>
                </c:pt>
                <c:pt idx="2">
                  <c:v>155</c:v>
                </c:pt>
                <c:pt idx="3">
                  <c:v>154</c:v>
                </c:pt>
                <c:pt idx="4">
                  <c:v>111</c:v>
                </c:pt>
                <c:pt idx="5">
                  <c:v>82</c:v>
                </c:pt>
                <c:pt idx="6">
                  <c:v>80</c:v>
                </c:pt>
                <c:pt idx="7">
                  <c:v>78</c:v>
                </c:pt>
                <c:pt idx="8">
                  <c:v>48</c:v>
                </c:pt>
                <c:pt idx="9">
                  <c:v>41</c:v>
                </c:pt>
                <c:pt idx="10">
                  <c:v>37</c:v>
                </c:pt>
                <c:pt idx="11">
                  <c:v>28</c:v>
                </c:pt>
                <c:pt idx="12">
                  <c:v>26</c:v>
                </c:pt>
              </c:numCache>
            </c:numRef>
          </c:val>
          <c:extLst>
            <c:ext xmlns:c16="http://schemas.microsoft.com/office/drawing/2014/chart" uri="{C3380CC4-5D6E-409C-BE32-E72D297353CC}">
              <c16:uniqueId val="{00000000-1623-4C5B-B556-3AADD348472B}"/>
            </c:ext>
          </c:extLst>
        </c:ser>
        <c:dLbls>
          <c:showLegendKey val="0"/>
          <c:showVal val="0"/>
          <c:showCatName val="0"/>
          <c:showSerName val="0"/>
          <c:showPercent val="0"/>
          <c:showBubbleSize val="0"/>
        </c:dLbls>
        <c:gapWidth val="219"/>
        <c:overlap val="-27"/>
        <c:axId val="2080962000"/>
        <c:axId val="2080958256"/>
      </c:barChart>
      <c:catAx>
        <c:axId val="208096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0958256"/>
        <c:crosses val="autoZero"/>
        <c:auto val="1"/>
        <c:lblAlgn val="ctr"/>
        <c:lblOffset val="100"/>
        <c:noMultiLvlLbl val="0"/>
      </c:catAx>
      <c:valAx>
        <c:axId val="208095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0962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Sheet1!$A$5:$A$7</c:f>
              <c:strCache>
                <c:ptCount val="3"/>
                <c:pt idx="0">
                  <c:v>April</c:v>
                </c:pt>
                <c:pt idx="1">
                  <c:v>May</c:v>
                </c:pt>
                <c:pt idx="2">
                  <c:v>June</c:v>
                </c:pt>
              </c:strCache>
            </c:strRef>
          </c:cat>
          <c:val>
            <c:numRef>
              <c:f>Sheet1!$B$5:$B$7</c:f>
              <c:numCache>
                <c:formatCode>General</c:formatCode>
                <c:ptCount val="3"/>
                <c:pt idx="0">
                  <c:v>84.41</c:v>
                </c:pt>
                <c:pt idx="1">
                  <c:v>85.35</c:v>
                </c:pt>
                <c:pt idx="2">
                  <c:v>84.83</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Sheet1!$A$5:$A$7</c:f>
              <c:strCache>
                <c:ptCount val="3"/>
                <c:pt idx="0">
                  <c:v>April</c:v>
                </c:pt>
                <c:pt idx="1">
                  <c:v>May</c:v>
                </c:pt>
                <c:pt idx="2">
                  <c:v>June</c:v>
                </c:pt>
              </c:strCache>
            </c:strRef>
          </c:cat>
          <c:val>
            <c:numRef>
              <c:f>Sheet1!$C$5:$C$7</c:f>
              <c:numCache>
                <c:formatCode>General</c:formatCode>
                <c:ptCount val="3"/>
                <c:pt idx="0">
                  <c:v>15.59</c:v>
                </c:pt>
                <c:pt idx="1">
                  <c:v>14.65</c:v>
                </c:pt>
                <c:pt idx="2">
                  <c:v>15.17</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Performance</a:t>
            </a:r>
          </a:p>
          <a:p>
            <a:pPr>
              <a:defRPr/>
            </a:pPr>
            <a:r>
              <a:rPr lang="en-US"/>
              <a:t>June</a:t>
            </a:r>
            <a:r>
              <a:rPr lang="en-US" baseline="0"/>
              <a:t> 2022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EAStartupPerfModelPerformance_d!$B$1</c:f>
              <c:strCache>
                <c:ptCount val="1"/>
                <c:pt idx="0">
                  <c:v>Core Boot Time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EAStartupPerfModelPerformance_d!$A$2:$A$14</c:f>
              <c:strCache>
                <c:ptCount val="13"/>
                <c:pt idx="0">
                  <c:v>Surface Pro 7+</c:v>
                </c:pt>
                <c:pt idx="1">
                  <c:v>Surface Pro 7</c:v>
                </c:pt>
                <c:pt idx="2">
                  <c:v>Surface Pro 6</c:v>
                </c:pt>
                <c:pt idx="3">
                  <c:v>Surface Laptop 4</c:v>
                </c:pt>
                <c:pt idx="4">
                  <c:v>Surface Laptop 3</c:v>
                </c:pt>
                <c:pt idx="5">
                  <c:v>HP EliteDesk 800 G5 Desktop Mini</c:v>
                </c:pt>
                <c:pt idx="6">
                  <c:v>HP EliteDesk 800 G4 DM 35W (TAA)</c:v>
                </c:pt>
                <c:pt idx="7">
                  <c:v>HP EliteBook 840 G7 Notebook PC</c:v>
                </c:pt>
                <c:pt idx="8">
                  <c:v>HP EliteBook 840 G6</c:v>
                </c:pt>
                <c:pt idx="9">
                  <c:v>HP EliteBook 840 G5</c:v>
                </c:pt>
                <c:pt idx="10">
                  <c:v>HP EliteBook 830 G7 Notebook PC</c:v>
                </c:pt>
                <c:pt idx="11">
                  <c:v>HP EliteBook 830 G6</c:v>
                </c:pt>
                <c:pt idx="12">
                  <c:v>HP EliteBook 830 G5</c:v>
                </c:pt>
              </c:strCache>
            </c:strRef>
          </c:cat>
          <c:val>
            <c:numRef>
              <c:f>EAStartupPerfModelPerformance_d!$B$2:$B$14</c:f>
              <c:numCache>
                <c:formatCode>General</c:formatCode>
                <c:ptCount val="13"/>
                <c:pt idx="0">
                  <c:v>14</c:v>
                </c:pt>
                <c:pt idx="1">
                  <c:v>19</c:v>
                </c:pt>
                <c:pt idx="2">
                  <c:v>20</c:v>
                </c:pt>
                <c:pt idx="3">
                  <c:v>14</c:v>
                </c:pt>
                <c:pt idx="4">
                  <c:v>18</c:v>
                </c:pt>
                <c:pt idx="5">
                  <c:v>13</c:v>
                </c:pt>
                <c:pt idx="6">
                  <c:v>11</c:v>
                </c:pt>
                <c:pt idx="7">
                  <c:v>19</c:v>
                </c:pt>
                <c:pt idx="8">
                  <c:v>16</c:v>
                </c:pt>
                <c:pt idx="9">
                  <c:v>16</c:v>
                </c:pt>
                <c:pt idx="10">
                  <c:v>17</c:v>
                </c:pt>
                <c:pt idx="11">
                  <c:v>19</c:v>
                </c:pt>
                <c:pt idx="12">
                  <c:v>14</c:v>
                </c:pt>
              </c:numCache>
            </c:numRef>
          </c:val>
          <c:extLst>
            <c:ext xmlns:c16="http://schemas.microsoft.com/office/drawing/2014/chart" uri="{C3380CC4-5D6E-409C-BE32-E72D297353CC}">
              <c16:uniqueId val="{00000000-86CE-40B7-875F-3681AAEE17FC}"/>
            </c:ext>
          </c:extLst>
        </c:ser>
        <c:ser>
          <c:idx val="1"/>
          <c:order val="1"/>
          <c:tx>
            <c:strRef>
              <c:f>EAStartupPerfModelPerformance_d!$C$1</c:f>
              <c:strCache>
                <c:ptCount val="1"/>
                <c:pt idx="0">
                  <c:v>Core Logon Time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EAStartupPerfModelPerformance_d!$A$2:$A$14</c:f>
              <c:strCache>
                <c:ptCount val="13"/>
                <c:pt idx="0">
                  <c:v>Surface Pro 7+</c:v>
                </c:pt>
                <c:pt idx="1">
                  <c:v>Surface Pro 7</c:v>
                </c:pt>
                <c:pt idx="2">
                  <c:v>Surface Pro 6</c:v>
                </c:pt>
                <c:pt idx="3">
                  <c:v>Surface Laptop 4</c:v>
                </c:pt>
                <c:pt idx="4">
                  <c:v>Surface Laptop 3</c:v>
                </c:pt>
                <c:pt idx="5">
                  <c:v>HP EliteDesk 800 G5 Desktop Mini</c:v>
                </c:pt>
                <c:pt idx="6">
                  <c:v>HP EliteDesk 800 G4 DM 35W (TAA)</c:v>
                </c:pt>
                <c:pt idx="7">
                  <c:v>HP EliteBook 840 G7 Notebook PC</c:v>
                </c:pt>
                <c:pt idx="8">
                  <c:v>HP EliteBook 840 G6</c:v>
                </c:pt>
                <c:pt idx="9">
                  <c:v>HP EliteBook 840 G5</c:v>
                </c:pt>
                <c:pt idx="10">
                  <c:v>HP EliteBook 830 G7 Notebook PC</c:v>
                </c:pt>
                <c:pt idx="11">
                  <c:v>HP EliteBook 830 G6</c:v>
                </c:pt>
                <c:pt idx="12">
                  <c:v>HP EliteBook 830 G5</c:v>
                </c:pt>
              </c:strCache>
            </c:strRef>
          </c:cat>
          <c:val>
            <c:numRef>
              <c:f>EAStartupPerfModelPerformance_d!$C$2:$C$14</c:f>
              <c:numCache>
                <c:formatCode>General</c:formatCode>
                <c:ptCount val="13"/>
                <c:pt idx="0">
                  <c:v>24</c:v>
                </c:pt>
                <c:pt idx="1">
                  <c:v>25</c:v>
                </c:pt>
                <c:pt idx="2">
                  <c:v>43</c:v>
                </c:pt>
                <c:pt idx="3">
                  <c:v>23</c:v>
                </c:pt>
                <c:pt idx="4">
                  <c:v>29</c:v>
                </c:pt>
                <c:pt idx="5">
                  <c:v>21</c:v>
                </c:pt>
                <c:pt idx="6">
                  <c:v>24</c:v>
                </c:pt>
                <c:pt idx="7">
                  <c:v>38</c:v>
                </c:pt>
                <c:pt idx="8">
                  <c:v>36</c:v>
                </c:pt>
                <c:pt idx="9">
                  <c:v>47</c:v>
                </c:pt>
                <c:pt idx="10">
                  <c:v>38</c:v>
                </c:pt>
                <c:pt idx="11">
                  <c:v>46</c:v>
                </c:pt>
                <c:pt idx="12">
                  <c:v>50</c:v>
                </c:pt>
              </c:numCache>
            </c:numRef>
          </c:val>
          <c:extLst>
            <c:ext xmlns:c16="http://schemas.microsoft.com/office/drawing/2014/chart" uri="{C3380CC4-5D6E-409C-BE32-E72D297353CC}">
              <c16:uniqueId val="{00000001-86CE-40B7-875F-3681AAEE17FC}"/>
            </c:ext>
          </c:extLst>
        </c:ser>
        <c:dLbls>
          <c:showLegendKey val="0"/>
          <c:showVal val="0"/>
          <c:showCatName val="0"/>
          <c:showSerName val="0"/>
          <c:showPercent val="0"/>
          <c:showBubbleSize val="0"/>
        </c:dLbls>
        <c:gapWidth val="219"/>
        <c:overlap val="-27"/>
        <c:axId val="2045485568"/>
        <c:axId val="2045487648"/>
      </c:barChart>
      <c:catAx>
        <c:axId val="204548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5487648"/>
        <c:crosses val="autoZero"/>
        <c:auto val="1"/>
        <c:lblAlgn val="ctr"/>
        <c:lblOffset val="100"/>
        <c:noMultiLvlLbl val="0"/>
      </c:catAx>
      <c:valAx>
        <c:axId val="204548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5485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Sheet1!$A$5:$A$7</c:f>
              <c:strCache>
                <c:ptCount val="3"/>
                <c:pt idx="0">
                  <c:v>April</c:v>
                </c:pt>
                <c:pt idx="1">
                  <c:v>May</c:v>
                </c:pt>
                <c:pt idx="2">
                  <c:v>June</c:v>
                </c:pt>
              </c:strCache>
            </c:strRef>
          </c:cat>
          <c:val>
            <c:numRef>
              <c:f>Sheet1!$B$5:$B$7</c:f>
              <c:numCache>
                <c:formatCode>General</c:formatCode>
                <c:ptCount val="3"/>
                <c:pt idx="0">
                  <c:v>6</c:v>
                </c:pt>
                <c:pt idx="1">
                  <c:v>12</c:v>
                </c:pt>
                <c:pt idx="2">
                  <c:v>4</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Abandoned Calls Percentage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0.00%</c:formatCode>
                <c:ptCount val="4"/>
                <c:pt idx="0">
                  <c:v>0.1234</c:v>
                </c:pt>
                <c:pt idx="1">
                  <c:v>0.13569999999999999</c:v>
                </c:pt>
                <c:pt idx="2" formatCode="0%">
                  <c:v>0.12</c:v>
                </c:pt>
                <c:pt idx="3">
                  <c:v>8.3699999999999997E-2</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0.00%</c:formatCode>
                <c:ptCount val="4"/>
                <c:pt idx="0">
                  <c:v>0.12280000000000001</c:v>
                </c:pt>
                <c:pt idx="1">
                  <c:v>5.21E-2</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 over 3 Months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Sheet1!$A$5:$A$7</c:f>
              <c:strCache>
                <c:ptCount val="3"/>
                <c:pt idx="0">
                  <c:v>April</c:v>
                </c:pt>
                <c:pt idx="1">
                  <c:v>May</c:v>
                </c:pt>
                <c:pt idx="2">
                  <c:v>June</c:v>
                </c:pt>
              </c:strCache>
            </c:strRef>
          </c:cat>
          <c:val>
            <c:numRef>
              <c:f>Sheet1!$B$5:$B$7</c:f>
              <c:numCache>
                <c:formatCode>General</c:formatCode>
                <c:ptCount val="3"/>
                <c:pt idx="0">
                  <c:v>2474</c:v>
                </c:pt>
                <c:pt idx="1">
                  <c:v>2712</c:v>
                </c:pt>
                <c:pt idx="2">
                  <c:v>2313</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Sheet1!$A$5:$A$7</c:f>
              <c:strCache>
                <c:ptCount val="3"/>
                <c:pt idx="0">
                  <c:v>April</c:v>
                </c:pt>
                <c:pt idx="1">
                  <c:v>May</c:v>
                </c:pt>
                <c:pt idx="2">
                  <c:v>June</c:v>
                </c:pt>
              </c:strCache>
            </c:strRef>
          </c:cat>
          <c:val>
            <c:numRef>
              <c:f>Sheet1!$B$5:$B$7</c:f>
              <c:numCache>
                <c:formatCode>0.00%</c:formatCode>
                <c:ptCount val="3"/>
                <c:pt idx="0">
                  <c:v>4.5699999999999998E-2</c:v>
                </c:pt>
                <c:pt idx="1">
                  <c:v>6.1600000000000002E-2</c:v>
                </c:pt>
                <c:pt idx="2">
                  <c:v>4.8000000000000001E-2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8/9/2022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729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29</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30</a:t>
            </a:fld>
            <a:endParaRPr lang="en-US"/>
          </a:p>
        </p:txBody>
      </p:sp>
    </p:spTree>
    <p:extLst>
      <p:ext uri="{BB962C8B-B14F-4D97-AF65-F5344CB8AC3E}">
        <p14:creationId xmlns:p14="http://schemas.microsoft.com/office/powerpoint/2010/main" val="191914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11</a:t>
            </a:fld>
            <a:endParaRPr lang="en-US"/>
          </a:p>
        </p:txBody>
      </p:sp>
    </p:spTree>
    <p:extLst>
      <p:ext uri="{BB962C8B-B14F-4D97-AF65-F5344CB8AC3E}">
        <p14:creationId xmlns:p14="http://schemas.microsoft.com/office/powerpoint/2010/main" val="116525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17</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197359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jacksonlewis.service-now.com/kb_view.do?sysparm_article=KB0010468"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hyperlink" Target="https://jacksonlewis.service-now.com/change_request.do?sys_id=60e5d2f41b10d190601ea9fbbc4bcb11&amp;sysparm_record_target=change_request&amp;sysparm_record_row=3&amp;sysparm_record_rows=14&amp;sysparm_record_list=state%21%3D3%5EORstate%3D%5Estart_date%3E%3Djavascript%3Ags.dateGenerate%28%272022-06-24%27%2C%2700%3A00%3A00%27%29%5EORDERBYstart_date" TargetMode="External"/><Relationship Id="rId4" Type="http://schemas.openxmlformats.org/officeDocument/2006/relationships/hyperlink" Target="https://jacksonlewis.service-now.com/kb_view.do?sysparm_article=KB001017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a:t>June 2022</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6" name="Picture 5" descr="Chart, bar chart&#10;&#10;Description automatically generated">
            <a:extLst>
              <a:ext uri="{FF2B5EF4-FFF2-40B4-BE49-F238E27FC236}">
                <a16:creationId xmlns:a16="http://schemas.microsoft.com/office/drawing/2014/main" id="{1955A3BA-595D-4E47-81AD-99FDA3B09713}"/>
              </a:ext>
            </a:extLst>
          </p:cNvPr>
          <p:cNvPicPr>
            <a:picLocks noChangeAspect="1"/>
          </p:cNvPicPr>
          <p:nvPr/>
        </p:nvPicPr>
        <p:blipFill>
          <a:blip r:embed="rId2"/>
          <a:stretch>
            <a:fillRect/>
          </a:stretch>
        </p:blipFill>
        <p:spPr>
          <a:xfrm>
            <a:off x="751928" y="1911841"/>
            <a:ext cx="10688143" cy="4230449"/>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10666"/>
            <a:ext cx="4398746" cy="378565"/>
          </a:xfrm>
          <a:prstGeom prst="rect">
            <a:avLst/>
          </a:prstGeom>
          <a:noFill/>
        </p:spPr>
        <p:txBody>
          <a:bodyPr wrap="square" rtlCol="0">
            <a:spAutoFit/>
          </a:bodyPr>
          <a:lstStyle/>
          <a:p>
            <a:r>
              <a:rPr lang="en-US" sz="1860">
                <a:solidFill>
                  <a:srgbClr val="7030A0"/>
                </a:solidFill>
              </a:rPr>
              <a:t>Open Incidents Older than 30 Days</a:t>
            </a:r>
          </a:p>
        </p:txBody>
      </p:sp>
      <p:sp>
        <p:nvSpPr>
          <p:cNvPr id="11" name="TextBox 10">
            <a:extLst>
              <a:ext uri="{FF2B5EF4-FFF2-40B4-BE49-F238E27FC236}">
                <a16:creationId xmlns:a16="http://schemas.microsoft.com/office/drawing/2014/main" id="{4C9E97A7-8CF9-4121-BD5C-C518FC9BBDEC}"/>
              </a:ext>
            </a:extLst>
          </p:cNvPr>
          <p:cNvSpPr txBox="1"/>
          <p:nvPr/>
        </p:nvSpPr>
        <p:spPr>
          <a:xfrm>
            <a:off x="6392008" y="1310666"/>
            <a:ext cx="4398746" cy="378565"/>
          </a:xfrm>
          <a:prstGeom prst="rect">
            <a:avLst/>
          </a:prstGeom>
          <a:noFill/>
        </p:spPr>
        <p:txBody>
          <a:bodyPr wrap="square" rtlCol="0">
            <a:spAutoFit/>
          </a:bodyPr>
          <a:lstStyle/>
          <a:p>
            <a:r>
              <a:rPr lang="en-US" sz="1860">
                <a:solidFill>
                  <a:srgbClr val="7030A0"/>
                </a:solidFill>
              </a:rPr>
              <a:t>Open Incidents not updated in last 30 days</a:t>
            </a:r>
          </a:p>
        </p:txBody>
      </p:sp>
      <p:pic>
        <p:nvPicPr>
          <p:cNvPr id="7" name="Picture 6">
            <a:extLst>
              <a:ext uri="{FF2B5EF4-FFF2-40B4-BE49-F238E27FC236}">
                <a16:creationId xmlns:a16="http://schemas.microsoft.com/office/drawing/2014/main" id="{95F088A3-66E7-4103-B662-BA314DBB304E}"/>
              </a:ext>
            </a:extLst>
          </p:cNvPr>
          <p:cNvPicPr>
            <a:picLocks noChangeAspect="1"/>
          </p:cNvPicPr>
          <p:nvPr/>
        </p:nvPicPr>
        <p:blipFill rotWithShape="1">
          <a:blip r:embed="rId3"/>
          <a:srcRect t="11873" b="1"/>
          <a:stretch/>
        </p:blipFill>
        <p:spPr>
          <a:xfrm>
            <a:off x="7984" y="2260419"/>
            <a:ext cx="6058746" cy="3030672"/>
          </a:xfrm>
          <a:prstGeom prst="rect">
            <a:avLst/>
          </a:prstGeom>
        </p:spPr>
      </p:pic>
      <p:pic>
        <p:nvPicPr>
          <p:cNvPr id="14" name="Picture 13">
            <a:extLst>
              <a:ext uri="{FF2B5EF4-FFF2-40B4-BE49-F238E27FC236}">
                <a16:creationId xmlns:a16="http://schemas.microsoft.com/office/drawing/2014/main" id="{170490D5-C805-4AB7-B996-30C35F66BBA4}"/>
              </a:ext>
            </a:extLst>
          </p:cNvPr>
          <p:cNvPicPr>
            <a:picLocks noChangeAspect="1"/>
          </p:cNvPicPr>
          <p:nvPr/>
        </p:nvPicPr>
        <p:blipFill>
          <a:blip r:embed="rId4"/>
          <a:stretch>
            <a:fillRect/>
          </a:stretch>
        </p:blipFill>
        <p:spPr>
          <a:xfrm>
            <a:off x="6392008" y="2147402"/>
            <a:ext cx="5792008" cy="3143689"/>
          </a:xfrm>
          <a:prstGeom prst="rect">
            <a:avLst/>
          </a:prstGeom>
        </p:spPr>
      </p:pic>
    </p:spTree>
    <p:extLst>
      <p:ext uri="{BB962C8B-B14F-4D97-AF65-F5344CB8AC3E}">
        <p14:creationId xmlns:p14="http://schemas.microsoft.com/office/powerpoint/2010/main" val="117050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average resolution time trended down across the month (showing an improvement). </a:t>
            </a:r>
          </a:p>
        </p:txBody>
      </p:sp>
      <p:pic>
        <p:nvPicPr>
          <p:cNvPr id="6" name="Picture 5" descr="Chart, line chart&#10;&#10;Description automatically generated">
            <a:extLst>
              <a:ext uri="{FF2B5EF4-FFF2-40B4-BE49-F238E27FC236}">
                <a16:creationId xmlns:a16="http://schemas.microsoft.com/office/drawing/2014/main" id="{624F2201-8AA0-4A76-9FF8-DCE79E1FE283}"/>
              </a:ext>
            </a:extLst>
          </p:cNvPr>
          <p:cNvPicPr>
            <a:picLocks noChangeAspect="1"/>
          </p:cNvPicPr>
          <p:nvPr/>
        </p:nvPicPr>
        <p:blipFill>
          <a:blip r:embed="rId2"/>
          <a:stretch>
            <a:fillRect/>
          </a:stretch>
        </p:blipFill>
        <p:spPr>
          <a:xfrm>
            <a:off x="231838" y="2189683"/>
            <a:ext cx="11725275" cy="3057525"/>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6" name="Picture 5" descr="Chart, bar chart&#10;&#10;Description automatically generated">
            <a:extLst>
              <a:ext uri="{FF2B5EF4-FFF2-40B4-BE49-F238E27FC236}">
                <a16:creationId xmlns:a16="http://schemas.microsoft.com/office/drawing/2014/main" id="{250800B9-6B12-4AF8-ABBF-18B7BDAAAC3B}"/>
              </a:ext>
            </a:extLst>
          </p:cNvPr>
          <p:cNvPicPr>
            <a:picLocks noChangeAspect="1"/>
          </p:cNvPicPr>
          <p:nvPr/>
        </p:nvPicPr>
        <p:blipFill>
          <a:blip r:embed="rId2"/>
          <a:stretch>
            <a:fillRect/>
          </a:stretch>
        </p:blipFill>
        <p:spPr>
          <a:xfrm>
            <a:off x="867886" y="2022547"/>
            <a:ext cx="10456228" cy="4138655"/>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14</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40898164"/>
              </p:ext>
            </p:extLst>
          </p:nvPr>
        </p:nvGraphicFramePr>
        <p:xfrm>
          <a:off x="601383" y="1871076"/>
          <a:ext cx="10984662" cy="1696974"/>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88.8%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88.1%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92.7%</a:t>
                      </a:r>
                    </a:p>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93.9%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rPr>
              <a:t>The Incident SLA goal in June was met across all teams. </a:t>
            </a:r>
          </a:p>
        </p:txBody>
      </p:sp>
    </p:spTree>
    <p:extLst>
      <p:ext uri="{BB962C8B-B14F-4D97-AF65-F5344CB8AC3E}">
        <p14:creationId xmlns:p14="http://schemas.microsoft.com/office/powerpoint/2010/main" val="22254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3008667008"/>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sp>
        <p:nvSpPr>
          <p:cNvPr id="8" name="TextBox 7">
            <a:extLst>
              <a:ext uri="{FF2B5EF4-FFF2-40B4-BE49-F238E27FC236}">
                <a16:creationId xmlns:a16="http://schemas.microsoft.com/office/drawing/2014/main" id="{29AB2674-DE1F-D841-8BAC-CBB9BCC582B6}"/>
              </a:ext>
            </a:extLst>
          </p:cNvPr>
          <p:cNvSpPr txBox="1"/>
          <p:nvPr/>
        </p:nvSpPr>
        <p:spPr>
          <a:xfrm>
            <a:off x="6248402" y="1704975"/>
            <a:ext cx="5544039" cy="2062103"/>
          </a:xfrm>
          <a:prstGeom prst="rect">
            <a:avLst/>
          </a:prstGeom>
          <a:noFill/>
        </p:spPr>
        <p:txBody>
          <a:bodyPr wrap="square" rtlCol="0">
            <a:spAutoFit/>
          </a:bodyPr>
          <a:lstStyle/>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There are currently 12 open Problems across teams. </a:t>
            </a:r>
          </a:p>
          <a:p>
            <a:pPr marL="742950" lvl="1"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1 is critical priority</a:t>
            </a:r>
          </a:p>
          <a:p>
            <a:pPr marL="742950" lvl="1"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1 is high priority. </a:t>
            </a:r>
          </a:p>
          <a:p>
            <a:pPr marL="742950" lvl="1"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10 are moderate priority or lower. </a:t>
            </a:r>
          </a:p>
          <a:p>
            <a:r>
              <a:rPr lang="en-US" sz="1600">
                <a:solidFill>
                  <a:srgbClr val="7030A0"/>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78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16</a:t>
            </a:fld>
            <a:endParaRPr lang="en-US"/>
          </a:p>
        </p:txBody>
      </p:sp>
    </p:spTree>
    <p:extLst>
      <p:ext uri="{BB962C8B-B14F-4D97-AF65-F5344CB8AC3E}">
        <p14:creationId xmlns:p14="http://schemas.microsoft.com/office/powerpoint/2010/main" val="89751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17</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2303210713"/>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646331"/>
          </a:xfrm>
          <a:prstGeom prst="rect">
            <a:avLst/>
          </a:prstGeom>
          <a:noFill/>
        </p:spPr>
        <p:txBody>
          <a:bodyPr wrap="square" rtlCol="0">
            <a:spAutoFit/>
          </a:bodyPr>
          <a:lstStyle/>
          <a:p>
            <a:pPr algn="ctr"/>
            <a:r>
              <a:rPr lang="en-US">
                <a:solidFill>
                  <a:srgbClr val="7030A0"/>
                </a:solidFill>
              </a:rPr>
              <a:t>Total incident, abandons, and call volume reduced in Q2 2022 over 2020 and 2021.</a:t>
            </a:r>
          </a:p>
          <a:p>
            <a:endParaRPr lang="en-US">
              <a:solidFill>
                <a:srgbClr val="7030A0"/>
              </a:solidFill>
            </a:endParaRPr>
          </a:p>
        </p:txBody>
      </p:sp>
    </p:spTree>
    <p:extLst>
      <p:ext uri="{BB962C8B-B14F-4D97-AF65-F5344CB8AC3E}">
        <p14:creationId xmlns:p14="http://schemas.microsoft.com/office/powerpoint/2010/main" val="181448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18</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Call volume dropped in June to 2,313 calls.</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126098114"/>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abandonment rate monthly goal is 9%. </a:t>
            </a: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goal was met, ending the month with 4.80%.</a:t>
            </a:r>
          </a:p>
          <a:p>
            <a:pPr>
              <a:lnSpc>
                <a:spcPct val="90000"/>
              </a:lnSpc>
              <a:spcAft>
                <a:spcPts val="600"/>
              </a:spcAft>
            </a:pPr>
            <a:endParaRPr lang="en-US" sz="160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1994026854"/>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1196822791"/>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150875" y="1334279"/>
            <a:ext cx="11877174" cy="5383763"/>
          </a:xfrm>
        </p:spPr>
        <p:txBody>
          <a:bodyPr vert="horz" lIns="0" tIns="0" rIns="0" bIns="0" rtlCol="0" anchor="t">
            <a:noAutofit/>
          </a:bodyPr>
          <a:lstStyle/>
          <a:p>
            <a:pPr marL="0" indent="0">
              <a:buNone/>
            </a:pPr>
            <a:r>
              <a:rPr lang="en-US" sz="1800">
                <a:solidFill>
                  <a:srgbClr val="7030A0"/>
                </a:solidFill>
                <a:latin typeface="Arial"/>
                <a:cs typeface="Arial"/>
              </a:rPr>
              <a:t>Incident Management </a:t>
            </a:r>
            <a:r>
              <a:rPr lang="en-US" sz="1800">
                <a:latin typeface="Arial" panose="020B0604020202020204" pitchFamily="34" charset="0"/>
                <a:cs typeface="Arial" panose="020B0604020202020204" pitchFamily="34" charset="0"/>
              </a:rPr>
              <a:t>saw a slight increase in incident volume in June (2,972). The first call resolution, or FCR, was 84.83%. The overall SLA goal across all teams was met at 90.4%. </a:t>
            </a:r>
            <a:r>
              <a:rPr lang="en-US" sz="1800" i="1">
                <a:latin typeface="Arial"/>
                <a:cs typeface="Arial"/>
              </a:rPr>
              <a:t>Incident volume through the first two quarters of the year, when compared to last year, is down 16.4%.</a:t>
            </a:r>
            <a:endParaRPr lang="en-US" sz="1800" i="1">
              <a:latin typeface="Arial" panose="020B0604020202020204" pitchFamily="34" charset="0"/>
              <a:cs typeface="Arial" panose="020B0604020202020204" pitchFamily="34" charset="0"/>
            </a:endParaRPr>
          </a:p>
          <a:p>
            <a:pPr marL="0" indent="0">
              <a:buNone/>
            </a:pPr>
            <a:r>
              <a:rPr lang="en-US" sz="1800">
                <a:solidFill>
                  <a:srgbClr val="7030A0"/>
                </a:solidFill>
                <a:latin typeface="Arial"/>
                <a:cs typeface="Arial"/>
              </a:rPr>
              <a:t>Service Desk </a:t>
            </a:r>
            <a:r>
              <a:rPr lang="en-US" sz="1800">
                <a:latin typeface="Arial"/>
                <a:cs typeface="Arial"/>
              </a:rPr>
              <a:t>call volume dropped to 2,313 in June. </a:t>
            </a:r>
            <a:r>
              <a:rPr lang="en-US" sz="1800" i="1">
                <a:latin typeface="Arial"/>
                <a:cs typeface="Arial"/>
              </a:rPr>
              <a:t>Call volume through the first two quarters of the year, compared to last year, is down 20.7%. </a:t>
            </a:r>
            <a:r>
              <a:rPr lang="en-US" sz="1800">
                <a:latin typeface="Arial"/>
                <a:cs typeface="Arial"/>
              </a:rPr>
              <a:t>Calls answered within 30-, 60-, and 90-seconds goals were surpassed. </a:t>
            </a:r>
            <a:r>
              <a:rPr lang="en-US" sz="1800" i="1">
                <a:latin typeface="Arial"/>
                <a:cs typeface="Arial"/>
              </a:rPr>
              <a:t>Average speed to answer was 25 seconds</a:t>
            </a:r>
            <a:r>
              <a:rPr lang="en-US" sz="1800">
                <a:latin typeface="Arial"/>
                <a:cs typeface="Arial"/>
              </a:rPr>
              <a:t>. The abandonment rate goal for the month was also </a:t>
            </a:r>
            <a:r>
              <a:rPr lang="en-US" sz="1800" i="1">
                <a:latin typeface="Arial"/>
                <a:cs typeface="Arial"/>
              </a:rPr>
              <a:t>surpassed at 4.8%. Percentage of calls abandoned lowered by 23% in the first two quarters of the year. </a:t>
            </a:r>
            <a:r>
              <a:rPr lang="en-US" sz="1800">
                <a:latin typeface="Arial"/>
                <a:cs typeface="Arial"/>
              </a:rPr>
              <a:t>SLA goals were met by the Service Desk with an overall SLA score of 98.38%. We’re in the interviewing process for an analyst in the LA office. </a:t>
            </a:r>
          </a:p>
          <a:p>
            <a:pPr marL="0" indent="0">
              <a:buNone/>
            </a:pPr>
            <a:r>
              <a:rPr lang="en-US" sz="1800">
                <a:solidFill>
                  <a:srgbClr val="7030A0"/>
                </a:solidFill>
                <a:latin typeface="Arial"/>
                <a:cs typeface="Arial"/>
              </a:rPr>
              <a:t>Technology Operations </a:t>
            </a:r>
            <a:r>
              <a:rPr lang="en-US" sz="1800">
                <a:latin typeface="Arial"/>
                <a:cs typeface="Arial"/>
              </a:rPr>
              <a:t>assignment groups opened or received 395 incidents across the month. Critical alerts saw a significant increase due to ISP outages, temperature sensor alerts, and high CPU utilization. Modified the CPU utilization thresholds and polling rates to reduce CPU noise. </a:t>
            </a:r>
          </a:p>
          <a:p>
            <a:pPr marL="0" indent="0">
              <a:buNone/>
            </a:pPr>
            <a:endParaRPr lang="en-US" sz="1800">
              <a:latin typeface="Arial"/>
              <a:cs typeface="Arial"/>
            </a:endParaRPr>
          </a:p>
          <a:p>
            <a:pPr marL="0" lvl="0" indent="0">
              <a:lnSpc>
                <a:spcPct val="100000"/>
              </a:lnSpc>
              <a:spcBef>
                <a:spcPts val="0"/>
              </a:spcBef>
              <a:buNone/>
            </a:pPr>
            <a:r>
              <a:rPr lang="en-US" sz="1800">
                <a:solidFill>
                  <a:srgbClr val="7030A0"/>
                </a:solidFill>
                <a:latin typeface="Arial"/>
                <a:cs typeface="Arial"/>
              </a:rPr>
              <a:t>Endpoint Engineering </a:t>
            </a:r>
            <a:r>
              <a:rPr lang="en-US" sz="1800">
                <a:latin typeface="Arial"/>
                <a:cs typeface="Arial"/>
              </a:rPr>
              <a:t>found </a:t>
            </a:r>
          </a:p>
          <a:p>
            <a:pPr marL="0" lvl="0" indent="0">
              <a:lnSpc>
                <a:spcPct val="100000"/>
              </a:lnSpc>
              <a:spcBef>
                <a:spcPts val="0"/>
              </a:spcBef>
              <a:buNone/>
            </a:pPr>
            <a:endParaRPr lang="en-US" sz="1800">
              <a:solidFill>
                <a:schemeClr val="accent2"/>
              </a:solidFill>
              <a:latin typeface="Arial"/>
              <a:cs typeface="Arial"/>
            </a:endParaRPr>
          </a:p>
          <a:p>
            <a:pPr marL="0" lvl="0" indent="0">
              <a:lnSpc>
                <a:spcPct val="100000"/>
              </a:lnSpc>
              <a:spcBef>
                <a:spcPts val="0"/>
              </a:spcBef>
              <a:buNone/>
            </a:pPr>
            <a:r>
              <a:rPr lang="en-US" sz="1800">
                <a:solidFill>
                  <a:srgbClr val="7030A0"/>
                </a:solidFill>
                <a:latin typeface="Arial"/>
                <a:cs typeface="Arial"/>
              </a:rPr>
              <a:t>Endpoint Projects </a:t>
            </a:r>
            <a:r>
              <a:rPr lang="en-US" sz="1800">
                <a:latin typeface="Arial"/>
                <a:cs typeface="Arial"/>
              </a:rPr>
              <a:t>continued in </a:t>
            </a:r>
            <a:endParaRPr lang="en-US" sz="1800">
              <a:solidFill>
                <a:srgbClr val="FF0000"/>
              </a:solidFill>
              <a:latin typeface="Arial"/>
              <a:cs typeface="Arial"/>
            </a:endParaRPr>
          </a:p>
          <a:p>
            <a:pPr marL="0" lvl="0" indent="0">
              <a:lnSpc>
                <a:spcPct val="100000"/>
              </a:lnSpc>
              <a:spcBef>
                <a:spcPts val="0"/>
              </a:spcBef>
              <a:buNone/>
            </a:pPr>
            <a:endParaRPr lang="en-US" sz="1800">
              <a:solidFill>
                <a:srgbClr val="FF0000"/>
              </a:solidFill>
            </a:endParaRPr>
          </a:p>
        </p:txBody>
      </p:sp>
    </p:spTree>
    <p:extLst>
      <p:ext uri="{BB962C8B-B14F-4D97-AF65-F5344CB8AC3E}">
        <p14:creationId xmlns:p14="http://schemas.microsoft.com/office/powerpoint/2010/main" val="254881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average speed to answer was 25 seconds which correlates with the trend of call volume &amp; abandoned calls alongside the higher percentages for the calls handled within 30, 60, and 90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4134819596"/>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69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2181197264"/>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a:solidFill>
                  <a:srgbClr val="7030A0"/>
                </a:solidFill>
                <a:cs typeface="Arial" panose="020B0604020202020204" pitchFamily="34" charset="0"/>
              </a:rPr>
              <a:t>Incidents closed by SD: </a:t>
            </a:r>
            <a:r>
              <a:rPr lang="en-US">
                <a:cs typeface="Arial" panose="020B0604020202020204" pitchFamily="34" charset="0"/>
              </a:rPr>
              <a:t>2,375</a:t>
            </a:r>
          </a:p>
          <a:p>
            <a:pPr marL="285750" indent="-285750">
              <a:buFont typeface="Arial" panose="020B0604020202020204" pitchFamily="34" charset="0"/>
              <a:buChar char="•"/>
            </a:pPr>
            <a:r>
              <a:rPr lang="en-US">
                <a:solidFill>
                  <a:srgbClr val="7030A0"/>
                </a:solidFill>
                <a:cs typeface="Arial" panose="020B0604020202020204" pitchFamily="34" charset="0"/>
              </a:rPr>
              <a:t>Total Closed Incidents: </a:t>
            </a:r>
            <a:r>
              <a:rPr lang="en-US">
                <a:cs typeface="Arial" panose="020B0604020202020204" pitchFamily="34" charset="0"/>
              </a:rPr>
              <a:t>2,884</a:t>
            </a:r>
          </a:p>
          <a:p>
            <a:pPr marL="285750" indent="-285750">
              <a:buFont typeface="Arial" panose="020B0604020202020204" pitchFamily="34" charset="0"/>
              <a:buChar char="•"/>
            </a:pPr>
            <a:r>
              <a:rPr lang="en-US">
                <a:solidFill>
                  <a:srgbClr val="7030A0"/>
                </a:solidFill>
                <a:cs typeface="Arial" panose="020B0604020202020204" pitchFamily="34" charset="0"/>
              </a:rPr>
              <a:t>Closed by SD Percentage: </a:t>
            </a:r>
            <a:r>
              <a:rPr lang="en-US">
                <a:cs typeface="Arial" panose="020B0604020202020204" pitchFamily="34" charset="0"/>
              </a:rPr>
              <a:t>82.35%</a:t>
            </a:r>
            <a:endParaRPr lang="en-US" b="1">
              <a:solidFill>
                <a:srgbClr val="7030A0"/>
              </a:solidFill>
              <a:cs typeface="Arial" panose="020B0604020202020204" pitchFamily="34" charset="0"/>
            </a:endParaRPr>
          </a:p>
          <a:p>
            <a:r>
              <a:rPr lang="en-US" sz="1860" b="1">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a:solidFill>
                  <a:srgbClr val="7030A0"/>
                </a:solidFill>
                <a:cs typeface="Arial" panose="020B0604020202020204" pitchFamily="34" charset="0"/>
              </a:rPr>
              <a:t>Phone: </a:t>
            </a:r>
            <a:r>
              <a:rPr lang="en-US">
                <a:cs typeface="Arial" panose="020B0604020202020204" pitchFamily="34" charset="0"/>
              </a:rPr>
              <a:t>1742 </a:t>
            </a:r>
          </a:p>
          <a:p>
            <a:pPr marL="285750" indent="-285750">
              <a:buFont typeface="Arial" panose="020B0604020202020204" pitchFamily="34" charset="0"/>
              <a:buChar char="•"/>
            </a:pPr>
            <a:r>
              <a:rPr lang="en-US">
                <a:solidFill>
                  <a:srgbClr val="7030A0"/>
                </a:solidFill>
                <a:cs typeface="Arial" panose="020B0604020202020204" pitchFamily="34" charset="0"/>
              </a:rPr>
              <a:t>Email: </a:t>
            </a:r>
            <a:r>
              <a:rPr lang="en-US">
                <a:cs typeface="Arial" panose="020B0604020202020204" pitchFamily="34" charset="0"/>
              </a:rPr>
              <a:t>563</a:t>
            </a:r>
          </a:p>
          <a:p>
            <a:pPr marL="285750" indent="-285750">
              <a:buFont typeface="Arial" panose="020B0604020202020204" pitchFamily="34" charset="0"/>
              <a:buChar char="•"/>
            </a:pPr>
            <a:r>
              <a:rPr lang="en-US">
                <a:solidFill>
                  <a:srgbClr val="7030A0"/>
                </a:solidFill>
                <a:cs typeface="Arial" panose="020B0604020202020204" pitchFamily="34" charset="0"/>
              </a:rPr>
              <a:t>Self-Service: </a:t>
            </a:r>
            <a:r>
              <a:rPr lang="en-US">
                <a:cs typeface="Arial" panose="020B0604020202020204" pitchFamily="34" charset="0"/>
              </a:rPr>
              <a:t>37</a:t>
            </a:r>
          </a:p>
          <a:p>
            <a:pPr marL="285750" indent="-285750">
              <a:buFont typeface="Arial" panose="020B0604020202020204" pitchFamily="34" charset="0"/>
              <a:buChar char="•"/>
            </a:pPr>
            <a:r>
              <a:rPr lang="en-US">
                <a:solidFill>
                  <a:srgbClr val="7030A0"/>
                </a:solidFill>
                <a:cs typeface="Arial" panose="020B0604020202020204" pitchFamily="34" charset="0"/>
              </a:rPr>
              <a:t>Walk-in: </a:t>
            </a:r>
            <a:r>
              <a:rPr lang="en-US">
                <a:cs typeface="Arial" panose="020B0604020202020204" pitchFamily="34" charset="0"/>
              </a:rPr>
              <a:t>31</a:t>
            </a:r>
          </a:p>
          <a:p>
            <a:endParaRPr lang="en-US" sz="160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BDD67271-273D-4848-AB2E-7A0182984960}"/>
              </a:ext>
            </a:extLst>
          </p:cNvPr>
          <p:cNvSpPr txBox="1"/>
          <p:nvPr/>
        </p:nvSpPr>
        <p:spPr>
          <a:xfrm>
            <a:off x="243921" y="1482237"/>
            <a:ext cx="4487699" cy="4616648"/>
          </a:xfrm>
          <a:prstGeom prst="rect">
            <a:avLst/>
          </a:prstGeom>
          <a:noFill/>
        </p:spPr>
        <p:txBody>
          <a:bodyPr wrap="square" rtlCol="0">
            <a:spAutoFit/>
          </a:bodyPr>
          <a:lstStyle/>
          <a:p>
            <a:r>
              <a:rPr lang="en-US" sz="1860">
                <a:solidFill>
                  <a:srgbClr val="7030A0"/>
                </a:solidFill>
              </a:rPr>
              <a:t>Top 5 Subcategories:</a:t>
            </a:r>
          </a:p>
          <a:p>
            <a:pPr marL="342900" indent="-342900">
              <a:buFont typeface="Arial" panose="020B0604020202020204" pitchFamily="34" charset="0"/>
              <a:buChar char="•"/>
            </a:pPr>
            <a:r>
              <a:rPr lang="en-US" sz="1860"/>
              <a:t>Microsoft Office (482)</a:t>
            </a:r>
          </a:p>
          <a:p>
            <a:pPr marL="342900" indent="-342900">
              <a:buFont typeface="Arial" panose="020B0604020202020204" pitchFamily="34" charset="0"/>
              <a:buChar char="•"/>
            </a:pPr>
            <a:r>
              <a:rPr lang="en-US" sz="1860"/>
              <a:t>NetDocuments (329)</a:t>
            </a:r>
          </a:p>
          <a:p>
            <a:pPr marL="342900" indent="-342900">
              <a:buFont typeface="Arial" panose="020B0604020202020204" pitchFamily="34" charset="0"/>
              <a:buChar char="•"/>
            </a:pPr>
            <a:r>
              <a:rPr lang="en-US" sz="1860"/>
              <a:t>Report Phish (190)</a:t>
            </a:r>
          </a:p>
          <a:p>
            <a:pPr marL="342900" indent="-342900">
              <a:buFont typeface="Arial" panose="020B0604020202020204" pitchFamily="34" charset="0"/>
              <a:buChar char="•"/>
            </a:pPr>
            <a:r>
              <a:rPr lang="en-US" sz="1860"/>
              <a:t>Power PDF (141)</a:t>
            </a:r>
          </a:p>
          <a:p>
            <a:pPr marL="342900" indent="-342900">
              <a:buFont typeface="Arial" panose="020B0604020202020204" pitchFamily="34" charset="0"/>
              <a:buChar char="•"/>
            </a:pPr>
            <a:r>
              <a:rPr lang="en-US" sz="1860"/>
              <a:t>Windows (115)</a:t>
            </a:r>
          </a:p>
          <a:p>
            <a:endParaRPr lang="en-US" sz="1860">
              <a:solidFill>
                <a:srgbClr val="7030A0"/>
              </a:solidFill>
            </a:endParaRPr>
          </a:p>
          <a:p>
            <a:r>
              <a:rPr lang="en-US" sz="1860">
                <a:solidFill>
                  <a:srgbClr val="7030A0"/>
                </a:solidFill>
              </a:rPr>
              <a:t>Top 5 Customers: </a:t>
            </a:r>
          </a:p>
          <a:p>
            <a:pPr marL="342900" indent="-342900">
              <a:buFont typeface="+mj-lt"/>
              <a:buAutoNum type="arabicPeriod"/>
            </a:pPr>
            <a:r>
              <a:rPr lang="en-US" err="1"/>
              <a:t>Suddie</a:t>
            </a:r>
            <a:r>
              <a:rPr lang="en-US"/>
              <a:t> Scott (27)</a:t>
            </a:r>
          </a:p>
          <a:p>
            <a:pPr marL="342900" indent="-342900">
              <a:buFont typeface="+mj-lt"/>
              <a:buAutoNum type="arabicPeriod"/>
            </a:pPr>
            <a:r>
              <a:rPr lang="en-US"/>
              <a:t>Barbara Bona (17)</a:t>
            </a:r>
          </a:p>
          <a:p>
            <a:pPr marL="342900" indent="-342900">
              <a:buFont typeface="+mj-lt"/>
              <a:buAutoNum type="arabicPeriod"/>
            </a:pPr>
            <a:r>
              <a:rPr lang="en-US"/>
              <a:t>Ann Rake (16)</a:t>
            </a:r>
          </a:p>
          <a:p>
            <a:pPr marL="342900" indent="-342900">
              <a:buFont typeface="+mj-lt"/>
              <a:buAutoNum type="arabicPeriod"/>
            </a:pPr>
            <a:r>
              <a:rPr lang="en-US"/>
              <a:t>Gwen West (15)</a:t>
            </a:r>
          </a:p>
          <a:p>
            <a:pPr marL="342900" indent="-342900">
              <a:buFont typeface="+mj-lt"/>
              <a:buAutoNum type="arabicPeriod"/>
            </a:pPr>
            <a:r>
              <a:rPr lang="en-US"/>
              <a:t>Joanne Boyd (15)</a:t>
            </a:r>
          </a:p>
          <a:p>
            <a:endParaRPr lang="en-US"/>
          </a:p>
          <a:p>
            <a:r>
              <a:rPr lang="en-US" sz="1860">
                <a:solidFill>
                  <a:srgbClr val="7030A0"/>
                </a:solidFill>
              </a:rPr>
              <a:t>Average Incident/employee/month: </a:t>
            </a:r>
            <a:r>
              <a:rPr lang="en-US" sz="1860"/>
              <a:t>1.61</a:t>
            </a:r>
          </a:p>
          <a:p>
            <a:r>
              <a:rPr lang="en-US" sz="1860">
                <a:solidFill>
                  <a:srgbClr val="7030A0"/>
                </a:solidFill>
              </a:rPr>
              <a:t>Average Incident/new hire/month: </a:t>
            </a:r>
            <a:r>
              <a:rPr lang="en-US" sz="1860"/>
              <a:t>2.28</a:t>
            </a:r>
          </a:p>
        </p:txBody>
      </p:sp>
      <p:graphicFrame>
        <p:nvGraphicFramePr>
          <p:cNvPr id="7" name="Content Placeholder 8">
            <a:extLst>
              <a:ext uri="{FF2B5EF4-FFF2-40B4-BE49-F238E27FC236}">
                <a16:creationId xmlns:a16="http://schemas.microsoft.com/office/drawing/2014/main" id="{AF1FFB99-6227-4359-807C-AEC9988FE444}"/>
              </a:ext>
            </a:extLst>
          </p:cNvPr>
          <p:cNvGraphicFramePr>
            <a:graphicFrameLocks noGrp="1"/>
          </p:cNvGraphicFramePr>
          <p:nvPr>
            <p:ph sz="half" idx="2"/>
            <p:extLst>
              <p:ext uri="{D42A27DB-BD31-4B8C-83A1-F6EECF244321}">
                <p14:modId xmlns:p14="http://schemas.microsoft.com/office/powerpoint/2010/main" val="3488346499"/>
              </p:ext>
            </p:extLst>
          </p:nvPr>
        </p:nvGraphicFramePr>
        <p:xfrm>
          <a:off x="4731620" y="1482237"/>
          <a:ext cx="7461738" cy="4939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384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3629350314"/>
              </p:ext>
            </p:extLst>
          </p:nvPr>
        </p:nvGraphicFramePr>
        <p:xfrm>
          <a:off x="171886" y="2205839"/>
          <a:ext cx="5921828" cy="2272284"/>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55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2322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97.63%</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21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2356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99.11%</a:t>
                      </a:r>
                    </a:p>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76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4678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98.38%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6516102" y="1466796"/>
            <a:ext cx="4487699" cy="5244513"/>
          </a:xfrm>
          <a:prstGeom prst="rect">
            <a:avLst/>
          </a:prstGeom>
          <a:noFill/>
        </p:spPr>
        <p:txBody>
          <a:bodyPr wrap="square" rtlCol="0">
            <a:spAutoFit/>
          </a:bodyPr>
          <a:lstStyle/>
          <a:p>
            <a:r>
              <a:rPr lang="en-US" sz="1860">
                <a:solidFill>
                  <a:srgbClr val="7030A0"/>
                </a:solidFill>
              </a:rPr>
              <a:t>Survey Response Comment Highlights:</a:t>
            </a:r>
          </a:p>
          <a:p>
            <a:pPr marL="342900" indent="-342900">
              <a:buFont typeface="Arial" panose="020B0604020202020204" pitchFamily="34" charset="0"/>
              <a:buChar char="•"/>
            </a:pPr>
            <a:r>
              <a:rPr lang="en-US" sz="1860"/>
              <a:t>5/5: “Stéphane did a fantastic job and was very helpful. “</a:t>
            </a:r>
          </a:p>
          <a:p>
            <a:pPr marL="342900" indent="-342900">
              <a:buFont typeface="Arial" panose="020B0604020202020204" pitchFamily="34" charset="0"/>
              <a:buChar char="•"/>
            </a:pPr>
            <a:r>
              <a:rPr lang="en-US" sz="1860"/>
              <a:t>5/5: Taylor – “quickly and efficiently handled the issue i was having with my computer.   A pleasure to work with.”</a:t>
            </a:r>
          </a:p>
          <a:p>
            <a:pPr marL="342900" indent="-342900">
              <a:buFont typeface="Arial" panose="020B0604020202020204" pitchFamily="34" charset="0"/>
              <a:buChar char="•"/>
            </a:pPr>
            <a:r>
              <a:rPr lang="en-US" sz="1860"/>
              <a:t>5/5: “Blaise didn't even make too much fun of me for my lame question.  Thank you!”</a:t>
            </a:r>
          </a:p>
          <a:p>
            <a:pPr marL="342900" indent="-342900">
              <a:buFont typeface="Arial" panose="020B0604020202020204" pitchFamily="34" charset="0"/>
              <a:buChar char="•"/>
            </a:pPr>
            <a:r>
              <a:rPr lang="en-US" sz="1860"/>
              <a:t>5/5: “A+ support for an overwhelmed new hire. Gold stars for everyone. I appreciate you.”</a:t>
            </a:r>
          </a:p>
          <a:p>
            <a:pPr marL="342900" indent="-342900">
              <a:buFont typeface="Arial" panose="020B0604020202020204" pitchFamily="34" charset="0"/>
              <a:buChar char="•"/>
            </a:pPr>
            <a:r>
              <a:rPr lang="en-US" sz="1860"/>
              <a:t>5/5: Chris – “The help desk analysts are always very helpful and can usually fix the issue I'm having when I call the Help Desk. Keep it up!”</a:t>
            </a:r>
          </a:p>
          <a:p>
            <a:endParaRPr lang="en-US" sz="1860"/>
          </a:p>
          <a:p>
            <a:endParaRPr lang="en-US" sz="1860">
              <a:solidFill>
                <a:srgbClr val="7030A0"/>
              </a:solidFill>
            </a:endParaRPr>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2807814430"/>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5933975" y="1342301"/>
            <a:ext cx="5781575" cy="5383012"/>
          </a:xfrm>
          <a:prstGeom prst="rect">
            <a:avLst/>
          </a:prstGeom>
          <a:noFill/>
        </p:spPr>
        <p:txBody>
          <a:bodyPr wrap="square" rtlCol="0">
            <a:spAutoFit/>
          </a:bodyPr>
          <a:lstStyle/>
          <a:p>
            <a:r>
              <a:rPr lang="en-US" sz="1860">
                <a:solidFill>
                  <a:srgbClr val="7030A0"/>
                </a:solidFill>
              </a:rPr>
              <a:t>Top viewed articles, Self Service:</a:t>
            </a:r>
          </a:p>
          <a:p>
            <a:pPr marL="285750" indent="-285750">
              <a:buFont typeface="Arial" panose="020B0604020202020204" pitchFamily="34" charset="0"/>
              <a:buChar char="•"/>
            </a:pPr>
            <a:r>
              <a:rPr lang="en-US"/>
              <a:t>How do I contact the Service Desk?</a:t>
            </a:r>
          </a:p>
          <a:p>
            <a:pPr marL="285750" indent="-285750">
              <a:buFont typeface="Arial" panose="020B0604020202020204" pitchFamily="34" charset="0"/>
              <a:buChar char="•"/>
            </a:pPr>
            <a:r>
              <a:rPr lang="en-US"/>
              <a:t>How to install a network printer</a:t>
            </a:r>
          </a:p>
          <a:p>
            <a:pPr marL="285750" indent="-285750">
              <a:buFont typeface="Arial" panose="020B0604020202020204" pitchFamily="34" charset="0"/>
              <a:buChar char="•"/>
            </a:pPr>
            <a:r>
              <a:rPr lang="en-US"/>
              <a:t>How to manage call forwarding remotely</a:t>
            </a:r>
          </a:p>
          <a:p>
            <a:pPr marL="285750" indent="-285750">
              <a:buFont typeface="Arial" panose="020B0604020202020204" pitchFamily="34" charset="0"/>
              <a:buChar char="•"/>
            </a:pPr>
            <a:r>
              <a:rPr lang="en-US"/>
              <a:t>How to use </a:t>
            </a:r>
            <a:r>
              <a:rPr lang="en-US" err="1"/>
              <a:t>Biscom</a:t>
            </a:r>
            <a:endParaRPr lang="en-US"/>
          </a:p>
          <a:p>
            <a:r>
              <a:rPr lang="en-US" sz="1860">
                <a:solidFill>
                  <a:srgbClr val="7030A0"/>
                </a:solidFill>
              </a:rPr>
              <a:t>Top viewed articles, IT: </a:t>
            </a:r>
          </a:p>
          <a:p>
            <a:pPr marL="285750" indent="-285750">
              <a:buFont typeface="Arial" panose="020B0604020202020204" pitchFamily="34" charset="0"/>
              <a:buChar char="•"/>
            </a:pPr>
            <a:r>
              <a:rPr lang="en-US"/>
              <a:t>Escalation paths and category guide</a:t>
            </a:r>
          </a:p>
          <a:p>
            <a:pPr marL="285750" indent="-285750">
              <a:buFont typeface="Arial" panose="020B0604020202020204" pitchFamily="34" charset="0"/>
              <a:buChar char="•"/>
            </a:pPr>
            <a:r>
              <a:rPr lang="en-US" err="1"/>
              <a:t>Intapp</a:t>
            </a:r>
            <a:r>
              <a:rPr lang="en-US"/>
              <a:t> Time Troubleshooting</a:t>
            </a:r>
          </a:p>
          <a:p>
            <a:pPr marL="285750" indent="-285750">
              <a:buFont typeface="Arial" panose="020B0604020202020204" pitchFamily="34" charset="0"/>
              <a:buChar char="•"/>
            </a:pPr>
            <a:r>
              <a:rPr lang="en-US"/>
              <a:t>JL Storage &amp; Network Drives</a:t>
            </a:r>
          </a:p>
          <a:p>
            <a:pPr marL="285750" indent="-285750">
              <a:buFont typeface="Arial" panose="020B0604020202020204" pitchFamily="34" charset="0"/>
              <a:buChar char="•"/>
            </a:pPr>
            <a:r>
              <a:rPr lang="en-US"/>
              <a:t>TeamViewer: Remote control</a:t>
            </a:r>
          </a:p>
          <a:p>
            <a:r>
              <a:rPr lang="en-US" sz="1860">
                <a:solidFill>
                  <a:srgbClr val="7030A0"/>
                </a:solidFill>
              </a:rPr>
              <a:t>Average Article rating: </a:t>
            </a:r>
            <a:r>
              <a:rPr lang="en-US"/>
              <a:t>4.64/5</a:t>
            </a:r>
          </a:p>
          <a:p>
            <a:br>
              <a:rPr lang="en-US"/>
            </a:br>
            <a:r>
              <a:rPr lang="en-US">
                <a:solidFill>
                  <a:srgbClr val="7030A0"/>
                </a:solidFill>
              </a:rPr>
              <a:t>Did you know? </a:t>
            </a:r>
          </a:p>
          <a:p>
            <a:pPr marL="285750" indent="-285750">
              <a:buFont typeface="Arial" panose="020B0604020202020204" pitchFamily="34" charset="0"/>
              <a:buChar char="•"/>
            </a:pPr>
            <a:r>
              <a:rPr lang="en-US"/>
              <a:t>2,181 searches were made from within the JL Service Center by 194 unique users. </a:t>
            </a:r>
          </a:p>
          <a:p>
            <a:pPr marL="285750" indent="-285750">
              <a:buFont typeface="Arial" panose="020B0604020202020204" pitchFamily="34" charset="0"/>
              <a:buChar char="•"/>
            </a:pPr>
            <a:r>
              <a:rPr lang="en-US"/>
              <a:t>These searches were across both Knowledge &amp; Service Center. </a:t>
            </a:r>
          </a:p>
          <a:p>
            <a:pPr marL="285750" indent="-285750">
              <a:buFont typeface="Arial" panose="020B0604020202020204" pitchFamily="34" charset="0"/>
              <a:buChar char="•"/>
            </a:pPr>
            <a:r>
              <a:rPr lang="en-US"/>
              <a:t>The most common search related to data missing or misplaced in JLink. </a:t>
            </a:r>
          </a:p>
        </p:txBody>
      </p:sp>
    </p:spTree>
    <p:extLst>
      <p:ext uri="{BB962C8B-B14F-4D97-AF65-F5344CB8AC3E}">
        <p14:creationId xmlns:p14="http://schemas.microsoft.com/office/powerpoint/2010/main" val="39719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346396"/>
            <a:ext cx="11922937" cy="4801314"/>
          </a:xfrm>
          <a:prstGeom prst="rect">
            <a:avLst/>
          </a:prstGeom>
          <a:noFill/>
        </p:spPr>
        <p:txBody>
          <a:bodyPr wrap="square" rtlCol="0">
            <a:spAutoFit/>
          </a:bodyPr>
          <a:lstStyle/>
          <a:p>
            <a:pPr marL="285750" indent="-285750">
              <a:buFont typeface="Arial" panose="020B0604020202020204" pitchFamily="34" charset="0"/>
              <a:buChar char="•"/>
            </a:pPr>
            <a:r>
              <a:rPr lang="en-US" b="1" i="0">
                <a:solidFill>
                  <a:srgbClr val="7030A0"/>
                </a:solidFill>
                <a:effectLst/>
              </a:rPr>
              <a:t>Mimecast:</a:t>
            </a:r>
            <a:r>
              <a:rPr lang="en-US" b="0" i="0">
                <a:solidFill>
                  <a:srgbClr val="7030A0"/>
                </a:solidFill>
                <a:effectLst/>
              </a:rPr>
              <a:t> Remember that the process for releasing suspicious URL or badly structured messages is in knowledge. Please review it.</a:t>
            </a:r>
          </a:p>
          <a:p>
            <a:pPr marL="285750" indent="-285750" algn="l">
              <a:buFont typeface="Arial" panose="020B0604020202020204" pitchFamily="34" charset="0"/>
              <a:buChar char="•"/>
            </a:pPr>
            <a:r>
              <a:rPr lang="en-US" b="1" i="0">
                <a:solidFill>
                  <a:srgbClr val="7030A0"/>
                </a:solidFill>
                <a:effectLst/>
              </a:rPr>
              <a:t>Passwords:</a:t>
            </a:r>
            <a:r>
              <a:rPr lang="en-US" b="0" i="0">
                <a:solidFill>
                  <a:srgbClr val="7030A0"/>
                </a:solidFill>
                <a:effectLst/>
              </a:rPr>
              <a:t> A reminder that we should be </a:t>
            </a:r>
            <a:r>
              <a:rPr lang="en-US" b="0" i="0" u="none" strike="noStrike">
                <a:solidFill>
                  <a:srgbClr val="7030A0"/>
                </a:solidFill>
                <a:effectLst/>
                <a:hlinkClick r:id="rId3" tooltip="https://jacksonlewis.service-now.com/kb_view.do?sysparm_article=KB0010468">
                  <a:extLst>
                    <a:ext uri="{A12FA001-AC4F-418D-AE19-62706E023703}">
                      <ahyp:hlinkClr xmlns:ahyp="http://schemas.microsoft.com/office/drawing/2018/hyperlinkcolor" val="tx"/>
                    </a:ext>
                  </a:extLst>
                </a:hlinkClick>
              </a:rPr>
              <a:t>following this article’s steps</a:t>
            </a:r>
            <a:r>
              <a:rPr lang="en-US" b="0" i="0">
                <a:solidFill>
                  <a:srgbClr val="7030A0"/>
                </a:solidFill>
                <a:effectLst/>
              </a:rPr>
              <a:t> when resetting an account password.</a:t>
            </a:r>
          </a:p>
          <a:p>
            <a:pPr marL="742950" lvl="1" indent="-285750" algn="l">
              <a:buFont typeface="Arial" panose="020B0604020202020204" pitchFamily="34" charset="0"/>
              <a:buChar char="•"/>
            </a:pPr>
            <a:r>
              <a:rPr lang="en-US" b="0" i="0">
                <a:solidFill>
                  <a:srgbClr val="7030A0"/>
                </a:solidFill>
                <a:effectLst/>
              </a:rPr>
              <a:t>The general </a:t>
            </a:r>
            <a:r>
              <a:rPr lang="en-US" b="0" i="0" u="none" strike="noStrike">
                <a:solidFill>
                  <a:srgbClr val="7030A0"/>
                </a:solidFill>
                <a:effectLst/>
                <a:hlinkClick r:id="rId4" tooltip="https://jacksonlewis.service-now.com/kb_view.do?sysparm_article=KB0010170">
                  <a:extLst>
                    <a:ext uri="{A12FA001-AC4F-418D-AE19-62706E023703}">
                      <ahyp:hlinkClr xmlns:ahyp="http://schemas.microsoft.com/office/drawing/2018/hyperlinkcolor" val="tx"/>
                    </a:ext>
                  </a:extLst>
                </a:hlinkClick>
              </a:rPr>
              <a:t>password policy</a:t>
            </a:r>
            <a:r>
              <a:rPr lang="en-US" b="0" i="0">
                <a:solidFill>
                  <a:srgbClr val="7030A0"/>
                </a:solidFill>
                <a:effectLst/>
              </a:rPr>
              <a:t> has been updated with some slight changes as well.  </a:t>
            </a:r>
          </a:p>
          <a:p>
            <a:pPr marL="285750" indent="-285750" algn="l">
              <a:buFont typeface="Arial" panose="020B0604020202020204" pitchFamily="34" charset="0"/>
              <a:buChar char="•"/>
            </a:pPr>
            <a:r>
              <a:rPr lang="en-US" b="1" i="0">
                <a:solidFill>
                  <a:srgbClr val="7030A0"/>
                </a:solidFill>
                <a:effectLst/>
              </a:rPr>
              <a:t>Phishing Campaign:</a:t>
            </a:r>
            <a:r>
              <a:rPr lang="en-US" b="0" i="0">
                <a:solidFill>
                  <a:srgbClr val="7030A0"/>
                </a:solidFill>
                <a:effectLst/>
              </a:rPr>
              <a:t> The next phishing campaign from Security will take place on June 6</a:t>
            </a:r>
            <a:r>
              <a:rPr lang="en-US" b="0" i="0" baseline="30000">
                <a:solidFill>
                  <a:srgbClr val="7030A0"/>
                </a:solidFill>
                <a:effectLst/>
              </a:rPr>
              <a:t>th</a:t>
            </a:r>
            <a:r>
              <a:rPr lang="en-US" b="0" i="0">
                <a:solidFill>
                  <a:srgbClr val="7030A0"/>
                </a:solidFill>
                <a:effectLst/>
              </a:rPr>
              <a:t>. See the table below for details.</a:t>
            </a:r>
          </a:p>
          <a:p>
            <a:pPr marL="742950" lvl="1" indent="-285750">
              <a:buFont typeface="Arial" panose="020B0604020202020204" pitchFamily="34" charset="0"/>
              <a:buChar char="•"/>
            </a:pPr>
            <a:r>
              <a:rPr lang="en-US" b="0" i="0">
                <a:solidFill>
                  <a:srgbClr val="7030A0"/>
                </a:solidFill>
                <a:effectLst/>
              </a:rPr>
              <a:t>As users report these as Phishing, you may resolve the incident using the </a:t>
            </a:r>
            <a:r>
              <a:rPr lang="en-US" b="0" i="1">
                <a:solidFill>
                  <a:srgbClr val="7030A0"/>
                </a:solidFill>
                <a:effectLst/>
              </a:rPr>
              <a:t>Spam/</a:t>
            </a:r>
            <a:r>
              <a:rPr lang="en-US" b="0" i="1" err="1">
                <a:solidFill>
                  <a:srgbClr val="7030A0"/>
                </a:solidFill>
                <a:effectLst/>
              </a:rPr>
              <a:t>ReportPhishing</a:t>
            </a:r>
            <a:r>
              <a:rPr lang="en-US" b="0" i="1">
                <a:solidFill>
                  <a:srgbClr val="7030A0"/>
                </a:solidFill>
                <a:effectLst/>
              </a:rPr>
              <a:t> </a:t>
            </a:r>
            <a:r>
              <a:rPr lang="en-US" b="0" i="0">
                <a:solidFill>
                  <a:srgbClr val="7030A0"/>
                </a:solidFill>
                <a:effectLst/>
              </a:rPr>
              <a:t>template.</a:t>
            </a:r>
          </a:p>
          <a:p>
            <a:pPr marL="742950" lvl="1" indent="-285750">
              <a:buFont typeface="Arial" panose="020B0604020202020204" pitchFamily="34" charset="0"/>
              <a:buChar char="•"/>
            </a:pPr>
            <a:r>
              <a:rPr lang="en-US" b="0" i="0">
                <a:solidFill>
                  <a:srgbClr val="7030A0"/>
                </a:solidFill>
                <a:effectLst/>
              </a:rPr>
              <a:t>Please do not tell users this campaign is occurring.</a:t>
            </a:r>
          </a:p>
          <a:p>
            <a:pPr marL="742950" lvl="1" indent="-285750">
              <a:buFont typeface="Arial" panose="020B0604020202020204" pitchFamily="34" charset="0"/>
              <a:buChar char="•"/>
            </a:pPr>
            <a:r>
              <a:rPr lang="en-US" b="0" i="0">
                <a:solidFill>
                  <a:srgbClr val="7030A0"/>
                </a:solidFill>
                <a:effectLst/>
              </a:rPr>
              <a:t>Keep in mind these emails will be coming from multiple varied email addresses.</a:t>
            </a:r>
          </a:p>
          <a:p>
            <a:pPr marL="742950" lvl="1" indent="-285750" algn="l">
              <a:buFont typeface="Arial" panose="020B0604020202020204" pitchFamily="34" charset="0"/>
              <a:buChar char="•"/>
            </a:pPr>
            <a:r>
              <a:rPr lang="en-US" b="0" i="0">
                <a:solidFill>
                  <a:srgbClr val="7030A0"/>
                </a:solidFill>
                <a:effectLst/>
              </a:rPr>
              <a:t>Please do not block any of these or escalate these to other groups.</a:t>
            </a:r>
          </a:p>
          <a:p>
            <a:pPr marL="285750" indent="-285750">
              <a:buFont typeface="Arial" panose="020B0604020202020204" pitchFamily="34" charset="0"/>
              <a:buChar char="•"/>
            </a:pPr>
            <a:r>
              <a:rPr lang="en-US" b="1" i="0" err="1">
                <a:solidFill>
                  <a:srgbClr val="7030A0"/>
                </a:solidFill>
                <a:effectLst/>
              </a:rPr>
              <a:t>Litera</a:t>
            </a:r>
            <a:r>
              <a:rPr lang="en-US" b="1" i="0">
                <a:solidFill>
                  <a:srgbClr val="7030A0"/>
                </a:solidFill>
                <a:effectLst/>
              </a:rPr>
              <a:t> Training:</a:t>
            </a:r>
            <a:r>
              <a:rPr lang="en-US" b="0" i="0">
                <a:solidFill>
                  <a:srgbClr val="7030A0"/>
                </a:solidFill>
                <a:effectLst/>
              </a:rPr>
              <a:t> Training sessions at 2 pm on both the 16</a:t>
            </a:r>
            <a:r>
              <a:rPr lang="en-US" b="0" i="0" baseline="30000">
                <a:solidFill>
                  <a:srgbClr val="7030A0"/>
                </a:solidFill>
                <a:effectLst/>
              </a:rPr>
              <a:t>th</a:t>
            </a:r>
            <a:r>
              <a:rPr lang="en-US" b="0" i="0">
                <a:solidFill>
                  <a:srgbClr val="7030A0"/>
                </a:solidFill>
                <a:effectLst/>
              </a:rPr>
              <a:t> and 23</a:t>
            </a:r>
            <a:r>
              <a:rPr lang="en-US" b="0" i="0" baseline="30000">
                <a:solidFill>
                  <a:srgbClr val="7030A0"/>
                </a:solidFill>
                <a:effectLst/>
              </a:rPr>
              <a:t>rd</a:t>
            </a:r>
            <a:r>
              <a:rPr lang="en-US" b="0" i="0">
                <a:solidFill>
                  <a:srgbClr val="7030A0"/>
                </a:solidFill>
                <a:effectLst/>
              </a:rPr>
              <a:t> to split us up for coverage. We will support three offerings from </a:t>
            </a:r>
            <a:r>
              <a:rPr lang="en-US" b="0" i="0" err="1">
                <a:solidFill>
                  <a:srgbClr val="7030A0"/>
                </a:solidFill>
                <a:effectLst/>
              </a:rPr>
              <a:t>Litera</a:t>
            </a:r>
            <a:r>
              <a:rPr lang="en-US" b="0" i="0">
                <a:solidFill>
                  <a:srgbClr val="7030A0"/>
                </a:solidFill>
                <a:effectLst/>
              </a:rPr>
              <a:t> when this goes live later this year. Please attend your assigned session.</a:t>
            </a:r>
          </a:p>
          <a:p>
            <a:pPr marL="285750" indent="-285750">
              <a:buFont typeface="Arial" panose="020B0604020202020204" pitchFamily="34" charset="0"/>
              <a:buChar char="•"/>
            </a:pPr>
            <a:r>
              <a:rPr lang="en-US" b="1" i="0" u="none" strike="noStrike">
                <a:solidFill>
                  <a:srgbClr val="7030A0"/>
                </a:solidFill>
                <a:effectLst/>
                <a:hlinkClick r:id="rId5" tooltip="https://jacksonlewis.service-now.com/change_request.do?sys_id=60e5d2f41b10d190601ea9fbbc4bcb11&amp;sysparm_record_target=change_request&amp;sysparm_record_row=3&amp;sysparm_record_rows=14&amp;sysparm_record_list=state%21%3D3%5EORstate%3D%5Estart_date%3E%3Djavascript%3Ags.dateGenerate%28%272022-06-24%27%2C%2700%3A00%3A00%27%29%5EORDERBYstart_date">
                  <a:extLst>
                    <a:ext uri="{A12FA001-AC4F-418D-AE19-62706E023703}">
                      <ahyp:hlinkClr xmlns:ahyp="http://schemas.microsoft.com/office/drawing/2018/hyperlinkcolor" val="tx"/>
                    </a:ext>
                  </a:extLst>
                </a:hlinkClick>
              </a:rPr>
              <a:t>CHG0032427</a:t>
            </a:r>
            <a:r>
              <a:rPr lang="en-US" b="1" i="0">
                <a:solidFill>
                  <a:srgbClr val="7030A0"/>
                </a:solidFill>
                <a:effectLst/>
              </a:rPr>
              <a:t>:</a:t>
            </a:r>
            <a:r>
              <a:rPr lang="en-US" b="0" i="0">
                <a:solidFill>
                  <a:srgbClr val="7030A0"/>
                </a:solidFill>
                <a:effectLst/>
              </a:rPr>
              <a:t> After this Change is completed today, users will need to be enrolled with Duo </a:t>
            </a:r>
            <a:r>
              <a:rPr lang="en-US" b="1" i="0">
                <a:solidFill>
                  <a:srgbClr val="7030A0"/>
                </a:solidFill>
                <a:effectLst/>
              </a:rPr>
              <a:t>prior</a:t>
            </a:r>
            <a:r>
              <a:rPr lang="en-US" b="0" i="0">
                <a:solidFill>
                  <a:srgbClr val="7030A0"/>
                </a:solidFill>
                <a:effectLst/>
              </a:rPr>
              <a:t> to enrolling their device with Intune.</a:t>
            </a:r>
          </a:p>
          <a:p>
            <a:pPr marL="285750" indent="-285750">
              <a:buFont typeface="Arial" panose="020B0604020202020204" pitchFamily="34" charset="0"/>
              <a:buChar char="•"/>
            </a:pPr>
            <a:r>
              <a:rPr lang="en-US" b="1" i="0">
                <a:solidFill>
                  <a:srgbClr val="7030A0"/>
                </a:solidFill>
                <a:effectLst/>
              </a:rPr>
              <a:t>Relocation:</a:t>
            </a:r>
            <a:r>
              <a:rPr lang="en-US" b="0" i="0">
                <a:solidFill>
                  <a:srgbClr val="7030A0"/>
                </a:solidFill>
                <a:effectLst/>
              </a:rPr>
              <a:t> Chris is relocating to our Boston office beginning July 11</a:t>
            </a:r>
            <a:r>
              <a:rPr lang="en-US" b="0" i="0" baseline="30000">
                <a:solidFill>
                  <a:srgbClr val="7030A0"/>
                </a:solidFill>
                <a:effectLst/>
              </a:rPr>
              <a:t>th</a:t>
            </a:r>
            <a:r>
              <a:rPr lang="en-US" b="0" i="0">
                <a:solidFill>
                  <a:srgbClr val="7030A0"/>
                </a:solidFill>
                <a:effectLst/>
              </a:rPr>
              <a:t>.</a:t>
            </a:r>
          </a:p>
          <a:p>
            <a:pPr marL="285750" indent="-285750">
              <a:buFont typeface="Arial" panose="020B0604020202020204" pitchFamily="34" charset="0"/>
              <a:buChar char="•"/>
            </a:pPr>
            <a:r>
              <a:rPr lang="en-US" b="1" i="0">
                <a:solidFill>
                  <a:srgbClr val="7030A0"/>
                </a:solidFill>
                <a:effectLst/>
              </a:rPr>
              <a:t>OA Change:</a:t>
            </a:r>
            <a:r>
              <a:rPr lang="en-US" b="0" i="0">
                <a:solidFill>
                  <a:srgbClr val="7030A0"/>
                </a:solidFill>
                <a:effectLst/>
              </a:rPr>
              <a:t> Jessica Dalziel is now the OA for Orlando, Raleigh, and Charlotte.</a:t>
            </a:r>
          </a:p>
          <a:p>
            <a:pPr marL="285750" indent="-285750">
              <a:buFont typeface="Arial" panose="020B0604020202020204" pitchFamily="34" charset="0"/>
              <a:buChar char="•"/>
            </a:pPr>
            <a:endParaRPr lang="en-US" b="0" i="0">
              <a:solidFill>
                <a:srgbClr val="7030A0"/>
              </a:solidFill>
              <a:effectLst/>
            </a:endParaRPr>
          </a:p>
          <a:p>
            <a:pPr marL="285750" indent="-285750">
              <a:buFont typeface="Arial" panose="020B0604020202020204" pitchFamily="34" charset="0"/>
              <a:buChar char="•"/>
            </a:pPr>
            <a:endParaRPr lang="en-US">
              <a:solidFill>
                <a:srgbClr val="7030A0"/>
              </a:solidFill>
            </a:endParaRPr>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26</a:t>
            </a:fld>
            <a:endParaRPr lang="en-US"/>
          </a:p>
        </p:txBody>
      </p:sp>
    </p:spTree>
    <p:extLst>
      <p:ext uri="{BB962C8B-B14F-4D97-AF65-F5344CB8AC3E}">
        <p14:creationId xmlns:p14="http://schemas.microsoft.com/office/powerpoint/2010/main" val="267593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27</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921148700"/>
              </p:ext>
            </p:extLst>
          </p:nvPr>
        </p:nvGraphicFramePr>
        <p:xfrm>
          <a:off x="641907"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5353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8" name="Content Placeholder 13">
            <a:extLst>
              <a:ext uri="{FF2B5EF4-FFF2-40B4-BE49-F238E27FC236}">
                <a16:creationId xmlns:a16="http://schemas.microsoft.com/office/drawing/2014/main" id="{E167495E-AE2F-46ED-A6F0-F940BB05CF1C}"/>
              </a:ext>
            </a:extLst>
          </p:cNvPr>
          <p:cNvGraphicFramePr>
            <a:graphicFrameLocks/>
          </p:cNvGraphicFramePr>
          <p:nvPr>
            <p:extLst>
              <p:ext uri="{D42A27DB-BD31-4B8C-83A1-F6EECF244321}">
                <p14:modId xmlns:p14="http://schemas.microsoft.com/office/powerpoint/2010/main" val="2225351542"/>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57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Statistics</a:t>
            </a:r>
            <a:br>
              <a:rPr lang="en-US" sz="2500"/>
            </a:br>
            <a:endParaRPr lang="en-US" sz="2500"/>
          </a:p>
        </p:txBody>
      </p:sp>
      <p:graphicFrame>
        <p:nvGraphicFramePr>
          <p:cNvPr id="10" name="Content Placeholder 13">
            <a:extLst>
              <a:ext uri="{FF2B5EF4-FFF2-40B4-BE49-F238E27FC236}">
                <a16:creationId xmlns:a16="http://schemas.microsoft.com/office/drawing/2014/main" id="{F2D212D7-A7CB-4808-A8B2-C07D59937F73}"/>
              </a:ext>
            </a:extLst>
          </p:cNvPr>
          <p:cNvGraphicFramePr>
            <a:graphicFrameLocks/>
          </p:cNvGraphicFramePr>
          <p:nvPr>
            <p:extLst>
              <p:ext uri="{D42A27DB-BD31-4B8C-83A1-F6EECF244321}">
                <p14:modId xmlns:p14="http://schemas.microsoft.com/office/powerpoint/2010/main" val="3703341463"/>
              </p:ext>
            </p:extLst>
          </p:nvPr>
        </p:nvGraphicFramePr>
        <p:xfrm>
          <a:off x="238800" y="1534342"/>
          <a:ext cx="11710746" cy="377541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66280822-F287-4C3C-9FF4-97BC632850E0}"/>
              </a:ext>
            </a:extLst>
          </p:cNvPr>
          <p:cNvSpPr txBox="1"/>
          <p:nvPr/>
        </p:nvSpPr>
        <p:spPr>
          <a:xfrm>
            <a:off x="2033574" y="5462451"/>
            <a:ext cx="8121198" cy="369332"/>
          </a:xfrm>
          <a:prstGeom prst="rect">
            <a:avLst/>
          </a:prstGeom>
          <a:noFill/>
        </p:spPr>
        <p:txBody>
          <a:bodyPr vert="horz" wrap="none" rtlCol="0">
            <a:spAutoFit/>
          </a:bodyPr>
          <a:lstStyle/>
          <a:p>
            <a:r>
              <a:rPr lang="en-US"/>
              <a:t>In June, ISP and temperature sensor alerts and CPU utilizations drove up alert totals. </a:t>
            </a:r>
          </a:p>
        </p:txBody>
      </p:sp>
    </p:spTree>
    <p:extLst>
      <p:ext uri="{BB962C8B-B14F-4D97-AF65-F5344CB8AC3E}">
        <p14:creationId xmlns:p14="http://schemas.microsoft.com/office/powerpoint/2010/main" val="40692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3539430"/>
          </a:xfrm>
          <a:prstGeom prst="rect">
            <a:avLst/>
          </a:prstGeom>
          <a:noFill/>
        </p:spPr>
        <p:txBody>
          <a:bodyPr wrap="square" rtlCol="0">
            <a:spAutoFit/>
          </a:bodyPr>
          <a:lstStyle/>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latin typeface="Arial"/>
                <a:cs typeface="Arial"/>
              </a:rPr>
              <a:t>Websites Uptime - June</a:t>
            </a:r>
            <a:br>
              <a:rPr lang="en-US" sz="2500"/>
            </a:br>
            <a:endParaRPr lang="en-US" sz="2500"/>
          </a:p>
        </p:txBody>
      </p:sp>
      <p:graphicFrame>
        <p:nvGraphicFramePr>
          <p:cNvPr id="14" name="Table 13">
            <a:extLst>
              <a:ext uri="{FF2B5EF4-FFF2-40B4-BE49-F238E27FC236}">
                <a16:creationId xmlns:a16="http://schemas.microsoft.com/office/drawing/2014/main" id="{4E6B93FB-C809-E807-2B0C-AECF209D9383}"/>
              </a:ext>
            </a:extLst>
          </p:cNvPr>
          <p:cNvGraphicFramePr>
            <a:graphicFrameLocks noGrp="1"/>
          </p:cNvGraphicFramePr>
          <p:nvPr>
            <p:extLst>
              <p:ext uri="{D42A27DB-BD31-4B8C-83A1-F6EECF244321}">
                <p14:modId xmlns:p14="http://schemas.microsoft.com/office/powerpoint/2010/main" val="631261549"/>
              </p:ext>
            </p:extLst>
          </p:nvPr>
        </p:nvGraphicFramePr>
        <p:xfrm>
          <a:off x="4301592" y="1365439"/>
          <a:ext cx="3300460" cy="4937760"/>
        </p:xfrm>
        <a:graphic>
          <a:graphicData uri="http://schemas.openxmlformats.org/drawingml/2006/table">
            <a:tbl>
              <a:tblPr firstRow="1" bandRow="1">
                <a:tableStyleId>{5C22544A-7EE6-4342-B048-85BDC9FD1C3A}</a:tableStyleId>
              </a:tblPr>
              <a:tblGrid>
                <a:gridCol w="1957692">
                  <a:extLst>
                    <a:ext uri="{9D8B030D-6E8A-4147-A177-3AD203B41FA5}">
                      <a16:colId xmlns:a16="http://schemas.microsoft.com/office/drawing/2014/main" val="1699834242"/>
                    </a:ext>
                  </a:extLst>
                </a:gridCol>
                <a:gridCol w="1342768">
                  <a:extLst>
                    <a:ext uri="{9D8B030D-6E8A-4147-A177-3AD203B41FA5}">
                      <a16:colId xmlns:a16="http://schemas.microsoft.com/office/drawing/2014/main" val="51652278"/>
                    </a:ext>
                  </a:extLst>
                </a:gridCol>
              </a:tblGrid>
              <a:tr h="337118">
                <a:tc>
                  <a:txBody>
                    <a:bodyPr/>
                    <a:lstStyle/>
                    <a:p>
                      <a:pPr rtl="0" fontAlgn="base"/>
                      <a:r>
                        <a:rPr lang="en-US">
                          <a:effectLst/>
                        </a:rPr>
                        <a:t>Website​</a:t>
                      </a:r>
                      <a:endParaRPr lang="en-US" b="1">
                        <a:solidFill>
                          <a:srgbClr val="FFFFFF"/>
                        </a:solidFill>
                        <a:effectLst/>
                      </a:endParaRPr>
                    </a:p>
                  </a:txBody>
                  <a:tcPr/>
                </a:tc>
                <a:tc>
                  <a:txBody>
                    <a:bodyPr/>
                    <a:lstStyle/>
                    <a:p>
                      <a:pPr rtl="0" fontAlgn="base"/>
                      <a:r>
                        <a:rPr lang="en-US">
                          <a:effectLst/>
                        </a:rPr>
                        <a:t>Uptime - June​</a:t>
                      </a:r>
                      <a:endParaRPr lang="en-US" b="1">
                        <a:solidFill>
                          <a:srgbClr val="FFFFFF"/>
                        </a:solidFill>
                        <a:effectLst/>
                      </a:endParaRPr>
                    </a:p>
                  </a:txBody>
                  <a:tcPr/>
                </a:tc>
                <a:extLst>
                  <a:ext uri="{0D108BD9-81ED-4DB2-BD59-A6C34878D82A}">
                    <a16:rowId xmlns:a16="http://schemas.microsoft.com/office/drawing/2014/main" val="3753575206"/>
                  </a:ext>
                </a:extLst>
              </a:tr>
              <a:tr h="337118">
                <a:tc>
                  <a:txBody>
                    <a:bodyPr/>
                    <a:lstStyle/>
                    <a:p>
                      <a:pPr rtl="0" fontAlgn="base"/>
                      <a:r>
                        <a:rPr lang="en-US">
                          <a:effectLst/>
                        </a:rPr>
                        <a:t>Aderant​</a:t>
                      </a:r>
                    </a:p>
                  </a:txBody>
                  <a:tcPr/>
                </a:tc>
                <a:tc>
                  <a:txBody>
                    <a:bodyPr/>
                    <a:lstStyle/>
                    <a:p>
                      <a:pPr rtl="0" fontAlgn="base"/>
                      <a:r>
                        <a:rPr lang="en-US">
                          <a:effectLst/>
                        </a:rPr>
                        <a:t>100%​</a:t>
                      </a:r>
                    </a:p>
                  </a:txBody>
                  <a:tcPr/>
                </a:tc>
                <a:extLst>
                  <a:ext uri="{0D108BD9-81ED-4DB2-BD59-A6C34878D82A}">
                    <a16:rowId xmlns:a16="http://schemas.microsoft.com/office/drawing/2014/main" val="4124429508"/>
                  </a:ext>
                </a:extLst>
              </a:tr>
              <a:tr h="337118">
                <a:tc>
                  <a:txBody>
                    <a:bodyPr/>
                    <a:lstStyle/>
                    <a:p>
                      <a:pPr rtl="0" fontAlgn="base"/>
                      <a:r>
                        <a:rPr lang="en-US" err="1">
                          <a:effectLst/>
                        </a:rPr>
                        <a:t>Intapp</a:t>
                      </a:r>
                      <a:r>
                        <a:rPr lang="en-US">
                          <a:effectLst/>
                        </a:rPr>
                        <a:t> Walls​</a:t>
                      </a:r>
                    </a:p>
                  </a:txBody>
                  <a:tcPr/>
                </a:tc>
                <a:tc>
                  <a:txBody>
                    <a:bodyPr/>
                    <a:lstStyle/>
                    <a:p>
                      <a:pPr rtl="0" fontAlgn="base"/>
                      <a:r>
                        <a:rPr lang="en-US">
                          <a:effectLst/>
                        </a:rPr>
                        <a:t>100%​</a:t>
                      </a:r>
                    </a:p>
                  </a:txBody>
                  <a:tcPr/>
                </a:tc>
                <a:extLst>
                  <a:ext uri="{0D108BD9-81ED-4DB2-BD59-A6C34878D82A}">
                    <a16:rowId xmlns:a16="http://schemas.microsoft.com/office/drawing/2014/main" val="1612624951"/>
                  </a:ext>
                </a:extLst>
              </a:tr>
              <a:tr h="337118">
                <a:tc>
                  <a:txBody>
                    <a:bodyPr/>
                    <a:lstStyle/>
                    <a:p>
                      <a:pPr rtl="0" fontAlgn="base"/>
                      <a:r>
                        <a:rPr lang="en-US">
                          <a:effectLst/>
                        </a:rPr>
                        <a:t>JL - Home​</a:t>
                      </a:r>
                    </a:p>
                  </a:txBody>
                  <a:tcPr/>
                </a:tc>
                <a:tc>
                  <a:txBody>
                    <a:bodyPr/>
                    <a:lstStyle/>
                    <a:p>
                      <a:pPr rtl="0" fontAlgn="base"/>
                      <a:r>
                        <a:rPr lang="en-US">
                          <a:effectLst/>
                        </a:rPr>
                        <a:t>99.593%​</a:t>
                      </a:r>
                    </a:p>
                  </a:txBody>
                  <a:tcPr/>
                </a:tc>
                <a:extLst>
                  <a:ext uri="{0D108BD9-81ED-4DB2-BD59-A6C34878D82A}">
                    <a16:rowId xmlns:a16="http://schemas.microsoft.com/office/drawing/2014/main" val="870952451"/>
                  </a:ext>
                </a:extLst>
              </a:tr>
              <a:tr h="337118">
                <a:tc>
                  <a:txBody>
                    <a:bodyPr/>
                    <a:lstStyle/>
                    <a:p>
                      <a:pPr rtl="0" fontAlgn="base"/>
                      <a:r>
                        <a:rPr lang="en-US">
                          <a:effectLst/>
                        </a:rPr>
                        <a:t>J Link​</a:t>
                      </a:r>
                    </a:p>
                  </a:txBody>
                  <a:tcPr/>
                </a:tc>
                <a:tc>
                  <a:txBody>
                    <a:bodyPr/>
                    <a:lstStyle/>
                    <a:p>
                      <a:pPr rtl="0" fontAlgn="base"/>
                      <a:r>
                        <a:rPr lang="en-US">
                          <a:effectLst/>
                        </a:rPr>
                        <a:t>99.996%​</a:t>
                      </a:r>
                    </a:p>
                  </a:txBody>
                  <a:tcPr/>
                </a:tc>
                <a:extLst>
                  <a:ext uri="{0D108BD9-81ED-4DB2-BD59-A6C34878D82A}">
                    <a16:rowId xmlns:a16="http://schemas.microsoft.com/office/drawing/2014/main" val="1154630791"/>
                  </a:ext>
                </a:extLst>
              </a:tr>
              <a:tr h="337118">
                <a:tc>
                  <a:txBody>
                    <a:bodyPr/>
                    <a:lstStyle/>
                    <a:p>
                      <a:pPr rtl="0" fontAlgn="base"/>
                      <a:r>
                        <a:rPr lang="en-US">
                          <a:effectLst/>
                        </a:rPr>
                        <a:t>NBI ​</a:t>
                      </a:r>
                    </a:p>
                  </a:txBody>
                  <a:tcPr/>
                </a:tc>
                <a:tc>
                  <a:txBody>
                    <a:bodyPr/>
                    <a:lstStyle/>
                    <a:p>
                      <a:pPr rtl="0" fontAlgn="base"/>
                      <a:r>
                        <a:rPr lang="en-US">
                          <a:effectLst/>
                        </a:rPr>
                        <a:t>99.525%​</a:t>
                      </a:r>
                    </a:p>
                  </a:txBody>
                  <a:tcPr/>
                </a:tc>
                <a:extLst>
                  <a:ext uri="{0D108BD9-81ED-4DB2-BD59-A6C34878D82A}">
                    <a16:rowId xmlns:a16="http://schemas.microsoft.com/office/drawing/2014/main" val="3125396549"/>
                  </a:ext>
                </a:extLst>
              </a:tr>
              <a:tr h="337118">
                <a:tc>
                  <a:txBody>
                    <a:bodyPr/>
                    <a:lstStyle/>
                    <a:p>
                      <a:pPr rtl="0" fontAlgn="base"/>
                      <a:r>
                        <a:rPr lang="en-US">
                          <a:effectLst/>
                        </a:rPr>
                        <a:t>Payments Credit Card​</a:t>
                      </a:r>
                    </a:p>
                  </a:txBody>
                  <a:tcPr/>
                </a:tc>
                <a:tc>
                  <a:txBody>
                    <a:bodyPr/>
                    <a:lstStyle/>
                    <a:p>
                      <a:pPr rtl="0" fontAlgn="base"/>
                      <a:r>
                        <a:rPr lang="en-US">
                          <a:effectLst/>
                        </a:rPr>
                        <a:t>99.957%​</a:t>
                      </a:r>
                    </a:p>
                  </a:txBody>
                  <a:tcPr/>
                </a:tc>
                <a:extLst>
                  <a:ext uri="{0D108BD9-81ED-4DB2-BD59-A6C34878D82A}">
                    <a16:rowId xmlns:a16="http://schemas.microsoft.com/office/drawing/2014/main" val="2454345607"/>
                  </a:ext>
                </a:extLst>
              </a:tr>
              <a:tr h="337118">
                <a:tc>
                  <a:txBody>
                    <a:bodyPr/>
                    <a:lstStyle/>
                    <a:p>
                      <a:pPr rtl="0" fontAlgn="base"/>
                      <a:r>
                        <a:rPr lang="en-US">
                          <a:effectLst/>
                        </a:rPr>
                        <a:t>Dashboard​</a:t>
                      </a:r>
                    </a:p>
                  </a:txBody>
                  <a:tcPr/>
                </a:tc>
                <a:tc>
                  <a:txBody>
                    <a:bodyPr/>
                    <a:lstStyle/>
                    <a:p>
                      <a:pPr rtl="0" fontAlgn="base"/>
                      <a:r>
                        <a:rPr lang="en-US">
                          <a:effectLst/>
                        </a:rPr>
                        <a:t>100%​</a:t>
                      </a:r>
                    </a:p>
                  </a:txBody>
                  <a:tcPr/>
                </a:tc>
                <a:extLst>
                  <a:ext uri="{0D108BD9-81ED-4DB2-BD59-A6C34878D82A}">
                    <a16:rowId xmlns:a16="http://schemas.microsoft.com/office/drawing/2014/main" val="1576228320"/>
                  </a:ext>
                </a:extLst>
              </a:tr>
              <a:tr h="337118">
                <a:tc>
                  <a:txBody>
                    <a:bodyPr/>
                    <a:lstStyle/>
                    <a:p>
                      <a:pPr rtl="0" fontAlgn="base"/>
                      <a:r>
                        <a:rPr lang="en-US">
                          <a:effectLst/>
                        </a:rPr>
                        <a:t>Biscom​</a:t>
                      </a:r>
                    </a:p>
                  </a:txBody>
                  <a:tcPr/>
                </a:tc>
                <a:tc>
                  <a:txBody>
                    <a:bodyPr/>
                    <a:lstStyle/>
                    <a:p>
                      <a:pPr rtl="0" fontAlgn="base"/>
                      <a:r>
                        <a:rPr lang="en-US">
                          <a:effectLst/>
                        </a:rPr>
                        <a:t>99.995%​</a:t>
                      </a:r>
                    </a:p>
                  </a:txBody>
                  <a:tcPr/>
                </a:tc>
                <a:extLst>
                  <a:ext uri="{0D108BD9-81ED-4DB2-BD59-A6C34878D82A}">
                    <a16:rowId xmlns:a16="http://schemas.microsoft.com/office/drawing/2014/main" val="2568073774"/>
                  </a:ext>
                </a:extLst>
              </a:tr>
              <a:tr h="337118">
                <a:tc>
                  <a:txBody>
                    <a:bodyPr/>
                    <a:lstStyle/>
                    <a:p>
                      <a:pPr rtl="0" fontAlgn="base"/>
                      <a:r>
                        <a:rPr lang="en-US">
                          <a:effectLst/>
                        </a:rPr>
                        <a:t>Citrix​</a:t>
                      </a:r>
                    </a:p>
                  </a:txBody>
                  <a:tcPr/>
                </a:tc>
                <a:tc>
                  <a:txBody>
                    <a:bodyPr/>
                    <a:lstStyle/>
                    <a:p>
                      <a:pPr rtl="0" fontAlgn="base"/>
                      <a:r>
                        <a:rPr lang="en-US">
                          <a:effectLst/>
                        </a:rPr>
                        <a:t>100%​</a:t>
                      </a:r>
                    </a:p>
                  </a:txBody>
                  <a:tcPr/>
                </a:tc>
                <a:extLst>
                  <a:ext uri="{0D108BD9-81ED-4DB2-BD59-A6C34878D82A}">
                    <a16:rowId xmlns:a16="http://schemas.microsoft.com/office/drawing/2014/main" val="3662622337"/>
                  </a:ext>
                </a:extLst>
              </a:tr>
              <a:tr h="337118">
                <a:tc>
                  <a:txBody>
                    <a:bodyPr/>
                    <a:lstStyle/>
                    <a:p>
                      <a:pPr rtl="0" fontAlgn="base"/>
                      <a:r>
                        <a:rPr lang="en-US">
                          <a:effectLst/>
                        </a:rPr>
                        <a:t>VPN East​</a:t>
                      </a:r>
                    </a:p>
                  </a:txBody>
                  <a:tcPr/>
                </a:tc>
                <a:tc>
                  <a:txBody>
                    <a:bodyPr/>
                    <a:lstStyle/>
                    <a:p>
                      <a:pPr rtl="0" fontAlgn="base"/>
                      <a:r>
                        <a:rPr lang="en-US">
                          <a:effectLst/>
                        </a:rPr>
                        <a:t>99.997%​</a:t>
                      </a:r>
                    </a:p>
                  </a:txBody>
                  <a:tcPr/>
                </a:tc>
                <a:extLst>
                  <a:ext uri="{0D108BD9-81ED-4DB2-BD59-A6C34878D82A}">
                    <a16:rowId xmlns:a16="http://schemas.microsoft.com/office/drawing/2014/main" val="4158045609"/>
                  </a:ext>
                </a:extLst>
              </a:tr>
              <a:tr h="337118">
                <a:tc>
                  <a:txBody>
                    <a:bodyPr/>
                    <a:lstStyle/>
                    <a:p>
                      <a:pPr rtl="0" fontAlgn="base"/>
                      <a:r>
                        <a:rPr lang="en-US">
                          <a:effectLst/>
                        </a:rPr>
                        <a:t>VPN West​</a:t>
                      </a:r>
                    </a:p>
                  </a:txBody>
                  <a:tcPr/>
                </a:tc>
                <a:tc>
                  <a:txBody>
                    <a:bodyPr/>
                    <a:lstStyle/>
                    <a:p>
                      <a:pPr rtl="0" fontAlgn="base"/>
                      <a:r>
                        <a:rPr lang="en-US">
                          <a:effectLst/>
                        </a:rPr>
                        <a:t>99.72%​</a:t>
                      </a:r>
                    </a:p>
                  </a:txBody>
                  <a:tcPr/>
                </a:tc>
                <a:extLst>
                  <a:ext uri="{0D108BD9-81ED-4DB2-BD59-A6C34878D82A}">
                    <a16:rowId xmlns:a16="http://schemas.microsoft.com/office/drawing/2014/main" val="3139989727"/>
                  </a:ext>
                </a:extLst>
              </a:tr>
            </a:tbl>
          </a:graphicData>
        </a:graphic>
      </p:graphicFrame>
    </p:spTree>
    <p:extLst>
      <p:ext uri="{BB962C8B-B14F-4D97-AF65-F5344CB8AC3E}">
        <p14:creationId xmlns:p14="http://schemas.microsoft.com/office/powerpoint/2010/main" val="4196355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539790" y="1755337"/>
            <a:ext cx="4652210"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panose="020F0502020204030204"/>
            </a:endParaRPr>
          </a:p>
          <a:p>
            <a:endParaRPr lang="en-US" dirty="0">
              <a:cs typeface="Calibri" panose="020F0502020204030204"/>
            </a:endParaRPr>
          </a:p>
          <a:p>
            <a:pPr>
              <a:buFont typeface="Arial"/>
              <a:buChar char="•"/>
            </a:pPr>
            <a:endParaRPr lang="en-US" sz="1850" dirty="0">
              <a:cs typeface="Calibri"/>
            </a:endParaRPr>
          </a:p>
          <a:p>
            <a:r>
              <a:rPr lang="en-US" sz="1850" dirty="0">
                <a:solidFill>
                  <a:schemeClr val="accent1"/>
                </a:solidFill>
                <a:ea typeface="+mn-lt"/>
                <a:cs typeface="+mn-lt"/>
              </a:rPr>
              <a:t>•Overall score continues its climb(+1) reflecting successful deployments of base apps, older hardware retiring and quicker turn around for updating existing software.</a:t>
            </a:r>
          </a:p>
          <a:p>
            <a:endParaRPr lang="en-US" sz="1850" dirty="0">
              <a:solidFill>
                <a:schemeClr val="accent1"/>
              </a:solidFill>
              <a:ea typeface="+mn-lt"/>
              <a:cs typeface="+mn-lt"/>
            </a:endParaRPr>
          </a:p>
          <a:p>
            <a:r>
              <a:rPr lang="en-US" sz="1850" dirty="0">
                <a:solidFill>
                  <a:schemeClr val="accent1"/>
                </a:solidFill>
                <a:ea typeface="+mn-lt"/>
                <a:cs typeface="+mn-lt"/>
              </a:rPr>
              <a:t>•App Reliability increased +3 primarily due to our Vulnerability projects to remediate aging and less secure versions of software as well as particular security settings that our Security provided us. </a:t>
            </a:r>
          </a:p>
          <a:p>
            <a:endParaRPr lang="en-US" sz="1850" dirty="0">
              <a:solidFill>
                <a:srgbClr val="7030A0"/>
              </a:solidFill>
              <a:cs typeface="Calibri"/>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p:txBody>
      </p:sp>
      <p:sp>
        <p:nvSpPr>
          <p:cNvPr id="7" name="Oval 6">
            <a:extLst>
              <a:ext uri="{FF2B5EF4-FFF2-40B4-BE49-F238E27FC236}">
                <a16:creationId xmlns:a16="http://schemas.microsoft.com/office/drawing/2014/main" id="{6C8F2705-5871-48E8-B71C-9EA66EA8B5C7}"/>
              </a:ext>
            </a:extLst>
          </p:cNvPr>
          <p:cNvSpPr/>
          <p:nvPr/>
        </p:nvSpPr>
        <p:spPr>
          <a:xfrm>
            <a:off x="159026" y="418834"/>
            <a:ext cx="367748" cy="37856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graphicFrame>
        <p:nvGraphicFramePr>
          <p:cNvPr id="8" name="Chart 7">
            <a:extLst>
              <a:ext uri="{FF2B5EF4-FFF2-40B4-BE49-F238E27FC236}">
                <a16:creationId xmlns:a16="http://schemas.microsoft.com/office/drawing/2014/main" id="{44DBD762-D7D0-4DF9-9DA3-47C6DF962E24}"/>
              </a:ext>
            </a:extLst>
          </p:cNvPr>
          <p:cNvGraphicFramePr>
            <a:graphicFrameLocks/>
          </p:cNvGraphicFramePr>
          <p:nvPr>
            <p:extLst>
              <p:ext uri="{D42A27DB-BD31-4B8C-83A1-F6EECF244321}">
                <p14:modId xmlns:p14="http://schemas.microsoft.com/office/powerpoint/2010/main" val="4031721483"/>
              </p:ext>
            </p:extLst>
          </p:nvPr>
        </p:nvGraphicFramePr>
        <p:xfrm>
          <a:off x="461010" y="1656279"/>
          <a:ext cx="6926580" cy="36857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922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8119872" y="1914189"/>
            <a:ext cx="4072128" cy="313932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accent1"/>
                </a:solidFill>
                <a:ea typeface="+mn-lt"/>
                <a:cs typeface="+mn-lt"/>
              </a:rPr>
              <a:t>•Continuing to replace older hardware as our Microsoft fleet expands firmwide, improving stability and performance.</a:t>
            </a:r>
            <a:endParaRPr lang="en-US" dirty="0">
              <a:solidFill>
                <a:schemeClr val="accent1"/>
              </a:solidFill>
              <a:cs typeface="Calibri"/>
            </a:endParaRPr>
          </a:p>
          <a:p>
            <a:pPr>
              <a:buFont typeface="Arial"/>
              <a:buChar char="•"/>
            </a:pPr>
            <a:endParaRPr lang="en-US" dirty="0">
              <a:solidFill>
                <a:schemeClr val="accent1"/>
              </a:solidFill>
              <a:cs typeface="Calibri"/>
            </a:endParaRPr>
          </a:p>
          <a:p>
            <a:r>
              <a:rPr lang="en-US" dirty="0">
                <a:solidFill>
                  <a:schemeClr val="accent1"/>
                </a:solidFill>
                <a:ea typeface="+mn-lt"/>
                <a:cs typeface="+mn-lt"/>
              </a:rPr>
              <a:t>•Our worst performing model in the past. Surface Pro(5) has officially been retired from the environment! Also looking forward to our Surface Pro 8’s arrival and we anticipate a continued upward trend in performance and stability.</a:t>
            </a:r>
            <a:endParaRPr lang="en-US" dirty="0">
              <a:solidFill>
                <a:schemeClr val="accent1"/>
              </a:solidFill>
              <a:cs typeface="Calibri" panose="020F0502020204030204"/>
            </a:endParaRPr>
          </a:p>
          <a:p>
            <a:pPr marL="285750" indent="-285750">
              <a:buFont typeface="Arial"/>
              <a:buChar char="•"/>
            </a:pPr>
            <a:endParaRPr lang="en-US" dirty="0">
              <a:solidFill>
                <a:srgbClr val="7030A0"/>
              </a:solidFill>
              <a:cs typeface="Calibri"/>
            </a:endParaRPr>
          </a:p>
        </p:txBody>
      </p:sp>
      <p:sp>
        <p:nvSpPr>
          <p:cNvPr id="7" name="Oval 6">
            <a:extLst>
              <a:ext uri="{FF2B5EF4-FFF2-40B4-BE49-F238E27FC236}">
                <a16:creationId xmlns:a16="http://schemas.microsoft.com/office/drawing/2014/main" id="{8769EEF4-3329-44D0-8877-63F32C3CF236}"/>
              </a:ext>
            </a:extLst>
          </p:cNvPr>
          <p:cNvSpPr/>
          <p:nvPr/>
        </p:nvSpPr>
        <p:spPr>
          <a:xfrm>
            <a:off x="159026" y="418834"/>
            <a:ext cx="367748" cy="37856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graphicFrame>
        <p:nvGraphicFramePr>
          <p:cNvPr id="9" name="Chart 8">
            <a:extLst>
              <a:ext uri="{FF2B5EF4-FFF2-40B4-BE49-F238E27FC236}">
                <a16:creationId xmlns:a16="http://schemas.microsoft.com/office/drawing/2014/main" id="{CCCCE5C1-867A-46EF-8634-94AFE000D2CE}"/>
              </a:ext>
            </a:extLst>
          </p:cNvPr>
          <p:cNvGraphicFramePr>
            <a:graphicFrameLocks/>
          </p:cNvGraphicFramePr>
          <p:nvPr>
            <p:extLst>
              <p:ext uri="{D42A27DB-BD31-4B8C-83A1-F6EECF244321}">
                <p14:modId xmlns:p14="http://schemas.microsoft.com/office/powerpoint/2010/main" val="712265850"/>
              </p:ext>
            </p:extLst>
          </p:nvPr>
        </p:nvGraphicFramePr>
        <p:xfrm>
          <a:off x="88332" y="1558089"/>
          <a:ext cx="7960794" cy="41108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802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A7822DF7-E411-43F6-8128-528FA6BEA18E}"/>
              </a:ext>
            </a:extLst>
          </p:cNvPr>
          <p:cNvSpPr txBox="1"/>
          <p:nvPr/>
        </p:nvSpPr>
        <p:spPr>
          <a:xfrm>
            <a:off x="7403387" y="1884775"/>
            <a:ext cx="3290047" cy="3254188"/>
          </a:xfrm>
          <a:prstGeom prst="rect">
            <a:avLst/>
          </a:prstGeom>
          <a:noFill/>
        </p:spPr>
        <p:txBody>
          <a:bodyPr wrap="square" rtlCol="0">
            <a:spAutoFit/>
          </a:bodyPr>
          <a:lstStyle/>
          <a:p>
            <a:endParaRPr lang="en-US"/>
          </a:p>
        </p:txBody>
      </p:sp>
      <p:sp>
        <p:nvSpPr>
          <p:cNvPr id="7" name="TextBox 6">
            <a:extLst>
              <a:ext uri="{FF2B5EF4-FFF2-40B4-BE49-F238E27FC236}">
                <a16:creationId xmlns:a16="http://schemas.microsoft.com/office/drawing/2014/main" id="{927EA9A4-D105-4928-B690-64C98AF83C20}"/>
              </a:ext>
            </a:extLst>
          </p:cNvPr>
          <p:cNvSpPr txBox="1"/>
          <p:nvPr/>
        </p:nvSpPr>
        <p:spPr>
          <a:xfrm>
            <a:off x="7648755" y="1705429"/>
            <a:ext cx="3807124" cy="3416320"/>
          </a:xfrm>
          <a:prstGeom prst="rect">
            <a:avLst/>
          </a:prstGeom>
          <a:noFill/>
        </p:spPr>
        <p:txBody>
          <a:bodyPr wrap="square" lIns="91440" tIns="45720" rIns="91440" bIns="45720" rtlCol="0" anchor="t">
            <a:spAutoFit/>
          </a:bodyPr>
          <a:lstStyle/>
          <a:p>
            <a:r>
              <a:rPr lang="en-US" dirty="0">
                <a:solidFill>
                  <a:schemeClr val="accent1"/>
                </a:solidFill>
                <a:ea typeface="+mn-lt"/>
                <a:cs typeface="+mn-lt"/>
              </a:rPr>
              <a:t>The retirement of our Surface Pro(5) model will provide improvements to all scores.</a:t>
            </a:r>
            <a:endParaRPr lang="en-US" dirty="0">
              <a:solidFill>
                <a:schemeClr val="accent1"/>
              </a:solidFill>
              <a:cs typeface="Calibri"/>
            </a:endParaRPr>
          </a:p>
          <a:p>
            <a:endParaRPr lang="en-US" dirty="0">
              <a:solidFill>
                <a:schemeClr val="accent1"/>
              </a:solidFill>
              <a:ea typeface="+mn-lt"/>
              <a:cs typeface="+mn-lt"/>
            </a:endParaRPr>
          </a:p>
          <a:p>
            <a:r>
              <a:rPr lang="en-US" dirty="0">
                <a:solidFill>
                  <a:schemeClr val="accent1"/>
                </a:solidFill>
                <a:ea typeface="+mn-lt"/>
                <a:cs typeface="+mn-lt"/>
              </a:rPr>
              <a:t>Our oldest hardware, HP Mini G4,still holds our best boot score, while Surface Laptop 3 and 4 hold the best avg. for both boot and sign-on times.</a:t>
            </a:r>
            <a:endParaRPr lang="en-US" dirty="0">
              <a:solidFill>
                <a:schemeClr val="accent1"/>
              </a:solidFill>
              <a:cs typeface="Calibri"/>
            </a:endParaRPr>
          </a:p>
          <a:p>
            <a:endParaRPr lang="en-US" dirty="0">
              <a:solidFill>
                <a:schemeClr val="accent1"/>
              </a:solidFill>
              <a:ea typeface="+mn-lt"/>
              <a:cs typeface="+mn-lt"/>
            </a:endParaRPr>
          </a:p>
          <a:p>
            <a:r>
              <a:rPr lang="en-US" dirty="0">
                <a:solidFill>
                  <a:schemeClr val="accent1"/>
                </a:solidFill>
                <a:ea typeface="+mn-lt"/>
                <a:cs typeface="+mn-lt"/>
              </a:rPr>
              <a:t>Our worst sign-on score, 830 G5’s should be retired from the environment by years end.</a:t>
            </a:r>
            <a:endParaRPr lang="en-US" dirty="0">
              <a:solidFill>
                <a:schemeClr val="accent1"/>
              </a:solidFill>
              <a:cs typeface="Calibri"/>
            </a:endParaRPr>
          </a:p>
        </p:txBody>
      </p:sp>
      <p:sp>
        <p:nvSpPr>
          <p:cNvPr id="9" name="Oval 8">
            <a:extLst>
              <a:ext uri="{FF2B5EF4-FFF2-40B4-BE49-F238E27FC236}">
                <a16:creationId xmlns:a16="http://schemas.microsoft.com/office/drawing/2014/main" id="{0B01D7CA-2E6C-4564-92C7-972E7345E717}"/>
              </a:ext>
            </a:extLst>
          </p:cNvPr>
          <p:cNvSpPr/>
          <p:nvPr/>
        </p:nvSpPr>
        <p:spPr>
          <a:xfrm>
            <a:off x="159026" y="418834"/>
            <a:ext cx="367748" cy="37856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graphicFrame>
        <p:nvGraphicFramePr>
          <p:cNvPr id="10" name="Chart 9">
            <a:extLst>
              <a:ext uri="{FF2B5EF4-FFF2-40B4-BE49-F238E27FC236}">
                <a16:creationId xmlns:a16="http://schemas.microsoft.com/office/drawing/2014/main" id="{1192FDBA-0BA9-454F-93A4-80C2D032D301}"/>
              </a:ext>
            </a:extLst>
          </p:cNvPr>
          <p:cNvGraphicFramePr>
            <a:graphicFrameLocks/>
          </p:cNvGraphicFramePr>
          <p:nvPr>
            <p:extLst>
              <p:ext uri="{D42A27DB-BD31-4B8C-83A1-F6EECF244321}">
                <p14:modId xmlns:p14="http://schemas.microsoft.com/office/powerpoint/2010/main" val="1817117031"/>
              </p:ext>
            </p:extLst>
          </p:nvPr>
        </p:nvGraphicFramePr>
        <p:xfrm>
          <a:off x="375419" y="1448113"/>
          <a:ext cx="7162858" cy="4466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617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E7E32C-ED55-4545-AA1F-F3CBD55423C7}"/>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FBB4E23D-40B2-4FAA-83A5-605F2368DCD9}"/>
              </a:ext>
            </a:extLst>
          </p:cNvPr>
          <p:cNvSpPr>
            <a:spLocks noGrp="1"/>
          </p:cNvSpPr>
          <p:nvPr>
            <p:ph type="sldNum" sz="quarter" idx="4"/>
          </p:nvPr>
        </p:nvSpPr>
        <p:spPr/>
        <p:txBody>
          <a:bodyPr/>
          <a:lstStyle/>
          <a:p>
            <a:fld id="{407F7647-6CBB-4945-B48A-22BF8575EA14}" type="slidenum">
              <a:rPr lang="en-US" smtClean="0"/>
              <a:pPr/>
              <a:t>35</a:t>
            </a:fld>
            <a:endParaRPr lang="en-US"/>
          </a:p>
        </p:txBody>
      </p:sp>
      <p:sp>
        <p:nvSpPr>
          <p:cNvPr id="6" name="Title 5">
            <a:extLst>
              <a:ext uri="{FF2B5EF4-FFF2-40B4-BE49-F238E27FC236}">
                <a16:creationId xmlns:a16="http://schemas.microsoft.com/office/drawing/2014/main" id="{6DFDF4BA-720D-476D-9815-2A8F8D21EB9D}"/>
              </a:ext>
            </a:extLst>
          </p:cNvPr>
          <p:cNvSpPr>
            <a:spLocks noGrp="1"/>
          </p:cNvSpPr>
          <p:nvPr>
            <p:ph type="title"/>
          </p:nvPr>
        </p:nvSpPr>
        <p:spPr/>
        <p:txBody>
          <a:bodyPr/>
          <a:lstStyle/>
          <a:p>
            <a:r>
              <a:rPr lang="en-US">
                <a:latin typeface="Arial"/>
                <a:cs typeface="Arial"/>
              </a:rPr>
              <a:t>Aternity DEM-Q Performance</a:t>
            </a:r>
            <a:endParaRPr lang="en-US"/>
          </a:p>
        </p:txBody>
      </p:sp>
      <p:sp>
        <p:nvSpPr>
          <p:cNvPr id="5" name="TextBox 4">
            <a:extLst>
              <a:ext uri="{FF2B5EF4-FFF2-40B4-BE49-F238E27FC236}">
                <a16:creationId xmlns:a16="http://schemas.microsoft.com/office/drawing/2014/main" id="{077972E4-6C24-45B4-91DF-9DEB6C119B19}"/>
              </a:ext>
            </a:extLst>
          </p:cNvPr>
          <p:cNvSpPr txBox="1"/>
          <p:nvPr/>
        </p:nvSpPr>
        <p:spPr>
          <a:xfrm>
            <a:off x="8538312" y="2134589"/>
            <a:ext cx="332232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solidFill>
                  <a:schemeClr val="accent1"/>
                </a:solidFill>
                <a:ea typeface="+mn-lt"/>
                <a:cs typeface="+mn-lt"/>
              </a:rPr>
              <a:t>DEM-Q rose a bit to 8.0 for June 2022. (Ind avg – 7.3)</a:t>
            </a:r>
          </a:p>
          <a:p>
            <a:pPr>
              <a:buFont typeface="Arial"/>
              <a:buChar char="•"/>
            </a:pPr>
            <a:endParaRPr lang="en-US" dirty="0">
              <a:solidFill>
                <a:schemeClr val="accent1"/>
              </a:solidFill>
              <a:cs typeface="Calibri"/>
            </a:endParaRPr>
          </a:p>
          <a:p>
            <a:pPr>
              <a:buFont typeface="Arial"/>
              <a:buChar char="•"/>
            </a:pPr>
            <a:r>
              <a:rPr lang="en-US" dirty="0">
                <a:solidFill>
                  <a:schemeClr val="accent1"/>
                </a:solidFill>
                <a:ea typeface="+mn-lt"/>
                <a:cs typeface="+mn-lt"/>
              </a:rPr>
              <a:t>BSOD held the same for June 2022 at 107 every 153k hours of use. (Ind avg - 1 BSOD every 730hrs)</a:t>
            </a:r>
          </a:p>
          <a:p>
            <a:pPr>
              <a:buFont typeface="Arial"/>
              <a:buChar char="•"/>
            </a:pPr>
            <a:endParaRPr lang="en-US" dirty="0">
              <a:solidFill>
                <a:schemeClr val="accent1"/>
              </a:solidFill>
              <a:ea typeface="+mn-lt"/>
              <a:cs typeface="+mn-lt"/>
            </a:endParaRPr>
          </a:p>
          <a:p>
            <a:pPr>
              <a:buFont typeface="Arial"/>
              <a:buChar char="•"/>
            </a:pPr>
            <a:r>
              <a:rPr lang="en-US" dirty="0">
                <a:solidFill>
                  <a:schemeClr val="accent1"/>
                </a:solidFill>
                <a:ea typeface="+mn-lt"/>
                <a:cs typeface="+mn-lt"/>
              </a:rPr>
              <a:t>Boot duration improved to 101secs, down 2secs from May 2022. (Ind avg – 136secs).</a:t>
            </a:r>
            <a:endParaRPr lang="en-US" dirty="0">
              <a:solidFill>
                <a:schemeClr val="accent1"/>
              </a:solidFill>
              <a:cs typeface="Calibri"/>
            </a:endParaRPr>
          </a:p>
          <a:p>
            <a:pPr marL="285750" indent="-285750">
              <a:buFont typeface="Arial"/>
              <a:buChar char="•"/>
            </a:pPr>
            <a:endParaRPr lang="en-US" dirty="0">
              <a:solidFill>
                <a:schemeClr val="accent1"/>
              </a:solidFill>
              <a:cs typeface="Calibri"/>
            </a:endParaRPr>
          </a:p>
        </p:txBody>
      </p:sp>
      <p:pic>
        <p:nvPicPr>
          <p:cNvPr id="4" name="Picture 8" descr="Chart, scatter chart&#10;&#10;Description automatically generated">
            <a:extLst>
              <a:ext uri="{FF2B5EF4-FFF2-40B4-BE49-F238E27FC236}">
                <a16:creationId xmlns:a16="http://schemas.microsoft.com/office/drawing/2014/main" id="{52A8CDE2-11B0-3048-485E-E9D99DC07F81}"/>
              </a:ext>
            </a:extLst>
          </p:cNvPr>
          <p:cNvPicPr>
            <a:picLocks noChangeAspect="1"/>
          </p:cNvPicPr>
          <p:nvPr/>
        </p:nvPicPr>
        <p:blipFill>
          <a:blip r:embed="rId2"/>
          <a:stretch>
            <a:fillRect/>
          </a:stretch>
        </p:blipFill>
        <p:spPr>
          <a:xfrm>
            <a:off x="252354" y="1982535"/>
            <a:ext cx="8204200" cy="3976053"/>
          </a:xfrm>
          <a:prstGeom prst="rect">
            <a:avLst/>
          </a:prstGeom>
        </p:spPr>
      </p:pic>
      <p:sp>
        <p:nvSpPr>
          <p:cNvPr id="7" name="Oval 6">
            <a:extLst>
              <a:ext uri="{FF2B5EF4-FFF2-40B4-BE49-F238E27FC236}">
                <a16:creationId xmlns:a16="http://schemas.microsoft.com/office/drawing/2014/main" id="{94FEC7C7-BA98-4279-84CD-1A4E09CB13FE}"/>
              </a:ext>
            </a:extLst>
          </p:cNvPr>
          <p:cNvSpPr/>
          <p:nvPr/>
        </p:nvSpPr>
        <p:spPr>
          <a:xfrm>
            <a:off x="159026" y="418834"/>
            <a:ext cx="367748" cy="37856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spTree>
    <p:extLst>
      <p:ext uri="{BB962C8B-B14F-4D97-AF65-F5344CB8AC3E}">
        <p14:creationId xmlns:p14="http://schemas.microsoft.com/office/powerpoint/2010/main" val="587595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3970832802"/>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5016758"/>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 </a:t>
            </a:r>
            <a:r>
              <a:rPr lang="en-US" sz="1600">
                <a:solidFill>
                  <a:srgbClr val="7030A0"/>
                </a:solidFill>
                <a:latin typeface="Arial" panose="020B0604020202020204" pitchFamily="34" charset="0"/>
                <a:cs typeface="Arial" panose="020B0604020202020204" pitchFamily="34" charset="0"/>
              </a:rPr>
              <a:t> </a:t>
            </a:r>
          </a:p>
          <a:p>
            <a:r>
              <a:rPr lang="en-US" sz="1600">
                <a:solidFill>
                  <a:srgbClr val="7030A0"/>
                </a:solidFill>
                <a:latin typeface="Arial" panose="020B0604020202020204" pitchFamily="34" charset="0"/>
                <a:cs typeface="Arial" panose="020B0604020202020204" pitchFamily="34" charset="0"/>
              </a:rPr>
              <a:t>2,972 incidents were opened during the month, across all groups within SNOW. 26.25% of incident volume were emails. There was a phishing campaign this month that increased our email volume. </a:t>
            </a: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Phone: 2077</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Email: 779</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Self-Service: 80</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Walk-in: 32</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First contact resolution dropped slightly in June to 84.83% (as opposed to 85.35% in May).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3907834333"/>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3785652"/>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Incidents opened by week continued to trended downward.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percentage of incidents resolved the same day that they were opened trended upward in June.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pic>
        <p:nvPicPr>
          <p:cNvPr id="12" name="Picture 11" descr="Chart, line chart&#10;&#10;Description automatically generated">
            <a:extLst>
              <a:ext uri="{FF2B5EF4-FFF2-40B4-BE49-F238E27FC236}">
                <a16:creationId xmlns:a16="http://schemas.microsoft.com/office/drawing/2014/main" id="{143D753B-7F64-4C17-AFFC-96CBE0BE0C55}"/>
              </a:ext>
            </a:extLst>
          </p:cNvPr>
          <p:cNvPicPr>
            <a:picLocks noChangeAspect="1"/>
          </p:cNvPicPr>
          <p:nvPr/>
        </p:nvPicPr>
        <p:blipFill>
          <a:blip r:embed="rId3"/>
          <a:stretch>
            <a:fillRect/>
          </a:stretch>
        </p:blipFill>
        <p:spPr>
          <a:xfrm>
            <a:off x="-1" y="1878478"/>
            <a:ext cx="7724567" cy="2115365"/>
          </a:xfrm>
          <a:prstGeom prst="rect">
            <a:avLst/>
          </a:prstGeom>
        </p:spPr>
      </p:pic>
      <p:pic>
        <p:nvPicPr>
          <p:cNvPr id="17" name="Picture 16" descr="Chart, line chart&#10;&#10;Description automatically generated">
            <a:extLst>
              <a:ext uri="{FF2B5EF4-FFF2-40B4-BE49-F238E27FC236}">
                <a16:creationId xmlns:a16="http://schemas.microsoft.com/office/drawing/2014/main" id="{13E458E1-32A7-47EA-B892-1D8AA17A1765}"/>
              </a:ext>
            </a:extLst>
          </p:cNvPr>
          <p:cNvPicPr>
            <a:picLocks noChangeAspect="1"/>
          </p:cNvPicPr>
          <p:nvPr/>
        </p:nvPicPr>
        <p:blipFill>
          <a:blip r:embed="rId4"/>
          <a:stretch>
            <a:fillRect/>
          </a:stretch>
        </p:blipFill>
        <p:spPr>
          <a:xfrm>
            <a:off x="-1" y="4510546"/>
            <a:ext cx="7724567" cy="2120548"/>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pic>
        <p:nvPicPr>
          <p:cNvPr id="9" name="Picture 8" descr="Chart, waterfall chart&#10;&#10;Description automatically generated">
            <a:extLst>
              <a:ext uri="{FF2B5EF4-FFF2-40B4-BE49-F238E27FC236}">
                <a16:creationId xmlns:a16="http://schemas.microsoft.com/office/drawing/2014/main" id="{F9C2C082-A13B-42EC-A00B-E4BF37029D2B}"/>
              </a:ext>
            </a:extLst>
          </p:cNvPr>
          <p:cNvPicPr>
            <a:picLocks noChangeAspect="1"/>
          </p:cNvPicPr>
          <p:nvPr/>
        </p:nvPicPr>
        <p:blipFill>
          <a:blip r:embed="rId3"/>
          <a:stretch>
            <a:fillRect/>
          </a:stretch>
        </p:blipFill>
        <p:spPr>
          <a:xfrm>
            <a:off x="233362" y="2594465"/>
            <a:ext cx="11725275" cy="3057525"/>
          </a:xfrm>
          <a:prstGeom prst="rect">
            <a:avLst/>
          </a:prstGeom>
        </p:spPr>
      </p:pic>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 June, the average age of open incidents trended downward.</a:t>
            </a:r>
          </a:p>
        </p:txBody>
      </p:sp>
      <p:pic>
        <p:nvPicPr>
          <p:cNvPr id="10" name="Picture 9" descr="Chart&#10;&#10;Description automatically generated with medium confidence">
            <a:extLst>
              <a:ext uri="{FF2B5EF4-FFF2-40B4-BE49-F238E27FC236}">
                <a16:creationId xmlns:a16="http://schemas.microsoft.com/office/drawing/2014/main" id="{37BC327E-695E-40DF-B648-F7E2F9BEA60C}"/>
              </a:ext>
            </a:extLst>
          </p:cNvPr>
          <p:cNvPicPr>
            <a:picLocks noChangeAspect="1"/>
          </p:cNvPicPr>
          <p:nvPr/>
        </p:nvPicPr>
        <p:blipFill>
          <a:blip r:embed="rId3"/>
          <a:stretch>
            <a:fillRect/>
          </a:stretch>
        </p:blipFill>
        <p:spPr>
          <a:xfrm>
            <a:off x="231076" y="2276240"/>
            <a:ext cx="11725275" cy="3057525"/>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7E596C3B-7154-4901-B7AD-10CEF615C9B2}"/>
              </a:ext>
            </a:extLst>
          </p:cNvPr>
          <p:cNvPicPr>
            <a:picLocks noChangeAspect="1"/>
          </p:cNvPicPr>
          <p:nvPr/>
        </p:nvPicPr>
        <p:blipFill>
          <a:blip r:embed="rId2"/>
          <a:stretch>
            <a:fillRect/>
          </a:stretch>
        </p:blipFill>
        <p:spPr>
          <a:xfrm>
            <a:off x="806200" y="2029484"/>
            <a:ext cx="10579600" cy="4187486"/>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0</TotalTime>
  <Words>2680</Words>
  <Application>Microsoft Office PowerPoint</Application>
  <PresentationFormat>Widescreen</PresentationFormat>
  <Paragraphs>428</Paragraphs>
  <Slides>36</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Endpoints Operations</vt:lpstr>
      <vt:lpstr>Executive Summary</vt:lpstr>
      <vt:lpstr>PowerPoint Presentation</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Incident Statistics </vt:lpstr>
      <vt:lpstr>2021 Service Desk SLA Statistics</vt:lpstr>
      <vt:lpstr>Knowledge Statistics </vt:lpstr>
      <vt:lpstr>Update &amp; Reminder Highlights </vt:lpstr>
      <vt:lpstr> Technology Operations </vt:lpstr>
      <vt:lpstr>Escalation Status </vt:lpstr>
      <vt:lpstr>Escalation Baselines </vt:lpstr>
      <vt:lpstr>Escalation Statistics </vt:lpstr>
      <vt:lpstr>Websites Uptime - June </vt:lpstr>
      <vt:lpstr>Endpoint Engineering</vt:lpstr>
      <vt:lpstr>Endpoint Analytics</vt:lpstr>
      <vt:lpstr>Endpoint Model Inventory </vt:lpstr>
      <vt:lpstr>Endpoint Model Performance </vt:lpstr>
      <vt:lpstr>Aternity DEM-Q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Randy Doss</cp:lastModifiedBy>
  <cp:revision>2</cp:revision>
  <dcterms:created xsi:type="dcterms:W3CDTF">2021-04-29T18:29:43Z</dcterms:created>
  <dcterms:modified xsi:type="dcterms:W3CDTF">2022-08-09T15:10:27Z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